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6" r:id="rId10"/>
    <p:sldId id="264" r:id="rId11"/>
    <p:sldId id="271"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2"/>
    <p:restoredTop sz="94719"/>
  </p:normalViewPr>
  <p:slideViewPr>
    <p:cSldViewPr snapToGrid="0" snapToObjects="1">
      <p:cViewPr varScale="1">
        <p:scale>
          <a:sx n="152" d="100"/>
          <a:sy n="152" d="100"/>
        </p:scale>
        <p:origin x="1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9049-279E-3840-9E2C-9D2FA3312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2D1A5-C0AE-A445-8DD6-EE9587C5A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2FFE83-9155-DD43-AC14-5A3C5B2700EB}"/>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C9D06838-4EF9-FA4E-AC53-DB00FE699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64B88-B5C1-4844-AF82-7B6EF5C0782A}"/>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86419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FD81-0E6D-1243-9ED4-3A65BD460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1AECBB-BD2C-E84A-AFB3-3B1C97D17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F9789-F696-F846-8D02-A7F41120D89B}"/>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F5610023-B6A0-9B49-8A0C-9D085AA54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CAE9C-9151-6D48-8FA0-3A963F4F940A}"/>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279420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8F2C3-019D-2A41-A6FA-001F4DD28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92985B-7F23-6648-A645-A7ED916CAB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10751-069A-C34F-8926-E2AF7D53A303}"/>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56EF9461-9C11-E746-9F13-4A7DDD27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1825F-613C-1540-95C4-006C885263EC}"/>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204100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1A0A-751E-5D4B-BA16-52E81BCF5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170D9-927C-3C45-B81A-36F155046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5BCDB-87E4-824B-AC1F-90AE343AE1BB}"/>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98E41060-16B2-E645-8D61-9BF81C174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67DC2-B24A-2E47-8E78-F3D661928EDD}"/>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87696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D5F5-FEE4-6144-9E72-C3ED57CBB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1103B-92B9-1445-83B2-7DB6124AD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60999-CE22-2144-8C82-DE9F4E1D223B}"/>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E3E612F5-CFB9-3245-98E8-FEAC5386D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F0316-2D86-7945-8705-82E884BE94AA}"/>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166220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9037-5ACC-4A4C-93D3-CD79DFCC5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05330-9073-AC48-B8CB-6C6B16359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7B2E8D-A150-5F44-871C-571632D1C3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0813E1-D0C5-ED4A-9043-A5E1A3AB9AC6}"/>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6" name="Footer Placeholder 5">
            <a:extLst>
              <a:ext uri="{FF2B5EF4-FFF2-40B4-BE49-F238E27FC236}">
                <a16:creationId xmlns:a16="http://schemas.microsoft.com/office/drawing/2014/main" id="{71CF3C94-4F40-7C41-8F21-80F5F357A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9AA57-C87E-374C-9596-4EAF2C7E31B2}"/>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265357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32FF-977A-004B-B627-BFE0D7C55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BAD23-C3F8-D147-9A0D-045F7BCD3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CFDC8-5299-B744-868F-BFFF5CC6A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B7BC28-41C9-6C46-82DB-AE1CB5C3A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0B008-857F-4B4A-9435-DC4B2A36EC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4830F5-DCFB-E641-8D5F-31F3F9533A70}"/>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8" name="Footer Placeholder 7">
            <a:extLst>
              <a:ext uri="{FF2B5EF4-FFF2-40B4-BE49-F238E27FC236}">
                <a16:creationId xmlns:a16="http://schemas.microsoft.com/office/drawing/2014/main" id="{2E06EFC0-BD4D-BF46-B554-0582D8EBF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16889-953B-6443-B17E-D824AAA5CBB4}"/>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320806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6A1-4C1A-7E47-AFDD-A0FEAEB7C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1FECB-993F-5847-BD31-DEEE0267CE6F}"/>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4" name="Footer Placeholder 3">
            <a:extLst>
              <a:ext uri="{FF2B5EF4-FFF2-40B4-BE49-F238E27FC236}">
                <a16:creationId xmlns:a16="http://schemas.microsoft.com/office/drawing/2014/main" id="{A058AE5B-2201-C845-9CBF-91643CAB45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5385F7-687A-9B46-83E6-3E6F485BFA38}"/>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248569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E5C8D-428F-2740-89D2-788793EAAB5F}"/>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3" name="Footer Placeholder 2">
            <a:extLst>
              <a:ext uri="{FF2B5EF4-FFF2-40B4-BE49-F238E27FC236}">
                <a16:creationId xmlns:a16="http://schemas.microsoft.com/office/drawing/2014/main" id="{59351343-203D-0648-9206-05B031FAF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E7D430-F268-7B47-88E5-5DD2A19C7F73}"/>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102426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A040-5E11-C04A-88C8-3117A900D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1E202-3DFE-514A-9D6B-E4A360588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673CB2-5876-244E-9C70-571BBB4C5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0142E-457E-0547-A992-353CD21341D3}"/>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6" name="Footer Placeholder 5">
            <a:extLst>
              <a:ext uri="{FF2B5EF4-FFF2-40B4-BE49-F238E27FC236}">
                <a16:creationId xmlns:a16="http://schemas.microsoft.com/office/drawing/2014/main" id="{4515D036-87E0-BC4C-8693-9705BED99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8563D-D505-834A-AF3E-DE100A5ED34C}"/>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50095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EE57-6CC0-5A4B-A9C1-6F8771C8F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76BA2-9879-2D40-85C8-62B921356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F76973-D2B6-E042-85AA-2A00902B1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FDD98-B668-FF4A-93CD-DD4CA5921F6B}"/>
              </a:ext>
            </a:extLst>
          </p:cNvPr>
          <p:cNvSpPr>
            <a:spLocks noGrp="1"/>
          </p:cNvSpPr>
          <p:nvPr>
            <p:ph type="dt" sz="half" idx="10"/>
          </p:nvPr>
        </p:nvSpPr>
        <p:spPr/>
        <p:txBody>
          <a:bodyPr/>
          <a:lstStyle/>
          <a:p>
            <a:fld id="{7E73B493-D3C0-8E48-AB84-DC878F35A829}" type="datetimeFigureOut">
              <a:rPr lang="en-US" smtClean="0"/>
              <a:t>2/29/20</a:t>
            </a:fld>
            <a:endParaRPr lang="en-US"/>
          </a:p>
        </p:txBody>
      </p:sp>
      <p:sp>
        <p:nvSpPr>
          <p:cNvPr id="6" name="Footer Placeholder 5">
            <a:extLst>
              <a:ext uri="{FF2B5EF4-FFF2-40B4-BE49-F238E27FC236}">
                <a16:creationId xmlns:a16="http://schemas.microsoft.com/office/drawing/2014/main" id="{2ED70E2E-5887-674A-ABCB-DBE950CD7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EA0FB-1880-6C44-99A4-BA0278D6B9A1}"/>
              </a:ext>
            </a:extLst>
          </p:cNvPr>
          <p:cNvSpPr>
            <a:spLocks noGrp="1"/>
          </p:cNvSpPr>
          <p:nvPr>
            <p:ph type="sldNum" sz="quarter" idx="12"/>
          </p:nvPr>
        </p:nvSpPr>
        <p:spPr/>
        <p:txBody>
          <a:bodyPr/>
          <a:lstStyle/>
          <a:p>
            <a:fld id="{4012342F-042E-2E49-8F25-DD874967906D}" type="slidenum">
              <a:rPr lang="en-US" smtClean="0"/>
              <a:t>‹#›</a:t>
            </a:fld>
            <a:endParaRPr lang="en-US"/>
          </a:p>
        </p:txBody>
      </p:sp>
    </p:spTree>
    <p:extLst>
      <p:ext uri="{BB962C8B-B14F-4D97-AF65-F5344CB8AC3E}">
        <p14:creationId xmlns:p14="http://schemas.microsoft.com/office/powerpoint/2010/main" val="324523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92B31-E6D6-6341-90CA-01AF11199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B6B132-BE6D-4E4A-8AD4-480E3003D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F9DE9-33E2-9E4E-97F2-DA8E89020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3B493-D3C0-8E48-AB84-DC878F35A829}" type="datetimeFigureOut">
              <a:rPr lang="en-US" smtClean="0"/>
              <a:t>2/29/20</a:t>
            </a:fld>
            <a:endParaRPr lang="en-US"/>
          </a:p>
        </p:txBody>
      </p:sp>
      <p:sp>
        <p:nvSpPr>
          <p:cNvPr id="5" name="Footer Placeholder 4">
            <a:extLst>
              <a:ext uri="{FF2B5EF4-FFF2-40B4-BE49-F238E27FC236}">
                <a16:creationId xmlns:a16="http://schemas.microsoft.com/office/drawing/2014/main" id="{FBB270A7-BED3-9C42-93DD-66B4811E4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141801-DA2D-B844-BE44-04E09B4FF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2342F-042E-2E49-8F25-DD874967906D}" type="slidenum">
              <a:rPr lang="en-US" smtClean="0"/>
              <a:t>‹#›</a:t>
            </a:fld>
            <a:endParaRPr lang="en-US"/>
          </a:p>
        </p:txBody>
      </p:sp>
    </p:spTree>
    <p:extLst>
      <p:ext uri="{BB962C8B-B14F-4D97-AF65-F5344CB8AC3E}">
        <p14:creationId xmlns:p14="http://schemas.microsoft.com/office/powerpoint/2010/main" val="226290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0332-EE25-3D49-9889-DEA91B5F89A6}"/>
              </a:ext>
            </a:extLst>
          </p:cNvPr>
          <p:cNvSpPr>
            <a:spLocks noGrp="1"/>
          </p:cNvSpPr>
          <p:nvPr>
            <p:ph type="ctrTitle"/>
          </p:nvPr>
        </p:nvSpPr>
        <p:spPr/>
        <p:txBody>
          <a:bodyPr/>
          <a:lstStyle/>
          <a:p>
            <a:r>
              <a:rPr lang="en-US" dirty="0"/>
              <a:t>Logistic Regression</a:t>
            </a:r>
          </a:p>
        </p:txBody>
      </p:sp>
      <p:sp>
        <p:nvSpPr>
          <p:cNvPr id="3" name="Subtitle 2">
            <a:extLst>
              <a:ext uri="{FF2B5EF4-FFF2-40B4-BE49-F238E27FC236}">
                <a16:creationId xmlns:a16="http://schemas.microsoft.com/office/drawing/2014/main" id="{1D7B5FDF-603D-FF45-B1EE-CBB5F85BC211}"/>
              </a:ext>
            </a:extLst>
          </p:cNvPr>
          <p:cNvSpPr>
            <a:spLocks noGrp="1"/>
          </p:cNvSpPr>
          <p:nvPr>
            <p:ph type="subTitle" idx="1"/>
          </p:nvPr>
        </p:nvSpPr>
        <p:spPr/>
        <p:txBody>
          <a:bodyPr/>
          <a:lstStyle/>
          <a:p>
            <a:r>
              <a:rPr lang="en-US" dirty="0" err="1"/>
              <a:t>Marlabs</a:t>
            </a:r>
            <a:endParaRPr lang="en-US" dirty="0"/>
          </a:p>
        </p:txBody>
      </p:sp>
    </p:spTree>
    <p:extLst>
      <p:ext uri="{BB962C8B-B14F-4D97-AF65-F5344CB8AC3E}">
        <p14:creationId xmlns:p14="http://schemas.microsoft.com/office/powerpoint/2010/main" val="185062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F9CA-EC0D-0B49-A0B7-101B6BC9CA6F}"/>
              </a:ext>
            </a:extLst>
          </p:cNvPr>
          <p:cNvSpPr>
            <a:spLocks noGrp="1"/>
          </p:cNvSpPr>
          <p:nvPr>
            <p:ph type="title"/>
          </p:nvPr>
        </p:nvSpPr>
        <p:spPr/>
        <p:txBody>
          <a:bodyPr/>
          <a:lstStyle/>
          <a:p>
            <a:r>
              <a:rPr lang="en-US" dirty="0"/>
              <a:t>Assumptions of Logistic Regression</a:t>
            </a:r>
          </a:p>
        </p:txBody>
      </p:sp>
      <p:sp>
        <p:nvSpPr>
          <p:cNvPr id="3" name="Content Placeholder 2">
            <a:extLst>
              <a:ext uri="{FF2B5EF4-FFF2-40B4-BE49-F238E27FC236}">
                <a16:creationId xmlns:a16="http://schemas.microsoft.com/office/drawing/2014/main" id="{B1992907-9276-A240-9CA6-9B1E37CF91F5}"/>
              </a:ext>
            </a:extLst>
          </p:cNvPr>
          <p:cNvSpPr>
            <a:spLocks noGrp="1"/>
          </p:cNvSpPr>
          <p:nvPr>
            <p:ph idx="1"/>
          </p:nvPr>
        </p:nvSpPr>
        <p:spPr/>
        <p:txBody>
          <a:bodyPr>
            <a:normAutofit/>
          </a:bodyPr>
          <a:lstStyle/>
          <a:p>
            <a:r>
              <a:rPr lang="en-US" dirty="0"/>
              <a:t>The outcome is a binary or dichotomous variable like yes vs no, positive vs negative, 1 vs 0.</a:t>
            </a:r>
          </a:p>
          <a:p>
            <a:r>
              <a:rPr lang="en-US" dirty="0"/>
              <a:t>There is a linear relationship between the logit of the outcome and each predictor variables. Recall that the logit function is logit(p) = log(p/(1-p)), where p is the probabilities of the outcome.</a:t>
            </a:r>
          </a:p>
          <a:p>
            <a:r>
              <a:rPr lang="en-US" dirty="0"/>
              <a:t>There is no influential values (extreme values or outliers) in the continuous predictors</a:t>
            </a:r>
          </a:p>
          <a:p>
            <a:r>
              <a:rPr lang="en-US" dirty="0"/>
              <a:t>There is no high intercorrelations (i.e. multicollinearity) among the predictors.</a:t>
            </a:r>
          </a:p>
          <a:p>
            <a:endParaRPr lang="en-US" dirty="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15541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1F0E-7271-924E-9C8B-8799510A2D85}"/>
              </a:ext>
            </a:extLst>
          </p:cNvPr>
          <p:cNvSpPr>
            <a:spLocks noGrp="1"/>
          </p:cNvSpPr>
          <p:nvPr>
            <p:ph type="title"/>
          </p:nvPr>
        </p:nvSpPr>
        <p:spPr/>
        <p:txBody>
          <a:bodyPr/>
          <a:lstStyle/>
          <a:p>
            <a:r>
              <a:rPr lang="en-US" dirty="0"/>
              <a:t>Important Points</a:t>
            </a:r>
          </a:p>
        </p:txBody>
      </p:sp>
      <p:sp>
        <p:nvSpPr>
          <p:cNvPr id="3" name="Content Placeholder 2">
            <a:extLst>
              <a:ext uri="{FF2B5EF4-FFF2-40B4-BE49-F238E27FC236}">
                <a16:creationId xmlns:a16="http://schemas.microsoft.com/office/drawing/2014/main" id="{E50C77DB-541C-E843-997D-CC4FDB9A7B19}"/>
              </a:ext>
            </a:extLst>
          </p:cNvPr>
          <p:cNvSpPr>
            <a:spLocks noGrp="1"/>
          </p:cNvSpPr>
          <p:nvPr>
            <p:ph idx="1"/>
          </p:nvPr>
        </p:nvSpPr>
        <p:spPr/>
        <p:txBody>
          <a:bodyPr/>
          <a:lstStyle/>
          <a:p>
            <a:r>
              <a:rPr lang="en-US" dirty="0"/>
              <a:t>Logistic regression does not assume a linear relationship between dependent and independent variables. However, it assumes a linear relationship between link function and independent variables in logit model.</a:t>
            </a:r>
          </a:p>
          <a:p>
            <a:r>
              <a:rPr lang="en-US" dirty="0"/>
              <a:t> The dependent variable need not to be normally distributed.</a:t>
            </a:r>
          </a:p>
          <a:p>
            <a:r>
              <a:rPr lang="en-US" dirty="0"/>
              <a:t>It does not use OLS (Ordinary Least Square) for parameter estimation. Instead, it uses maximum likelihood estimation (MLE).</a:t>
            </a:r>
          </a:p>
          <a:p>
            <a:r>
              <a:rPr lang="en-US" dirty="0"/>
              <a:t>Errors need to be independent but need to be normally distributed.</a:t>
            </a:r>
          </a:p>
          <a:p>
            <a:endParaRPr lang="en-US" dirty="0"/>
          </a:p>
        </p:txBody>
      </p:sp>
    </p:spTree>
    <p:extLst>
      <p:ext uri="{BB962C8B-B14F-4D97-AF65-F5344CB8AC3E}">
        <p14:creationId xmlns:p14="http://schemas.microsoft.com/office/powerpoint/2010/main" val="2450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0BE0-876B-784C-B9C5-0D96FC0D094D}"/>
              </a:ext>
            </a:extLst>
          </p:cNvPr>
          <p:cNvSpPr>
            <a:spLocks noGrp="1"/>
          </p:cNvSpPr>
          <p:nvPr>
            <p:ph type="title"/>
          </p:nvPr>
        </p:nvSpPr>
        <p:spPr/>
        <p:txBody>
          <a:bodyPr/>
          <a:lstStyle/>
          <a:p>
            <a:r>
              <a:rPr lang="en-US" dirty="0"/>
              <a:t>Evaluation of Logistic Regression Model</a:t>
            </a:r>
          </a:p>
        </p:txBody>
      </p:sp>
      <p:sp>
        <p:nvSpPr>
          <p:cNvPr id="4" name="内容占位符 2">
            <a:extLst>
              <a:ext uri="{FF2B5EF4-FFF2-40B4-BE49-F238E27FC236}">
                <a16:creationId xmlns:a16="http://schemas.microsoft.com/office/drawing/2014/main" id="{451C8D33-EE48-2F4D-9A54-517C0DF35DD1}"/>
              </a:ext>
            </a:extLst>
          </p:cNvPr>
          <p:cNvSpPr>
            <a:spLocks noGrp="1"/>
          </p:cNvSpPr>
          <p:nvPr>
            <p:ph idx="1"/>
          </p:nvPr>
        </p:nvSpPr>
        <p:spPr/>
        <p:txBody>
          <a:bodyPr>
            <a:normAutofit/>
          </a:bodyPr>
          <a:lstStyle/>
          <a:p>
            <a:r>
              <a:rPr lang="en-US" b="1" dirty="0"/>
              <a:t>1. AIC (Akaike Information Criteria)</a:t>
            </a:r>
            <a:r>
              <a:rPr lang="en-US" dirty="0"/>
              <a:t> – The analogous metric of adjusted R² in logistic regression is AIC. AIC is the measure of fit which penalizes model for the number of model coefficients. Therefore, we always prefer model with minimum AIC value.</a:t>
            </a:r>
          </a:p>
          <a:p>
            <a:endParaRPr lang="en-US" dirty="0"/>
          </a:p>
          <a:p>
            <a:r>
              <a:rPr lang="en-US" b="1" dirty="0"/>
              <a:t>2. Null Deviance and Residual Deviance</a:t>
            </a:r>
            <a:r>
              <a:rPr lang="en-US" dirty="0"/>
              <a:t> – Null Deviance indicates the response predicted by a model with nothing but an intercept. Lower the value, better the model. Residual deviance indicates the response predicted by a model on adding independent variables. Lower the value, better the model.</a:t>
            </a:r>
          </a:p>
        </p:txBody>
      </p:sp>
    </p:spTree>
    <p:extLst>
      <p:ext uri="{BB962C8B-B14F-4D97-AF65-F5344CB8AC3E}">
        <p14:creationId xmlns:p14="http://schemas.microsoft.com/office/powerpoint/2010/main" val="369905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6DD7-7167-0B4B-9CF3-6EB700A32F15}"/>
              </a:ext>
            </a:extLst>
          </p:cNvPr>
          <p:cNvSpPr>
            <a:spLocks noGrp="1"/>
          </p:cNvSpPr>
          <p:nvPr>
            <p:ph type="title"/>
          </p:nvPr>
        </p:nvSpPr>
        <p:spPr/>
        <p:txBody>
          <a:bodyPr/>
          <a:lstStyle/>
          <a:p>
            <a:r>
              <a:rPr lang="en-US" dirty="0"/>
              <a:t>Evaluation of Logistic Regression Model</a:t>
            </a:r>
          </a:p>
        </p:txBody>
      </p:sp>
      <p:sp>
        <p:nvSpPr>
          <p:cNvPr id="5" name="内容占位符 2">
            <a:extLst>
              <a:ext uri="{FF2B5EF4-FFF2-40B4-BE49-F238E27FC236}">
                <a16:creationId xmlns:a16="http://schemas.microsoft.com/office/drawing/2014/main" id="{1824CAE7-57D1-C64A-8C6B-7D0AAB0A778C}"/>
              </a:ext>
            </a:extLst>
          </p:cNvPr>
          <p:cNvSpPr>
            <a:spLocks noGrp="1"/>
          </p:cNvSpPr>
          <p:nvPr>
            <p:ph idx="1"/>
          </p:nvPr>
        </p:nvSpPr>
        <p:spPr>
          <a:xfrm>
            <a:off x="838200" y="1825625"/>
            <a:ext cx="4925992" cy="4351338"/>
          </a:xfrm>
        </p:spPr>
        <p:txBody>
          <a:bodyPr>
            <a:normAutofit fontScale="92500" lnSpcReduction="20000"/>
          </a:bodyPr>
          <a:lstStyle/>
          <a:p>
            <a:pPr marL="0" indent="0">
              <a:buNone/>
            </a:pPr>
            <a:r>
              <a:rPr lang="en-US" b="1" dirty="0"/>
              <a:t>3. Confusion Matrix:</a:t>
            </a:r>
            <a:r>
              <a:rPr lang="en-US" dirty="0"/>
              <a:t> It is nothing but a tabular representation of Actual vs Predicted values. This helps us to find the accuracy of the model and avoid overfitting</a:t>
            </a:r>
          </a:p>
          <a:p>
            <a:pPr marL="0" indent="0">
              <a:buNone/>
            </a:pPr>
            <a:endParaRPr lang="en-US" sz="2000" dirty="0"/>
          </a:p>
          <a:p>
            <a:pPr marL="0" indent="0">
              <a:buNone/>
            </a:pPr>
            <a:endParaRPr lang="en-US" sz="2000" dirty="0"/>
          </a:p>
          <a:p>
            <a:endParaRPr lang="en-US" sz="2000" dirty="0"/>
          </a:p>
          <a:p>
            <a:endParaRPr lang="en-US" sz="2000" dirty="0"/>
          </a:p>
          <a:p>
            <a:pPr marL="0" indent="0">
              <a:buNone/>
            </a:pPr>
            <a:endParaRPr lang="en-US" sz="2000" dirty="0"/>
          </a:p>
          <a:p>
            <a:pPr marL="0" indent="0">
              <a:buNone/>
            </a:pPr>
            <a:r>
              <a:rPr lang="en-US" b="1" dirty="0"/>
              <a:t>4. ROC Curve: </a:t>
            </a:r>
            <a:r>
              <a:rPr lang="en-US" dirty="0"/>
              <a:t>ROC summarizes the predictive power for all possible values of p &gt; 0.5. </a:t>
            </a:r>
          </a:p>
          <a:p>
            <a:endParaRPr lang="en-US" dirty="0"/>
          </a:p>
        </p:txBody>
      </p:sp>
      <p:pic>
        <p:nvPicPr>
          <p:cNvPr id="6" name="图片 3">
            <a:extLst>
              <a:ext uri="{FF2B5EF4-FFF2-40B4-BE49-F238E27FC236}">
                <a16:creationId xmlns:a16="http://schemas.microsoft.com/office/drawing/2014/main" id="{8B0AB303-5B86-C946-9689-13B16AE80BB4}"/>
              </a:ext>
            </a:extLst>
          </p:cNvPr>
          <p:cNvPicPr>
            <a:picLocks noChangeAspect="1"/>
          </p:cNvPicPr>
          <p:nvPr/>
        </p:nvPicPr>
        <p:blipFill>
          <a:blip r:embed="rId2"/>
          <a:stretch>
            <a:fillRect/>
          </a:stretch>
        </p:blipFill>
        <p:spPr>
          <a:xfrm>
            <a:off x="6096000" y="1810152"/>
            <a:ext cx="5886450" cy="1885950"/>
          </a:xfrm>
          <a:prstGeom prst="rect">
            <a:avLst/>
          </a:prstGeom>
        </p:spPr>
      </p:pic>
      <p:pic>
        <p:nvPicPr>
          <p:cNvPr id="7" name="图片 4">
            <a:extLst>
              <a:ext uri="{FF2B5EF4-FFF2-40B4-BE49-F238E27FC236}">
                <a16:creationId xmlns:a16="http://schemas.microsoft.com/office/drawing/2014/main" id="{F087FD5B-E31E-DE45-9E7E-BF92AE4D00E1}"/>
              </a:ext>
            </a:extLst>
          </p:cNvPr>
          <p:cNvPicPr>
            <a:picLocks noChangeAspect="1"/>
          </p:cNvPicPr>
          <p:nvPr/>
        </p:nvPicPr>
        <p:blipFill>
          <a:blip r:embed="rId3"/>
          <a:stretch>
            <a:fillRect/>
          </a:stretch>
        </p:blipFill>
        <p:spPr>
          <a:xfrm>
            <a:off x="7563155" y="3814641"/>
            <a:ext cx="2752090" cy="2678234"/>
          </a:xfrm>
          <a:prstGeom prst="rect">
            <a:avLst/>
          </a:prstGeom>
        </p:spPr>
      </p:pic>
    </p:spTree>
    <p:extLst>
      <p:ext uri="{BB962C8B-B14F-4D97-AF65-F5344CB8AC3E}">
        <p14:creationId xmlns:p14="http://schemas.microsoft.com/office/powerpoint/2010/main" val="108604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08C2-590E-BB42-A793-F89B7B39B106}"/>
              </a:ext>
            </a:extLst>
          </p:cNvPr>
          <p:cNvSpPr>
            <a:spLocks noGrp="1"/>
          </p:cNvSpPr>
          <p:nvPr>
            <p:ph type="title"/>
          </p:nvPr>
        </p:nvSpPr>
        <p:spPr/>
        <p:txBody>
          <a:bodyPr/>
          <a:lstStyle/>
          <a:p>
            <a:r>
              <a:rPr lang="en-US" dirty="0"/>
              <a:t>Logistic Regression Interview Questions</a:t>
            </a:r>
          </a:p>
        </p:txBody>
      </p:sp>
      <p:sp>
        <p:nvSpPr>
          <p:cNvPr id="3" name="Content Placeholder 2">
            <a:extLst>
              <a:ext uri="{FF2B5EF4-FFF2-40B4-BE49-F238E27FC236}">
                <a16:creationId xmlns:a16="http://schemas.microsoft.com/office/drawing/2014/main" id="{42617598-2578-AD48-BEDF-A0C076564DD0}"/>
              </a:ext>
            </a:extLst>
          </p:cNvPr>
          <p:cNvSpPr>
            <a:spLocks noGrp="1"/>
          </p:cNvSpPr>
          <p:nvPr>
            <p:ph idx="1"/>
          </p:nvPr>
        </p:nvSpPr>
        <p:spPr/>
        <p:txBody>
          <a:bodyPr>
            <a:normAutofit fontScale="92500" lnSpcReduction="10000"/>
          </a:bodyPr>
          <a:lstStyle/>
          <a:p>
            <a:pPr marL="514350" indent="-514350">
              <a:buFont typeface="+mj-lt"/>
              <a:buAutoNum type="arabicPeriod"/>
            </a:pPr>
            <a:r>
              <a:rPr lang="en-US" sz="2400" dirty="0"/>
              <a:t>True-False: Is Logistic regression a supervised machine learning algorithm?</a:t>
            </a:r>
          </a:p>
          <a:p>
            <a:pPr marL="514350" indent="-514350">
              <a:buFont typeface="+mj-lt"/>
              <a:buAutoNum type="arabicPeriod"/>
            </a:pPr>
            <a:r>
              <a:rPr lang="en-US" sz="2400" dirty="0"/>
              <a:t>True-False: Is Logistic regression mainly used for Regression?</a:t>
            </a:r>
          </a:p>
          <a:p>
            <a:pPr marL="514350" indent="-514350">
              <a:buFont typeface="+mj-lt"/>
              <a:buAutoNum type="arabicPeriod"/>
            </a:pPr>
            <a:r>
              <a:rPr lang="en-US" sz="2400" dirty="0"/>
              <a:t>True-False: Is it possible to design a logistic regression algorithm using a Neural Network Algorithm?</a:t>
            </a:r>
          </a:p>
          <a:p>
            <a:pPr marL="514350" indent="-514350">
              <a:buFont typeface="+mj-lt"/>
              <a:buAutoNum type="arabicPeriod"/>
            </a:pPr>
            <a:r>
              <a:rPr lang="en-US" sz="2400" dirty="0"/>
              <a:t>True-False: Is it possible to apply a logistic regression algorithm on a 3-class Classification problem?</a:t>
            </a:r>
          </a:p>
          <a:p>
            <a:pPr marL="514350" indent="-514350">
              <a:buFont typeface="+mj-lt"/>
              <a:buAutoNum type="arabicPeriod"/>
            </a:pPr>
            <a:r>
              <a:rPr lang="en-US" sz="2400" dirty="0"/>
              <a:t>One of the very good methods to analyze the performance of Logistic Regression is AIC, which is similar to R-Squared in Linear Regression. Which of the following is true about AIC?</a:t>
            </a:r>
          </a:p>
          <a:p>
            <a:pPr marL="457200" lvl="1" indent="0">
              <a:buNone/>
            </a:pPr>
            <a:r>
              <a:rPr lang="en-US" dirty="0"/>
              <a:t>A) We prefer a model with minimum AIC value</a:t>
            </a:r>
            <a:br>
              <a:rPr lang="en-US" dirty="0"/>
            </a:br>
            <a:r>
              <a:rPr lang="en-US" dirty="0"/>
              <a:t>B) We prefer a model with maximum AIC value</a:t>
            </a:r>
            <a:br>
              <a:rPr lang="en-US" dirty="0"/>
            </a:br>
            <a:r>
              <a:rPr lang="en-US" dirty="0"/>
              <a:t>C) Both but depend on the situation</a:t>
            </a:r>
            <a:br>
              <a:rPr lang="en-US" dirty="0"/>
            </a:br>
            <a:r>
              <a:rPr lang="en-US" dirty="0"/>
              <a:t>D) None of these</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58083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DA7-82A6-914A-AD5B-E0DA197C62C7}"/>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C64F8B4F-76AD-3947-8468-E5CD059E66F4}"/>
              </a:ext>
            </a:extLst>
          </p:cNvPr>
          <p:cNvSpPr>
            <a:spLocks noGrp="1"/>
          </p:cNvSpPr>
          <p:nvPr>
            <p:ph idx="1"/>
          </p:nvPr>
        </p:nvSpPr>
        <p:spPr/>
        <p:txBody>
          <a:bodyPr/>
          <a:lstStyle/>
          <a:p>
            <a:pPr marL="514350" indent="-514350">
              <a:buFont typeface="+mj-lt"/>
              <a:buAutoNum type="arabicPeriod"/>
            </a:pPr>
            <a:r>
              <a:rPr lang="en-US" dirty="0"/>
              <a:t>TRUE</a:t>
            </a:r>
          </a:p>
          <a:p>
            <a:pPr marL="514350" indent="-514350">
              <a:buFont typeface="+mj-lt"/>
              <a:buAutoNum type="arabicPeriod"/>
            </a:pPr>
            <a:r>
              <a:rPr lang="en-US" dirty="0"/>
              <a:t>FALSE</a:t>
            </a:r>
          </a:p>
          <a:p>
            <a:pPr marL="514350" indent="-514350">
              <a:buFont typeface="+mj-lt"/>
              <a:buAutoNum type="arabicPeriod"/>
            </a:pPr>
            <a:r>
              <a:rPr lang="en-US" dirty="0"/>
              <a:t>True, Neural network is a is a </a:t>
            </a:r>
            <a:r>
              <a:rPr lang="en-US" i="1" dirty="0"/>
              <a:t>universal</a:t>
            </a:r>
            <a:r>
              <a:rPr lang="en-US" dirty="0"/>
              <a:t> approximator so it can implement linear regression algorithm.</a:t>
            </a:r>
          </a:p>
          <a:p>
            <a:pPr marL="514350" indent="-514350">
              <a:buFont typeface="+mj-lt"/>
              <a:buAutoNum type="arabicPeriod"/>
            </a:pPr>
            <a:r>
              <a:rPr lang="en-US" dirty="0"/>
              <a:t>Yes, we can apply logistic regression on 3 classification problem, We can use One Vs all method for 3 class classification in logistic regression.</a:t>
            </a:r>
          </a:p>
          <a:p>
            <a:pPr marL="514350" indent="-514350">
              <a:buFont typeface="+mj-lt"/>
              <a:buAutoNum type="arabicPeriod"/>
            </a:pPr>
            <a:r>
              <a:rPr lang="en-US" dirty="0"/>
              <a:t>A</a:t>
            </a:r>
          </a:p>
        </p:txBody>
      </p:sp>
    </p:spTree>
    <p:extLst>
      <p:ext uri="{BB962C8B-B14F-4D97-AF65-F5344CB8AC3E}">
        <p14:creationId xmlns:p14="http://schemas.microsoft.com/office/powerpoint/2010/main" val="255544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B126-E5BB-1344-8DF5-C2F4187006DC}"/>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799C856-1BFA-C542-A142-4EB2E6C48553}"/>
              </a:ext>
            </a:extLst>
          </p:cNvPr>
          <p:cNvSpPr>
            <a:spLocks noGrp="1"/>
          </p:cNvSpPr>
          <p:nvPr>
            <p:ph idx="1"/>
          </p:nvPr>
        </p:nvSpPr>
        <p:spPr/>
        <p:txBody>
          <a:bodyPr/>
          <a:lstStyle/>
          <a:p>
            <a:r>
              <a:rPr lang="en-US" dirty="0"/>
              <a:t>Logistic Regression is a classification algorithm. It is used to predict a binary outcome (1 / 0, Yes / No, True / False) given a set of independent variables.</a:t>
            </a:r>
          </a:p>
          <a:p>
            <a:r>
              <a:rPr lang="en-US" dirty="0"/>
              <a:t>logistic regression as a special case of linear regression when the outcome variable is categorical, where we are using log of odds as dependent variable.</a:t>
            </a:r>
          </a:p>
          <a:p>
            <a:r>
              <a:rPr lang="en-US" dirty="0"/>
              <a:t> In simple words, it predicts the probability of occurrence of an event by fitting data to a logit function.</a:t>
            </a:r>
          </a:p>
          <a:p>
            <a:endParaRPr lang="en-US" dirty="0"/>
          </a:p>
        </p:txBody>
      </p:sp>
    </p:spTree>
    <p:extLst>
      <p:ext uri="{BB962C8B-B14F-4D97-AF65-F5344CB8AC3E}">
        <p14:creationId xmlns:p14="http://schemas.microsoft.com/office/powerpoint/2010/main" val="14490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8BD4-6349-3B4F-9726-5AED60AB19CF}"/>
              </a:ext>
            </a:extLst>
          </p:cNvPr>
          <p:cNvSpPr>
            <a:spLocks noGrp="1"/>
          </p:cNvSpPr>
          <p:nvPr>
            <p:ph type="title"/>
          </p:nvPr>
        </p:nvSpPr>
        <p:spPr/>
        <p:txBody>
          <a:bodyPr/>
          <a:lstStyle/>
          <a:p>
            <a:r>
              <a:rPr lang="en-US" dirty="0"/>
              <a:t>Logistic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14463E-0FB6-1E49-A5CE-3B001303A94C}"/>
                  </a:ext>
                </a:extLst>
              </p:cNvPr>
              <p:cNvSpPr>
                <a:spLocks noGrp="1"/>
              </p:cNvSpPr>
              <p:nvPr>
                <p:ph idx="1"/>
              </p:nvPr>
            </p:nvSpPr>
            <p:spPr/>
            <p:txBody>
              <a:bodyPr/>
              <a:lstStyle/>
              <a:p>
                <a:r>
                  <a:rPr lang="en-US" dirty="0"/>
                  <a:t>The </a:t>
                </a:r>
                <a:r>
                  <a:rPr lang="en-US" b="1" dirty="0">
                    <a:solidFill>
                      <a:srgbClr val="FF0000"/>
                    </a:solidFill>
                  </a:rPr>
                  <a:t>logistic function</a:t>
                </a:r>
                <a:r>
                  <a:rPr lang="en-US" dirty="0"/>
                  <a:t>, also called the </a:t>
                </a:r>
                <a:r>
                  <a:rPr lang="en-US" b="1" dirty="0">
                    <a:solidFill>
                      <a:srgbClr val="FF0000"/>
                    </a:solidFill>
                  </a:rPr>
                  <a:t>sigmoid function </a:t>
                </a:r>
                <a:r>
                  <a:rPr lang="en-US" dirty="0"/>
                  <a:t>was developed by statisticians to describe properties of population growth in ecology, rising quickly and maxing out at the carrying capacity of the environment. </a:t>
                </a:r>
              </a:p>
              <a:p>
                <a:r>
                  <a:rPr lang="en-US" dirty="0"/>
                  <a:t>It’s an S-shaped curve that can take any real-valued number and map it into a value between 0 and 1, but never exactly at those limits.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𝑣𝑎𝑙𝑢𝑒</m:t>
                              </m:r>
                            </m:sup>
                          </m:sSup>
                        </m:den>
                      </m:f>
                    </m:oMath>
                  </m:oMathPara>
                </a14:m>
                <a:endParaRPr lang="en-US" dirty="0"/>
              </a:p>
              <a:p>
                <a:pPr marL="0" indent="0">
                  <a:buNone/>
                </a:pPr>
                <a:r>
                  <a:rPr lang="en-US" dirty="0"/>
                  <a:t>Value: the actual numerical value that you want to transform</a:t>
                </a:r>
              </a:p>
              <a:p>
                <a:pPr marL="0" indent="0">
                  <a:buNone/>
                </a:pPr>
                <a:r>
                  <a:rPr lang="en-US" dirty="0"/>
                  <a:t>e: the natural logarithms</a:t>
                </a:r>
              </a:p>
            </p:txBody>
          </p:sp>
        </mc:Choice>
        <mc:Fallback xmlns="">
          <p:sp>
            <p:nvSpPr>
              <p:cNvPr id="3" name="Content Placeholder 2">
                <a:extLst>
                  <a:ext uri="{FF2B5EF4-FFF2-40B4-BE49-F238E27FC236}">
                    <a16:creationId xmlns:a16="http://schemas.microsoft.com/office/drawing/2014/main" id="{C514463E-0FB6-1E49-A5CE-3B001303A94C}"/>
                  </a:ext>
                </a:extLst>
              </p:cNvPr>
              <p:cNvSpPr>
                <a:spLocks noGrp="1" noRot="1" noChangeAspect="1" noMove="1" noResize="1" noEditPoints="1" noAdjustHandles="1" noChangeArrowheads="1" noChangeShapeType="1" noTextEdit="1"/>
              </p:cNvSpPr>
              <p:nvPr>
                <p:ph idx="1"/>
              </p:nvPr>
            </p:nvSpPr>
            <p:spPr>
              <a:blipFill>
                <a:blip r:embed="rId2"/>
                <a:stretch>
                  <a:fillRect l="-1086" t="-2632" r="-724" b="-2047"/>
                </a:stretch>
              </a:blipFill>
            </p:spPr>
            <p:txBody>
              <a:bodyPr/>
              <a:lstStyle/>
              <a:p>
                <a:r>
                  <a:rPr lang="en-US">
                    <a:noFill/>
                  </a:rPr>
                  <a:t> </a:t>
                </a:r>
              </a:p>
            </p:txBody>
          </p:sp>
        </mc:Fallback>
      </mc:AlternateContent>
    </p:spTree>
    <p:extLst>
      <p:ext uri="{BB962C8B-B14F-4D97-AF65-F5344CB8AC3E}">
        <p14:creationId xmlns:p14="http://schemas.microsoft.com/office/powerpoint/2010/main" val="196445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56D8-CACD-A64F-800D-BDDF29803A24}"/>
              </a:ext>
            </a:extLst>
          </p:cNvPr>
          <p:cNvSpPr>
            <a:spLocks noGrp="1"/>
          </p:cNvSpPr>
          <p:nvPr>
            <p:ph type="title"/>
          </p:nvPr>
        </p:nvSpPr>
        <p:spPr/>
        <p:txBody>
          <a:bodyPr/>
          <a:lstStyle/>
          <a:p>
            <a:r>
              <a:rPr lang="en-US" dirty="0"/>
              <a:t>Logistic Function</a:t>
            </a:r>
          </a:p>
        </p:txBody>
      </p:sp>
      <p:pic>
        <p:nvPicPr>
          <p:cNvPr id="1025" name="Picture 1" descr="page62image43355184">
            <a:extLst>
              <a:ext uri="{FF2B5EF4-FFF2-40B4-BE49-F238E27FC236}">
                <a16:creationId xmlns:a16="http://schemas.microsoft.com/office/drawing/2014/main" id="{7E3EB6D1-4368-694C-ADDF-B5EF7BFEE3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3947" y="1819556"/>
            <a:ext cx="7174143" cy="4312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989C57-891D-B145-91B9-818746E49A11}"/>
              </a:ext>
            </a:extLst>
          </p:cNvPr>
          <p:cNvSpPr txBox="1"/>
          <p:nvPr/>
        </p:nvSpPr>
        <p:spPr>
          <a:xfrm>
            <a:off x="4953965" y="6308203"/>
            <a:ext cx="2685326" cy="369332"/>
          </a:xfrm>
          <a:prstGeom prst="rect">
            <a:avLst/>
          </a:prstGeom>
          <a:noFill/>
        </p:spPr>
        <p:txBody>
          <a:bodyPr wrap="square" rtlCol="0">
            <a:spAutoFit/>
          </a:bodyPr>
          <a:lstStyle/>
          <a:p>
            <a:r>
              <a:rPr lang="en-US" dirty="0"/>
              <a:t>Logistic Function</a:t>
            </a:r>
          </a:p>
        </p:txBody>
      </p:sp>
    </p:spTree>
    <p:extLst>
      <p:ext uri="{BB962C8B-B14F-4D97-AF65-F5344CB8AC3E}">
        <p14:creationId xmlns:p14="http://schemas.microsoft.com/office/powerpoint/2010/main" val="340165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54F-928D-BA4B-A4C5-5BAEC52900FB}"/>
              </a:ext>
            </a:extLst>
          </p:cNvPr>
          <p:cNvSpPr>
            <a:spLocks noGrp="1"/>
          </p:cNvSpPr>
          <p:nvPr>
            <p:ph type="title"/>
          </p:nvPr>
        </p:nvSpPr>
        <p:spPr/>
        <p:txBody>
          <a:bodyPr/>
          <a:lstStyle/>
          <a:p>
            <a:r>
              <a:rPr lang="en-US" dirty="0"/>
              <a:t>Representation Used for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96331E-8C3D-464F-BF6E-7F1B8FE21B67}"/>
                  </a:ext>
                </a:extLst>
              </p:cNvPr>
              <p:cNvSpPr>
                <a:spLocks noGrp="1"/>
              </p:cNvSpPr>
              <p:nvPr>
                <p:ph idx="1"/>
              </p:nvPr>
            </p:nvSpPr>
            <p:spPr/>
            <p:txBody>
              <a:bodyPr>
                <a:normAutofit lnSpcReduction="10000"/>
              </a:bodyPr>
              <a:lstStyle/>
              <a:p>
                <a:r>
                  <a:rPr lang="en-US" dirty="0"/>
                  <a:t>Input values (x) are combined linearly using weights or coefficient values to predict an output value (y). A key difference from linear regression is that the output value being modeled is a binary values (0 or 1) rather than a numeric value. </a:t>
                </a:r>
              </a:p>
              <a:p>
                <a:r>
                  <a:rPr lang="en-US" dirty="0"/>
                  <a:t>E.g.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sup>
                          </m:sSup>
                        </m:den>
                      </m:f>
                    </m:oMath>
                  </m:oMathPara>
                </a14:m>
                <a:endParaRPr lang="en-US" dirty="0"/>
              </a:p>
              <a:p>
                <a:pPr marL="0" indent="0">
                  <a:buNone/>
                </a:pPr>
                <a:endParaRPr lang="en-US" dirty="0"/>
              </a:p>
              <a:p>
                <a:pPr marL="0" indent="0">
                  <a:buNone/>
                </a:pPr>
                <a:r>
                  <a:rPr lang="en-US" dirty="0"/>
                  <a:t>B0: the bias or intercept term</a:t>
                </a:r>
              </a:p>
              <a:p>
                <a:pPr marL="0" indent="0">
                  <a:buNone/>
                </a:pPr>
                <a:r>
                  <a:rPr lang="en-US" dirty="0"/>
                  <a:t>B1: the coefficient for the single input value (x)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996331E-8C3D-464F-BF6E-7F1B8FE21B67}"/>
                  </a:ext>
                </a:extLst>
              </p:cNvPr>
              <p:cNvSpPr>
                <a:spLocks noGrp="1" noRot="1" noChangeAspect="1" noMove="1" noResize="1" noEditPoints="1" noAdjustHandles="1" noChangeArrowheads="1" noChangeShapeType="1" noTextEdit="1"/>
              </p:cNvSpPr>
              <p:nvPr>
                <p:ph idx="1"/>
              </p:nvPr>
            </p:nvSpPr>
            <p:spPr>
              <a:blipFill>
                <a:blip r:embed="rId2"/>
                <a:stretch>
                  <a:fillRect l="-1086" t="-3509" r="-1809"/>
                </a:stretch>
              </a:blipFill>
            </p:spPr>
            <p:txBody>
              <a:bodyPr/>
              <a:lstStyle/>
              <a:p>
                <a:r>
                  <a:rPr lang="en-US">
                    <a:noFill/>
                  </a:rPr>
                  <a:t> </a:t>
                </a:r>
              </a:p>
            </p:txBody>
          </p:sp>
        </mc:Fallback>
      </mc:AlternateContent>
    </p:spTree>
    <p:extLst>
      <p:ext uri="{BB962C8B-B14F-4D97-AF65-F5344CB8AC3E}">
        <p14:creationId xmlns:p14="http://schemas.microsoft.com/office/powerpoint/2010/main" val="425020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42B5-CA85-6946-93C9-848C4E883D06}"/>
              </a:ext>
            </a:extLst>
          </p:cNvPr>
          <p:cNvSpPr>
            <a:spLocks noGrp="1"/>
          </p:cNvSpPr>
          <p:nvPr>
            <p:ph type="title"/>
          </p:nvPr>
        </p:nvSpPr>
        <p:spPr/>
        <p:txBody>
          <a:bodyPr/>
          <a:lstStyle/>
          <a:p>
            <a:r>
              <a:rPr lang="en-US" dirty="0"/>
              <a:t>Logistic Regression Predicts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AEE0DE-1844-854C-80E9-2D7D24D81533}"/>
                  </a:ext>
                </a:extLst>
              </p:cNvPr>
              <p:cNvSpPr>
                <a:spLocks noGrp="1"/>
              </p:cNvSpPr>
              <p:nvPr>
                <p:ph idx="1"/>
              </p:nvPr>
            </p:nvSpPr>
            <p:spPr/>
            <p:txBody>
              <a:bodyPr>
                <a:normAutofit/>
              </a:bodyPr>
              <a:lstStyle/>
              <a:p>
                <a:r>
                  <a:rPr lang="en-US" dirty="0"/>
                  <a:t>Logistic regression models the probability of the default class (e.g. the first class) </a:t>
                </a:r>
              </a:p>
              <a:p>
                <a:r>
                  <a:rPr lang="en-US" dirty="0"/>
                  <a:t>For example, if we are modeling people’s sex as male or female from their height, then the first class could be male and the logistic regression model could be written as the probability of male given a person’s height, or: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𝑠𝑒𝑥</m:t>
                          </m:r>
                          <m:r>
                            <a:rPr lang="en-US" b="0" i="1" smtClean="0">
                              <a:latin typeface="Cambria Math" panose="02040503050406030204" pitchFamily="18" charset="0"/>
                            </a:rPr>
                            <m:t>=</m:t>
                          </m:r>
                          <m:r>
                            <a:rPr lang="en-US" b="0" i="1" smtClean="0">
                              <a:latin typeface="Cambria Math" panose="02040503050406030204" pitchFamily="18" charset="0"/>
                            </a:rPr>
                            <m:t>𝑚𝑎𝑙𝑒</m:t>
                          </m:r>
                        </m:e>
                        <m:e>
                          <m:r>
                            <a:rPr lang="en-US" b="0" i="1" smtClean="0">
                              <a:latin typeface="Cambria Math" panose="02040503050406030204" pitchFamily="18" charset="0"/>
                            </a:rPr>
                            <m:t>h𝑒𝑖𝑔h𝑡</m:t>
                          </m:r>
                        </m:e>
                      </m:d>
                    </m:oMath>
                  </m:oMathPara>
                </a14:m>
                <a:endParaRPr lang="en-US" b="0" dirty="0"/>
              </a:p>
              <a:p>
                <a:r>
                  <a:rPr lang="en-US" dirty="0"/>
                  <a:t>Written another way, we are modeling the probability that an input (X) belongs to the default class (Y = 1), 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br>
                  <a:rPr lang="en-US" dirty="0"/>
                </a:b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9AEE0DE-1844-854C-80E9-2D7D24D81533}"/>
                  </a:ext>
                </a:extLst>
              </p:cNvPr>
              <p:cNvSpPr>
                <a:spLocks noGrp="1" noRot="1" noChangeAspect="1" noMove="1" noResize="1" noEditPoints="1" noAdjustHandles="1" noChangeArrowheads="1" noChangeShapeType="1" noTextEdit="1"/>
              </p:cNvSpPr>
              <p:nvPr>
                <p:ph idx="1"/>
              </p:nvPr>
            </p:nvSpPr>
            <p:spPr>
              <a:blipFill>
                <a:blip r:embed="rId2"/>
                <a:stretch>
                  <a:fillRect l="-965" t="-2632" r="-1568"/>
                </a:stretch>
              </a:blipFill>
            </p:spPr>
            <p:txBody>
              <a:bodyPr/>
              <a:lstStyle/>
              <a:p>
                <a:r>
                  <a:rPr lang="en-US">
                    <a:noFill/>
                  </a:rPr>
                  <a:t> </a:t>
                </a:r>
              </a:p>
            </p:txBody>
          </p:sp>
        </mc:Fallback>
      </mc:AlternateContent>
    </p:spTree>
    <p:extLst>
      <p:ext uri="{BB962C8B-B14F-4D97-AF65-F5344CB8AC3E}">
        <p14:creationId xmlns:p14="http://schemas.microsoft.com/office/powerpoint/2010/main" val="106073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478E-E754-7545-80E2-BEE94E135371}"/>
              </a:ext>
            </a:extLst>
          </p:cNvPr>
          <p:cNvSpPr>
            <a:spLocks noGrp="1"/>
          </p:cNvSpPr>
          <p:nvPr>
            <p:ph type="title"/>
          </p:nvPr>
        </p:nvSpPr>
        <p:spPr/>
        <p:txBody>
          <a:bodyPr/>
          <a:lstStyle/>
          <a:p>
            <a:r>
              <a:rPr lang="en-US" dirty="0"/>
              <a:t>Logistic Regression Predicts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A8FFA1-9F1B-514E-B5CC-1281EABB06C4}"/>
                  </a:ext>
                </a:extLst>
              </p:cNvPr>
              <p:cNvSpPr>
                <a:spLocks noGrp="1"/>
              </p:cNvSpPr>
              <p:nvPr>
                <p:ph idx="1"/>
              </p:nvPr>
            </p:nvSpPr>
            <p:spPr/>
            <p:txBody>
              <a:bodyPr/>
              <a:lstStyle/>
              <a:p>
                <a:r>
                  <a:rPr lang="en-US" dirty="0"/>
                  <a:t>Logistic regression is a linear method, but the predictions are transformed using the logistic function. </a:t>
                </a:r>
              </a:p>
              <a:p>
                <a:r>
                  <a:rPr lang="en-US" dirty="0"/>
                  <a:t>The impact of this is that we can no longer understand the predictions as a linear combination of the inputs as we can with linear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sup>
                          </m:sSup>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e>
                      </m:func>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 name="Content Placeholder 2">
                <a:extLst>
                  <a:ext uri="{FF2B5EF4-FFF2-40B4-BE49-F238E27FC236}">
                    <a16:creationId xmlns:a16="http://schemas.microsoft.com/office/drawing/2014/main" id="{23A8FFA1-9F1B-514E-B5CC-1281EABB06C4}"/>
                  </a:ext>
                </a:extLst>
              </p:cNvPr>
              <p:cNvSpPr>
                <a:spLocks noGrp="1" noRot="1" noChangeAspect="1" noMove="1" noResize="1" noEditPoints="1" noAdjustHandles="1" noChangeArrowheads="1" noChangeShapeType="1" noTextEdit="1"/>
              </p:cNvSpPr>
              <p:nvPr>
                <p:ph idx="1"/>
              </p:nvPr>
            </p:nvSpPr>
            <p:spPr>
              <a:blipFill>
                <a:blip r:embed="rId2"/>
                <a:stretch>
                  <a:fillRect l="-965" t="-2632" r="-1689"/>
                </a:stretch>
              </a:blipFill>
            </p:spPr>
            <p:txBody>
              <a:bodyPr/>
              <a:lstStyle/>
              <a:p>
                <a:r>
                  <a:rPr lang="en-US">
                    <a:noFill/>
                  </a:rPr>
                  <a:t> </a:t>
                </a:r>
              </a:p>
            </p:txBody>
          </p:sp>
        </mc:Fallback>
      </mc:AlternateContent>
    </p:spTree>
    <p:extLst>
      <p:ext uri="{BB962C8B-B14F-4D97-AF65-F5344CB8AC3E}">
        <p14:creationId xmlns:p14="http://schemas.microsoft.com/office/powerpoint/2010/main" val="353851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6613-B193-954D-9EFE-2967C2D89324}"/>
              </a:ext>
            </a:extLst>
          </p:cNvPr>
          <p:cNvSpPr>
            <a:spLocks noGrp="1"/>
          </p:cNvSpPr>
          <p:nvPr>
            <p:ph type="title"/>
          </p:nvPr>
        </p:nvSpPr>
        <p:spPr/>
        <p:txBody>
          <a:bodyPr/>
          <a:lstStyle/>
          <a:p>
            <a:r>
              <a:rPr lang="en-US" dirty="0"/>
              <a:t>Logistic Regression Predicts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794D8-FB5F-154D-983C-968B94B4910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e>
                      </m:func>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𝑜𝑑𝑑𝑠</m:t>
                      </m:r>
                    </m:oMath>
                  </m:oMathPara>
                </a14:m>
                <a:endParaRPr lang="en-US" b="0" dirty="0"/>
              </a:p>
              <a:p>
                <a:r>
                  <a:rPr lang="en-US" dirty="0"/>
                  <a:t>Odds: are calculated as a ratio of the probability of the event divided by the probability of not the event.</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𝑜𝑑𝑑𝑠</m:t>
                              </m:r>
                            </m:e>
                          </m:d>
                        </m:e>
                      </m:func>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𝑋</m:t>
                      </m:r>
                    </m:oMath>
                  </m:oMathPara>
                </a14:m>
                <a:endParaRPr lang="en-US" b="0" dirty="0">
                  <a:ea typeface="Cambria Math" panose="02040503050406030204" pitchFamily="18" charset="0"/>
                </a:endParaRPr>
              </a:p>
              <a:p>
                <a:r>
                  <a:rPr lang="en-US" dirty="0"/>
                  <a:t>ln(odds): log-odds or logit.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𝑜𝑑𝑑𝑠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𝑋</m:t>
                          </m:r>
                        </m:sup>
                      </m:sSup>
                    </m:oMath>
                  </m:oMathPara>
                </a14:m>
                <a:endParaRPr lang="en-US" dirty="0"/>
              </a:p>
            </p:txBody>
          </p:sp>
        </mc:Choice>
        <mc:Fallback xmlns="">
          <p:sp>
            <p:nvSpPr>
              <p:cNvPr id="3" name="Content Placeholder 2">
                <a:extLst>
                  <a:ext uri="{FF2B5EF4-FFF2-40B4-BE49-F238E27FC236}">
                    <a16:creationId xmlns:a16="http://schemas.microsoft.com/office/drawing/2014/main" id="{2FF794D8-FB5F-154D-983C-968B94B4910B}"/>
                  </a:ext>
                </a:extLst>
              </p:cNvPr>
              <p:cNvSpPr>
                <a:spLocks noGrp="1" noRot="1" noChangeAspect="1" noMove="1" noResize="1" noEditPoints="1" noAdjustHandles="1" noChangeArrowheads="1" noChangeShapeType="1" noTextEdit="1"/>
              </p:cNvSpPr>
              <p:nvPr>
                <p:ph idx="1"/>
              </p:nvPr>
            </p:nvSpPr>
            <p:spPr>
              <a:blipFill>
                <a:blip r:embed="rId2"/>
                <a:stretch>
                  <a:fillRect l="-965" b="-877"/>
                </a:stretch>
              </a:blipFill>
            </p:spPr>
            <p:txBody>
              <a:bodyPr/>
              <a:lstStyle/>
              <a:p>
                <a:r>
                  <a:rPr lang="en-US">
                    <a:noFill/>
                  </a:rPr>
                  <a:t> </a:t>
                </a:r>
              </a:p>
            </p:txBody>
          </p:sp>
        </mc:Fallback>
      </mc:AlternateContent>
    </p:spTree>
    <p:extLst>
      <p:ext uri="{BB962C8B-B14F-4D97-AF65-F5344CB8AC3E}">
        <p14:creationId xmlns:p14="http://schemas.microsoft.com/office/powerpoint/2010/main" val="158797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370-F504-E14D-AC47-24FE38031F32}"/>
              </a:ext>
            </a:extLst>
          </p:cNvPr>
          <p:cNvSpPr>
            <a:spLocks noGrp="1"/>
          </p:cNvSpPr>
          <p:nvPr>
            <p:ph type="title"/>
          </p:nvPr>
        </p:nvSpPr>
        <p:spPr/>
        <p:txBody>
          <a:bodyPr/>
          <a:lstStyle/>
          <a:p>
            <a:r>
              <a:rPr lang="en-US" dirty="0"/>
              <a:t>Logit Function</a:t>
            </a:r>
          </a:p>
        </p:txBody>
      </p:sp>
      <p:sp>
        <p:nvSpPr>
          <p:cNvPr id="3" name="Content Placeholder 2">
            <a:extLst>
              <a:ext uri="{FF2B5EF4-FFF2-40B4-BE49-F238E27FC236}">
                <a16:creationId xmlns:a16="http://schemas.microsoft.com/office/drawing/2014/main" id="{AE7DAFAE-8E58-4C4A-ADB8-AE759EBD67AA}"/>
              </a:ext>
            </a:extLst>
          </p:cNvPr>
          <p:cNvSpPr>
            <a:spLocks noGrp="1"/>
          </p:cNvSpPr>
          <p:nvPr>
            <p:ph idx="1"/>
          </p:nvPr>
        </p:nvSpPr>
        <p:spPr>
          <a:xfrm>
            <a:off x="838200" y="5437659"/>
            <a:ext cx="10515600" cy="968355"/>
          </a:xfrm>
        </p:spPr>
        <p:txBody>
          <a:bodyPr>
            <a:normAutofit fontScale="92500" lnSpcReduction="20000"/>
          </a:bodyPr>
          <a:lstStyle/>
          <a:p>
            <a:pPr marL="0" indent="0">
              <a:buNone/>
            </a:pPr>
            <a:r>
              <a:rPr lang="en-US" dirty="0"/>
              <a:t>The definition of the function we are trying to optimize to get the estimates of coefficient. This function is analogous </a:t>
            </a:r>
            <a:r>
              <a:rPr lang="en-US" dirty="0">
                <a:solidFill>
                  <a:srgbClr val="FF0000"/>
                </a:solidFill>
              </a:rPr>
              <a:t>to the square of error in linear regression </a:t>
            </a:r>
            <a:r>
              <a:rPr lang="en-US" dirty="0"/>
              <a:t>and is known as the </a:t>
            </a:r>
            <a:r>
              <a:rPr lang="en-US" dirty="0">
                <a:solidFill>
                  <a:srgbClr val="FF0000"/>
                </a:solidFill>
              </a:rPr>
              <a:t>likelihood function</a:t>
            </a:r>
            <a:r>
              <a:rPr lang="en-US" dirty="0"/>
              <a:t>. </a:t>
            </a:r>
          </a:p>
        </p:txBody>
      </p:sp>
      <p:pic>
        <p:nvPicPr>
          <p:cNvPr id="4" name="内容占位符 3">
            <a:extLst>
              <a:ext uri="{FF2B5EF4-FFF2-40B4-BE49-F238E27FC236}">
                <a16:creationId xmlns:a16="http://schemas.microsoft.com/office/drawing/2014/main" id="{2ACA64B4-E836-E14D-9BA1-2601EAD3ECAF}"/>
              </a:ext>
            </a:extLst>
          </p:cNvPr>
          <p:cNvPicPr>
            <a:picLocks noChangeAspect="1"/>
          </p:cNvPicPr>
          <p:nvPr/>
        </p:nvPicPr>
        <p:blipFill>
          <a:blip r:embed="rId2"/>
          <a:stretch>
            <a:fillRect/>
          </a:stretch>
        </p:blipFill>
        <p:spPr>
          <a:xfrm>
            <a:off x="2215586" y="1590675"/>
            <a:ext cx="8324850" cy="3676650"/>
          </a:xfrm>
          <a:prstGeom prst="rect">
            <a:avLst/>
          </a:prstGeom>
        </p:spPr>
      </p:pic>
    </p:spTree>
    <p:extLst>
      <p:ext uri="{BB962C8B-B14F-4D97-AF65-F5344CB8AC3E}">
        <p14:creationId xmlns:p14="http://schemas.microsoft.com/office/powerpoint/2010/main" val="2114645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1037</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Logistic Regression</vt:lpstr>
      <vt:lpstr>Logistic Regression</vt:lpstr>
      <vt:lpstr>Logistic Function</vt:lpstr>
      <vt:lpstr>Logistic Function</vt:lpstr>
      <vt:lpstr>Representation Used for Logistic Regression</vt:lpstr>
      <vt:lpstr>Logistic Regression Predicts Probabilities</vt:lpstr>
      <vt:lpstr>Logistic Regression Predicts Probabilities</vt:lpstr>
      <vt:lpstr>Logistic Regression Predicts Probabilities</vt:lpstr>
      <vt:lpstr>Logit Function</vt:lpstr>
      <vt:lpstr>Assumptions of Logistic Regression</vt:lpstr>
      <vt:lpstr>Important Points</vt:lpstr>
      <vt:lpstr>Evaluation of Logistic Regression Model</vt:lpstr>
      <vt:lpstr>Evaluation of Logistic Regression Model</vt:lpstr>
      <vt:lpstr>Logistic Regression Interview Questions</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Disha An</dc:creator>
  <cp:lastModifiedBy>Disha An</cp:lastModifiedBy>
  <cp:revision>9</cp:revision>
  <dcterms:created xsi:type="dcterms:W3CDTF">2019-02-19T00:37:53Z</dcterms:created>
  <dcterms:modified xsi:type="dcterms:W3CDTF">2020-02-29T15:24:14Z</dcterms:modified>
</cp:coreProperties>
</file>