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5"/>
    <p:restoredTop sz="94664"/>
  </p:normalViewPr>
  <p:slideViewPr>
    <p:cSldViewPr snapToGrid="0" snapToObjects="1">
      <p:cViewPr varScale="1">
        <p:scale>
          <a:sx n="160" d="100"/>
          <a:sy n="160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105A-0194-B348-BFA8-66116014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A317A-22E2-0C48-8C67-688F1703F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950A-E755-424F-B239-3DC20107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6F2F-75BC-254F-91E8-D11AC19BEDA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887C-33F4-CC4E-BA6B-4EE0A4C0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18DA-4A23-D144-904D-34253358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2F9D-1153-2742-B832-8CF61E24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B125-0F86-B848-B3C2-2375848F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9C095-9953-3A44-B5B0-F88BC894C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0CEB-1C20-2D42-BE63-773140DC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6F2F-75BC-254F-91E8-D11AC19BEDA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F0B97-BA2F-6841-8D55-EBC84EB5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0B10-1B27-2949-8573-376BE9F4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2F9D-1153-2742-B832-8CF61E24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E2021-0AD2-6C49-9EFB-3BED55574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21DE7-35FD-8E4D-AD52-36D4C2635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258B-1726-B94B-80EB-AB5C2CC7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6F2F-75BC-254F-91E8-D11AC19BEDA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527D-C303-3F40-934E-6130B17E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5EA1-F9EE-6F48-A915-9A929C8B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2F9D-1153-2742-B832-8CF61E24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5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BB68-CC11-8340-AB98-CE3E01E7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4158-C4F9-8F40-A82F-6F7D3281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6B441-3FAE-824E-9157-62A90419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6F2F-75BC-254F-91E8-D11AC19BEDA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F153-607E-9742-8AEA-FEFA87EA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8F354-0F53-F043-BC99-54304839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2F9D-1153-2742-B832-8CF61E24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2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DE3B-508B-5242-97AB-24A1B7EC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AAE5E-109C-F541-A46D-AF0342F77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F243C-EDD7-394D-A954-E894CBB2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6F2F-75BC-254F-91E8-D11AC19BEDA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5DFE-89BE-E64C-B13F-7E6017E2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ABC8-4E4A-1C4A-93BD-BD5A5FFC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2F9D-1153-2742-B832-8CF61E24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8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3C3D-B8C5-B340-986E-DFD656F4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AEC1-196A-2B4F-8CA0-7917B1AE6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D12C5-0581-1A48-AB86-3A1250389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6C01-332D-7A45-83A2-7A5CD18E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6F2F-75BC-254F-91E8-D11AC19BEDA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517E0-E8EC-7947-9929-52F9AEC2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518E-8703-0346-8F1D-12833AD3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2F9D-1153-2742-B832-8CF61E24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6975-0533-C24D-8B91-375B2A86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571C-9973-7642-96FF-DE476CFBB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71157-01FA-B14A-A1FB-5C09EB71C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EBA9D-E1BF-674C-B6FB-4FF5E5CCF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BC238-D7C6-2B43-A829-877B90DFC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2BB18-013C-F34C-AFED-234E9C06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6F2F-75BC-254F-91E8-D11AC19BEDA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B7B53-0C48-744F-B8B7-2011B68D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1B6C1-54AA-1143-8329-F46CEE95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2F9D-1153-2742-B832-8CF61E24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D7E6-7C14-C74D-A23C-EA7C6AF5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5EB36-794D-4044-A0E7-0814C89F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6F2F-75BC-254F-91E8-D11AC19BEDA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86B4B-BDF3-2B44-82D5-06D40A93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C6629-F45C-8D4B-8F48-B4DF9F03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2F9D-1153-2742-B832-8CF61E24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6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A4096-8CCF-9540-B051-01729A52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6F2F-75BC-254F-91E8-D11AC19BEDA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8A135-A727-3B45-9A3B-5AAFC812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1A193-AF3F-2A42-9D7B-FC570760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2F9D-1153-2742-B832-8CF61E24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A306-677C-F64F-9A90-FA3BB207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0BCE-C731-F344-9D03-0C0A4561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1050-769C-3245-9A09-66830C726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EA84-FB73-7D4F-B0A4-3EBBCADB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6F2F-75BC-254F-91E8-D11AC19BEDA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D416D-F05C-6444-A09D-4BEA77F3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28D51-E8E1-F346-92FF-39266707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2F9D-1153-2742-B832-8CF61E24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3219-1487-464F-84CD-CC96E828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8ED15-AACB-D340-B0B9-9AC9699B3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BDE9E-B8C3-F849-88A8-84A9F2690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7E372-9E55-1746-AC39-F8190646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6F2F-75BC-254F-91E8-D11AC19BEDA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3CFBA-8764-8341-BE8F-3730CEAB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98432-D3DA-7949-B1BA-886BB7DC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2F9D-1153-2742-B832-8CF61E24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E292F-DCBB-6B4D-B03F-AB499A77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5357-467B-EC48-98A0-0F6761E64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DE20-FE16-9F48-82D5-A92844B1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6F2F-75BC-254F-91E8-D11AC19BEDA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A2B3-8E2B-064F-952B-FB74D53A9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2ECE-1800-914A-83A1-7CE411183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2F9D-1153-2742-B832-8CF61E24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6167-00AE-9840-ACDE-CB1E8CBBC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AA892-8524-8F4A-B8BD-DCD9E4335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4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3D0C-02E3-3B4A-B226-E9BA188F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9C0D-816B-5046-9C8E-8EF92456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one hot encoder to perform “binarization” of the category and include it as a feature to train the model.</a:t>
            </a:r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E2EADC-0572-B343-9683-6F8F21760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92" y="2884082"/>
            <a:ext cx="8951718" cy="29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7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BB9-9802-B34E-8CC8-39C6F61C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Boosting ?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B799-9FBB-7D4F-B7A1-ABDB246A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‘Boosting’ refers to a family of algorithms which converts weak learner to strong learners.</a:t>
            </a:r>
          </a:p>
          <a:p>
            <a:r>
              <a:rPr lang="en-US" dirty="0"/>
              <a:t>Boosting pays higher focus on examples which are mis-classiﬁed or have higher errors by preceding weak rules</a:t>
            </a:r>
            <a:r>
              <a:rPr lang="en-US" altLang="zh-CN" dirty="0"/>
              <a:t>.</a:t>
            </a:r>
          </a:p>
          <a:p>
            <a:r>
              <a:rPr lang="en-US" dirty="0"/>
              <a:t>The predictions are combined through a weighted majority vote (classification) or a weighted sum (regression) to produce the final prediction.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0414-19BA-B245-9189-8B13EBD0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A15F-9117-B145-AA85-91261FBE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 base learner takes all the distributions and </a:t>
            </a:r>
            <a:r>
              <a:rPr lang="en-US" dirty="0">
                <a:solidFill>
                  <a:srgbClr val="FF0000"/>
                </a:solidFill>
              </a:rPr>
              <a:t>assign equal weight or attention to each observation.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there is any prediction error caused by first base learning algorithm, then we </a:t>
            </a:r>
            <a:r>
              <a:rPr lang="en-US" dirty="0">
                <a:solidFill>
                  <a:srgbClr val="FF0000"/>
                </a:solidFill>
              </a:rPr>
              <a:t>pay higher attention to observations </a:t>
            </a:r>
            <a:r>
              <a:rPr lang="en-US" dirty="0"/>
              <a:t>having </a:t>
            </a:r>
            <a:r>
              <a:rPr lang="en-US" dirty="0">
                <a:solidFill>
                  <a:srgbClr val="FF0000"/>
                </a:solidFill>
              </a:rPr>
              <a:t>prediction error</a:t>
            </a:r>
            <a:r>
              <a:rPr lang="en-US" dirty="0"/>
              <a:t>. Then, we apply the next base learning algorithm.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Step 2 till the limit of base learning algorithm is reached or higher accuracy is achieved.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E635-8D4A-554A-A387-91D8C003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A0B4-AFC7-BA4E-BF35-3D4CFA5E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AdaBoost was the first really successful boosting algorithm developed for binary classification. </a:t>
            </a:r>
          </a:p>
          <a:p>
            <a:r>
              <a:rPr lang="en-US" dirty="0"/>
              <a:t>Modern boosting methods build on AdaBoost, most notably stochastic gradient boosting machines. </a:t>
            </a:r>
          </a:p>
          <a:p>
            <a:r>
              <a:rPr lang="en-US" dirty="0"/>
              <a:t>AdaBoost changes the weight of samples to let algorithm pays more attention on wrong classified samples.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5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C5F5-57BD-A845-8FBD-95FBE9F3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4931-BD8F-864B-860C-4BA51E101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whole structure of Gradient boosting is same as </a:t>
                </a:r>
                <a:r>
                  <a:rPr lang="en-US" dirty="0" err="1"/>
                  <a:t>Adaboosting</a:t>
                </a:r>
                <a:r>
                  <a:rPr lang="en-US" dirty="0"/>
                  <a:t>, but the main difference is how it calculates the residual. The residual is defined as this: </a:t>
                </a:r>
                <a:r>
                  <a:rPr lang="en-US" dirty="0" err="1"/>
                  <a:t>ℎ</a:t>
                </a:r>
                <a:r>
                  <a:rPr lang="en-US" dirty="0"/>
                  <a:t>(𝑥)=𝑦−𝐹</a:t>
                </a:r>
                <a:r>
                  <a:rPr lang="en-US" baseline="-25000" dirty="0"/>
                  <a:t>𝑚</a:t>
                </a:r>
                <a:r>
                  <a:rPr lang="en-US" dirty="0"/>
                  <a:t>(𝑥) But gradient boost treats it as this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， so gradient descent method can be used here to calculate the residual.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4931-BD8F-864B-860C-4BA51E101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1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65FF-820D-8544-8C35-2C4A3CC4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10D3-D385-5B40-A34C-7F4C67F6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 is similar to gradient boosting framework but more efficient. It has both linear model solver and tree learning algorithms. </a:t>
            </a:r>
          </a:p>
          <a:p>
            <a:r>
              <a:rPr lang="en-US" dirty="0" err="1"/>
              <a:t>xgboost</a:t>
            </a:r>
            <a:r>
              <a:rPr lang="en-US" dirty="0"/>
              <a:t> at least </a:t>
            </a:r>
            <a:r>
              <a:rPr lang="en-US" b="1" dirty="0"/>
              <a:t>10 times faster</a:t>
            </a:r>
            <a:r>
              <a:rPr lang="en-US" dirty="0"/>
              <a:t> than existing gradient boosting implementations. It supports various objective functions, including regression, classification and ranking.</a:t>
            </a:r>
          </a:p>
          <a:p>
            <a:r>
              <a:rPr lang="en-US" dirty="0"/>
              <a:t> It is very high in predictive power but relatively slow with implementation.</a:t>
            </a:r>
          </a:p>
          <a:p>
            <a:r>
              <a:rPr lang="en-US" dirty="0"/>
              <a:t>It also has additional features for doing </a:t>
            </a:r>
            <a:r>
              <a:rPr lang="en-US" dirty="0">
                <a:solidFill>
                  <a:srgbClr val="FF0000"/>
                </a:solidFill>
              </a:rPr>
              <a:t>cross validation </a:t>
            </a:r>
            <a:r>
              <a:rPr lang="en-US" dirty="0"/>
              <a:t>and finding </a:t>
            </a:r>
            <a:r>
              <a:rPr lang="en-US" dirty="0">
                <a:solidFill>
                  <a:srgbClr val="FF0000"/>
                </a:solidFill>
              </a:rPr>
              <a:t>important variables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3B95-6544-B14F-ABEE-97C37942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of Data for using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37AE-7C69-BE4D-8E63-EC078469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only works with numeric vectors.</a:t>
            </a:r>
          </a:p>
          <a:p>
            <a:r>
              <a:rPr lang="en-US" dirty="0"/>
              <a:t>A simple method to convert categorical variable into numeric vector is </a:t>
            </a:r>
            <a:r>
              <a:rPr lang="en-US" b="1" dirty="0"/>
              <a:t>One Hot Encoding</a:t>
            </a:r>
            <a:r>
              <a:rPr lang="en-US" dirty="0"/>
              <a:t>. </a:t>
            </a:r>
          </a:p>
          <a:p>
            <a:r>
              <a:rPr lang="en-US" dirty="0"/>
              <a:t>This step will essentially make a sparse matrix using flags on every possible value of that variable. Sparse Matrix is a matrix where most of the values of zeros.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2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EE2D-7705-EF43-961A-8D02D8C8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XGBoost</a:t>
            </a:r>
            <a:r>
              <a:rPr lang="en-US" dirty="0"/>
              <a:t>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E62B-C9CE-CD41-BEE8-A80B30A7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Regularization:</a:t>
            </a:r>
            <a:endParaRPr lang="en-US" sz="2000" dirty="0"/>
          </a:p>
          <a:p>
            <a:pPr lvl="1"/>
            <a:r>
              <a:rPr lang="en-US" sz="2000" dirty="0"/>
              <a:t>Standard GBM implementation has no </a:t>
            </a:r>
            <a:r>
              <a:rPr lang="en-US" sz="2000" dirty="0">
                <a:solidFill>
                  <a:srgbClr val="FF0000"/>
                </a:solidFill>
              </a:rPr>
              <a:t>regularization</a:t>
            </a:r>
            <a:r>
              <a:rPr lang="en-US" sz="2000" dirty="0"/>
              <a:t> like </a:t>
            </a:r>
            <a:r>
              <a:rPr lang="en-US" sz="2000" dirty="0" err="1"/>
              <a:t>XGBoost</a:t>
            </a:r>
            <a:r>
              <a:rPr lang="en-US" sz="2000" dirty="0"/>
              <a:t>, therefore it also helps to reduce overfitting.</a:t>
            </a:r>
          </a:p>
          <a:p>
            <a:pPr marL="0" indent="0">
              <a:buNone/>
            </a:pPr>
            <a:r>
              <a:rPr lang="en-US" sz="2000" b="1" dirty="0"/>
              <a:t>Parallel Processing:</a:t>
            </a:r>
            <a:endParaRPr lang="en-US" sz="2000" dirty="0"/>
          </a:p>
          <a:p>
            <a:pPr lvl="1"/>
            <a:r>
              <a:rPr lang="en-US" sz="2000" dirty="0" err="1"/>
              <a:t>XGBoost</a:t>
            </a:r>
            <a:r>
              <a:rPr lang="en-US" sz="2000" dirty="0"/>
              <a:t> implements parallel processing and is </a:t>
            </a:r>
            <a:r>
              <a:rPr lang="en-US" sz="2000" b="1" dirty="0"/>
              <a:t>blazingly faster</a:t>
            </a:r>
            <a:r>
              <a:rPr lang="en-US" sz="2000" dirty="0"/>
              <a:t> as compared to GBM.</a:t>
            </a:r>
          </a:p>
          <a:p>
            <a:pPr lvl="1"/>
            <a:r>
              <a:rPr lang="en-US" sz="2000" dirty="0" err="1"/>
              <a:t>XGBoost</a:t>
            </a:r>
            <a:r>
              <a:rPr lang="en-US" sz="2000" dirty="0"/>
              <a:t> also supports implementation on </a:t>
            </a:r>
            <a:r>
              <a:rPr lang="en-US" sz="2000" dirty="0">
                <a:solidFill>
                  <a:srgbClr val="FF0000"/>
                </a:solidFill>
              </a:rPr>
              <a:t>Hadoop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High Flexibility</a:t>
            </a:r>
            <a:endParaRPr lang="en-US" sz="2000" dirty="0"/>
          </a:p>
          <a:p>
            <a:pPr lvl="1"/>
            <a:r>
              <a:rPr lang="en-US" sz="2000" dirty="0" err="1"/>
              <a:t>XGBoost</a:t>
            </a:r>
            <a:r>
              <a:rPr lang="en-US" sz="2000" dirty="0"/>
              <a:t> allow users to define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b="1" dirty="0">
                <a:solidFill>
                  <a:srgbClr val="FF0000"/>
                </a:solidFill>
              </a:rPr>
              <a:t>custom optimization objectives and evaluation criteria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/>
              <a:t>Handling Missing Values</a:t>
            </a:r>
            <a:endParaRPr lang="en-US" sz="2000" dirty="0"/>
          </a:p>
          <a:p>
            <a:pPr lvl="1"/>
            <a:r>
              <a:rPr lang="en-US" sz="2000" dirty="0" err="1"/>
              <a:t>XGBoost</a:t>
            </a:r>
            <a:r>
              <a:rPr lang="en-US" sz="2000" dirty="0"/>
              <a:t> has an in-built routine to handle </a:t>
            </a:r>
            <a:r>
              <a:rPr lang="en-US" sz="2000" dirty="0">
                <a:solidFill>
                  <a:srgbClr val="FF0000"/>
                </a:solidFill>
              </a:rPr>
              <a:t>missing values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60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7CF6-6494-4C4A-82BD-2F92C9AA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XGBoost</a:t>
            </a:r>
            <a:r>
              <a:rPr lang="en-US" dirty="0"/>
              <a:t>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F71C-A9A7-FD44-A945-938B5AFB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3" y="17987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Tree Pruning:</a:t>
            </a:r>
            <a:endParaRPr lang="en-US" sz="2000" dirty="0"/>
          </a:p>
          <a:p>
            <a:pPr lvl="1"/>
            <a:r>
              <a:rPr lang="en-US" sz="2000" dirty="0"/>
              <a:t>A GBM would stop splitting a node when it encounters a negative loss in the split. Thus it is more of a </a:t>
            </a:r>
            <a:r>
              <a:rPr lang="en-US" sz="2000" b="1" dirty="0"/>
              <a:t>greedy algorithm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XGBoost</a:t>
            </a:r>
            <a:r>
              <a:rPr lang="en-US" sz="2000" dirty="0"/>
              <a:t> on the other hand make </a:t>
            </a:r>
            <a:r>
              <a:rPr lang="en-US" sz="2000" b="1" dirty="0"/>
              <a:t>splits up to the </a:t>
            </a:r>
            <a:r>
              <a:rPr lang="en-US" sz="2000" b="1" dirty="0" err="1"/>
              <a:t>max_depth</a:t>
            </a:r>
            <a:r>
              <a:rPr lang="en-US" sz="2000" dirty="0"/>
              <a:t> specified and then start </a:t>
            </a:r>
            <a:r>
              <a:rPr lang="en-US" sz="2000" b="1" dirty="0"/>
              <a:t>pruning</a:t>
            </a:r>
            <a:r>
              <a:rPr lang="en-US" sz="2000" dirty="0"/>
              <a:t> the tree backwards and remove splits beyond which there is no positive gain.</a:t>
            </a:r>
          </a:p>
          <a:p>
            <a:pPr marL="0" indent="0">
              <a:buNone/>
            </a:pPr>
            <a:r>
              <a:rPr lang="en-US" sz="2000" b="1" dirty="0"/>
              <a:t>Built-in Cross-Validation</a:t>
            </a:r>
            <a:endParaRPr lang="en-US" sz="2000" dirty="0"/>
          </a:p>
          <a:p>
            <a:pPr lvl="1"/>
            <a:r>
              <a:rPr lang="en-US" sz="2000" dirty="0" err="1"/>
              <a:t>XGBoost</a:t>
            </a:r>
            <a:r>
              <a:rPr lang="en-US" sz="2000" dirty="0"/>
              <a:t> allows user to run a </a:t>
            </a:r>
            <a:r>
              <a:rPr lang="en-US" sz="2000" b="1" dirty="0"/>
              <a:t>cross-validation at each iteration</a:t>
            </a:r>
            <a:r>
              <a:rPr lang="en-US" sz="2000" dirty="0"/>
              <a:t> of the boosting process and thus it is easy to get the exact optimum number of boosting iterations in a single run.</a:t>
            </a:r>
          </a:p>
          <a:p>
            <a:pPr lvl="1"/>
            <a:r>
              <a:rPr lang="en-US" sz="2000" dirty="0"/>
              <a:t>This is unlike GBM where we have to run a grid-search and only a limited values can be tested.</a:t>
            </a:r>
          </a:p>
          <a:p>
            <a:pPr marL="0" indent="0">
              <a:buNone/>
            </a:pPr>
            <a:r>
              <a:rPr lang="en-US" sz="2000" b="1" dirty="0"/>
              <a:t>Continue on Existing Model</a:t>
            </a:r>
            <a:endParaRPr lang="en-US" sz="2000" dirty="0"/>
          </a:p>
          <a:p>
            <a:pPr lvl="1"/>
            <a:r>
              <a:rPr lang="en-US" sz="2000" dirty="0"/>
              <a:t>User can start training an </a:t>
            </a:r>
            <a:r>
              <a:rPr lang="en-US" sz="2000" dirty="0" err="1"/>
              <a:t>XGBoost</a:t>
            </a:r>
            <a:r>
              <a:rPr lang="en-US" sz="2000" dirty="0"/>
              <a:t> model from its last iteration of previous run. </a:t>
            </a:r>
          </a:p>
          <a:p>
            <a:pPr lvl="1"/>
            <a:r>
              <a:rPr lang="en-US" sz="2000" dirty="0"/>
              <a:t>GBM implementation of </a:t>
            </a:r>
            <a:r>
              <a:rPr lang="en-US" sz="2000" dirty="0" err="1"/>
              <a:t>sklearn</a:t>
            </a:r>
            <a:r>
              <a:rPr lang="en-US" sz="2000" dirty="0"/>
              <a:t> also has this feature so they are even on this point.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59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647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Boosting Method</vt:lpstr>
      <vt:lpstr>What is Boosting ? How does it work?</vt:lpstr>
      <vt:lpstr>Boosting Procedure</vt:lpstr>
      <vt:lpstr>AdaBoost</vt:lpstr>
      <vt:lpstr>Gradient Boosting</vt:lpstr>
      <vt:lpstr>XGBoost</vt:lpstr>
      <vt:lpstr>Preparation of Data for using XGBoost</vt:lpstr>
      <vt:lpstr>The XGBoost Advantage</vt:lpstr>
      <vt:lpstr>The XGBoost Advantage</vt:lpstr>
      <vt:lpstr>One Hot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Method</dc:title>
  <dc:creator>Disha An</dc:creator>
  <cp:lastModifiedBy>Disha An</cp:lastModifiedBy>
  <cp:revision>5</cp:revision>
  <dcterms:created xsi:type="dcterms:W3CDTF">2019-02-23T05:16:04Z</dcterms:created>
  <dcterms:modified xsi:type="dcterms:W3CDTF">2020-02-29T15:46:08Z</dcterms:modified>
</cp:coreProperties>
</file>