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3"/>
    <p:restoredTop sz="94754"/>
  </p:normalViewPr>
  <p:slideViewPr>
    <p:cSldViewPr snapToGrid="0" snapToObjects="1">
      <p:cViewPr varScale="1">
        <p:scale>
          <a:sx n="152" d="100"/>
          <a:sy n="152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9A4045-56F7-8C47-BFEC-241D061D8716}" type="doc">
      <dgm:prSet loTypeId="urn:microsoft.com/office/officeart/2005/8/layout/orgChart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AD82696-0897-C046-94AB-1CD34214CB7B}">
      <dgm:prSet phldrT="[Text]" custT="1"/>
      <dgm:spPr/>
      <dgm:t>
        <a:bodyPr/>
        <a:lstStyle/>
        <a:p>
          <a:r>
            <a:rPr lang="en-US" sz="1600" dirty="0"/>
            <a:t>(40,40)</a:t>
          </a:r>
        </a:p>
      </dgm:t>
    </dgm:pt>
    <dgm:pt modelId="{6E869E84-DCE2-2E4C-A1E6-008A27E98641}" type="parTrans" cxnId="{797DADBF-AA1C-264A-BB51-61FEA69FBF6E}">
      <dgm:prSet/>
      <dgm:spPr/>
      <dgm:t>
        <a:bodyPr/>
        <a:lstStyle/>
        <a:p>
          <a:endParaRPr lang="en-US" sz="1600"/>
        </a:p>
      </dgm:t>
    </dgm:pt>
    <dgm:pt modelId="{85D2CBB3-37F4-7C41-9A21-1FC3F760848C}" type="sibTrans" cxnId="{797DADBF-AA1C-264A-BB51-61FEA69FBF6E}">
      <dgm:prSet/>
      <dgm:spPr/>
      <dgm:t>
        <a:bodyPr/>
        <a:lstStyle/>
        <a:p>
          <a:endParaRPr lang="en-US" sz="1600"/>
        </a:p>
      </dgm:t>
    </dgm:pt>
    <dgm:pt modelId="{08745E42-B6DC-9546-8FB4-905AABA160D8}">
      <dgm:prSet phldrT="[Text]" custT="1"/>
      <dgm:spPr/>
      <dgm:t>
        <a:bodyPr/>
        <a:lstStyle/>
        <a:p>
          <a:r>
            <a:rPr lang="en-US" sz="1600" dirty="0"/>
            <a:t>(30,10)</a:t>
          </a:r>
        </a:p>
      </dgm:t>
    </dgm:pt>
    <dgm:pt modelId="{F8A56B43-B27E-2D43-9710-BF399FC31DED}" type="parTrans" cxnId="{4A1E2450-F20B-FA4F-8066-65E73E131F17}">
      <dgm:prSet/>
      <dgm:spPr/>
      <dgm:t>
        <a:bodyPr/>
        <a:lstStyle/>
        <a:p>
          <a:endParaRPr lang="en-US" sz="1600"/>
        </a:p>
      </dgm:t>
    </dgm:pt>
    <dgm:pt modelId="{FBDC747D-8082-1F4D-B1DD-605826B21DF3}" type="sibTrans" cxnId="{4A1E2450-F20B-FA4F-8066-65E73E131F17}">
      <dgm:prSet/>
      <dgm:spPr/>
      <dgm:t>
        <a:bodyPr/>
        <a:lstStyle/>
        <a:p>
          <a:endParaRPr lang="en-US" sz="1600"/>
        </a:p>
      </dgm:t>
    </dgm:pt>
    <dgm:pt modelId="{ED050B31-8551-8E48-AD86-7A2DB702DB47}">
      <dgm:prSet custT="1"/>
      <dgm:spPr/>
      <dgm:t>
        <a:bodyPr/>
        <a:lstStyle/>
        <a:p>
          <a:r>
            <a:rPr lang="en-US" sz="1600" dirty="0"/>
            <a:t>(10,30)</a:t>
          </a:r>
        </a:p>
      </dgm:t>
    </dgm:pt>
    <dgm:pt modelId="{089A5D1B-0CBA-CC46-B0DA-482252F6EBEF}" type="parTrans" cxnId="{A496E3E6-51EF-1D4B-AA74-819DF88B2DDB}">
      <dgm:prSet/>
      <dgm:spPr/>
      <dgm:t>
        <a:bodyPr/>
        <a:lstStyle/>
        <a:p>
          <a:endParaRPr lang="en-US" sz="1600"/>
        </a:p>
      </dgm:t>
    </dgm:pt>
    <dgm:pt modelId="{6A538B5A-CF2C-6D47-AD37-FD90E92B48DE}" type="sibTrans" cxnId="{A496E3E6-51EF-1D4B-AA74-819DF88B2DDB}">
      <dgm:prSet/>
      <dgm:spPr/>
      <dgm:t>
        <a:bodyPr/>
        <a:lstStyle/>
        <a:p>
          <a:endParaRPr lang="en-US" sz="1600"/>
        </a:p>
      </dgm:t>
    </dgm:pt>
    <dgm:pt modelId="{9FDA7C54-E3A8-B54E-A10B-2412DE21F5C3}" type="pres">
      <dgm:prSet presAssocID="{359A4045-56F7-8C47-BFEC-241D061D871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C4AFDB9-E657-4942-984A-7C224E53B0AB}" type="pres">
      <dgm:prSet presAssocID="{6AD82696-0897-C046-94AB-1CD34214CB7B}" presName="hierRoot1" presStyleCnt="0">
        <dgm:presLayoutVars>
          <dgm:hierBranch val="init"/>
        </dgm:presLayoutVars>
      </dgm:prSet>
      <dgm:spPr/>
    </dgm:pt>
    <dgm:pt modelId="{77AB6428-9EEA-044A-B3F8-E00B08D249C6}" type="pres">
      <dgm:prSet presAssocID="{6AD82696-0897-C046-94AB-1CD34214CB7B}" presName="rootComposite1" presStyleCnt="0"/>
      <dgm:spPr/>
    </dgm:pt>
    <dgm:pt modelId="{1CCF515D-0B8F-FE48-935E-7CF9C1506B5F}" type="pres">
      <dgm:prSet presAssocID="{6AD82696-0897-C046-94AB-1CD34214CB7B}" presName="rootText1" presStyleLbl="node0" presStyleIdx="0" presStyleCnt="1">
        <dgm:presLayoutVars>
          <dgm:chPref val="3"/>
        </dgm:presLayoutVars>
      </dgm:prSet>
      <dgm:spPr/>
    </dgm:pt>
    <dgm:pt modelId="{10FDFE57-0106-854C-A5DA-F27CAB7E3CB5}" type="pres">
      <dgm:prSet presAssocID="{6AD82696-0897-C046-94AB-1CD34214CB7B}" presName="rootConnector1" presStyleLbl="node1" presStyleIdx="0" presStyleCnt="0"/>
      <dgm:spPr/>
    </dgm:pt>
    <dgm:pt modelId="{800B8F03-DE31-D64F-B53D-AA2AC1EFCB01}" type="pres">
      <dgm:prSet presAssocID="{6AD82696-0897-C046-94AB-1CD34214CB7B}" presName="hierChild2" presStyleCnt="0"/>
      <dgm:spPr/>
    </dgm:pt>
    <dgm:pt modelId="{F641785C-7DFA-4F4A-9B49-34487FB69879}" type="pres">
      <dgm:prSet presAssocID="{F8A56B43-B27E-2D43-9710-BF399FC31DED}" presName="Name37" presStyleLbl="parChTrans1D2" presStyleIdx="0" presStyleCnt="2"/>
      <dgm:spPr/>
    </dgm:pt>
    <dgm:pt modelId="{7A6B5034-82C5-B940-AE78-94781E5DAACE}" type="pres">
      <dgm:prSet presAssocID="{08745E42-B6DC-9546-8FB4-905AABA160D8}" presName="hierRoot2" presStyleCnt="0">
        <dgm:presLayoutVars>
          <dgm:hierBranch val="init"/>
        </dgm:presLayoutVars>
      </dgm:prSet>
      <dgm:spPr/>
    </dgm:pt>
    <dgm:pt modelId="{5811773C-3F39-7C48-87FD-247FFAFB0AA7}" type="pres">
      <dgm:prSet presAssocID="{08745E42-B6DC-9546-8FB4-905AABA160D8}" presName="rootComposite" presStyleCnt="0"/>
      <dgm:spPr/>
    </dgm:pt>
    <dgm:pt modelId="{586CED64-CB02-A848-8B1F-7FC3FFA30F84}" type="pres">
      <dgm:prSet presAssocID="{08745E42-B6DC-9546-8FB4-905AABA160D8}" presName="rootText" presStyleLbl="node2" presStyleIdx="0" presStyleCnt="2">
        <dgm:presLayoutVars>
          <dgm:chPref val="3"/>
        </dgm:presLayoutVars>
      </dgm:prSet>
      <dgm:spPr/>
    </dgm:pt>
    <dgm:pt modelId="{814F888B-D608-6445-B4AB-B72CC9FBE13C}" type="pres">
      <dgm:prSet presAssocID="{08745E42-B6DC-9546-8FB4-905AABA160D8}" presName="rootConnector" presStyleLbl="node2" presStyleIdx="0" presStyleCnt="2"/>
      <dgm:spPr/>
    </dgm:pt>
    <dgm:pt modelId="{347AE23B-AEDD-D94B-BF11-A523CC716D94}" type="pres">
      <dgm:prSet presAssocID="{08745E42-B6DC-9546-8FB4-905AABA160D8}" presName="hierChild4" presStyleCnt="0"/>
      <dgm:spPr/>
    </dgm:pt>
    <dgm:pt modelId="{6264B8D9-B9B1-DF4B-9B40-CE2B9271E708}" type="pres">
      <dgm:prSet presAssocID="{08745E42-B6DC-9546-8FB4-905AABA160D8}" presName="hierChild5" presStyleCnt="0"/>
      <dgm:spPr/>
    </dgm:pt>
    <dgm:pt modelId="{BA197F1C-C09E-E84D-B5D8-3183405F5D88}" type="pres">
      <dgm:prSet presAssocID="{089A5D1B-0CBA-CC46-B0DA-482252F6EBEF}" presName="Name37" presStyleLbl="parChTrans1D2" presStyleIdx="1" presStyleCnt="2"/>
      <dgm:spPr/>
    </dgm:pt>
    <dgm:pt modelId="{052E777B-1A92-874E-A1D3-DE227F9E763F}" type="pres">
      <dgm:prSet presAssocID="{ED050B31-8551-8E48-AD86-7A2DB702DB47}" presName="hierRoot2" presStyleCnt="0">
        <dgm:presLayoutVars>
          <dgm:hierBranch val="init"/>
        </dgm:presLayoutVars>
      </dgm:prSet>
      <dgm:spPr/>
    </dgm:pt>
    <dgm:pt modelId="{3F1A1BE0-44AD-A446-A13C-26DAF27CD40D}" type="pres">
      <dgm:prSet presAssocID="{ED050B31-8551-8E48-AD86-7A2DB702DB47}" presName="rootComposite" presStyleCnt="0"/>
      <dgm:spPr/>
    </dgm:pt>
    <dgm:pt modelId="{B2140122-9165-F14D-B635-EFABED59AD99}" type="pres">
      <dgm:prSet presAssocID="{ED050B31-8551-8E48-AD86-7A2DB702DB47}" presName="rootText" presStyleLbl="node2" presStyleIdx="1" presStyleCnt="2">
        <dgm:presLayoutVars>
          <dgm:chPref val="3"/>
        </dgm:presLayoutVars>
      </dgm:prSet>
      <dgm:spPr/>
    </dgm:pt>
    <dgm:pt modelId="{CC7F343B-430A-A443-940D-7F1503CA8DE9}" type="pres">
      <dgm:prSet presAssocID="{ED050B31-8551-8E48-AD86-7A2DB702DB47}" presName="rootConnector" presStyleLbl="node2" presStyleIdx="1" presStyleCnt="2"/>
      <dgm:spPr/>
    </dgm:pt>
    <dgm:pt modelId="{7322F2EB-F182-A74C-BE47-C0E5DB593938}" type="pres">
      <dgm:prSet presAssocID="{ED050B31-8551-8E48-AD86-7A2DB702DB47}" presName="hierChild4" presStyleCnt="0"/>
      <dgm:spPr/>
    </dgm:pt>
    <dgm:pt modelId="{F87395FD-AB23-4041-BB38-37CB81DD88B2}" type="pres">
      <dgm:prSet presAssocID="{ED050B31-8551-8E48-AD86-7A2DB702DB47}" presName="hierChild5" presStyleCnt="0"/>
      <dgm:spPr/>
    </dgm:pt>
    <dgm:pt modelId="{07A41B90-DECE-E448-A5B6-79A03F7D6002}" type="pres">
      <dgm:prSet presAssocID="{6AD82696-0897-C046-94AB-1CD34214CB7B}" presName="hierChild3" presStyleCnt="0"/>
      <dgm:spPr/>
    </dgm:pt>
  </dgm:ptLst>
  <dgm:cxnLst>
    <dgm:cxn modelId="{8E3DAC01-1607-F143-B1F7-C7E107092CB3}" type="presOf" srcId="{6AD82696-0897-C046-94AB-1CD34214CB7B}" destId="{10FDFE57-0106-854C-A5DA-F27CAB7E3CB5}" srcOrd="1" destOrd="0" presId="urn:microsoft.com/office/officeart/2005/8/layout/orgChart1"/>
    <dgm:cxn modelId="{97196B14-8430-2E46-A8C4-7C56707ACA02}" type="presOf" srcId="{08745E42-B6DC-9546-8FB4-905AABA160D8}" destId="{586CED64-CB02-A848-8B1F-7FC3FFA30F84}" srcOrd="0" destOrd="0" presId="urn:microsoft.com/office/officeart/2005/8/layout/orgChart1"/>
    <dgm:cxn modelId="{85FCB038-581E-644B-ABCC-473259C1DF84}" type="presOf" srcId="{6AD82696-0897-C046-94AB-1CD34214CB7B}" destId="{1CCF515D-0B8F-FE48-935E-7CF9C1506B5F}" srcOrd="0" destOrd="0" presId="urn:microsoft.com/office/officeart/2005/8/layout/orgChart1"/>
    <dgm:cxn modelId="{717DD340-69F8-2E44-8BF1-6D93C9006855}" type="presOf" srcId="{359A4045-56F7-8C47-BFEC-241D061D8716}" destId="{9FDA7C54-E3A8-B54E-A10B-2412DE21F5C3}" srcOrd="0" destOrd="0" presId="urn:microsoft.com/office/officeart/2005/8/layout/orgChart1"/>
    <dgm:cxn modelId="{4A1E2450-F20B-FA4F-8066-65E73E131F17}" srcId="{6AD82696-0897-C046-94AB-1CD34214CB7B}" destId="{08745E42-B6DC-9546-8FB4-905AABA160D8}" srcOrd="0" destOrd="0" parTransId="{F8A56B43-B27E-2D43-9710-BF399FC31DED}" sibTransId="{FBDC747D-8082-1F4D-B1DD-605826B21DF3}"/>
    <dgm:cxn modelId="{FAC72956-CB7C-B94C-A430-1DCCB755D82C}" type="presOf" srcId="{08745E42-B6DC-9546-8FB4-905AABA160D8}" destId="{814F888B-D608-6445-B4AB-B72CC9FBE13C}" srcOrd="1" destOrd="0" presId="urn:microsoft.com/office/officeart/2005/8/layout/orgChart1"/>
    <dgm:cxn modelId="{0E684789-F7CF-0C4F-89E8-4F9C33333EB8}" type="presOf" srcId="{F8A56B43-B27E-2D43-9710-BF399FC31DED}" destId="{F641785C-7DFA-4F4A-9B49-34487FB69879}" srcOrd="0" destOrd="0" presId="urn:microsoft.com/office/officeart/2005/8/layout/orgChart1"/>
    <dgm:cxn modelId="{D44D028D-239A-F949-BB7C-907C0B4FF424}" type="presOf" srcId="{089A5D1B-0CBA-CC46-B0DA-482252F6EBEF}" destId="{BA197F1C-C09E-E84D-B5D8-3183405F5D88}" srcOrd="0" destOrd="0" presId="urn:microsoft.com/office/officeart/2005/8/layout/orgChart1"/>
    <dgm:cxn modelId="{797DADBF-AA1C-264A-BB51-61FEA69FBF6E}" srcId="{359A4045-56F7-8C47-BFEC-241D061D8716}" destId="{6AD82696-0897-C046-94AB-1CD34214CB7B}" srcOrd="0" destOrd="0" parTransId="{6E869E84-DCE2-2E4C-A1E6-008A27E98641}" sibTransId="{85D2CBB3-37F4-7C41-9A21-1FC3F760848C}"/>
    <dgm:cxn modelId="{42981ECA-2354-6F4E-B5C4-CB0C41055D6B}" type="presOf" srcId="{ED050B31-8551-8E48-AD86-7A2DB702DB47}" destId="{B2140122-9165-F14D-B635-EFABED59AD99}" srcOrd="0" destOrd="0" presId="urn:microsoft.com/office/officeart/2005/8/layout/orgChart1"/>
    <dgm:cxn modelId="{A496E3E6-51EF-1D4B-AA74-819DF88B2DDB}" srcId="{6AD82696-0897-C046-94AB-1CD34214CB7B}" destId="{ED050B31-8551-8E48-AD86-7A2DB702DB47}" srcOrd="1" destOrd="0" parTransId="{089A5D1B-0CBA-CC46-B0DA-482252F6EBEF}" sibTransId="{6A538B5A-CF2C-6D47-AD37-FD90E92B48DE}"/>
    <dgm:cxn modelId="{1AA48DF1-5E23-144D-87C7-52D12613003C}" type="presOf" srcId="{ED050B31-8551-8E48-AD86-7A2DB702DB47}" destId="{CC7F343B-430A-A443-940D-7F1503CA8DE9}" srcOrd="1" destOrd="0" presId="urn:microsoft.com/office/officeart/2005/8/layout/orgChart1"/>
    <dgm:cxn modelId="{A4B6255D-95D8-FA46-911B-0419810E5B61}" type="presParOf" srcId="{9FDA7C54-E3A8-B54E-A10B-2412DE21F5C3}" destId="{1C4AFDB9-E657-4942-984A-7C224E53B0AB}" srcOrd="0" destOrd="0" presId="urn:microsoft.com/office/officeart/2005/8/layout/orgChart1"/>
    <dgm:cxn modelId="{BF644F61-4145-074D-B028-4518CD49B19F}" type="presParOf" srcId="{1C4AFDB9-E657-4942-984A-7C224E53B0AB}" destId="{77AB6428-9EEA-044A-B3F8-E00B08D249C6}" srcOrd="0" destOrd="0" presId="urn:microsoft.com/office/officeart/2005/8/layout/orgChart1"/>
    <dgm:cxn modelId="{BBD2C67B-FB14-2440-8809-1FC045C1F651}" type="presParOf" srcId="{77AB6428-9EEA-044A-B3F8-E00B08D249C6}" destId="{1CCF515D-0B8F-FE48-935E-7CF9C1506B5F}" srcOrd="0" destOrd="0" presId="urn:microsoft.com/office/officeart/2005/8/layout/orgChart1"/>
    <dgm:cxn modelId="{F577ABCE-4BCB-9A4F-933E-27E2C4CAB45E}" type="presParOf" srcId="{77AB6428-9EEA-044A-B3F8-E00B08D249C6}" destId="{10FDFE57-0106-854C-A5DA-F27CAB7E3CB5}" srcOrd="1" destOrd="0" presId="urn:microsoft.com/office/officeart/2005/8/layout/orgChart1"/>
    <dgm:cxn modelId="{3590B76E-B6A2-BF46-81E7-91B9C3AAEFDA}" type="presParOf" srcId="{1C4AFDB9-E657-4942-984A-7C224E53B0AB}" destId="{800B8F03-DE31-D64F-B53D-AA2AC1EFCB01}" srcOrd="1" destOrd="0" presId="urn:microsoft.com/office/officeart/2005/8/layout/orgChart1"/>
    <dgm:cxn modelId="{9C274AA3-AD6A-194B-846D-28F59CC34831}" type="presParOf" srcId="{800B8F03-DE31-D64F-B53D-AA2AC1EFCB01}" destId="{F641785C-7DFA-4F4A-9B49-34487FB69879}" srcOrd="0" destOrd="0" presId="urn:microsoft.com/office/officeart/2005/8/layout/orgChart1"/>
    <dgm:cxn modelId="{99F1A739-44E0-7447-A06C-7043C33846F9}" type="presParOf" srcId="{800B8F03-DE31-D64F-B53D-AA2AC1EFCB01}" destId="{7A6B5034-82C5-B940-AE78-94781E5DAACE}" srcOrd="1" destOrd="0" presId="urn:microsoft.com/office/officeart/2005/8/layout/orgChart1"/>
    <dgm:cxn modelId="{553A5C41-D83C-E445-B40F-18DB9F743696}" type="presParOf" srcId="{7A6B5034-82C5-B940-AE78-94781E5DAACE}" destId="{5811773C-3F39-7C48-87FD-247FFAFB0AA7}" srcOrd="0" destOrd="0" presId="urn:microsoft.com/office/officeart/2005/8/layout/orgChart1"/>
    <dgm:cxn modelId="{80539138-8256-CE43-B9F9-8D9B66DCB595}" type="presParOf" srcId="{5811773C-3F39-7C48-87FD-247FFAFB0AA7}" destId="{586CED64-CB02-A848-8B1F-7FC3FFA30F84}" srcOrd="0" destOrd="0" presId="urn:microsoft.com/office/officeart/2005/8/layout/orgChart1"/>
    <dgm:cxn modelId="{DB62592C-2DBB-4240-A0D8-ACE279EF6F26}" type="presParOf" srcId="{5811773C-3F39-7C48-87FD-247FFAFB0AA7}" destId="{814F888B-D608-6445-B4AB-B72CC9FBE13C}" srcOrd="1" destOrd="0" presId="urn:microsoft.com/office/officeart/2005/8/layout/orgChart1"/>
    <dgm:cxn modelId="{DA744CD4-2D75-0F4A-BB73-B43536C584E8}" type="presParOf" srcId="{7A6B5034-82C5-B940-AE78-94781E5DAACE}" destId="{347AE23B-AEDD-D94B-BF11-A523CC716D94}" srcOrd="1" destOrd="0" presId="urn:microsoft.com/office/officeart/2005/8/layout/orgChart1"/>
    <dgm:cxn modelId="{156725BD-3203-074E-831D-258540C3BFD1}" type="presParOf" srcId="{7A6B5034-82C5-B940-AE78-94781E5DAACE}" destId="{6264B8D9-B9B1-DF4B-9B40-CE2B9271E708}" srcOrd="2" destOrd="0" presId="urn:microsoft.com/office/officeart/2005/8/layout/orgChart1"/>
    <dgm:cxn modelId="{E04C8174-DCC9-2A48-9832-F9887B7C42FB}" type="presParOf" srcId="{800B8F03-DE31-D64F-B53D-AA2AC1EFCB01}" destId="{BA197F1C-C09E-E84D-B5D8-3183405F5D88}" srcOrd="2" destOrd="0" presId="urn:microsoft.com/office/officeart/2005/8/layout/orgChart1"/>
    <dgm:cxn modelId="{797BFF16-7297-1F48-9151-C07B658FA148}" type="presParOf" srcId="{800B8F03-DE31-D64F-B53D-AA2AC1EFCB01}" destId="{052E777B-1A92-874E-A1D3-DE227F9E763F}" srcOrd="3" destOrd="0" presId="urn:microsoft.com/office/officeart/2005/8/layout/orgChart1"/>
    <dgm:cxn modelId="{308D2DF6-E3CD-7E4D-ABBC-34ECF14659E4}" type="presParOf" srcId="{052E777B-1A92-874E-A1D3-DE227F9E763F}" destId="{3F1A1BE0-44AD-A446-A13C-26DAF27CD40D}" srcOrd="0" destOrd="0" presId="urn:microsoft.com/office/officeart/2005/8/layout/orgChart1"/>
    <dgm:cxn modelId="{9FE58C76-4DD6-BC41-AEE7-B3A1E218325E}" type="presParOf" srcId="{3F1A1BE0-44AD-A446-A13C-26DAF27CD40D}" destId="{B2140122-9165-F14D-B635-EFABED59AD99}" srcOrd="0" destOrd="0" presId="urn:microsoft.com/office/officeart/2005/8/layout/orgChart1"/>
    <dgm:cxn modelId="{D7A8F237-5D59-A747-9D16-2F872F5E4214}" type="presParOf" srcId="{3F1A1BE0-44AD-A446-A13C-26DAF27CD40D}" destId="{CC7F343B-430A-A443-940D-7F1503CA8DE9}" srcOrd="1" destOrd="0" presId="urn:microsoft.com/office/officeart/2005/8/layout/orgChart1"/>
    <dgm:cxn modelId="{C25150EE-42F1-BB45-B932-0BC817F0ED75}" type="presParOf" srcId="{052E777B-1A92-874E-A1D3-DE227F9E763F}" destId="{7322F2EB-F182-A74C-BE47-C0E5DB593938}" srcOrd="1" destOrd="0" presId="urn:microsoft.com/office/officeart/2005/8/layout/orgChart1"/>
    <dgm:cxn modelId="{8B1C1EC0-C871-4941-8E6C-839E032573BD}" type="presParOf" srcId="{052E777B-1A92-874E-A1D3-DE227F9E763F}" destId="{F87395FD-AB23-4041-BB38-37CB81DD88B2}" srcOrd="2" destOrd="0" presId="urn:microsoft.com/office/officeart/2005/8/layout/orgChart1"/>
    <dgm:cxn modelId="{7642E3BB-8B65-6B4D-9155-E1898E5D5CFC}" type="presParOf" srcId="{1C4AFDB9-E657-4942-984A-7C224E53B0AB}" destId="{07A41B90-DECE-E448-A5B6-79A03F7D600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9A4045-56F7-8C47-BFEC-241D061D8716}" type="doc">
      <dgm:prSet loTypeId="urn:microsoft.com/office/officeart/2005/8/layout/orgChart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AD82696-0897-C046-94AB-1CD34214CB7B}">
      <dgm:prSet phldrT="[Text]" custT="1"/>
      <dgm:spPr/>
      <dgm:t>
        <a:bodyPr/>
        <a:lstStyle/>
        <a:p>
          <a:r>
            <a:rPr lang="en-US" sz="1600" dirty="0"/>
            <a:t>(40,40)</a:t>
          </a:r>
        </a:p>
      </dgm:t>
    </dgm:pt>
    <dgm:pt modelId="{6E869E84-DCE2-2E4C-A1E6-008A27E98641}" type="parTrans" cxnId="{797DADBF-AA1C-264A-BB51-61FEA69FBF6E}">
      <dgm:prSet/>
      <dgm:spPr/>
      <dgm:t>
        <a:bodyPr/>
        <a:lstStyle/>
        <a:p>
          <a:endParaRPr lang="en-US" sz="1600"/>
        </a:p>
      </dgm:t>
    </dgm:pt>
    <dgm:pt modelId="{85D2CBB3-37F4-7C41-9A21-1FC3F760848C}" type="sibTrans" cxnId="{797DADBF-AA1C-264A-BB51-61FEA69FBF6E}">
      <dgm:prSet/>
      <dgm:spPr/>
      <dgm:t>
        <a:bodyPr/>
        <a:lstStyle/>
        <a:p>
          <a:endParaRPr lang="en-US" sz="1600"/>
        </a:p>
      </dgm:t>
    </dgm:pt>
    <dgm:pt modelId="{08745E42-B6DC-9546-8FB4-905AABA160D8}">
      <dgm:prSet phldrT="[Text]" custT="1"/>
      <dgm:spPr/>
      <dgm:t>
        <a:bodyPr/>
        <a:lstStyle/>
        <a:p>
          <a:r>
            <a:rPr lang="en-US" sz="1600" dirty="0"/>
            <a:t>(20,40)</a:t>
          </a:r>
        </a:p>
      </dgm:t>
    </dgm:pt>
    <dgm:pt modelId="{F8A56B43-B27E-2D43-9710-BF399FC31DED}" type="parTrans" cxnId="{4A1E2450-F20B-FA4F-8066-65E73E131F17}">
      <dgm:prSet/>
      <dgm:spPr/>
      <dgm:t>
        <a:bodyPr/>
        <a:lstStyle/>
        <a:p>
          <a:endParaRPr lang="en-US" sz="1600"/>
        </a:p>
      </dgm:t>
    </dgm:pt>
    <dgm:pt modelId="{FBDC747D-8082-1F4D-B1DD-605826B21DF3}" type="sibTrans" cxnId="{4A1E2450-F20B-FA4F-8066-65E73E131F17}">
      <dgm:prSet/>
      <dgm:spPr/>
      <dgm:t>
        <a:bodyPr/>
        <a:lstStyle/>
        <a:p>
          <a:endParaRPr lang="en-US" sz="1600"/>
        </a:p>
      </dgm:t>
    </dgm:pt>
    <dgm:pt modelId="{ED050B31-8551-8E48-AD86-7A2DB702DB47}">
      <dgm:prSet custT="1"/>
      <dgm:spPr/>
      <dgm:t>
        <a:bodyPr/>
        <a:lstStyle/>
        <a:p>
          <a:r>
            <a:rPr lang="en-US" sz="1600" dirty="0"/>
            <a:t>(20,0)</a:t>
          </a:r>
        </a:p>
      </dgm:t>
    </dgm:pt>
    <dgm:pt modelId="{089A5D1B-0CBA-CC46-B0DA-482252F6EBEF}" type="parTrans" cxnId="{A496E3E6-51EF-1D4B-AA74-819DF88B2DDB}">
      <dgm:prSet/>
      <dgm:spPr/>
      <dgm:t>
        <a:bodyPr/>
        <a:lstStyle/>
        <a:p>
          <a:endParaRPr lang="en-US" sz="1600"/>
        </a:p>
      </dgm:t>
    </dgm:pt>
    <dgm:pt modelId="{6A538B5A-CF2C-6D47-AD37-FD90E92B48DE}" type="sibTrans" cxnId="{A496E3E6-51EF-1D4B-AA74-819DF88B2DDB}">
      <dgm:prSet/>
      <dgm:spPr/>
      <dgm:t>
        <a:bodyPr/>
        <a:lstStyle/>
        <a:p>
          <a:endParaRPr lang="en-US" sz="1600"/>
        </a:p>
      </dgm:t>
    </dgm:pt>
    <dgm:pt modelId="{9FDA7C54-E3A8-B54E-A10B-2412DE21F5C3}" type="pres">
      <dgm:prSet presAssocID="{359A4045-56F7-8C47-BFEC-241D061D871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C4AFDB9-E657-4942-984A-7C224E53B0AB}" type="pres">
      <dgm:prSet presAssocID="{6AD82696-0897-C046-94AB-1CD34214CB7B}" presName="hierRoot1" presStyleCnt="0">
        <dgm:presLayoutVars>
          <dgm:hierBranch val="init"/>
        </dgm:presLayoutVars>
      </dgm:prSet>
      <dgm:spPr/>
    </dgm:pt>
    <dgm:pt modelId="{77AB6428-9EEA-044A-B3F8-E00B08D249C6}" type="pres">
      <dgm:prSet presAssocID="{6AD82696-0897-C046-94AB-1CD34214CB7B}" presName="rootComposite1" presStyleCnt="0"/>
      <dgm:spPr/>
    </dgm:pt>
    <dgm:pt modelId="{1CCF515D-0B8F-FE48-935E-7CF9C1506B5F}" type="pres">
      <dgm:prSet presAssocID="{6AD82696-0897-C046-94AB-1CD34214CB7B}" presName="rootText1" presStyleLbl="node0" presStyleIdx="0" presStyleCnt="1">
        <dgm:presLayoutVars>
          <dgm:chPref val="3"/>
        </dgm:presLayoutVars>
      </dgm:prSet>
      <dgm:spPr/>
    </dgm:pt>
    <dgm:pt modelId="{10FDFE57-0106-854C-A5DA-F27CAB7E3CB5}" type="pres">
      <dgm:prSet presAssocID="{6AD82696-0897-C046-94AB-1CD34214CB7B}" presName="rootConnector1" presStyleLbl="node1" presStyleIdx="0" presStyleCnt="0"/>
      <dgm:spPr/>
    </dgm:pt>
    <dgm:pt modelId="{800B8F03-DE31-D64F-B53D-AA2AC1EFCB01}" type="pres">
      <dgm:prSet presAssocID="{6AD82696-0897-C046-94AB-1CD34214CB7B}" presName="hierChild2" presStyleCnt="0"/>
      <dgm:spPr/>
    </dgm:pt>
    <dgm:pt modelId="{F641785C-7DFA-4F4A-9B49-34487FB69879}" type="pres">
      <dgm:prSet presAssocID="{F8A56B43-B27E-2D43-9710-BF399FC31DED}" presName="Name37" presStyleLbl="parChTrans1D2" presStyleIdx="0" presStyleCnt="2"/>
      <dgm:spPr/>
    </dgm:pt>
    <dgm:pt modelId="{7A6B5034-82C5-B940-AE78-94781E5DAACE}" type="pres">
      <dgm:prSet presAssocID="{08745E42-B6DC-9546-8FB4-905AABA160D8}" presName="hierRoot2" presStyleCnt="0">
        <dgm:presLayoutVars>
          <dgm:hierBranch val="init"/>
        </dgm:presLayoutVars>
      </dgm:prSet>
      <dgm:spPr/>
    </dgm:pt>
    <dgm:pt modelId="{5811773C-3F39-7C48-87FD-247FFAFB0AA7}" type="pres">
      <dgm:prSet presAssocID="{08745E42-B6DC-9546-8FB4-905AABA160D8}" presName="rootComposite" presStyleCnt="0"/>
      <dgm:spPr/>
    </dgm:pt>
    <dgm:pt modelId="{586CED64-CB02-A848-8B1F-7FC3FFA30F84}" type="pres">
      <dgm:prSet presAssocID="{08745E42-B6DC-9546-8FB4-905AABA160D8}" presName="rootText" presStyleLbl="node2" presStyleIdx="0" presStyleCnt="2">
        <dgm:presLayoutVars>
          <dgm:chPref val="3"/>
        </dgm:presLayoutVars>
      </dgm:prSet>
      <dgm:spPr/>
    </dgm:pt>
    <dgm:pt modelId="{814F888B-D608-6445-B4AB-B72CC9FBE13C}" type="pres">
      <dgm:prSet presAssocID="{08745E42-B6DC-9546-8FB4-905AABA160D8}" presName="rootConnector" presStyleLbl="node2" presStyleIdx="0" presStyleCnt="2"/>
      <dgm:spPr/>
    </dgm:pt>
    <dgm:pt modelId="{347AE23B-AEDD-D94B-BF11-A523CC716D94}" type="pres">
      <dgm:prSet presAssocID="{08745E42-B6DC-9546-8FB4-905AABA160D8}" presName="hierChild4" presStyleCnt="0"/>
      <dgm:spPr/>
    </dgm:pt>
    <dgm:pt modelId="{6264B8D9-B9B1-DF4B-9B40-CE2B9271E708}" type="pres">
      <dgm:prSet presAssocID="{08745E42-B6DC-9546-8FB4-905AABA160D8}" presName="hierChild5" presStyleCnt="0"/>
      <dgm:spPr/>
    </dgm:pt>
    <dgm:pt modelId="{BA197F1C-C09E-E84D-B5D8-3183405F5D88}" type="pres">
      <dgm:prSet presAssocID="{089A5D1B-0CBA-CC46-B0DA-482252F6EBEF}" presName="Name37" presStyleLbl="parChTrans1D2" presStyleIdx="1" presStyleCnt="2"/>
      <dgm:spPr/>
    </dgm:pt>
    <dgm:pt modelId="{052E777B-1A92-874E-A1D3-DE227F9E763F}" type="pres">
      <dgm:prSet presAssocID="{ED050B31-8551-8E48-AD86-7A2DB702DB47}" presName="hierRoot2" presStyleCnt="0">
        <dgm:presLayoutVars>
          <dgm:hierBranch val="init"/>
        </dgm:presLayoutVars>
      </dgm:prSet>
      <dgm:spPr/>
    </dgm:pt>
    <dgm:pt modelId="{3F1A1BE0-44AD-A446-A13C-26DAF27CD40D}" type="pres">
      <dgm:prSet presAssocID="{ED050B31-8551-8E48-AD86-7A2DB702DB47}" presName="rootComposite" presStyleCnt="0"/>
      <dgm:spPr/>
    </dgm:pt>
    <dgm:pt modelId="{B2140122-9165-F14D-B635-EFABED59AD99}" type="pres">
      <dgm:prSet presAssocID="{ED050B31-8551-8E48-AD86-7A2DB702DB47}" presName="rootText" presStyleLbl="node2" presStyleIdx="1" presStyleCnt="2">
        <dgm:presLayoutVars>
          <dgm:chPref val="3"/>
        </dgm:presLayoutVars>
      </dgm:prSet>
      <dgm:spPr/>
    </dgm:pt>
    <dgm:pt modelId="{CC7F343B-430A-A443-940D-7F1503CA8DE9}" type="pres">
      <dgm:prSet presAssocID="{ED050B31-8551-8E48-AD86-7A2DB702DB47}" presName="rootConnector" presStyleLbl="node2" presStyleIdx="1" presStyleCnt="2"/>
      <dgm:spPr/>
    </dgm:pt>
    <dgm:pt modelId="{7322F2EB-F182-A74C-BE47-C0E5DB593938}" type="pres">
      <dgm:prSet presAssocID="{ED050B31-8551-8E48-AD86-7A2DB702DB47}" presName="hierChild4" presStyleCnt="0"/>
      <dgm:spPr/>
    </dgm:pt>
    <dgm:pt modelId="{F87395FD-AB23-4041-BB38-37CB81DD88B2}" type="pres">
      <dgm:prSet presAssocID="{ED050B31-8551-8E48-AD86-7A2DB702DB47}" presName="hierChild5" presStyleCnt="0"/>
      <dgm:spPr/>
    </dgm:pt>
    <dgm:pt modelId="{07A41B90-DECE-E448-A5B6-79A03F7D6002}" type="pres">
      <dgm:prSet presAssocID="{6AD82696-0897-C046-94AB-1CD34214CB7B}" presName="hierChild3" presStyleCnt="0"/>
      <dgm:spPr/>
    </dgm:pt>
  </dgm:ptLst>
  <dgm:cxnLst>
    <dgm:cxn modelId="{8E3DAC01-1607-F143-B1F7-C7E107092CB3}" type="presOf" srcId="{6AD82696-0897-C046-94AB-1CD34214CB7B}" destId="{10FDFE57-0106-854C-A5DA-F27CAB7E3CB5}" srcOrd="1" destOrd="0" presId="urn:microsoft.com/office/officeart/2005/8/layout/orgChart1"/>
    <dgm:cxn modelId="{97196B14-8430-2E46-A8C4-7C56707ACA02}" type="presOf" srcId="{08745E42-B6DC-9546-8FB4-905AABA160D8}" destId="{586CED64-CB02-A848-8B1F-7FC3FFA30F84}" srcOrd="0" destOrd="0" presId="urn:microsoft.com/office/officeart/2005/8/layout/orgChart1"/>
    <dgm:cxn modelId="{85FCB038-581E-644B-ABCC-473259C1DF84}" type="presOf" srcId="{6AD82696-0897-C046-94AB-1CD34214CB7B}" destId="{1CCF515D-0B8F-FE48-935E-7CF9C1506B5F}" srcOrd="0" destOrd="0" presId="urn:microsoft.com/office/officeart/2005/8/layout/orgChart1"/>
    <dgm:cxn modelId="{717DD340-69F8-2E44-8BF1-6D93C9006855}" type="presOf" srcId="{359A4045-56F7-8C47-BFEC-241D061D8716}" destId="{9FDA7C54-E3A8-B54E-A10B-2412DE21F5C3}" srcOrd="0" destOrd="0" presId="urn:microsoft.com/office/officeart/2005/8/layout/orgChart1"/>
    <dgm:cxn modelId="{4A1E2450-F20B-FA4F-8066-65E73E131F17}" srcId="{6AD82696-0897-C046-94AB-1CD34214CB7B}" destId="{08745E42-B6DC-9546-8FB4-905AABA160D8}" srcOrd="0" destOrd="0" parTransId="{F8A56B43-B27E-2D43-9710-BF399FC31DED}" sibTransId="{FBDC747D-8082-1F4D-B1DD-605826B21DF3}"/>
    <dgm:cxn modelId="{FAC72956-CB7C-B94C-A430-1DCCB755D82C}" type="presOf" srcId="{08745E42-B6DC-9546-8FB4-905AABA160D8}" destId="{814F888B-D608-6445-B4AB-B72CC9FBE13C}" srcOrd="1" destOrd="0" presId="urn:microsoft.com/office/officeart/2005/8/layout/orgChart1"/>
    <dgm:cxn modelId="{0E684789-F7CF-0C4F-89E8-4F9C33333EB8}" type="presOf" srcId="{F8A56B43-B27E-2D43-9710-BF399FC31DED}" destId="{F641785C-7DFA-4F4A-9B49-34487FB69879}" srcOrd="0" destOrd="0" presId="urn:microsoft.com/office/officeart/2005/8/layout/orgChart1"/>
    <dgm:cxn modelId="{D44D028D-239A-F949-BB7C-907C0B4FF424}" type="presOf" srcId="{089A5D1B-0CBA-CC46-B0DA-482252F6EBEF}" destId="{BA197F1C-C09E-E84D-B5D8-3183405F5D88}" srcOrd="0" destOrd="0" presId="urn:microsoft.com/office/officeart/2005/8/layout/orgChart1"/>
    <dgm:cxn modelId="{797DADBF-AA1C-264A-BB51-61FEA69FBF6E}" srcId="{359A4045-56F7-8C47-BFEC-241D061D8716}" destId="{6AD82696-0897-C046-94AB-1CD34214CB7B}" srcOrd="0" destOrd="0" parTransId="{6E869E84-DCE2-2E4C-A1E6-008A27E98641}" sibTransId="{85D2CBB3-37F4-7C41-9A21-1FC3F760848C}"/>
    <dgm:cxn modelId="{42981ECA-2354-6F4E-B5C4-CB0C41055D6B}" type="presOf" srcId="{ED050B31-8551-8E48-AD86-7A2DB702DB47}" destId="{B2140122-9165-F14D-B635-EFABED59AD99}" srcOrd="0" destOrd="0" presId="urn:microsoft.com/office/officeart/2005/8/layout/orgChart1"/>
    <dgm:cxn modelId="{A496E3E6-51EF-1D4B-AA74-819DF88B2DDB}" srcId="{6AD82696-0897-C046-94AB-1CD34214CB7B}" destId="{ED050B31-8551-8E48-AD86-7A2DB702DB47}" srcOrd="1" destOrd="0" parTransId="{089A5D1B-0CBA-CC46-B0DA-482252F6EBEF}" sibTransId="{6A538B5A-CF2C-6D47-AD37-FD90E92B48DE}"/>
    <dgm:cxn modelId="{1AA48DF1-5E23-144D-87C7-52D12613003C}" type="presOf" srcId="{ED050B31-8551-8E48-AD86-7A2DB702DB47}" destId="{CC7F343B-430A-A443-940D-7F1503CA8DE9}" srcOrd="1" destOrd="0" presId="urn:microsoft.com/office/officeart/2005/8/layout/orgChart1"/>
    <dgm:cxn modelId="{A4B6255D-95D8-FA46-911B-0419810E5B61}" type="presParOf" srcId="{9FDA7C54-E3A8-B54E-A10B-2412DE21F5C3}" destId="{1C4AFDB9-E657-4942-984A-7C224E53B0AB}" srcOrd="0" destOrd="0" presId="urn:microsoft.com/office/officeart/2005/8/layout/orgChart1"/>
    <dgm:cxn modelId="{BF644F61-4145-074D-B028-4518CD49B19F}" type="presParOf" srcId="{1C4AFDB9-E657-4942-984A-7C224E53B0AB}" destId="{77AB6428-9EEA-044A-B3F8-E00B08D249C6}" srcOrd="0" destOrd="0" presId="urn:microsoft.com/office/officeart/2005/8/layout/orgChart1"/>
    <dgm:cxn modelId="{BBD2C67B-FB14-2440-8809-1FC045C1F651}" type="presParOf" srcId="{77AB6428-9EEA-044A-B3F8-E00B08D249C6}" destId="{1CCF515D-0B8F-FE48-935E-7CF9C1506B5F}" srcOrd="0" destOrd="0" presId="urn:microsoft.com/office/officeart/2005/8/layout/orgChart1"/>
    <dgm:cxn modelId="{F577ABCE-4BCB-9A4F-933E-27E2C4CAB45E}" type="presParOf" srcId="{77AB6428-9EEA-044A-B3F8-E00B08D249C6}" destId="{10FDFE57-0106-854C-A5DA-F27CAB7E3CB5}" srcOrd="1" destOrd="0" presId="urn:microsoft.com/office/officeart/2005/8/layout/orgChart1"/>
    <dgm:cxn modelId="{3590B76E-B6A2-BF46-81E7-91B9C3AAEFDA}" type="presParOf" srcId="{1C4AFDB9-E657-4942-984A-7C224E53B0AB}" destId="{800B8F03-DE31-D64F-B53D-AA2AC1EFCB01}" srcOrd="1" destOrd="0" presId="urn:microsoft.com/office/officeart/2005/8/layout/orgChart1"/>
    <dgm:cxn modelId="{9C274AA3-AD6A-194B-846D-28F59CC34831}" type="presParOf" srcId="{800B8F03-DE31-D64F-B53D-AA2AC1EFCB01}" destId="{F641785C-7DFA-4F4A-9B49-34487FB69879}" srcOrd="0" destOrd="0" presId="urn:microsoft.com/office/officeart/2005/8/layout/orgChart1"/>
    <dgm:cxn modelId="{99F1A739-44E0-7447-A06C-7043C33846F9}" type="presParOf" srcId="{800B8F03-DE31-D64F-B53D-AA2AC1EFCB01}" destId="{7A6B5034-82C5-B940-AE78-94781E5DAACE}" srcOrd="1" destOrd="0" presId="urn:microsoft.com/office/officeart/2005/8/layout/orgChart1"/>
    <dgm:cxn modelId="{553A5C41-D83C-E445-B40F-18DB9F743696}" type="presParOf" srcId="{7A6B5034-82C5-B940-AE78-94781E5DAACE}" destId="{5811773C-3F39-7C48-87FD-247FFAFB0AA7}" srcOrd="0" destOrd="0" presId="urn:microsoft.com/office/officeart/2005/8/layout/orgChart1"/>
    <dgm:cxn modelId="{80539138-8256-CE43-B9F9-8D9B66DCB595}" type="presParOf" srcId="{5811773C-3F39-7C48-87FD-247FFAFB0AA7}" destId="{586CED64-CB02-A848-8B1F-7FC3FFA30F84}" srcOrd="0" destOrd="0" presId="urn:microsoft.com/office/officeart/2005/8/layout/orgChart1"/>
    <dgm:cxn modelId="{DB62592C-2DBB-4240-A0D8-ACE279EF6F26}" type="presParOf" srcId="{5811773C-3F39-7C48-87FD-247FFAFB0AA7}" destId="{814F888B-D608-6445-B4AB-B72CC9FBE13C}" srcOrd="1" destOrd="0" presId="urn:microsoft.com/office/officeart/2005/8/layout/orgChart1"/>
    <dgm:cxn modelId="{DA744CD4-2D75-0F4A-BB73-B43536C584E8}" type="presParOf" srcId="{7A6B5034-82C5-B940-AE78-94781E5DAACE}" destId="{347AE23B-AEDD-D94B-BF11-A523CC716D94}" srcOrd="1" destOrd="0" presId="urn:microsoft.com/office/officeart/2005/8/layout/orgChart1"/>
    <dgm:cxn modelId="{156725BD-3203-074E-831D-258540C3BFD1}" type="presParOf" srcId="{7A6B5034-82C5-B940-AE78-94781E5DAACE}" destId="{6264B8D9-B9B1-DF4B-9B40-CE2B9271E708}" srcOrd="2" destOrd="0" presId="urn:microsoft.com/office/officeart/2005/8/layout/orgChart1"/>
    <dgm:cxn modelId="{E04C8174-DCC9-2A48-9832-F9887B7C42FB}" type="presParOf" srcId="{800B8F03-DE31-D64F-B53D-AA2AC1EFCB01}" destId="{BA197F1C-C09E-E84D-B5D8-3183405F5D88}" srcOrd="2" destOrd="0" presId="urn:microsoft.com/office/officeart/2005/8/layout/orgChart1"/>
    <dgm:cxn modelId="{797BFF16-7297-1F48-9151-C07B658FA148}" type="presParOf" srcId="{800B8F03-DE31-D64F-B53D-AA2AC1EFCB01}" destId="{052E777B-1A92-874E-A1D3-DE227F9E763F}" srcOrd="3" destOrd="0" presId="urn:microsoft.com/office/officeart/2005/8/layout/orgChart1"/>
    <dgm:cxn modelId="{308D2DF6-E3CD-7E4D-ABBC-34ECF14659E4}" type="presParOf" srcId="{052E777B-1A92-874E-A1D3-DE227F9E763F}" destId="{3F1A1BE0-44AD-A446-A13C-26DAF27CD40D}" srcOrd="0" destOrd="0" presId="urn:microsoft.com/office/officeart/2005/8/layout/orgChart1"/>
    <dgm:cxn modelId="{9FE58C76-4DD6-BC41-AEE7-B3A1E218325E}" type="presParOf" srcId="{3F1A1BE0-44AD-A446-A13C-26DAF27CD40D}" destId="{B2140122-9165-F14D-B635-EFABED59AD99}" srcOrd="0" destOrd="0" presId="urn:microsoft.com/office/officeart/2005/8/layout/orgChart1"/>
    <dgm:cxn modelId="{D7A8F237-5D59-A747-9D16-2F872F5E4214}" type="presParOf" srcId="{3F1A1BE0-44AD-A446-A13C-26DAF27CD40D}" destId="{CC7F343B-430A-A443-940D-7F1503CA8DE9}" srcOrd="1" destOrd="0" presId="urn:microsoft.com/office/officeart/2005/8/layout/orgChart1"/>
    <dgm:cxn modelId="{C25150EE-42F1-BB45-B932-0BC817F0ED75}" type="presParOf" srcId="{052E777B-1A92-874E-A1D3-DE227F9E763F}" destId="{7322F2EB-F182-A74C-BE47-C0E5DB593938}" srcOrd="1" destOrd="0" presId="urn:microsoft.com/office/officeart/2005/8/layout/orgChart1"/>
    <dgm:cxn modelId="{8B1C1EC0-C871-4941-8E6C-839E032573BD}" type="presParOf" srcId="{052E777B-1A92-874E-A1D3-DE227F9E763F}" destId="{F87395FD-AB23-4041-BB38-37CB81DD88B2}" srcOrd="2" destOrd="0" presId="urn:microsoft.com/office/officeart/2005/8/layout/orgChart1"/>
    <dgm:cxn modelId="{7642E3BB-8B65-6B4D-9155-E1898E5D5CFC}" type="presParOf" srcId="{1C4AFDB9-E657-4942-984A-7C224E53B0AB}" destId="{07A41B90-DECE-E448-A5B6-79A03F7D600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97F1C-C09E-E84D-B5D8-3183405F5D88}">
      <dsp:nvSpPr>
        <dsp:cNvPr id="0" name=""/>
        <dsp:cNvSpPr/>
      </dsp:nvSpPr>
      <dsp:spPr>
        <a:xfrm>
          <a:off x="1050364" y="737194"/>
          <a:ext cx="574809" cy="199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60"/>
              </a:lnTo>
              <a:lnTo>
                <a:pt x="574809" y="99760"/>
              </a:lnTo>
              <a:lnTo>
                <a:pt x="574809" y="19952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1785C-7DFA-4F4A-9B49-34487FB69879}">
      <dsp:nvSpPr>
        <dsp:cNvPr id="0" name=""/>
        <dsp:cNvSpPr/>
      </dsp:nvSpPr>
      <dsp:spPr>
        <a:xfrm>
          <a:off x="475555" y="737194"/>
          <a:ext cx="574809" cy="199520"/>
        </a:xfrm>
        <a:custGeom>
          <a:avLst/>
          <a:gdLst/>
          <a:ahLst/>
          <a:cxnLst/>
          <a:rect l="0" t="0" r="0" b="0"/>
          <a:pathLst>
            <a:path>
              <a:moveTo>
                <a:pt x="574809" y="0"/>
              </a:moveTo>
              <a:lnTo>
                <a:pt x="574809" y="99760"/>
              </a:lnTo>
              <a:lnTo>
                <a:pt x="0" y="99760"/>
              </a:lnTo>
              <a:lnTo>
                <a:pt x="0" y="19952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F515D-0B8F-FE48-935E-7CF9C1506B5F}">
      <dsp:nvSpPr>
        <dsp:cNvPr id="0" name=""/>
        <dsp:cNvSpPr/>
      </dsp:nvSpPr>
      <dsp:spPr>
        <a:xfrm>
          <a:off x="575315" y="262145"/>
          <a:ext cx="950097" cy="4750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(40,40)</a:t>
          </a:r>
        </a:p>
      </dsp:txBody>
      <dsp:txXfrm>
        <a:off x="575315" y="262145"/>
        <a:ext cx="950097" cy="475048"/>
      </dsp:txXfrm>
    </dsp:sp>
    <dsp:sp modelId="{586CED64-CB02-A848-8B1F-7FC3FFA30F84}">
      <dsp:nvSpPr>
        <dsp:cNvPr id="0" name=""/>
        <dsp:cNvSpPr/>
      </dsp:nvSpPr>
      <dsp:spPr>
        <a:xfrm>
          <a:off x="506" y="936714"/>
          <a:ext cx="950097" cy="4750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(30,10)</a:t>
          </a:r>
        </a:p>
      </dsp:txBody>
      <dsp:txXfrm>
        <a:off x="506" y="936714"/>
        <a:ext cx="950097" cy="475048"/>
      </dsp:txXfrm>
    </dsp:sp>
    <dsp:sp modelId="{B2140122-9165-F14D-B635-EFABED59AD99}">
      <dsp:nvSpPr>
        <dsp:cNvPr id="0" name=""/>
        <dsp:cNvSpPr/>
      </dsp:nvSpPr>
      <dsp:spPr>
        <a:xfrm>
          <a:off x="1150124" y="936714"/>
          <a:ext cx="950097" cy="4750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(10,30)</a:t>
          </a:r>
        </a:p>
      </dsp:txBody>
      <dsp:txXfrm>
        <a:off x="1150124" y="936714"/>
        <a:ext cx="950097" cy="4750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97F1C-C09E-E84D-B5D8-3183405F5D88}">
      <dsp:nvSpPr>
        <dsp:cNvPr id="0" name=""/>
        <dsp:cNvSpPr/>
      </dsp:nvSpPr>
      <dsp:spPr>
        <a:xfrm>
          <a:off x="1050364" y="737194"/>
          <a:ext cx="574809" cy="199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60"/>
              </a:lnTo>
              <a:lnTo>
                <a:pt x="574809" y="99760"/>
              </a:lnTo>
              <a:lnTo>
                <a:pt x="574809" y="19952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1785C-7DFA-4F4A-9B49-34487FB69879}">
      <dsp:nvSpPr>
        <dsp:cNvPr id="0" name=""/>
        <dsp:cNvSpPr/>
      </dsp:nvSpPr>
      <dsp:spPr>
        <a:xfrm>
          <a:off x="475555" y="737194"/>
          <a:ext cx="574809" cy="199520"/>
        </a:xfrm>
        <a:custGeom>
          <a:avLst/>
          <a:gdLst/>
          <a:ahLst/>
          <a:cxnLst/>
          <a:rect l="0" t="0" r="0" b="0"/>
          <a:pathLst>
            <a:path>
              <a:moveTo>
                <a:pt x="574809" y="0"/>
              </a:moveTo>
              <a:lnTo>
                <a:pt x="574809" y="99760"/>
              </a:lnTo>
              <a:lnTo>
                <a:pt x="0" y="99760"/>
              </a:lnTo>
              <a:lnTo>
                <a:pt x="0" y="19952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F515D-0B8F-FE48-935E-7CF9C1506B5F}">
      <dsp:nvSpPr>
        <dsp:cNvPr id="0" name=""/>
        <dsp:cNvSpPr/>
      </dsp:nvSpPr>
      <dsp:spPr>
        <a:xfrm>
          <a:off x="575315" y="262145"/>
          <a:ext cx="950097" cy="4750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(40,40)</a:t>
          </a:r>
        </a:p>
      </dsp:txBody>
      <dsp:txXfrm>
        <a:off x="575315" y="262145"/>
        <a:ext cx="950097" cy="475048"/>
      </dsp:txXfrm>
    </dsp:sp>
    <dsp:sp modelId="{586CED64-CB02-A848-8B1F-7FC3FFA30F84}">
      <dsp:nvSpPr>
        <dsp:cNvPr id="0" name=""/>
        <dsp:cNvSpPr/>
      </dsp:nvSpPr>
      <dsp:spPr>
        <a:xfrm>
          <a:off x="506" y="936714"/>
          <a:ext cx="950097" cy="4750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(20,40)</a:t>
          </a:r>
        </a:p>
      </dsp:txBody>
      <dsp:txXfrm>
        <a:off x="506" y="936714"/>
        <a:ext cx="950097" cy="475048"/>
      </dsp:txXfrm>
    </dsp:sp>
    <dsp:sp modelId="{B2140122-9165-F14D-B635-EFABED59AD99}">
      <dsp:nvSpPr>
        <dsp:cNvPr id="0" name=""/>
        <dsp:cNvSpPr/>
      </dsp:nvSpPr>
      <dsp:spPr>
        <a:xfrm>
          <a:off x="1150124" y="936714"/>
          <a:ext cx="950097" cy="4750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(20,0)</a:t>
          </a:r>
        </a:p>
      </dsp:txBody>
      <dsp:txXfrm>
        <a:off x="1150124" y="936714"/>
        <a:ext cx="950097" cy="475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DDFE-1A2A-2243-85C1-AEC8E3F53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765D4-42BA-C349-BE3F-37B10B577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28400-305D-084F-B74E-2F7C9E8E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4E40-955E-1E4D-A42D-A8C4F3DF5FA1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B1484-2E20-1E4D-B8B1-CFFF1416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98A7F-9EC4-F843-BDC7-194699A1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746E-02F6-6347-AC1A-5FDC184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DF01-BACE-E34C-B0C7-437436E2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1533A-7D7B-CE47-A725-E677159E3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22C39-EE69-4B44-9843-8095E81C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4E40-955E-1E4D-A42D-A8C4F3DF5FA1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04E9F-9A9F-2544-A2BA-95F0873C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A90C9-FB4C-7B4F-B7CC-0CFA6DE8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746E-02F6-6347-AC1A-5FDC184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8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DC655F-75B6-624A-A10E-3193776B0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2BCBA-D690-234D-81B8-40DFB5A4F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90525-71F2-3246-B8C8-28E6FF976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4E40-955E-1E4D-A42D-A8C4F3DF5FA1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CFC82-786D-8240-A8F9-B18634E5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92231-8F18-894E-A562-8777258E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746E-02F6-6347-AC1A-5FDC184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7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DC99C-CE59-9B43-99F7-6EB5AC9C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288E3-1563-7246-A0FD-925A320C0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DE8E2-0789-2A45-B270-B1FCB104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4E40-955E-1E4D-A42D-A8C4F3DF5FA1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C0D1D-52F4-B94E-B0D3-04122EC12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9F688-29D3-6141-83C5-363360D1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746E-02F6-6347-AC1A-5FDC184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7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78E5-723E-0F43-BA17-61C9111D4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51277-8251-6D4B-A423-06804F02F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8D323-E962-AC46-845F-DCE1901D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4E40-955E-1E4D-A42D-A8C4F3DF5FA1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5BEF7-E95D-6843-995F-E9413886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3C631-9FC2-C143-A8E9-1AB75D4B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746E-02F6-6347-AC1A-5FDC184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6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10DA-4950-2245-BF58-F8C2FBE2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C7D4-F447-D14E-9E4E-934CFD971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7D63A-2B08-3348-9694-FE83053D4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061FD-97DE-F24A-A012-83AC79D5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4E40-955E-1E4D-A42D-A8C4F3DF5FA1}" type="datetimeFigureOut">
              <a:rPr lang="en-US" smtClean="0"/>
              <a:t>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3E53F-CF4B-0345-BAE1-87D89DD8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610D5-40CA-2146-A382-9E295D38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746E-02F6-6347-AC1A-5FDC184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7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D65E-4312-6945-9F17-F159C17C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7807-0E28-3D43-AD0B-38D30C57C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60256-C647-8F41-A8D2-5D7D7DF3C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71812-D46D-D242-B898-236D7EDD0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BA23A-4BF0-4147-8C7B-D27A27AAC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B5C1FE-40D0-F84B-B537-04A0EA36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4E40-955E-1E4D-A42D-A8C4F3DF5FA1}" type="datetimeFigureOut">
              <a:rPr lang="en-US" smtClean="0"/>
              <a:t>2/29/20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3612E-4348-AC4D-9261-50D54E9AA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B25CD-A58F-ED44-824E-E655C45C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746E-02F6-6347-AC1A-5FDC184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6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63C6-8148-D44B-9300-1BEDA9C4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99AA7-8F22-3C4A-A63F-E57368D98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4E40-955E-1E4D-A42D-A8C4F3DF5FA1}" type="datetimeFigureOut">
              <a:rPr lang="en-US" smtClean="0"/>
              <a:t>2/29/20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F9F70-5398-6045-8B17-C8EC8FE1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621EF-8F17-F54C-86AF-3EF8FE78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746E-02F6-6347-AC1A-5FDC184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2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1449A3-53F0-7A48-B9B3-A3AB29959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4E40-955E-1E4D-A42D-A8C4F3DF5FA1}" type="datetimeFigureOut">
              <a:rPr lang="en-US" smtClean="0"/>
              <a:t>2/29/20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8336A-143D-0D4A-9FCA-5C855B803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13D54-5658-3942-B047-4DE994A0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746E-02F6-6347-AC1A-5FDC184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1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EF71-C0E9-144F-8BBD-E11C548BB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421BD-C50D-954A-BB75-0BA07A3E1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E6777-2F1C-3040-8123-4473B5237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7140F-956A-5B41-9DE0-C5ABE2E9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4E40-955E-1E4D-A42D-A8C4F3DF5FA1}" type="datetimeFigureOut">
              <a:rPr lang="en-US" smtClean="0"/>
              <a:t>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EE08E-882B-DE4A-A4D8-75E44A5B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9FCD8-DDBC-9A4E-9492-91626EE5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746E-02F6-6347-AC1A-5FDC184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8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BBDD-1F05-FB43-A6C0-C24958F88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7F7EF-CF7E-C049-9FDD-3146724F9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10A6C-0E98-2F4A-B5F5-4C9696957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A7FCC-53ED-5E46-A837-73713D31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4E40-955E-1E4D-A42D-A8C4F3DF5FA1}" type="datetimeFigureOut">
              <a:rPr lang="en-US" smtClean="0"/>
              <a:t>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FE4BE-39F6-9746-9639-7A5CCC30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F8D1A-78D4-BB49-83FC-3AC13DEA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746E-02F6-6347-AC1A-5FDC184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055DCF-E7CE-4941-86E0-611C43AD7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1F802-5E40-4541-B917-8D4FBA3A9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CF314-31FB-B34C-8211-B5554F786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C4E40-955E-1E4D-A42D-A8C4F3DF5FA1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00591-13F7-6D43-8125-6DAB9BC77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84BF2-C7E5-9145-BF05-DF912739A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9746E-02F6-6347-AC1A-5FDC184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7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5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D763-6B4C-D942-8434-86B5BC4DC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6044B-ED3D-4D45-9DF4-F43B2D875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Marlabs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84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6DAB-E536-4F47-A07B-CEC147C6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a tree decide where to split?</a:t>
            </a:r>
            <a:br>
              <a:rPr lang="en-US" dirty="0"/>
            </a:br>
            <a:r>
              <a:rPr lang="en-US" sz="2700" dirty="0"/>
              <a:t>Impurity Measures or Splitting Criteria (3 Methods)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3503CA-F2B5-DE4B-A65F-EAA0E0755C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6325"/>
                <a:ext cx="10515600" cy="4933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order to split the nodes at the most informative features, we need to define an objective function that we want to optimize via the tree learning algorithm.</a:t>
                </a:r>
              </a:p>
              <a:p>
                <a:pPr marL="0" indent="0">
                  <a:buNone/>
                </a:pPr>
                <a:r>
                  <a:rPr lang="en-US" dirty="0"/>
                  <a:t>Our objective function is to </a:t>
                </a:r>
                <a:r>
                  <a:rPr lang="en-US" b="1" dirty="0"/>
                  <a:t>maximize</a:t>
                </a:r>
                <a:r>
                  <a:rPr lang="en-US" dirty="0"/>
                  <a:t> the </a:t>
                </a:r>
                <a:r>
                  <a:rPr lang="en-US" b="1" dirty="0"/>
                  <a:t>information gain </a:t>
                </a:r>
                <a:r>
                  <a:rPr lang="en-US" dirty="0"/>
                  <a:t>at each split of the nodes: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𝑓𝑒𝑎𝑡𝑢𝑟𝑒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𝑝𝑒𝑟𝑓𝑜𝑟𝑚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𝑠𝑝𝑙𝑖𝑡</m:t>
                      </m:r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𝑑𝑎𝑡𝑎𝑠𝑒𝑡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𝑝𝑎𝑟𝑒𝑛𝑡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𝑑𝑎𝑡𝑎𝑠𝑒𝑡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𝑗𝑡h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𝑐h𝑖𝑙𝑑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𝑖𝑚𝑝𝑢𝑟𝑖𝑡𝑦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𝑚𝑒𝑎𝑠𝑢𝑟𝑒</m:t>
                      </m:r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𝑝𝑎𝑟𝑒𝑛𝑡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𝑗𝑡h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𝑐h𝑖𝑙𝑑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0" dirty="0"/>
              </a:p>
              <a:p>
                <a:pPr marL="0" indent="0">
                  <a:buNone/>
                </a:pPr>
                <a:endParaRPr lang="en-US" sz="1800" b="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3503CA-F2B5-DE4B-A65F-EAA0E0755C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6325"/>
                <a:ext cx="10515600" cy="4933763"/>
              </a:xfrm>
              <a:blipFill>
                <a:blip r:embed="rId2"/>
                <a:stretch>
                  <a:fillRect l="-1086" t="-1795" r="-1809" b="-7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91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F57E80-E5E9-4041-BA99-7E5EF6E31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information gain </a:t>
                </a:r>
                <a:r>
                  <a:rPr lang="en-US" dirty="0"/>
                  <a:t>is simply the difference between </a:t>
                </a:r>
                <a:r>
                  <a:rPr lang="en-US" dirty="0">
                    <a:solidFill>
                      <a:srgbClr val="FF0000"/>
                    </a:solidFill>
                  </a:rPr>
                  <a:t>the impurity of the parent node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rgbClr val="FF0000"/>
                    </a:solidFill>
                  </a:rPr>
                  <a:t>the sum of the child node impurities </a:t>
                </a:r>
                <a:r>
                  <a:rPr lang="en-US" dirty="0"/>
                  <a:t>- the lower the impurity of the child nodes, the larger the information gain.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simplicity, let’s implement </a:t>
                </a:r>
                <a:r>
                  <a:rPr lang="en-US" u="sng" dirty="0"/>
                  <a:t>binary decision trees</a:t>
                </a:r>
                <a:r>
                  <a:rPr lang="en-US" dirty="0"/>
                  <a:t>. Each parent node is split into two child nodes: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F57E80-E5E9-4041-BA99-7E5EF6E31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BEDAACB-FAD6-8B47-8B92-AE86543FFCC9}"/>
                  </a:ext>
                </a:extLst>
              </p:cNvPr>
              <p:cNvSpPr/>
              <p:nvPr/>
            </p:nvSpPr>
            <p:spPr>
              <a:xfrm>
                <a:off x="753575" y="478955"/>
                <a:ext cx="3423437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BEDAACB-FAD6-8B47-8B92-AE86543FFC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75" y="478955"/>
                <a:ext cx="3423437" cy="879856"/>
              </a:xfrm>
              <a:prstGeom prst="rect">
                <a:avLst/>
              </a:prstGeom>
              <a:blipFill>
                <a:blip r:embed="rId3"/>
                <a:stretch>
                  <a:fillRect t="-94286" b="-14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318288C-90FB-E54F-A91E-8928445AA08A}"/>
                  </a:ext>
                </a:extLst>
              </p:cNvPr>
              <p:cNvSpPr/>
              <p:nvPr/>
            </p:nvSpPr>
            <p:spPr>
              <a:xfrm>
                <a:off x="3667104" y="4839626"/>
                <a:ext cx="5512755" cy="696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𝑙𝑒𝑓𝑡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𝑙𝑒𝑓𝑡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𝑟𝑖𝑔h𝑡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𝑟𝑖𝑔h𝑡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318288C-90FB-E54F-A91E-8928445AA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104" y="4839626"/>
                <a:ext cx="5512755" cy="696024"/>
              </a:xfrm>
              <a:prstGeom prst="rect">
                <a:avLst/>
              </a:prstGeom>
              <a:blipFill>
                <a:blip r:embed="rId4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243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895651-D185-9F42-9EEF-DB13F411AD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5388"/>
                <a:ext cx="10515600" cy="514574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Now the </a:t>
                </a:r>
                <a:r>
                  <a:rPr lang="en-US" b="1" dirty="0"/>
                  <a:t>three impurity measures </a:t>
                </a:r>
                <a:r>
                  <a:rPr lang="en-US" dirty="0"/>
                  <a:t>or </a:t>
                </a:r>
                <a:r>
                  <a:rPr lang="en-US" b="1" dirty="0"/>
                  <a:t>splitting criteria </a:t>
                </a:r>
                <a:r>
                  <a:rPr lang="en-US" dirty="0"/>
                  <a:t>that are commonly used in binary decision tree are </a:t>
                </a:r>
                <a:r>
                  <a:rPr lang="en-US" dirty="0">
                    <a:solidFill>
                      <a:srgbClr val="FF0000"/>
                    </a:solidFill>
                  </a:rPr>
                  <a:t>Gini Impurity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), entropy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  <a:r>
                  <a:rPr lang="en-US" dirty="0"/>
                  <a:t> and the </a:t>
                </a:r>
                <a:r>
                  <a:rPr lang="en-US" dirty="0">
                    <a:solidFill>
                      <a:srgbClr val="FF0000"/>
                    </a:solidFill>
                  </a:rPr>
                  <a:t>classification error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).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marL="514350" indent="-514350">
                  <a:buAutoNum type="arabicPeriod"/>
                </a:pPr>
                <a:r>
                  <a:rPr lang="en-US" b="1" dirty="0">
                    <a:solidFill>
                      <a:srgbClr val="FF0000"/>
                    </a:solidFill>
                  </a:rPr>
                  <a:t>Gini Impurity</a:t>
                </a:r>
                <a:r>
                  <a:rPr lang="en-US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/>
                  <a:t> can be understood as a criterion to minimize the probability of misclassification.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=1−</m:t>
                          </m:r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: the proportion of the samples that belong to class </a:t>
                </a:r>
                <a:r>
                  <a:rPr lang="en-US" dirty="0" err="1"/>
                  <a:t>i</a:t>
                </a:r>
                <a:r>
                  <a:rPr lang="en-US" dirty="0"/>
                  <a:t> for a particular node t.</a:t>
                </a:r>
              </a:p>
              <a:p>
                <a:pPr marL="0" indent="0">
                  <a:buNone/>
                </a:pPr>
                <a:r>
                  <a:rPr lang="en-US" dirty="0"/>
                  <a:t>c: number of classes. For binary class setting, c = 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895651-D185-9F42-9EEF-DB13F411AD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5388"/>
                <a:ext cx="10515600" cy="5145741"/>
              </a:xfrm>
              <a:blipFill>
                <a:blip r:embed="rId2"/>
                <a:stretch>
                  <a:fillRect l="-1086" t="-1724" r="-844" b="-4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32A8A1F-1A11-814C-BF80-E46B6E5CF63A}"/>
                  </a:ext>
                </a:extLst>
              </p:cNvPr>
              <p:cNvSpPr/>
              <p:nvPr/>
            </p:nvSpPr>
            <p:spPr>
              <a:xfrm>
                <a:off x="838200" y="563461"/>
                <a:ext cx="5512755" cy="696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𝑙𝑒𝑓𝑡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𝑙𝑒𝑓𝑡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𝑟𝑖𝑔h𝑡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𝑟𝑖𝑔h𝑡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32A8A1F-1A11-814C-BF80-E46B6E5CF6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3461"/>
                <a:ext cx="5512755" cy="696024"/>
              </a:xfrm>
              <a:prstGeom prst="rect">
                <a:avLst/>
              </a:prstGeom>
              <a:blipFill>
                <a:blip r:embed="rId3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481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F0C742-C44A-B444-9A2C-2C6E58F581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55812"/>
                <a:ext cx="10515600" cy="562115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2. Entropy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dirty="0"/>
                  <a:t>In a binary class setting, the entropy is 0 if all samples at a node belong to the same class (p(</a:t>
                </a:r>
                <a:r>
                  <a:rPr lang="en-US" dirty="0" err="1"/>
                  <a:t>i</a:t>
                </a:r>
                <a:r>
                  <a:rPr lang="en-US" dirty="0"/>
                  <a:t>=1|t) = 1, p(</a:t>
                </a:r>
                <a:r>
                  <a:rPr lang="en-US" dirty="0" err="1"/>
                  <a:t>i</a:t>
                </a:r>
                <a:r>
                  <a:rPr lang="en-US" dirty="0"/>
                  <a:t>=2|t) = 0 or p(</a:t>
                </a:r>
                <a:r>
                  <a:rPr lang="en-US" dirty="0" err="1"/>
                  <a:t>i</a:t>
                </a:r>
                <a:r>
                  <a:rPr lang="en-US" dirty="0"/>
                  <a:t>=1|t) = 0, p(</a:t>
                </a:r>
                <a:r>
                  <a:rPr lang="en-US" dirty="0" err="1"/>
                  <a:t>i</a:t>
                </a:r>
                <a:r>
                  <a:rPr lang="en-US" dirty="0"/>
                  <a:t>=2|t) = 1).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the classes are distributed uniformly with p(</a:t>
                </a:r>
                <a:r>
                  <a:rPr lang="en-US" dirty="0" err="1"/>
                  <a:t>i</a:t>
                </a:r>
                <a:r>
                  <a:rPr lang="en-US" dirty="0"/>
                  <a:t>=1|t) = 0.5 and p(</a:t>
                </a:r>
                <a:r>
                  <a:rPr lang="en-US" dirty="0" err="1"/>
                  <a:t>i</a:t>
                </a:r>
                <a:r>
                  <a:rPr lang="en-US" dirty="0"/>
                  <a:t>=0|t) = 0.5, the entropy is 1.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800" dirty="0"/>
                  <a:t>(Discrete Uniform Distribution: is a symmetric probability distribution whereby a finite number of values are equally likely to be observed; every one of </a:t>
                </a:r>
                <a:r>
                  <a:rPr lang="en-US" sz="1800" i="1" dirty="0"/>
                  <a:t>n</a:t>
                </a:r>
                <a:r>
                  <a:rPr lang="en-US" sz="1800" dirty="0"/>
                  <a:t> values has equal probability 1/</a:t>
                </a:r>
                <a:r>
                  <a:rPr lang="en-US" sz="1800" i="1" dirty="0"/>
                  <a:t>n</a:t>
                </a:r>
                <a:r>
                  <a:rPr lang="en-US" sz="1800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F0C742-C44A-B444-9A2C-2C6E58F581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55812"/>
                <a:ext cx="10515600" cy="5621151"/>
              </a:xfrm>
              <a:blipFill>
                <a:blip r:embed="rId2"/>
                <a:stretch>
                  <a:fillRect l="-1086" t="-15350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846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FA274-7557-0347-AA15-8DE7FE4C7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3741"/>
            <a:ext cx="10515600" cy="560322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3. Classification Error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9E0898-2104-BD43-9608-4D814D243AAC}"/>
                  </a:ext>
                </a:extLst>
              </p:cNvPr>
              <p:cNvSpPr txBox="1"/>
              <p:nvPr/>
            </p:nvSpPr>
            <p:spPr>
              <a:xfrm>
                <a:off x="3119718" y="1196788"/>
                <a:ext cx="28298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9E0898-2104-BD43-9608-4D814D243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718" y="1196788"/>
                <a:ext cx="2829814" cy="369332"/>
              </a:xfrm>
              <a:prstGeom prst="rect">
                <a:avLst/>
              </a:prstGeom>
              <a:blipFill>
                <a:blip r:embed="rId2"/>
                <a:stretch>
                  <a:fillRect l="-2242" t="-3333" r="-3139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291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66C38F-DCA9-A14E-866E-91A6C43E3C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4071" y="1739153"/>
                <a:ext cx="10609729" cy="443781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Assume we have two possible splitting scenarios as follows: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start with a dataset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at the parent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</m:oMath>
                </a14:m>
                <a:r>
                  <a:rPr lang="en-US" dirty="0"/>
                  <a:t>which consists 40 samples from class 1 and 40 samples from class 2 that we split into two datasets,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𝑙𝑒𝑓𝑡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𝑟𝑖𝑔h𝑡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66C38F-DCA9-A14E-866E-91A6C43E3C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071" y="1739153"/>
                <a:ext cx="10609729" cy="4437810"/>
              </a:xfrm>
              <a:blipFill>
                <a:blip r:embed="rId2"/>
                <a:stretch>
                  <a:fillRect l="-1196" t="-2286" r="-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ABB18FD5-475C-CD45-B607-9E2AE850B08D}"/>
              </a:ext>
            </a:extLst>
          </p:cNvPr>
          <p:cNvSpPr txBox="1">
            <a:spLocks/>
          </p:cNvSpPr>
          <p:nvPr/>
        </p:nvSpPr>
        <p:spPr>
          <a:xfrm>
            <a:off x="318247" y="1679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does a tree decide where to split?</a:t>
            </a:r>
          </a:p>
          <a:p>
            <a:r>
              <a:rPr lang="en-US" sz="2400" dirty="0"/>
              <a:t>Impurity Measures or Splitting Criteria (Example)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F0BD2C2-E5C9-8340-891F-3CC137447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8511744"/>
              </p:ext>
            </p:extLst>
          </p:nvPr>
        </p:nvGraphicFramePr>
        <p:xfrm>
          <a:off x="1319307" y="2465292"/>
          <a:ext cx="2100729" cy="1673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FF5C73B-8EBF-E946-B6C0-5C4A46CB4F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784192"/>
              </p:ext>
            </p:extLst>
          </p:nvPr>
        </p:nvGraphicFramePr>
        <p:xfrm>
          <a:off x="3995271" y="2465293"/>
          <a:ext cx="2100729" cy="1673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4CAD21F-28D0-054D-8873-AB76E89EF0C1}"/>
              </a:ext>
            </a:extLst>
          </p:cNvPr>
          <p:cNvSpPr txBox="1"/>
          <p:nvPr/>
        </p:nvSpPr>
        <p:spPr>
          <a:xfrm>
            <a:off x="1380565" y="2465293"/>
            <a:ext cx="64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84D49-3599-6049-90E0-40F175154C74}"/>
              </a:ext>
            </a:extLst>
          </p:cNvPr>
          <p:cNvSpPr txBox="1"/>
          <p:nvPr/>
        </p:nvSpPr>
        <p:spPr>
          <a:xfrm>
            <a:off x="4099111" y="2465293"/>
            <a:ext cx="64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25493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DB8D3B1-525F-5C4E-80F7-DCED59C636CF}"/>
                  </a:ext>
                </a:extLst>
              </p:cNvPr>
              <p:cNvSpPr/>
              <p:nvPr/>
            </p:nvSpPr>
            <p:spPr>
              <a:xfrm>
                <a:off x="4165152" y="272668"/>
                <a:ext cx="4865306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DB8D3B1-525F-5C4E-80F7-DCED59C636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152" y="272668"/>
                <a:ext cx="4865306" cy="848566"/>
              </a:xfrm>
              <a:prstGeom prst="rect">
                <a:avLst/>
              </a:prstGeom>
              <a:blipFill>
                <a:blip r:embed="rId3"/>
                <a:stretch>
                  <a:fillRect t="-97059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573A271-9CCB-7245-9AAA-9112258C8B7B}"/>
              </a:ext>
            </a:extLst>
          </p:cNvPr>
          <p:cNvSpPr txBox="1"/>
          <p:nvPr/>
        </p:nvSpPr>
        <p:spPr>
          <a:xfrm>
            <a:off x="393192" y="1498910"/>
            <a:ext cx="886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Gini Impurity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D6974C-4969-6D48-9B0F-9A8D04883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505" y="2145241"/>
            <a:ext cx="4568802" cy="1765856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B6E4CA-647F-6B43-9EC4-AF5879D9BE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704"/>
          <a:stretch/>
        </p:blipFill>
        <p:spPr>
          <a:xfrm rot="-180000">
            <a:off x="693098" y="3979609"/>
            <a:ext cx="3957615" cy="1493895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0B08FA-88FD-3D42-8242-0BFD29E6224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522"/>
          <a:stretch/>
        </p:blipFill>
        <p:spPr>
          <a:xfrm rot="-120000">
            <a:off x="5768259" y="2285705"/>
            <a:ext cx="4223160" cy="24269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48F3C7-F8F5-D840-8DE6-0DD775521C6A}"/>
              </a:ext>
            </a:extLst>
          </p:cNvPr>
          <p:cNvSpPr txBox="1"/>
          <p:nvPr/>
        </p:nvSpPr>
        <p:spPr>
          <a:xfrm>
            <a:off x="6254885" y="4902740"/>
            <a:ext cx="3219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gini</a:t>
            </a:r>
            <a:r>
              <a:rPr lang="en-US" dirty="0"/>
              <a:t> impurity would favor scenario B over scenario 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968C3BC-491E-F949-8326-D3BC88DEE8C9}"/>
                  </a:ext>
                </a:extLst>
              </p:cNvPr>
              <p:cNvSpPr/>
              <p:nvPr/>
            </p:nvSpPr>
            <p:spPr>
              <a:xfrm>
                <a:off x="4000500" y="1281956"/>
                <a:ext cx="5512755" cy="696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𝑙𝑒𝑓𝑡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𝑙𝑒𝑓𝑡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𝑟𝑖𝑔h𝑡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𝑟𝑖𝑔h𝑡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968C3BC-491E-F949-8326-D3BC88DEE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0" y="1281956"/>
                <a:ext cx="5512755" cy="6960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DCE751-7DC2-544F-BD6F-FB7DA49D7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279146" y="72500"/>
            <a:ext cx="3835400" cy="1358900"/>
          </a:xfrm>
        </p:spPr>
      </p:pic>
    </p:spTree>
    <p:extLst>
      <p:ext uri="{BB962C8B-B14F-4D97-AF65-F5344CB8AC3E}">
        <p14:creationId xmlns:p14="http://schemas.microsoft.com/office/powerpoint/2010/main" val="2794868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1E0C0D-D68D-A340-A34E-7D7035AEA023}"/>
                  </a:ext>
                </a:extLst>
              </p:cNvPr>
              <p:cNvSpPr/>
              <p:nvPr/>
            </p:nvSpPr>
            <p:spPr>
              <a:xfrm>
                <a:off x="4824301" y="465798"/>
                <a:ext cx="3185423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1E0C0D-D68D-A340-A34E-7D7035AEA0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301" y="465798"/>
                <a:ext cx="3185423" cy="848566"/>
              </a:xfrm>
              <a:prstGeom prst="rect">
                <a:avLst/>
              </a:prstGeom>
              <a:blipFill>
                <a:blip r:embed="rId3"/>
                <a:stretch>
                  <a:fillRect t="-98507" b="-155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09EC9D-06B9-DF4B-BC16-475CD5B90B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92"/>
          <a:stretch/>
        </p:blipFill>
        <p:spPr>
          <a:xfrm rot="-120000">
            <a:off x="513184" y="2704874"/>
            <a:ext cx="4723725" cy="25357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967B79-7673-C641-BCAF-D68264BA4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60000">
            <a:off x="5174036" y="2480415"/>
            <a:ext cx="4792896" cy="106384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D4231F2-2406-8A42-9863-53E749211E17}"/>
              </a:ext>
            </a:extLst>
          </p:cNvPr>
          <p:cNvSpPr/>
          <p:nvPr/>
        </p:nvSpPr>
        <p:spPr>
          <a:xfrm>
            <a:off x="470373" y="1784125"/>
            <a:ext cx="1162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2. Entropy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0DA22B-BE88-2C4F-B6EB-7E329F0DF3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20000">
            <a:off x="5588896" y="3586003"/>
            <a:ext cx="3399462" cy="14702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6097FF-9D31-C74C-81B1-15587CEF8E2F}"/>
              </a:ext>
            </a:extLst>
          </p:cNvPr>
          <p:cNvSpPr txBox="1"/>
          <p:nvPr/>
        </p:nvSpPr>
        <p:spPr>
          <a:xfrm>
            <a:off x="6478621" y="5204298"/>
            <a:ext cx="3497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entropy criterion would favor scenario B over scenario A.</a:t>
            </a:r>
          </a:p>
        </p:txBody>
      </p:sp>
      <p:pic>
        <p:nvPicPr>
          <p:cNvPr id="17" name="Picture 16" descr="A picture containing object&#10;&#10;Description automatically generated">
            <a:extLst>
              <a:ext uri="{FF2B5EF4-FFF2-40B4-BE49-F238E27FC236}">
                <a16:creationId xmlns:a16="http://schemas.microsoft.com/office/drawing/2014/main" id="{86541C02-5C91-3B44-865E-003D6A2514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60000">
            <a:off x="820534" y="5349848"/>
            <a:ext cx="3877926" cy="9710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1A1958D-3A8E-844A-9ACD-D77DFF14F223}"/>
                  </a:ext>
                </a:extLst>
              </p:cNvPr>
              <p:cNvSpPr/>
              <p:nvPr/>
            </p:nvSpPr>
            <p:spPr>
              <a:xfrm>
                <a:off x="4814106" y="1403539"/>
                <a:ext cx="5512755" cy="696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𝑙𝑒𝑓𝑡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𝑙𝑒𝑓𝑡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𝑟𝑖𝑔h𝑡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𝑟𝑖𝑔h𝑡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1A1958D-3A8E-844A-9ACD-D77DFF14F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106" y="1403539"/>
                <a:ext cx="5512755" cy="696024"/>
              </a:xfrm>
              <a:prstGeom prst="rect">
                <a:avLst/>
              </a:prstGeom>
              <a:blipFill>
                <a:blip r:embed="rId8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B0474D-BDB9-AF4E-B784-EA7EEE3DB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387788" y="210631"/>
            <a:ext cx="3835400" cy="1358900"/>
          </a:xfrm>
        </p:spPr>
      </p:pic>
    </p:spTree>
    <p:extLst>
      <p:ext uri="{BB962C8B-B14F-4D97-AF65-F5344CB8AC3E}">
        <p14:creationId xmlns:p14="http://schemas.microsoft.com/office/powerpoint/2010/main" val="2231767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573A271-9CCB-7245-9AAA-9112258C8B7B}"/>
              </a:ext>
            </a:extLst>
          </p:cNvPr>
          <p:cNvSpPr txBox="1"/>
          <p:nvPr/>
        </p:nvSpPr>
        <p:spPr>
          <a:xfrm>
            <a:off x="292831" y="1498910"/>
            <a:ext cx="886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The Classification Error</a:t>
            </a:r>
          </a:p>
          <a:p>
            <a:endParaRPr lang="en-US" dirty="0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B59ABF-D772-D044-B864-F898F38758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-227" r="-226"/>
          <a:stretch/>
        </p:blipFill>
        <p:spPr>
          <a:xfrm rot="240000">
            <a:off x="393192" y="2255558"/>
            <a:ext cx="4948242" cy="3907503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7364D4-DBFF-4D48-8C47-D8C085292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0000">
            <a:off x="6776147" y="2269308"/>
            <a:ext cx="4319382" cy="32753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F57EF-BA5D-0E4C-9405-FBE2F6D55C42}"/>
                  </a:ext>
                </a:extLst>
              </p:cNvPr>
              <p:cNvSpPr txBox="1"/>
              <p:nvPr/>
            </p:nvSpPr>
            <p:spPr>
              <a:xfrm>
                <a:off x="4457865" y="694939"/>
                <a:ext cx="28298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F57EF-BA5D-0E4C-9405-FBE2F6D55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865" y="694939"/>
                <a:ext cx="2829814" cy="369332"/>
              </a:xfrm>
              <a:prstGeom prst="rect">
                <a:avLst/>
              </a:prstGeom>
              <a:blipFill>
                <a:blip r:embed="rId5"/>
                <a:stretch>
                  <a:fillRect l="-1786" t="-6667" r="-3125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4E838D3-7F79-AC49-B41A-17D3CF53E9ED}"/>
              </a:ext>
            </a:extLst>
          </p:cNvPr>
          <p:cNvSpPr txBox="1"/>
          <p:nvPr/>
        </p:nvSpPr>
        <p:spPr>
          <a:xfrm>
            <a:off x="6235430" y="5694504"/>
            <a:ext cx="5693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gain using the classification error as a splitting criterion would be the same for scenarios A and B.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753D35-142C-3A4A-B055-E8614734A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62932" y="140010"/>
            <a:ext cx="3835400" cy="13589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82455A8-EABB-584F-95F8-2F6D727183DA}"/>
                  </a:ext>
                </a:extLst>
              </p:cNvPr>
              <p:cNvSpPr/>
              <p:nvPr/>
            </p:nvSpPr>
            <p:spPr>
              <a:xfrm>
                <a:off x="4369489" y="1373758"/>
                <a:ext cx="5512755" cy="696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𝑙𝑒𝑓𝑡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𝑙𝑒𝑓𝑡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𝑟𝑖𝑔h𝑡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𝑟𝑖𝑔h𝑡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82455A8-EABB-584F-95F8-2F6D727183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489" y="1373758"/>
                <a:ext cx="5512755" cy="696024"/>
              </a:xfrm>
              <a:prstGeom prst="rect">
                <a:avLst/>
              </a:prstGeom>
              <a:blipFill>
                <a:blip r:embed="rId7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434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AFFC-635F-4749-91CD-D32028743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Parameters of Tree Modeling &amp; How can we avoid over-fitting in Decision Tree?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D9558-C2F5-2B41-8E84-166F83459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Setting Constraints on Tree Size</a:t>
            </a:r>
          </a:p>
          <a:p>
            <a:pPr marL="514350" indent="-514350">
              <a:buAutoNum type="arabicPeriod"/>
            </a:pPr>
            <a:r>
              <a:rPr lang="en-US" dirty="0"/>
              <a:t>Tree Pruning</a:t>
            </a:r>
          </a:p>
        </p:txBody>
      </p:sp>
    </p:spTree>
    <p:extLst>
      <p:ext uri="{BB962C8B-B14F-4D97-AF65-F5344CB8AC3E}">
        <p14:creationId xmlns:p14="http://schemas.microsoft.com/office/powerpoint/2010/main" val="335847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D655-3750-F64E-9A3E-4E7BDB06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based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26696-F97F-5443-9BF9-3E8B1BA96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 based learning algorithms are considered to be one of the best and mostly used </a:t>
            </a:r>
            <a:r>
              <a:rPr lang="en-US" dirty="0">
                <a:solidFill>
                  <a:srgbClr val="FF0000"/>
                </a:solidFill>
              </a:rPr>
              <a:t>supervised learning </a:t>
            </a:r>
            <a:r>
              <a:rPr lang="en-US" dirty="0"/>
              <a:t>methods. </a:t>
            </a:r>
          </a:p>
          <a:p>
            <a:endParaRPr lang="en-US" dirty="0"/>
          </a:p>
          <a:p>
            <a:r>
              <a:rPr lang="en-US" dirty="0"/>
              <a:t>Tree based methods empower predictive models with high accuracy, stability and ease of interpretation. </a:t>
            </a:r>
          </a:p>
          <a:p>
            <a:endParaRPr lang="en-US" dirty="0"/>
          </a:p>
          <a:p>
            <a:r>
              <a:rPr lang="en-US" dirty="0"/>
              <a:t>Unlike linear models, they map </a:t>
            </a:r>
            <a:r>
              <a:rPr lang="en-US" dirty="0">
                <a:solidFill>
                  <a:srgbClr val="FF0000"/>
                </a:solidFill>
              </a:rPr>
              <a:t>non-linear relationships </a:t>
            </a:r>
            <a:r>
              <a:rPr lang="en-US" dirty="0"/>
              <a:t>quite well. They are adaptable at solving any kind of problem at hand (</a:t>
            </a:r>
            <a:r>
              <a:rPr lang="en-US" dirty="0">
                <a:solidFill>
                  <a:srgbClr val="FF0000"/>
                </a:solidFill>
              </a:rPr>
              <a:t>classification or regression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8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DCA8-EACE-524D-B4B7-84511C10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12485" cy="700391"/>
          </a:xfrm>
        </p:spPr>
        <p:txBody>
          <a:bodyPr/>
          <a:lstStyle/>
          <a:p>
            <a:r>
              <a:rPr lang="en-US" dirty="0"/>
              <a:t>Setting Constraints on Tree Size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9E57969-FFDA-D240-B46E-D294600B3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33" y="700392"/>
            <a:ext cx="11992584" cy="6274340"/>
          </a:xfrm>
        </p:spPr>
        <p:txBody>
          <a:bodyPr>
            <a:noAutofit/>
          </a:bodyPr>
          <a:lstStyle/>
          <a:p>
            <a:r>
              <a:rPr lang="en-US" sz="1400" b="1" dirty="0"/>
              <a:t>Minimum samples for a node split</a:t>
            </a:r>
            <a:endParaRPr lang="en-US" sz="1400" dirty="0"/>
          </a:p>
          <a:p>
            <a:pPr lvl="1"/>
            <a:r>
              <a:rPr lang="en-US" sz="1400" dirty="0"/>
              <a:t>Defines the </a:t>
            </a:r>
            <a:r>
              <a:rPr lang="en-US" sz="1400" dirty="0">
                <a:solidFill>
                  <a:srgbClr val="FF0000"/>
                </a:solidFill>
              </a:rPr>
              <a:t>minimum number of samples </a:t>
            </a:r>
            <a:r>
              <a:rPr lang="en-US" sz="1400" dirty="0"/>
              <a:t>(or observations) which are required in a node to be considered for splitting.</a:t>
            </a:r>
          </a:p>
          <a:p>
            <a:pPr lvl="1"/>
            <a:r>
              <a:rPr lang="en-US" sz="1400" dirty="0"/>
              <a:t>Used to control over-fitting. Higher values prevent a model from learning relations which might be highly specific to the particular sample selected for a tree.</a:t>
            </a:r>
          </a:p>
          <a:p>
            <a:pPr lvl="1"/>
            <a:r>
              <a:rPr lang="en-US" sz="1400" dirty="0"/>
              <a:t>Too high values can lead to under-fitting hence, it should be tuned using CV.</a:t>
            </a:r>
          </a:p>
          <a:p>
            <a:r>
              <a:rPr lang="en-US" sz="1400" b="1" dirty="0"/>
              <a:t>Minimum samples for a terminal node (leaf)</a:t>
            </a:r>
            <a:endParaRPr lang="en-US" sz="1400" dirty="0"/>
          </a:p>
          <a:p>
            <a:pPr lvl="1"/>
            <a:r>
              <a:rPr lang="en-US" sz="1400" dirty="0"/>
              <a:t>Defines the minimum samples (or observations) required in </a:t>
            </a:r>
            <a:r>
              <a:rPr lang="en-US" sz="1400" dirty="0">
                <a:solidFill>
                  <a:srgbClr val="FF0000"/>
                </a:solidFill>
              </a:rPr>
              <a:t>a terminal node or leaf</a:t>
            </a:r>
            <a:r>
              <a:rPr lang="en-US" sz="1400" dirty="0"/>
              <a:t>.</a:t>
            </a:r>
          </a:p>
          <a:p>
            <a:pPr lvl="1"/>
            <a:r>
              <a:rPr lang="en-US" sz="1400" dirty="0"/>
              <a:t>Used to control over-fitting similar to </a:t>
            </a:r>
            <a:r>
              <a:rPr lang="en-US" sz="1400" dirty="0" err="1"/>
              <a:t>min_samples_split</a:t>
            </a:r>
            <a:r>
              <a:rPr lang="en-US" sz="1400" dirty="0"/>
              <a:t>.</a:t>
            </a:r>
          </a:p>
          <a:p>
            <a:pPr lvl="1"/>
            <a:r>
              <a:rPr lang="en-US" sz="1400" dirty="0"/>
              <a:t>Generally </a:t>
            </a:r>
            <a:r>
              <a:rPr lang="en-US" sz="1400" dirty="0">
                <a:solidFill>
                  <a:srgbClr val="FF0000"/>
                </a:solidFill>
              </a:rPr>
              <a:t>lower values should be chosen for imbalanced class problems </a:t>
            </a:r>
            <a:r>
              <a:rPr lang="en-US" sz="1400" dirty="0"/>
              <a:t>because the regions in which the minority class will be in majority will be very small.</a:t>
            </a:r>
          </a:p>
          <a:p>
            <a:r>
              <a:rPr lang="en-US" sz="1400" b="1" dirty="0"/>
              <a:t>Maximum depth of tree (vertical depth)</a:t>
            </a:r>
            <a:endParaRPr lang="en-US" sz="1400" dirty="0"/>
          </a:p>
          <a:p>
            <a:pPr lvl="1"/>
            <a:r>
              <a:rPr lang="en-US" sz="1400" dirty="0"/>
              <a:t>The maximum depth of a tree.</a:t>
            </a:r>
          </a:p>
          <a:p>
            <a:pPr lvl="1"/>
            <a:r>
              <a:rPr lang="en-US" sz="1400" dirty="0"/>
              <a:t>Used to control over-fitting as higher depth will </a:t>
            </a:r>
            <a:r>
              <a:rPr lang="en-US" sz="1400" dirty="0">
                <a:solidFill>
                  <a:srgbClr val="FF0000"/>
                </a:solidFill>
              </a:rPr>
              <a:t>allow model to learn relations very specific to a particular sample</a:t>
            </a:r>
            <a:r>
              <a:rPr lang="en-US" sz="1400" dirty="0"/>
              <a:t>.</a:t>
            </a:r>
          </a:p>
          <a:p>
            <a:pPr lvl="1"/>
            <a:r>
              <a:rPr lang="en-US" sz="1400" dirty="0"/>
              <a:t>Should be tuned using CV.</a:t>
            </a:r>
          </a:p>
          <a:p>
            <a:r>
              <a:rPr lang="en-US" sz="1400" b="1" dirty="0"/>
              <a:t>Maximum number of terminal nodes</a:t>
            </a:r>
            <a:endParaRPr lang="en-US" sz="1400" dirty="0"/>
          </a:p>
          <a:p>
            <a:pPr lvl="1"/>
            <a:r>
              <a:rPr lang="en-US" sz="1400" dirty="0"/>
              <a:t>The maximum number of terminal nodes or leaves in a tree.</a:t>
            </a:r>
          </a:p>
          <a:p>
            <a:pPr lvl="1"/>
            <a:r>
              <a:rPr lang="en-US" sz="1400" dirty="0"/>
              <a:t>Can be defined in place of </a:t>
            </a:r>
            <a:r>
              <a:rPr lang="en-US" sz="1400" dirty="0" err="1">
                <a:solidFill>
                  <a:srgbClr val="FF0000"/>
                </a:solidFill>
              </a:rPr>
              <a:t>max_depth</a:t>
            </a:r>
            <a:r>
              <a:rPr lang="en-US" sz="1400" dirty="0">
                <a:solidFill>
                  <a:srgbClr val="FF0000"/>
                </a:solidFill>
              </a:rPr>
              <a:t>. </a:t>
            </a:r>
            <a:r>
              <a:rPr lang="en-US" sz="1400" dirty="0"/>
              <a:t>Since binary trees are created, a </a:t>
            </a:r>
            <a:r>
              <a:rPr lang="en-US" sz="1400" dirty="0">
                <a:solidFill>
                  <a:srgbClr val="FF0000"/>
                </a:solidFill>
              </a:rPr>
              <a:t>depth of ‘n’ would produce a maximum of 2^n leaves.</a:t>
            </a:r>
          </a:p>
          <a:p>
            <a:r>
              <a:rPr lang="en-US" sz="1400" b="1" dirty="0"/>
              <a:t>Maximum features to consider for split</a:t>
            </a:r>
            <a:endParaRPr lang="en-US" sz="1400" dirty="0"/>
          </a:p>
          <a:p>
            <a:pPr lvl="1"/>
            <a:r>
              <a:rPr lang="en-US" sz="1400" dirty="0"/>
              <a:t>The number of features to consider while searching for a best split. These will be randomly selected.</a:t>
            </a:r>
          </a:p>
          <a:p>
            <a:pPr lvl="1"/>
            <a:r>
              <a:rPr lang="en-US" sz="1400" dirty="0"/>
              <a:t>As a thumb-rule, </a:t>
            </a:r>
            <a:r>
              <a:rPr lang="en-US" sz="1400" dirty="0">
                <a:solidFill>
                  <a:srgbClr val="FF0000"/>
                </a:solidFill>
              </a:rPr>
              <a:t>square root of the total number of features works great </a:t>
            </a:r>
            <a:r>
              <a:rPr lang="en-US" sz="1400" dirty="0"/>
              <a:t>but we should check up to 30-40% of the total number of features.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Higher values can lead to over-fitting </a:t>
            </a:r>
            <a:r>
              <a:rPr lang="en-US" sz="1400" dirty="0"/>
              <a:t>but depends on case to case.</a:t>
            </a:r>
          </a:p>
        </p:txBody>
      </p:sp>
    </p:spTree>
    <p:extLst>
      <p:ext uri="{BB962C8B-B14F-4D97-AF65-F5344CB8AC3E}">
        <p14:creationId xmlns:p14="http://schemas.microsoft.com/office/powerpoint/2010/main" val="4001954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F394-B229-4547-AA07-F5F47206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14A19-5996-0846-BB71-F3542876C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first make the decision tree to a large depth.</a:t>
            </a:r>
          </a:p>
          <a:p>
            <a:r>
              <a:rPr lang="en-US" dirty="0"/>
              <a:t>Then we </a:t>
            </a:r>
            <a:r>
              <a:rPr lang="en-US" dirty="0">
                <a:solidFill>
                  <a:srgbClr val="FF0000"/>
                </a:solidFill>
              </a:rPr>
              <a:t>start at the bottom and start removing leaves </a:t>
            </a:r>
            <a:r>
              <a:rPr lang="en-US" dirty="0"/>
              <a:t>which are giving us </a:t>
            </a:r>
            <a:r>
              <a:rPr lang="en-US" dirty="0">
                <a:solidFill>
                  <a:srgbClr val="FF0000"/>
                </a:solidFill>
              </a:rPr>
              <a:t>negative returns when compared from the top</a:t>
            </a:r>
            <a:r>
              <a:rPr lang="en-US" dirty="0"/>
              <a:t>.</a:t>
            </a:r>
          </a:p>
          <a:p>
            <a:r>
              <a:rPr lang="en-US" dirty="0"/>
              <a:t>Suppose a split is giving us a gain of say -10 (loss of 10) and then the next split on that gives us a gain of 20. A simple decision tree will stop at step 1 but in pruning, we will see that the overall gain is +10 and keep both leaves.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9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86EA8-DFAB-5F42-88B2-445DBD478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tree based models better than linear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7CFDC-E917-5E4D-8F43-65270CFCE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relationship between dependent &amp; independent variable is well approximated by </a:t>
            </a:r>
            <a:r>
              <a:rPr lang="en-US" dirty="0">
                <a:solidFill>
                  <a:srgbClr val="FF0000"/>
                </a:solidFill>
              </a:rPr>
              <a:t>a linear model</a:t>
            </a:r>
            <a:r>
              <a:rPr lang="en-US" dirty="0"/>
              <a:t>, linear regression will outperform tree based model.</a:t>
            </a:r>
          </a:p>
          <a:p>
            <a:r>
              <a:rPr lang="en-US" dirty="0"/>
              <a:t>If there is a </a:t>
            </a:r>
            <a:r>
              <a:rPr lang="en-US" dirty="0">
                <a:solidFill>
                  <a:srgbClr val="FF0000"/>
                </a:solidFill>
              </a:rPr>
              <a:t>high non-linearity &amp; complex relationship </a:t>
            </a:r>
            <a:r>
              <a:rPr lang="en-US" dirty="0"/>
              <a:t>between dependent &amp; independent variables, a tree model will outperform a classical regression method.</a:t>
            </a:r>
          </a:p>
          <a:p>
            <a:r>
              <a:rPr lang="en-US" dirty="0"/>
              <a:t>If you need to build a model which is </a:t>
            </a:r>
            <a:r>
              <a:rPr lang="en-US" dirty="0">
                <a:solidFill>
                  <a:srgbClr val="FF0000"/>
                </a:solidFill>
              </a:rPr>
              <a:t>easy to explain to people</a:t>
            </a:r>
            <a:r>
              <a:rPr lang="en-US" dirty="0"/>
              <a:t>, a decision tree model will always do better than a linear model. Decision tree models are even simpler to interpret than linear regression!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05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6A6E-1A5F-164C-9E24-70330AB2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Code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168CA-2478-3741-B125-9118B68D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9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D36E-DB6A-C74A-8671-976BAEA7C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is a Decision Tree ? How does it work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88FDA-EA29-3944-98C7-95C6DD0A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Decision tree is a type of supervised learning algorithm (having a pre-defined target variable) that is mostly used in classification problems. </a:t>
            </a:r>
          </a:p>
          <a:p>
            <a:r>
              <a:rPr lang="en-US" sz="2400" dirty="0"/>
              <a:t>It works for both categorical and continuous input and output variables. </a:t>
            </a:r>
          </a:p>
          <a:p>
            <a:r>
              <a:rPr lang="en-US" sz="2400" dirty="0"/>
              <a:t>In this technique, we split the population or sample into two or more homogeneous sets (or sub-populations) based on most significant splitter / differentiator in input variables.</a:t>
            </a:r>
          </a:p>
          <a:p>
            <a:endParaRPr lang="en-US" sz="2000" dirty="0"/>
          </a:p>
        </p:txBody>
      </p:sp>
      <p:pic>
        <p:nvPicPr>
          <p:cNvPr id="4" name="图片 3" descr="A picture containing sky&#10;&#10;Description automatically generated">
            <a:extLst>
              <a:ext uri="{FF2B5EF4-FFF2-40B4-BE49-F238E27FC236}">
                <a16:creationId xmlns:a16="http://schemas.microsoft.com/office/drawing/2014/main" id="{1007D1E7-18BA-2147-A5FD-E34EF26D7C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8" r="5271"/>
          <a:stretch/>
        </p:blipFill>
        <p:spPr>
          <a:xfrm>
            <a:off x="6338316" y="1904281"/>
            <a:ext cx="507407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4E64-2D7F-0B40-B2F0-89E8D291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B935B13-6582-9A44-B173-8AC1EF681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529"/>
            <a:ext cx="10515600" cy="5199530"/>
          </a:xfrm>
        </p:spPr>
        <p:txBody>
          <a:bodyPr>
            <a:normAutofit/>
          </a:bodyPr>
          <a:lstStyle/>
          <a:p>
            <a:r>
              <a:rPr lang="en-US" dirty="0"/>
              <a:t>The goal: predict who will play cricket during leisure period?</a:t>
            </a:r>
          </a:p>
          <a:p>
            <a:r>
              <a:rPr lang="en-US" dirty="0"/>
              <a:t>How the decision tree solve this problem?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Segregate the students based on all values of three variable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Identify the variable, which creates the best homogeneous sets of students (which are heterogeneous to each other).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dirty="0">
                <a:solidFill>
                  <a:srgbClr val="FF0000"/>
                </a:solidFill>
              </a:rPr>
              <a:t>Decision tree identifies the most significant variable and it’s value that gives best homogeneous sets of population. 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5" name="Picture 2" descr="Decision Tree, Algorithms">
            <a:extLst>
              <a:ext uri="{FF2B5EF4-FFF2-40B4-BE49-F238E27FC236}">
                <a16:creationId xmlns:a16="http://schemas.microsoft.com/office/drawing/2014/main" id="{D0E6B7D6-513D-7048-877C-5E8CD6C53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380" y="3624591"/>
            <a:ext cx="7586797" cy="184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12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E664-D3D0-4945-9ECD-F3F0BCB6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BDC0E-AD8F-A644-B9E2-907C035B9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Categorical Variable Decision Tree: </a:t>
            </a:r>
            <a:r>
              <a:rPr lang="en-US" dirty="0"/>
              <a:t>Decision Tree which has categorical target variable.</a:t>
            </a:r>
          </a:p>
          <a:p>
            <a:endParaRPr lang="en-US" b="1" dirty="0"/>
          </a:p>
          <a:p>
            <a:r>
              <a:rPr lang="en-US" b="1" dirty="0"/>
              <a:t>Continuous Variable Decision Tree: </a:t>
            </a:r>
            <a:r>
              <a:rPr lang="en-US" dirty="0"/>
              <a:t>Decision Tree has continuous target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8FD2-D96B-1D49-A65B-DF4CD26D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0B63-0310-7243-A07A-ABFCD1448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Root Node: </a:t>
            </a:r>
            <a:r>
              <a:rPr lang="en-US" dirty="0"/>
              <a:t>It represents entire population or sample and this further gets divided into two or more homogeneous sets.</a:t>
            </a:r>
          </a:p>
          <a:p>
            <a:r>
              <a:rPr lang="en-US" b="1" dirty="0"/>
              <a:t>Splitting: </a:t>
            </a:r>
            <a:r>
              <a:rPr lang="en-US" dirty="0"/>
              <a:t>It is a process of dividing a node into two or more sub-nodes.</a:t>
            </a:r>
          </a:p>
          <a:p>
            <a:r>
              <a:rPr lang="en-US" b="1" dirty="0"/>
              <a:t>Decision Node: </a:t>
            </a:r>
            <a:r>
              <a:rPr lang="en-US" dirty="0"/>
              <a:t>When a sub-node splits into further sub-nodes, then it is called decision node.</a:t>
            </a:r>
          </a:p>
          <a:p>
            <a:r>
              <a:rPr lang="en-US" b="1" dirty="0"/>
              <a:t>Leaf/ Terminal Node: </a:t>
            </a:r>
            <a:r>
              <a:rPr lang="en-US" dirty="0"/>
              <a:t>Nodes do not split is called Leaf or Terminal node.</a:t>
            </a:r>
          </a:p>
          <a:p>
            <a:r>
              <a:rPr lang="en-US" b="1" dirty="0"/>
              <a:t>Pruning: </a:t>
            </a:r>
            <a:r>
              <a:rPr lang="en-US" dirty="0"/>
              <a:t>When we remove sub-nodes of a decision node, this process is called pruning. You can say opposite process of splitting.</a:t>
            </a:r>
          </a:p>
          <a:p>
            <a:r>
              <a:rPr lang="en-US" b="1" dirty="0"/>
              <a:t>Branch / Sub-Tree: </a:t>
            </a:r>
            <a:r>
              <a:rPr lang="en-US" dirty="0"/>
              <a:t>A sub section of entire tree is called branch or sub-tree.</a:t>
            </a:r>
          </a:p>
          <a:p>
            <a:r>
              <a:rPr lang="en-US" b="1" dirty="0"/>
              <a:t>Parent and Child Node: </a:t>
            </a:r>
            <a:r>
              <a:rPr lang="en-US" dirty="0"/>
              <a:t>A node, which is divided into sub-nodes is called parent node of sub-nodes where as sub-nodes are the child of parent node.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55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E514-B660-F740-A576-5A3E21E2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Terminologies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F797220-4006-364F-947E-9B29912BA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15" y="1825625"/>
            <a:ext cx="8475496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3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66C1-CA69-1449-BDD3-B2D52877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&amp; Disadvantages of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BDEF2-DB5B-1740-8459-1E9B4B361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b="1" dirty="0"/>
              <a:t>Advantages</a:t>
            </a:r>
          </a:p>
          <a:p>
            <a:r>
              <a:rPr lang="en-US" b="1" dirty="0"/>
              <a:t>Easy to Understand.</a:t>
            </a:r>
            <a:endParaRPr lang="en-US" dirty="0"/>
          </a:p>
          <a:p>
            <a:r>
              <a:rPr lang="en-US" b="1" dirty="0"/>
              <a:t>Useful in Data exploration: </a:t>
            </a:r>
            <a:r>
              <a:rPr lang="en-US" dirty="0"/>
              <a:t>Decision tree is one of </a:t>
            </a:r>
            <a:r>
              <a:rPr lang="en-US" dirty="0">
                <a:solidFill>
                  <a:srgbClr val="FF0000"/>
                </a:solidFill>
              </a:rPr>
              <a:t>the fastest way to identify most significant variables and relation between two or more variables</a:t>
            </a:r>
            <a:r>
              <a:rPr lang="en-US" dirty="0"/>
              <a:t>. </a:t>
            </a:r>
          </a:p>
          <a:p>
            <a:r>
              <a:rPr lang="en-US" b="1" dirty="0"/>
              <a:t>Less data cleaning required: </a:t>
            </a:r>
            <a:r>
              <a:rPr lang="en-US" dirty="0"/>
              <a:t>It requires less data cleaning compared to some other modeling techniques. It is not influenced </a:t>
            </a:r>
            <a:r>
              <a:rPr lang="en-US" dirty="0">
                <a:solidFill>
                  <a:srgbClr val="FF0000"/>
                </a:solidFill>
              </a:rPr>
              <a:t>by outliers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missing</a:t>
            </a:r>
            <a:r>
              <a:rPr lang="en-US" dirty="0"/>
              <a:t> values to a fair degree.</a:t>
            </a:r>
          </a:p>
          <a:p>
            <a:r>
              <a:rPr lang="en-US" b="1" dirty="0"/>
              <a:t>Data type is not a constraint: </a:t>
            </a:r>
            <a:r>
              <a:rPr lang="en-US" dirty="0"/>
              <a:t>It can handle both </a:t>
            </a:r>
            <a:r>
              <a:rPr lang="en-US" dirty="0">
                <a:solidFill>
                  <a:srgbClr val="FF0000"/>
                </a:solidFill>
              </a:rPr>
              <a:t>numerical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categorical</a:t>
            </a:r>
            <a:r>
              <a:rPr lang="en-US" dirty="0"/>
              <a:t> variables.</a:t>
            </a:r>
          </a:p>
          <a:p>
            <a:r>
              <a:rPr lang="en-US" b="1" dirty="0"/>
              <a:t>Non Parametric Method: </a:t>
            </a:r>
            <a:r>
              <a:rPr lang="en-US" dirty="0"/>
              <a:t>Decision tree is considered to be a non-parametric method. This means that decision trees have </a:t>
            </a:r>
            <a:r>
              <a:rPr lang="en-US" dirty="0">
                <a:solidFill>
                  <a:srgbClr val="FF0000"/>
                </a:solidFill>
              </a:rPr>
              <a:t>no assumptions </a:t>
            </a:r>
            <a:r>
              <a:rPr lang="en-US" dirty="0"/>
              <a:t>about the space distribution and the classifier structure. 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800" b="1" dirty="0"/>
              <a:t>Disadvantages</a:t>
            </a:r>
          </a:p>
          <a:p>
            <a:r>
              <a:rPr lang="en-US" b="1" dirty="0"/>
              <a:t>Over fitting:</a:t>
            </a:r>
            <a:r>
              <a:rPr lang="en-US" dirty="0"/>
              <a:t> Over fitting is one of the most practical difficulty for decision tree models. This problem gets solved by setting constraints on model parameters and pruning (discussed in detailed below).</a:t>
            </a:r>
          </a:p>
          <a:p>
            <a:r>
              <a:rPr lang="en-US" b="1" dirty="0"/>
              <a:t>Not fit for continuous variables</a:t>
            </a:r>
            <a:r>
              <a:rPr lang="en-US" dirty="0"/>
              <a:t>: While working with continuous numerical variables, decision tree looses information when it categorizes variables in different categories.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DBE3-5708-3742-B0D6-D64A7CD7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 VS. Classification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FAD3B-8C39-B847-AF27-1CFFBE1A0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Regression trees are used when dependent variable is </a:t>
            </a:r>
            <a:r>
              <a:rPr lang="en-US" dirty="0">
                <a:highlight>
                  <a:srgbClr val="FFFF00"/>
                </a:highlight>
              </a:rPr>
              <a:t>continuous</a:t>
            </a:r>
            <a:r>
              <a:rPr lang="en-US" dirty="0"/>
              <a:t>. Classification trees are used when dependent variable is </a:t>
            </a:r>
            <a:r>
              <a:rPr lang="en-US" dirty="0">
                <a:highlight>
                  <a:srgbClr val="FFFF00"/>
                </a:highlight>
              </a:rPr>
              <a:t>categorical</a:t>
            </a:r>
            <a:r>
              <a:rPr lang="en-US" dirty="0"/>
              <a:t>.</a:t>
            </a:r>
          </a:p>
          <a:p>
            <a:r>
              <a:rPr lang="en-US" dirty="0"/>
              <a:t>In case of regression tree, an unseen data observation falls in that region, we’ll make its prediction with </a:t>
            </a:r>
            <a:r>
              <a:rPr lang="en-US" dirty="0">
                <a:highlight>
                  <a:srgbClr val="FFFF00"/>
                </a:highlight>
              </a:rPr>
              <a:t>mean</a:t>
            </a:r>
            <a:r>
              <a:rPr lang="en-US" dirty="0"/>
              <a:t> value.</a:t>
            </a:r>
          </a:p>
          <a:p>
            <a:r>
              <a:rPr lang="en-US" dirty="0"/>
              <a:t>In case of classification tree, an unseen data observation falls in that region, we’ll make its prediction with </a:t>
            </a:r>
            <a:r>
              <a:rPr lang="en-US" dirty="0">
                <a:highlight>
                  <a:srgbClr val="FFFF00"/>
                </a:highlight>
              </a:rPr>
              <a:t>mode</a:t>
            </a:r>
            <a:r>
              <a:rPr lang="en-US" dirty="0"/>
              <a:t> value.</a:t>
            </a:r>
          </a:p>
          <a:p>
            <a:r>
              <a:rPr lang="en-US" dirty="0"/>
              <a:t>Both the trees divide the independent variables into distinct and non-overlapping regions. </a:t>
            </a:r>
          </a:p>
          <a:p>
            <a:r>
              <a:rPr lang="en-US" dirty="0"/>
              <a:t>Both the trees follow a top-down greedy approach known as recursive binary splitting It is known as ‘greedy’ because, the algorithm cares about only the </a:t>
            </a:r>
            <a:r>
              <a:rPr lang="en-US" dirty="0">
                <a:highlight>
                  <a:srgbClr val="FFFF00"/>
                </a:highlight>
              </a:rPr>
              <a:t>current split</a:t>
            </a:r>
            <a:r>
              <a:rPr lang="en-US" dirty="0"/>
              <a:t>, and not about future splits which will lead to a better tree.</a:t>
            </a:r>
          </a:p>
          <a:p>
            <a:r>
              <a:rPr lang="en-US" dirty="0"/>
              <a:t>This splitting process is continued until a user defined stopping </a:t>
            </a:r>
            <a:r>
              <a:rPr lang="en-US" dirty="0">
                <a:highlight>
                  <a:srgbClr val="FFFF00"/>
                </a:highlight>
              </a:rPr>
              <a:t>criteria is reached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1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5644</TotalTime>
  <Words>1910</Words>
  <Application>Microsoft Macintosh PowerPoint</Application>
  <PresentationFormat>Widescreen</PresentationFormat>
  <Paragraphs>151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Decision Tree</vt:lpstr>
      <vt:lpstr>Tree based learning algorithms</vt:lpstr>
      <vt:lpstr>What is a Decision Tree ? How does it work ?</vt:lpstr>
      <vt:lpstr>Example</vt:lpstr>
      <vt:lpstr>Two Types of Decision Tree</vt:lpstr>
      <vt:lpstr>Important Terminology</vt:lpstr>
      <vt:lpstr>Important Terminologies</vt:lpstr>
      <vt:lpstr>Advantages &amp; Disadvantages of Decision Tree</vt:lpstr>
      <vt:lpstr>Regression Tree VS. Classification Tree</vt:lpstr>
      <vt:lpstr>How does a tree decide where to split? Impurity Measures or Splitting Criteria (3 Methods)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Parameters of Tree Modeling &amp; How can we avoid over-fitting in Decision Tree?</vt:lpstr>
      <vt:lpstr>Setting Constraints on Tree Size</vt:lpstr>
      <vt:lpstr>Tree Pruning</vt:lpstr>
      <vt:lpstr>Are tree based models better than linear models?</vt:lpstr>
      <vt:lpstr>Decision Tree Code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Based Methods</dc:title>
  <dc:creator>Disha An</dc:creator>
  <cp:lastModifiedBy>Disha An</cp:lastModifiedBy>
  <cp:revision>36</cp:revision>
  <dcterms:created xsi:type="dcterms:W3CDTF">2019-02-21T00:29:16Z</dcterms:created>
  <dcterms:modified xsi:type="dcterms:W3CDTF">2020-03-04T01:06:44Z</dcterms:modified>
</cp:coreProperties>
</file>