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55"/>
    <p:restoredTop sz="94647"/>
  </p:normalViewPr>
  <p:slideViewPr>
    <p:cSldViewPr snapToGrid="0" snapToObjects="1">
      <p:cViewPr varScale="1">
        <p:scale>
          <a:sx n="160" d="100"/>
          <a:sy n="160" d="100"/>
        </p:scale>
        <p:origin x="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14DA-8BEF-C545-8C4D-A95D95522F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02161A-7A97-FC40-B7A2-7E916E866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B1FFD4-B01F-0A45-BB00-DC035C0049FC}"/>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5" name="Footer Placeholder 4">
            <a:extLst>
              <a:ext uri="{FF2B5EF4-FFF2-40B4-BE49-F238E27FC236}">
                <a16:creationId xmlns:a16="http://schemas.microsoft.com/office/drawing/2014/main" id="{C4D8C23D-FD14-5F45-BC0F-EE9D3FF58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337F4-3D27-9043-97B7-25F6303035B1}"/>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406754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C581-037F-3041-96CE-97E01AE30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CB8426-1521-3548-B089-9C025905F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A5F23-C01B-2840-A41B-022883CD277E}"/>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5" name="Footer Placeholder 4">
            <a:extLst>
              <a:ext uri="{FF2B5EF4-FFF2-40B4-BE49-F238E27FC236}">
                <a16:creationId xmlns:a16="http://schemas.microsoft.com/office/drawing/2014/main" id="{C1A35C43-F652-D943-B9AF-2C151AFDC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34092-2DEF-1F41-B9C9-98A3BEAB306B}"/>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386446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860A1-FAF6-AA4E-895A-2C160E08D9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7F5711-EADA-E946-9331-2B34741D9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86190-A181-C44F-A371-81732A4751D2}"/>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5" name="Footer Placeholder 4">
            <a:extLst>
              <a:ext uri="{FF2B5EF4-FFF2-40B4-BE49-F238E27FC236}">
                <a16:creationId xmlns:a16="http://schemas.microsoft.com/office/drawing/2014/main" id="{98E962BC-5BB9-3F4A-9A4E-BCE2BD78E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E0A74-FEDF-9E42-B38B-703F737BEFE6}"/>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399408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C727-8EE8-AD45-9CDC-1B8AF24876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3E24A1-99ED-F844-B33B-B7F61D99AF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EB9A8-6E12-6F4F-8E06-195EB9D3EA1E}"/>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5" name="Footer Placeholder 4">
            <a:extLst>
              <a:ext uri="{FF2B5EF4-FFF2-40B4-BE49-F238E27FC236}">
                <a16:creationId xmlns:a16="http://schemas.microsoft.com/office/drawing/2014/main" id="{DCE7B96F-C50A-8944-BCBC-DF7F2A055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B0841-0598-1040-8D4B-E0D2BA7E85B4}"/>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18473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1C88-77E7-A240-ACCB-10CC91630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7C6122-500E-CF49-9F80-9F2F39868F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A06395-B59E-7E49-87F2-FCC9222FACDA}"/>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5" name="Footer Placeholder 4">
            <a:extLst>
              <a:ext uri="{FF2B5EF4-FFF2-40B4-BE49-F238E27FC236}">
                <a16:creationId xmlns:a16="http://schemas.microsoft.com/office/drawing/2014/main" id="{1989CEF3-B93E-D54D-9317-890B6E09F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A2013-66D9-2B49-8DD8-37D27661F7C1}"/>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16767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293E-14B1-E047-825F-256FF138D7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FB62F9-7C3A-BC4D-8590-4D6391A50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69220C-6DAA-B94C-BCB0-8648159B7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3419AB-4885-C24E-AD9C-2CA1D87CB511}"/>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6" name="Footer Placeholder 5">
            <a:extLst>
              <a:ext uri="{FF2B5EF4-FFF2-40B4-BE49-F238E27FC236}">
                <a16:creationId xmlns:a16="http://schemas.microsoft.com/office/drawing/2014/main" id="{1769320E-22F0-E048-B6FD-FBE30E56A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CACB7-4D57-1143-B59F-A67AAF587A81}"/>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223459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0D55-9878-364E-AC65-08A0A2EB61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3B135-D515-2F4D-AEFC-50F805438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B57A5A-8D78-9A46-915A-9CF0A0775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662EB-8C35-B445-8F3C-816988372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26691B-E624-AD46-AF6B-F26CE0699E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F9986-F8C9-D848-A69D-BAC3D5EF60D6}"/>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8" name="Footer Placeholder 7">
            <a:extLst>
              <a:ext uri="{FF2B5EF4-FFF2-40B4-BE49-F238E27FC236}">
                <a16:creationId xmlns:a16="http://schemas.microsoft.com/office/drawing/2014/main" id="{BBDC9FA5-B98D-ED43-AA58-74BF29BD69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7221DA-BDA5-F141-A566-C4E216133BE7}"/>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394225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A6C7-83D7-5E41-9D31-A85F49DEC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D76105-70DE-3B46-B918-6B62BEF2D8D0}"/>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4" name="Footer Placeholder 3">
            <a:extLst>
              <a:ext uri="{FF2B5EF4-FFF2-40B4-BE49-F238E27FC236}">
                <a16:creationId xmlns:a16="http://schemas.microsoft.com/office/drawing/2014/main" id="{267425CC-0D67-A54D-8977-64C65F7FE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9B6094-AC99-974C-98AD-C0E5F0D6177C}"/>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325301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F490C2-F293-1F4C-9769-E93A7DFF9580}"/>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3" name="Footer Placeholder 2">
            <a:extLst>
              <a:ext uri="{FF2B5EF4-FFF2-40B4-BE49-F238E27FC236}">
                <a16:creationId xmlns:a16="http://schemas.microsoft.com/office/drawing/2014/main" id="{7D3F569F-E57D-D04B-9831-70D54700F9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5B3AEC-F0DB-AC47-9273-7F449882F80F}"/>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3535998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FA55-2111-C647-A9C9-0DC7ACE9B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53612B-F4CB-7344-A8B8-9DD31E0BB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A0DB53-312E-284E-87C9-CF8B47958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5391E-F41D-8E44-A532-7A3DAFFC8A60}"/>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6" name="Footer Placeholder 5">
            <a:extLst>
              <a:ext uri="{FF2B5EF4-FFF2-40B4-BE49-F238E27FC236}">
                <a16:creationId xmlns:a16="http://schemas.microsoft.com/office/drawing/2014/main" id="{DAE5C2A7-0D4C-A14A-9133-57A23E8E9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8B487-D94F-884E-ACAD-052EE16E8AF1}"/>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326487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5F38-18F0-584F-B4FF-36BFA0631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64EA2F-ACB8-B549-97AF-B720018BCE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6F0DB2-7D1D-7A46-96C5-B28ADBA62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4C1D6C-41C6-1640-B047-21C819D86C0F}"/>
              </a:ext>
            </a:extLst>
          </p:cNvPr>
          <p:cNvSpPr>
            <a:spLocks noGrp="1"/>
          </p:cNvSpPr>
          <p:nvPr>
            <p:ph type="dt" sz="half" idx="10"/>
          </p:nvPr>
        </p:nvSpPr>
        <p:spPr/>
        <p:txBody>
          <a:bodyPr/>
          <a:lstStyle/>
          <a:p>
            <a:fld id="{9BCC6518-5210-4241-B554-7C61DB6D13A2}" type="datetimeFigureOut">
              <a:rPr lang="en-US" smtClean="0"/>
              <a:t>3/3/20</a:t>
            </a:fld>
            <a:endParaRPr lang="en-US"/>
          </a:p>
        </p:txBody>
      </p:sp>
      <p:sp>
        <p:nvSpPr>
          <p:cNvPr id="6" name="Footer Placeholder 5">
            <a:extLst>
              <a:ext uri="{FF2B5EF4-FFF2-40B4-BE49-F238E27FC236}">
                <a16:creationId xmlns:a16="http://schemas.microsoft.com/office/drawing/2014/main" id="{7E1D01E1-E2FC-3040-A4EF-0FADA3765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775962-8831-C041-A58A-7C810F186722}"/>
              </a:ext>
            </a:extLst>
          </p:cNvPr>
          <p:cNvSpPr>
            <a:spLocks noGrp="1"/>
          </p:cNvSpPr>
          <p:nvPr>
            <p:ph type="sldNum" sz="quarter" idx="12"/>
          </p:nvPr>
        </p:nvSpPr>
        <p:spPr/>
        <p:txBody>
          <a:bodyPr/>
          <a:lstStyle/>
          <a:p>
            <a:fld id="{52B07D56-8AB9-A84A-8264-5613E8C67D92}" type="slidenum">
              <a:rPr lang="en-US" smtClean="0"/>
              <a:t>‹#›</a:t>
            </a:fld>
            <a:endParaRPr lang="en-US"/>
          </a:p>
        </p:txBody>
      </p:sp>
    </p:spTree>
    <p:extLst>
      <p:ext uri="{BB962C8B-B14F-4D97-AF65-F5344CB8AC3E}">
        <p14:creationId xmlns:p14="http://schemas.microsoft.com/office/powerpoint/2010/main" val="412761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C9636F-4400-624D-83C3-D15957189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3CBC7B-2288-E34B-AEC7-C1D66F9E2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16ED7-FB3D-B54C-BCF8-270B7E9A6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C6518-5210-4241-B554-7C61DB6D13A2}" type="datetimeFigureOut">
              <a:rPr lang="en-US" smtClean="0"/>
              <a:t>3/3/20</a:t>
            </a:fld>
            <a:endParaRPr lang="en-US"/>
          </a:p>
        </p:txBody>
      </p:sp>
      <p:sp>
        <p:nvSpPr>
          <p:cNvPr id="5" name="Footer Placeholder 4">
            <a:extLst>
              <a:ext uri="{FF2B5EF4-FFF2-40B4-BE49-F238E27FC236}">
                <a16:creationId xmlns:a16="http://schemas.microsoft.com/office/drawing/2014/main" id="{A5951C23-A936-9F44-A9DC-C9C2A274EE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EBB670-231F-D248-A2E1-4FC6BE0A9C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B07D56-8AB9-A84A-8264-5613E8C67D92}" type="slidenum">
              <a:rPr lang="en-US" smtClean="0"/>
              <a:t>‹#›</a:t>
            </a:fld>
            <a:endParaRPr lang="en-US"/>
          </a:p>
        </p:txBody>
      </p:sp>
    </p:spTree>
    <p:extLst>
      <p:ext uri="{BB962C8B-B14F-4D97-AF65-F5344CB8AC3E}">
        <p14:creationId xmlns:p14="http://schemas.microsoft.com/office/powerpoint/2010/main" val="3226682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AAEA-B513-E248-9A4E-C934B40D7E4A}"/>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2A4D917D-3306-0F4F-A92B-78319FFDB916}"/>
              </a:ext>
            </a:extLst>
          </p:cNvPr>
          <p:cNvSpPr>
            <a:spLocks noGrp="1"/>
          </p:cNvSpPr>
          <p:nvPr>
            <p:ph type="subTitle" idx="1"/>
          </p:nvPr>
        </p:nvSpPr>
        <p:spPr/>
        <p:txBody>
          <a:bodyPr/>
          <a:lstStyle/>
          <a:p>
            <a:r>
              <a:rPr lang="en-US" dirty="0" err="1"/>
              <a:t>Marlabs</a:t>
            </a:r>
            <a:endParaRPr lang="en-US" dirty="0"/>
          </a:p>
        </p:txBody>
      </p:sp>
    </p:spTree>
    <p:extLst>
      <p:ext uri="{BB962C8B-B14F-4D97-AF65-F5344CB8AC3E}">
        <p14:creationId xmlns:p14="http://schemas.microsoft.com/office/powerpoint/2010/main" val="3547806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2DC8-5C1B-1040-B018-DB00A7291B74}"/>
              </a:ext>
            </a:extLst>
          </p:cNvPr>
          <p:cNvSpPr>
            <a:spLocks noGrp="1"/>
          </p:cNvSpPr>
          <p:nvPr>
            <p:ph type="title"/>
          </p:nvPr>
        </p:nvSpPr>
        <p:spPr/>
        <p:txBody>
          <a:bodyPr/>
          <a:lstStyle/>
          <a:p>
            <a:r>
              <a:rPr lang="en-US" dirty="0"/>
              <a:t>What is Random Forest &amp; its relationship with Decision Tree</a:t>
            </a:r>
          </a:p>
        </p:txBody>
      </p:sp>
      <p:sp>
        <p:nvSpPr>
          <p:cNvPr id="3" name="Content Placeholder 2">
            <a:extLst>
              <a:ext uri="{FF2B5EF4-FFF2-40B4-BE49-F238E27FC236}">
                <a16:creationId xmlns:a16="http://schemas.microsoft.com/office/drawing/2014/main" id="{861F3D7A-69C6-E342-8FDB-92533A2B1D05}"/>
              </a:ext>
            </a:extLst>
          </p:cNvPr>
          <p:cNvSpPr>
            <a:spLocks noGrp="1"/>
          </p:cNvSpPr>
          <p:nvPr>
            <p:ph idx="1"/>
          </p:nvPr>
        </p:nvSpPr>
        <p:spPr/>
        <p:txBody>
          <a:bodyPr/>
          <a:lstStyle/>
          <a:p>
            <a:pPr marL="0" indent="0">
              <a:buNone/>
            </a:pPr>
            <a:r>
              <a:rPr lang="en-US" dirty="0"/>
              <a:t>Intuitively, a random forest can be considered as an </a:t>
            </a:r>
            <a:r>
              <a:rPr lang="en-US" b="1" dirty="0"/>
              <a:t>ensemble </a:t>
            </a:r>
            <a:r>
              <a:rPr lang="en-US" dirty="0"/>
              <a:t>of decision trees.</a:t>
            </a:r>
          </a:p>
          <a:p>
            <a:pPr marL="0" indent="0">
              <a:buNone/>
            </a:pPr>
            <a:r>
              <a:rPr lang="en-US" dirty="0"/>
              <a:t>The idea behind a random forest is to average multiple decision trees that individually suffer from high variance, to build a more robust model that has a better </a:t>
            </a:r>
            <a:r>
              <a:rPr lang="en-US" b="1" dirty="0"/>
              <a:t>generalization</a:t>
            </a:r>
            <a:r>
              <a:rPr lang="en-US" dirty="0"/>
              <a:t> performance and is less susceptible to overfitting.</a:t>
            </a:r>
          </a:p>
          <a:p>
            <a:pPr marL="0" indent="0">
              <a:buNone/>
            </a:pPr>
            <a:r>
              <a:rPr lang="en-US" dirty="0"/>
              <a:t>Random forest is a supervised learning capable of performing both regression and classification tasks.</a:t>
            </a:r>
          </a:p>
          <a:p>
            <a:pPr marL="0" indent="0">
              <a:buNone/>
            </a:pPr>
            <a:r>
              <a:rPr lang="en-US" dirty="0"/>
              <a:t> </a:t>
            </a:r>
          </a:p>
        </p:txBody>
      </p:sp>
    </p:spTree>
    <p:extLst>
      <p:ext uri="{BB962C8B-B14F-4D97-AF65-F5344CB8AC3E}">
        <p14:creationId xmlns:p14="http://schemas.microsoft.com/office/powerpoint/2010/main" val="289785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F5AB-D846-3A43-9678-D408AA4F94DA}"/>
              </a:ext>
            </a:extLst>
          </p:cNvPr>
          <p:cNvSpPr>
            <a:spLocks noGrp="1"/>
          </p:cNvSpPr>
          <p:nvPr>
            <p:ph type="title"/>
          </p:nvPr>
        </p:nvSpPr>
        <p:spPr/>
        <p:txBody>
          <a:bodyPr/>
          <a:lstStyle/>
          <a:p>
            <a:r>
              <a:rPr lang="en-US" dirty="0"/>
              <a:t>Random Forest Steps</a:t>
            </a:r>
          </a:p>
        </p:txBody>
      </p:sp>
      <p:sp>
        <p:nvSpPr>
          <p:cNvPr id="3" name="Content Placeholder 2">
            <a:extLst>
              <a:ext uri="{FF2B5EF4-FFF2-40B4-BE49-F238E27FC236}">
                <a16:creationId xmlns:a16="http://schemas.microsoft.com/office/drawing/2014/main" id="{B6DBBA9F-03BE-E84E-9B6F-B563C8C78BA3}"/>
              </a:ext>
            </a:extLst>
          </p:cNvPr>
          <p:cNvSpPr>
            <a:spLocks noGrp="1"/>
          </p:cNvSpPr>
          <p:nvPr>
            <p:ph idx="1"/>
          </p:nvPr>
        </p:nvSpPr>
        <p:spPr/>
        <p:txBody>
          <a:bodyPr/>
          <a:lstStyle/>
          <a:p>
            <a:pPr marL="514350" indent="-514350">
              <a:buFont typeface="+mj-lt"/>
              <a:buAutoNum type="arabicPeriod"/>
            </a:pPr>
            <a:r>
              <a:rPr lang="en-US" dirty="0"/>
              <a:t>Draw a random </a:t>
            </a:r>
            <a:r>
              <a:rPr lang="en-US" dirty="0">
                <a:solidFill>
                  <a:schemeClr val="accent5"/>
                </a:solidFill>
              </a:rPr>
              <a:t>bootstrap</a:t>
            </a:r>
            <a:r>
              <a:rPr lang="en-US" dirty="0"/>
              <a:t> sample of size n (randomly choose n samples from the training set </a:t>
            </a:r>
            <a:r>
              <a:rPr lang="en-US" dirty="0">
                <a:solidFill>
                  <a:srgbClr val="FF0000"/>
                </a:solidFill>
              </a:rPr>
              <a:t>with replacement</a:t>
            </a:r>
            <a:r>
              <a:rPr lang="en-US" dirty="0"/>
              <a:t>).</a:t>
            </a:r>
          </a:p>
          <a:p>
            <a:pPr marL="514350" indent="-514350">
              <a:buFont typeface="+mj-lt"/>
              <a:buAutoNum type="arabicPeriod"/>
            </a:pPr>
            <a:r>
              <a:rPr lang="en-US" dirty="0"/>
              <a:t>Grow a decision tree from the bootstrap sample. At each node:</a:t>
            </a:r>
          </a:p>
          <a:p>
            <a:pPr marL="914400" lvl="1" indent="-457200">
              <a:buAutoNum type="alphaLcPeriod"/>
            </a:pPr>
            <a:r>
              <a:rPr lang="en-US" dirty="0"/>
              <a:t>Randomly select d features without replacement</a:t>
            </a:r>
          </a:p>
          <a:p>
            <a:pPr marL="914400" lvl="1" indent="-457200">
              <a:buAutoNum type="alphaLcPeriod"/>
            </a:pPr>
            <a:r>
              <a:rPr lang="en-US" dirty="0"/>
              <a:t>Split the node using the feature that provides the best split according to the objective function, for instance, maximizing the information gain.  </a:t>
            </a:r>
          </a:p>
          <a:p>
            <a:pPr marL="457200" indent="-457200">
              <a:buAutoNum type="arabicPeriod"/>
            </a:pPr>
            <a:r>
              <a:rPr lang="en-US" dirty="0"/>
              <a:t>Repeat the steps 1-2 k times.</a:t>
            </a:r>
          </a:p>
          <a:p>
            <a:pPr marL="457200" indent="-457200">
              <a:buAutoNum type="arabicPeriod"/>
            </a:pPr>
            <a:r>
              <a:rPr lang="en-US" dirty="0"/>
              <a:t>Aggregate the prediction by each tree to assign the class label by </a:t>
            </a:r>
            <a:r>
              <a:rPr lang="en-US" dirty="0">
                <a:solidFill>
                  <a:schemeClr val="accent5"/>
                </a:solidFill>
              </a:rPr>
              <a:t>majority vote</a:t>
            </a:r>
            <a:r>
              <a:rPr lang="en-US" dirty="0"/>
              <a:t>.</a:t>
            </a:r>
          </a:p>
        </p:txBody>
      </p:sp>
    </p:spTree>
    <p:extLst>
      <p:ext uri="{BB962C8B-B14F-4D97-AF65-F5344CB8AC3E}">
        <p14:creationId xmlns:p14="http://schemas.microsoft.com/office/powerpoint/2010/main" val="380470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671C-2796-E54F-BB1A-58F783D0F681}"/>
              </a:ext>
            </a:extLst>
          </p:cNvPr>
          <p:cNvSpPr>
            <a:spLocks noGrp="1"/>
          </p:cNvSpPr>
          <p:nvPr>
            <p:ph type="title"/>
          </p:nvPr>
        </p:nvSpPr>
        <p:spPr/>
        <p:txBody>
          <a:bodyPr/>
          <a:lstStyle/>
          <a:p>
            <a:r>
              <a:rPr lang="en-US" dirty="0"/>
              <a:t>Bootstrap</a:t>
            </a:r>
          </a:p>
        </p:txBody>
      </p:sp>
      <p:sp>
        <p:nvSpPr>
          <p:cNvPr id="3" name="Content Placeholder 2">
            <a:extLst>
              <a:ext uri="{FF2B5EF4-FFF2-40B4-BE49-F238E27FC236}">
                <a16:creationId xmlns:a16="http://schemas.microsoft.com/office/drawing/2014/main" id="{986E4343-2171-1849-9EA5-03DA50840E94}"/>
              </a:ext>
            </a:extLst>
          </p:cNvPr>
          <p:cNvSpPr>
            <a:spLocks noGrp="1"/>
          </p:cNvSpPr>
          <p:nvPr>
            <p:ph idx="1"/>
          </p:nvPr>
        </p:nvSpPr>
        <p:spPr/>
        <p:txBody>
          <a:bodyPr/>
          <a:lstStyle/>
          <a:p>
            <a:r>
              <a:rPr lang="en-US" dirty="0"/>
              <a:t>The bootstrap is a powerful statistical method for estimating a quantity from a data sample. </a:t>
            </a:r>
          </a:p>
          <a:p>
            <a:r>
              <a:rPr lang="en-US" dirty="0"/>
              <a:t>Assume we have a sample of 100 values (x) and we’d like to get an estimate of the mean of the sample. We can calculate the mean directly from the sample as: </a:t>
            </a:r>
          </a:p>
          <a:p>
            <a:pPr marL="0" indent="0">
              <a:buNone/>
            </a:pPr>
            <a:endParaRPr lang="en-US" dirty="0"/>
          </a:p>
        </p:txBody>
      </p:sp>
      <p:pic>
        <p:nvPicPr>
          <p:cNvPr id="5" name="Picture 4" descr="A picture containing object&#10;&#10;Description automatically generated">
            <a:extLst>
              <a:ext uri="{FF2B5EF4-FFF2-40B4-BE49-F238E27FC236}">
                <a16:creationId xmlns:a16="http://schemas.microsoft.com/office/drawing/2014/main" id="{61E5B2DF-CCBF-7546-9784-BD6E81548DA4}"/>
              </a:ext>
            </a:extLst>
          </p:cNvPr>
          <p:cNvPicPr>
            <a:picLocks noChangeAspect="1"/>
          </p:cNvPicPr>
          <p:nvPr/>
        </p:nvPicPr>
        <p:blipFill rotWithShape="1">
          <a:blip r:embed="rId2"/>
          <a:srcRect t="26594"/>
          <a:stretch/>
        </p:blipFill>
        <p:spPr>
          <a:xfrm>
            <a:off x="3938608" y="4001294"/>
            <a:ext cx="3759200" cy="1025485"/>
          </a:xfrm>
          <a:prstGeom prst="rect">
            <a:avLst/>
          </a:prstGeom>
        </p:spPr>
      </p:pic>
    </p:spTree>
    <p:extLst>
      <p:ext uri="{BB962C8B-B14F-4D97-AF65-F5344CB8AC3E}">
        <p14:creationId xmlns:p14="http://schemas.microsoft.com/office/powerpoint/2010/main" val="8349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AF8D-877B-0747-B065-EC1CF95AE28B}"/>
              </a:ext>
            </a:extLst>
          </p:cNvPr>
          <p:cNvSpPr>
            <a:spLocks noGrp="1"/>
          </p:cNvSpPr>
          <p:nvPr>
            <p:ph type="title"/>
          </p:nvPr>
        </p:nvSpPr>
        <p:spPr/>
        <p:txBody>
          <a:bodyPr/>
          <a:lstStyle/>
          <a:p>
            <a:r>
              <a:rPr lang="en-US" dirty="0"/>
              <a:t>Bootstrap Procedure for getting mean</a:t>
            </a:r>
          </a:p>
        </p:txBody>
      </p:sp>
      <p:sp>
        <p:nvSpPr>
          <p:cNvPr id="3" name="Content Placeholder 2">
            <a:extLst>
              <a:ext uri="{FF2B5EF4-FFF2-40B4-BE49-F238E27FC236}">
                <a16:creationId xmlns:a16="http://schemas.microsoft.com/office/drawing/2014/main" id="{709CFA8A-D366-DA49-B259-916463FA7E15}"/>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Create many (e.g. 1000) random subsamples of our dataset with replacement (meaning we can select the same value multiple times). </a:t>
            </a:r>
          </a:p>
          <a:p>
            <a:pPr marL="514350" indent="-514350">
              <a:buFont typeface="+mj-lt"/>
              <a:buAutoNum type="arabicPeriod"/>
            </a:pPr>
            <a:r>
              <a:rPr lang="en-US" dirty="0"/>
              <a:t>Calculate the mean of each subsample. </a:t>
            </a:r>
          </a:p>
          <a:p>
            <a:pPr marL="514350" indent="-514350">
              <a:buFont typeface="+mj-lt"/>
              <a:buAutoNum type="arabicPeriod"/>
            </a:pPr>
            <a:r>
              <a:rPr lang="en-US" dirty="0"/>
              <a:t>Calculate the average of all of our collected means and use that as our estimated mean for the data. </a:t>
            </a:r>
          </a:p>
          <a:p>
            <a:pPr marL="514350" indent="-514350">
              <a:buFont typeface="+mj-lt"/>
              <a:buAutoNum type="arabicPeriod"/>
            </a:pPr>
            <a:endParaRPr lang="en-US" dirty="0"/>
          </a:p>
          <a:p>
            <a:pPr marL="0" indent="0">
              <a:buNone/>
            </a:pPr>
            <a:r>
              <a:rPr lang="en-US" dirty="0"/>
              <a:t>For example, let’s say we used 3 resamples and got the mean values 2.3, 4.5 and 3.3. Taking the average of these we could take the estimated mean of the data to be 3.367. This process can be used to estimate other quantities like the standard deviation and even quantities used in machine learning algorithms, like learned coefficients. </a:t>
            </a:r>
          </a:p>
          <a:p>
            <a:pPr marL="0" indent="0">
              <a:buNone/>
            </a:pPr>
            <a:endParaRPr lang="en-US" dirty="0"/>
          </a:p>
        </p:txBody>
      </p:sp>
    </p:spTree>
    <p:extLst>
      <p:ext uri="{BB962C8B-B14F-4D97-AF65-F5344CB8AC3E}">
        <p14:creationId xmlns:p14="http://schemas.microsoft.com/office/powerpoint/2010/main" val="171310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FFC8-0413-1C42-AD6F-596246BE0D7F}"/>
              </a:ext>
            </a:extLst>
          </p:cNvPr>
          <p:cNvSpPr>
            <a:spLocks noGrp="1"/>
          </p:cNvSpPr>
          <p:nvPr>
            <p:ph type="title"/>
          </p:nvPr>
        </p:nvSpPr>
        <p:spPr/>
        <p:txBody>
          <a:bodyPr/>
          <a:lstStyle/>
          <a:p>
            <a:r>
              <a:rPr lang="en-US" dirty="0"/>
              <a:t>Majority Vote</a:t>
            </a:r>
          </a:p>
        </p:txBody>
      </p:sp>
      <p:sp>
        <p:nvSpPr>
          <p:cNvPr id="3" name="Content Placeholder 2">
            <a:extLst>
              <a:ext uri="{FF2B5EF4-FFF2-40B4-BE49-F238E27FC236}">
                <a16:creationId xmlns:a16="http://schemas.microsoft.com/office/drawing/2014/main" id="{76647770-DD78-EC44-9254-7E40ECE206E3}"/>
              </a:ext>
            </a:extLst>
          </p:cNvPr>
          <p:cNvSpPr>
            <a:spLocks noGrp="1"/>
          </p:cNvSpPr>
          <p:nvPr>
            <p:ph idx="1"/>
          </p:nvPr>
        </p:nvSpPr>
        <p:spPr/>
        <p:txBody>
          <a:bodyPr/>
          <a:lstStyle/>
          <a:p>
            <a:pPr marL="0" indent="0">
              <a:buNone/>
            </a:pPr>
            <a:r>
              <a:rPr lang="en-US" dirty="0"/>
              <a:t>We define a predict method that let’s us simply take the majority rule of the predictions by the classifiers. E.g., if the prediction for a sample is</a:t>
            </a:r>
          </a:p>
          <a:p>
            <a:r>
              <a:rPr lang="en-US" dirty="0"/>
              <a:t>classifier 1 -&gt; class 1</a:t>
            </a:r>
          </a:p>
          <a:p>
            <a:r>
              <a:rPr lang="en-US" dirty="0"/>
              <a:t>classifier 2 -&gt; class 1</a:t>
            </a:r>
          </a:p>
          <a:p>
            <a:r>
              <a:rPr lang="en-US" dirty="0"/>
              <a:t>classifier 3 -&gt; class 2</a:t>
            </a:r>
          </a:p>
          <a:p>
            <a:pPr marL="0" indent="0">
              <a:buNone/>
            </a:pPr>
            <a:r>
              <a:rPr lang="en-US" dirty="0"/>
              <a:t>We would classify the sample as “class 1.”</a:t>
            </a:r>
          </a:p>
          <a:p>
            <a:endParaRPr lang="en-US" dirty="0"/>
          </a:p>
        </p:txBody>
      </p:sp>
    </p:spTree>
    <p:extLst>
      <p:ext uri="{BB962C8B-B14F-4D97-AF65-F5344CB8AC3E}">
        <p14:creationId xmlns:p14="http://schemas.microsoft.com/office/powerpoint/2010/main" val="356111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B139-25F1-434A-8079-4BA53A499CEF}"/>
              </a:ext>
            </a:extLst>
          </p:cNvPr>
          <p:cNvSpPr>
            <a:spLocks noGrp="1"/>
          </p:cNvSpPr>
          <p:nvPr>
            <p:ph type="title"/>
          </p:nvPr>
        </p:nvSpPr>
        <p:spPr/>
        <p:txBody>
          <a:bodyPr/>
          <a:lstStyle/>
          <a:p>
            <a:r>
              <a:rPr lang="en-US" dirty="0"/>
              <a:t>Majority Vote Example</a:t>
            </a:r>
          </a:p>
        </p:txBody>
      </p:sp>
      <p:sp>
        <p:nvSpPr>
          <p:cNvPr id="3" name="Content Placeholder 2">
            <a:extLst>
              <a:ext uri="{FF2B5EF4-FFF2-40B4-BE49-F238E27FC236}">
                <a16:creationId xmlns:a16="http://schemas.microsoft.com/office/drawing/2014/main" id="{E1B0E88C-417B-C54F-913A-C3A4240A1906}"/>
              </a:ext>
            </a:extLst>
          </p:cNvPr>
          <p:cNvSpPr>
            <a:spLocks noGrp="1"/>
          </p:cNvSpPr>
          <p:nvPr>
            <p:ph idx="1"/>
          </p:nvPr>
        </p:nvSpPr>
        <p:spPr>
          <a:xfrm>
            <a:off x="838200" y="1825625"/>
            <a:ext cx="5342681" cy="4351338"/>
          </a:xfrm>
        </p:spPr>
        <p:txBody>
          <a:bodyPr>
            <a:normAutofit/>
          </a:bodyPr>
          <a:lstStyle/>
          <a:p>
            <a:r>
              <a:rPr lang="en-US" sz="2400" dirty="0"/>
              <a:t>Assign a specific weight to each classifier. Collect the predicted class probabilities for each classifier, multiply it by the classifier weight, and take the average. Based on these weighted average probabilities, we can then assign the class label.</a:t>
            </a:r>
          </a:p>
          <a:p>
            <a:r>
              <a:rPr lang="en-US" sz="2400" dirty="0"/>
              <a:t>Assume we have 3 classifiers and a 3-class classification problems where we assign equal weights to all classifiers: w1=1, w2=1, w3=1.</a:t>
            </a:r>
          </a:p>
        </p:txBody>
      </p:sp>
      <p:graphicFrame>
        <p:nvGraphicFramePr>
          <p:cNvPr id="4" name="Table 3">
            <a:extLst>
              <a:ext uri="{FF2B5EF4-FFF2-40B4-BE49-F238E27FC236}">
                <a16:creationId xmlns:a16="http://schemas.microsoft.com/office/drawing/2014/main" id="{F58E1ABB-9BCA-2D48-BDAD-DC9F32403FEF}"/>
              </a:ext>
            </a:extLst>
          </p:cNvPr>
          <p:cNvGraphicFramePr>
            <a:graphicFrameLocks noGrp="1"/>
          </p:cNvGraphicFramePr>
          <p:nvPr>
            <p:extLst>
              <p:ext uri="{D42A27DB-BD31-4B8C-83A1-F6EECF244321}">
                <p14:modId xmlns:p14="http://schemas.microsoft.com/office/powerpoint/2010/main" val="1773496303"/>
              </p:ext>
            </p:extLst>
          </p:nvPr>
        </p:nvGraphicFramePr>
        <p:xfrm>
          <a:off x="6451921" y="1861133"/>
          <a:ext cx="5342681" cy="2325678"/>
        </p:xfrm>
        <a:graphic>
          <a:graphicData uri="http://schemas.openxmlformats.org/drawingml/2006/table">
            <a:tbl>
              <a:tblPr firstRow="1" bandRow="1">
                <a:tableStyleId>{5940675A-B579-460E-94D1-54222C63F5DA}</a:tableStyleId>
              </a:tblPr>
              <a:tblGrid>
                <a:gridCol w="1689031">
                  <a:extLst>
                    <a:ext uri="{9D8B030D-6E8A-4147-A177-3AD203B41FA5}">
                      <a16:colId xmlns:a16="http://schemas.microsoft.com/office/drawing/2014/main" val="483876675"/>
                    </a:ext>
                  </a:extLst>
                </a:gridCol>
                <a:gridCol w="1157595">
                  <a:extLst>
                    <a:ext uri="{9D8B030D-6E8A-4147-A177-3AD203B41FA5}">
                      <a16:colId xmlns:a16="http://schemas.microsoft.com/office/drawing/2014/main" val="2240541978"/>
                    </a:ext>
                  </a:extLst>
                </a:gridCol>
                <a:gridCol w="1245989">
                  <a:extLst>
                    <a:ext uri="{9D8B030D-6E8A-4147-A177-3AD203B41FA5}">
                      <a16:colId xmlns:a16="http://schemas.microsoft.com/office/drawing/2014/main" val="3397678395"/>
                    </a:ext>
                  </a:extLst>
                </a:gridCol>
                <a:gridCol w="1250066">
                  <a:extLst>
                    <a:ext uri="{9D8B030D-6E8A-4147-A177-3AD203B41FA5}">
                      <a16:colId xmlns:a16="http://schemas.microsoft.com/office/drawing/2014/main" val="2143212788"/>
                    </a:ext>
                  </a:extLst>
                </a:gridCol>
              </a:tblGrid>
              <a:tr h="281014">
                <a:tc>
                  <a:txBody>
                    <a:bodyPr/>
                    <a:lstStyle/>
                    <a:p>
                      <a:r>
                        <a:rPr lang="en-US" dirty="0"/>
                        <a:t>Classifier</a:t>
                      </a:r>
                    </a:p>
                  </a:txBody>
                  <a:tcPr/>
                </a:tc>
                <a:tc>
                  <a:txBody>
                    <a:bodyPr/>
                    <a:lstStyle/>
                    <a:p>
                      <a:r>
                        <a:rPr lang="en-US" dirty="0"/>
                        <a:t>Class 1</a:t>
                      </a:r>
                    </a:p>
                  </a:txBody>
                  <a:tcPr/>
                </a:tc>
                <a:tc>
                  <a:txBody>
                    <a:bodyPr/>
                    <a:lstStyle/>
                    <a:p>
                      <a:r>
                        <a:rPr lang="en-US" dirty="0"/>
                        <a:t>Class 2</a:t>
                      </a:r>
                    </a:p>
                  </a:txBody>
                  <a:tcPr/>
                </a:tc>
                <a:tc>
                  <a:txBody>
                    <a:bodyPr/>
                    <a:lstStyle/>
                    <a:p>
                      <a:r>
                        <a:rPr lang="en-US" dirty="0"/>
                        <a:t>Class 3</a:t>
                      </a:r>
                    </a:p>
                  </a:txBody>
                  <a:tcPr/>
                </a:tc>
                <a:extLst>
                  <a:ext uri="{0D108BD9-81ED-4DB2-BD59-A6C34878D82A}">
                    <a16:rowId xmlns:a16="http://schemas.microsoft.com/office/drawing/2014/main" val="443130852"/>
                  </a:ext>
                </a:extLst>
              </a:tr>
              <a:tr h="399848">
                <a:tc>
                  <a:txBody>
                    <a:bodyPr/>
                    <a:lstStyle/>
                    <a:p>
                      <a:r>
                        <a:rPr lang="en-US" dirty="0"/>
                        <a:t>Classifier 1</a:t>
                      </a:r>
                    </a:p>
                  </a:txBody>
                  <a:tcPr/>
                </a:tc>
                <a:tc>
                  <a:txBody>
                    <a:bodyPr/>
                    <a:lstStyle/>
                    <a:p>
                      <a:r>
                        <a:rPr lang="en-US" dirty="0"/>
                        <a:t>W1*0.2</a:t>
                      </a:r>
                    </a:p>
                  </a:txBody>
                  <a:tcPr/>
                </a:tc>
                <a:tc>
                  <a:txBody>
                    <a:bodyPr/>
                    <a:lstStyle/>
                    <a:p>
                      <a:r>
                        <a:rPr lang="en-US" dirty="0"/>
                        <a:t>W1*0.5</a:t>
                      </a:r>
                    </a:p>
                  </a:txBody>
                  <a:tcPr/>
                </a:tc>
                <a:tc>
                  <a:txBody>
                    <a:bodyPr/>
                    <a:lstStyle/>
                    <a:p>
                      <a:r>
                        <a:rPr lang="en-US" dirty="0"/>
                        <a:t>W1*0.3</a:t>
                      </a:r>
                    </a:p>
                  </a:txBody>
                  <a:tcPr/>
                </a:tc>
                <a:extLst>
                  <a:ext uri="{0D108BD9-81ED-4DB2-BD59-A6C34878D82A}">
                    <a16:rowId xmlns:a16="http://schemas.microsoft.com/office/drawing/2014/main" val="2011277713"/>
                  </a:ext>
                </a:extLst>
              </a:tr>
              <a:tr h="237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Classifier 2</a:t>
                      </a:r>
                    </a:p>
                  </a:txBody>
                  <a:tcPr/>
                </a:tc>
                <a:tc>
                  <a:txBody>
                    <a:bodyPr/>
                    <a:lstStyle/>
                    <a:p>
                      <a:r>
                        <a:rPr lang="en-US" dirty="0"/>
                        <a:t>W2*0.6 </a:t>
                      </a:r>
                    </a:p>
                  </a:txBody>
                  <a:tcPr/>
                </a:tc>
                <a:tc>
                  <a:txBody>
                    <a:bodyPr/>
                    <a:lstStyle/>
                    <a:p>
                      <a:r>
                        <a:rPr lang="en-US" dirty="0"/>
                        <a:t>W2*0.3</a:t>
                      </a:r>
                    </a:p>
                  </a:txBody>
                  <a:tcPr/>
                </a:tc>
                <a:tc>
                  <a:txBody>
                    <a:bodyPr/>
                    <a:lstStyle/>
                    <a:p>
                      <a:r>
                        <a:rPr lang="en-US" dirty="0"/>
                        <a:t>W2*0.1</a:t>
                      </a:r>
                    </a:p>
                  </a:txBody>
                  <a:tcPr/>
                </a:tc>
                <a:extLst>
                  <a:ext uri="{0D108BD9-81ED-4DB2-BD59-A6C34878D82A}">
                    <a16:rowId xmlns:a16="http://schemas.microsoft.com/office/drawing/2014/main" val="2609578230"/>
                  </a:ext>
                </a:extLst>
              </a:tr>
              <a:tr h="491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Classifier 3</a:t>
                      </a:r>
                    </a:p>
                  </a:txBody>
                  <a:tcPr/>
                </a:tc>
                <a:tc>
                  <a:txBody>
                    <a:bodyPr/>
                    <a:lstStyle/>
                    <a:p>
                      <a:r>
                        <a:rPr lang="en-US" dirty="0"/>
                        <a:t>W3*0.3</a:t>
                      </a:r>
                    </a:p>
                  </a:txBody>
                  <a:tcPr/>
                </a:tc>
                <a:tc>
                  <a:txBody>
                    <a:bodyPr/>
                    <a:lstStyle/>
                    <a:p>
                      <a:r>
                        <a:rPr lang="en-US" dirty="0"/>
                        <a:t>W3*0.4</a:t>
                      </a:r>
                    </a:p>
                  </a:txBody>
                  <a:tcPr/>
                </a:tc>
                <a:tc>
                  <a:txBody>
                    <a:bodyPr/>
                    <a:lstStyle/>
                    <a:p>
                      <a:r>
                        <a:rPr lang="en-US" dirty="0"/>
                        <a:t>W3*0.3</a:t>
                      </a:r>
                    </a:p>
                  </a:txBody>
                  <a:tcPr/>
                </a:tc>
                <a:extLst>
                  <a:ext uri="{0D108BD9-81ED-4DB2-BD59-A6C34878D82A}">
                    <a16:rowId xmlns:a16="http://schemas.microsoft.com/office/drawing/2014/main" val="4108512097"/>
                  </a:ext>
                </a:extLst>
              </a:tr>
              <a:tr h="702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Weighted Average</a:t>
                      </a:r>
                    </a:p>
                  </a:txBody>
                  <a:tcPr/>
                </a:tc>
                <a:tc>
                  <a:txBody>
                    <a:bodyPr/>
                    <a:lstStyle/>
                    <a:p>
                      <a:r>
                        <a:rPr lang="en-US" dirty="0"/>
                        <a:t>0.37</a:t>
                      </a:r>
                    </a:p>
                  </a:txBody>
                  <a:tcPr/>
                </a:tc>
                <a:tc>
                  <a:txBody>
                    <a:bodyPr/>
                    <a:lstStyle/>
                    <a:p>
                      <a:r>
                        <a:rPr lang="en-US" dirty="0"/>
                        <a:t>0.40</a:t>
                      </a:r>
                    </a:p>
                  </a:txBody>
                  <a:tcPr/>
                </a:tc>
                <a:tc>
                  <a:txBody>
                    <a:bodyPr/>
                    <a:lstStyle/>
                    <a:p>
                      <a:r>
                        <a:rPr lang="en-US" dirty="0"/>
                        <a:t>0.23</a:t>
                      </a:r>
                    </a:p>
                  </a:txBody>
                  <a:tcPr/>
                </a:tc>
                <a:extLst>
                  <a:ext uri="{0D108BD9-81ED-4DB2-BD59-A6C34878D82A}">
                    <a16:rowId xmlns:a16="http://schemas.microsoft.com/office/drawing/2014/main" val="114049591"/>
                  </a:ext>
                </a:extLst>
              </a:tr>
            </a:tbl>
          </a:graphicData>
        </a:graphic>
      </p:graphicFrame>
      <p:sp>
        <p:nvSpPr>
          <p:cNvPr id="5" name="TextBox 4">
            <a:extLst>
              <a:ext uri="{FF2B5EF4-FFF2-40B4-BE49-F238E27FC236}">
                <a16:creationId xmlns:a16="http://schemas.microsoft.com/office/drawing/2014/main" id="{F8A364A8-3AAE-294D-9D37-62BCB435CE5F}"/>
              </a:ext>
            </a:extLst>
          </p:cNvPr>
          <p:cNvSpPr txBox="1"/>
          <p:nvPr/>
        </p:nvSpPr>
        <p:spPr>
          <a:xfrm>
            <a:off x="6412375" y="4629873"/>
            <a:ext cx="525490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can see in the table above that class 2 has the highest weighted average probability, thus we classify the sample as class 2.</a:t>
            </a:r>
          </a:p>
        </p:txBody>
      </p:sp>
    </p:spTree>
    <p:extLst>
      <p:ext uri="{BB962C8B-B14F-4D97-AF65-F5344CB8AC3E}">
        <p14:creationId xmlns:p14="http://schemas.microsoft.com/office/powerpoint/2010/main" val="322616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984C-F389-EA42-A96F-B570EC281534}"/>
              </a:ext>
            </a:extLst>
          </p:cNvPr>
          <p:cNvSpPr>
            <a:spLocks noGrp="1"/>
          </p:cNvSpPr>
          <p:nvPr>
            <p:ph type="title"/>
          </p:nvPr>
        </p:nvSpPr>
        <p:spPr/>
        <p:txBody>
          <a:bodyPr/>
          <a:lstStyle/>
          <a:p>
            <a:r>
              <a:rPr lang="en-US" dirty="0"/>
              <a:t>Advantages of Random Forest</a:t>
            </a:r>
          </a:p>
        </p:txBody>
      </p:sp>
      <p:sp>
        <p:nvSpPr>
          <p:cNvPr id="3" name="Content Placeholder 2">
            <a:extLst>
              <a:ext uri="{FF2B5EF4-FFF2-40B4-BE49-F238E27FC236}">
                <a16:creationId xmlns:a16="http://schemas.microsoft.com/office/drawing/2014/main" id="{0196B0D4-17A7-FB4A-8F44-DEB9616FDC7E}"/>
              </a:ext>
            </a:extLst>
          </p:cNvPr>
          <p:cNvSpPr>
            <a:spLocks noGrp="1"/>
          </p:cNvSpPr>
          <p:nvPr>
            <p:ph idx="1"/>
          </p:nvPr>
        </p:nvSpPr>
        <p:spPr/>
        <p:txBody>
          <a:bodyPr>
            <a:normAutofit fontScale="92500" lnSpcReduction="20000"/>
          </a:bodyPr>
          <a:lstStyle/>
          <a:p>
            <a:r>
              <a:rPr lang="en-US" dirty="0"/>
              <a:t>This algorithm can solve both type of problems i.e. classification and regression and does a decent estimation at both fronts.</a:t>
            </a:r>
          </a:p>
          <a:p>
            <a:r>
              <a:rPr lang="en-US" dirty="0"/>
              <a:t>The power of </a:t>
            </a:r>
            <a:r>
              <a:rPr lang="en-US" dirty="0">
                <a:solidFill>
                  <a:srgbClr val="FF0000"/>
                </a:solidFill>
              </a:rPr>
              <a:t>handle large data set </a:t>
            </a:r>
            <a:r>
              <a:rPr lang="en-US" dirty="0"/>
              <a:t>with higher dimensionality. Further, the model outputs </a:t>
            </a:r>
            <a:r>
              <a:rPr lang="en-US" b="1" dirty="0"/>
              <a:t>Importance of variable, </a:t>
            </a:r>
            <a:r>
              <a:rPr lang="en-US" dirty="0"/>
              <a:t>which can be very handy.</a:t>
            </a:r>
          </a:p>
          <a:p>
            <a:r>
              <a:rPr lang="en-US" dirty="0"/>
              <a:t>It has an effective method for estimating </a:t>
            </a:r>
            <a:r>
              <a:rPr lang="en-US" dirty="0">
                <a:solidFill>
                  <a:srgbClr val="FF0000"/>
                </a:solidFill>
              </a:rPr>
              <a:t>missing data </a:t>
            </a:r>
            <a:r>
              <a:rPr lang="en-US" dirty="0"/>
              <a:t>and maintains accuracy when a large proportion of the data are missing.</a:t>
            </a:r>
          </a:p>
          <a:p>
            <a:r>
              <a:rPr lang="en-US" dirty="0"/>
              <a:t>It has methods for </a:t>
            </a:r>
            <a:r>
              <a:rPr lang="en-US" dirty="0">
                <a:solidFill>
                  <a:srgbClr val="FF0000"/>
                </a:solidFill>
              </a:rPr>
              <a:t>balancing errors </a:t>
            </a:r>
            <a:r>
              <a:rPr lang="en-US" dirty="0"/>
              <a:t>in data sets where classes are </a:t>
            </a:r>
            <a:r>
              <a:rPr lang="en-US" dirty="0">
                <a:solidFill>
                  <a:srgbClr val="FF0000"/>
                </a:solidFill>
              </a:rPr>
              <a:t>imbalanced</a:t>
            </a:r>
            <a:r>
              <a:rPr lang="en-US" dirty="0"/>
              <a:t>.</a:t>
            </a:r>
          </a:p>
          <a:p>
            <a:r>
              <a:rPr lang="en-US" dirty="0"/>
              <a:t>The capabilities of the above can be extended to </a:t>
            </a:r>
            <a:r>
              <a:rPr lang="en-US" dirty="0">
                <a:solidFill>
                  <a:srgbClr val="FF0000"/>
                </a:solidFill>
              </a:rPr>
              <a:t>unlabeled data</a:t>
            </a:r>
            <a:r>
              <a:rPr lang="en-US" dirty="0"/>
              <a:t>, leading to unsupervised clustering, data views and outlier detection.</a:t>
            </a:r>
          </a:p>
          <a:p>
            <a:r>
              <a:rPr lang="en-US" dirty="0"/>
              <a:t>Random Forest involves sampling of the input data with replacement called as bootstrap sampling. </a:t>
            </a:r>
          </a:p>
          <a:p>
            <a:endParaRPr lang="en-US" dirty="0"/>
          </a:p>
        </p:txBody>
      </p:sp>
    </p:spTree>
    <p:extLst>
      <p:ext uri="{BB962C8B-B14F-4D97-AF65-F5344CB8AC3E}">
        <p14:creationId xmlns:p14="http://schemas.microsoft.com/office/powerpoint/2010/main" val="45619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13BF-E804-9943-A4F9-BA763056A0BF}"/>
              </a:ext>
            </a:extLst>
          </p:cNvPr>
          <p:cNvSpPr>
            <a:spLocks noGrp="1"/>
          </p:cNvSpPr>
          <p:nvPr>
            <p:ph type="title"/>
          </p:nvPr>
        </p:nvSpPr>
        <p:spPr/>
        <p:txBody>
          <a:bodyPr/>
          <a:lstStyle/>
          <a:p>
            <a:r>
              <a:rPr lang="en-US" dirty="0"/>
              <a:t>Disadvantages of Random Forest</a:t>
            </a:r>
          </a:p>
        </p:txBody>
      </p:sp>
      <p:sp>
        <p:nvSpPr>
          <p:cNvPr id="3" name="Content Placeholder 2">
            <a:extLst>
              <a:ext uri="{FF2B5EF4-FFF2-40B4-BE49-F238E27FC236}">
                <a16:creationId xmlns:a16="http://schemas.microsoft.com/office/drawing/2014/main" id="{A9AEE17D-6B42-024F-8722-93ED38E5CA03}"/>
              </a:ext>
            </a:extLst>
          </p:cNvPr>
          <p:cNvSpPr>
            <a:spLocks noGrp="1"/>
          </p:cNvSpPr>
          <p:nvPr>
            <p:ph idx="1"/>
          </p:nvPr>
        </p:nvSpPr>
        <p:spPr/>
        <p:txBody>
          <a:bodyPr/>
          <a:lstStyle/>
          <a:p>
            <a:r>
              <a:rPr lang="en-US" dirty="0"/>
              <a:t>It surely does a good job at classification but </a:t>
            </a:r>
            <a:r>
              <a:rPr lang="en-US" dirty="0">
                <a:solidFill>
                  <a:srgbClr val="FF0000"/>
                </a:solidFill>
              </a:rPr>
              <a:t>not as good as</a:t>
            </a:r>
            <a:r>
              <a:rPr lang="en-US" dirty="0"/>
              <a:t> for </a:t>
            </a:r>
            <a:r>
              <a:rPr lang="en-US" dirty="0">
                <a:solidFill>
                  <a:srgbClr val="FF0000"/>
                </a:solidFill>
              </a:rPr>
              <a:t>regression problem </a:t>
            </a:r>
            <a:r>
              <a:rPr lang="en-US" dirty="0"/>
              <a:t>as it does not give precise continuous nature predictions. In case of regression, it doesn’t predict beyond the range in the training data, and that they may over-fit data sets that are particularly noisy.</a:t>
            </a:r>
          </a:p>
          <a:p>
            <a:r>
              <a:rPr lang="en-US" dirty="0"/>
              <a:t>Random Forest can feel like a </a:t>
            </a:r>
            <a:r>
              <a:rPr lang="en-US" dirty="0">
                <a:solidFill>
                  <a:srgbClr val="FF0000"/>
                </a:solidFill>
              </a:rPr>
              <a:t>black box approach </a:t>
            </a:r>
            <a:r>
              <a:rPr lang="en-US" dirty="0"/>
              <a:t>for statistical modelers – you have very little control on what the model does. You can at best – try different parameters and random seeds!</a:t>
            </a:r>
          </a:p>
          <a:p>
            <a:endParaRPr lang="en-US" dirty="0"/>
          </a:p>
        </p:txBody>
      </p:sp>
    </p:spTree>
    <p:extLst>
      <p:ext uri="{BB962C8B-B14F-4D97-AF65-F5344CB8AC3E}">
        <p14:creationId xmlns:p14="http://schemas.microsoft.com/office/powerpoint/2010/main" val="1571504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752</Words>
  <Application>Microsoft Macintosh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Random Forest</vt:lpstr>
      <vt:lpstr>What is Random Forest &amp; its relationship with Decision Tree</vt:lpstr>
      <vt:lpstr>Random Forest Steps</vt:lpstr>
      <vt:lpstr>Bootstrap</vt:lpstr>
      <vt:lpstr>Bootstrap Procedure for getting mean</vt:lpstr>
      <vt:lpstr>Majority Vote</vt:lpstr>
      <vt:lpstr>Majority Vote Example</vt:lpstr>
      <vt:lpstr>Advantages of Random Forest</vt:lpstr>
      <vt:lpstr>Disadvantages of 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Disha An</dc:creator>
  <cp:lastModifiedBy>Disha An</cp:lastModifiedBy>
  <cp:revision>7</cp:revision>
  <dcterms:created xsi:type="dcterms:W3CDTF">2019-02-23T04:03:32Z</dcterms:created>
  <dcterms:modified xsi:type="dcterms:W3CDTF">2020-03-04T01:20:21Z</dcterms:modified>
</cp:coreProperties>
</file>