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sha An" initials="DA" lastIdx="1" clrIdx="0">
    <p:extLst>
      <p:ext uri="{19B8F6BF-5375-455C-9EA6-DF929625EA0E}">
        <p15:presenceInfo xmlns:p15="http://schemas.microsoft.com/office/powerpoint/2012/main" userId="72ef52b171749b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8"/>
    <p:restoredTop sz="93115"/>
  </p:normalViewPr>
  <p:slideViewPr>
    <p:cSldViewPr snapToGrid="0" snapToObjects="1">
      <p:cViewPr varScale="1">
        <p:scale>
          <a:sx n="149" d="100"/>
          <a:sy n="149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698B-4A35-6F49-ACD9-AAB0E1D20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449F7-3E10-5D4F-9004-AB03ECED5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925D-2A4E-4E4B-AA16-BC72AE86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FC99-8E92-A046-8085-5F4DF904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DD75-04AA-FC48-AFE3-D54BE9D2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7E3-2992-744D-83AE-8D29885B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0605F-A09A-6043-93E7-6A691940F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84AD-3677-3747-A5E7-AC54727F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4612-B932-A840-90A6-3F5CBAB1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78E-DFFD-4B4B-BD5D-A5EAB5E9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16F0C-96F2-0D49-BFD2-70F70C1D3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8F4FC-4956-E244-A31C-C4FB1F53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6B6E-B781-B042-9A8C-F13415F0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EB04-EF02-7843-9095-D8B7E9FF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8C37-762A-4345-84B0-73921177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5CEB-125E-D64C-ACF5-B644AA4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66AA-01E3-B34F-B727-B59750D3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662B-8006-2145-8593-AB861028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CCA7-197E-4B4D-A723-FC6DCBE5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275E-329D-644D-A596-20BE07B5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9C55-ACD2-9042-AB77-A0DA58FF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B467-506C-3646-B954-48CEFF30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FAF3-3645-844E-A6A2-5B72E989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A9AA-4CD7-FA48-94CE-43C46B36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0248-3593-AF41-B844-E93AB6C9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C95C-F047-C14F-A6D1-88B68D4B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A15D-46A8-684E-9998-9BD26502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2F537-AD4C-E541-BFC0-FA00C647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A0F16-98A1-E649-8F36-631E3D5B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3D8E8-622F-5347-94AC-2697F1D7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5EB06-4405-8746-9894-ED357E45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C9E5-19F7-F748-941C-532294C8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A5D53-C1A3-964C-AF30-A3C1AC63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597B1-1398-A94A-900A-68BE5C9A8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E6212-23A4-5C4D-8176-ED5F3F9EC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11A5-4648-F045-814E-63D507F6E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68A41-5543-7E47-B527-D7D6D69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5F50B-EF27-0247-A4B8-16919223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12546-BBDC-CE44-AE34-6ED310A0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A2AF-1F89-224F-8927-26910591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7ADE9-6793-D245-83E2-740E22E4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372B4-0D73-2643-BB97-56170969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1E31F-D4A9-E841-8067-EFBA69D4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6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A86A5-5651-2647-9962-C6C0DF2A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AFCA4-BE65-C240-BD1B-0732FBFD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C803-5EF6-8E41-BCA8-49AD272B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3725-FCE7-1E4D-AB05-744478C8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E2B2-281F-DF48-A140-B4944772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58272-6907-3E43-A124-4E840FE92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FE02A-0E73-3244-ADD9-1A464217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103E-835B-4B4A-8677-A6CECA5D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7074-EAFB-EC4F-98EC-F8EE09D7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7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73C9-0E13-CC47-8D62-F9EA502E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E170-0D66-FA4C-AEA5-D85DE8A07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31612-A328-5C4A-A06F-FE32ACA5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BC7B4-FF60-9140-8BE3-AF905564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DA8CD-A206-8D46-BDA0-09A61C45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1506-EF34-914B-8E9F-F1F4B131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B0572-DED9-1A4C-B275-CE453D60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4595B-A9E3-864F-A8A3-7D862DEA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D9CA-8C7B-C847-B258-D9317BD8F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A3F6A-7DCD-E546-AC85-E82A72FB9547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9DE9-23B1-2741-AA06-DD1D7F5A1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75BC-056C-BF4D-925A-902F8791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8F8E-54EE-CC4C-8024-DDF69BE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5D33-1146-264F-AF16-B1855A280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ED40B-3CE1-9148-8350-0598C7462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1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C67A-6D03-7844-95E9-FBF05226D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B14D0-FDED-FF46-A034-3551445EE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847D-7AAE-F04B-9CE7-B9F5B633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A07C-6194-6948-9FA4-F0C41AE5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is one of the latest technologies being used to quickly and easily handle Big Data</a:t>
            </a:r>
          </a:p>
          <a:p>
            <a:r>
              <a:rPr lang="en-US" dirty="0"/>
              <a:t>It is an open source project on Apache</a:t>
            </a:r>
          </a:p>
          <a:p>
            <a:r>
              <a:rPr lang="en-US" dirty="0"/>
              <a:t>It was first released in February 2013 and has exploded in popularity due to it’s ease of use and speed</a:t>
            </a:r>
          </a:p>
          <a:p>
            <a:r>
              <a:rPr lang="en-US" dirty="0"/>
              <a:t>It was created at the </a:t>
            </a:r>
            <a:r>
              <a:rPr lang="en-US" dirty="0" err="1"/>
              <a:t>AMPLab</a:t>
            </a:r>
            <a:r>
              <a:rPr lang="en-US" dirty="0"/>
              <a:t> at UC </a:t>
            </a:r>
            <a:r>
              <a:rPr lang="en-US" dirty="0" err="1"/>
              <a:t>Berkely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2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C31B-F4A4-3A45-970C-3566B80F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DFBA-0295-A449-8001-A649A9E0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Spark as a flexible alternative to MapReduce</a:t>
            </a:r>
          </a:p>
          <a:p>
            <a:r>
              <a:rPr lang="en-US" dirty="0"/>
              <a:t>Spark can use data stored in a variety of formats: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AWS S3</a:t>
            </a:r>
          </a:p>
          <a:p>
            <a:pPr lvl="1"/>
            <a:r>
              <a:rPr lang="en-US" dirty="0"/>
              <a:t>HDFS</a:t>
            </a:r>
          </a:p>
          <a:p>
            <a:pPr lvl="1"/>
            <a:r>
              <a:rPr lang="en-US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49461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8A10-4AC6-424C-9B91-4DF99623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E421-E7D3-9A47-A16E-795F2BF4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requires files to be stored in HDFS, Spark does not</a:t>
            </a:r>
          </a:p>
          <a:p>
            <a:r>
              <a:rPr lang="en-US" dirty="0"/>
              <a:t>Spark also can perform operations up to 100x faster than MapReduce</a:t>
            </a:r>
          </a:p>
          <a:p>
            <a:r>
              <a:rPr lang="en-US" dirty="0"/>
              <a:t>So how does it achieve this speed?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8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D49D-293C-C14D-9610-479C65D5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5B96-DE38-3D48-AA9F-C39D360A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writes most data to disk after each map and reduce operation</a:t>
            </a:r>
          </a:p>
          <a:p>
            <a:r>
              <a:rPr lang="en-US" dirty="0"/>
              <a:t>Spark keeps most of the data in memory after each transformation</a:t>
            </a:r>
          </a:p>
          <a:p>
            <a:r>
              <a:rPr lang="en-US" dirty="0"/>
              <a:t>Spark can spill over to disk if the memory is filled</a:t>
            </a:r>
          </a:p>
        </p:txBody>
      </p:sp>
    </p:spTree>
    <p:extLst>
      <p:ext uri="{BB962C8B-B14F-4D97-AF65-F5344CB8AC3E}">
        <p14:creationId xmlns:p14="http://schemas.microsoft.com/office/powerpoint/2010/main" val="210461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7970-9E16-F24D-B722-033D15E5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D00E-0AD6-DA42-9248-FD87248D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core of Spark is the idea of a Resilient Distributed Dataset (RDD)</a:t>
            </a:r>
          </a:p>
          <a:p>
            <a:r>
              <a:rPr lang="en-US" dirty="0"/>
              <a:t>Resilient Distributed Dataset (RDD) has 4 main features:</a:t>
            </a:r>
          </a:p>
          <a:p>
            <a:pPr lvl="1"/>
            <a:r>
              <a:rPr lang="en-US" dirty="0"/>
              <a:t>Distributed Collection of Data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Parallel operation – portioned</a:t>
            </a:r>
          </a:p>
          <a:p>
            <a:pPr lvl="1"/>
            <a:r>
              <a:rPr lang="en-US" dirty="0"/>
              <a:t>Ability to use many data sources</a:t>
            </a:r>
          </a:p>
        </p:txBody>
      </p:sp>
    </p:spTree>
    <p:extLst>
      <p:ext uri="{BB962C8B-B14F-4D97-AF65-F5344CB8AC3E}">
        <p14:creationId xmlns:p14="http://schemas.microsoft.com/office/powerpoint/2010/main" val="280466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28CA-F197-EA41-9795-CC8E42EC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RDDs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DC7F4729-96E5-5645-9933-381518C25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0472"/>
            <a:ext cx="8823852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A3CC60-8790-864E-9150-D9AE8E0915AC}"/>
              </a:ext>
            </a:extLst>
          </p:cNvPr>
          <p:cNvSpPr txBox="1"/>
          <p:nvPr/>
        </p:nvSpPr>
        <p:spPr>
          <a:xfrm>
            <a:off x="8988275" y="2289704"/>
            <a:ext cx="254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Cache</a:t>
            </a:r>
            <a:r>
              <a:rPr lang="en-US" dirty="0"/>
              <a:t>() will </a:t>
            </a:r>
            <a:r>
              <a:rPr lang="en-US" b="1" dirty="0"/>
              <a:t>cache</a:t>
            </a:r>
            <a:r>
              <a:rPr lang="en-US" dirty="0"/>
              <a:t> the RDD into memory</a:t>
            </a:r>
          </a:p>
        </p:txBody>
      </p:sp>
    </p:spTree>
    <p:extLst>
      <p:ext uri="{BB962C8B-B14F-4D97-AF65-F5344CB8AC3E}">
        <p14:creationId xmlns:p14="http://schemas.microsoft.com/office/powerpoint/2010/main" val="407083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E5D8-8B81-BB4C-9A5F-3D2960FD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2B290F-159B-4D4F-89F3-6735FA2B9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825" y="1825625"/>
            <a:ext cx="8332349" cy="4351338"/>
          </a:xfrm>
        </p:spPr>
      </p:pic>
    </p:spTree>
    <p:extLst>
      <p:ext uri="{BB962C8B-B14F-4D97-AF65-F5344CB8AC3E}">
        <p14:creationId xmlns:p14="http://schemas.microsoft.com/office/powerpoint/2010/main" val="147831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557A-9691-A34A-88FA-F9453A74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CB12-BD3B-F546-9597-522829FA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RDDs are immutable, lazily evaluated, and cacheable (A </a:t>
            </a:r>
            <a:r>
              <a:rPr lang="en-US" b="1" dirty="0"/>
              <a:t>cacheable</a:t>
            </a:r>
            <a:r>
              <a:rPr lang="en-US" dirty="0"/>
              <a:t> response is an HTTP response that can be cached, that is stored to be retrieved and used later, saving a new request to the server.)</a:t>
            </a:r>
          </a:p>
          <a:p>
            <a:r>
              <a:rPr lang="en-US" dirty="0"/>
              <a:t>There are two types of RDD operations: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Actions</a:t>
            </a:r>
          </a:p>
          <a:p>
            <a:endParaRPr lang="en-US" dirty="0"/>
          </a:p>
          <a:p>
            <a:r>
              <a:rPr lang="en-US" dirty="0"/>
              <a:t>Basic </a:t>
            </a:r>
            <a:r>
              <a:rPr lang="en-US" b="1" dirty="0"/>
              <a:t>Actions</a:t>
            </a:r>
          </a:p>
          <a:p>
            <a:pPr lvl="1"/>
            <a:r>
              <a:rPr lang="en-US" dirty="0"/>
              <a:t>First – return the first element in the RDD</a:t>
            </a:r>
          </a:p>
          <a:p>
            <a:pPr lvl="1"/>
            <a:r>
              <a:rPr lang="en-US" dirty="0"/>
              <a:t>Collect – return all the elements of the RDD as an array at the driver program</a:t>
            </a:r>
          </a:p>
          <a:p>
            <a:pPr lvl="1"/>
            <a:r>
              <a:rPr lang="en-US" dirty="0"/>
              <a:t>Count – return the number of elements in the RDD</a:t>
            </a:r>
          </a:p>
          <a:p>
            <a:pPr lvl="1"/>
            <a:r>
              <a:rPr lang="en-US" dirty="0"/>
              <a:t>Take – return an array with the first n elements of the RDD</a:t>
            </a:r>
          </a:p>
        </p:txBody>
      </p:sp>
    </p:spTree>
    <p:extLst>
      <p:ext uri="{BB962C8B-B14F-4D97-AF65-F5344CB8AC3E}">
        <p14:creationId xmlns:p14="http://schemas.microsoft.com/office/powerpoint/2010/main" val="4081166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9FE1-5731-3045-8CB6-8173B8CB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57C9-42E4-9147-8F10-49040B23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</a:t>
            </a:r>
            <a:r>
              <a:rPr lang="en-US" b="1" dirty="0"/>
              <a:t>Transformations:</a:t>
            </a:r>
          </a:p>
          <a:p>
            <a:pPr lvl="1"/>
            <a:r>
              <a:rPr lang="en-US" dirty="0"/>
              <a:t>Filter: </a:t>
            </a:r>
            <a:r>
              <a:rPr lang="en-US" dirty="0" err="1"/>
              <a:t>RDD.filter</a:t>
            </a:r>
            <a:r>
              <a:rPr lang="en-US" dirty="0"/>
              <a:t>() -  applies a function to each element and returns elements that evaluate to true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Map: </a:t>
            </a:r>
            <a:r>
              <a:rPr lang="en-US" dirty="0" err="1"/>
              <a:t>RDD.map</a:t>
            </a:r>
            <a:r>
              <a:rPr lang="en-US" dirty="0"/>
              <a:t>() – transforms element and preservers # of elements, very similar idea to </a:t>
            </a:r>
            <a:r>
              <a:rPr lang="en-US" dirty="0" err="1"/>
              <a:t>pandas.apply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FlatMap</a:t>
            </a:r>
            <a:r>
              <a:rPr lang="en-US" dirty="0"/>
              <a:t>: </a:t>
            </a:r>
            <a:r>
              <a:rPr lang="en-US" dirty="0" err="1"/>
              <a:t>RDD.flatMap</a:t>
            </a:r>
            <a:r>
              <a:rPr lang="en-US" dirty="0"/>
              <a:t>() – transforms each element into 0-N elements and changes # of elements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F4030AA5-13D8-9C47-9F0D-07C4F4B9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964" y="1834252"/>
            <a:ext cx="1803012" cy="1285939"/>
          </a:xfrm>
          <a:prstGeom prst="rect">
            <a:avLst/>
          </a:prstGeom>
        </p:spPr>
      </p:pic>
      <p:pic>
        <p:nvPicPr>
          <p:cNvPr id="7" name="Picture 6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15B67BCE-4B5A-B243-91FF-F9F4178D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965" y="3429000"/>
            <a:ext cx="2027062" cy="1325563"/>
          </a:xfrm>
          <a:prstGeom prst="rect">
            <a:avLst/>
          </a:prstGeom>
        </p:spPr>
      </p:pic>
      <p:pic>
        <p:nvPicPr>
          <p:cNvPr id="9" name="Picture 8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87E98C97-9A4E-3F4E-8A23-0DB311CE6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269" y="5174584"/>
            <a:ext cx="1594572" cy="14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0568-4F78-CB44-B1B1-1C10488A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12FD-3F19-2D45-B8AA-130226B6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worked with Data that can fit on a local computer in the scale of 0-8 GB.</a:t>
            </a:r>
          </a:p>
          <a:p>
            <a:r>
              <a:rPr lang="en-US" dirty="0"/>
              <a:t>But what can we do if we have a larger set of data?</a:t>
            </a:r>
          </a:p>
          <a:p>
            <a:pPr lvl="1"/>
            <a:r>
              <a:rPr lang="en-US" dirty="0"/>
              <a:t>Try using a SQL database to move storage onto hard drive instead of RAM</a:t>
            </a:r>
          </a:p>
          <a:p>
            <a:pPr lvl="1"/>
            <a:r>
              <a:rPr lang="en-US" dirty="0"/>
              <a:t>Or use a distributed system, that distributes the data to multiple machines/computer.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0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3476-09A1-3940-8856-50C6A29C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</a:t>
            </a:r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AFC1-D99E-7E47-92CE-53F35A19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Map()</a:t>
            </a:r>
          </a:p>
          <a:p>
            <a:pPr lvl="1"/>
            <a:r>
              <a:rPr lang="en-US" dirty="0"/>
              <a:t>Grabbing first letter of a list of names</a:t>
            </a:r>
          </a:p>
          <a:p>
            <a:r>
              <a:rPr lang="en-US" dirty="0" err="1"/>
              <a:t>FlatMap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Transforming a corpus of text into a list of words</a:t>
            </a:r>
          </a:p>
        </p:txBody>
      </p:sp>
    </p:spTree>
    <p:extLst>
      <p:ext uri="{BB962C8B-B14F-4D97-AF65-F5344CB8AC3E}">
        <p14:creationId xmlns:p14="http://schemas.microsoft.com/office/powerpoint/2010/main" val="32294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1853-1197-6647-BF56-D65A9B0E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886E-4CD3-9144-99C3-5DE44533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RDDs will be holding their values in tuples:</a:t>
            </a:r>
          </a:p>
          <a:p>
            <a:pPr lvl="1"/>
            <a:r>
              <a:rPr lang="en-US" dirty="0"/>
              <a:t>(key, value)</a:t>
            </a:r>
          </a:p>
          <a:p>
            <a:endParaRPr lang="en-US" dirty="0"/>
          </a:p>
          <a:p>
            <a:r>
              <a:rPr lang="en-US" dirty="0"/>
              <a:t>This offers better partitioning of data and leads to functionality based on reduction</a:t>
            </a:r>
          </a:p>
        </p:txBody>
      </p:sp>
    </p:spTree>
    <p:extLst>
      <p:ext uri="{BB962C8B-B14F-4D97-AF65-F5344CB8AC3E}">
        <p14:creationId xmlns:p14="http://schemas.microsoft.com/office/powerpoint/2010/main" val="299655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AD0-48A7-4A48-95F6-35FE814B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VS </a:t>
            </a:r>
            <a:r>
              <a:rPr lang="en-US" dirty="0" err="1"/>
              <a:t>ReduceByKey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5259-47EC-5147-B252-84FBC33A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Reduce()</a:t>
            </a:r>
          </a:p>
          <a:p>
            <a:pPr lvl="1"/>
            <a:r>
              <a:rPr lang="en-US" dirty="0"/>
              <a:t>An action that will aggregate RDD elements using a function that returns a single element.</a:t>
            </a:r>
          </a:p>
          <a:p>
            <a:r>
              <a:rPr lang="en-US" dirty="0" err="1"/>
              <a:t>ReduceByKey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An action that will aggregate Pair RDD elements using a function that returns a Pair RDD</a:t>
            </a:r>
          </a:p>
          <a:p>
            <a:pPr marL="0" indent="0">
              <a:buNone/>
            </a:pPr>
            <a:r>
              <a:rPr lang="en-US" dirty="0"/>
              <a:t>These ideas are similar to a </a:t>
            </a:r>
            <a:r>
              <a:rPr lang="en-US" dirty="0" err="1"/>
              <a:t>GroupBy</a:t>
            </a:r>
            <a:r>
              <a:rPr lang="en-US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973469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0BC4-9538-CF4D-9194-3BB940D3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F654-0B2D-5D47-9689-F073B3D8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  <a:p>
            <a:r>
              <a:rPr lang="en-US" dirty="0"/>
              <a:t>Spark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/>
              <a:t>Mllib</a:t>
            </a:r>
            <a:endParaRPr lang="en-US" dirty="0"/>
          </a:p>
          <a:p>
            <a:r>
              <a:rPr lang="en-US" dirty="0" err="1"/>
              <a:t>GraphX</a:t>
            </a:r>
            <a:endParaRPr lang="en-US" dirty="0"/>
          </a:p>
          <a:p>
            <a:r>
              <a:rPr lang="en-US" dirty="0"/>
              <a:t>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35424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F91-DDCB-3245-ADCD-80D083F5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DF3A-AB59-5845-ADE0-D761D737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Spark </a:t>
            </a:r>
            <a:r>
              <a:rPr lang="en-US" dirty="0" err="1"/>
              <a:t>DataFrames</a:t>
            </a:r>
            <a:r>
              <a:rPr lang="en-US" dirty="0"/>
              <a:t> hold data in a column and row format.</a:t>
            </a:r>
          </a:p>
          <a:p>
            <a:pPr fontAlgn="base"/>
            <a:r>
              <a:rPr lang="en-US" dirty="0"/>
              <a:t>Each column represents some feature or variable.</a:t>
            </a:r>
          </a:p>
          <a:p>
            <a:pPr fontAlgn="base"/>
            <a:r>
              <a:rPr lang="en-US" dirty="0"/>
              <a:t>Each row represents an individual data point.</a:t>
            </a:r>
          </a:p>
          <a:p>
            <a:pPr fontAlgn="base"/>
            <a:r>
              <a:rPr lang="en-US" dirty="0"/>
              <a:t>Spark began with something known as the “RDD” syntax which was a little ugly and tricky to learn.</a:t>
            </a:r>
          </a:p>
          <a:p>
            <a:pPr fontAlgn="base"/>
            <a:r>
              <a:rPr lang="en-US" dirty="0"/>
              <a:t>Now Spark 2.0 and higher has shifted towards a </a:t>
            </a:r>
            <a:r>
              <a:rPr lang="en-US" dirty="0" err="1"/>
              <a:t>DataFrame</a:t>
            </a:r>
            <a:r>
              <a:rPr lang="en-US" dirty="0"/>
              <a:t> syntax which is much cleaner and easier to work with!</a:t>
            </a:r>
          </a:p>
          <a:p>
            <a:pPr fontAlgn="base"/>
            <a:r>
              <a:rPr lang="en-US" dirty="0"/>
              <a:t>Spark </a:t>
            </a:r>
            <a:r>
              <a:rPr lang="en-US" dirty="0" err="1"/>
              <a:t>DataFrames</a:t>
            </a:r>
            <a:r>
              <a:rPr lang="en-US" dirty="0"/>
              <a:t> are able to input and output data from a wide variety of sources.</a:t>
            </a:r>
          </a:p>
          <a:p>
            <a:pPr fontAlgn="base"/>
            <a:r>
              <a:rPr lang="en-US" dirty="0"/>
              <a:t>We can then use these </a:t>
            </a:r>
            <a:r>
              <a:rPr lang="en-US" dirty="0" err="1"/>
              <a:t>DataFrames</a:t>
            </a:r>
            <a:r>
              <a:rPr lang="en-US" dirty="0"/>
              <a:t> to apply various transformations on the data.</a:t>
            </a:r>
          </a:p>
          <a:p>
            <a:pPr fontAlgn="base"/>
            <a:r>
              <a:rPr lang="en-US" dirty="0"/>
              <a:t>At the end of the transformation calls, we can either show or collect the results to display or for some final processing.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6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368F-10F4-8B41-A446-A947A885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Versus Distributed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DA9B4-461F-8349-86CA-FE774441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12" y="1825625"/>
            <a:ext cx="1003457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C4F4B-FD35-1745-BE1E-F7860877CFE0}"/>
              </a:ext>
            </a:extLst>
          </p:cNvPr>
          <p:cNvSpPr txBox="1"/>
          <p:nvPr/>
        </p:nvSpPr>
        <p:spPr>
          <a:xfrm>
            <a:off x="1078712" y="4477732"/>
            <a:ext cx="237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processing power</a:t>
            </a:r>
          </a:p>
          <a:p>
            <a:r>
              <a:rPr lang="en-US" dirty="0"/>
              <a:t>More memory </a:t>
            </a:r>
          </a:p>
        </p:txBody>
      </p:sp>
    </p:spTree>
    <p:extLst>
      <p:ext uri="{BB962C8B-B14F-4D97-AF65-F5344CB8AC3E}">
        <p14:creationId xmlns:p14="http://schemas.microsoft.com/office/powerpoint/2010/main" val="31160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5A0B-FDB1-694D-AB3A-61E2B7F5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A84C-18DF-5845-9193-EF34C91D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local process will use the computation resources of a single machine</a:t>
            </a:r>
          </a:p>
          <a:p>
            <a:r>
              <a:rPr lang="en-US" dirty="0"/>
              <a:t>A distributed process has access to the computational resources across a number of machines connected through a network.</a:t>
            </a:r>
          </a:p>
          <a:p>
            <a:r>
              <a:rPr lang="en-US" dirty="0"/>
              <a:t>After a certain point, it is easier to scale out to many lower CPU machines, than to try to scale up to a single machine with a high CPU.</a:t>
            </a:r>
          </a:p>
          <a:p>
            <a:r>
              <a:rPr lang="en-US" dirty="0"/>
              <a:t>Distributed machines also have the advantages of easily scaling, you can just more machines.</a:t>
            </a:r>
          </a:p>
          <a:p>
            <a:r>
              <a:rPr lang="en-US" dirty="0"/>
              <a:t>They also include fault tolerance, if one machine fails, the whole network can still go on.</a:t>
            </a:r>
          </a:p>
          <a:p>
            <a:r>
              <a:rPr lang="en-US" dirty="0"/>
              <a:t>Let’s discuss the typical format of a distributed architecture that uses Hadoop</a:t>
            </a:r>
          </a:p>
        </p:txBody>
      </p:sp>
    </p:spTree>
    <p:extLst>
      <p:ext uri="{BB962C8B-B14F-4D97-AF65-F5344CB8AC3E}">
        <p14:creationId xmlns:p14="http://schemas.microsoft.com/office/powerpoint/2010/main" val="90864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B166-309E-3249-B463-4AE48197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7E8C-D8EB-1D4D-B8F1-D702011D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is a way to distribute very large files across multiple machines.</a:t>
            </a:r>
          </a:p>
          <a:p>
            <a:r>
              <a:rPr lang="en-US" dirty="0"/>
              <a:t>It uses the Hadoop Distributed File Systems (HDFS).</a:t>
            </a:r>
          </a:p>
          <a:p>
            <a:r>
              <a:rPr lang="en-US" dirty="0"/>
              <a:t>HDFS allows a user to work with large data sets</a:t>
            </a:r>
          </a:p>
          <a:p>
            <a:r>
              <a:rPr lang="en-US" dirty="0"/>
              <a:t>HDFS also duplicates blocks of data for fault tolerance</a:t>
            </a:r>
          </a:p>
          <a:p>
            <a:r>
              <a:rPr lang="en-US" dirty="0"/>
              <a:t>It also then uses MapReduce</a:t>
            </a:r>
          </a:p>
          <a:p>
            <a:r>
              <a:rPr lang="en-US" dirty="0"/>
              <a:t>MapReduce allows computations on that data</a:t>
            </a:r>
          </a:p>
        </p:txBody>
      </p:sp>
    </p:spTree>
    <p:extLst>
      <p:ext uri="{BB962C8B-B14F-4D97-AF65-F5344CB8AC3E}">
        <p14:creationId xmlns:p14="http://schemas.microsoft.com/office/powerpoint/2010/main" val="130455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E97-6F5D-874F-AD95-1472E743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Storage -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0898-A03E-7F4F-B571-E2317979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60078" cy="4501299"/>
          </a:xfrm>
        </p:spPr>
        <p:txBody>
          <a:bodyPr/>
          <a:lstStyle/>
          <a:p>
            <a:r>
              <a:rPr lang="en-US" dirty="0"/>
              <a:t>HDFS will use blocks of data, with a size of 128 MB by default</a:t>
            </a:r>
          </a:p>
          <a:p>
            <a:r>
              <a:rPr lang="en-US" dirty="0"/>
              <a:t>Each of these blocks is replicated 3 times</a:t>
            </a:r>
          </a:p>
          <a:p>
            <a:r>
              <a:rPr lang="en-US" dirty="0"/>
              <a:t>The blocks are distributed in a way to support fault tolerance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480C20-0556-3140-804B-81486A26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78" y="1690688"/>
            <a:ext cx="6455522" cy="450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6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8F49-1CDF-CB4A-932C-B0CBDC08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Storage -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10EE-7FB4-C14D-B83A-45B9B8C4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1763" cy="4351338"/>
          </a:xfrm>
        </p:spPr>
        <p:txBody>
          <a:bodyPr/>
          <a:lstStyle/>
          <a:p>
            <a:r>
              <a:rPr lang="en-US" dirty="0"/>
              <a:t>Smaller blocks provide more parallelization during processing</a:t>
            </a:r>
          </a:p>
          <a:p>
            <a:r>
              <a:rPr lang="en-US" dirty="0"/>
              <a:t>Multiple copies of a block prevent loss of data due to a failure of a node.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3017F1-005E-F441-8824-E5303524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13" y="1690688"/>
            <a:ext cx="624045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1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BD63-EC1B-9844-9F6E-EA8E4C16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Storage -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CB3F-C807-274F-BEDC-848AD0FC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614" cy="4351338"/>
          </a:xfrm>
        </p:spPr>
        <p:txBody>
          <a:bodyPr/>
          <a:lstStyle/>
          <a:p>
            <a:r>
              <a:rPr lang="en-US" dirty="0"/>
              <a:t>The Job Tracker sends code to run on the Task Trackers</a:t>
            </a:r>
          </a:p>
          <a:p>
            <a:r>
              <a:rPr lang="en-US" dirty="0"/>
              <a:t>The Task Trackers allocate CPU and memory for the tasks and monitor the tasks on the worker nodes.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2536C7-F3DC-CA46-96E3-104B9884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063022" cy="35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66C6-FC3E-D448-8B26-F8C76FF4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4B02-08C7-364F-9DA5-915C5409B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Using HDFS to distribute large data sets</a:t>
            </a:r>
          </a:p>
          <a:p>
            <a:pPr marL="514350" indent="-514350">
              <a:buAutoNum type="arabicPeriod"/>
            </a:pPr>
            <a:r>
              <a:rPr lang="en-US" dirty="0"/>
              <a:t>Using MapReduce to distribute a computational task to a distributed data set.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Spark improves on the concepts of using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11245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990</Words>
  <Application>Microsoft Macintosh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Big Data</vt:lpstr>
      <vt:lpstr>Big Data In General</vt:lpstr>
      <vt:lpstr>Local Versus Distributed</vt:lpstr>
      <vt:lpstr>Distributed Machines</vt:lpstr>
      <vt:lpstr>Hadoop</vt:lpstr>
      <vt:lpstr>Distributed Storage - HDFS</vt:lpstr>
      <vt:lpstr>Distributed Storage - HDFS</vt:lpstr>
      <vt:lpstr>Distributed Storage - HDFS</vt:lpstr>
      <vt:lpstr>PowerPoint Presentation</vt:lpstr>
      <vt:lpstr>Spark</vt:lpstr>
      <vt:lpstr>Spark In General</vt:lpstr>
      <vt:lpstr>Spark</vt:lpstr>
      <vt:lpstr>Spark VS MapReduce</vt:lpstr>
      <vt:lpstr>Spark VS MapReduce</vt:lpstr>
      <vt:lpstr>Spark RDDs</vt:lpstr>
      <vt:lpstr>Spark RDDs</vt:lpstr>
      <vt:lpstr>Spark RDDs</vt:lpstr>
      <vt:lpstr>Spark RDDs</vt:lpstr>
      <vt:lpstr>Spark RDDs</vt:lpstr>
      <vt:lpstr>Map VS FlatMap</vt:lpstr>
      <vt:lpstr>Pair RDDs</vt:lpstr>
      <vt:lpstr>Reduce VS ReduceByKey</vt:lpstr>
      <vt:lpstr>Spark Ecosystem</vt:lpstr>
      <vt:lpstr>Spark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Data Frame</dc:title>
  <dc:creator>Disha An</dc:creator>
  <cp:lastModifiedBy>Disha An</cp:lastModifiedBy>
  <cp:revision>15</cp:revision>
  <dcterms:created xsi:type="dcterms:W3CDTF">2019-03-25T01:58:59Z</dcterms:created>
  <dcterms:modified xsi:type="dcterms:W3CDTF">2020-04-04T14:21:02Z</dcterms:modified>
</cp:coreProperties>
</file>