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
  </p:notesMasterIdLst>
  <p:handoutMasterIdLst>
    <p:handoutMasterId r:id="rId7"/>
  </p:handoutMasterIdLst>
  <p:sldIdLst>
    <p:sldId id="260" r:id="rId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66">
          <p15:clr>
            <a:srgbClr val="A4A3A4"/>
          </p15:clr>
        </p15:guide>
        <p15:guide id="4" orient="horz" pos="1632">
          <p15:clr>
            <a:srgbClr val="A4A3A4"/>
          </p15:clr>
        </p15:guide>
        <p15:guide id="5" pos="184">
          <p15:clr>
            <a:srgbClr val="A4A3A4"/>
          </p15:clr>
        </p15:guide>
        <p15:guide id="6" pos="22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64A2"/>
    <a:srgbClr val="F79646"/>
    <a:srgbClr val="E9EDF4"/>
    <a:srgbClr val="4BACC6"/>
    <a:srgbClr val="FCD5B5"/>
    <a:srgbClr val="FDEADA"/>
    <a:srgbClr val="F4F46C"/>
    <a:srgbClr val="C0504D"/>
    <a:srgbClr val="007CC3"/>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27" autoAdjust="0"/>
    <p:restoredTop sz="94027" autoAdjust="0"/>
  </p:normalViewPr>
  <p:slideViewPr>
    <p:cSldViewPr snapToGrid="0" snapToObjects="1">
      <p:cViewPr varScale="1">
        <p:scale>
          <a:sx n="171" d="100"/>
          <a:sy n="171" d="100"/>
        </p:scale>
        <p:origin x="912" y="168"/>
      </p:cViewPr>
      <p:guideLst>
        <p:guide orient="horz" pos="1620"/>
        <p:guide pos="2880"/>
        <p:guide orient="horz" pos="166"/>
        <p:guide orient="horz" pos="1632"/>
        <p:guide pos="184"/>
        <p:guide pos="223"/>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52" d="100"/>
          <a:sy n="52" d="100"/>
        </p:scale>
        <p:origin x="294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9839F2-6511-431F-84DF-8E31FF9AEA65}" type="datetimeFigureOut">
              <a:rPr lang="en-US" smtClean="0"/>
              <a:t>1/27/21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A778C-6419-462D-9759-CC6BFFB4B83A}" type="slidenum">
              <a:rPr lang="en-US" smtClean="0"/>
              <a:t>‹#›</a:t>
            </a:fld>
            <a:endParaRPr lang="en-US" dirty="0"/>
          </a:p>
        </p:txBody>
      </p:sp>
    </p:spTree>
    <p:extLst>
      <p:ext uri="{BB962C8B-B14F-4D97-AF65-F5344CB8AC3E}">
        <p14:creationId xmlns:p14="http://schemas.microsoft.com/office/powerpoint/2010/main" val="350394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368" name="Shape 3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93021223"/>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6010" y="150264"/>
            <a:ext cx="8723050" cy="452986"/>
          </a:xfrm>
          <a:prstGeom prst="rect">
            <a:avLst/>
          </a:prstGeom>
        </p:spPr>
        <p:txBody>
          <a:bodyPr anchor="t">
            <a:noAutofit/>
          </a:bodyPr>
          <a:lstStyle>
            <a:lvl1pPr>
              <a:defRPr lang="en-US" sz="2000" b="0" i="0" u="none" strike="noStrike" kern="1200" cap="none" spc="0" baseline="0" dirty="0">
                <a:ln>
                  <a:noFill/>
                </a:ln>
                <a:solidFill>
                  <a:sysClr val="windowText" lastClr="000000"/>
                </a:solidFill>
                <a:uFillTx/>
                <a:latin typeface="Franklin Gothic Medium Cond" panose="020B0606030402020204" pitchFamily="34" charset="0"/>
                <a:ea typeface="+mj-ea"/>
                <a:cs typeface="Helvetica"/>
                <a:sym typeface="Arial"/>
              </a:defRPr>
            </a:lvl1pPr>
          </a:lstStyle>
          <a:p>
            <a:r>
              <a:rPr lang="en-US" dirty="0"/>
              <a:t>Title text</a:t>
            </a:r>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2" name="Rectangle: Single Corner Snipped 11">
            <a:extLst>
              <a:ext uri="{FF2B5EF4-FFF2-40B4-BE49-F238E27FC236}">
                <a16:creationId xmlns:a16="http://schemas.microsoft.com/office/drawing/2014/main" id="{E20402AD-B29A-45E1-B4A3-5D3E4FAE9C36}"/>
              </a:ext>
            </a:extLst>
          </p:cNvPr>
          <p:cNvSpPr/>
          <p:nvPr userDrawn="1"/>
        </p:nvSpPr>
        <p:spPr>
          <a:xfrm flipH="1">
            <a:off x="8772527" y="4867274"/>
            <a:ext cx="371473" cy="276225"/>
          </a:xfrm>
          <a:prstGeom prst="snip1Rect">
            <a:avLst>
              <a:gd name="adj" fmla="val 31034"/>
            </a:avLst>
          </a:prstGeom>
          <a:solidFill>
            <a:schemeClr val="accent5"/>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Rectangle: Single Corner Snipped 4">
            <a:extLst>
              <a:ext uri="{FF2B5EF4-FFF2-40B4-BE49-F238E27FC236}">
                <a16:creationId xmlns:a16="http://schemas.microsoft.com/office/drawing/2014/main" id="{9C409764-C4E4-4B09-8522-E7760019E336}"/>
              </a:ext>
            </a:extLst>
          </p:cNvPr>
          <p:cNvSpPr/>
          <p:nvPr userDrawn="1"/>
        </p:nvSpPr>
        <p:spPr>
          <a:xfrm flipH="1">
            <a:off x="8772527" y="4867275"/>
            <a:ext cx="371473" cy="276225"/>
          </a:xfrm>
          <a:prstGeom prst="snip1Rect">
            <a:avLst>
              <a:gd name="adj" fmla="val 50000"/>
            </a:avLst>
          </a:prstGeom>
          <a:solidFill>
            <a:schemeClr val="accent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Shape 42">
            <a:extLst>
              <a:ext uri="{FF2B5EF4-FFF2-40B4-BE49-F238E27FC236}">
                <a16:creationId xmlns:a16="http://schemas.microsoft.com/office/drawing/2014/main" id="{CC5BBD41-269D-435C-A502-7DB948DBF36D}"/>
              </a:ext>
            </a:extLst>
          </p:cNvPr>
          <p:cNvSpPr>
            <a:spLocks noGrp="1"/>
          </p:cNvSpPr>
          <p:nvPr>
            <p:ph type="sldNum" sz="quarter" idx="2"/>
          </p:nvPr>
        </p:nvSpPr>
        <p:spPr>
          <a:xfrm>
            <a:off x="8805865" y="4914442"/>
            <a:ext cx="371475" cy="251949"/>
          </a:xfrm>
          <a:prstGeom prst="rect">
            <a:avLst/>
          </a:prstGeom>
        </p:spPr>
        <p:txBody>
          <a:bodyPr/>
          <a:lstStyle>
            <a:lvl1pPr algn="ctr">
              <a:defRPr sz="1000" b="1">
                <a:solidFill>
                  <a:schemeClr val="bg1"/>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84499965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94789" y="2071688"/>
            <a:ext cx="7134329" cy="1009650"/>
          </a:xfrm>
          <a:prstGeom prst="rect">
            <a:avLst/>
          </a:prstGeom>
        </p:spPr>
        <p:txBody>
          <a:bodyPr anchor="ctr">
            <a:noAutofit/>
          </a:bodyPr>
          <a:lstStyle>
            <a:lvl1pPr algn="ctr">
              <a:defRPr sz="2400" b="0">
                <a:solidFill>
                  <a:srgbClr val="007CC3"/>
                </a:solidFill>
              </a:defRPr>
            </a:lvl1pPr>
          </a:lstStyle>
          <a:p>
            <a:r>
              <a:rPr lang="en-US" dirty="0"/>
              <a:t>TITLE TEXT</a:t>
            </a:r>
          </a:p>
        </p:txBody>
      </p:sp>
      <p:sp>
        <p:nvSpPr>
          <p:cNvPr id="13"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5"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19"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Tree>
    <p:extLst>
      <p:ext uri="{BB962C8B-B14F-4D97-AF65-F5344CB8AC3E}">
        <p14:creationId xmlns:p14="http://schemas.microsoft.com/office/powerpoint/2010/main" val="319884379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8" r:id="rId1"/>
    <p:sldLayoutId id="2147483691" r:id="rId2"/>
  </p:sldLayoutIdLst>
  <p:transition spd="med"/>
  <p:hf hdr="0" ftr="0" dt="0"/>
  <p:txStyles>
    <p:title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00207" y="3744842"/>
            <a:ext cx="4968000" cy="274320"/>
          </a:xfrm>
          <a:prstGeom prst="rect">
            <a:avLst/>
          </a:prstGeom>
          <a:solidFill>
            <a:srgbClr val="193A80">
              <a:lumMod val="75000"/>
            </a:srgbClr>
          </a:solidFill>
          <a:ln w="25400" cap="flat" cmpd="sng" algn="ctr">
            <a:noFill/>
            <a:prstDash val="solid"/>
            <a:headEnd/>
            <a:tailEnd/>
          </a:ln>
          <a:effectLst/>
          <a:scene3d>
            <a:camera prst="orthographicFront"/>
            <a:lightRig rig="threePt" dir="t"/>
          </a:scene3d>
          <a:sp3d>
            <a:bevelT/>
          </a:sp3d>
        </p:spPr>
        <p:txBody>
          <a:bodyPr lIns="0" tIns="36000" rIns="0" bIns="36000" anchor="ctr" anchorCtr="0"/>
          <a:lstStyle/>
          <a:p>
            <a:pPr marL="195258" indent="-195258" algn="ctr" defTabSz="914378" eaLnBrk="0">
              <a:defRPr/>
            </a:pPr>
            <a:r>
              <a:rPr lang="en-US" sz="1000" dirty="0">
                <a:solidFill>
                  <a:srgbClr val="FFFFFF"/>
                </a:solidFill>
                <a:latin typeface="Meiryo" pitchFamily="34" charset="-128"/>
                <a:ea typeface="Meiryo" pitchFamily="34" charset="-128"/>
                <a:cs typeface="Meiryo" pitchFamily="34" charset="-128"/>
              </a:rPr>
              <a:t>Certification and Knowledge</a:t>
            </a:r>
          </a:p>
        </p:txBody>
      </p:sp>
      <p:sp>
        <p:nvSpPr>
          <p:cNvPr id="6" name="Rectangle 3"/>
          <p:cNvSpPr>
            <a:spLocks noChangeArrowheads="1"/>
          </p:cNvSpPr>
          <p:nvPr/>
        </p:nvSpPr>
        <p:spPr bwMode="auto">
          <a:xfrm>
            <a:off x="3847529" y="210998"/>
            <a:ext cx="4967287" cy="274320"/>
          </a:xfrm>
          <a:prstGeom prst="rect">
            <a:avLst/>
          </a:prstGeom>
          <a:solidFill>
            <a:srgbClr val="193A80">
              <a:lumMod val="75000"/>
            </a:srgbClr>
          </a:solidFill>
          <a:ln w="25400" cap="flat" cmpd="sng" algn="ctr">
            <a:noFill/>
            <a:prstDash val="solid"/>
            <a:headEnd/>
            <a:tailEnd/>
          </a:ln>
          <a:effectLst/>
          <a:scene3d>
            <a:camera prst="orthographicFront"/>
            <a:lightRig rig="threePt" dir="t"/>
          </a:scene3d>
          <a:sp3d>
            <a:bevelT/>
          </a:sp3d>
        </p:spPr>
        <p:txBody>
          <a:bodyPr lIns="0" tIns="36000" rIns="0" bIns="36000" anchor="ctr" anchorCtr="0"/>
          <a:lstStyle/>
          <a:p>
            <a:pPr algn="ctr" defTabSz="514337"/>
            <a:r>
              <a:rPr lang="en-US" sz="1000" dirty="0">
                <a:solidFill>
                  <a:srgbClr val="FFFFFF"/>
                </a:solidFill>
                <a:latin typeface="Meiryo" pitchFamily="34" charset="-128"/>
                <a:ea typeface="Meiryo" pitchFamily="34" charset="-128"/>
                <a:cs typeface="Meiryo" pitchFamily="34" charset="-128"/>
              </a:rPr>
              <a:t>A Brief Summary of Experience</a:t>
            </a:r>
          </a:p>
        </p:txBody>
      </p:sp>
      <p:sp>
        <p:nvSpPr>
          <p:cNvPr id="7" name="Rectangle 5"/>
          <p:cNvSpPr>
            <a:spLocks noChangeArrowheads="1"/>
          </p:cNvSpPr>
          <p:nvPr/>
        </p:nvSpPr>
        <p:spPr bwMode="auto">
          <a:xfrm>
            <a:off x="221746" y="1099040"/>
            <a:ext cx="3459299" cy="274320"/>
          </a:xfrm>
          <a:prstGeom prst="rect">
            <a:avLst/>
          </a:prstGeom>
          <a:solidFill>
            <a:srgbClr val="193A80">
              <a:lumMod val="75000"/>
            </a:srgbClr>
          </a:solidFill>
          <a:ln w="25400" cap="flat" cmpd="sng" algn="ctr">
            <a:noFill/>
            <a:prstDash val="solid"/>
            <a:headEnd/>
            <a:tailEnd/>
          </a:ln>
          <a:effectLst/>
          <a:scene3d>
            <a:camera prst="orthographicFront"/>
            <a:lightRig rig="threePt" dir="t"/>
          </a:scene3d>
          <a:sp3d>
            <a:bevelT/>
          </a:sp3d>
        </p:spPr>
        <p:txBody>
          <a:bodyPr lIns="0" tIns="36000" rIns="0" bIns="36000" anchor="ctr" anchorCtr="0"/>
          <a:lstStyle/>
          <a:p>
            <a:pPr marL="195258" indent="-195258" algn="ctr" defTabSz="914378" eaLnBrk="0">
              <a:defRPr/>
            </a:pPr>
            <a:r>
              <a:rPr lang="en-US" sz="1000" dirty="0">
                <a:solidFill>
                  <a:srgbClr val="FFFFFF"/>
                </a:solidFill>
                <a:latin typeface="Meiryo" pitchFamily="34" charset="-128"/>
                <a:ea typeface="Meiryo" pitchFamily="34" charset="-128"/>
                <a:cs typeface="Meiryo" pitchFamily="34" charset="-128"/>
              </a:rPr>
              <a:t>Profile Summary</a:t>
            </a:r>
          </a:p>
        </p:txBody>
      </p:sp>
      <p:sp>
        <p:nvSpPr>
          <p:cNvPr id="8" name="Rectangle 6"/>
          <p:cNvSpPr>
            <a:spLocks noChangeArrowheads="1"/>
          </p:cNvSpPr>
          <p:nvPr/>
        </p:nvSpPr>
        <p:spPr bwMode="auto">
          <a:xfrm>
            <a:off x="222354" y="1373360"/>
            <a:ext cx="3458691" cy="3339376"/>
          </a:xfrm>
          <a:prstGeom prst="rect">
            <a:avLst/>
          </a:prstGeom>
          <a:noFill/>
          <a:ln w="3175" algn="ctr">
            <a:noFill/>
            <a:miter lim="800000"/>
            <a:headEnd/>
            <a:tailEnd/>
          </a:ln>
        </p:spPr>
        <p:txBody>
          <a:bodyPr lIns="36000" tIns="36000" rIns="36000" bIns="36000"/>
          <a:lstStyle/>
          <a:p>
            <a:pPr marL="96441" indent="-96441">
              <a:buFont typeface="Arial" panose="020B0604020202020204" pitchFamily="34" charset="0"/>
              <a:buChar char="•"/>
            </a:pPr>
            <a:r>
              <a:rPr lang="en-US" sz="900" dirty="0">
                <a:latin typeface="Gill Sans MT" panose="020B0502020104020203" pitchFamily="34" charset="0"/>
                <a:cs typeface="Arial" pitchFamily="34" charset="0"/>
              </a:rPr>
              <a:t>Professional Data Scientist/Data Analyst with extensive work experience in Machine Learning/Deep Learning, Statistical modeling/Analysis, Data Mining, Data Validation and Data Visualization.</a:t>
            </a:r>
          </a:p>
          <a:p>
            <a:pPr marL="96441" indent="-96441">
              <a:spcBef>
                <a:spcPts val="600"/>
              </a:spcBef>
              <a:buFont typeface="Arial" panose="020B0604020202020204" pitchFamily="34" charset="0"/>
              <a:buChar char="•"/>
            </a:pPr>
            <a:r>
              <a:rPr lang="en-US" sz="900" dirty="0">
                <a:latin typeface="Gill Sans MT" panose="020B0502020104020203" pitchFamily="34" charset="0"/>
                <a:cs typeface="Arial" pitchFamily="34" charset="0"/>
              </a:rPr>
              <a:t>Hands on experience in NLP tasks such as OCR, Sentiment analysis, Named entity recognition (NER) and Natural language generation. Experienced in NLP techniques like Bag of Words (BOW), TFIDF, Word2Vec, Hidden Markov Model (HMM), LDA, CNN, RNN (LSTM, GRU), 1D Convolutional Layer (Conv1D) for text analysis/ mining.</a:t>
            </a:r>
          </a:p>
          <a:p>
            <a:pPr marL="96441" indent="-96441">
              <a:spcBef>
                <a:spcPts val="600"/>
              </a:spcBef>
              <a:buFont typeface="Arial" panose="020B0604020202020204" pitchFamily="34" charset="0"/>
              <a:buChar char="•"/>
            </a:pPr>
            <a:r>
              <a:rPr lang="en-US" sz="900" dirty="0">
                <a:latin typeface="Gill Sans MT" panose="020B0502020104020203" pitchFamily="34" charset="0"/>
                <a:cs typeface="Arial" pitchFamily="34" charset="0"/>
              </a:rPr>
              <a:t>Working knowledge in big data ecosystem, including Hadoop, (HDFS), MapReduce, Hive and AWS (EC2, S3, Amazon DynamoDB).</a:t>
            </a:r>
          </a:p>
          <a:p>
            <a:pPr marL="96441" indent="-96441">
              <a:spcBef>
                <a:spcPts val="600"/>
              </a:spcBef>
              <a:buFont typeface="Arial" panose="020B0604020202020204" pitchFamily="34" charset="0"/>
              <a:buChar char="•"/>
            </a:pPr>
            <a:r>
              <a:rPr lang="en-US" sz="900" dirty="0">
                <a:latin typeface="Gill Sans MT" panose="020B0502020104020203" pitchFamily="34" charset="0"/>
                <a:cs typeface="Arial" pitchFamily="34" charset="0"/>
              </a:rPr>
              <a:t>Expertise in Data Visualization tools like Tableau10.5, MS Power BI. Excellent Knowledge in using TensorFlow 8.0/12.0 for Deep learning (Neural Networks, Reinforcement Learning). </a:t>
            </a:r>
            <a:endParaRPr lang="en-US" sz="900" dirty="0">
              <a:latin typeface="Gill Sans MT" panose="020B0502020104020203" pitchFamily="34" charset="0"/>
              <a:ea typeface="HGPｺﾞｼｯｸE" pitchFamily="50" charset="-128"/>
            </a:endParaRPr>
          </a:p>
        </p:txBody>
      </p:sp>
      <p:sp>
        <p:nvSpPr>
          <p:cNvPr id="9" name="Rectangle 12"/>
          <p:cNvSpPr>
            <a:spLocks noChangeArrowheads="1"/>
          </p:cNvSpPr>
          <p:nvPr/>
        </p:nvSpPr>
        <p:spPr bwMode="auto">
          <a:xfrm>
            <a:off x="3847503" y="4150346"/>
            <a:ext cx="2427972" cy="782155"/>
          </a:xfrm>
          <a:prstGeom prst="rect">
            <a:avLst/>
          </a:prstGeom>
          <a:solidFill>
            <a:sysClr val="window" lastClr="FFFFFF">
              <a:alpha val="0"/>
            </a:sysClr>
          </a:solidFill>
          <a:ln w="3175">
            <a:noFill/>
            <a:miter lim="800000"/>
            <a:headEnd/>
            <a:tailEnd/>
          </a:ln>
          <a:effectLst/>
        </p:spPr>
        <p:txBody>
          <a:bodyPr lIns="36000" tIns="36000" rIns="36000" bIns="36000"/>
          <a:lstStyle/>
          <a:p>
            <a:pPr marL="171450" indent="-171450" eaLnBrk="0">
              <a:buFont typeface="Arial" panose="020B0604020202020204" pitchFamily="34" charset="0"/>
              <a:buChar char="•"/>
            </a:pPr>
            <a:r>
              <a:rPr lang="en-US" sz="900" dirty="0">
                <a:latin typeface="Gill Sans MT" panose="020B0502020104020203" pitchFamily="34" charset="0"/>
                <a:cs typeface="Arial" pitchFamily="34" charset="0"/>
              </a:rPr>
              <a:t>Nanodegree Program, Natural Language Processing | Udacity</a:t>
            </a:r>
          </a:p>
          <a:p>
            <a:pPr marL="171450" indent="-171450" eaLnBrk="0">
              <a:buFont typeface="Arial" panose="020B0604020202020204" pitchFamily="34" charset="0"/>
              <a:buChar char="•"/>
            </a:pPr>
            <a:r>
              <a:rPr lang="en-US" sz="900" dirty="0">
                <a:latin typeface="Gill Sans MT" panose="020B0502020104020203" pitchFamily="34" charset="0"/>
                <a:cs typeface="Arial" pitchFamily="34" charset="0"/>
              </a:rPr>
              <a:t>A/B Testing by Google | Udacity</a:t>
            </a:r>
          </a:p>
          <a:p>
            <a:pPr marL="171450" indent="-171450" eaLnBrk="0">
              <a:buFont typeface="Arial" panose="020B0604020202020204" pitchFamily="34" charset="0"/>
              <a:buChar char="•"/>
            </a:pPr>
            <a:r>
              <a:rPr lang="en-US" sz="900" dirty="0">
                <a:latin typeface="Gill Sans MT" panose="020B0502020104020203" pitchFamily="34" charset="0"/>
                <a:cs typeface="Arial" pitchFamily="34" charset="0"/>
              </a:rPr>
              <a:t>Applied Data Science with Python by University of Michigan | Coursera</a:t>
            </a:r>
          </a:p>
          <a:p>
            <a:pPr marL="171450" indent="-171450" eaLnBrk="0">
              <a:buFont typeface="Arial" panose="020B0604020202020204" pitchFamily="34" charset="0"/>
              <a:buChar char="•"/>
            </a:pPr>
            <a:endParaRPr lang="en-US" sz="900" dirty="0">
              <a:latin typeface="Gill Sans MT" panose="020B0502020104020203" pitchFamily="34" charset="0"/>
              <a:cs typeface="Arial" pitchFamily="34" charset="0"/>
            </a:endParaRPr>
          </a:p>
        </p:txBody>
      </p:sp>
      <p:sp>
        <p:nvSpPr>
          <p:cNvPr id="11" name="Rectangle 9"/>
          <p:cNvSpPr>
            <a:spLocks noChangeArrowheads="1"/>
          </p:cNvSpPr>
          <p:nvPr/>
        </p:nvSpPr>
        <p:spPr bwMode="auto">
          <a:xfrm>
            <a:off x="134342" y="299054"/>
            <a:ext cx="3420665" cy="706088"/>
          </a:xfrm>
          <a:prstGeom prst="rect">
            <a:avLst/>
          </a:prstGeom>
          <a:noFill/>
          <a:ln w="9525">
            <a:noFill/>
            <a:miter lim="800000"/>
            <a:headEnd/>
            <a:tailEnd/>
          </a:ln>
        </p:spPr>
        <p:txBody>
          <a:bodyPr wrap="square" lIns="73025" tIns="36512" rIns="73025" bIns="36512">
            <a:spAutoFit/>
          </a:bodyPr>
          <a:lstStyle/>
          <a:p>
            <a:pPr algn="ctr" defTabSz="585773" eaLnBrk="0"/>
            <a:r>
              <a:rPr lang="en-US" dirty="0">
                <a:solidFill>
                  <a:schemeClr val="accent1">
                    <a:lumMod val="50000"/>
                  </a:schemeClr>
                </a:solidFill>
                <a:ea typeface="+mj-ea"/>
                <a:cs typeface="Arial" pitchFamily="34" charset="0"/>
              </a:rPr>
              <a:t>Mark Ye</a:t>
            </a:r>
          </a:p>
          <a:p>
            <a:pPr algn="ctr" defTabSz="585773" eaLnBrk="0"/>
            <a:r>
              <a:rPr lang="en-IN" sz="1125" dirty="0">
                <a:solidFill>
                  <a:schemeClr val="accent1">
                    <a:lumMod val="50000"/>
                  </a:schemeClr>
                </a:solidFill>
                <a:ea typeface="+mj-ea"/>
                <a:cs typeface="Arial" pitchFamily="34" charset="0"/>
              </a:rPr>
              <a:t>Data Scientist</a:t>
            </a:r>
            <a:endParaRPr lang="en-US" sz="1200" dirty="0"/>
          </a:p>
          <a:p>
            <a:pPr algn="ctr" defTabSz="585773" eaLnBrk="0"/>
            <a:endParaRPr lang="en-US" sz="1125" dirty="0">
              <a:solidFill>
                <a:schemeClr val="accent1">
                  <a:lumMod val="50000"/>
                </a:schemeClr>
              </a:solidFill>
              <a:ea typeface="+mj-ea"/>
              <a:cs typeface="Arial" pitchFamily="34" charset="0"/>
            </a:endParaRPr>
          </a:p>
        </p:txBody>
      </p:sp>
      <p:sp>
        <p:nvSpPr>
          <p:cNvPr id="12" name="Rectangle 10"/>
          <p:cNvSpPr>
            <a:spLocks noChangeArrowheads="1"/>
          </p:cNvSpPr>
          <p:nvPr/>
        </p:nvSpPr>
        <p:spPr bwMode="auto">
          <a:xfrm>
            <a:off x="477838" y="1872176"/>
            <a:ext cx="1366837" cy="212237"/>
          </a:xfrm>
          <a:prstGeom prst="rect">
            <a:avLst/>
          </a:prstGeom>
          <a:noFill/>
          <a:ln w="9525">
            <a:noFill/>
            <a:miter lim="800000"/>
            <a:headEnd/>
            <a:tailEnd/>
          </a:ln>
          <a:effectLst/>
        </p:spPr>
        <p:txBody>
          <a:bodyPr wrap="square" lIns="73025" tIns="36512" rIns="73025" bIns="36512">
            <a:spAutoFit/>
          </a:bodyPr>
          <a:lstStyle/>
          <a:p>
            <a:pPr algn="ctr" defTabSz="585773" eaLnBrk="0">
              <a:defRPr/>
            </a:pPr>
            <a:endParaRPr lang="en-US" sz="900" b="1" dirty="0">
              <a:solidFill>
                <a:srgbClr val="FFCD69"/>
              </a:solidFill>
              <a:latin typeface="Gill Sans MT" pitchFamily="34" charset="0"/>
              <a:cs typeface="Calibri" pitchFamily="34" charset="0"/>
            </a:endParaRPr>
          </a:p>
        </p:txBody>
      </p:sp>
      <p:sp>
        <p:nvSpPr>
          <p:cNvPr id="2" name="TextBox 1"/>
          <p:cNvSpPr txBox="1"/>
          <p:nvPr/>
        </p:nvSpPr>
        <p:spPr>
          <a:xfrm>
            <a:off x="6167005" y="4212490"/>
            <a:ext cx="2679579" cy="784830"/>
          </a:xfrm>
          <a:prstGeom prst="rect">
            <a:avLst/>
          </a:prstGeom>
          <a:noFill/>
        </p:spPr>
        <p:txBody>
          <a:bodyPr wrap="square" rtlCol="0">
            <a:spAutoFit/>
          </a:bodyPr>
          <a:lstStyle/>
          <a:p>
            <a:pPr marL="171450" indent="-171450" eaLnBrk="0">
              <a:buFont typeface="Arial" panose="020B0604020202020204" pitchFamily="34" charset="0"/>
              <a:buChar char="•"/>
            </a:pPr>
            <a:r>
              <a:rPr lang="en-US" sz="900" dirty="0">
                <a:latin typeface="Gill Sans MT" panose="020B0502020104020203" pitchFamily="34" charset="0"/>
                <a:cs typeface="Arial" pitchFamily="34" charset="0"/>
              </a:rPr>
              <a:t>Python, R, MySQL, Java, Html5, CSS, </a:t>
            </a:r>
            <a:r>
              <a:rPr lang="en-US" sz="900" dirty="0" err="1">
                <a:latin typeface="Gill Sans MT" panose="020B0502020104020203" pitchFamily="34" charset="0"/>
                <a:cs typeface="Arial" pitchFamily="34" charset="0"/>
              </a:rPr>
              <a:t>Javascript</a:t>
            </a:r>
            <a:endParaRPr lang="en-US" sz="900" dirty="0">
              <a:latin typeface="Gill Sans MT" panose="020B0502020104020203" pitchFamily="34" charset="0"/>
              <a:cs typeface="Arial" pitchFamily="34" charset="0"/>
            </a:endParaRPr>
          </a:p>
          <a:p>
            <a:pPr marL="171450" indent="-171450" eaLnBrk="0">
              <a:buFont typeface="Arial" panose="020B0604020202020204" pitchFamily="34" charset="0"/>
              <a:buChar char="•"/>
            </a:pPr>
            <a:r>
              <a:rPr lang="en-US" sz="900" dirty="0">
                <a:latin typeface="Gill Sans MT" panose="020B0502020104020203" pitchFamily="34" charset="0"/>
                <a:cs typeface="Arial" pitchFamily="34" charset="0"/>
              </a:rPr>
              <a:t>Pandas, NumPy, </a:t>
            </a:r>
            <a:r>
              <a:rPr lang="en-US" sz="900" dirty="0" err="1">
                <a:latin typeface="Gill Sans MT" panose="020B0502020104020203" pitchFamily="34" charset="0"/>
                <a:cs typeface="Arial" pitchFamily="34" charset="0"/>
              </a:rPr>
              <a:t>Scikit</a:t>
            </a:r>
            <a:r>
              <a:rPr lang="en-US" sz="900" dirty="0">
                <a:latin typeface="Gill Sans MT" panose="020B0502020104020203" pitchFamily="34" charset="0"/>
                <a:cs typeface="Arial" pitchFamily="34" charset="0"/>
              </a:rPr>
              <a:t>-learn, Seaborn, Caret </a:t>
            </a:r>
          </a:p>
          <a:p>
            <a:pPr marL="171450" indent="-171450" eaLnBrk="0">
              <a:buFont typeface="Arial" panose="020B0604020202020204" pitchFamily="34" charset="0"/>
              <a:buChar char="•"/>
            </a:pPr>
            <a:r>
              <a:rPr lang="en-US" sz="900" dirty="0">
                <a:latin typeface="Gill Sans MT" panose="020B0502020104020203" pitchFamily="34" charset="0"/>
                <a:cs typeface="Arial" pitchFamily="34" charset="0"/>
              </a:rPr>
              <a:t>Matplotlib, </a:t>
            </a:r>
            <a:r>
              <a:rPr lang="en-US" sz="900" dirty="0" err="1">
                <a:latin typeface="Gill Sans MT" panose="020B0502020104020203" pitchFamily="34" charset="0"/>
                <a:cs typeface="Arial" pitchFamily="34" charset="0"/>
              </a:rPr>
              <a:t>Keras</a:t>
            </a:r>
            <a:r>
              <a:rPr lang="en-US" sz="900" dirty="0">
                <a:latin typeface="Gill Sans MT" panose="020B0502020104020203" pitchFamily="34" charset="0"/>
                <a:cs typeface="Arial" pitchFamily="34" charset="0"/>
              </a:rPr>
              <a:t>, TensorFlow, GGPLOT2 </a:t>
            </a:r>
          </a:p>
          <a:p>
            <a:pPr marL="171450" indent="-171450" eaLnBrk="0">
              <a:buFont typeface="Arial" panose="020B0604020202020204" pitchFamily="34" charset="0"/>
              <a:buChar char="•"/>
            </a:pPr>
            <a:r>
              <a:rPr lang="en-US" sz="900" dirty="0">
                <a:latin typeface="Gill Sans MT" panose="020B0502020104020203" pitchFamily="34" charset="0"/>
                <a:cs typeface="Arial" pitchFamily="34" charset="0"/>
              </a:rPr>
              <a:t>forecast, </a:t>
            </a:r>
            <a:r>
              <a:rPr lang="en-US" sz="900" dirty="0" err="1">
                <a:latin typeface="Gill Sans MT" panose="020B0502020104020203" pitchFamily="34" charset="0"/>
                <a:cs typeface="Arial" pitchFamily="34" charset="0"/>
              </a:rPr>
              <a:t>tseries</a:t>
            </a:r>
            <a:r>
              <a:rPr lang="en-US" sz="900" dirty="0">
                <a:latin typeface="Gill Sans MT" panose="020B0502020104020203" pitchFamily="34" charset="0"/>
                <a:cs typeface="Arial" pitchFamily="34" charset="0"/>
              </a:rPr>
              <a:t>, MASS, </a:t>
            </a:r>
            <a:r>
              <a:rPr lang="en-US" sz="900" dirty="0" err="1">
                <a:latin typeface="Gill Sans MT" panose="020B0502020104020203" pitchFamily="34" charset="0"/>
                <a:cs typeface="Arial" pitchFamily="34" charset="0"/>
              </a:rPr>
              <a:t>rjson</a:t>
            </a:r>
            <a:r>
              <a:rPr lang="en-US" sz="900" dirty="0">
                <a:latin typeface="Gill Sans MT" panose="020B0502020104020203" pitchFamily="34" charset="0"/>
                <a:cs typeface="Arial" pitchFamily="34" charset="0"/>
              </a:rPr>
              <a:t>, </a:t>
            </a:r>
            <a:r>
              <a:rPr lang="en-US" sz="900" dirty="0" err="1">
                <a:latin typeface="Gill Sans MT" panose="020B0502020104020203" pitchFamily="34" charset="0"/>
                <a:cs typeface="Arial" pitchFamily="34" charset="0"/>
              </a:rPr>
              <a:t>plyr</a:t>
            </a:r>
            <a:r>
              <a:rPr lang="en-US" sz="900" dirty="0">
                <a:latin typeface="Gill Sans MT" panose="020B0502020104020203" pitchFamily="34" charset="0"/>
                <a:cs typeface="Arial" pitchFamily="34" charset="0"/>
              </a:rPr>
              <a:t>, </a:t>
            </a:r>
            <a:r>
              <a:rPr lang="en-US" sz="900" dirty="0" err="1">
                <a:latin typeface="Gill Sans MT" panose="020B0502020104020203" pitchFamily="34" charset="0"/>
                <a:cs typeface="Arial" pitchFamily="34" charset="0"/>
              </a:rPr>
              <a:t>glmnet</a:t>
            </a:r>
            <a:r>
              <a:rPr lang="en-US" sz="900" dirty="0">
                <a:latin typeface="Gill Sans MT" panose="020B0502020104020203" pitchFamily="34" charset="0"/>
                <a:cs typeface="Arial" pitchFamily="34" charset="0"/>
              </a:rPr>
              <a:t> </a:t>
            </a:r>
          </a:p>
          <a:p>
            <a:pPr marL="171450" indent="-171450" eaLnBrk="0">
              <a:buFont typeface="Arial" panose="020B0604020202020204" pitchFamily="34" charset="0"/>
              <a:buChar char="•"/>
            </a:pPr>
            <a:r>
              <a:rPr lang="en-US" sz="900" u="sng" dirty="0" err="1">
                <a:latin typeface="Gill Sans MT" panose="020B0502020104020203" pitchFamily="34" charset="0"/>
                <a:cs typeface="Arial" pitchFamily="34" charset="0"/>
              </a:rPr>
              <a:t>www.yezhengkun.com</a:t>
            </a:r>
            <a:endParaRPr lang="en-US" sz="900" u="sng" dirty="0">
              <a:latin typeface="Gill Sans MT" panose="020B0502020104020203" pitchFamily="34" charset="0"/>
              <a:cs typeface="Arial" pitchFamily="34" charset="0"/>
            </a:endParaRPr>
          </a:p>
        </p:txBody>
      </p:sp>
      <p:sp>
        <p:nvSpPr>
          <p:cNvPr id="14" name="Rectangle 13"/>
          <p:cNvSpPr/>
          <p:nvPr/>
        </p:nvSpPr>
        <p:spPr>
          <a:xfrm>
            <a:off x="3835399" y="445273"/>
            <a:ext cx="5174259" cy="3570208"/>
          </a:xfrm>
          <a:prstGeom prst="rect">
            <a:avLst/>
          </a:prstGeom>
        </p:spPr>
        <p:txBody>
          <a:bodyPr wrap="square">
            <a:spAutoFit/>
          </a:bodyPr>
          <a:lstStyle/>
          <a:p>
            <a:pPr algn="just">
              <a:defRPr/>
            </a:pPr>
            <a:r>
              <a:rPr lang="en-US" sz="800" b="1" dirty="0">
                <a:latin typeface="Gill Sans MT" panose="020B0502020104020203" pitchFamily="34" charset="0"/>
                <a:cs typeface="Arial" panose="020B0604020202020204" pitchFamily="34" charset="0"/>
              </a:rPr>
              <a:t>Client: </a:t>
            </a:r>
            <a:r>
              <a:rPr lang="en-US" sz="800" dirty="0">
                <a:latin typeface="Gill Sans MT" panose="020B0502020104020203" pitchFamily="34" charset="0"/>
                <a:cs typeface="Arial" panose="020B0604020202020204" pitchFamily="34" charset="0"/>
              </a:rPr>
              <a:t>TIAA-CREF </a:t>
            </a:r>
          </a:p>
          <a:p>
            <a:pPr algn="just">
              <a:defRPr/>
            </a:pPr>
            <a:r>
              <a:rPr lang="en-US" sz="800" b="1" dirty="0">
                <a:latin typeface="Gill Sans MT" panose="020B0502020104020203" pitchFamily="34" charset="0"/>
              </a:rPr>
              <a:t>Responsibilities:</a:t>
            </a:r>
            <a:endParaRPr lang="en-US" sz="800" dirty="0">
              <a:latin typeface="Gill Sans MT" panose="020B0502020104020203" pitchFamily="34" charset="0"/>
              <a:cs typeface="Arial" panose="020B0604020202020204" pitchFamily="34" charset="0"/>
            </a:endParaRPr>
          </a:p>
          <a:p>
            <a:pPr marL="171450" indent="-171450">
              <a:buFont typeface="Arial" panose="020B0604020202020204" pitchFamily="34" charset="0"/>
              <a:buChar char="•"/>
              <a:defRPr/>
            </a:pPr>
            <a:r>
              <a:rPr lang="en-US" sz="800" dirty="0">
                <a:latin typeface="Gill Sans MT" panose="020B0502020104020203" pitchFamily="34" charset="0"/>
                <a:cs typeface="Arial" panose="020B0604020202020204" pitchFamily="34" charset="0"/>
              </a:rPr>
              <a:t>Dealt with massive imbalanced datasets by different methods such as: oversample minority class, </a:t>
            </a:r>
            <a:r>
              <a:rPr lang="en-US" sz="800" dirty="0" err="1">
                <a:latin typeface="Gill Sans MT" panose="020B0502020104020203" pitchFamily="34" charset="0"/>
                <a:cs typeface="Arial" panose="020B0604020202020204" pitchFamily="34" charset="0"/>
              </a:rPr>
              <a:t>undersample</a:t>
            </a:r>
            <a:r>
              <a:rPr lang="en-US" sz="800" dirty="0">
                <a:latin typeface="Gill Sans MT" panose="020B0502020104020203" pitchFamily="34" charset="0"/>
                <a:cs typeface="Arial" panose="020B0604020202020204" pitchFamily="34" charset="0"/>
              </a:rPr>
              <a:t> majority class, generate synthetic samples. </a:t>
            </a:r>
          </a:p>
          <a:p>
            <a:pPr marL="171450" indent="-171450">
              <a:buFont typeface="Arial" panose="020B0604020202020204" pitchFamily="34" charset="0"/>
              <a:buChar char="•"/>
              <a:defRPr/>
            </a:pPr>
            <a:r>
              <a:rPr lang="en-US" sz="800" dirty="0">
                <a:latin typeface="Gill Sans MT" panose="020B0502020104020203" pitchFamily="34" charset="0"/>
              </a:rPr>
              <a:t>Implemented different statistical modeling including Random Forest, AdaBoost, </a:t>
            </a:r>
            <a:r>
              <a:rPr lang="en-US" sz="800" dirty="0" err="1">
                <a:latin typeface="Gill Sans MT" panose="020B0502020104020203" pitchFamily="34" charset="0"/>
              </a:rPr>
              <a:t>CatBoost</a:t>
            </a:r>
            <a:r>
              <a:rPr lang="en-US" sz="800" dirty="0">
                <a:latin typeface="Gill Sans MT" panose="020B0502020104020203" pitchFamily="34" charset="0"/>
              </a:rPr>
              <a:t>. </a:t>
            </a:r>
          </a:p>
          <a:p>
            <a:pPr marL="171450" indent="-171450">
              <a:buFont typeface="Arial" panose="020B0604020202020204" pitchFamily="34" charset="0"/>
              <a:buChar char="•"/>
              <a:defRPr/>
            </a:pPr>
            <a:r>
              <a:rPr lang="en-US" sz="800" dirty="0">
                <a:latin typeface="Gill Sans MT" panose="020B0502020104020203" pitchFamily="34" charset="0"/>
              </a:rPr>
              <a:t>Worked with large, complex data sets and developed machine learning models for financial program chatbot, like building digital assistants by using Natural Language Processing.</a:t>
            </a:r>
          </a:p>
          <a:p>
            <a:pPr marL="171450" indent="-171450">
              <a:buFont typeface="Arial" panose="020B0604020202020204" pitchFamily="34" charset="0"/>
              <a:buChar char="•"/>
              <a:defRPr/>
            </a:pPr>
            <a:r>
              <a:rPr lang="en-US" sz="800" dirty="0">
                <a:latin typeface="Gill Sans MT" panose="020B0502020104020203" pitchFamily="34" charset="0"/>
              </a:rPr>
              <a:t>Extracted information from the user-customer service text interaction (like sentiment analysis and topics) and add things like response time and user feedback right after the ticket.</a:t>
            </a:r>
          </a:p>
          <a:p>
            <a:pPr marL="171450" indent="-171450">
              <a:buFont typeface="Arial" panose="020B0604020202020204" pitchFamily="34" charset="0"/>
              <a:buChar char="•"/>
              <a:defRPr/>
            </a:pPr>
            <a:r>
              <a:rPr lang="en-US" sz="800" dirty="0">
                <a:latin typeface="Gill Sans MT" panose="020B0502020104020203" pitchFamily="34" charset="0"/>
              </a:rPr>
              <a:t>Experienced in </a:t>
            </a:r>
            <a:r>
              <a:rPr lang="en-US" sz="800" dirty="0" err="1">
                <a:latin typeface="Gill Sans MT" panose="020B0502020104020203" pitchFamily="34" charset="0"/>
              </a:rPr>
              <a:t>spaCy</a:t>
            </a:r>
            <a:r>
              <a:rPr lang="en-US" sz="800" dirty="0">
                <a:latin typeface="Gill Sans MT" panose="020B0502020104020203" pitchFamily="34" charset="0"/>
              </a:rPr>
              <a:t>, NLTK, </a:t>
            </a:r>
            <a:r>
              <a:rPr lang="en-US" sz="800" dirty="0" err="1">
                <a:latin typeface="Gill Sans MT" panose="020B0502020104020203" pitchFamily="34" charset="0"/>
              </a:rPr>
              <a:t>chatterBot</a:t>
            </a:r>
            <a:r>
              <a:rPr lang="en-US" sz="800" dirty="0">
                <a:latin typeface="Gill Sans MT" panose="020B0502020104020203" pitchFamily="34" charset="0"/>
              </a:rPr>
              <a:t> python library for Tokenization, text classification, rule-base matching and the Chatbot development.</a:t>
            </a:r>
          </a:p>
          <a:p>
            <a:pPr marL="171450" indent="-171450">
              <a:buFont typeface="Arial" panose="020B0604020202020204" pitchFamily="34" charset="0"/>
              <a:buChar char="•"/>
              <a:defRPr/>
            </a:pPr>
            <a:r>
              <a:rPr lang="en-US" sz="800" dirty="0">
                <a:latin typeface="Gill Sans MT" panose="020B0502020104020203" pitchFamily="34" charset="0"/>
                <a:cs typeface="Arial" panose="020B0604020202020204" pitchFamily="34" charset="0"/>
              </a:rPr>
              <a:t>Participated in all phases of data visualization, delivered weekly dashboards to multiple levels of stakeholders with strong data transformation skills (Python/R/Tableau/MySQL).</a:t>
            </a:r>
          </a:p>
          <a:p>
            <a:pPr>
              <a:defRPr/>
            </a:pPr>
            <a:endParaRPr lang="en-US" sz="800" dirty="0">
              <a:latin typeface="Gill Sans MT" panose="020B0502020104020203" pitchFamily="34" charset="0"/>
              <a:cs typeface="Arial" panose="020B0604020202020204" pitchFamily="34" charset="0"/>
            </a:endParaRPr>
          </a:p>
          <a:p>
            <a:pPr algn="just">
              <a:defRPr/>
            </a:pPr>
            <a:r>
              <a:rPr lang="en-US" altLang="zh-CN" sz="800" b="1" dirty="0">
                <a:latin typeface="Gill Sans MT" panose="020B0502020104020203" pitchFamily="34" charset="0"/>
                <a:cs typeface="Arial" panose="020B0604020202020204" pitchFamily="34" charset="0"/>
              </a:rPr>
              <a:t>Client: </a:t>
            </a:r>
            <a:r>
              <a:rPr lang="en-US" altLang="zh-CN" sz="800" dirty="0" err="1">
                <a:latin typeface="Gill Sans MT" panose="020B0502020104020203" pitchFamily="34" charset="0"/>
                <a:cs typeface="Arial" panose="020B0604020202020204" pitchFamily="34" charset="0"/>
              </a:rPr>
              <a:t>WizSolution</a:t>
            </a:r>
            <a:r>
              <a:rPr lang="en-US" altLang="zh-CN" sz="800" dirty="0">
                <a:latin typeface="Gill Sans MT" panose="020B0502020104020203" pitchFamily="34" charset="0"/>
                <a:cs typeface="Arial" panose="020B0604020202020204" pitchFamily="34" charset="0"/>
              </a:rPr>
              <a:t> Research LLC </a:t>
            </a:r>
          </a:p>
          <a:p>
            <a:pPr algn="just">
              <a:defRPr/>
            </a:pPr>
            <a:r>
              <a:rPr lang="en-US" altLang="zh-CN" sz="800" b="1" dirty="0">
                <a:latin typeface="Gill Sans MT" panose="020B0502020104020203" pitchFamily="34" charset="0"/>
              </a:rPr>
              <a:t>Responsibilities:</a:t>
            </a:r>
            <a:endParaRPr lang="en-US" altLang="zh-CN" sz="800" dirty="0">
              <a:latin typeface="Gill Sans MT" panose="020B0502020104020203" pitchFamily="34" charset="0"/>
              <a:cs typeface="Arial" panose="020B0604020202020204" pitchFamily="34" charset="0"/>
            </a:endParaRPr>
          </a:p>
          <a:p>
            <a:pPr marL="171450" indent="-171450" eaLnBrk="0">
              <a:buFont typeface="Arial" panose="020B0604020202020204" pitchFamily="34" charset="0"/>
              <a:buChar char="•"/>
            </a:pPr>
            <a:r>
              <a:rPr lang="en-US" sz="800" dirty="0">
                <a:latin typeface="Gill Sans MT" panose="020B0502020104020203" pitchFamily="34" charset="0"/>
                <a:cs typeface="Arial" pitchFamily="34" charset="0"/>
              </a:rPr>
              <a:t>Applied Cross Validation for hyperparameter tuning on different classification models and compare the performance among different models. Validated the machine learning classifiers using ROC.</a:t>
            </a:r>
          </a:p>
          <a:p>
            <a:pPr marL="171450" indent="-171450" eaLnBrk="0">
              <a:buFont typeface="Arial" panose="020B0604020202020204" pitchFamily="34" charset="0"/>
              <a:buChar char="•"/>
            </a:pPr>
            <a:r>
              <a:rPr lang="en-US" sz="800" dirty="0">
                <a:latin typeface="Gill Sans MT" panose="020B0502020104020203" pitchFamily="34" charset="0"/>
                <a:cs typeface="Arial" pitchFamily="34" charset="0"/>
              </a:rPr>
              <a:t>Topic identification, Multi-label classification of printed media articles to topics, Automatic text summarization using NLP.</a:t>
            </a:r>
          </a:p>
          <a:p>
            <a:pPr marL="171450" indent="-171450" eaLnBrk="0">
              <a:buFont typeface="Arial" panose="020B0604020202020204" pitchFamily="34" charset="0"/>
              <a:buChar char="•"/>
            </a:pPr>
            <a:r>
              <a:rPr lang="en-US" sz="800" dirty="0">
                <a:latin typeface="Gill Sans MT" panose="020B0502020104020203" pitchFamily="34" charset="0"/>
                <a:cs typeface="Arial" pitchFamily="34" charset="0"/>
              </a:rPr>
              <a:t>Developing Virtual conversational assistant framework based on Python backend with MongoDB/NoSQL database.</a:t>
            </a:r>
          </a:p>
          <a:p>
            <a:pPr marL="171450" indent="-171450" eaLnBrk="0">
              <a:buFont typeface="Arial" panose="020B0604020202020204" pitchFamily="34" charset="0"/>
              <a:buChar char="•"/>
            </a:pPr>
            <a:r>
              <a:rPr lang="en-US" sz="800" dirty="0">
                <a:latin typeface="Gill Sans MT" panose="020B0502020104020203" pitchFamily="34" charset="0"/>
                <a:cs typeface="Arial" pitchFamily="34" charset="0"/>
              </a:rPr>
              <a:t>Engaged in developing a virtual AI chatbot for Chinese customers which will understand and reply in Mandarin and English language, with </a:t>
            </a:r>
            <a:r>
              <a:rPr lang="en-US" sz="800" dirty="0" err="1">
                <a:latin typeface="Gill Sans MT" panose="020B0502020104020203" pitchFamily="34" charset="0"/>
                <a:cs typeface="Arial" pitchFamily="34" charset="0"/>
              </a:rPr>
              <a:t>TextBlob</a:t>
            </a:r>
            <a:r>
              <a:rPr lang="en-US" sz="800" dirty="0">
                <a:latin typeface="Gill Sans MT" panose="020B0502020104020203" pitchFamily="34" charset="0"/>
                <a:cs typeface="Arial" pitchFamily="34" charset="0"/>
              </a:rPr>
              <a:t> python package.</a:t>
            </a:r>
          </a:p>
          <a:p>
            <a:pPr marL="171450" indent="-171450" eaLnBrk="0">
              <a:buFont typeface="Arial" panose="020B0604020202020204" pitchFamily="34" charset="0"/>
              <a:buChar char="•"/>
            </a:pPr>
            <a:r>
              <a:rPr lang="en-US" sz="800" dirty="0">
                <a:latin typeface="Gill Sans MT" panose="020B0502020104020203" pitchFamily="34" charset="0"/>
                <a:cs typeface="Arial" pitchFamily="34" charset="0"/>
              </a:rPr>
              <a:t>Experienced in dealing with Time Series data mining with RNN, KNN, LSTM, Conv1D using TensorFlow for forecasting.</a:t>
            </a:r>
          </a:p>
          <a:p>
            <a:pPr marL="171450" indent="-171450" eaLnBrk="0">
              <a:buFont typeface="Arial" panose="020B0604020202020204" pitchFamily="34" charset="0"/>
              <a:buChar char="•"/>
            </a:pPr>
            <a:r>
              <a:rPr lang="en-US" sz="800" dirty="0">
                <a:latin typeface="Gill Sans MT" panose="020B0502020104020203" pitchFamily="34" charset="0"/>
                <a:cs typeface="Arial" pitchFamily="34" charset="0"/>
              </a:rPr>
              <a:t>Used Git, TFVC for version control and Jira for bug tracking.</a:t>
            </a:r>
          </a:p>
          <a:p>
            <a:pPr marL="171450" indent="-171450" eaLnBrk="0">
              <a:buFont typeface="Arial" panose="020B0604020202020204" pitchFamily="34" charset="0"/>
              <a:buChar char="•"/>
            </a:pPr>
            <a:endParaRPr lang="en-US" sz="900" dirty="0">
              <a:latin typeface="Gill Sans MT" panose="020B0502020104020203" pitchFamily="34" charset="0"/>
              <a:cs typeface="Arial" pitchFamily="34" charset="0"/>
            </a:endParaRPr>
          </a:p>
          <a:p>
            <a:pPr marL="171450" indent="-171450" eaLnBrk="0">
              <a:buFont typeface="Arial" panose="020B0604020202020204" pitchFamily="34" charset="0"/>
              <a:buChar char="•"/>
            </a:pPr>
            <a:endParaRPr lang="en-US" sz="900" dirty="0">
              <a:latin typeface="Gill Sans MT" panose="020B0502020104020203" pitchFamily="34" charset="0"/>
              <a:cs typeface="Arial" pitchFamily="34" charset="0"/>
            </a:endParaRPr>
          </a:p>
        </p:txBody>
      </p:sp>
      <p:sp>
        <p:nvSpPr>
          <p:cNvPr id="16" name="Rectangle 15"/>
          <p:cNvSpPr/>
          <p:nvPr/>
        </p:nvSpPr>
        <p:spPr>
          <a:xfrm>
            <a:off x="134342" y="248518"/>
            <a:ext cx="3546703" cy="756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hangingPunct="1">
              <a:defRPr/>
            </a:pPr>
            <a:endParaRPr lang="en-US" sz="1350" dirty="0"/>
          </a:p>
        </p:txBody>
      </p:sp>
      <p:sp>
        <p:nvSpPr>
          <p:cNvPr id="15" name="Rectangle 5"/>
          <p:cNvSpPr>
            <a:spLocks noChangeArrowheads="1"/>
          </p:cNvSpPr>
          <p:nvPr/>
        </p:nvSpPr>
        <p:spPr bwMode="auto">
          <a:xfrm>
            <a:off x="221747" y="3811719"/>
            <a:ext cx="3459299" cy="274320"/>
          </a:xfrm>
          <a:prstGeom prst="rect">
            <a:avLst/>
          </a:prstGeom>
          <a:solidFill>
            <a:srgbClr val="193A80">
              <a:lumMod val="75000"/>
            </a:srgbClr>
          </a:solidFill>
          <a:ln w="25400" cap="flat" cmpd="sng" algn="ctr">
            <a:noFill/>
            <a:prstDash val="solid"/>
            <a:headEnd/>
            <a:tailEnd/>
          </a:ln>
          <a:effectLst/>
          <a:scene3d>
            <a:camera prst="orthographicFront"/>
            <a:lightRig rig="threePt" dir="t"/>
          </a:scene3d>
          <a:sp3d>
            <a:bevelT/>
          </a:sp3d>
        </p:spPr>
        <p:txBody>
          <a:bodyPr lIns="0" tIns="36000" rIns="0" bIns="36000" anchor="ctr" anchorCtr="0"/>
          <a:lstStyle/>
          <a:p>
            <a:pPr marL="195258" indent="-195258" algn="ctr" defTabSz="914378" eaLnBrk="0">
              <a:defRPr/>
            </a:pPr>
            <a:r>
              <a:rPr lang="en-US" sz="1000" dirty="0">
                <a:solidFill>
                  <a:srgbClr val="FFFFFF"/>
                </a:solidFill>
                <a:latin typeface="Meiryo" pitchFamily="34" charset="-128"/>
                <a:ea typeface="Meiryo" pitchFamily="34" charset="-128"/>
                <a:cs typeface="Meiryo" pitchFamily="34" charset="-128"/>
              </a:rPr>
              <a:t>Domain Expertise</a:t>
            </a:r>
          </a:p>
        </p:txBody>
      </p:sp>
      <p:sp>
        <p:nvSpPr>
          <p:cNvPr id="17" name="Rectangle 12"/>
          <p:cNvSpPr>
            <a:spLocks noChangeArrowheads="1"/>
          </p:cNvSpPr>
          <p:nvPr/>
        </p:nvSpPr>
        <p:spPr bwMode="auto">
          <a:xfrm>
            <a:off x="227384" y="4212490"/>
            <a:ext cx="2005670" cy="631118"/>
          </a:xfrm>
          <a:prstGeom prst="rect">
            <a:avLst/>
          </a:prstGeom>
          <a:solidFill>
            <a:sysClr val="window" lastClr="FFFFFF">
              <a:alpha val="0"/>
            </a:sysClr>
          </a:solidFill>
          <a:ln w="3175">
            <a:noFill/>
            <a:miter lim="800000"/>
            <a:headEnd/>
            <a:tailEnd/>
          </a:ln>
          <a:effectLst/>
        </p:spPr>
        <p:txBody>
          <a:bodyPr lIns="36000" tIns="36000" rIns="36000" bIns="36000"/>
          <a:lstStyle/>
          <a:p>
            <a:pPr marL="171450" indent="-171450" eaLnBrk="0">
              <a:buFont typeface="Arial" panose="020B0604020202020204" pitchFamily="34" charset="0"/>
              <a:buChar char="•"/>
            </a:pPr>
            <a:r>
              <a:rPr lang="en-US" sz="900" dirty="0">
                <a:latin typeface="Gill Sans MT" panose="020B0502020104020203" pitchFamily="34" charset="0"/>
                <a:cs typeface="Arial" pitchFamily="34" charset="0"/>
              </a:rPr>
              <a:t>E-commerce</a:t>
            </a:r>
          </a:p>
          <a:p>
            <a:pPr marL="171450" indent="-171450" eaLnBrk="0">
              <a:buFont typeface="Arial" panose="020B0604020202020204" pitchFamily="34" charset="0"/>
              <a:buChar char="•"/>
            </a:pPr>
            <a:r>
              <a:rPr lang="en-US" sz="900" dirty="0">
                <a:latin typeface="Gill Sans MT" panose="020B0502020104020203" pitchFamily="34" charset="0"/>
                <a:cs typeface="Arial" pitchFamily="34" charset="0"/>
              </a:rPr>
              <a:t>Healthcare</a:t>
            </a:r>
          </a:p>
          <a:p>
            <a:pPr marL="171450" indent="-171450" eaLnBrk="0">
              <a:buFont typeface="Arial" panose="020B0604020202020204" pitchFamily="34" charset="0"/>
              <a:buChar char="•"/>
            </a:pPr>
            <a:r>
              <a:rPr lang="en-US" sz="900" dirty="0">
                <a:latin typeface="Gill Sans MT" panose="020B0502020104020203" pitchFamily="34" charset="0"/>
                <a:cs typeface="Arial" pitchFamily="34" charset="0"/>
              </a:rPr>
              <a:t>Financial Services</a:t>
            </a:r>
          </a:p>
        </p:txBody>
      </p:sp>
      <p:sp>
        <p:nvSpPr>
          <p:cNvPr id="18" name="Rectangle 12"/>
          <p:cNvSpPr>
            <a:spLocks noChangeArrowheads="1"/>
          </p:cNvSpPr>
          <p:nvPr/>
        </p:nvSpPr>
        <p:spPr bwMode="auto">
          <a:xfrm>
            <a:off x="2304918" y="4226299"/>
            <a:ext cx="1376129" cy="663216"/>
          </a:xfrm>
          <a:prstGeom prst="rect">
            <a:avLst/>
          </a:prstGeom>
          <a:solidFill>
            <a:sysClr val="window" lastClr="FFFFFF">
              <a:alpha val="0"/>
            </a:sysClr>
          </a:solidFill>
          <a:ln w="3175">
            <a:noFill/>
            <a:miter lim="800000"/>
            <a:headEnd/>
            <a:tailEnd/>
          </a:ln>
          <a:effectLst/>
        </p:spPr>
        <p:txBody>
          <a:bodyPr lIns="36000" tIns="36000" rIns="36000" bIns="36000"/>
          <a:lstStyle/>
          <a:p>
            <a:pPr marL="171450" indent="-171450" eaLnBrk="0">
              <a:buFont typeface="Arial" panose="020B0604020202020204" pitchFamily="34" charset="0"/>
              <a:buChar char="•"/>
            </a:pPr>
            <a:r>
              <a:rPr lang="en-US" sz="900" dirty="0">
                <a:latin typeface="Gill Sans MT" panose="020B0502020104020203" pitchFamily="34" charset="0"/>
                <a:cs typeface="Arial" pitchFamily="34" charset="0"/>
              </a:rPr>
              <a:t>Technology</a:t>
            </a:r>
          </a:p>
          <a:p>
            <a:pPr marL="171450" indent="-171450" eaLnBrk="0">
              <a:buFont typeface="Arial" panose="020B0604020202020204" pitchFamily="34" charset="0"/>
              <a:buChar char="•"/>
            </a:pPr>
            <a:r>
              <a:rPr lang="en-US" sz="900" dirty="0">
                <a:latin typeface="Gill Sans MT" panose="020B0502020104020203" pitchFamily="34" charset="0"/>
                <a:cs typeface="Arial" pitchFamily="34" charset="0"/>
              </a:rPr>
              <a:t>Transportation</a:t>
            </a:r>
          </a:p>
        </p:txBody>
      </p:sp>
    </p:spTree>
    <p:extLst>
      <p:ext uri="{BB962C8B-B14F-4D97-AF65-F5344CB8AC3E}">
        <p14:creationId xmlns:p14="http://schemas.microsoft.com/office/powerpoint/2010/main" val="1942559790"/>
      </p:ext>
    </p:extLst>
  </p:cSld>
  <p:clrMapOvr>
    <a:masterClrMapping/>
  </p:clrMapOvr>
  <p:transition spd="med"/>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526011E421BC7479AC2DE2DE68DAE20" ma:contentTypeVersion="13" ma:contentTypeDescription="Create a new document." ma:contentTypeScope="" ma:versionID="e169febc88a2ff820ee9f412a29672ec">
  <xsd:schema xmlns:xsd="http://www.w3.org/2001/XMLSchema" xmlns:xs="http://www.w3.org/2001/XMLSchema" xmlns:p="http://schemas.microsoft.com/office/2006/metadata/properties" xmlns:ns3="86a44e8f-890f-422d-825c-88f4a97c459b" xmlns:ns4="d2c05161-cd0e-4ef2-83e9-049618f01ff7" targetNamespace="http://schemas.microsoft.com/office/2006/metadata/properties" ma:root="true" ma:fieldsID="e8230dbb86f04b725a6c09dcf896b263" ns3:_="" ns4:_="">
    <xsd:import namespace="86a44e8f-890f-422d-825c-88f4a97c459b"/>
    <xsd:import namespace="d2c05161-cd0e-4ef2-83e9-049618f01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a44e8f-890f-422d-825c-88f4a97c45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2c05161-cd0e-4ef2-83e9-049618f01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AF2E41-3BFE-4846-AE0C-AC0755401FFD}">
  <ds:schemaRefs>
    <ds:schemaRef ds:uri="http://schemas.microsoft.com/office/2006/metadata/properties"/>
    <ds:schemaRef ds:uri="http://www.w3.org/XML/1998/namespace"/>
    <ds:schemaRef ds:uri="http://schemas.openxmlformats.org/package/2006/metadata/core-properties"/>
    <ds:schemaRef ds:uri="http://purl.org/dc/dcmitype/"/>
    <ds:schemaRef ds:uri="http://purl.org/dc/elements/1.1/"/>
    <ds:schemaRef ds:uri="http://schemas.microsoft.com/office/2006/documentManagement/types"/>
    <ds:schemaRef ds:uri="http://schemas.microsoft.com/office/infopath/2007/PartnerControls"/>
    <ds:schemaRef ds:uri="d2c05161-cd0e-4ef2-83e9-049618f01ff7"/>
    <ds:schemaRef ds:uri="86a44e8f-890f-422d-825c-88f4a97c459b"/>
    <ds:schemaRef ds:uri="http://purl.org/dc/terms/"/>
  </ds:schemaRefs>
</ds:datastoreItem>
</file>

<file path=customXml/itemProps2.xml><?xml version="1.0" encoding="utf-8"?>
<ds:datastoreItem xmlns:ds="http://schemas.openxmlformats.org/officeDocument/2006/customXml" ds:itemID="{9C1702BE-DC9C-4504-A4B5-CAAB7F127D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a44e8f-890f-422d-825c-88f4a97c459b"/>
    <ds:schemaRef ds:uri="d2c05161-cd0e-4ef2-83e9-049618f01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D5B65B-51A9-4F22-A0CD-0E81131761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684202</TotalTime>
  <Words>520</Words>
  <Application>Microsoft Macintosh PowerPoint</Application>
  <PresentationFormat>全屏显示(16:9)</PresentationFormat>
  <Paragraphs>40</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Meiryo</vt:lpstr>
      <vt:lpstr>Arial</vt:lpstr>
      <vt:lpstr>Calibri</vt:lpstr>
      <vt:lpstr>Franklin Gothic Medium Cond</vt:lpstr>
      <vt:lpstr>Gill Sans MT</vt:lpstr>
      <vt:lpstr>Infosys Template 1</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dc:creator>
  <cp:lastModifiedBy>Zhengkun Ye</cp:lastModifiedBy>
  <cp:revision>419</cp:revision>
  <dcterms:modified xsi:type="dcterms:W3CDTF">2021-01-27T17:54:04Z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1813203</vt:lpwstr>
  </property>
  <property fmtid="{D5CDD505-2E9C-101B-9397-08002B2CF9AE}" pid="3" name="NXPowerLiteSettings">
    <vt:lpwstr>E7000400038000</vt:lpwstr>
  </property>
  <property fmtid="{D5CDD505-2E9C-101B-9397-08002B2CF9AE}" pid="4" name="NXPowerLiteVersion">
    <vt:lpwstr>D6.1.0</vt:lpwstr>
  </property>
  <property fmtid="{D5CDD505-2E9C-101B-9397-08002B2CF9AE}" pid="5" name="MSIP_Label_be4b3411-284d-4d31-bd4f-bc13ef7f1fd6_Enabled">
    <vt:lpwstr>True</vt:lpwstr>
  </property>
  <property fmtid="{D5CDD505-2E9C-101B-9397-08002B2CF9AE}" pid="6" name="MSIP_Label_be4b3411-284d-4d31-bd4f-bc13ef7f1fd6_SiteId">
    <vt:lpwstr>63ce7d59-2f3e-42cd-a8cc-be764cff5eb6</vt:lpwstr>
  </property>
  <property fmtid="{D5CDD505-2E9C-101B-9397-08002B2CF9AE}" pid="7" name="MSIP_Label_be4b3411-284d-4d31-bd4f-bc13ef7f1fd6_Owner">
    <vt:lpwstr>ashish.chaudhary01@ad.infosys.com</vt:lpwstr>
  </property>
  <property fmtid="{D5CDD505-2E9C-101B-9397-08002B2CF9AE}" pid="8" name="MSIP_Label_be4b3411-284d-4d31-bd4f-bc13ef7f1fd6_SetDate">
    <vt:lpwstr>2019-06-10T06:13:08.4112275Z</vt:lpwstr>
  </property>
  <property fmtid="{D5CDD505-2E9C-101B-9397-08002B2CF9AE}" pid="9" name="MSIP_Label_be4b3411-284d-4d31-bd4f-bc13ef7f1fd6_Name">
    <vt:lpwstr>Internal</vt:lpwstr>
  </property>
  <property fmtid="{D5CDD505-2E9C-101B-9397-08002B2CF9AE}" pid="10" name="MSIP_Label_be4b3411-284d-4d31-bd4f-bc13ef7f1fd6_Application">
    <vt:lpwstr>Microsoft Azure Information Protection</vt:lpwstr>
  </property>
  <property fmtid="{D5CDD505-2E9C-101B-9397-08002B2CF9AE}" pid="11" name="MSIP_Label_be4b3411-284d-4d31-bd4f-bc13ef7f1fd6_ActionId">
    <vt:lpwstr>82318a2e-bf9f-4702-9752-242689aa92a1</vt:lpwstr>
  </property>
  <property fmtid="{D5CDD505-2E9C-101B-9397-08002B2CF9AE}" pid="12" name="MSIP_Label_be4b3411-284d-4d31-bd4f-bc13ef7f1fd6_Extended_MSFT_Method">
    <vt:lpwstr>Automatic</vt:lpwstr>
  </property>
  <property fmtid="{D5CDD505-2E9C-101B-9397-08002B2CF9AE}" pid="13" name="MSIP_Label_a0819fa7-4367-4500-ba88-dd630d977609_Enabled">
    <vt:lpwstr>True</vt:lpwstr>
  </property>
  <property fmtid="{D5CDD505-2E9C-101B-9397-08002B2CF9AE}" pid="14" name="MSIP_Label_a0819fa7-4367-4500-ba88-dd630d977609_SiteId">
    <vt:lpwstr>63ce7d59-2f3e-42cd-a8cc-be764cff5eb6</vt:lpwstr>
  </property>
  <property fmtid="{D5CDD505-2E9C-101B-9397-08002B2CF9AE}" pid="15" name="MSIP_Label_a0819fa7-4367-4500-ba88-dd630d977609_Owner">
    <vt:lpwstr>ashish.chaudhary01@ad.infosys.com</vt:lpwstr>
  </property>
  <property fmtid="{D5CDD505-2E9C-101B-9397-08002B2CF9AE}" pid="16" name="MSIP_Label_a0819fa7-4367-4500-ba88-dd630d977609_SetDate">
    <vt:lpwstr>2019-06-10T06:13:08.4112275Z</vt:lpwstr>
  </property>
  <property fmtid="{D5CDD505-2E9C-101B-9397-08002B2CF9AE}" pid="17" name="MSIP_Label_a0819fa7-4367-4500-ba88-dd630d977609_Name">
    <vt:lpwstr>Companywide usage</vt:lpwstr>
  </property>
  <property fmtid="{D5CDD505-2E9C-101B-9397-08002B2CF9AE}" pid="18" name="MSIP_Label_a0819fa7-4367-4500-ba88-dd630d977609_Application">
    <vt:lpwstr>Microsoft Azure Information Protection</vt:lpwstr>
  </property>
  <property fmtid="{D5CDD505-2E9C-101B-9397-08002B2CF9AE}" pid="19" name="MSIP_Label_a0819fa7-4367-4500-ba88-dd630d977609_ActionId">
    <vt:lpwstr>82318a2e-bf9f-4702-9752-242689aa92a1</vt:lpwstr>
  </property>
  <property fmtid="{D5CDD505-2E9C-101B-9397-08002B2CF9AE}" pid="20" name="MSIP_Label_a0819fa7-4367-4500-ba88-dd630d977609_Parent">
    <vt:lpwstr>be4b3411-284d-4d31-bd4f-bc13ef7f1fd6</vt:lpwstr>
  </property>
  <property fmtid="{D5CDD505-2E9C-101B-9397-08002B2CF9AE}" pid="21" name="MSIP_Label_a0819fa7-4367-4500-ba88-dd630d977609_Extended_MSFT_Method">
    <vt:lpwstr>Automatic</vt:lpwstr>
  </property>
  <property fmtid="{D5CDD505-2E9C-101B-9397-08002B2CF9AE}" pid="22" name="Sensitivity">
    <vt:lpwstr>Internal Companywide usage</vt:lpwstr>
  </property>
  <property fmtid="{D5CDD505-2E9C-101B-9397-08002B2CF9AE}" pid="23" name="ContentTypeId">
    <vt:lpwstr>0x010100D526011E421BC7479AC2DE2DE68DAE20</vt:lpwstr>
  </property>
</Properties>
</file>