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9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4" r:id="rId26"/>
    <p:sldId id="285" r:id="rId27"/>
    <p:sldId id="286" r:id="rId28"/>
    <p:sldId id="287" r:id="rId29"/>
    <p:sldId id="289" r:id="rId30"/>
    <p:sldId id="28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5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7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0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4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4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2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9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1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E7A2-929C-4041-8D3B-64526E09608B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7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inghamton.edu/~lijun/Research/3DFE/3DFE_Analysi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atlabcentral/fileexchange/8998-surface-fitting-using-gridfit" TargetMode="External"/><Relationship Id="rId2" Type="http://schemas.openxmlformats.org/officeDocument/2006/relationships/hyperlink" Target="http://www.mathworks.com/matlabcentral/fileexchange/loadFile.d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Automatic 3D Facial Expression Recognition using Local Depth Features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7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740" y="416148"/>
            <a:ext cx="7948680" cy="566268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64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就是要构建矩阵的数据，它包含有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个点，每个点的深度信息作为矩阵元素，需要注意的是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个元素当作一个列向量来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</a:t>
            </a:r>
            <a:r>
              <a:rPr lang="zh-CN" altLang="zh-C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中所说的深度特征（</a:t>
            </a:r>
            <a:r>
              <a:rPr lang="en-US" altLang="zh-CN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Feature</a:t>
            </a:r>
            <a:r>
              <a:rPr lang="zh-CN" altLang="zh-C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）究竟是什么？是模型库中该点的深度数据？这个特征是不是一个独立的数字？还是一个复杂的结构体</a:t>
            </a:r>
            <a:r>
              <a:rPr lang="zh-CN" altLang="zh-CN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个训练样本可以理解为一张人脸，每个训练样本都可以用一个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* 4096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的矩阵来表示，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个基准点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个启发点），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4096 = 64 * 64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的内层区域为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64px * 64px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9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63878"/>
            <a:ext cx="7886700" cy="5546770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现在的问题是：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4096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维数太高，需要降维，并且相邻的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可能还存在重叠。降维的基本思想：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2DPCA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将矩阵投射到一个线性子空间中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。降维的目的是：剔除冗余信息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降维方法：对每一个样本，构造一个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scatter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</a:p>
          <a:p>
            <a:pPr marL="0" indent="0">
              <a:buNone/>
            </a:pPr>
            <a:endParaRPr lang="en-US" altLang="zh-CN" b="1" i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图像协方差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（或：图像协方差散射矩阵）</a:t>
            </a:r>
            <a:endParaRPr lang="en-US" altLang="zh-CN" b="1" i="1" u="sng" dirty="0"/>
          </a:p>
        </p:txBody>
      </p:sp>
      <p:pic>
        <p:nvPicPr>
          <p:cNvPr id="4" name="图片 3" descr="计算机生成了可选文字:&#10;Σ(ΑΙ — — Α).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59" y="4977148"/>
            <a:ext cx="4443681" cy="1037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26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67663"/>
            <a:ext cx="7886700" cy="6036168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在计算出了散点图矩阵之后，就要进行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2DPCA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2DPCA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准则（以下来源参考文献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获得一个投影特征向量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的方法如下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可以粗略地翻译为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投影特征向量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样本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投影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被称为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投影特征向量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06760" y="3461182"/>
            <a:ext cx="1530480" cy="47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2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71" y="416148"/>
            <a:ext cx="7886700" cy="5752832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太阳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光照在人身上，在地面投下了一道影子，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代表人，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代表太阳光，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代表影子，不同的人有高矮胖瘦，他们的影子也必然不同，影子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可以代表人的身体特征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现在的问题是：如何才能得到一个好的投影向量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？一种衡量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分类能力的指标是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投影样本的总离散度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scatter of the projected samples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），投影样本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离散度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认为是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投影特征向量协方差矩阵的迹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trace of the covariance matrix of the projected feature vectors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投影样本的总离散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≈ 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协方差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矩阵的迹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71" y="416148"/>
            <a:ext cx="7886700" cy="5752832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基于</a:t>
            </a:r>
            <a:r>
              <a:rPr lang="zh-CN" altLang="zh-CN" dirty="0"/>
              <a:t>上面的这些观点，论文提出了下面这个公式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/>
              <a:t>表示</a:t>
            </a:r>
            <a:r>
              <a:rPr lang="zh-CN" altLang="en-US" dirty="0"/>
              <a:t>训练样本投影特征向量的协方差矩阵，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表示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/>
              <a:t>的</a:t>
            </a:r>
            <a:r>
              <a:rPr lang="zh-CN" altLang="en-US" dirty="0"/>
              <a:t>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换句话说</a:t>
            </a:r>
            <a:r>
              <a:rPr lang="zh-CN" altLang="en-US" dirty="0"/>
              <a:t>，要求</a:t>
            </a:r>
            <a:r>
              <a:rPr lang="zh-CN" altLang="en-US" dirty="0" smtClean="0"/>
              <a:t>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首先要确定一个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/>
              <a:t>（也就是太阳光），计算</a:t>
            </a:r>
            <a:r>
              <a:rPr lang="zh-CN" altLang="en-US" dirty="0" smtClean="0"/>
              <a:t>出“</a:t>
            </a:r>
            <a:r>
              <a:rPr lang="zh-CN" altLang="en-US" dirty="0"/>
              <a:t>地面上的影子的协方差</a:t>
            </a:r>
            <a:r>
              <a:rPr lang="zh-CN" altLang="en-US" dirty="0" smtClean="0"/>
              <a:t>矩阵的迹”，这个迹就是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69203" y="1120985"/>
            <a:ext cx="2379835" cy="498418"/>
          </a:xfrm>
          <a:prstGeom prst="rect">
            <a:avLst/>
          </a:prstGeom>
        </p:spPr>
      </p:pic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0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431441" y="781245"/>
            <a:ext cx="813944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对于这个公式，</a:t>
            </a:r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最大化的物理意义是：找到一个投影向量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，在这个投影向量上所有样本都可以被投射（所有的人都可以被一缕阳光照耀），投影样本的总散布值可以达到最大。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35" y="3959611"/>
            <a:ext cx="8487178" cy="941284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31441" y="3378371"/>
            <a:ext cx="504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协方差矩阵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/>
              <a:t>可以这样计算：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53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10667" y="1099332"/>
            <a:ext cx="5922666" cy="50969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/>
          <a:lstStyle/>
          <a:p>
            <a:r>
              <a:rPr lang="zh-CN" altLang="en-US" dirty="0"/>
              <a:t>接下来计算协方差</a:t>
            </a:r>
            <a:r>
              <a:rPr lang="zh-CN" altLang="en-US" dirty="0" smtClean="0"/>
              <a:t>矩阵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/>
              <a:t>的迹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中间较长的一段用另一个字母来表示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这里</a:t>
            </a:r>
            <a:r>
              <a:rPr lang="zh-CN" altLang="en-US" dirty="0" smtClean="0"/>
              <a:t>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/>
              <a:t>就</a:t>
            </a:r>
            <a:r>
              <a:rPr lang="zh-CN" altLang="en-US" dirty="0"/>
              <a:t>被称为图像协方差矩阵（或：图像协方差散射矩阵）。从表达式可以看出， 可以根据图像训练样本直接计算出来。</a:t>
            </a:r>
          </a:p>
        </p:txBody>
      </p:sp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300675" y="2641507"/>
            <a:ext cx="4542650" cy="5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3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10667" y="1099332"/>
            <a:ext cx="5922666" cy="50969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/>
          <a:lstStyle/>
          <a:p>
            <a:r>
              <a:rPr lang="zh-CN" altLang="en-US" dirty="0"/>
              <a:t>接下来计算协方差</a:t>
            </a:r>
            <a:r>
              <a:rPr lang="zh-CN" altLang="en-US" dirty="0" smtClean="0"/>
              <a:t>矩阵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/>
              <a:t>的迹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中间较长的一段用另一个字母来表示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这里</a:t>
            </a:r>
            <a:r>
              <a:rPr lang="zh-CN" altLang="en-US" dirty="0" smtClean="0"/>
              <a:t>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/>
              <a:t>就</a:t>
            </a:r>
            <a:r>
              <a:rPr lang="zh-CN" altLang="en-US" dirty="0"/>
              <a:t>被称为</a:t>
            </a:r>
            <a:r>
              <a:rPr lang="zh-CN" altLang="en-US" b="1" dirty="0">
                <a:solidFill>
                  <a:srgbClr val="FF0000"/>
                </a:solidFill>
              </a:rPr>
              <a:t>图像协方差矩阵</a:t>
            </a:r>
            <a:r>
              <a:rPr lang="zh-CN" altLang="en-US" dirty="0"/>
              <a:t>（或：图像协方差散射矩阵）</a:t>
            </a:r>
            <a:r>
              <a:rPr lang="zh-CN" altLang="en-US" dirty="0" smtClean="0"/>
              <a:t>。</a:t>
            </a:r>
            <a:r>
              <a:rPr lang="en-US" altLang="zh-CN" dirty="0"/>
              <a:t>i</a:t>
            </a:r>
            <a:r>
              <a:rPr lang="en-US" altLang="zh-CN" dirty="0" smtClean="0"/>
              <a:t>mage covariance (scatter) matrix</a:t>
            </a:r>
            <a:endParaRPr lang="zh-CN" altLang="en-US" dirty="0"/>
          </a:p>
        </p:txBody>
      </p:sp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300675" y="2641507"/>
            <a:ext cx="4542650" cy="5138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25780" y="1099332"/>
            <a:ext cx="3747752" cy="509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627290" y="1738648"/>
            <a:ext cx="798490" cy="90285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3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73487"/>
                <a:ext cx="7886700" cy="5803476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现在，假定一共有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/>
                  <a:t>个训练样本，第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幅图像可以用一个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的矩阵</a:t>
                </a:r>
                <a:r>
                  <a:rPr lang="en-US" altLang="zh-CN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(j=1,2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/>
                  <a:t>来</a:t>
                </a:r>
                <a:r>
                  <a:rPr lang="zh-CN" altLang="en-US" dirty="0"/>
                  <a:t>表示，从所有的训练样本中构造一个平均</a:t>
                </a:r>
                <a:r>
                  <a:rPr lang="zh-CN" altLang="en-US" dirty="0" smtClean="0"/>
                  <a:t>图像，</a:t>
                </a: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altLang="zh-CN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zh-CN" altLang="en-US" dirty="0"/>
                  <a:t>表示，这样</a:t>
                </a:r>
                <a:r>
                  <a:rPr lang="zh-CN" altLang="en-US" dirty="0" smtClean="0"/>
                  <a:t>，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 smtClean="0"/>
                  <a:t>可以</a:t>
                </a:r>
                <a:r>
                  <a:rPr lang="zh-CN" altLang="en-US" dirty="0"/>
                  <a:t>这样计算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这样</a:t>
                </a:r>
                <a:r>
                  <a:rPr lang="zh-CN" altLang="en-US" dirty="0"/>
                  <a:t>，训练样本投影特征向量的协方差矩阵的迹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/>
                  <a:t>就</a:t>
                </a:r>
                <a:r>
                  <a:rPr lang="zh-CN" altLang="en-US" dirty="0" smtClean="0"/>
                  <a:t>等于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即：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73487"/>
                <a:ext cx="7886700" cy="5803476"/>
              </a:xfrm>
              <a:blipFill rotWithShape="0">
                <a:blip r:embed="rId2"/>
                <a:stretch>
                  <a:fillRect l="-1159" t="-1996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6890" y="2075015"/>
            <a:ext cx="5310220" cy="120021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072502" y="4489366"/>
            <a:ext cx="2608020" cy="47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1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这一整套做法</a:t>
            </a:r>
            <a:r>
              <a:rPr lang="zh-CN" altLang="en-US" dirty="0" smtClean="0"/>
              <a:t>称为</a:t>
            </a:r>
            <a:r>
              <a:rPr lang="en-US" altLang="zh-CN" b="1" dirty="0" smtClean="0">
                <a:solidFill>
                  <a:srgbClr val="FF0000"/>
                </a:solidFill>
              </a:rPr>
              <a:t>generalized total scatter criterion</a:t>
            </a:r>
            <a:r>
              <a:rPr lang="zh-CN" altLang="en-US" b="1" dirty="0" smtClean="0">
                <a:solidFill>
                  <a:srgbClr val="FF0000"/>
                </a:solidFill>
              </a:rPr>
              <a:t>（广义全离散度准则）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逻辑思维</a:t>
            </a:r>
            <a:r>
              <a:rPr lang="zh-CN" altLang="en-US" dirty="0"/>
              <a:t>总结：要找到一个好的投影</a:t>
            </a:r>
            <a:r>
              <a:rPr lang="zh-CN" altLang="en-US" dirty="0" smtClean="0"/>
              <a:t>向量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求出投影</a:t>
            </a:r>
            <a:r>
              <a:rPr lang="zh-CN" altLang="en-US" dirty="0"/>
              <a:t>向量的离散</a:t>
            </a:r>
            <a:r>
              <a:rPr lang="zh-CN" altLang="en-US" dirty="0" smtClean="0"/>
              <a:t>度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投影</a:t>
            </a:r>
            <a:r>
              <a:rPr lang="zh-CN" altLang="en-US" dirty="0"/>
              <a:t>特征向量协方差</a:t>
            </a:r>
            <a:r>
              <a:rPr lang="zh-CN" altLang="en-US" dirty="0" smtClean="0"/>
              <a:t>矩阵的迹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将</a:t>
            </a:r>
            <a:r>
              <a:rPr lang="zh-CN" altLang="en-US" dirty="0"/>
              <a:t>迹的表达式中间一段用图像协方差</a:t>
            </a:r>
            <a:r>
              <a:rPr lang="zh-CN" altLang="en-US" dirty="0" smtClean="0"/>
              <a:t>矩阵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/>
              <a:t>来替换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计算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是可以计算的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如果有一个投影向量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/>
              <a:t>（一缕阳光），能够使这个标准的离散度达到最大，那么这个投影向量就称为</a:t>
            </a:r>
            <a:r>
              <a:rPr lang="en-US" altLang="zh-CN" dirty="0"/>
              <a:t>optimal projection axis</a:t>
            </a:r>
            <a:r>
              <a:rPr lang="zh-CN" altLang="en-US" dirty="0"/>
              <a:t>（最优投影轴）。样本集经过这个投影向量</a:t>
            </a:r>
            <a:r>
              <a:rPr lang="en-US" altLang="zh-CN" dirty="0"/>
              <a:t>X</a:t>
            </a:r>
            <a:r>
              <a:rPr lang="zh-CN" altLang="en-US" dirty="0"/>
              <a:t>的投影后</a:t>
            </a:r>
            <a:r>
              <a:rPr lang="zh-CN" altLang="en-US" dirty="0" smtClean="0"/>
              <a:t>，投影</a:t>
            </a:r>
            <a:r>
              <a:rPr lang="zh-CN" altLang="en-US" dirty="0"/>
              <a:t>样本（地面上的影子）的离散</a:t>
            </a:r>
            <a:r>
              <a:rPr lang="zh-CN" altLang="en-US" dirty="0" smtClean="0"/>
              <a:t>度（用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表示）能够</a:t>
            </a:r>
            <a:r>
              <a:rPr lang="zh-CN" altLang="en-US" dirty="0"/>
              <a:t>达到最大。此时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/>
              <a:t>的</a:t>
            </a:r>
            <a:r>
              <a:rPr lang="zh-CN" altLang="en-US" dirty="0"/>
              <a:t>特征向量就是最大的特征值。</a:t>
            </a:r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7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作者：</a:t>
            </a:r>
            <a:r>
              <a:rPr lang="en-US" altLang="zh-CN" dirty="0" err="1" smtClean="0"/>
              <a:t>Mian</a:t>
            </a:r>
            <a:r>
              <a:rPr lang="en-US" altLang="zh-CN" dirty="0" smtClean="0"/>
              <a:t>, A., W. Liu, L. Li, and M. </a:t>
            </a:r>
            <a:r>
              <a:rPr lang="en-US" altLang="zh-CN" dirty="0" err="1" smtClean="0"/>
              <a:t>Xue</a:t>
            </a:r>
            <a:endParaRPr lang="en-US" altLang="zh-CN" dirty="0" smtClean="0"/>
          </a:p>
          <a:p>
            <a:r>
              <a:rPr lang="zh-CN" altLang="en-US" dirty="0" smtClean="0"/>
              <a:t>会议：</a:t>
            </a:r>
            <a:r>
              <a:rPr lang="en-US" altLang="zh-CN" dirty="0" smtClean="0"/>
              <a:t>WACV 2014: IEEE Winter Conference on Applications of Computer Vision, Mar 24, 2014</a:t>
            </a:r>
          </a:p>
          <a:p>
            <a:r>
              <a:rPr lang="zh-CN" altLang="en-US" dirty="0" smtClean="0"/>
              <a:t>论文实验数据来源：</a:t>
            </a:r>
            <a:r>
              <a:rPr lang="en-US" altLang="zh-CN" dirty="0" smtClean="0"/>
              <a:t>BU-3DFE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Binghamton </a:t>
            </a:r>
            <a:r>
              <a:rPr lang="en-US" altLang="zh-CN" dirty="0"/>
              <a:t>University 3D Facial 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，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://www.cs.binghamton.edu/~</a:t>
            </a:r>
            <a:r>
              <a:rPr lang="en-US" altLang="zh-CN" dirty="0" smtClean="0">
                <a:hlinkClick r:id="rId2"/>
              </a:rPr>
              <a:t>lijun/Research/3DFE/3DFE_Analysis.html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563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r>
              <a:rPr lang="zh-CN" altLang="en-US" dirty="0"/>
              <a:t>一般而言，只有一个最优投影轴是不够的，通常的做法是选择一个投影轴的集合，这个集合包含多个投影</a:t>
            </a:r>
            <a:r>
              <a:rPr lang="zh-CN" altLang="en-US" dirty="0" smtClean="0"/>
              <a:t>轴，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/>
              <a:t>，</a:t>
            </a:r>
            <a:r>
              <a:rPr lang="zh-CN" altLang="en-US" dirty="0"/>
              <a:t>它们均服从正交约束，让这个投影轴集合使离散度达到最大，相当于找出多屡阳光。公式如下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实际上，</a:t>
            </a:r>
            <a:r>
              <a:rPr lang="zh-CN" altLang="en-US" b="1" dirty="0">
                <a:solidFill>
                  <a:srgbClr val="FF0000"/>
                </a:solidFill>
              </a:rPr>
              <a:t>最优投影</a:t>
            </a:r>
            <a:r>
              <a:rPr lang="zh-CN" altLang="en-US" b="1" dirty="0" smtClean="0">
                <a:solidFill>
                  <a:srgbClr val="FF0000"/>
                </a:solidFill>
              </a:rPr>
              <a:t>轴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/>
              <a:t>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/>
              <a:t>的</a:t>
            </a:r>
            <a:r>
              <a:rPr lang="zh-CN" altLang="en-US" dirty="0"/>
              <a:t>正交特征向量中前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/>
              <a:t>个最大的特征值。</a:t>
            </a:r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11203" y="2562946"/>
            <a:ext cx="5121593" cy="10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回到本文，现在已经得到了</a:t>
            </a:r>
            <a:r>
              <a:rPr lang="zh-CN" altLang="en-US" b="1" dirty="0" smtClean="0"/>
              <a:t>图像协方差散射矩阵（</a:t>
            </a:r>
            <a:r>
              <a:rPr lang="en-US" altLang="zh-CN" b="1" dirty="0"/>
              <a:t>image covariance scatter matrix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现在的任务是选择一组最优投影轴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，它们</a:t>
            </a:r>
            <a:r>
              <a:rPr lang="zh-CN" altLang="en-US" dirty="0" smtClean="0"/>
              <a:t>是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/>
              <a:t>的</a:t>
            </a:r>
            <a:r>
              <a:rPr lang="zh-CN" altLang="en-US" dirty="0"/>
              <a:t>正交特征向量中前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/>
              <a:t>个最大的</a:t>
            </a:r>
            <a:r>
              <a:rPr lang="zh-CN" altLang="en-US" dirty="0" smtClean="0"/>
              <a:t>特征值（这里的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/>
              <a:t>就是参考文献</a:t>
            </a:r>
            <a:r>
              <a:rPr lang="en-US" altLang="zh-CN" dirty="0" smtClean="0"/>
              <a:t>[19]</a:t>
            </a:r>
            <a:r>
              <a:rPr lang="zh-CN" altLang="en-US" dirty="0" smtClean="0"/>
              <a:t>中的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已经知道了选择最优投影向量的规则：前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/>
              <a:t>个最大的特征值，那么现在的问题是：如何做到呢？</a:t>
            </a:r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计算机生成了可选文字:&#10;Σ(ΑΙ — — Α).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78" y="1390923"/>
            <a:ext cx="5394643" cy="1184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991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本文提供了一种方法：奇异值分解</a:t>
            </a:r>
            <a:r>
              <a:rPr lang="en-US" altLang="zh-CN" dirty="0" smtClean="0"/>
              <a:t>SVD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其中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/>
              <a:t>的大小是</a:t>
            </a:r>
            <a:r>
              <a:rPr lang="en-US" altLang="zh-CN" dirty="0" smtClean="0"/>
              <a:t>4096 × 4096</a:t>
            </a:r>
            <a:r>
              <a:rPr lang="zh-CN" altLang="zh-CN" dirty="0"/>
              <a:t>，</a:t>
            </a:r>
            <a:r>
              <a:rPr lang="en-US" altLang="zh-CN" dirty="0"/>
              <a:t>S</a:t>
            </a:r>
            <a:r>
              <a:rPr lang="zh-CN" altLang="zh-CN" dirty="0"/>
              <a:t>是特征值对角矩阵，矩阵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/>
              <a:t>的前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/>
              <a:t>列就是</a:t>
            </a:r>
            <a:r>
              <a:rPr lang="zh-CN" altLang="zh-CN" b="1" i="1" u="sng" dirty="0"/>
              <a:t>最优投影向量，</a:t>
            </a:r>
            <a:r>
              <a:rPr lang="en-US" altLang="zh-C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b="1" i="1" u="sng" dirty="0"/>
              <a:t>怎样求？</a:t>
            </a:r>
            <a:r>
              <a:rPr lang="zh-CN" altLang="zh-CN" dirty="0"/>
              <a:t>前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dirty="0"/>
              <a:t>个特征所占的比例是这样的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计算机生成了可选文字:&#10;c usvT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08" y="1022163"/>
            <a:ext cx="1980469" cy="69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计算机生成了可选文字:&#10;Σι=1 λι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29" y="4009318"/>
            <a:ext cx="2574941" cy="1260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27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73487"/>
                <a:ext cx="7886700" cy="5803476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是第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zh-CN" dirty="0"/>
                  <a:t>个特征值。实验表明，当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/>
                  <a:t> = 50</a:t>
                </a:r>
                <a:r>
                  <a:rPr lang="zh-CN" altLang="zh-CN" dirty="0"/>
                  <a:t>的时候，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zh-CN" dirty="0"/>
                  <a:t>的值大约可以到</a:t>
                </a:r>
                <a:r>
                  <a:rPr lang="en-US" altLang="zh-CN" dirty="0"/>
                  <a:t>0.99</a:t>
                </a:r>
                <a:r>
                  <a:rPr lang="zh-CN" altLang="zh-CN" dirty="0"/>
                  <a:t>，因此，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dirty="0"/>
                  <a:t> = 50</a:t>
                </a:r>
                <a:r>
                  <a:rPr lang="zh-CN" altLang="zh-CN" dirty="0"/>
                  <a:t>个特征向量可以选作为最优投影矩阵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zh-CN" dirty="0"/>
                  <a:t>。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zh-CN" dirty="0" smtClean="0"/>
                  <a:t>利用最</a:t>
                </a:r>
                <a:r>
                  <a:rPr lang="zh-CN" altLang="zh-CN" dirty="0"/>
                  <a:t>优投影矩阵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zh-CN" dirty="0"/>
                  <a:t>可以对样本进行压缩，压缩方法如下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zh-CN" dirty="0"/>
                  <a:t>就是压缩后的矩阵，它的维度是</a:t>
                </a:r>
                <a:r>
                  <a:rPr lang="en-US" altLang="zh-CN" dirty="0"/>
                  <a:t>30 * 50</a:t>
                </a:r>
                <a:r>
                  <a:rPr lang="zh-CN" altLang="zh-CN" dirty="0"/>
                  <a:t>，这样就实现了降维。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可以理解为压缩后的样本。</a:t>
                </a:r>
                <a:r>
                  <a:rPr lang="en-US" altLang="zh-CN" b="1" i="1" u="sng" dirty="0"/>
                  <a:t>F</a:t>
                </a:r>
                <a:r>
                  <a:rPr lang="zh-CN" altLang="zh-CN" b="1" i="1" u="sng" dirty="0"/>
                  <a:t>能不能理解为是抽取后的特征？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73487"/>
                <a:ext cx="7886700" cy="5803476"/>
              </a:xfrm>
              <a:blipFill rotWithShape="0">
                <a:blip r:embed="rId2"/>
                <a:stretch>
                  <a:fillRect l="-1391" t="-2206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C:\Users\DISCOV~1\AppData\Local\Temp\msohtmlclip1\02\clip_image01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597" y="3104659"/>
            <a:ext cx="2721563" cy="587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0138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图像压缩后，得到了图像的投影特征向量，现在就需要对特征进行选择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本文采用</a:t>
            </a:r>
            <a:r>
              <a:rPr lang="en-US" altLang="zh-CN" dirty="0" err="1" smtClean="0"/>
              <a:t>mRMR</a:t>
            </a:r>
            <a:r>
              <a:rPr lang="zh-CN" altLang="en-US" dirty="0" smtClean="0"/>
              <a:t>准则来进行特征选择，</a:t>
            </a:r>
            <a:r>
              <a:rPr lang="en-US" altLang="zh-CN" dirty="0" err="1" smtClean="0"/>
              <a:t>mRMR</a:t>
            </a:r>
            <a:r>
              <a:rPr lang="zh-CN" altLang="en-US" dirty="0" smtClean="0"/>
              <a:t>基本思想：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“将单独的好的特征结合起来并不意味着分类效果也一定好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mRMR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主要思想：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0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找</a:t>
            </a:r>
            <a:r>
              <a:rPr lang="zh-CN" altLang="en-US" dirty="0"/>
              <a:t>一个特征集</a:t>
            </a:r>
            <a:r>
              <a:rPr lang="en-US" altLang="zh-CN" dirty="0"/>
              <a:t>S</a:t>
            </a:r>
            <a:r>
              <a:rPr lang="zh-CN" altLang="en-US" dirty="0"/>
              <a:t>，满足：</a:t>
            </a:r>
            <a:r>
              <a:rPr lang="en-US" altLang="zh-CN" dirty="0"/>
              <a:t>S</a:t>
            </a:r>
            <a:r>
              <a:rPr lang="zh-CN" altLang="en-US" dirty="0"/>
              <a:t>中的特征都是互斥的，并且这些特征对六类基本表情（</a:t>
            </a:r>
            <a:r>
              <a:rPr lang="en-US" altLang="zh-CN" dirty="0"/>
              <a:t>c</a:t>
            </a:r>
            <a:r>
              <a:rPr lang="zh-CN" altLang="en-US" dirty="0"/>
              <a:t>）具有最大的</a:t>
            </a:r>
            <a:r>
              <a:rPr lang="zh-CN" altLang="en-US" dirty="0" smtClean="0"/>
              <a:t>判断力（或者分类能力）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计算机生成了可选文字:&#10;I (Xi ; c), &#10;Xi J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56" y="1906073"/>
            <a:ext cx="4517087" cy="2279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17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其中，</a:t>
            </a:r>
            <a:r>
              <a:rPr lang="en-US" altLang="zh-CN" dirty="0" smtClean="0"/>
              <a:t>I(xi</a:t>
            </a:r>
            <a:r>
              <a:rPr lang="en-US" altLang="zh-CN" dirty="0"/>
              <a:t>, c)</a:t>
            </a:r>
            <a:r>
              <a:rPr lang="zh-CN" altLang="en-US" dirty="0"/>
              <a:t>表示</a:t>
            </a:r>
            <a:r>
              <a:rPr lang="en-US" altLang="zh-CN" dirty="0"/>
              <a:t>S</a:t>
            </a:r>
            <a:r>
              <a:rPr lang="zh-CN" altLang="en-US" dirty="0"/>
              <a:t>中的特征</a:t>
            </a:r>
            <a:r>
              <a:rPr lang="en-US" altLang="zh-CN" dirty="0"/>
              <a:t>xi</a:t>
            </a:r>
            <a:r>
              <a:rPr lang="zh-CN" altLang="en-US" dirty="0"/>
              <a:t>和表情类别</a:t>
            </a:r>
            <a:r>
              <a:rPr lang="en-US" altLang="zh-CN" dirty="0"/>
              <a:t>c</a:t>
            </a:r>
            <a:r>
              <a:rPr lang="zh-CN" altLang="en-US" dirty="0"/>
              <a:t>之间的</a:t>
            </a:r>
            <a:r>
              <a:rPr lang="zh-CN" altLang="en-US" dirty="0" smtClean="0"/>
              <a:t>互信息</a:t>
            </a:r>
            <a:r>
              <a:rPr lang="zh-CN" altLang="en-US" dirty="0"/>
              <a:t>，</a:t>
            </a:r>
            <a:r>
              <a:rPr lang="en-US" altLang="zh-CN" dirty="0" smtClean="0"/>
              <a:t>I(xi</a:t>
            </a:r>
            <a:r>
              <a:rPr lang="en-US" altLang="zh-CN" dirty="0"/>
              <a:t>, </a:t>
            </a:r>
            <a:r>
              <a:rPr lang="en-US" altLang="zh-CN" dirty="0" err="1"/>
              <a:t>xj</a:t>
            </a:r>
            <a:r>
              <a:rPr lang="en-US" altLang="zh-CN" dirty="0"/>
              <a:t>)</a:t>
            </a:r>
            <a:r>
              <a:rPr lang="zh-CN" altLang="zh-CN" dirty="0"/>
              <a:t>表示</a:t>
            </a:r>
            <a:r>
              <a:rPr lang="en-US" altLang="zh-CN" dirty="0"/>
              <a:t>S</a:t>
            </a:r>
            <a:r>
              <a:rPr lang="zh-CN" altLang="zh-CN" dirty="0"/>
              <a:t>中两个特征之间的互信息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利用</a:t>
            </a:r>
            <a:r>
              <a:rPr lang="en-US" altLang="zh-CN" dirty="0"/>
              <a:t>SVM</a:t>
            </a:r>
            <a:r>
              <a:rPr lang="zh-CN" altLang="en-US" dirty="0"/>
              <a:t>分类器对</a:t>
            </a:r>
            <a:r>
              <a:rPr lang="en-US" altLang="zh-CN" dirty="0"/>
              <a:t>S</a:t>
            </a:r>
            <a:r>
              <a:rPr lang="zh-CN" altLang="en-US" dirty="0"/>
              <a:t>中的特征进行测试，确定</a:t>
            </a:r>
            <a:r>
              <a:rPr lang="en-US" altLang="zh-CN" dirty="0"/>
              <a:t>S</a:t>
            </a:r>
            <a:r>
              <a:rPr lang="zh-CN" altLang="en-US" dirty="0"/>
              <a:t>的大小（即：究竟需要多少个特征最优？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测试</a:t>
            </a:r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zh-CN" altLang="en-US" dirty="0" smtClean="0"/>
              <a:t>十</a:t>
            </a:r>
            <a:r>
              <a:rPr lang="zh-CN" altLang="en-US" dirty="0"/>
              <a:t>折交叉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r>
              <a:rPr lang="zh-CN" altLang="en-US" dirty="0"/>
              <a:t>十折交叉</a:t>
            </a:r>
            <a:r>
              <a:rPr lang="zh-CN" altLang="en-US" dirty="0" smtClean="0"/>
              <a:t>验证：将</a:t>
            </a:r>
            <a:r>
              <a:rPr lang="zh-CN" altLang="en-US" dirty="0"/>
              <a:t>数据集分成十分，轮流将其中</a:t>
            </a:r>
            <a:r>
              <a:rPr lang="en-US" altLang="zh-CN" dirty="0"/>
              <a:t>9</a:t>
            </a:r>
            <a:r>
              <a:rPr lang="zh-CN" altLang="en-US" dirty="0"/>
              <a:t>份做训练</a:t>
            </a:r>
            <a:r>
              <a:rPr lang="en-US" altLang="zh-CN" dirty="0"/>
              <a:t>1</a:t>
            </a:r>
            <a:r>
              <a:rPr lang="zh-CN" altLang="en-US" dirty="0"/>
              <a:t>份做测试，</a:t>
            </a:r>
            <a:r>
              <a:rPr lang="en-US" altLang="zh-CN" dirty="0"/>
              <a:t>10</a:t>
            </a:r>
            <a:r>
              <a:rPr lang="zh-CN" altLang="en-US" dirty="0"/>
              <a:t>次的结果的均值作为对算法精度的</a:t>
            </a:r>
            <a:r>
              <a:rPr lang="zh-CN" altLang="en-US" dirty="0" smtClean="0"/>
              <a:t>估计。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02664" y="1610087"/>
            <a:ext cx="5138671" cy="9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13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73487"/>
                <a:ext cx="7886700" cy="58034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论文中应用</a:t>
                </a:r>
                <a:r>
                  <a:rPr lang="en-US" altLang="zh-CN" dirty="0" err="1" smtClean="0"/>
                  <a:t>mRMR</a:t>
                </a:r>
                <a:r>
                  <a:rPr lang="zh-CN" altLang="en-US" dirty="0" smtClean="0"/>
                  <a:t>的步骤：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Step 1. </a:t>
                </a:r>
                <a:r>
                  <a:rPr lang="zh-CN" altLang="en-US" dirty="0" smtClean="0"/>
                  <a:t>每</a:t>
                </a:r>
                <a:r>
                  <a:rPr lang="zh-CN" altLang="en-US" dirty="0"/>
                  <a:t>一次，找一个特征集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含有</a:t>
                </a:r>
                <a:r>
                  <a:rPr lang="en-US" altLang="zh-CN" dirty="0"/>
                  <a:t>800</a:t>
                </a:r>
                <a:r>
                  <a:rPr lang="zh-CN" altLang="en-US" dirty="0"/>
                  <a:t>个特征，这</a:t>
                </a:r>
                <a:r>
                  <a:rPr lang="en-US" altLang="zh-CN" dirty="0"/>
                  <a:t>800</a:t>
                </a:r>
                <a:r>
                  <a:rPr lang="zh-CN" altLang="en-US" dirty="0"/>
                  <a:t>个特征按照分类能力进行降序</a:t>
                </a:r>
                <a:r>
                  <a:rPr lang="zh-CN" altLang="en-US" dirty="0" smtClean="0"/>
                  <a:t>排列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Step </a:t>
                </a: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将所有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1, 2, 3, ... , 10</a:t>
                </a:r>
                <a:r>
                  <a:rPr lang="zh-CN" altLang="en-US" dirty="0"/>
                  <a:t>）公共的特征拿出来，放到一起，就形成</a:t>
                </a:r>
                <a:r>
                  <a:rPr lang="zh-CN" altLang="en-US" dirty="0" smtClean="0"/>
                  <a:t>了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里面存放的是候选特征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73487"/>
                <a:ext cx="7886700" cy="5803476"/>
              </a:xfrm>
              <a:blipFill rotWithShape="0">
                <a:blip r:embed="rId2"/>
                <a:stretch>
                  <a:fillRect l="-1391" t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52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73487"/>
                <a:ext cx="7886700" cy="58034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Step 3. </a:t>
                </a:r>
                <a:r>
                  <a:rPr lang="zh-CN" altLang="zh-CN" dirty="0" smtClean="0"/>
                  <a:t>为了</a:t>
                </a:r>
                <a:r>
                  <a:rPr lang="zh-CN" altLang="zh-CN" dirty="0"/>
                  <a:t>确定最优特征数量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，从</a:t>
                </a:r>
                <a:r>
                  <a:rPr lang="en-US" altLang="zh-CN" dirty="0"/>
                  <a:t>Si</a:t>
                </a:r>
                <a:r>
                  <a:rPr lang="zh-CN" altLang="zh-CN" dirty="0"/>
                  <a:t>中选出</a:t>
                </a:r>
                <a:r>
                  <a:rPr lang="en-US" altLang="zh-CN" dirty="0"/>
                  <a:t>50k</a:t>
                </a:r>
                <a:r>
                  <a:rPr lang="zh-CN" altLang="zh-CN" dirty="0"/>
                  <a:t>个特征，送往分类器（其中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是迭代次数，如果需要</a:t>
                </a:r>
                <a:r>
                  <a:rPr lang="en-US" altLang="zh-CN" dirty="0"/>
                  <a:t>6</a:t>
                </a:r>
                <a:r>
                  <a:rPr lang="zh-CN" altLang="zh-CN" dirty="0"/>
                  <a:t>次迭代，就选出</a:t>
                </a:r>
                <a:r>
                  <a:rPr lang="en-US" altLang="zh-CN" dirty="0"/>
                  <a:t>300</a:t>
                </a:r>
                <a:r>
                  <a:rPr lang="zh-CN" altLang="zh-CN" dirty="0"/>
                  <a:t>个特征），轮番测试。将效果最好的一次测试对应的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zh-CN" dirty="0"/>
                  <a:t>作为最优特征</a:t>
                </a:r>
                <a:r>
                  <a:rPr lang="zh-CN" altLang="zh-CN" dirty="0" smtClean="0"/>
                  <a:t>集，</a:t>
                </a:r>
                <a:r>
                  <a:rPr lang="zh-CN" altLang="zh-CN" dirty="0"/>
                  <a:t>下面是测试</a:t>
                </a:r>
                <a:r>
                  <a:rPr lang="zh-CN" altLang="zh-CN" dirty="0" smtClean="0"/>
                  <a:t>记录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73487"/>
                <a:ext cx="7886700" cy="5803476"/>
              </a:xfrm>
              <a:blipFill rotWithShape="0">
                <a:blip r:embed="rId2"/>
                <a:stretch>
                  <a:fillRect l="-1391" t="-1471" r="-6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 descr="计算机生成了可选文字:&#10;Number of selected features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19" y="2829107"/>
            <a:ext cx="7226561" cy="3133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770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从图中可以看出，当</a:t>
            </a:r>
            <a:r>
              <a:rPr lang="en-US" altLang="zh-CN" dirty="0" smtClean="0"/>
              <a:t>k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次迭代，选出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个特征时，此时有</a:t>
            </a:r>
            <a:r>
              <a:rPr lang="en-US" altLang="zh-CN" dirty="0" smtClean="0"/>
              <a:t>169</a:t>
            </a:r>
            <a:r>
              <a:rPr lang="zh-CN" altLang="en-US" dirty="0" smtClean="0"/>
              <a:t>个公共特征，并且它们拥有最好的识别率（约</a:t>
            </a:r>
            <a:r>
              <a:rPr lang="en-US" altLang="zh-CN" dirty="0" smtClean="0"/>
              <a:t>85.5%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3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036" y="256003"/>
            <a:ext cx="7886700" cy="3263504"/>
          </a:xfrm>
        </p:spPr>
        <p:txBody>
          <a:bodyPr/>
          <a:lstStyle/>
          <a:p>
            <a:r>
              <a:rPr lang="zh-CN" altLang="zh-CN" dirty="0"/>
              <a:t>论文涉及到的知识点：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648"/>
              </p:ext>
            </p:extLst>
          </p:nvPr>
        </p:nvGraphicFramePr>
        <p:xfrm>
          <a:off x="656822" y="914401"/>
          <a:ext cx="7790914" cy="5022756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527783"/>
                <a:gridCol w="7263131"/>
              </a:tblGrid>
              <a:tr h="55808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Concentric Geodesic Rings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5808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kern="2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zh-CN" sz="2800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级联分类器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5808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kern="2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5808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800" kern="2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迭代最近点算法</a:t>
                      </a:r>
                      <a:r>
                        <a:rPr lang="en-US" sz="2800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Iterative Closest Points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5808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b="1" i="1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800" b="1" i="1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b="1" i="1" kern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2DPCA</a:t>
                      </a:r>
                      <a:endParaRPr lang="zh-CN" sz="2800" b="1" i="1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5808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i="1" kern="22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800" b="1" i="1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b="1" i="1" kern="22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mRMR</a:t>
                      </a:r>
                      <a:endParaRPr lang="zh-CN" sz="2800" b="1" i="1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5808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奇异值分解</a:t>
                      </a:r>
                      <a:r>
                        <a:rPr lang="en-US" sz="2800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SVD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5808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互信息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55808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zh-CN" sz="2800" kern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分类器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520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4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分类</a:t>
            </a:r>
            <a:endParaRPr lang="en-US" altLang="zh-CN" sz="4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dirty="0"/>
              <a:t>采用</a:t>
            </a:r>
            <a:r>
              <a:rPr lang="en-US" altLang="zh-CN" dirty="0"/>
              <a:t>SVM</a:t>
            </a:r>
            <a:r>
              <a:rPr lang="zh-CN" altLang="zh-CN" dirty="0"/>
              <a:t>进行</a:t>
            </a:r>
            <a:r>
              <a:rPr lang="zh-CN" altLang="zh-CN" dirty="0" smtClean="0"/>
              <a:t>分类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论文主要应用</a:t>
            </a:r>
            <a:r>
              <a:rPr lang="en-US" altLang="zh-CN" dirty="0" smtClean="0"/>
              <a:t>SVM</a:t>
            </a:r>
            <a:r>
              <a:rPr lang="zh-CN" altLang="en-US" dirty="0" smtClean="0"/>
              <a:t>对图像进行分类，并未对</a:t>
            </a:r>
            <a:r>
              <a:rPr lang="en-US" altLang="zh-CN" dirty="0" smtClean="0"/>
              <a:t>SVM</a:t>
            </a:r>
            <a:r>
              <a:rPr lang="zh-CN" altLang="en-US" dirty="0" smtClean="0"/>
              <a:t>进行明显改动</a:t>
            </a:r>
            <a:endParaRPr lang="en-US" altLang="zh-CN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56" y="1645007"/>
            <a:ext cx="5800088" cy="1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2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134" y="300238"/>
            <a:ext cx="7886700" cy="4352607"/>
          </a:xfrm>
        </p:spPr>
        <p:txBody>
          <a:bodyPr/>
          <a:lstStyle/>
          <a:p>
            <a:r>
              <a:rPr lang="zh-CN" altLang="zh-CN" dirty="0"/>
              <a:t>重点参考文献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6958"/>
              </p:ext>
            </p:extLst>
          </p:nvPr>
        </p:nvGraphicFramePr>
        <p:xfrm>
          <a:off x="577134" y="942475"/>
          <a:ext cx="7886700" cy="5574234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813784"/>
                <a:gridCol w="5447764"/>
                <a:gridCol w="1625152"/>
              </a:tblGrid>
              <a:tr h="278711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 dirty="0" smtClean="0">
                          <a:effectLst/>
                        </a:rPr>
                        <a:t>1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2200" dirty="0">
                          <a:effectLst/>
                        </a:rPr>
                        <a:t>参考文献</a:t>
                      </a:r>
                      <a:r>
                        <a:rPr lang="en-US" sz="2800" kern="2200" dirty="0">
                          <a:effectLst/>
                        </a:rPr>
                        <a:t>11 - Feature selection based on mutual information criteria of max-dependency, </a:t>
                      </a:r>
                      <a:r>
                        <a:rPr lang="en-US" sz="2800" kern="2200" dirty="0" err="1">
                          <a:effectLst/>
                        </a:rPr>
                        <a:t>maxrelevance</a:t>
                      </a:r>
                      <a:r>
                        <a:rPr lang="en-US" sz="2800" kern="2200" dirty="0">
                          <a:effectLst/>
                        </a:rPr>
                        <a:t>, and min-redundancy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 dirty="0" err="1">
                          <a:effectLst/>
                        </a:rPr>
                        <a:t>mRMR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  <a:tr h="278711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 dirty="0" smtClean="0">
                          <a:effectLst/>
                        </a:rPr>
                        <a:t>2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800" kern="2200" dirty="0">
                          <a:effectLst/>
                        </a:rPr>
                        <a:t>参考文献</a:t>
                      </a:r>
                      <a:r>
                        <a:rPr lang="en-US" sz="2800" kern="2200" dirty="0">
                          <a:effectLst/>
                        </a:rPr>
                        <a:t>19 - </a:t>
                      </a:r>
                      <a:r>
                        <a:rPr lang="en-US" sz="2800" kern="2200" dirty="0" err="1">
                          <a:effectLst/>
                        </a:rPr>
                        <a:t>Twodimensional</a:t>
                      </a:r>
                      <a:r>
                        <a:rPr lang="en-US" sz="2800" kern="2200" dirty="0">
                          <a:effectLst/>
                        </a:rPr>
                        <a:t> </a:t>
                      </a:r>
                      <a:r>
                        <a:rPr lang="en-US" sz="2800" kern="2200" dirty="0" err="1">
                          <a:effectLst/>
                        </a:rPr>
                        <a:t>pca</a:t>
                      </a:r>
                      <a:r>
                        <a:rPr lang="en-US" sz="2800" kern="2200" dirty="0">
                          <a:effectLst/>
                        </a:rPr>
                        <a:t>: a new approach to appearance-based face representation and recognition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kern="2200" dirty="0">
                          <a:effectLst/>
                        </a:rPr>
                        <a:t>2DPCA</a:t>
                      </a:r>
                      <a:endParaRPr lang="zh-CN" sz="2800" kern="2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8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7365"/>
            <a:ext cx="7886700" cy="4352607"/>
          </a:xfrm>
        </p:spPr>
        <p:txBody>
          <a:bodyPr/>
          <a:lstStyle/>
          <a:p>
            <a:r>
              <a:rPr lang="zh-CN" altLang="en-US" dirty="0" smtClean="0"/>
              <a:t>论文主要思路：</a:t>
            </a:r>
            <a:endParaRPr lang="en-US" altLang="zh-CN" dirty="0" smtClean="0"/>
          </a:p>
          <a:p>
            <a:r>
              <a:rPr lang="en-US" altLang="zh-CN" dirty="0" smtClean="0"/>
              <a:t>① 3D</a:t>
            </a:r>
            <a:r>
              <a:rPr lang="zh-CN" altLang="en-US" dirty="0" smtClean="0"/>
              <a:t>深度图像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② </a:t>
            </a:r>
            <a:r>
              <a:rPr lang="zh-CN" altLang="en-US" dirty="0" smtClean="0">
                <a:sym typeface="Wingdings" panose="05000000000000000000" pitchFamily="2" charset="2"/>
              </a:rPr>
              <a:t>预处理，获取</a:t>
            </a:r>
            <a:r>
              <a:rPr lang="en-US" altLang="zh-CN" dirty="0" smtClean="0">
                <a:sym typeface="Wingdings" panose="05000000000000000000" pitchFamily="2" charset="2"/>
              </a:rPr>
              <a:t>30</a:t>
            </a:r>
            <a:r>
              <a:rPr lang="zh-CN" altLang="en-US" dirty="0" smtClean="0">
                <a:sym typeface="Wingdings" panose="05000000000000000000" pitchFamily="2" charset="2"/>
              </a:rPr>
              <a:t>个关键点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③ </a:t>
            </a:r>
            <a:r>
              <a:rPr lang="zh-CN" altLang="en-US" dirty="0" smtClean="0">
                <a:sym typeface="Wingdings" panose="05000000000000000000" pitchFamily="2" charset="2"/>
              </a:rPr>
              <a:t>特征抽取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④ </a:t>
            </a:r>
            <a:r>
              <a:rPr lang="zh-CN" altLang="en-US" dirty="0" smtClean="0">
                <a:sym typeface="Wingdings" panose="05000000000000000000" pitchFamily="2" charset="2"/>
              </a:rPr>
              <a:t>特征选择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⑤ </a:t>
            </a:r>
            <a:r>
              <a:rPr lang="en-US" altLang="zh-CN" dirty="0" smtClean="0">
                <a:sym typeface="Wingdings" panose="05000000000000000000" pitchFamily="2" charset="2"/>
              </a:rPr>
              <a:t>SVM</a:t>
            </a:r>
            <a:r>
              <a:rPr lang="zh-CN" altLang="en-US" dirty="0" smtClean="0">
                <a:sym typeface="Wingdings" panose="05000000000000000000" pitchFamily="2" charset="2"/>
              </a:rPr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80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7365"/>
            <a:ext cx="7886700" cy="4352607"/>
          </a:xfrm>
        </p:spPr>
        <p:txBody>
          <a:bodyPr/>
          <a:lstStyle/>
          <a:p>
            <a:r>
              <a:rPr lang="zh-CN" altLang="en-US" dirty="0" smtClean="0"/>
              <a:t>论文主要贡献</a:t>
            </a:r>
            <a:endParaRPr lang="en-US" altLang="zh-CN" dirty="0" smtClean="0"/>
          </a:p>
          <a:p>
            <a:r>
              <a:rPr lang="zh-CN" altLang="zh-CN" dirty="0"/>
              <a:t>解决了在一幅</a:t>
            </a:r>
            <a:r>
              <a:rPr lang="en-US" altLang="zh-CN" dirty="0"/>
              <a:t>3D</a:t>
            </a:r>
            <a:r>
              <a:rPr lang="zh-CN" altLang="zh-CN" dirty="0"/>
              <a:t>图像中的独立人脸表情识别</a:t>
            </a:r>
          </a:p>
          <a:p>
            <a:r>
              <a:rPr lang="zh-CN" altLang="zh-CN" dirty="0"/>
              <a:t>表情识别的方法是全自动的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60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69736"/>
          </a:xfrm>
        </p:spPr>
        <p:txBody>
          <a:bodyPr/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预处理及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启发点探测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2597508" cy="3263504"/>
          </a:xfrm>
        </p:spPr>
        <p:txBody>
          <a:bodyPr/>
          <a:lstStyle/>
          <a:p>
            <a:r>
              <a:rPr lang="zh-CN" altLang="zh-CN" dirty="0"/>
              <a:t>首先找</a:t>
            </a:r>
            <a:r>
              <a:rPr lang="en-US" altLang="zh-CN" dirty="0"/>
              <a:t>5</a:t>
            </a:r>
            <a:r>
              <a:rPr lang="zh-CN" altLang="zh-CN" dirty="0"/>
              <a:t>个基准点（鼻尖</a:t>
            </a:r>
            <a:r>
              <a:rPr lang="en-US" altLang="zh-CN" dirty="0"/>
              <a:t> + 4</a:t>
            </a:r>
            <a:r>
              <a:rPr lang="zh-CN" altLang="zh-CN" dirty="0"/>
              <a:t>个眼角），再根据一定规则找到</a:t>
            </a:r>
            <a:r>
              <a:rPr lang="en-US" altLang="zh-CN" dirty="0"/>
              <a:t>25</a:t>
            </a:r>
            <a:r>
              <a:rPr lang="zh-CN" altLang="zh-CN" dirty="0"/>
              <a:t>个启发点，一共</a:t>
            </a:r>
            <a:r>
              <a:rPr lang="en-US" altLang="zh-CN" dirty="0"/>
              <a:t>30</a:t>
            </a:r>
            <a:r>
              <a:rPr lang="zh-CN" altLang="zh-CN" dirty="0"/>
              <a:t>个点</a:t>
            </a:r>
          </a:p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4532" y="1143599"/>
            <a:ext cx="4538140" cy="43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1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特征抽取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面片的深度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特征抽取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* 4096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* 50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对于每一个点（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个基准点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个启发点），利用一个公开的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工具包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文中的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地址无效：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http://www.mathworks.com/matlabcentral/fileexchange/loadFile.do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，最接近的有效地址：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http://www.mathworks.com/matlabcentral/fileexchange/8998-surface-fitting-using-gridfit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）获取一个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的获取思想如下图所示。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0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2"/>
          <a:srcRect t="1951"/>
          <a:stretch/>
        </p:blipFill>
        <p:spPr bwMode="auto">
          <a:xfrm>
            <a:off x="1324559" y="1039078"/>
            <a:ext cx="6880581" cy="3301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494310" y="4827163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× 64 = 4096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8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1661</Words>
  <Application>Microsoft Office PowerPoint</Application>
  <PresentationFormat>全屏显示(4:3)</PresentationFormat>
  <Paragraphs>163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华文中宋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Fully Automatic 3D Facial Expression Recognition using Local Depth Features</vt:lpstr>
      <vt:lpstr>1. 概述</vt:lpstr>
      <vt:lpstr>PowerPoint 演示文稿</vt:lpstr>
      <vt:lpstr>PowerPoint 演示文稿</vt:lpstr>
      <vt:lpstr>PowerPoint 演示文稿</vt:lpstr>
      <vt:lpstr>PowerPoint 演示文稿</vt:lpstr>
      <vt:lpstr>2. 预处理及 启发点探测</vt:lpstr>
      <vt:lpstr>3. 特征抽取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yafu xiao</dc:creator>
  <cp:lastModifiedBy>yafu xiao</cp:lastModifiedBy>
  <cp:revision>115</cp:revision>
  <dcterms:created xsi:type="dcterms:W3CDTF">2015-03-15T02:02:13Z</dcterms:created>
  <dcterms:modified xsi:type="dcterms:W3CDTF">2015-03-20T06:31:27Z</dcterms:modified>
</cp:coreProperties>
</file>