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89" r:id="rId18"/>
    <p:sldId id="290" r:id="rId19"/>
    <p:sldId id="291" r:id="rId20"/>
    <p:sldId id="292" r:id="rId21"/>
    <p:sldId id="273" r:id="rId22"/>
    <p:sldId id="274" r:id="rId23"/>
    <p:sldId id="275" r:id="rId24"/>
    <p:sldId id="276" r:id="rId25"/>
    <p:sldId id="287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2015/4/29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2015/4/29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2015/4/29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Bilinear Models for 3-D Face and Facial Expression Recognition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TIFS2008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平滑约束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上面几个会使模型点偏离位置，产生面片撕裂重叠现象。</a:t>
            </a:r>
            <a:endParaRPr lang="en-US" altLang="zh-CN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数据配准</a:t>
            </a:r>
            <a:endParaRPr lang="zh-CN" altLang="en-US" dirty="0"/>
          </a:p>
        </p:txBody>
      </p:sp>
      <p:pic>
        <p:nvPicPr>
          <p:cNvPr id="24577" name="Picture 1" descr="C:\Users\Administrator\AppData\Roaming\Tencent\Users\261427416\QQ\WinTemp\RichOle\BH)}S{~$CWA4]A19JZVG2W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643182"/>
            <a:ext cx="5072098" cy="1177451"/>
          </a:xfrm>
          <a:prstGeom prst="rect">
            <a:avLst/>
          </a:prstGeom>
          <a:noFill/>
        </p:spPr>
      </p:pic>
      <p:pic>
        <p:nvPicPr>
          <p:cNvPr id="24578" name="Picture 2" descr="C:\Users\Administrator\AppData\Roaming\Tencent\Users\261427416\QQ\WinTemp\RichOle\_4T_7{]TNTK)XP)WQ~8}}I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4071942"/>
            <a:ext cx="8929718" cy="11430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上面公式转化为矩阵形式：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数据配准</a:t>
            </a:r>
            <a:endParaRPr lang="zh-CN" altLang="en-US" dirty="0"/>
          </a:p>
        </p:txBody>
      </p:sp>
      <p:pic>
        <p:nvPicPr>
          <p:cNvPr id="22529" name="Picture 1" descr="C:\Users\Administrator\AppData\Roaming\Tencent\Users\261427416\QQ\WinTemp\RichOle\H(LESOO29%%5~5_TQ(94HB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928802"/>
            <a:ext cx="4214842" cy="1739459"/>
          </a:xfrm>
          <a:prstGeom prst="rect">
            <a:avLst/>
          </a:prstGeom>
          <a:noFill/>
        </p:spPr>
      </p:pic>
      <p:pic>
        <p:nvPicPr>
          <p:cNvPr id="22530" name="Picture 2" descr="C:\Users\Administrator\AppData\Roaming\Tencent\Users\261427416\QQ\WinTemp\RichOle\1G7$8W[CYXV{OD1L5QQHCA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643314"/>
            <a:ext cx="7000924" cy="2055590"/>
          </a:xfrm>
          <a:prstGeom prst="rect">
            <a:avLst/>
          </a:prstGeom>
          <a:noFill/>
        </p:spPr>
      </p:pic>
      <p:pic>
        <p:nvPicPr>
          <p:cNvPr id="22531" name="Picture 3" descr="C:\Users\Administrator\AppData\Roaming\Tencent\Users\261427416\QQ\WinTemp\RichOle\6(HL(U`0IOE{U$3AVS@C~1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5429264"/>
            <a:ext cx="7000924" cy="6429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问题转化为最小化问题：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9</a:t>
            </a:r>
            <a:r>
              <a:rPr lang="zh-CN" altLang="en-US" dirty="0" smtClean="0"/>
              <a:t>代入</a:t>
            </a:r>
            <a:r>
              <a:rPr lang="en-US" altLang="zh-CN" dirty="0" smtClean="0"/>
              <a:t>8</a:t>
            </a:r>
            <a:r>
              <a:rPr lang="zh-CN" altLang="en-US" dirty="0" smtClean="0"/>
              <a:t>进行迭代求解，可求解得</a:t>
            </a:r>
            <a:r>
              <a:rPr lang="en-US" altLang="zh-CN" dirty="0" smtClean="0"/>
              <a:t>v.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数据配准</a:t>
            </a:r>
            <a:endParaRPr lang="zh-CN" altLang="en-US" dirty="0"/>
          </a:p>
        </p:txBody>
      </p:sp>
      <p:pic>
        <p:nvPicPr>
          <p:cNvPr id="23554" name="Picture 2" descr="C:\Users\Administrator\AppData\Roaming\Tencent\Users\261427416\QQ\WinTemp\RichOle\QMH(~[)[%Z4Z]8VET@0LI4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786058"/>
            <a:ext cx="4683848" cy="571504"/>
          </a:xfrm>
          <a:prstGeom prst="rect">
            <a:avLst/>
          </a:prstGeom>
          <a:noFill/>
        </p:spPr>
      </p:pic>
      <p:pic>
        <p:nvPicPr>
          <p:cNvPr id="6" name="Picture 1" descr="C:\Users\Administrator\AppData\Roaming\Tencent\Users\261427416\QQ\WinTemp\RichOle\H(LESOO29%%5~5_TQ(94HB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3857628"/>
            <a:ext cx="4929222" cy="17394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将数据降维到子空间：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这个时候表示一张新脸，只要用向量</a:t>
            </a:r>
            <a:r>
              <a:rPr lang="en-US" altLang="zh-CN" dirty="0" smtClean="0"/>
              <a:t>q</a:t>
            </a:r>
            <a:r>
              <a:rPr lang="zh-CN" altLang="en-US" dirty="0" smtClean="0"/>
              <a:t>表示就可以了。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数据配准</a:t>
            </a:r>
            <a:endParaRPr lang="zh-CN" altLang="en-US" dirty="0"/>
          </a:p>
        </p:txBody>
      </p:sp>
      <p:pic>
        <p:nvPicPr>
          <p:cNvPr id="21506" name="Picture 2" descr="C:\Users\Administrator\AppData\Roaming\Tencent\Users\261427416\QQ\WinTemp\RichOle\7_5]P_Z]Q6_]F`BO9S17JL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2786058"/>
            <a:ext cx="3501738" cy="642942"/>
          </a:xfrm>
          <a:prstGeom prst="rect">
            <a:avLst/>
          </a:prstGeom>
          <a:noFill/>
        </p:spPr>
      </p:pic>
      <p:pic>
        <p:nvPicPr>
          <p:cNvPr id="21507" name="Picture 3" descr="C:\Users\Administrator\AppData\Roaming\Tencent\Users\261427416\QQ\WinTemp\RichOle\GDT4JYWYL2CDJ0K2HR)8]W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3571876"/>
            <a:ext cx="7572428" cy="10840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数据配准</a:t>
            </a:r>
            <a:endParaRPr lang="zh-CN" altLang="en-US" dirty="0"/>
          </a:p>
        </p:txBody>
      </p:sp>
      <p:pic>
        <p:nvPicPr>
          <p:cNvPr id="20481" name="Picture 1" descr="C:\Users\Administrator\AppData\Roaming\Tencent\Users\261427416\QQ\WinTemp\RichOle\JFW6EH_VH7]BHOEP9BZ311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857496"/>
            <a:ext cx="7600209" cy="1785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总结：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训练阶段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1.</a:t>
            </a:r>
            <a:r>
              <a:rPr lang="zh-CN" altLang="en-US" dirty="0" smtClean="0"/>
              <a:t>利用公式求解</a:t>
            </a:r>
            <a:r>
              <a:rPr lang="en-US" altLang="zh-CN" dirty="0" smtClean="0"/>
              <a:t>base mesh.</a:t>
            </a:r>
          </a:p>
          <a:p>
            <a:pPr lvl="2"/>
            <a:r>
              <a:rPr lang="en-US" altLang="zh-CN" dirty="0" smtClean="0"/>
              <a:t>2.</a:t>
            </a:r>
            <a:r>
              <a:rPr lang="zh-CN" altLang="en-US" dirty="0" smtClean="0"/>
              <a:t>然后利用</a:t>
            </a:r>
            <a:r>
              <a:rPr lang="en-US" altLang="zh-CN" dirty="0" smtClean="0"/>
              <a:t>PCA</a:t>
            </a:r>
            <a:r>
              <a:rPr lang="zh-CN" altLang="en-US" dirty="0" smtClean="0"/>
              <a:t>求解基准脸的主成分。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测试阶段：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利用</a:t>
            </a:r>
            <a:r>
              <a:rPr lang="en-US" altLang="zh-CN" dirty="0" smtClean="0"/>
              <a:t>13</a:t>
            </a:r>
            <a:r>
              <a:rPr lang="zh-CN" altLang="en-US" dirty="0" smtClean="0"/>
              <a:t>求解控制参数</a:t>
            </a:r>
            <a:r>
              <a:rPr lang="en-US" altLang="zh-CN" dirty="0" smtClean="0"/>
              <a:t>q</a:t>
            </a:r>
            <a:r>
              <a:rPr lang="zh-CN" altLang="en-US" dirty="0" smtClean="0"/>
              <a:t>，可得新的人脸的表示方法。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数据配准</a:t>
            </a:r>
            <a:endParaRPr lang="zh-CN" altLang="en-US" dirty="0"/>
          </a:p>
        </p:txBody>
      </p:sp>
      <p:pic>
        <p:nvPicPr>
          <p:cNvPr id="26625" name="Picture 1" descr="C:\Users\Administrator\AppData\Roaming\Tencent\Users\261427416\QQ\WinTemp\RichOle\`VDU709{5`}3@S`N%QI]FB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4357694"/>
            <a:ext cx="3745293" cy="1071570"/>
          </a:xfrm>
          <a:prstGeom prst="rect">
            <a:avLst/>
          </a:prstGeom>
          <a:noFill/>
        </p:spPr>
      </p:pic>
      <p:pic>
        <p:nvPicPr>
          <p:cNvPr id="5" name="Picture 2" descr="C:\Users\Administrator\AppData\Roaming\Tencent\Users\261427416\QQ\WinTemp\RichOle\7_5]P_Z]Q6_]F`BO9S17JL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5786454"/>
            <a:ext cx="4668984" cy="857256"/>
          </a:xfrm>
          <a:prstGeom prst="rect">
            <a:avLst/>
          </a:prstGeom>
          <a:noFill/>
        </p:spPr>
      </p:pic>
      <p:pic>
        <p:nvPicPr>
          <p:cNvPr id="6" name="Picture 1" descr="C:\Users\Administrator\AppData\Roaming\Tencent\Users\261427416\QQ\WinTemp\RichOle\JFW6EH_VH7]BHOEP9BZ311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6248" y="4357694"/>
            <a:ext cx="4071965" cy="11430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对称模型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已知</a:t>
            </a:r>
            <a:r>
              <a:rPr lang="en-US" altLang="zh-CN" dirty="0" smtClean="0"/>
              <a:t>16,17.</a:t>
            </a:r>
            <a:r>
              <a:rPr lang="zh-CN" altLang="en-US" dirty="0" smtClean="0"/>
              <a:t>对</a:t>
            </a:r>
            <a:r>
              <a:rPr lang="en-US" altLang="zh-CN" dirty="0" smtClean="0"/>
              <a:t>17</a:t>
            </a:r>
            <a:r>
              <a:rPr lang="zh-CN" altLang="en-US" dirty="0" smtClean="0"/>
              <a:t>求偏导并设为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，可得</a:t>
            </a:r>
            <a:r>
              <a:rPr lang="en-US" altLang="zh-CN" dirty="0" smtClean="0"/>
              <a:t>18,19,21.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双线性模型</a:t>
            </a:r>
            <a:endParaRPr lang="zh-CN" altLang="en-US" dirty="0"/>
          </a:p>
        </p:txBody>
      </p:sp>
      <p:pic>
        <p:nvPicPr>
          <p:cNvPr id="12289" name="Picture 1" descr="C:\Users\Administrator\AppData\Roaming\Tencent\Users\261427416\QQ\WinTemp\RichOle\]4@@D6D1X9HJBDVJF1{GRO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143248"/>
            <a:ext cx="6733356" cy="1143008"/>
          </a:xfrm>
          <a:prstGeom prst="rect">
            <a:avLst/>
          </a:prstGeom>
          <a:noFill/>
        </p:spPr>
      </p:pic>
      <p:pic>
        <p:nvPicPr>
          <p:cNvPr id="12290" name="Picture 2" descr="C:\Users\Administrator\AppData\Roaming\Tencent\Users\261427416\QQ\WinTemp\RichOle\F]_(HGFO9ACTJ@%J_CSEMI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4929198"/>
            <a:ext cx="7765459" cy="12144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对称模型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</a:t>
            </a:r>
            <a:r>
              <a:rPr lang="en-US" altLang="zh-CN" dirty="0" smtClean="0"/>
              <a:t>22</a:t>
            </a:r>
            <a:r>
              <a:rPr lang="zh-CN" altLang="en-US" dirty="0" smtClean="0"/>
              <a:t>对</a:t>
            </a:r>
            <a:r>
              <a:rPr lang="en-US" altLang="zh-CN" dirty="0" smtClean="0"/>
              <a:t>18,19,21</a:t>
            </a:r>
            <a:r>
              <a:rPr lang="zh-CN" altLang="en-US" dirty="0" smtClean="0"/>
              <a:t>进行迭代求解。可得</a:t>
            </a:r>
            <a:r>
              <a:rPr lang="en-US" altLang="zh-CN" dirty="0" smtClean="0"/>
              <a:t>A,B,W</a:t>
            </a:r>
            <a:r>
              <a:rPr lang="zh-CN" altLang="en-US" dirty="0" smtClean="0"/>
              <a:t>各个控制参数</a:t>
            </a:r>
            <a:r>
              <a:rPr lang="en-US" altLang="zh-CN" dirty="0" smtClean="0"/>
              <a:t>.</a:t>
            </a:r>
            <a:r>
              <a:rPr lang="zh-CN" altLang="en-US" dirty="0" smtClean="0"/>
              <a:t>其中各个参数随机赋初值（后面实验部分可看到）。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双线性模型</a:t>
            </a:r>
            <a:endParaRPr lang="zh-CN" altLang="en-US" dirty="0"/>
          </a:p>
        </p:txBody>
      </p:sp>
      <p:pic>
        <p:nvPicPr>
          <p:cNvPr id="47105" name="Picture 1" descr="C:\Users\Administrator\AppData\Roaming\Tencent\Users\261427416\QQ\WinTemp\RichOle\K6ZBX9GSTO{MSLBS@]L200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214687"/>
            <a:ext cx="4648016" cy="3643314"/>
          </a:xfrm>
          <a:prstGeom prst="rect">
            <a:avLst/>
          </a:prstGeom>
          <a:noFill/>
        </p:spPr>
      </p:pic>
      <p:pic>
        <p:nvPicPr>
          <p:cNvPr id="47106" name="Picture 2" descr="C:\Users\Administrator\AppData\Roaming\Tencent\Users\261427416\QQ\WinTemp\RichOle\E)1ZYIR_JY`%TIIM]7W%{P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3214686"/>
            <a:ext cx="4572000" cy="1714512"/>
          </a:xfrm>
          <a:prstGeom prst="rect">
            <a:avLst/>
          </a:prstGeom>
          <a:noFill/>
        </p:spPr>
      </p:pic>
      <p:pic>
        <p:nvPicPr>
          <p:cNvPr id="47107" name="Picture 3" descr="C:\Users\Administrator\AppData\Roaming\Tencent\Users\261427416\QQ\WinTemp\RichOle\MDQV3IDQFRC7E0DCERM7{J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5572140"/>
            <a:ext cx="4567269" cy="7143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对称模型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本文求解用偏导法，不同于</a:t>
            </a:r>
            <a:r>
              <a:rPr lang="en-US" altLang="zh-CN" dirty="0" smtClean="0"/>
              <a:t>separating style and content</a:t>
            </a:r>
            <a:r>
              <a:rPr lang="zh-CN" altLang="en-US" dirty="0" smtClean="0"/>
              <a:t>一文。因为数据分布不均匀等问题，故放弃</a:t>
            </a:r>
            <a:r>
              <a:rPr lang="en-US" altLang="zh-CN" dirty="0" smtClean="0"/>
              <a:t>S</a:t>
            </a:r>
            <a:r>
              <a:rPr lang="zh-CN" altLang="en-US" dirty="0" smtClean="0"/>
              <a:t>文做法。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维度问题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双线性模型</a:t>
            </a:r>
            <a:endParaRPr lang="zh-CN" altLang="en-US" dirty="0"/>
          </a:p>
        </p:txBody>
      </p:sp>
      <p:pic>
        <p:nvPicPr>
          <p:cNvPr id="46081" name="Picture 1" descr="C:\Users\Administrator\AppData\Roaming\Tencent\Users\261427416\QQ\WinTemp\RichOle\Q__TPU3WL9IB@ZJT6]GD41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786190"/>
            <a:ext cx="9144000" cy="30718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非对称模型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</a:t>
            </a:r>
            <a:r>
              <a:rPr lang="en-US" altLang="zh-CN" dirty="0" smtClean="0"/>
              <a:t>26</a:t>
            </a:r>
            <a:r>
              <a:rPr lang="zh-CN" altLang="en-US" dirty="0" smtClean="0"/>
              <a:t>使用偏导法求解，可得</a:t>
            </a:r>
            <a:r>
              <a:rPr lang="en-US" altLang="zh-CN" dirty="0" smtClean="0"/>
              <a:t>27,28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双线性模型</a:t>
            </a:r>
            <a:endParaRPr lang="zh-CN" altLang="en-US" dirty="0"/>
          </a:p>
        </p:txBody>
      </p:sp>
      <p:pic>
        <p:nvPicPr>
          <p:cNvPr id="51201" name="Picture 1" descr="C:\Users\Administrator\AppData\Roaming\Tencent\Users\261427416\QQ\WinTemp\RichOle\Q46@$N2IOVDCC~R4ZLSEPW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86058"/>
            <a:ext cx="4286248" cy="1714512"/>
          </a:xfrm>
          <a:prstGeom prst="rect">
            <a:avLst/>
          </a:prstGeom>
          <a:noFill/>
        </p:spPr>
      </p:pic>
      <p:pic>
        <p:nvPicPr>
          <p:cNvPr id="51202" name="Picture 2" descr="C:\Users\Administrator\AppData\Roaming\Tencent\Users\261427416\QQ\WinTemp\RichOle\LJ3{%CJ21~{D2W~(BM0)2N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4125" y="4929198"/>
            <a:ext cx="6719907" cy="1185866"/>
          </a:xfrm>
          <a:prstGeom prst="rect">
            <a:avLst/>
          </a:prstGeom>
          <a:noFill/>
        </p:spPr>
      </p:pic>
      <p:pic>
        <p:nvPicPr>
          <p:cNvPr id="51203" name="Picture 3" descr="C:\Users\Administrator\AppData\Roaming\Tencent\Users\261427416\QQ\WinTemp\RichOle\Q8OZ8@~%BS6MCX$1Z{D[I`J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57686" y="2500306"/>
            <a:ext cx="4786314" cy="20717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解决的问题</a:t>
            </a:r>
            <a:endParaRPr lang="en-US" altLang="zh-CN" dirty="0" smtClean="0"/>
          </a:p>
          <a:p>
            <a:r>
              <a:rPr lang="zh-CN" altLang="en-US" dirty="0" smtClean="0"/>
              <a:t>解决的思路</a:t>
            </a:r>
            <a:endParaRPr lang="en-US" altLang="zh-CN" dirty="0" smtClean="0"/>
          </a:p>
          <a:p>
            <a:r>
              <a:rPr lang="zh-CN" altLang="en-US" dirty="0" smtClean="0"/>
              <a:t>数据配准</a:t>
            </a:r>
            <a:endParaRPr lang="en-US" altLang="zh-CN" dirty="0" smtClean="0"/>
          </a:p>
          <a:p>
            <a:r>
              <a:rPr lang="zh-CN" altLang="en-US" dirty="0" smtClean="0"/>
              <a:t>双线性模型</a:t>
            </a:r>
            <a:endParaRPr lang="en-US" altLang="zh-CN" dirty="0" smtClean="0"/>
          </a:p>
          <a:p>
            <a:r>
              <a:rPr lang="zh-CN" altLang="en-US" dirty="0" smtClean="0"/>
              <a:t>表情识别</a:t>
            </a:r>
            <a:endParaRPr lang="en-US" altLang="zh-CN" dirty="0" smtClean="0"/>
          </a:p>
          <a:p>
            <a:r>
              <a:rPr lang="zh-CN" altLang="en-US" dirty="0" smtClean="0"/>
              <a:t>人脸识别</a:t>
            </a:r>
            <a:endParaRPr lang="en-US" altLang="zh-CN" dirty="0" smtClean="0"/>
          </a:p>
          <a:p>
            <a:r>
              <a:rPr lang="zh-CN" altLang="en-US" dirty="0" smtClean="0"/>
              <a:t>性能评价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框架结构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非对称模型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维度问题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双线性模型</a:t>
            </a:r>
            <a:endParaRPr lang="zh-CN" altLang="en-US" dirty="0"/>
          </a:p>
        </p:txBody>
      </p:sp>
      <p:pic>
        <p:nvPicPr>
          <p:cNvPr id="53249" name="Picture 1" descr="C:\Users\Administrator\AppData\Roaming\Tencent\Users\261427416\QQ\WinTemp\RichOle\4WF%%{VMMBN0F@Y$]ZQJ1T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86058"/>
            <a:ext cx="9144000" cy="40719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BU-3DFE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100:      56</a:t>
            </a:r>
            <a:r>
              <a:rPr lang="zh-CN" altLang="en-US" dirty="0" smtClean="0"/>
              <a:t>女</a:t>
            </a:r>
            <a:r>
              <a:rPr lang="en-US" altLang="zh-CN" dirty="0" smtClean="0"/>
              <a:t>+44</a:t>
            </a:r>
            <a:r>
              <a:rPr lang="zh-CN" altLang="en-US" dirty="0" smtClean="0"/>
              <a:t>男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25</a:t>
            </a:r>
            <a:r>
              <a:rPr lang="zh-CN" altLang="en-US" dirty="0" smtClean="0"/>
              <a:t>表情：</a:t>
            </a:r>
            <a:r>
              <a:rPr lang="en-US" altLang="zh-CN" dirty="0" smtClean="0"/>
              <a:t>6</a:t>
            </a:r>
            <a:r>
              <a:rPr lang="zh-CN" altLang="en-US" dirty="0" smtClean="0"/>
              <a:t>种表情*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种程度</a:t>
            </a:r>
            <a:r>
              <a:rPr lang="en-US" altLang="zh-CN" dirty="0" smtClean="0"/>
              <a:t>+</a:t>
            </a:r>
            <a:r>
              <a:rPr lang="zh-CN" altLang="en-US" dirty="0" smtClean="0"/>
              <a:t>中性表情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共有</a:t>
            </a:r>
            <a:r>
              <a:rPr lang="en-US" altLang="zh-CN" dirty="0" smtClean="0"/>
              <a:t>2500</a:t>
            </a:r>
            <a:r>
              <a:rPr lang="zh-CN" altLang="en-US" dirty="0" smtClean="0"/>
              <a:t>张脸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带有特征标记，在训练时辅助配准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性能评价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人脸表情识别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训练集：</a:t>
            </a:r>
            <a:r>
              <a:rPr lang="en-US" altLang="zh-CN" dirty="0" smtClean="0"/>
              <a:t>90</a:t>
            </a:r>
            <a:r>
              <a:rPr lang="zh-CN" altLang="en-US" dirty="0" smtClean="0"/>
              <a:t>人的人脸数据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测试集：剩下</a:t>
            </a:r>
            <a:r>
              <a:rPr lang="en-US" altLang="zh-CN" dirty="0" smtClean="0"/>
              <a:t>10</a:t>
            </a:r>
            <a:r>
              <a:rPr lang="zh-CN" altLang="en-US" dirty="0" smtClean="0"/>
              <a:t>人的人脸数据</a:t>
            </a:r>
            <a:endParaRPr lang="en-US" altLang="zh-CN" dirty="0" smtClean="0"/>
          </a:p>
          <a:p>
            <a:r>
              <a:rPr lang="zh-CN" altLang="en-US" dirty="0" smtClean="0"/>
              <a:t>实验过程：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</a:t>
            </a:r>
            <a:r>
              <a:rPr lang="zh-CN" altLang="en-US" dirty="0" smtClean="0"/>
              <a:t>首先建立基准脸，</a:t>
            </a:r>
            <a:r>
              <a:rPr lang="en-US" altLang="zh-CN" dirty="0" smtClean="0"/>
              <a:t>N=169</a:t>
            </a:r>
            <a:r>
              <a:rPr lang="zh-CN" altLang="en-US" dirty="0" smtClean="0"/>
              <a:t>个点。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，然后对基准脸学习主成分，</a:t>
            </a:r>
            <a:r>
              <a:rPr lang="en-US" altLang="zh-CN" dirty="0" smtClean="0"/>
              <a:t>250</a:t>
            </a:r>
            <a:r>
              <a:rPr lang="zh-CN" altLang="en-US" dirty="0" smtClean="0"/>
              <a:t>主成分。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性能评价</a:t>
            </a:r>
            <a:r>
              <a:rPr lang="en-US" altLang="zh-CN" dirty="0" smtClean="0"/>
              <a:t>(</a:t>
            </a:r>
            <a:r>
              <a:rPr lang="zh-CN" altLang="en-US" dirty="0" smtClean="0"/>
              <a:t>表情识别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实验过程：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</a:t>
            </a:r>
            <a:r>
              <a:rPr lang="zh-CN" altLang="en-US" dirty="0" smtClean="0"/>
              <a:t>，利用训练数据拟合非对称模型。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</a:t>
            </a:r>
            <a:r>
              <a:rPr lang="en-US" altLang="zh-CN" baseline="30000" dirty="0" smtClean="0"/>
              <a:t>X</a:t>
            </a:r>
            <a:r>
              <a:rPr lang="zh-CN" altLang="en-US" dirty="0" smtClean="0"/>
              <a:t>为</a:t>
            </a:r>
            <a:r>
              <a:rPr lang="en-US" altLang="zh-CN" dirty="0" smtClean="0"/>
              <a:t>6</a:t>
            </a:r>
            <a:r>
              <a:rPr lang="zh-CN" altLang="en-US" dirty="0" smtClean="0"/>
              <a:t>*</a:t>
            </a:r>
            <a:r>
              <a:rPr lang="en-US" altLang="zh-CN" dirty="0" smtClean="0"/>
              <a:t>80</a:t>
            </a:r>
            <a:r>
              <a:rPr lang="zh-CN" altLang="en-US" dirty="0" smtClean="0"/>
              <a:t>维，</a:t>
            </a:r>
            <a:r>
              <a:rPr lang="en-US" altLang="zh-CN" dirty="0" err="1" smtClean="0"/>
              <a:t>b</a:t>
            </a:r>
            <a:r>
              <a:rPr lang="en-US" altLang="zh-CN" baseline="30000" dirty="0" err="1" smtClean="0"/>
              <a:t>p</a:t>
            </a:r>
            <a:r>
              <a:rPr lang="zh-CN" altLang="en-US" dirty="0" smtClean="0"/>
              <a:t>为</a:t>
            </a:r>
            <a:r>
              <a:rPr lang="en-US" altLang="zh-CN" dirty="0" smtClean="0"/>
              <a:t>80</a:t>
            </a:r>
            <a:r>
              <a:rPr lang="zh-CN" altLang="en-US" dirty="0" smtClean="0"/>
              <a:t>维</a:t>
            </a:r>
            <a:r>
              <a:rPr lang="zh-CN" altLang="en-US" dirty="0" smtClean="0"/>
              <a:t>向量。对</a:t>
            </a:r>
            <a:r>
              <a:rPr lang="en-US" altLang="zh-CN" dirty="0" smtClean="0"/>
              <a:t>A</a:t>
            </a:r>
            <a:r>
              <a:rPr lang="en-US" altLang="zh-CN" baseline="30000" dirty="0" smtClean="0"/>
              <a:t>X</a:t>
            </a:r>
            <a:r>
              <a:rPr lang="zh-CN" altLang="en-US" baseline="30000" dirty="0" smtClean="0"/>
              <a:t>，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</a:t>
            </a:r>
            <a:r>
              <a:rPr lang="en-US" altLang="zh-CN" baseline="30000" dirty="0" err="1" smtClean="0"/>
              <a:t>p</a:t>
            </a:r>
            <a:r>
              <a:rPr lang="zh-CN" altLang="en-US" dirty="0" smtClean="0"/>
              <a:t>数据</a:t>
            </a:r>
            <a:r>
              <a:rPr lang="zh-CN" altLang="en-US" dirty="0" smtClean="0">
                <a:solidFill>
                  <a:srgbClr val="FF0000"/>
                </a:solidFill>
              </a:rPr>
              <a:t>随机赋初值</a:t>
            </a:r>
            <a:r>
              <a:rPr lang="zh-CN" altLang="en-US" dirty="0" smtClean="0"/>
              <a:t>，然后利用非对称模型的求解得</a:t>
            </a:r>
            <a:r>
              <a:rPr lang="en-US" altLang="zh-CN" dirty="0" smtClean="0"/>
              <a:t>27,28.</a:t>
            </a:r>
            <a:r>
              <a:rPr lang="zh-CN" altLang="en-US" dirty="0" smtClean="0"/>
              <a:t>其中收敛条件为的变化阈值为</a:t>
            </a:r>
            <a:r>
              <a:rPr lang="en-US" altLang="zh-CN" dirty="0" smtClean="0"/>
              <a:t>0.01</a:t>
            </a:r>
            <a:r>
              <a:rPr lang="zh-CN" altLang="en-US" dirty="0" smtClean="0"/>
              <a:t>，或迭代次数设为</a:t>
            </a:r>
            <a:r>
              <a:rPr lang="en-US" altLang="zh-CN" dirty="0" smtClean="0"/>
              <a:t>150-180</a:t>
            </a:r>
            <a:r>
              <a:rPr lang="zh-CN" altLang="en-US" dirty="0" smtClean="0"/>
              <a:t>次。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4.</a:t>
            </a:r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zh-CN" altLang="en-US" dirty="0" smtClean="0"/>
          </a:p>
          <a:p>
            <a:pPr lvl="2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性能评价</a:t>
            </a:r>
            <a:r>
              <a:rPr lang="en-US" altLang="zh-CN" dirty="0" smtClean="0"/>
              <a:t>(</a:t>
            </a:r>
            <a:r>
              <a:rPr lang="zh-CN" altLang="en-US" dirty="0" smtClean="0"/>
              <a:t>表情识别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7169" name="Picture 1" descr="C:\Users\Administrator\AppData\Roaming\Tencent\Users\261427416\QQ\WinTemp\RichOle\HJLV8SC1[3X8Q30)78ZQ)S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57727" y="5314973"/>
            <a:ext cx="3971925" cy="1400175"/>
          </a:xfrm>
          <a:prstGeom prst="rect">
            <a:avLst/>
          </a:prstGeom>
          <a:noFill/>
        </p:spPr>
      </p:pic>
      <p:pic>
        <p:nvPicPr>
          <p:cNvPr id="7170" name="Picture 2" descr="C:\Users\Administrator\AppData\Roaming\Tencent\Users\261427416\QQ\WinTemp\RichOle\XF2SSTG_}}607)L)9)53GH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3429000"/>
            <a:ext cx="6672309" cy="642942"/>
          </a:xfrm>
          <a:prstGeom prst="rect">
            <a:avLst/>
          </a:prstGeom>
          <a:noFill/>
        </p:spPr>
      </p:pic>
      <p:pic>
        <p:nvPicPr>
          <p:cNvPr id="7171" name="Picture 3" descr="C:\Users\Administrator\AppData\Roaming\Tencent\Users\261427416\QQ\WinTemp\RichOle\_M7_ZO(@[$AEM2Z]28OD4LK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56" y="4143380"/>
            <a:ext cx="4143404" cy="6429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实验过程：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5</a:t>
            </a:r>
            <a:r>
              <a:rPr lang="zh-CN" altLang="en-US" dirty="0" smtClean="0"/>
              <a:t>，利用子空间法，获得测试样本的基准脸</a:t>
            </a:r>
            <a:r>
              <a:rPr lang="en-US" altLang="zh-CN" dirty="0" smtClean="0"/>
              <a:t>v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6,</a:t>
            </a:r>
            <a:r>
              <a:rPr lang="zh-CN" altLang="en-US" dirty="0" smtClean="0"/>
              <a:t>计算条件概率函数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性能评价</a:t>
            </a:r>
            <a:r>
              <a:rPr lang="en-US" altLang="zh-CN" dirty="0" smtClean="0"/>
              <a:t>(</a:t>
            </a:r>
            <a:r>
              <a:rPr lang="zh-CN" altLang="en-US" dirty="0" smtClean="0"/>
              <a:t>表情识别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6145" name="Picture 1" descr="C:\Users\Administrator\AppData\Roaming\Tencent\Users\261427416\QQ\WinTemp\RichOle\B4G`T7{WHKYXWYV1R1)MAD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000372"/>
            <a:ext cx="7665847" cy="1071570"/>
          </a:xfrm>
          <a:prstGeom prst="rect">
            <a:avLst/>
          </a:prstGeom>
          <a:noFill/>
        </p:spPr>
      </p:pic>
      <p:pic>
        <p:nvPicPr>
          <p:cNvPr id="6146" name="Picture 2" descr="C:\Users\Administrator\AppData\Roaming\Tencent\Users\261427416\QQ\WinTemp\RichOle\QWNO9RBF8{S}6~L)LZ28OO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4357694"/>
            <a:ext cx="7405558" cy="20002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实验过程：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该过程重复</a:t>
            </a:r>
            <a:r>
              <a:rPr lang="en-US" altLang="zh-CN" dirty="0" smtClean="0"/>
              <a:t>10</a:t>
            </a:r>
            <a:r>
              <a:rPr lang="zh-CN" altLang="en-US" dirty="0" smtClean="0"/>
              <a:t>次，进行交叉验证。确保每种数据都在测试集出现一次。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性能评价</a:t>
            </a:r>
            <a:r>
              <a:rPr lang="en-US" altLang="zh-CN" dirty="0" smtClean="0"/>
              <a:t>(</a:t>
            </a:r>
            <a:r>
              <a:rPr lang="zh-CN" altLang="en-US" dirty="0" smtClean="0"/>
              <a:t>表情识别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数据集处理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数据集被分成引导集（</a:t>
            </a:r>
            <a:r>
              <a:rPr lang="en-US" altLang="zh-CN" dirty="0" smtClean="0"/>
              <a:t>50</a:t>
            </a:r>
            <a:r>
              <a:rPr lang="zh-CN" altLang="en-US" dirty="0" smtClean="0"/>
              <a:t>个人的人脸数据），剩下的分成两部分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gallery,</a:t>
            </a:r>
            <a:r>
              <a:rPr lang="zh-CN" altLang="en-US" dirty="0" smtClean="0"/>
              <a:t>每个人含有一张人</a:t>
            </a:r>
            <a:r>
              <a:rPr lang="zh-CN" altLang="en-US" dirty="0" smtClean="0"/>
              <a:t>脸数据（</a:t>
            </a:r>
            <a:r>
              <a:rPr lang="zh-CN" altLang="en-US" dirty="0" smtClean="0"/>
              <a:t>中性表情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Probe, </a:t>
            </a:r>
            <a:r>
              <a:rPr lang="zh-CN" altLang="en-US" dirty="0" smtClean="0"/>
              <a:t>需要分类的数据，含有不同的人脸表情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性能评价</a:t>
            </a:r>
            <a:r>
              <a:rPr lang="en-US" altLang="zh-CN" dirty="0" smtClean="0"/>
              <a:t>(</a:t>
            </a:r>
            <a:r>
              <a:rPr lang="zh-CN" altLang="en-US" dirty="0" smtClean="0"/>
              <a:t>人脸识别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实验过程：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首先对引导集进行对称双线性学习（其中用到了非对称模型），而后利用学习到的混合矩阵</a:t>
            </a:r>
            <a:r>
              <a:rPr lang="en-US" altLang="zh-CN" dirty="0" smtClean="0"/>
              <a:t>W</a:t>
            </a:r>
            <a:r>
              <a:rPr lang="en-US" altLang="zh-CN" baseline="30000" dirty="0" smtClean="0"/>
              <a:t>K</a:t>
            </a:r>
            <a:r>
              <a:rPr lang="zh-CN" altLang="en-US" dirty="0" smtClean="0"/>
              <a:t>对</a:t>
            </a:r>
            <a:r>
              <a:rPr lang="en-US" altLang="zh-CN" dirty="0" smtClean="0"/>
              <a:t>gallery</a:t>
            </a:r>
            <a:r>
              <a:rPr lang="zh-CN" altLang="en-US" dirty="0" smtClean="0"/>
              <a:t>人脸进行拟合，同样的操作对</a:t>
            </a:r>
            <a:r>
              <a:rPr lang="en-US" altLang="zh-CN" dirty="0" smtClean="0"/>
              <a:t>probe</a:t>
            </a:r>
            <a:r>
              <a:rPr lang="zh-CN" altLang="en-US" dirty="0" smtClean="0"/>
              <a:t>人脸。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，首先对引导集数据进行配准，并获得变形后的</a:t>
            </a:r>
            <a:r>
              <a:rPr lang="zh-CN" altLang="en-US" dirty="0" smtClean="0">
                <a:solidFill>
                  <a:srgbClr val="FF0000"/>
                </a:solidFill>
              </a:rPr>
              <a:t>细分模型数据</a:t>
            </a:r>
            <a:r>
              <a:rPr lang="zh-CN" altLang="en-US" dirty="0" smtClean="0"/>
              <a:t>。对进行主成分学习，获得</a:t>
            </a:r>
            <a:r>
              <a:rPr lang="en-US" altLang="zh-CN" dirty="0" smtClean="0"/>
              <a:t>250</a:t>
            </a:r>
            <a:r>
              <a:rPr lang="zh-CN" altLang="en-US" dirty="0" smtClean="0"/>
              <a:t>主成分。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</a:t>
            </a:r>
            <a:r>
              <a:rPr lang="zh-CN" altLang="en-US" dirty="0" smtClean="0"/>
              <a:t>对引导集数据进行学习，使用非对称方法，在表情识别时用的方法，获得</a:t>
            </a:r>
            <a:r>
              <a:rPr lang="en-US" altLang="zh-CN" dirty="0" err="1" smtClean="0"/>
              <a:t>b</a:t>
            </a:r>
            <a:r>
              <a:rPr lang="en-US" altLang="zh-CN" baseline="30000" dirty="0" err="1" smtClean="0"/>
              <a:t>p</a:t>
            </a:r>
            <a:r>
              <a:rPr lang="en-US" altLang="zh-CN" dirty="0" smtClean="0"/>
              <a:t>.</a:t>
            </a:r>
            <a:r>
              <a:rPr lang="zh-CN" altLang="en-US" dirty="0" smtClean="0"/>
              <a:t>（维度定为</a:t>
            </a:r>
            <a:r>
              <a:rPr lang="en-US" altLang="zh-CN" dirty="0" smtClean="0"/>
              <a:t>45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</a:t>
            </a:r>
            <a:r>
              <a:rPr lang="zh-CN" altLang="en-US" dirty="0" smtClean="0"/>
              <a:t>利用</a:t>
            </a:r>
            <a:r>
              <a:rPr lang="en-US" altLang="zh-CN" dirty="0" err="1" smtClean="0"/>
              <a:t>b</a:t>
            </a:r>
            <a:r>
              <a:rPr lang="en-US" altLang="zh-CN" baseline="30000" dirty="0" err="1" smtClean="0"/>
              <a:t>p</a:t>
            </a:r>
            <a:r>
              <a:rPr lang="zh-CN" altLang="en-US" dirty="0" smtClean="0"/>
              <a:t>作为初值，对</a:t>
            </a:r>
            <a:r>
              <a:rPr lang="en-US" altLang="zh-CN" dirty="0" smtClean="0"/>
              <a:t>32,33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SVD</a:t>
            </a:r>
            <a:r>
              <a:rPr lang="zh-CN" altLang="en-US" dirty="0" smtClean="0"/>
              <a:t>分解，拟合对称双线性模型，求得各个参数</a:t>
            </a:r>
            <a:r>
              <a:rPr lang="en-US" altLang="zh-CN" dirty="0" smtClean="0"/>
              <a:t>A,B,W</a:t>
            </a:r>
            <a:r>
              <a:rPr lang="en-US" altLang="zh-CN" baseline="30000" dirty="0" smtClean="0"/>
              <a:t> </a:t>
            </a:r>
            <a:r>
              <a:rPr lang="zh-CN" altLang="en-US" dirty="0" smtClean="0"/>
              <a:t>。（同</a:t>
            </a:r>
            <a:r>
              <a:rPr lang="en-US" altLang="zh-CN" dirty="0" smtClean="0"/>
              <a:t>separating style and content</a:t>
            </a:r>
            <a:r>
              <a:rPr lang="zh-CN" altLang="en-US" dirty="0" smtClean="0"/>
              <a:t>一文）（</a:t>
            </a:r>
            <a:r>
              <a:rPr lang="en-US" altLang="zh-CN" dirty="0" smtClean="0"/>
              <a:t>ax</a:t>
            </a:r>
            <a:r>
              <a:rPr lang="zh-CN" altLang="en-US" dirty="0" smtClean="0"/>
              <a:t>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bp</a:t>
            </a:r>
            <a:r>
              <a:rPr lang="zh-CN" altLang="en-US" dirty="0" smtClean="0"/>
              <a:t>为</a:t>
            </a:r>
            <a:r>
              <a:rPr lang="en-US" altLang="zh-CN" dirty="0" smtClean="0"/>
              <a:t>45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性能评价</a:t>
            </a:r>
            <a:r>
              <a:rPr lang="en-US" altLang="zh-CN" dirty="0" smtClean="0"/>
              <a:t>(</a:t>
            </a:r>
            <a:r>
              <a:rPr lang="zh-CN" altLang="en-US" dirty="0" smtClean="0"/>
              <a:t>人脸识别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4033" name="Picture 1" descr="C:\Users\Administrator\AppData\Roaming\Tencent\Users\261427416\QQ\WinTemp\RichOle\)%I1(V6U@@6]8UOG7U(G)Y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591" y="5857892"/>
            <a:ext cx="5867441" cy="10001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实验过程：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</a:t>
            </a:r>
            <a:r>
              <a:rPr lang="zh-CN" altLang="en-US" dirty="0" smtClean="0"/>
              <a:t>，将第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步获得参数代入</a:t>
            </a:r>
            <a:r>
              <a:rPr lang="en-US" altLang="zh-CN" dirty="0" smtClean="0"/>
              <a:t>18.19,21(</a:t>
            </a:r>
            <a:r>
              <a:rPr lang="zh-CN" altLang="en-US" dirty="0" smtClean="0"/>
              <a:t>对称模型获得的解</a:t>
            </a:r>
            <a:r>
              <a:rPr lang="en-US" altLang="zh-CN" dirty="0" smtClean="0"/>
              <a:t>)</a:t>
            </a:r>
            <a:r>
              <a:rPr lang="zh-CN" altLang="en-US" dirty="0" smtClean="0"/>
              <a:t>迭代求解，获得最后的参数。收敛条件阈值</a:t>
            </a:r>
            <a:r>
              <a:rPr lang="en-US" altLang="zh-CN" dirty="0" smtClean="0"/>
              <a:t>0.01</a:t>
            </a:r>
            <a:r>
              <a:rPr lang="zh-CN" altLang="en-US" dirty="0" smtClean="0"/>
              <a:t>或迭代</a:t>
            </a:r>
            <a:r>
              <a:rPr lang="en-US" altLang="zh-CN" dirty="0" smtClean="0"/>
              <a:t>150-180.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性能评价</a:t>
            </a:r>
            <a:r>
              <a:rPr lang="en-US" altLang="zh-CN" dirty="0" smtClean="0"/>
              <a:t>(</a:t>
            </a:r>
            <a:r>
              <a:rPr lang="zh-CN" altLang="en-US" dirty="0" smtClean="0"/>
              <a:t>人脸识别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3009" name="Picture 1" descr="C:\Users\Administrator\AppData\Roaming\Tencent\Users\261427416\QQ\WinTemp\RichOle\_P95SMZTPG}MRE]2DFYVU1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267093"/>
            <a:ext cx="4343400" cy="2733675"/>
          </a:xfrm>
          <a:prstGeom prst="rect">
            <a:avLst/>
          </a:prstGeom>
          <a:noFill/>
        </p:spPr>
      </p:pic>
      <p:pic>
        <p:nvPicPr>
          <p:cNvPr id="43010" name="Picture 2" descr="C:\Users\Administrator\AppData\Roaming\Tencent\Users\261427416\QQ\WinTemp\RichOle\0C_JXOEEKZVCMU]`BX2K(2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67250" y="5286388"/>
            <a:ext cx="4476750" cy="1362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对</a:t>
            </a:r>
            <a:r>
              <a:rPr lang="en-US" altLang="zh-CN" dirty="0" smtClean="0"/>
              <a:t>gallery</a:t>
            </a:r>
            <a:r>
              <a:rPr lang="zh-CN" altLang="en-US" dirty="0" smtClean="0"/>
              <a:t>人脸进行处理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）首先学习人脸的细分模型数据，根据引导集的主成分进行学习。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）然后利用上面学习到的参数</a:t>
            </a:r>
            <a:r>
              <a:rPr lang="en-US" altLang="zh-CN" dirty="0" smtClean="0"/>
              <a:t>W</a:t>
            </a:r>
            <a:r>
              <a:rPr lang="en-US" altLang="zh-CN" baseline="30000" dirty="0" smtClean="0"/>
              <a:t>K</a:t>
            </a:r>
            <a:r>
              <a:rPr lang="zh-CN" altLang="en-US" dirty="0" smtClean="0"/>
              <a:t>学习，获得身份、表情控制参数</a:t>
            </a:r>
            <a:r>
              <a:rPr lang="en-US" altLang="zh-CN" dirty="0" smtClean="0"/>
              <a:t>35,36,37.</a:t>
            </a:r>
            <a:r>
              <a:rPr lang="zh-CN" altLang="en-US" dirty="0" smtClean="0"/>
              <a:t>收敛变化阈值小于定值。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性能评价</a:t>
            </a:r>
            <a:r>
              <a:rPr lang="en-US" altLang="zh-CN" dirty="0" smtClean="0"/>
              <a:t>(</a:t>
            </a:r>
            <a:r>
              <a:rPr lang="zh-CN" altLang="en-US" dirty="0" smtClean="0"/>
              <a:t>人脸识别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1985" name="Picture 1" descr="C:\Users\Administrator\AppData\Roaming\Tencent\Users\261427416\QQ\WinTemp\RichOle\J7@5}UA)E2ARTOW54WLS4{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3643314"/>
            <a:ext cx="5362458" cy="928694"/>
          </a:xfrm>
          <a:prstGeom prst="rect">
            <a:avLst/>
          </a:prstGeom>
          <a:noFill/>
        </p:spPr>
      </p:pic>
      <p:pic>
        <p:nvPicPr>
          <p:cNvPr id="41986" name="Picture 2" descr="C:\Users\Administrator\AppData\Roaming\Tencent\Users\261427416\QQ\WinTemp\RichOle\@RQOQ@~}}LLH}`(}~I%[[Z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4857760"/>
            <a:ext cx="5413228" cy="16430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将表情不变人脸识别和人脸不变表情识别问题结合，共同解决。以往是解决单一问题，同一人的不同表情，或者同一表情的人脸识别问题。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解决问题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6.</a:t>
            </a:r>
            <a:r>
              <a:rPr lang="zh-CN" altLang="en-US" dirty="0" smtClean="0"/>
              <a:t>对</a:t>
            </a:r>
            <a:r>
              <a:rPr lang="en-US" altLang="zh-CN" dirty="0" smtClean="0"/>
              <a:t>probe</a:t>
            </a:r>
            <a:r>
              <a:rPr lang="zh-CN" altLang="en-US" dirty="0" smtClean="0"/>
              <a:t>人脸进行处理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）对人脸进行配准，根据</a:t>
            </a:r>
            <a:r>
              <a:rPr lang="en-US" altLang="zh-CN" dirty="0" smtClean="0"/>
              <a:t>gallery</a:t>
            </a:r>
            <a:r>
              <a:rPr lang="zh-CN" altLang="en-US" dirty="0" smtClean="0"/>
              <a:t>人脸细分模型数据（主成分分析法）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）学习</a:t>
            </a:r>
            <a:r>
              <a:rPr lang="en-US" altLang="zh-CN" dirty="0" smtClean="0"/>
              <a:t>probe</a:t>
            </a:r>
            <a:r>
              <a:rPr lang="zh-CN" altLang="en-US" dirty="0" smtClean="0"/>
              <a:t>人脸的身份、表情控制参数向量。方法和</a:t>
            </a:r>
            <a:r>
              <a:rPr lang="en-US" altLang="zh-CN" dirty="0" smtClean="0"/>
              <a:t>gallery</a:t>
            </a:r>
            <a:r>
              <a:rPr lang="zh-CN" altLang="en-US" dirty="0" smtClean="0"/>
              <a:t>方法一样。（第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步中的第二步）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）将</a:t>
            </a:r>
            <a:r>
              <a:rPr lang="en-US" altLang="zh-CN" dirty="0" smtClean="0"/>
              <a:t>gallery</a:t>
            </a:r>
            <a:r>
              <a:rPr lang="zh-CN" altLang="en-US" dirty="0" smtClean="0"/>
              <a:t>人脸的表情控制参数替代</a:t>
            </a:r>
            <a:r>
              <a:rPr lang="en-US" altLang="zh-CN" dirty="0" smtClean="0"/>
              <a:t>probe</a:t>
            </a:r>
            <a:r>
              <a:rPr lang="zh-CN" altLang="en-US" dirty="0" smtClean="0"/>
              <a:t>人脸的表情控制参数，进行人脸重建得</a:t>
            </a:r>
            <a:r>
              <a:rPr lang="en-US" altLang="zh-CN" dirty="0" err="1" smtClean="0"/>
              <a:t>V</a:t>
            </a:r>
            <a:r>
              <a:rPr lang="en-US" altLang="zh-CN" baseline="30000" dirty="0" err="1" smtClean="0"/>
              <a:t>p</a:t>
            </a:r>
            <a:r>
              <a:rPr lang="zh-CN" altLang="en-US" dirty="0" smtClean="0"/>
              <a:t>，原有的</a:t>
            </a:r>
            <a:r>
              <a:rPr lang="en-US" altLang="zh-CN" dirty="0" smtClean="0"/>
              <a:t>gallery</a:t>
            </a:r>
            <a:r>
              <a:rPr lang="zh-CN" altLang="en-US" dirty="0" smtClean="0"/>
              <a:t>人脸</a:t>
            </a:r>
            <a:r>
              <a:rPr lang="en-US" altLang="zh-CN" dirty="0" smtClean="0"/>
              <a:t>V</a:t>
            </a:r>
            <a:r>
              <a:rPr lang="en-US" altLang="zh-CN" baseline="30000" dirty="0" smtClean="0"/>
              <a:t>g</a:t>
            </a:r>
          </a:p>
          <a:p>
            <a:pPr lvl="1"/>
            <a:r>
              <a:rPr lang="en-US" altLang="zh-CN" dirty="0" smtClean="0"/>
              <a:t>(4)</a:t>
            </a:r>
            <a:r>
              <a:rPr lang="zh-CN" altLang="en-US" dirty="0" smtClean="0"/>
              <a:t>将</a:t>
            </a:r>
            <a:r>
              <a:rPr lang="en-US" altLang="zh-CN" dirty="0" smtClean="0"/>
              <a:t>probe</a:t>
            </a:r>
            <a:r>
              <a:rPr lang="zh-CN" altLang="en-US" dirty="0" smtClean="0"/>
              <a:t>人脸和每一个</a:t>
            </a:r>
            <a:r>
              <a:rPr lang="en-US" altLang="zh-CN" dirty="0" smtClean="0"/>
              <a:t>gallery</a:t>
            </a:r>
            <a:r>
              <a:rPr lang="zh-CN" altLang="en-US" dirty="0" smtClean="0"/>
              <a:t>人脸进行比较，获得相似分数。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性能评价</a:t>
            </a:r>
            <a:r>
              <a:rPr lang="en-US" altLang="zh-CN" dirty="0" smtClean="0"/>
              <a:t>(</a:t>
            </a:r>
            <a:r>
              <a:rPr lang="zh-CN" altLang="en-US" dirty="0" smtClean="0"/>
              <a:t>人脸识别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0961" name="Picture 1" descr="C:\Users\Administrator\AppData\Roaming\Tencent\Users\261427416\QQ\WinTemp\RichOle\IYR`OKZ[RDZ9(@N8G2_JA5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5143789"/>
            <a:ext cx="7143768" cy="17142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解决思路</a:t>
            </a:r>
            <a:endParaRPr lang="zh-CN" altLang="en-US" dirty="0"/>
          </a:p>
        </p:txBody>
      </p:sp>
      <p:pic>
        <p:nvPicPr>
          <p:cNvPr id="1025" name="Picture 1" descr="C:\Users\Administrator\AppData\Roaming\Tencent\Users\261427416\QQ\WinTemp\RichOle\[5@7@EYE9ACR%ASCZZ1_GZ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4422"/>
            <a:ext cx="9217467" cy="52149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解决：原始数据为点云数据，不适合处理。</a:t>
            </a:r>
            <a:endParaRPr lang="en-US" altLang="zh-CN" dirty="0" smtClean="0"/>
          </a:p>
          <a:p>
            <a:r>
              <a:rPr lang="zh-CN" altLang="en-US" dirty="0" smtClean="0"/>
              <a:t>三维人脸配准就是为采集得到的人脸数据建立顶点间的对应关系，使得这些样本可以用统一的向量表示形式。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数据配准</a:t>
            </a:r>
            <a:endParaRPr lang="zh-CN" altLang="en-US" dirty="0"/>
          </a:p>
        </p:txBody>
      </p:sp>
      <p:pic>
        <p:nvPicPr>
          <p:cNvPr id="16385" name="Picture 1" descr="C:\Users\Administrator\AppData\Roaming\Tencent\Users\261427416\QQ\WinTemp\RichOle\27@{$KZFD_TH{%UQ)$8FOS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3571876"/>
            <a:ext cx="4643470" cy="17764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从点云到点云比较难</a:t>
            </a:r>
            <a:endParaRPr lang="en-US" altLang="zh-CN" dirty="0" smtClean="0"/>
          </a:p>
          <a:p>
            <a:r>
              <a:rPr lang="zh-CN" altLang="en-US" dirty="0" smtClean="0"/>
              <a:t>从网格模型的变形达到接近点云的目的。如果这种变形关系建立起来，点到点的关系就建立起来了。具体步骤：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</a:t>
            </a:r>
            <a:r>
              <a:rPr lang="zh-CN" altLang="en-US" dirty="0" smtClean="0"/>
              <a:t>建立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个点的网格模型。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</a:t>
            </a:r>
            <a:r>
              <a:rPr lang="zh-CN" altLang="en-US" dirty="0" smtClean="0"/>
              <a:t>对网格模型进行细分建模。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</a:t>
            </a:r>
            <a:r>
              <a:rPr lang="zh-CN" altLang="en-US" dirty="0" smtClean="0"/>
              <a:t>对细分模型进行变形，使他与点云模型接近。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数据配准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建立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个点的网格模型。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对网格模型进行细分建模。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网格模型点到细分模型点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</a:t>
            </a:r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数据配准</a:t>
            </a:r>
            <a:endParaRPr lang="zh-CN" altLang="en-US" dirty="0"/>
          </a:p>
        </p:txBody>
      </p:sp>
      <p:pic>
        <p:nvPicPr>
          <p:cNvPr id="17410" name="Picture 2" descr="C:\Users\Administrator\AppData\Roaming\Tencent\Users\261427416\QQ\WinTemp\RichOle\TRG]YZQ{F9QXQWOY@{EQDI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3429000"/>
            <a:ext cx="3286148" cy="21181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细分模型变形应遵循三个原则。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</a:t>
            </a:r>
            <a:r>
              <a:rPr lang="zh-CN" altLang="en-US" dirty="0" smtClean="0"/>
              <a:t>特征点最近点原理。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Vc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指特征点在网格模型里的对应点的索引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数据配准</a:t>
            </a:r>
            <a:endParaRPr lang="zh-CN" altLang="en-US" dirty="0"/>
          </a:p>
        </p:txBody>
      </p:sp>
      <p:pic>
        <p:nvPicPr>
          <p:cNvPr id="19457" name="Picture 1" descr="C:\Users\Administrator\AppData\Roaming\Tencent\Users\261427416\QQ\WinTemp\RichOle\]DIMBJ20L_F72XA1AG%CU0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4714884"/>
            <a:ext cx="6752214" cy="785818"/>
          </a:xfrm>
          <a:prstGeom prst="rect">
            <a:avLst/>
          </a:prstGeom>
          <a:noFill/>
        </p:spPr>
      </p:pic>
      <p:pic>
        <p:nvPicPr>
          <p:cNvPr id="19458" name="Picture 2" descr="C:\Users\Administrator\AppData\Roaming\Tencent\Users\261427416\QQ\WinTemp\RichOle\OT_T1IYJ%~)V$J$(SRXTJ9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3500438"/>
            <a:ext cx="3286148" cy="12615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点云点到模型点最近点距离最短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模型点到点云点最近点距离最短</a:t>
            </a:r>
            <a:endParaRPr lang="en-US" altLang="zh-CN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数据配准</a:t>
            </a:r>
            <a:endParaRPr lang="zh-CN" altLang="en-US" dirty="0"/>
          </a:p>
        </p:txBody>
      </p:sp>
      <p:pic>
        <p:nvPicPr>
          <p:cNvPr id="25601" name="Picture 1" descr="C:\Users\Administrator\AppData\Roaming\Tencent\Users\261427416\QQ\WinTemp\RichOle\_`C$PZ`Q{9Z8{HHT1~KL9~V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2500306"/>
            <a:ext cx="3952875" cy="1466850"/>
          </a:xfrm>
          <a:prstGeom prst="rect">
            <a:avLst/>
          </a:prstGeom>
          <a:noFill/>
        </p:spPr>
      </p:pic>
      <p:pic>
        <p:nvPicPr>
          <p:cNvPr id="25602" name="Picture 2" descr="C:\Users\Administrator\AppData\Roaming\Tencent\Users\261427416\QQ\WinTemp\RichOle\`9Z9PO@$68GO9BMO{MM1[0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429132"/>
            <a:ext cx="9165768" cy="1785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389</TotalTime>
  <Words>1148</Words>
  <PresentationFormat>全屏显示(4:3)</PresentationFormat>
  <Paragraphs>130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聚合</vt:lpstr>
      <vt:lpstr>Bilinear Models for 3-D Face and Facial Expression Recognition</vt:lpstr>
      <vt:lpstr>框架结构</vt:lpstr>
      <vt:lpstr>解决问题</vt:lpstr>
      <vt:lpstr>解决思路</vt:lpstr>
      <vt:lpstr>数据配准</vt:lpstr>
      <vt:lpstr>数据配准</vt:lpstr>
      <vt:lpstr>数据配准</vt:lpstr>
      <vt:lpstr>数据配准</vt:lpstr>
      <vt:lpstr>数据配准</vt:lpstr>
      <vt:lpstr>数据配准</vt:lpstr>
      <vt:lpstr>数据配准</vt:lpstr>
      <vt:lpstr>数据配准</vt:lpstr>
      <vt:lpstr>数据配准</vt:lpstr>
      <vt:lpstr>数据配准</vt:lpstr>
      <vt:lpstr>数据配准</vt:lpstr>
      <vt:lpstr>双线性模型</vt:lpstr>
      <vt:lpstr>双线性模型</vt:lpstr>
      <vt:lpstr>双线性模型</vt:lpstr>
      <vt:lpstr>双线性模型</vt:lpstr>
      <vt:lpstr>双线性模型</vt:lpstr>
      <vt:lpstr>性能评价</vt:lpstr>
      <vt:lpstr>性能评价(表情识别)</vt:lpstr>
      <vt:lpstr>性能评价(表情识别)</vt:lpstr>
      <vt:lpstr>性能评价(表情识别)</vt:lpstr>
      <vt:lpstr>性能评价(表情识别)</vt:lpstr>
      <vt:lpstr>性能评价(人脸识别)</vt:lpstr>
      <vt:lpstr>性能评价(人脸识别)</vt:lpstr>
      <vt:lpstr>性能评价(人脸识别)</vt:lpstr>
      <vt:lpstr>性能评价(人脸识别)</vt:lpstr>
      <vt:lpstr>性能评价(人脸识别)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Bilinear Models for 3-D Face and Facial Expression Recognition</dc:title>
  <dc:creator>Administrator</dc:creator>
  <cp:lastModifiedBy>Sky123.Org</cp:lastModifiedBy>
  <cp:revision>42</cp:revision>
  <dcterms:created xsi:type="dcterms:W3CDTF">2015-04-10T03:20:17Z</dcterms:created>
  <dcterms:modified xsi:type="dcterms:W3CDTF">2015-04-29T08:08:41Z</dcterms:modified>
</cp:coreProperties>
</file>