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slide" Target="slide2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Separating Style and Content with Bilinear Models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一些情况下，基的线性组合不能描述新的“形式”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将交互影响</a:t>
            </a:r>
            <a:r>
              <a:rPr lang="en-US" altLang="zh-CN" dirty="0" err="1" smtClean="0"/>
              <a:t>wijk</a:t>
            </a:r>
            <a:r>
              <a:rPr lang="zh-CN" altLang="en-US" dirty="0" smtClean="0"/>
              <a:t>随“形式”一起变化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23553" name="Picture 1" descr="C:\Users\Administrator\AppData\Roaming\Tencent\Users\261427416\QQ\WinTemp\RichOle\AD0VP58$1OUP@9{JQV[F6Z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3669177" cy="1214446"/>
          </a:xfrm>
          <a:prstGeom prst="rect">
            <a:avLst/>
          </a:prstGeom>
          <a:noFill/>
        </p:spPr>
      </p:pic>
      <p:pic>
        <p:nvPicPr>
          <p:cNvPr id="23554" name="Picture 2" descr="C:\Users\Administrator\AppData\Roaming\Tencent\Users\261427416\QQ\WinTemp\RichOle\XT[76Y8%$HT0L}80_[Y]5K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286124"/>
            <a:ext cx="3234928" cy="1071570"/>
          </a:xfrm>
          <a:prstGeom prst="rect">
            <a:avLst/>
          </a:prstGeom>
          <a:noFill/>
        </p:spPr>
      </p:pic>
      <p:pic>
        <p:nvPicPr>
          <p:cNvPr id="23555" name="Picture 3" descr="C:\Users\Administrator\AppData\Roaming\Tencent\Users\261427416\QQ\WinTemp\RichOle\V_MNH}T(3UQX86HI4]8@GQ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572007"/>
            <a:ext cx="3429024" cy="1149731"/>
          </a:xfrm>
          <a:prstGeom prst="rect">
            <a:avLst/>
          </a:prstGeom>
          <a:noFill/>
        </p:spPr>
      </p:pic>
      <p:pic>
        <p:nvPicPr>
          <p:cNvPr id="23556" name="Picture 4" descr="C:\Users\Administrator\AppData\Roaming\Tencent\Users\261427416\QQ\WinTemp\RichOle\DO4_EL2R}TJW{C18XR2KDJ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857760"/>
            <a:ext cx="2956658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4" name="Picture 3" descr="C:\Users\Administrator\AppData\Roaming\Tencent\Users\261427416\QQ\WinTemp\RichOle\V_MNH}T(3UQX86HI4]8@GQ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3116"/>
            <a:ext cx="3714776" cy="1245542"/>
          </a:xfrm>
          <a:prstGeom prst="rect">
            <a:avLst/>
          </a:prstGeom>
          <a:noFill/>
        </p:spPr>
      </p:pic>
      <p:pic>
        <p:nvPicPr>
          <p:cNvPr id="24577" name="Picture 1" descr="C:\Users\Administrator\AppData\Roaming\Tencent\Users\261427416\QQ\WinTemp\RichOle\$6U}H0(ZRDVD`PL2HRQCIM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643314"/>
            <a:ext cx="9144000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25601" name="Picture 1" descr="C:\Users\Administrator\AppData\Roaming\Tencent\Users\261427416\QQ\WinTemp\RichOle\5E7O_}OAE3Y0RSS%FS(ZJ@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66825"/>
            <a:ext cx="5591175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传统的监督学习中，假设训练数据、测试数据有相同的分布。首先通过完备的训练数据学习模型，然后已知测试数据的已知信息和模型求得未知信息。本文的任务中，假设训练数据具有相同的分布，测试数据具有不同但相关的分布。（不同的风格、或不同的内容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模型拟合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模型构建分训练阶段、测试阶段</a:t>
            </a:r>
            <a:endParaRPr lang="en-US" altLang="zh-CN" dirty="0" smtClean="0"/>
          </a:p>
          <a:p>
            <a:r>
              <a:rPr lang="zh-CN" altLang="en-US" dirty="0" smtClean="0"/>
              <a:t>解决问题的步骤：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训练阶段获得模型的共性参数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测试阶段将调整模型应用到新的观测数据上，新数据与训练数据具有某些共性，同风格、同内容、或者同交互影响。在此阶段学习其他参数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前两步获得的参数可以用来进行分类、推断、转移。</a:t>
            </a:r>
            <a:endParaRPr lang="en-US" altLang="zh-CN" dirty="0" smtClean="0"/>
          </a:p>
          <a:p>
            <a:r>
              <a:rPr lang="zh-CN" altLang="en-US" dirty="0" smtClean="0"/>
              <a:t>本部分只讨论训练阶段的模型拟合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模型拟合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模型拟合可以转化为最小化方差问题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SVD</a:t>
            </a:r>
            <a:r>
              <a:rPr lang="zh-CN" altLang="en-US" dirty="0" smtClean="0"/>
              <a:t>方法进行模型拟合，</a:t>
            </a:r>
            <a:r>
              <a:rPr lang="en-US" altLang="zh-CN" dirty="0" smtClean="0"/>
              <a:t>US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列为</a:t>
            </a:r>
            <a:r>
              <a:rPr lang="en-US" altLang="zh-CN" dirty="0" smtClean="0"/>
              <a:t>A,V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行为</a:t>
            </a:r>
            <a:r>
              <a:rPr lang="en-US" altLang="zh-CN" dirty="0" smtClean="0"/>
              <a:t>B.</a:t>
            </a: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模型拟合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261427416\QQ\WinTemp\RichOle\6DN%T}PGPJXFL9$M~P~_C3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4907480" cy="1071570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261427416\QQ\WinTemp\RichOle\CQVS8}FKRJV`MK1MN7T5UU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643182"/>
            <a:ext cx="2571768" cy="857256"/>
          </a:xfrm>
          <a:prstGeom prst="rect">
            <a:avLst/>
          </a:prstGeom>
          <a:noFill/>
        </p:spPr>
      </p:pic>
      <p:pic>
        <p:nvPicPr>
          <p:cNvPr id="1027" name="Picture 3" descr="C:\Users\Administrator\AppData\Roaming\Tencent\Users\261427416\QQ\WinTemp\RichOle\RZ48(Y6]H77LF@8`MF}_N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000636"/>
            <a:ext cx="2816698" cy="642942"/>
          </a:xfrm>
          <a:prstGeom prst="rect">
            <a:avLst/>
          </a:prstGeom>
          <a:noFill/>
        </p:spPr>
      </p:pic>
      <p:pic>
        <p:nvPicPr>
          <p:cNvPr id="16387" name="Picture 3" descr="C:\Program Files (x86)\Microsoft Office\MEDIA\CAGCAT10\j0212957.wmf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5828403"/>
            <a:ext cx="1192191" cy="748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训练集此时的方差：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模型拟合</a:t>
            </a:r>
            <a:endParaRPr lang="zh-CN" altLang="en-US" dirty="0"/>
          </a:p>
        </p:txBody>
      </p:sp>
      <p:pic>
        <p:nvPicPr>
          <p:cNvPr id="28673" name="Picture 1" descr="C:\Users\Administrator\AppData\Roaming\Tencent\Users\261427416\QQ\WinTemp\RichOle\FK{G{FQTV[X`QCD~KX%6TK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5526240" cy="1071570"/>
          </a:xfrm>
          <a:prstGeom prst="rect">
            <a:avLst/>
          </a:prstGeom>
          <a:noFill/>
        </p:spPr>
      </p:pic>
      <p:pic>
        <p:nvPicPr>
          <p:cNvPr id="28674" name="Picture 2" descr="C:\Users\Administrator\AppData\Roaming\Tencent\Users\261427416\QQ\WinTemp\RichOle\XGS[R5B_]{J$0VH@[}Y8NF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71876"/>
            <a:ext cx="2838450" cy="2962275"/>
          </a:xfrm>
          <a:prstGeom prst="rect">
            <a:avLst/>
          </a:prstGeom>
          <a:noFill/>
        </p:spPr>
      </p:pic>
      <p:pic>
        <p:nvPicPr>
          <p:cNvPr id="28675" name="Picture 3" descr="C:\Users\Administrator\AppData\Roaming\Tencent\Users\261427416\QQ\WinTemp\RichOle\`IUA5VNR]8TYL~6PR@[KM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857628"/>
            <a:ext cx="3934285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对称形式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拟合过程：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分解求</a:t>
            </a:r>
            <a:r>
              <a:rPr lang="en-US" altLang="zh-CN" dirty="0" smtClean="0"/>
              <a:t>B.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得到                          ，进行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分解得到</a:t>
            </a:r>
            <a:r>
              <a:rPr lang="en-US" altLang="zh-CN" dirty="0" smtClean="0"/>
              <a:t>A.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得到                                   进行分解得</a:t>
            </a:r>
            <a:r>
              <a:rPr lang="en-US" altLang="zh-CN" dirty="0" smtClean="0"/>
              <a:t>B.</a:t>
            </a:r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二三步为一次迭代，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次迭代收敛。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模型拟合</a:t>
            </a:r>
            <a:endParaRPr lang="zh-CN" altLang="en-US" dirty="0"/>
          </a:p>
        </p:txBody>
      </p:sp>
      <p:pic>
        <p:nvPicPr>
          <p:cNvPr id="29697" name="Picture 1" descr="C:\Users\Administrator\AppData\Roaming\Tencent\Users\261427416\QQ\WinTemp\RichOle\$W7MFTOR@YDT`7VGS%J)JB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1357322" cy="775613"/>
          </a:xfrm>
          <a:prstGeom prst="rect">
            <a:avLst/>
          </a:prstGeom>
          <a:noFill/>
        </p:spPr>
      </p:pic>
      <p:pic>
        <p:nvPicPr>
          <p:cNvPr id="29698" name="Picture 2" descr="C:\Users\Administrator\AppData\Roaming\Tencent\Users\261427416\QQ\WinTemp\RichOle\TBZC1KR73XUY[OOO}Y$}89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928802"/>
            <a:ext cx="3214710" cy="1401284"/>
          </a:xfrm>
          <a:prstGeom prst="rect">
            <a:avLst/>
          </a:prstGeom>
          <a:noFill/>
        </p:spPr>
      </p:pic>
      <p:pic>
        <p:nvPicPr>
          <p:cNvPr id="29699" name="Picture 3" descr="C:\Users\Administrator\AppData\Roaming\Tencent\Users\261427416\QQ\WinTemp\RichOle\2NNST~~1(ROTZVF28GJV8P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8109" y="2143116"/>
            <a:ext cx="3875891" cy="714380"/>
          </a:xfrm>
          <a:prstGeom prst="rect">
            <a:avLst/>
          </a:prstGeom>
          <a:noFill/>
        </p:spPr>
      </p:pic>
      <p:pic>
        <p:nvPicPr>
          <p:cNvPr id="29700" name="Picture 4" descr="C:\Users\Administrator\AppData\Roaming\Tencent\Users\261427416\QQ\WinTemp\RichOle\_OE%GW}_{Y{{V8DDFA68UP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214818"/>
            <a:ext cx="1957401" cy="428628"/>
          </a:xfrm>
          <a:prstGeom prst="rect">
            <a:avLst/>
          </a:prstGeom>
          <a:noFill/>
        </p:spPr>
      </p:pic>
      <p:pic>
        <p:nvPicPr>
          <p:cNvPr id="29702" name="Picture 6" descr="C:\Users\Administrator\AppData\Roaming\Tencent\Users\261427416\QQ\WinTemp\RichOle\~K0NEEVXOFS)@`I$8{U~9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4786322"/>
            <a:ext cx="3022138" cy="500066"/>
          </a:xfrm>
          <a:prstGeom prst="rect">
            <a:avLst/>
          </a:prstGeom>
          <a:noFill/>
        </p:spPr>
      </p:pic>
      <p:pic>
        <p:nvPicPr>
          <p:cNvPr id="29703" name="Picture 7" descr="C:\Users\Administrator\AppData\Roaming\Tencent\Users\261427416\QQ\WinTemp\RichOle\PE_85C91HUAL{QZFEG5]U_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5929330"/>
            <a:ext cx="3520464" cy="571504"/>
          </a:xfrm>
          <a:prstGeom prst="rect">
            <a:avLst/>
          </a:prstGeom>
          <a:noFill/>
        </p:spPr>
      </p:pic>
      <p:pic>
        <p:nvPicPr>
          <p:cNvPr id="14339" name="Picture 3" descr="C:\Program Files (x86)\Microsoft Office\MEDIA\CAGCAT10\j0235241.wmf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1718" y="5968863"/>
            <a:ext cx="1292282" cy="889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语音分类、人脸识别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人（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,15</a:t>
            </a:r>
            <a:r>
              <a:rPr lang="zh-CN" altLang="en-US" dirty="0" smtClean="0"/>
              <a:t>姿势（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</a:t>
            </a:r>
            <a:r>
              <a:rPr lang="en-US" altLang="zh-CN" dirty="0" smtClean="0"/>
              <a:t>22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K=704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pic>
        <p:nvPicPr>
          <p:cNvPr id="35841" name="Picture 1" descr="C:\Users\Administrator\AppData\Roaming\Tencent\Users\261427416\QQ\WinTemp\RichOle\N@)T52NR8V_@JX(%1U6Z9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224718"/>
            <a:ext cx="7500959" cy="3633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</a:t>
            </a:r>
            <a:r>
              <a:rPr lang="en-US" altLang="zh-CN" dirty="0" err="1" smtClean="0"/>
              <a:t>bc</a:t>
            </a:r>
            <a:r>
              <a:rPr lang="zh-CN" altLang="en-US" dirty="0" smtClean="0"/>
              <a:t>，内容向量参数。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求新风格下的风格模型             ，和内容标签。知其一，很容易求其二。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sp>
        <p:nvSpPr>
          <p:cNvPr id="34817" name="AutoShape 1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8" name="AutoShape 2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9" name="AutoShape 3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AutoShape 4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3" name="AutoShape 7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4" name="AutoShape 8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5" name="AutoShape 9" descr="C:\Users\Administrator\AppData\Roaming\Tencent\Users\261427416\QQ\WinTemp\RichOle\Ep5@3P)$RNF)`)WF4QRB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4826" name="Picture 10" descr="C:\Users\Administrator\AppData\Roaming\Tencent\Users\261427416\QQ\WinTemp\RichOle\CQ6XYQ8_A`9Q}](YR(}8V@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8929750" cy="928694"/>
          </a:xfrm>
          <a:prstGeom prst="rect">
            <a:avLst/>
          </a:prstGeom>
          <a:noFill/>
        </p:spPr>
      </p:pic>
      <p:pic>
        <p:nvPicPr>
          <p:cNvPr id="34827" name="Picture 11" descr="C:\Users\Administrator\AppData\Roaming\Tencent\Users\261427416\QQ\WinTemp\RichOle\~NPP231A]_3(D0ROV0_]DQ9.png"/>
          <p:cNvPicPr>
            <a:picLocks noChangeAspect="1" noChangeArrowheads="1"/>
          </p:cNvPicPr>
          <p:nvPr/>
        </p:nvPicPr>
        <p:blipFill>
          <a:blip r:embed="rId3"/>
          <a:srcRect t="18182"/>
          <a:stretch>
            <a:fillRect/>
          </a:stretch>
        </p:blipFill>
        <p:spPr bwMode="auto">
          <a:xfrm>
            <a:off x="4286248" y="4286256"/>
            <a:ext cx="785818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任务分析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双线性模型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模型拟合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具体应用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将双线性模型加入到高斯混合模型产生</a:t>
            </a:r>
            <a:r>
              <a:rPr lang="en-US" altLang="zh-CN" dirty="0" smtClean="0"/>
              <a:t>SMM</a:t>
            </a:r>
            <a:r>
              <a:rPr lang="zh-CN" altLang="en-US" dirty="0" smtClean="0"/>
              <a:t>（可分离的混合模型），并使用</a:t>
            </a:r>
            <a:r>
              <a:rPr lang="en-US" altLang="zh-CN" dirty="0" smtClean="0"/>
              <a:t>EM</a:t>
            </a:r>
            <a:r>
              <a:rPr lang="zh-CN" altLang="en-US" smtClean="0"/>
              <a:t>（期望最大化）方法求解。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/>
          <a:lstStyle/>
          <a:p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pic>
        <p:nvPicPr>
          <p:cNvPr id="3073" name="Picture 1" descr="C:\Users\Administrator\AppData\Roaming\Tencent\Users\261427416\QQ\WinTemp\RichOle\N27{X9U3RVYX$@UE{SQU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35" y="1500174"/>
            <a:ext cx="9017465" cy="1285884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261427416\QQ\WinTemp\RichOle\J7V%]ZDDL$6NV$USN$0L0J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8858280" cy="785818"/>
          </a:xfrm>
          <a:prstGeom prst="rect">
            <a:avLst/>
          </a:prstGeom>
          <a:noFill/>
        </p:spPr>
      </p:pic>
      <p:pic>
        <p:nvPicPr>
          <p:cNvPr id="3075" name="Picture 3" descr="C:\Users\Administrator\AppData\Roaming\Tencent\Users\261427416\QQ\WinTemp\RichOle\E`5BF~RXN(3)L{[IQ[8~W}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80220"/>
            <a:ext cx="9144000" cy="1977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pic>
        <p:nvPicPr>
          <p:cNvPr id="2049" name="Picture 1" descr="C:\Users\Administrator\AppData\Roaming\Tencent\Users\261427416\QQ\WinTemp\RichOle\Y`~4X1{_D882N`CQO2`DWS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7"/>
            <a:ext cx="7786742" cy="2096983"/>
          </a:xfrm>
          <a:prstGeom prst="rect">
            <a:avLst/>
          </a:prstGeom>
          <a:noFill/>
        </p:spPr>
      </p:pic>
      <p:pic>
        <p:nvPicPr>
          <p:cNvPr id="2050" name="Picture 2" descr="C:\Users\Administrator\AppData\Roaming\Tencent\Users\261427416\QQ\WinTemp\RichOle\Z9TYT(G(1H_R45FMN~VR@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500570"/>
            <a:ext cx="4805991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，过拟合问题。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次迭代，可达到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函数最大化。每一次迭代都可求类别标识  ，没必要只要求其最大化，就可以了。一般发生在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次迭代。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，三个参</a:t>
            </a:r>
            <a:r>
              <a:rPr lang="en-US" altLang="zh-CN" dirty="0" smtClean="0"/>
              <a:t>:J,</a:t>
            </a:r>
            <a:r>
              <a:rPr lang="zh-CN" altLang="en-US" dirty="0" smtClean="0"/>
              <a:t>正态分布方差，以及最大迭代次数。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261427416\QQ\WinTemp\RichOle\15Q1H{IOI$D4@`1)SF[JWX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7" y="3143248"/>
            <a:ext cx="3386161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，初始化</a:t>
            </a:r>
            <a:r>
              <a:rPr lang="en-US" altLang="zh-CN" smtClean="0"/>
              <a:t>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具体应用（分类）</a:t>
            </a:r>
            <a:endParaRPr lang="zh-CN" altLang="en-US" dirty="0"/>
          </a:p>
        </p:txBody>
      </p:sp>
      <p:pic>
        <p:nvPicPr>
          <p:cNvPr id="36865" name="Picture 1" descr="C:\Users\Administrator\AppData\Roaming\Tencent\Users\261427416\QQ\WinTemp\RichOle\0_@Y]B311WM{IA`T0{R9%Z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9056313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具体应用（推断）</a:t>
            </a:r>
            <a:endParaRPr lang="zh-CN" altLang="en-US" dirty="0"/>
          </a:p>
        </p:txBody>
      </p:sp>
      <p:pic>
        <p:nvPicPr>
          <p:cNvPr id="5121" name="Picture 1" descr="C:\Users\Administrator\AppData\Roaming\Tencent\Users\261427416\QQ\WinTemp\RichOle\LRU{1~}76`16%[3DI1MA8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285992"/>
            <a:ext cx="4143404" cy="3699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算法过程：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，利用</a:t>
            </a:r>
            <a:r>
              <a:rPr lang="zh-CN" altLang="en-US" dirty="0" smtClean="0">
                <a:hlinkClick r:id="rId2" action="ppaction://hlinksldjump"/>
              </a:rPr>
              <a:t>非对称模式</a:t>
            </a:r>
            <a:r>
              <a:rPr lang="zh-CN" altLang="en-US" dirty="0" smtClean="0"/>
              <a:t>，得</a:t>
            </a:r>
            <a:r>
              <a:rPr lang="en-US" altLang="zh-CN" dirty="0" err="1" smtClean="0"/>
              <a:t>A</a:t>
            </a:r>
            <a:r>
              <a:rPr lang="en-US" altLang="zh-CN" baseline="30000" dirty="0" err="1" smtClean="0"/>
              <a:t>S</a:t>
            </a:r>
            <a:r>
              <a:rPr lang="en-US" altLang="zh-CN" dirty="0" err="1" smtClean="0"/>
              <a:t>,b</a:t>
            </a:r>
            <a:r>
              <a:rPr lang="en-US" altLang="zh-CN" baseline="30000" dirty="0" err="1" smtClean="0"/>
              <a:t>c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为了使模型更好的合成新图像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b</a:t>
            </a:r>
            <a:r>
              <a:rPr lang="en-US" altLang="zh-CN" baseline="30000" dirty="0" err="1" smtClean="0"/>
              <a:t>c</a:t>
            </a:r>
            <a:r>
              <a:rPr lang="zh-CN" altLang="en-US" dirty="0" smtClean="0"/>
              <a:t>维数</a:t>
            </a:r>
            <a:r>
              <a:rPr lang="en-US" altLang="zh-CN" dirty="0" smtClean="0"/>
              <a:t>J</a:t>
            </a:r>
            <a:r>
              <a:rPr lang="zh-CN" altLang="en-US" dirty="0" smtClean="0"/>
              <a:t>越大越好，这又产生了过拟合问题。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具体应用（推断）</a:t>
            </a:r>
            <a:endParaRPr lang="zh-CN" altLang="en-US" dirty="0"/>
          </a:p>
        </p:txBody>
      </p:sp>
      <p:pic>
        <p:nvPicPr>
          <p:cNvPr id="4097" name="Picture 1" descr="C:\Users\Administrator\AppData\Roaming\Tencent\Users\261427416\QQ\WinTemp\RichOle\SV8ZBG6JSUICJ7J_G)QDF)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86" y="2857496"/>
            <a:ext cx="8763672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3,</a:t>
            </a:r>
            <a:r>
              <a:rPr lang="zh-CN" altLang="en-US" dirty="0" smtClean="0"/>
              <a:t>为了解决这个问题，可以对         添加约束，使他像训练集中“形式”参数的线性集合。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具体应用（推断）</a:t>
            </a:r>
            <a:endParaRPr lang="zh-CN" altLang="en-US" dirty="0"/>
          </a:p>
        </p:txBody>
      </p:sp>
      <p:pic>
        <p:nvPicPr>
          <p:cNvPr id="4" name="Picture 11" descr="C:\Users\Administrator\AppData\Roaming\Tencent\Users\261427416\QQ\WinTemp\RichOle\~NPP231A]_3(D0ROV0_]DQ9.png"/>
          <p:cNvPicPr>
            <a:picLocks noChangeAspect="1" noChangeArrowheads="1"/>
          </p:cNvPicPr>
          <p:nvPr/>
        </p:nvPicPr>
        <p:blipFill>
          <a:blip r:embed="rId2"/>
          <a:srcRect t="18182"/>
          <a:stretch>
            <a:fillRect/>
          </a:stretch>
        </p:blipFill>
        <p:spPr bwMode="auto">
          <a:xfrm>
            <a:off x="5429256" y="1214422"/>
            <a:ext cx="785818" cy="642942"/>
          </a:xfrm>
          <a:prstGeom prst="rect">
            <a:avLst/>
          </a:prstGeom>
          <a:noFill/>
        </p:spPr>
      </p:pic>
      <p:pic>
        <p:nvPicPr>
          <p:cNvPr id="3073" name="Picture 1" descr="C:\Users\Administrator\AppData\Roaming\Tencent\Users\261427416\QQ\WinTemp\RichOle\A`OA3JVI$9GT~%DYVZVQ([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714620"/>
            <a:ext cx="4119591" cy="785818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261427416\QQ\WinTemp\RichOle\CX(NEARXTR[2LY5}2V(QK%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929066"/>
            <a:ext cx="6303353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具体应用（转移）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261427416\QQ\WinTemp\RichOle\MTQDBSGH8958}R6F_15%7S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59130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，利用对称</a:t>
            </a:r>
            <a:r>
              <a:rPr lang="zh-CN" altLang="en-US" dirty="0" smtClean="0">
                <a:hlinkClick r:id="rId2" action="ppaction://hlinksldjump"/>
              </a:rPr>
              <a:t>双线性模型训练</a:t>
            </a:r>
            <a:r>
              <a:rPr lang="zh-CN" altLang="en-US" dirty="0" smtClean="0"/>
              <a:t>，得到</a:t>
            </a:r>
            <a:r>
              <a:rPr lang="en-US" altLang="zh-CN" dirty="0" err="1" smtClean="0"/>
              <a:t>as,bc,W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对测试集处理。</a:t>
            </a:r>
            <a:r>
              <a:rPr lang="zh-CN" altLang="en-US" dirty="0" smtClean="0"/>
              <a:t>首先对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赋初值（训练集的均值）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，利用</a:t>
            </a:r>
            <a:r>
              <a:rPr lang="en-US" altLang="zh-CN" dirty="0" smtClean="0"/>
              <a:t>6.1,6.2</a:t>
            </a:r>
            <a:r>
              <a:rPr lang="zh-CN" altLang="en-US" dirty="0" smtClean="0"/>
              <a:t>参数。（本实验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次迭代收敛）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具体应用（转移）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261427416\QQ\WinTemp\RichOle\$W7MFTOR@YDT`7VGS%J)JB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1500174"/>
            <a:ext cx="1357322" cy="775613"/>
          </a:xfrm>
          <a:prstGeom prst="rect">
            <a:avLst/>
          </a:prstGeom>
          <a:noFill/>
        </p:spPr>
      </p:pic>
      <p:pic>
        <p:nvPicPr>
          <p:cNvPr id="47106" name="Picture 2" descr="C:\Users\Administrator\AppData\Roaming\Tencent\Users\261427416\QQ\WinTemp\RichOle\AF529W%7PEW$`JVOBU%~)9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143248"/>
            <a:ext cx="6067425" cy="752475"/>
          </a:xfrm>
          <a:prstGeom prst="rect">
            <a:avLst/>
          </a:prstGeom>
          <a:noFill/>
        </p:spPr>
      </p:pic>
      <p:pic>
        <p:nvPicPr>
          <p:cNvPr id="47107" name="Picture 3" descr="C:\Users\Administrator\AppData\Roaming\Tencent\Users\261427416\QQ\WinTemp\RichOle\5YDYWN_%LC$UM%0U`C)WIL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929066"/>
            <a:ext cx="6076950" cy="733425"/>
          </a:xfrm>
          <a:prstGeom prst="rect">
            <a:avLst/>
          </a:prstGeom>
          <a:noFill/>
        </p:spPr>
      </p:pic>
      <p:pic>
        <p:nvPicPr>
          <p:cNvPr id="47108" name="Picture 4" descr="C:\Users\Administrator\AppData\Roaming\Tencent\Users\261427416\QQ\WinTemp\RichOle\JU4T{HQD(D3O3T$U30N4[$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072074"/>
            <a:ext cx="9144000" cy="1785926"/>
          </a:xfrm>
          <a:prstGeom prst="rect">
            <a:avLst/>
          </a:prstGeom>
          <a:noFill/>
        </p:spPr>
      </p:pic>
      <p:pic>
        <p:nvPicPr>
          <p:cNvPr id="1025" name="Picture 1" descr="C:\Users\Administrator\AppData\Roaming\Tencent\Users\261427416\QQ\WinTemp\RichOle\7BBV74X8)EEBBT6FSO)8I5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285992"/>
            <a:ext cx="428628" cy="487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感知系统在感知的时候，会将感知到的事物分为“内容”和“形式”两部分。</a:t>
            </a:r>
            <a:r>
              <a:rPr lang="en-US" altLang="zh-CN" dirty="0" err="1" smtClean="0"/>
              <a:t>Content,style</a:t>
            </a:r>
            <a:endParaRPr lang="en-US" altLang="zh-CN" dirty="0" smtClean="0"/>
          </a:p>
          <a:p>
            <a:r>
              <a:rPr lang="zh-CN" altLang="en-US" dirty="0" smtClean="0"/>
              <a:t>本文提出在处理</a:t>
            </a:r>
            <a:r>
              <a:rPr lang="en-US" altLang="zh-CN" dirty="0" smtClean="0"/>
              <a:t>two-factor</a:t>
            </a:r>
            <a:r>
              <a:rPr lang="zh-CN" altLang="en-US" dirty="0" smtClean="0"/>
              <a:t>任务时，使用双线性模型，考虑两个因素的共同作用。并且将双线性模型应用到分类、推断、转移三种任务上。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任务分析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261427416\QQ\WinTemp\RichOle\NGT(KVFBTSE@QR_2Z4OUT6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3981450" cy="4448175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261427416\QQ\WinTemp\RichOle\(F}IL88CGTER3~RR0`@YZV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857364"/>
            <a:ext cx="383857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新形势下分类，内容已知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新形式下，推断未知的内容。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已知新形式下的新内容，获得新内容旧形式，或新形式旧内容。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相同特征：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多内容、多形式的训练集合，然后在新形式（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）给出不完备数据：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有内容，无内容标签、类别。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给出部分内容，缺少另一部分内容（及相应风格）。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给出新内容新形式，缺少：内容及相应的风格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风格及相应的内容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在处理任务时，将变化的要素作为“形式”，不变的要素“内容”。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</a:t>
            </a:r>
            <a:endParaRPr lang="zh-CN" altLang="en-US" dirty="0" smtClean="0"/>
          </a:p>
          <a:p>
            <a:pPr lvl="2">
              <a:buNone/>
            </a:pPr>
            <a:r>
              <a:rPr lang="en-US" altLang="zh-CN" dirty="0" smtClean="0"/>
              <a:t>			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任务分析</a:t>
            </a:r>
            <a:endParaRPr lang="zh-CN" altLang="en-US" dirty="0"/>
          </a:p>
        </p:txBody>
      </p:sp>
      <p:sp>
        <p:nvSpPr>
          <p:cNvPr id="19457" name="AutoShape 1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对称双线性模型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as,bc</a:t>
            </a:r>
            <a:r>
              <a:rPr lang="zh-CN" altLang="en-US" dirty="0" smtClean="0"/>
              <a:t>分别为形式、内容参数向量，</a:t>
            </a:r>
            <a:r>
              <a:rPr lang="en-US" altLang="zh-CN" dirty="0" err="1" smtClean="0"/>
              <a:t>wijk</a:t>
            </a:r>
            <a:r>
              <a:rPr lang="zh-CN" altLang="en-US" dirty="0" smtClean="0"/>
              <a:t>表征两者关系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i,j,k</a:t>
            </a:r>
            <a:r>
              <a:rPr lang="zh-CN" altLang="en-US" dirty="0" smtClean="0"/>
              <a:t>表示表示风格、内容、观测向量的组成部分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用右边的表示形式，可以将</a:t>
            </a:r>
            <a:r>
              <a:rPr lang="en-US" altLang="zh-CN" dirty="0" smtClean="0"/>
              <a:t>wk</a:t>
            </a:r>
            <a:r>
              <a:rPr lang="zh-CN" altLang="en-US" dirty="0" smtClean="0"/>
              <a:t>看成从形式、内容空间到观测空间的映射。（</a:t>
            </a:r>
            <a:r>
              <a:rPr lang="en-US" altLang="zh-CN" dirty="0" smtClean="0"/>
              <a:t>a bilinear 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sp>
        <p:nvSpPr>
          <p:cNvPr id="18433" name="AutoShape 1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4" name="AutoShape 2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AutoShape 3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AutoShape 4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7" name="AutoShape 5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8" name="AutoShape 6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9" name="AutoShape 7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0" name="AutoShape 8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1" name="AutoShape 9" descr="C:\Users\Administrator\AppData\Roaming\Tencent\Users\261427416\QQ\WinTemp\RichOle\@PFX0PC}]I}QO`%}J@`R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Picture 10" descr="C:\Users\Administrator\AppData\Roaming\Tencent\Users\261427416\QQ\WinTemp\RichOle\MXC{7AVOIZ18%1O12GLGZ9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71810"/>
            <a:ext cx="4354742" cy="1500198"/>
          </a:xfrm>
          <a:prstGeom prst="rect">
            <a:avLst/>
          </a:prstGeom>
          <a:noFill/>
        </p:spPr>
      </p:pic>
      <p:pic>
        <p:nvPicPr>
          <p:cNvPr id="18443" name="Picture 11" descr="C:\Users\Administrator\AppData\Roaming\Tencent\Users\261427416\QQ\WinTemp\RichOle\370]3RJ8HB}LD586EZ$(~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071810"/>
            <a:ext cx="3474145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Wijk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I*J</a:t>
            </a:r>
            <a:r>
              <a:rPr lang="zh-CN" altLang="en-US" dirty="0" smtClean="0"/>
              <a:t>维的基向量，向量维数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双线性模型</a:t>
            </a:r>
            <a:endParaRPr lang="zh-CN" altLang="en-US" dirty="0"/>
          </a:p>
        </p:txBody>
      </p:sp>
      <p:pic>
        <p:nvPicPr>
          <p:cNvPr id="21505" name="Picture 1" descr="C:\Users\Administrator\AppData\Roaming\Tencent\Users\261427416\QQ\WinTemp\RichOle\N5LR~PU)L8GOV]8(P~D`F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2786082" cy="909143"/>
          </a:xfrm>
          <a:prstGeom prst="rect">
            <a:avLst/>
          </a:prstGeom>
          <a:noFill/>
        </p:spPr>
      </p:pic>
      <p:pic>
        <p:nvPicPr>
          <p:cNvPr id="21506" name="Picture 2" descr="C:\Users\Administrator\AppData\Roaming\Tencent\Users\261427416\QQ\WinTemp\RichOle\OH7~GBHW(_G519G8S]EJQC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9144000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29" name="Picture 1" descr="C:\Users\Administrator\AppData\Roaming\Tencent\Users\261427416\QQ\WinTemp\RichOle\CP79FNH8~ZDG}CPH5ZXZ1C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28"/>
            <a:ext cx="5357850" cy="6202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707</TotalTime>
  <Words>849</Words>
  <PresentationFormat>全屏显示(4:3)</PresentationFormat>
  <Paragraphs>151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聚合</vt:lpstr>
      <vt:lpstr>Separating Style and Content with Bilinear Models</vt:lpstr>
      <vt:lpstr>主要内容</vt:lpstr>
      <vt:lpstr>简介</vt:lpstr>
      <vt:lpstr>任务分析</vt:lpstr>
      <vt:lpstr>任务分析</vt:lpstr>
      <vt:lpstr>任务分析</vt:lpstr>
      <vt:lpstr>双线性模型</vt:lpstr>
      <vt:lpstr>双线性模型</vt:lpstr>
      <vt:lpstr>幻灯片 9</vt:lpstr>
      <vt:lpstr>双线性模型</vt:lpstr>
      <vt:lpstr>双线性模型</vt:lpstr>
      <vt:lpstr>双线性模型</vt:lpstr>
      <vt:lpstr>模型拟合</vt:lpstr>
      <vt:lpstr>模型拟合</vt:lpstr>
      <vt:lpstr>模型拟合</vt:lpstr>
      <vt:lpstr>模型拟合</vt:lpstr>
      <vt:lpstr>模型拟合</vt:lpstr>
      <vt:lpstr>具体应用（分类）</vt:lpstr>
      <vt:lpstr>具体应用（分类）</vt:lpstr>
      <vt:lpstr>具体应用（分类）</vt:lpstr>
      <vt:lpstr>具体应用（分类）</vt:lpstr>
      <vt:lpstr>具体应用（分类）</vt:lpstr>
      <vt:lpstr>具体应用（分类）</vt:lpstr>
      <vt:lpstr>具体应用（分类）</vt:lpstr>
      <vt:lpstr>具体应用（推断）</vt:lpstr>
      <vt:lpstr>具体应用（推断）</vt:lpstr>
      <vt:lpstr>具体应用（推断）</vt:lpstr>
      <vt:lpstr>具体应用（转移）</vt:lpstr>
      <vt:lpstr>具体应用（转移）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Style and Content with Bilinear Models</dc:title>
  <dc:creator>Administrator</dc:creator>
  <cp:lastModifiedBy>Sky123.Org</cp:lastModifiedBy>
  <cp:revision>67</cp:revision>
  <dcterms:created xsi:type="dcterms:W3CDTF">2015-04-16T11:37:48Z</dcterms:created>
  <dcterms:modified xsi:type="dcterms:W3CDTF">2015-04-23T13:02:52Z</dcterms:modified>
</cp:coreProperties>
</file>