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92" r:id="rId4"/>
    <p:sldId id="288" r:id="rId5"/>
    <p:sldId id="289" r:id="rId6"/>
    <p:sldId id="318" r:id="rId7"/>
    <p:sldId id="319" r:id="rId8"/>
    <p:sldId id="320" r:id="rId9"/>
    <p:sldId id="321" r:id="rId10"/>
    <p:sldId id="322" r:id="rId11"/>
    <p:sldId id="316" r:id="rId1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149"/>
    <a:srgbClr val="D5D5D5"/>
    <a:srgbClr val="1F4C4D"/>
    <a:srgbClr val="E8E8E8"/>
    <a:srgbClr val="F2F2F2"/>
    <a:srgbClr val="C7C7C7"/>
    <a:srgbClr val="43C7C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5373" autoAdjust="0"/>
  </p:normalViewPr>
  <p:slideViewPr>
    <p:cSldViewPr snapToGrid="0">
      <p:cViewPr varScale="1">
        <p:scale>
          <a:sx n="113" d="100"/>
          <a:sy n="113" d="100"/>
        </p:scale>
        <p:origin x="98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2D6AB0-0FA5-430A-BCC2-230816304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B4B78-E002-4AC6-A2ED-F1DF018D237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2CF91-6D34-4D4F-8CE5-D4A0A4B68714}" type="slidenum">
              <a:rPr lang="zh-CN" altLang="en-US" sz="12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9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97C92D1-5584-4434-AC6F-1A0276F9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ED57256-5415-40C2-8041-45C3C06E4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99A4A58-4ABF-4966-A22B-3DFF79468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6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05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9745D81-8E1D-444D-98AB-45C8CBE1C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5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CEAA5F-90CA-4479-9B51-5F90113E1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3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  <a:pPr>
                <a:defRPr/>
              </a:pPr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4122428-CC94-44C5-B3B4-C1912EB5F1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3" r:id="rId2"/>
    <p:sldLayoutId id="2147483794" r:id="rId3"/>
    <p:sldLayoutId id="2147483789" r:id="rId4"/>
    <p:sldLayoutId id="2147483790" r:id="rId5"/>
    <p:sldLayoutId id="2147483791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792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404B00-20BC-4272-A925-9BF6A6950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2869"/>
            <a:ext cx="9144000" cy="51435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1906178" y="2143382"/>
            <a:ext cx="533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Pyspider</a:t>
            </a:r>
            <a:r>
              <a:rPr lang="zh-CN" altLang="en-US" sz="4800" dirty="0">
                <a:solidFill>
                  <a:schemeClr val="bg1">
                    <a:lumMod val="65000"/>
                  </a:schemeClr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介绍分享</a:t>
            </a: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2358487" y="3418467"/>
            <a:ext cx="4427009" cy="22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lnSpc>
                <a:spcPts val="9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关于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pyspider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爬虫框架的简单介绍分享</a:t>
            </a:r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770770" y="3789617"/>
            <a:ext cx="1348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000" spc="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分享人</a:t>
            </a:r>
            <a:r>
              <a:rPr lang="en-US" altLang="zh-CN" sz="1000" spc="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:</a:t>
            </a:r>
            <a:r>
              <a:rPr lang="zh-CN" altLang="en-US" sz="1000" spc="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李嘉炜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26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">
            <a:extLst>
              <a:ext uri="{FF2B5EF4-FFF2-40B4-BE49-F238E27FC236}">
                <a16:creationId xmlns:a16="http://schemas.microsoft.com/office/drawing/2014/main" id="{398219CA-C1AD-4758-9178-5B2DABC4FC8C}"/>
              </a:ext>
            </a:extLst>
          </p:cNvPr>
          <p:cNvSpPr/>
          <p:nvPr/>
        </p:nvSpPr>
        <p:spPr>
          <a:xfrm>
            <a:off x="5016500" y="15832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65054-8796-4690-A93B-E46F5F77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311" y="1755705"/>
            <a:ext cx="17519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PART03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任意多边形 38">
            <a:extLst>
              <a:ext uri="{FF2B5EF4-FFF2-40B4-BE49-F238E27FC236}">
                <a16:creationId xmlns:a16="http://schemas.microsoft.com/office/drawing/2014/main" id="{D5A0B41E-2AD3-4610-A62A-0239DAC7449F}"/>
              </a:ext>
            </a:extLst>
          </p:cNvPr>
          <p:cNvSpPr/>
          <p:nvPr/>
        </p:nvSpPr>
        <p:spPr>
          <a:xfrm>
            <a:off x="5029200" y="36025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66">
            <a:extLst>
              <a:ext uri="{FF2B5EF4-FFF2-40B4-BE49-F238E27FC236}">
                <a16:creationId xmlns:a16="http://schemas.microsoft.com/office/drawing/2014/main" id="{67FF6E01-D9A6-44BC-84B9-6B32B798E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007" y="3058043"/>
            <a:ext cx="2386543" cy="21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介绍如何将结果输出为特定的地方</a:t>
            </a:r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4006FBBD-BF51-4BDD-AE61-9CA2C3B9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393" y="242334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结果输出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BE96E-FC0B-4223-A39B-8F4A18D8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7" y="158260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7423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2"/>
          <p:cNvGrpSpPr>
            <a:grpSpLocks/>
          </p:cNvGrpSpPr>
          <p:nvPr/>
        </p:nvGrpSpPr>
        <p:grpSpPr bwMode="auto">
          <a:xfrm>
            <a:off x="-12700" y="-12700"/>
            <a:ext cx="9169400" cy="5156200"/>
            <a:chOff x="-12700" y="-12889"/>
            <a:chExt cx="9169400" cy="5156389"/>
          </a:xfrm>
        </p:grpSpPr>
        <p:pic>
          <p:nvPicPr>
            <p:cNvPr id="4098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0"/>
              <a:ext cx="91694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0" y="-12889"/>
              <a:ext cx="9156700" cy="5143689"/>
            </a:xfrm>
            <a:prstGeom prst="rect">
              <a:avLst/>
            </a:prstGeom>
            <a:solidFill>
              <a:srgbClr val="1E3C4E">
                <a:alpha val="6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0591800" y="-1663700"/>
            <a:ext cx="1651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085975" y="944563"/>
            <a:ext cx="48434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13800">
              <a:solidFill>
                <a:schemeClr val="bg1"/>
              </a:solidFill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405063" y="2852738"/>
            <a:ext cx="4386262" cy="44450"/>
            <a:chOff x="2404630" y="2852103"/>
            <a:chExt cx="4386695" cy="45720"/>
          </a:xfrm>
        </p:grpSpPr>
        <p:sp>
          <p:nvSpPr>
            <p:cNvPr id="4" name="任意多边形 3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4600575" y="2880360"/>
              <a:ext cx="2190750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79697" y="2852103"/>
              <a:ext cx="46043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3987800" y="-3175"/>
            <a:ext cx="5156200" cy="5156200"/>
          </a:xfrm>
          <a:custGeom>
            <a:avLst/>
            <a:gdLst>
              <a:gd name="connsiteX0" fmla="*/ 5283200 w 5283200"/>
              <a:gd name="connsiteY0" fmla="*/ 101600 h 5283200"/>
              <a:gd name="connsiteX1" fmla="*/ 5283200 w 5283200"/>
              <a:gd name="connsiteY1" fmla="*/ 0 h 5283200"/>
              <a:gd name="connsiteX2" fmla="*/ 0 w 5283200"/>
              <a:gd name="connsiteY2" fmla="*/ 5283200 h 5283200"/>
              <a:gd name="connsiteX3" fmla="*/ 5283200 w 5283200"/>
              <a:gd name="connsiteY3" fmla="*/ 5283200 h 5283200"/>
              <a:gd name="connsiteX4" fmla="*/ 5283200 w 5283200"/>
              <a:gd name="connsiteY4" fmla="*/ 101600 h 52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00" h="5283200">
                <a:moveTo>
                  <a:pt x="5283200" y="101600"/>
                </a:moveTo>
                <a:lnTo>
                  <a:pt x="5283200" y="0"/>
                </a:lnTo>
                <a:lnTo>
                  <a:pt x="0" y="5283200"/>
                </a:lnTo>
                <a:lnTo>
                  <a:pt x="5283200" y="5283200"/>
                </a:lnTo>
                <a:lnTo>
                  <a:pt x="5283200" y="1016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71" name="组合 7"/>
          <p:cNvGrpSpPr>
            <a:grpSpLocks/>
          </p:cNvGrpSpPr>
          <p:nvPr/>
        </p:nvGrpSpPr>
        <p:grpSpPr bwMode="auto">
          <a:xfrm>
            <a:off x="1249363" y="311150"/>
            <a:ext cx="2819465" cy="1243530"/>
            <a:chOff x="2986687" y="338699"/>
            <a:chExt cx="2818046" cy="1243709"/>
          </a:xfrm>
        </p:grpSpPr>
        <p:sp>
          <p:nvSpPr>
            <p:cNvPr id="11284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0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900"/>
                </a:lnSpc>
              </a:pPr>
              <a:r>
                <a:rPr lang="zh-CN" altLang="en-US" sz="700" dirty="0">
                  <a:solidFill>
                    <a:srgbClr val="7F7F7F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简单介绍</a:t>
              </a:r>
              <a:r>
                <a:rPr lang="en-US" altLang="zh-CN" sz="700" dirty="0">
                  <a:solidFill>
                    <a:srgbClr val="7F7F7F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pyspider</a:t>
              </a:r>
              <a:r>
                <a:rPr lang="zh-CN" altLang="en-US" sz="700" dirty="0">
                  <a:solidFill>
                    <a:srgbClr val="7F7F7F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和安装</a:t>
              </a:r>
            </a:p>
          </p:txBody>
        </p:sp>
        <p:sp>
          <p:nvSpPr>
            <p:cNvPr id="2" name="文本框 13"/>
            <p:cNvSpPr txBox="1">
              <a:spLocks noChangeArrowheads="1"/>
            </p:cNvSpPr>
            <p:nvPr/>
          </p:nvSpPr>
          <p:spPr bwMode="auto">
            <a:xfrm>
              <a:off x="2986687" y="338699"/>
              <a:ext cx="1661276" cy="70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PART01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1958205" cy="30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Pyspider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的简介和安装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1283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7"/>
          <p:cNvGrpSpPr>
            <a:grpSpLocks/>
          </p:cNvGrpSpPr>
          <p:nvPr/>
        </p:nvGrpSpPr>
        <p:grpSpPr bwMode="auto">
          <a:xfrm>
            <a:off x="1249364" y="1844675"/>
            <a:ext cx="2819400" cy="1235106"/>
            <a:chOff x="2986687" y="338699"/>
            <a:chExt cx="2817981" cy="1235283"/>
          </a:xfrm>
        </p:grpSpPr>
        <p:sp>
          <p:nvSpPr>
            <p:cNvPr id="39" name="文本框 66"/>
            <p:cNvSpPr txBox="1">
              <a:spLocks noChangeArrowheads="1"/>
            </p:cNvSpPr>
            <p:nvPr/>
          </p:nvSpPr>
          <p:spPr bwMode="auto">
            <a:xfrm>
              <a:off x="2989860" y="1373898"/>
              <a:ext cx="2814808" cy="200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900"/>
                </a:lnSpc>
                <a:defRPr/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如何在</a:t>
              </a: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webui</a:t>
              </a: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编写爬虫</a:t>
              </a:r>
            </a:p>
          </p:txBody>
        </p:sp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2986687" y="338699"/>
              <a:ext cx="1661276" cy="70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PART02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1549644" cy="30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webui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编写脚本</a:t>
              </a: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7"/>
          <p:cNvGrpSpPr>
            <a:grpSpLocks/>
          </p:cNvGrpSpPr>
          <p:nvPr/>
        </p:nvGrpSpPr>
        <p:grpSpPr bwMode="auto">
          <a:xfrm>
            <a:off x="1249363" y="3378200"/>
            <a:ext cx="2819465" cy="1235836"/>
            <a:chOff x="2986687" y="338699"/>
            <a:chExt cx="2818046" cy="1236014"/>
          </a:xfrm>
        </p:grpSpPr>
        <p:sp>
          <p:nvSpPr>
            <p:cNvPr id="11274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00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900"/>
                </a:lnSpc>
              </a:pPr>
              <a:r>
                <a:rPr lang="zh-CN" altLang="en-US" sz="700" dirty="0">
                  <a:solidFill>
                    <a:srgbClr val="7F7F7F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如何将结果输出</a:t>
              </a:r>
            </a:p>
          </p:txBody>
        </p:sp>
        <p:sp>
          <p:nvSpPr>
            <p:cNvPr id="46" name="文本框 13"/>
            <p:cNvSpPr txBox="1">
              <a:spLocks noChangeArrowheads="1"/>
            </p:cNvSpPr>
            <p:nvPr/>
          </p:nvSpPr>
          <p:spPr bwMode="auto">
            <a:xfrm>
              <a:off x="2986687" y="338699"/>
              <a:ext cx="1661276" cy="70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PART03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902357" cy="30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</a:rPr>
                <a:t>结果输出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832105" y="1597025"/>
            <a:ext cx="1494081" cy="1419225"/>
            <a:chOff x="4934310" y="1712087"/>
            <a:chExt cx="1493214" cy="1418400"/>
          </a:xfrm>
        </p:grpSpPr>
        <p:sp>
          <p:nvSpPr>
            <p:cNvPr id="37" name="文本框 13"/>
            <p:cNvSpPr txBox="1">
              <a:spLocks noChangeArrowheads="1"/>
            </p:cNvSpPr>
            <p:nvPr/>
          </p:nvSpPr>
          <p:spPr bwMode="auto">
            <a:xfrm>
              <a:off x="4934310" y="2081760"/>
              <a:ext cx="1347005" cy="58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Contnet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5009124" y="1712086"/>
              <a:ext cx="1418400" cy="1418401"/>
            </a:xfrm>
            <a:custGeom>
              <a:avLst/>
              <a:gdLst>
                <a:gd name="connsiteX0" fmla="*/ 0 w 1418400"/>
                <a:gd name="connsiteY0" fmla="*/ 1 h 1418401"/>
                <a:gd name="connsiteX1" fmla="*/ 1418400 w 1418400"/>
                <a:gd name="connsiteY1" fmla="*/ 0 h 1418401"/>
                <a:gd name="connsiteX2" fmla="*/ 1418400 w 1418400"/>
                <a:gd name="connsiteY2" fmla="*/ 1418401 h 1418401"/>
                <a:gd name="connsiteX3" fmla="*/ 0 w 1418400"/>
                <a:gd name="connsiteY3" fmla="*/ 1418401 h 1418401"/>
                <a:gd name="connsiteX4" fmla="*/ 0 w 1418400"/>
                <a:gd name="connsiteY4" fmla="*/ 1 h 1418401"/>
                <a:gd name="connsiteX5" fmla="*/ 72409 w 1418400"/>
                <a:gd name="connsiteY5" fmla="*/ 72407 h 1418401"/>
                <a:gd name="connsiteX6" fmla="*/ 72409 w 1418400"/>
                <a:gd name="connsiteY6" fmla="*/ 1345993 h 1418401"/>
                <a:gd name="connsiteX7" fmla="*/ 1345995 w 1418400"/>
                <a:gd name="connsiteY7" fmla="*/ 1345993 h 1418401"/>
                <a:gd name="connsiteX8" fmla="*/ 1345995 w 1418400"/>
                <a:gd name="connsiteY8" fmla="*/ 72407 h 1418401"/>
                <a:gd name="connsiteX9" fmla="*/ 72409 w 1418400"/>
                <a:gd name="connsiteY9" fmla="*/ 72407 h 141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0" h="1418401">
                  <a:moveTo>
                    <a:pt x="0" y="1"/>
                  </a:moveTo>
                  <a:lnTo>
                    <a:pt x="1418400" y="0"/>
                  </a:lnTo>
                  <a:lnTo>
                    <a:pt x="1418400" y="1418401"/>
                  </a:lnTo>
                  <a:lnTo>
                    <a:pt x="0" y="1418401"/>
                  </a:lnTo>
                  <a:lnTo>
                    <a:pt x="0" y="1"/>
                  </a:lnTo>
                  <a:close/>
                  <a:moveTo>
                    <a:pt x="72409" y="72407"/>
                  </a:moveTo>
                  <a:lnTo>
                    <a:pt x="72409" y="1345993"/>
                  </a:lnTo>
                  <a:lnTo>
                    <a:pt x="1345995" y="1345993"/>
                  </a:lnTo>
                  <a:lnTo>
                    <a:pt x="1345995" y="72407"/>
                  </a:lnTo>
                  <a:lnTo>
                    <a:pt x="72409" y="724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CF4850-2662-4D9C-B4CA-3E5AAF9A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33" y="1501218"/>
            <a:ext cx="2191666" cy="2191666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5016500" y="15832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13"/>
          <p:cNvSpPr txBox="1">
            <a:spLocks noChangeArrowheads="1"/>
          </p:cNvSpPr>
          <p:nvPr/>
        </p:nvSpPr>
        <p:spPr bwMode="auto">
          <a:xfrm>
            <a:off x="5565311" y="1755705"/>
            <a:ext cx="17519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PART01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029200" y="36025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66"/>
          <p:cNvSpPr txBox="1">
            <a:spLocks noChangeArrowheads="1"/>
          </p:cNvSpPr>
          <p:nvPr/>
        </p:nvSpPr>
        <p:spPr bwMode="auto">
          <a:xfrm>
            <a:off x="5248008" y="3108794"/>
            <a:ext cx="238654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900"/>
              </a:lnSpc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简单介绍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pyspider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和安装时注意问题</a:t>
            </a:r>
          </a:p>
        </p:txBody>
      </p:sp>
      <p:sp>
        <p:nvSpPr>
          <p:cNvPr id="41" name="文本框 66"/>
          <p:cNvSpPr txBox="1">
            <a:spLocks noChangeArrowheads="1"/>
          </p:cNvSpPr>
          <p:nvPr/>
        </p:nvSpPr>
        <p:spPr bwMode="auto">
          <a:xfrm>
            <a:off x="4826093" y="2361104"/>
            <a:ext cx="3230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Pyspider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的简介和安装</a:t>
            </a:r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648200" y="-12700"/>
            <a:ext cx="44958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文本框 13"/>
          <p:cNvSpPr txBox="1">
            <a:spLocks noChangeArrowheads="1"/>
          </p:cNvSpPr>
          <p:nvPr/>
        </p:nvSpPr>
        <p:spPr bwMode="auto">
          <a:xfrm>
            <a:off x="969471" y="483172"/>
            <a:ext cx="3352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Pyspider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3326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E15448-CDCD-4EB9-A181-BBD5B23B71C4}"/>
              </a:ext>
            </a:extLst>
          </p:cNvPr>
          <p:cNvSpPr txBox="1"/>
          <p:nvPr/>
        </p:nvSpPr>
        <p:spPr>
          <a:xfrm>
            <a:off x="969471" y="1490704"/>
            <a:ext cx="34416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Pyspider</a:t>
            </a:r>
            <a:r>
              <a:rPr lang="zh-CN" altLang="en-US" dirty="0"/>
              <a:t>是</a:t>
            </a:r>
            <a:r>
              <a:rPr lang="en-US" altLang="zh-CN" dirty="0"/>
              <a:t>binux</a:t>
            </a:r>
            <a:r>
              <a:rPr lang="zh-CN" altLang="en-US" dirty="0"/>
              <a:t>做的一个爬虫架构的开源化实现。主要的功能需求是：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抓取、更新调度多站点的特定的页面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需要对页面进行结构化信息提取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灵活可扩展，稳定可监控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pyspider</a:t>
            </a:r>
            <a:r>
              <a:rPr lang="zh-CN" altLang="en-US" dirty="0"/>
              <a:t>以</a:t>
            </a:r>
            <a:r>
              <a:rPr lang="zh-CN" altLang="en-US" b="1" dirty="0"/>
              <a:t>去重调度，队列抓取，异常处理，监控等功能作为框架</a:t>
            </a:r>
            <a:r>
              <a:rPr lang="zh-CN" altLang="en-US" dirty="0"/>
              <a:t>，</a:t>
            </a:r>
            <a:r>
              <a:rPr lang="zh-CN" altLang="en-US" b="1" dirty="0"/>
              <a:t>只需提供给抓取脚本</a:t>
            </a:r>
            <a:r>
              <a:rPr lang="zh-CN" altLang="en-US" dirty="0"/>
              <a:t>，并保证灵活性。最后加上</a:t>
            </a:r>
            <a:r>
              <a:rPr lang="en-US" altLang="zh-CN" b="1" dirty="0"/>
              <a:t>web</a:t>
            </a:r>
            <a:r>
              <a:rPr lang="zh-CN" altLang="en-US" b="1" dirty="0"/>
              <a:t>的编辑调试环境，以及</a:t>
            </a:r>
            <a:r>
              <a:rPr lang="en-US" altLang="zh-CN" b="1" dirty="0"/>
              <a:t>web</a:t>
            </a:r>
            <a:r>
              <a:rPr lang="zh-CN" altLang="en-US" b="1" dirty="0"/>
              <a:t>任务监控</a:t>
            </a:r>
            <a:r>
              <a:rPr lang="zh-CN" altLang="en-US" dirty="0"/>
              <a:t>，即成为了这套框架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pyspider</a:t>
            </a:r>
            <a:r>
              <a:rPr lang="zh-CN" altLang="en-US" dirty="0"/>
              <a:t>的设计基础是：</a:t>
            </a:r>
            <a:r>
              <a:rPr lang="zh-CN" altLang="en-US" b="1" dirty="0"/>
              <a:t>以</a:t>
            </a:r>
            <a:r>
              <a:rPr lang="en-US" altLang="zh-CN" b="1" dirty="0"/>
              <a:t>python</a:t>
            </a:r>
            <a:r>
              <a:rPr lang="zh-CN" altLang="en-US" b="1" dirty="0"/>
              <a:t>脚本驱动的抓取环模型爬虫</a:t>
            </a:r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96C15-BD1A-49BD-9F63-2B8709B3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09" y="567965"/>
            <a:ext cx="3080824" cy="3938879"/>
          </a:xfrm>
          <a:prstGeom prst="rect">
            <a:avLst/>
          </a:prstGeom>
        </p:spPr>
      </p:pic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文本框 13"/>
          <p:cNvSpPr txBox="1">
            <a:spLocks noChangeArrowheads="1"/>
          </p:cNvSpPr>
          <p:nvPr/>
        </p:nvSpPr>
        <p:spPr bwMode="auto">
          <a:xfrm>
            <a:off x="3866153" y="296724"/>
            <a:ext cx="1249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4347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21245FE-5BB1-4582-8F9B-761F845385A7}"/>
              </a:ext>
            </a:extLst>
          </p:cNvPr>
          <p:cNvSpPr txBox="1"/>
          <p:nvPr/>
        </p:nvSpPr>
        <p:spPr>
          <a:xfrm>
            <a:off x="2586083" y="943055"/>
            <a:ext cx="38100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pyspider</a:t>
            </a:r>
            <a:r>
              <a:rPr lang="zh-CN" altLang="en-US" dirty="0"/>
              <a:t>就和安装其他第三方库一样可以到</a:t>
            </a:r>
            <a:r>
              <a:rPr lang="en-US" altLang="zh-CN" dirty="0"/>
              <a:t>pyspider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下载源文件或者是用</a:t>
            </a:r>
            <a:r>
              <a:rPr lang="en-US" altLang="zh-CN" dirty="0"/>
              <a:t>pip</a:t>
            </a:r>
            <a:r>
              <a:rPr lang="zh-CN" altLang="en-US" dirty="0"/>
              <a:t>进行安装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pyspider</a:t>
            </a:r>
            <a:r>
              <a:rPr lang="zh-CN" altLang="en-US" dirty="0"/>
              <a:t>外还需安装</a:t>
            </a:r>
            <a:r>
              <a:rPr lang="en-US" altLang="zh-CN" b="1" dirty="0"/>
              <a:t>phantomjs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有一点安装时需要注意的是在</a:t>
            </a:r>
            <a:r>
              <a:rPr lang="en-US" altLang="zh-CN" b="1" dirty="0"/>
              <a:t>window64</a:t>
            </a:r>
            <a:r>
              <a:rPr lang="zh-CN" altLang="en-US" b="1" dirty="0"/>
              <a:t>位系统下的</a:t>
            </a:r>
            <a:r>
              <a:rPr lang="en-US" altLang="zh-CN" b="1" dirty="0"/>
              <a:t>64</a:t>
            </a:r>
            <a:r>
              <a:rPr lang="zh-CN" altLang="en-US" b="1" dirty="0"/>
              <a:t>位</a:t>
            </a:r>
            <a:r>
              <a:rPr lang="en-US" altLang="zh-CN" b="1" dirty="0"/>
              <a:t>python</a:t>
            </a:r>
            <a:r>
              <a:rPr lang="zh-CN" altLang="en-US" b="1" dirty="0"/>
              <a:t>在运行这个框架的时候会崩溃，换成</a:t>
            </a:r>
            <a:r>
              <a:rPr lang="en-US" altLang="zh-CN" b="1" dirty="0"/>
              <a:t>32</a:t>
            </a:r>
            <a:r>
              <a:rPr lang="zh-CN" altLang="en-US" b="1" dirty="0"/>
              <a:t>位</a:t>
            </a:r>
            <a:r>
              <a:rPr lang="en-US" altLang="zh-CN" b="1" dirty="0"/>
              <a:t>python</a:t>
            </a:r>
            <a:r>
              <a:rPr lang="zh-CN" altLang="en-US" b="1" dirty="0"/>
              <a:t>可以解决</a:t>
            </a: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A2B92246-7F7B-42DF-85FB-BFE3AAB2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52" y="2681956"/>
            <a:ext cx="1249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46F724-E5D9-4ACE-A496-2F8836CE99F9}"/>
              </a:ext>
            </a:extLst>
          </p:cNvPr>
          <p:cNvSpPr txBox="1"/>
          <p:nvPr/>
        </p:nvSpPr>
        <p:spPr>
          <a:xfrm>
            <a:off x="2586084" y="3328287"/>
            <a:ext cx="38099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现在命令行输入命令</a:t>
            </a:r>
            <a:r>
              <a:rPr lang="en-US" altLang="zh-CN" dirty="0"/>
              <a:t>pyspider all</a:t>
            </a:r>
            <a:r>
              <a:rPr lang="zh-CN" altLang="en-US" dirty="0"/>
              <a:t>启用</a:t>
            </a:r>
            <a:r>
              <a:rPr lang="en-US" altLang="zh-CN" dirty="0"/>
              <a:t>pyspider</a:t>
            </a:r>
            <a:r>
              <a:rPr lang="zh-CN" altLang="en-US" dirty="0"/>
              <a:t>全部组件，然后在打开</a:t>
            </a:r>
            <a:r>
              <a:rPr lang="en-US" altLang="zh-CN" u="sng" dirty="0">
                <a:solidFill>
                  <a:srgbClr val="233149"/>
                </a:solidFill>
                <a:hlinkClick r:id="rId2"/>
              </a:rPr>
              <a:t>http://localhost:5000/</a:t>
            </a:r>
            <a:r>
              <a:rPr lang="en-US" altLang="zh-CN" u="sng" dirty="0">
                <a:solidFill>
                  <a:srgbClr val="233149"/>
                </a:solidFill>
              </a:rPr>
              <a:t> </a:t>
            </a:r>
            <a:r>
              <a:rPr lang="zh-CN" altLang="en-US" dirty="0">
                <a:solidFill>
                  <a:srgbClr val="233149"/>
                </a:solidFill>
              </a:rPr>
              <a:t>就可以打开</a:t>
            </a:r>
            <a:r>
              <a:rPr lang="en-US" altLang="zh-CN" dirty="0">
                <a:solidFill>
                  <a:srgbClr val="233149"/>
                </a:solidFill>
              </a:rPr>
              <a:t>webui</a:t>
            </a:r>
            <a:r>
              <a:rPr lang="zh-CN" altLang="en-US" dirty="0">
                <a:solidFill>
                  <a:srgbClr val="233149"/>
                </a:solidFill>
              </a:rPr>
              <a:t>界面</a:t>
            </a:r>
            <a:endParaRPr lang="en-US" altLang="zh-CN" dirty="0">
              <a:solidFill>
                <a:srgbClr val="233149"/>
              </a:solidFill>
            </a:endParaRPr>
          </a:p>
          <a:p>
            <a:endParaRPr lang="en-US" altLang="zh-CN" dirty="0">
              <a:solidFill>
                <a:srgbClr val="233149"/>
              </a:solidFill>
            </a:endParaRPr>
          </a:p>
          <a:p>
            <a:r>
              <a:rPr lang="zh-CN" altLang="en-US" b="1" dirty="0">
                <a:solidFill>
                  <a:srgbClr val="233149"/>
                </a:solidFill>
              </a:rPr>
              <a:t>注意运行</a:t>
            </a:r>
            <a:r>
              <a:rPr lang="en-US" altLang="zh-CN" b="1" dirty="0">
                <a:solidFill>
                  <a:srgbClr val="233149"/>
                </a:solidFill>
              </a:rPr>
              <a:t>pyspider</a:t>
            </a:r>
            <a:r>
              <a:rPr lang="zh-CN" altLang="en-US" b="1" dirty="0">
                <a:solidFill>
                  <a:srgbClr val="233149"/>
                </a:solidFill>
              </a:rPr>
              <a:t>的时候会在对应路径创建</a:t>
            </a:r>
            <a:r>
              <a:rPr lang="en-US" altLang="zh-CN" b="1" dirty="0">
                <a:solidFill>
                  <a:srgbClr val="233149"/>
                </a:solidFill>
              </a:rPr>
              <a:t>data</a:t>
            </a:r>
            <a:r>
              <a:rPr lang="zh-CN" altLang="en-US" b="1" dirty="0">
                <a:solidFill>
                  <a:srgbClr val="233149"/>
                </a:solidFill>
              </a:rPr>
              <a:t>文件夹保存数据，如果在不同路径运行之前的保存项目会没有</a:t>
            </a:r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  <p:bldP spid="3" grpId="0"/>
      <p:bldP spid="2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7748F8B-3CCE-4226-B26F-E15BB9CE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8" y="1524001"/>
            <a:ext cx="3611214" cy="2019300"/>
          </a:xfrm>
          <a:prstGeom prst="rect">
            <a:avLst/>
          </a:prstGeom>
        </p:spPr>
      </p:pic>
      <p:sp>
        <p:nvSpPr>
          <p:cNvPr id="13" name="任意多边形 1">
            <a:extLst>
              <a:ext uri="{FF2B5EF4-FFF2-40B4-BE49-F238E27FC236}">
                <a16:creationId xmlns:a16="http://schemas.microsoft.com/office/drawing/2014/main" id="{398219CA-C1AD-4758-9178-5B2DABC4FC8C}"/>
              </a:ext>
            </a:extLst>
          </p:cNvPr>
          <p:cNvSpPr/>
          <p:nvPr/>
        </p:nvSpPr>
        <p:spPr>
          <a:xfrm>
            <a:off x="5016500" y="15832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65054-8796-4690-A93B-E46F5F77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311" y="1755705"/>
            <a:ext cx="17519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PART02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任意多边形 38">
            <a:extLst>
              <a:ext uri="{FF2B5EF4-FFF2-40B4-BE49-F238E27FC236}">
                <a16:creationId xmlns:a16="http://schemas.microsoft.com/office/drawing/2014/main" id="{D5A0B41E-2AD3-4610-A62A-0239DAC7449F}"/>
              </a:ext>
            </a:extLst>
          </p:cNvPr>
          <p:cNvSpPr/>
          <p:nvPr/>
        </p:nvSpPr>
        <p:spPr>
          <a:xfrm>
            <a:off x="5029200" y="3602568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66">
            <a:extLst>
              <a:ext uri="{FF2B5EF4-FFF2-40B4-BE49-F238E27FC236}">
                <a16:creationId xmlns:a16="http://schemas.microsoft.com/office/drawing/2014/main" id="{67FF6E01-D9A6-44BC-84B9-6B32B798E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008" y="3078176"/>
            <a:ext cx="2386543" cy="21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900"/>
              </a:lnSpc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介绍如何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webui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界面里编写调试脚本</a:t>
            </a:r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4006FBBD-BF51-4BDD-AE61-9CA2C3B9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432" y="2362086"/>
            <a:ext cx="283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webui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中编写脚本</a:t>
            </a:r>
          </a:p>
        </p:txBody>
      </p:sp>
    </p:spTree>
    <p:extLst>
      <p:ext uri="{BB962C8B-B14F-4D97-AF65-F5344CB8AC3E}">
        <p14:creationId xmlns:p14="http://schemas.microsoft.com/office/powerpoint/2010/main" val="3868526513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文本框 13"/>
          <p:cNvSpPr txBox="1">
            <a:spLocks noChangeArrowheads="1"/>
          </p:cNvSpPr>
          <p:nvPr/>
        </p:nvSpPr>
        <p:spPr bwMode="auto">
          <a:xfrm>
            <a:off x="3522450" y="313657"/>
            <a:ext cx="2529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Webui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4347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3F5B02-EF83-4294-87F2-A0E5736E6650}"/>
              </a:ext>
            </a:extLst>
          </p:cNvPr>
          <p:cNvSpPr txBox="1"/>
          <p:nvPr/>
        </p:nvSpPr>
        <p:spPr>
          <a:xfrm>
            <a:off x="2556205" y="1227666"/>
            <a:ext cx="44624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首先，我们先来看看这个</a:t>
            </a:r>
            <a:r>
              <a:rPr lang="en-US" altLang="zh-CN" dirty="0"/>
              <a:t>webui</a:t>
            </a:r>
            <a:r>
              <a:rPr lang="zh-CN" altLang="en-US" dirty="0"/>
              <a:t>界面，简单介绍下它的功能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513401-D213-4A9B-ACBD-4D7BF500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24" y="1948922"/>
            <a:ext cx="6452180" cy="19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258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文本框 13"/>
          <p:cNvSpPr txBox="1">
            <a:spLocks noChangeArrowheads="1"/>
          </p:cNvSpPr>
          <p:nvPr/>
        </p:nvSpPr>
        <p:spPr bwMode="auto">
          <a:xfrm>
            <a:off x="3522450" y="313657"/>
            <a:ext cx="2141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新建项目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4347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3F5B02-EF83-4294-87F2-A0E5736E6650}"/>
              </a:ext>
            </a:extLst>
          </p:cNvPr>
          <p:cNvSpPr txBox="1"/>
          <p:nvPr/>
        </p:nvSpPr>
        <p:spPr>
          <a:xfrm>
            <a:off x="2914705" y="929376"/>
            <a:ext cx="3357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这是新建的一个项目上面有几个简单函数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on_start(self)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index_page(self,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detail_page(self, response)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D737D-726D-48A8-BE74-9C9ACAE8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14" y="1931989"/>
            <a:ext cx="5664200" cy="28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1034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文本框 13"/>
          <p:cNvSpPr txBox="1">
            <a:spLocks noChangeArrowheads="1"/>
          </p:cNvSpPr>
          <p:nvPr/>
        </p:nvSpPr>
        <p:spPr bwMode="auto">
          <a:xfrm>
            <a:off x="3522450" y="313657"/>
            <a:ext cx="2141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新建项目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-1" y="1931989"/>
            <a:ext cx="768350" cy="1279525"/>
            <a:chOff x="-1" y="1931896"/>
            <a:chExt cx="768567" cy="1279711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-255573" y="2187468"/>
              <a:ext cx="1279711" cy="7685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4347" name="文本框 66"/>
            <p:cNvSpPr txBox="1">
              <a:spLocks noChangeArrowheads="1"/>
            </p:cNvSpPr>
            <p:nvPr/>
          </p:nvSpPr>
          <p:spPr bwMode="auto">
            <a:xfrm>
              <a:off x="11363" y="2435751"/>
              <a:ext cx="667358" cy="2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pyspider</a:t>
              </a:r>
              <a:endParaRPr lang="zh-CN" altLang="en-US" sz="1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3F5B02-EF83-4294-87F2-A0E5736E6650}"/>
              </a:ext>
            </a:extLst>
          </p:cNvPr>
          <p:cNvSpPr txBox="1"/>
          <p:nvPr/>
        </p:nvSpPr>
        <p:spPr>
          <a:xfrm>
            <a:off x="2914705" y="929376"/>
            <a:ext cx="3357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这是新建的一个项目上面有几个简单函数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on_start(self)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index_page(self,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detail_page(self, response)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D737D-726D-48A8-BE74-9C9ACAE8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14" y="1931989"/>
            <a:ext cx="5664200" cy="28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8722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21364</TotalTime>
  <Words>408</Words>
  <Application>Microsoft Office PowerPoint</Application>
  <PresentationFormat>全屏显示(16:9)</PresentationFormat>
  <Paragraphs>63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Helvetica-Roman-SemiB</vt:lpstr>
      <vt:lpstr>SimSun-ExtB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wes lee</cp:lastModifiedBy>
  <cp:revision>7861</cp:revision>
  <dcterms:created xsi:type="dcterms:W3CDTF">2015-10-08T14:18:46Z</dcterms:created>
  <dcterms:modified xsi:type="dcterms:W3CDTF">2017-06-25T08:24:41Z</dcterms:modified>
</cp:coreProperties>
</file>