
<file path=[Content_Types].xml><?xml version="1.0" encoding="utf-8"?>
<Types xmlns="http://schemas.openxmlformats.org/package/2006/content-types">
  <Override PartName="/_rels/.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单击编辑备注格式</a:t>
            </a:r>
            <a:endParaRPr b="0" lang="en-US"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&lt;页眉&gt;</a:t>
            </a:r>
            <a:endParaRPr b="0" lang="en-US"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&lt;日期/时间&gt;</a:t>
            </a:r>
            <a:endParaRPr b="0" lang="en-US"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&lt;页脚&gt;</a:t>
            </a:r>
            <a:endParaRPr b="0" lang="en-US"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BB3AF185-F4ED-461E-A97E-F1285201A346}" type="slidenum">
              <a:rPr b="0" lang="en-US" sz="1400" spc="-1" strike="noStrike">
                <a:solidFill>
                  <a:srgbClr val="000000"/>
                </a:solidFill>
                <a:uFill>
                  <a:solidFill>
                    <a:srgbClr val="ffffff"/>
                  </a:solidFill>
                </a:uFill>
                <a:latin typeface="Times New Roman"/>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400640"/>
            <a:ext cx="5481720" cy="3595680"/>
          </a:xfrm>
          <a:prstGeom prst="rect">
            <a:avLst/>
          </a:prstGeom>
        </p:spPr>
        <p:txBody>
          <a:bodyPr lIns="0" rIns="0" tIns="0" bIns="0"/>
          <a:p>
            <a:pPr marL="216000" indent="-211680">
              <a:lnSpc>
                <a:spcPct val="100000"/>
              </a:lnSpc>
            </a:pPr>
            <a:r>
              <a:rPr b="0" lang="en-US" sz="2000" spc="-1" strike="noStrike">
                <a:solidFill>
                  <a:srgbClr val="000000"/>
                </a:solidFill>
                <a:uFill>
                  <a:solidFill>
                    <a:srgbClr val="ffffff"/>
                  </a:solidFill>
                </a:uFill>
                <a:latin typeface="Arial"/>
              </a:rPr>
              <a:t>Bradley Hand ITC</a:t>
            </a:r>
            <a:endParaRPr b="0" lang="en-US" sz="2000" spc="-1" strike="noStrike">
              <a:solidFill>
                <a:srgbClr val="000000"/>
              </a:solidFill>
              <a:uFill>
                <a:solidFill>
                  <a:srgbClr val="ffffff"/>
                </a:solidFill>
              </a:uFill>
              <a:latin typeface="Arial"/>
            </a:endParaRPr>
          </a:p>
        </p:txBody>
      </p:sp>
      <p:sp>
        <p:nvSpPr>
          <p:cNvPr id="304"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739F27D9-6091-47BC-9D65-CEE293878A29}"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400640"/>
            <a:ext cx="5481720" cy="3595680"/>
          </a:xfrm>
          <a:prstGeom prst="rect">
            <a:avLst/>
          </a:prstGeom>
        </p:spPr>
        <p:txBody>
          <a:bodyPr lIns="0" rIns="0" tIns="0" bIns="0"/>
          <a:p>
            <a:pPr marL="216000" indent="-211680">
              <a:lnSpc>
                <a:spcPct val="100000"/>
              </a:lnSpc>
            </a:pPr>
            <a:r>
              <a:rPr b="0" lang="en-US" sz="2000" spc="-1" strike="noStrike">
                <a:solidFill>
                  <a:srgbClr val="000000"/>
                </a:solidFill>
                <a:uFill>
                  <a:solidFill>
                    <a:srgbClr val="ffffff"/>
                  </a:solidFill>
                </a:uFill>
                <a:latin typeface="Arial"/>
              </a:rPr>
              <a:t>Bradley Hand ITC</a:t>
            </a:r>
            <a:endParaRPr b="0" lang="en-US" sz="2000" spc="-1" strike="noStrike">
              <a:solidFill>
                <a:srgbClr val="000000"/>
              </a:solidFill>
              <a:uFill>
                <a:solidFill>
                  <a:srgbClr val="ffffff"/>
                </a:solidFill>
              </a:uFill>
              <a:latin typeface="Arial"/>
            </a:endParaRPr>
          </a:p>
        </p:txBody>
      </p:sp>
      <p:sp>
        <p:nvSpPr>
          <p:cNvPr id="306"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9593A116-1E6D-4FB3-A53C-17BA6C516F1A}"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400640"/>
            <a:ext cx="5481720" cy="3595680"/>
          </a:xfrm>
          <a:prstGeom prst="rect">
            <a:avLst/>
          </a:prstGeom>
        </p:spPr>
        <p:txBody>
          <a:bodyPr lIns="0" rIns="0" tIns="0" bIns="0"/>
          <a:p>
            <a:pPr marL="216000" indent="-211680">
              <a:lnSpc>
                <a:spcPct val="100000"/>
              </a:lnSpc>
            </a:pPr>
            <a:r>
              <a:rPr b="0" lang="en-US" sz="2000" spc="-1" strike="noStrike">
                <a:solidFill>
                  <a:srgbClr val="000000"/>
                </a:solidFill>
                <a:uFill>
                  <a:solidFill>
                    <a:srgbClr val="ffffff"/>
                  </a:solidFill>
                </a:uFill>
                <a:latin typeface="Arial"/>
              </a:rPr>
              <a:t>Bradley Hand ITC</a:t>
            </a:r>
            <a:endParaRPr b="0" lang="en-US" sz="2000" spc="-1" strike="noStrike">
              <a:solidFill>
                <a:srgbClr val="000000"/>
              </a:solidFill>
              <a:uFill>
                <a:solidFill>
                  <a:srgbClr val="ffffff"/>
                </a:solidFill>
              </a:uFill>
              <a:latin typeface="Arial"/>
            </a:endParaRPr>
          </a:p>
        </p:txBody>
      </p:sp>
      <p:sp>
        <p:nvSpPr>
          <p:cNvPr id="308"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B32E70D3-77AC-45E6-AB82-EA529B3EBC40}"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400640"/>
            <a:ext cx="5481720" cy="3595680"/>
          </a:xfrm>
          <a:prstGeom prst="rect">
            <a:avLst/>
          </a:prstGeom>
        </p:spPr>
        <p:txBody>
          <a:bodyPr lIns="0" rIns="0" tIns="0" bIns="0"/>
          <a:p>
            <a:pPr marL="216000" indent="-211680">
              <a:lnSpc>
                <a:spcPct val="100000"/>
              </a:lnSpc>
            </a:pPr>
            <a:r>
              <a:rPr b="0" lang="en-US" sz="2000" spc="-1" strike="noStrike">
                <a:solidFill>
                  <a:srgbClr val="000000"/>
                </a:solidFill>
                <a:uFill>
                  <a:solidFill>
                    <a:srgbClr val="ffffff"/>
                  </a:solidFill>
                </a:uFill>
                <a:latin typeface="Arial"/>
              </a:rPr>
              <a:t>Bradley Hand ITC</a:t>
            </a:r>
            <a:endParaRPr b="0" lang="en-US" sz="2000" spc="-1" strike="noStrike">
              <a:solidFill>
                <a:srgbClr val="000000"/>
              </a:solidFill>
              <a:uFill>
                <a:solidFill>
                  <a:srgbClr val="ffffff"/>
                </a:solidFill>
              </a:uFill>
              <a:latin typeface="Arial"/>
            </a:endParaRPr>
          </a:p>
        </p:txBody>
      </p:sp>
      <p:sp>
        <p:nvSpPr>
          <p:cNvPr id="310"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2DD066C1-8A4B-4F1D-9EA1-2A33A59D55C8}"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400640"/>
            <a:ext cx="5481720" cy="359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12"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A83D7B3D-F983-4909-A2C9-7FF65E418602}"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400640"/>
            <a:ext cx="5481720" cy="359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14"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D1D8C8B7-30AC-4A5C-A6F6-8A7F3AB2B475}"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400640"/>
            <a:ext cx="5481720" cy="3595680"/>
          </a:xfrm>
          <a:prstGeom prst="rect">
            <a:avLst/>
          </a:prstGeom>
        </p:spPr>
        <p:txBody>
          <a:bodyPr lIns="0" rIns="0" tIns="0" bIns="0"/>
          <a:p>
            <a:pPr marL="216000" indent="-211680">
              <a:lnSpc>
                <a:spcPct val="100000"/>
              </a:lnSpc>
            </a:pPr>
            <a:r>
              <a:rPr b="0" lang="en-US" sz="2000" spc="-1" strike="noStrike">
                <a:solidFill>
                  <a:srgbClr val="000000"/>
                </a:solidFill>
                <a:uFill>
                  <a:solidFill>
                    <a:srgbClr val="ffffff"/>
                  </a:solidFill>
                </a:uFill>
                <a:latin typeface="Arial"/>
              </a:rPr>
              <a:t>Bradley Hand ITC</a:t>
            </a:r>
            <a:endParaRPr b="0" lang="en-US" sz="2000" spc="-1" strike="noStrike">
              <a:solidFill>
                <a:srgbClr val="000000"/>
              </a:solidFill>
              <a:uFill>
                <a:solidFill>
                  <a:srgbClr val="ffffff"/>
                </a:solidFill>
              </a:uFill>
              <a:latin typeface="Arial"/>
            </a:endParaRPr>
          </a:p>
        </p:txBody>
      </p:sp>
      <p:sp>
        <p:nvSpPr>
          <p:cNvPr id="296"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1B8ECE47-2556-4AD9-8E2A-5E84CA56EBC6}"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400640"/>
            <a:ext cx="5481720" cy="3595680"/>
          </a:xfrm>
          <a:prstGeom prst="rect">
            <a:avLst/>
          </a:prstGeom>
        </p:spPr>
        <p:txBody>
          <a:bodyPr lIns="0" rIns="0" tIns="0" bIns="0"/>
          <a:p>
            <a:pPr marL="216000" indent="-211680">
              <a:lnSpc>
                <a:spcPct val="100000"/>
              </a:lnSpc>
            </a:pPr>
            <a:r>
              <a:rPr b="0" lang="en-US" sz="2000" spc="-1" strike="noStrike">
                <a:solidFill>
                  <a:srgbClr val="000000"/>
                </a:solidFill>
                <a:uFill>
                  <a:solidFill>
                    <a:srgbClr val="ffffff"/>
                  </a:solidFill>
                </a:uFill>
                <a:latin typeface="Arial"/>
              </a:rPr>
              <a:t>Bradley Hand ITC</a:t>
            </a:r>
            <a:endParaRPr b="0" lang="en-US" sz="2000" spc="-1" strike="noStrike">
              <a:solidFill>
                <a:srgbClr val="000000"/>
              </a:solidFill>
              <a:uFill>
                <a:solidFill>
                  <a:srgbClr val="ffffff"/>
                </a:solidFill>
              </a:uFill>
              <a:latin typeface="Arial"/>
            </a:endParaRPr>
          </a:p>
        </p:txBody>
      </p:sp>
      <p:sp>
        <p:nvSpPr>
          <p:cNvPr id="298"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1931211D-F8DE-4739-8A0D-CAAECBF30134}"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400640"/>
            <a:ext cx="5481720" cy="359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0"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36526F5D-A6E8-4CDC-A259-BC57B74D3F70}"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400640"/>
            <a:ext cx="5481720" cy="3595680"/>
          </a:xfrm>
          <a:prstGeom prst="rect">
            <a:avLst/>
          </a:prstGeom>
        </p:spPr>
        <p:txBody>
          <a:bodyPr lIns="0" rIns="0" tIns="0" bIns="0"/>
          <a:p>
            <a:pPr marL="216000" indent="-211680">
              <a:lnSpc>
                <a:spcPct val="100000"/>
              </a:lnSpc>
            </a:pPr>
            <a:r>
              <a:rPr b="0" lang="en-US" sz="2000" spc="-1" strike="noStrike">
                <a:solidFill>
                  <a:srgbClr val="000000"/>
                </a:solidFill>
                <a:uFill>
                  <a:solidFill>
                    <a:srgbClr val="ffffff"/>
                  </a:solidFill>
                </a:uFill>
                <a:latin typeface="Arial"/>
              </a:rPr>
              <a:t>Bradley Hand ITC</a:t>
            </a:r>
            <a:endParaRPr b="0" lang="en-US" sz="2000" spc="-1" strike="noStrike">
              <a:solidFill>
                <a:srgbClr val="000000"/>
              </a:solidFill>
              <a:uFill>
                <a:solidFill>
                  <a:srgbClr val="ffffff"/>
                </a:solidFill>
              </a:uFill>
              <a:latin typeface="Arial"/>
            </a:endParaRPr>
          </a:p>
        </p:txBody>
      </p:sp>
      <p:sp>
        <p:nvSpPr>
          <p:cNvPr id="302" name="CustomShape 2"/>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p>
            <a:pPr algn="r">
              <a:lnSpc>
                <a:spcPct val="100000"/>
              </a:lnSpc>
            </a:pPr>
            <a:fld id="{2315AAEE-B1E8-439B-A2DA-8EDDAE049C9A}" type="slidenum">
              <a:rPr b="0" lang="en-US" sz="1200" spc="-1" strike="noStrike">
                <a:solidFill>
                  <a:srgbClr val="000000"/>
                </a:solidFill>
                <a:uFill>
                  <a:solidFill>
                    <a:srgbClr val="ffffff"/>
                  </a:solidFill>
                </a:uFill>
                <a:latin typeface="等线"/>
                <a:ea typeface="等线"/>
              </a:rPr>
              <a:t>&lt;编号&gt;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zh-CN" sz="1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aea"/>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r>
              <a:rPr b="0" lang="zh-CN" sz="1800" spc="-1" strike="noStrike">
                <a:solidFill>
                  <a:srgbClr val="000000"/>
                </a:solidFill>
                <a:uFill>
                  <a:solidFill>
                    <a:srgbClr val="ffffff"/>
                  </a:solidFill>
                </a:uFill>
                <a:latin typeface="Arial"/>
              </a:rPr>
              <a:t>单击鼠标编辑标题文字格式</a:t>
            </a:r>
            <a:endParaRPr b="0" lang="zh-CN"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zh-CN" sz="1800" spc="-1" strike="noStrike">
                <a:solidFill>
                  <a:srgbClr val="000000"/>
                </a:solidFill>
                <a:uFill>
                  <a:solidFill>
                    <a:srgbClr val="ffffff"/>
                  </a:solidFill>
                </a:uFill>
                <a:latin typeface="Arial"/>
              </a:rPr>
              <a:t>单击鼠标编辑大纲文字格式</a:t>
            </a:r>
            <a:endParaRPr b="0" lang="zh-C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zh-CN" sz="1800" spc="-1" strike="noStrike">
                <a:solidFill>
                  <a:srgbClr val="000000"/>
                </a:solidFill>
                <a:uFill>
                  <a:solidFill>
                    <a:srgbClr val="ffffff"/>
                  </a:solidFill>
                </a:uFill>
                <a:latin typeface="Arial"/>
              </a:rPr>
              <a:t>第二个大纲级</a:t>
            </a:r>
            <a:endParaRPr b="0" lang="zh-C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zh-CN" sz="1800" spc="-1" strike="noStrike">
                <a:solidFill>
                  <a:srgbClr val="000000"/>
                </a:solidFill>
                <a:uFill>
                  <a:solidFill>
                    <a:srgbClr val="ffffff"/>
                  </a:solidFill>
                </a:uFill>
                <a:latin typeface="Arial"/>
              </a:rPr>
              <a:t>第三大纲级别</a:t>
            </a:r>
            <a:endParaRPr b="0" lang="zh-C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zh-CN" sz="1800" spc="-1" strike="noStrike">
                <a:solidFill>
                  <a:srgbClr val="000000"/>
                </a:solidFill>
                <a:uFill>
                  <a:solidFill>
                    <a:srgbClr val="ffffff"/>
                  </a:solidFill>
                </a:uFill>
                <a:latin typeface="Arial"/>
              </a:rPr>
              <a:t>第四大纲级别</a:t>
            </a:r>
            <a:endParaRPr b="0" lang="zh-C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第五大纲级别</a:t>
            </a:r>
            <a:endParaRPr b="0" lang="zh-C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第六大纲级别</a:t>
            </a:r>
            <a:endParaRPr b="0" lang="zh-C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第七大纲级别</a:t>
            </a:r>
            <a:endParaRPr b="0" lang="zh-C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aea"/>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r>
              <a:rPr b="0" lang="zh-CN" sz="1800" spc="-1" strike="noStrike">
                <a:solidFill>
                  <a:srgbClr val="000000"/>
                </a:solidFill>
                <a:uFill>
                  <a:solidFill>
                    <a:srgbClr val="ffffff"/>
                  </a:solidFill>
                </a:uFill>
                <a:latin typeface="Arial"/>
              </a:rPr>
              <a:t>单击鼠标编辑标题文字格式</a:t>
            </a:r>
            <a:endParaRPr b="0" lang="zh-CN" sz="18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zh-CN" sz="1800" spc="-1" strike="noStrike">
                <a:solidFill>
                  <a:srgbClr val="000000"/>
                </a:solidFill>
                <a:uFill>
                  <a:solidFill>
                    <a:srgbClr val="ffffff"/>
                  </a:solidFill>
                </a:uFill>
                <a:latin typeface="Arial"/>
              </a:rPr>
              <a:t>单击鼠标编辑大纲文字格式</a:t>
            </a:r>
            <a:endParaRPr b="0" lang="zh-C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zh-CN" sz="1800" spc="-1" strike="noStrike">
                <a:solidFill>
                  <a:srgbClr val="000000"/>
                </a:solidFill>
                <a:uFill>
                  <a:solidFill>
                    <a:srgbClr val="ffffff"/>
                  </a:solidFill>
                </a:uFill>
                <a:latin typeface="Arial"/>
              </a:rPr>
              <a:t>第二个大纲级</a:t>
            </a:r>
            <a:endParaRPr b="0" lang="zh-C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zh-CN" sz="1800" spc="-1" strike="noStrike">
                <a:solidFill>
                  <a:srgbClr val="000000"/>
                </a:solidFill>
                <a:uFill>
                  <a:solidFill>
                    <a:srgbClr val="ffffff"/>
                  </a:solidFill>
                </a:uFill>
                <a:latin typeface="Arial"/>
              </a:rPr>
              <a:t>第三大纲级别</a:t>
            </a:r>
            <a:endParaRPr b="0" lang="zh-C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zh-CN" sz="1800" spc="-1" strike="noStrike">
                <a:solidFill>
                  <a:srgbClr val="000000"/>
                </a:solidFill>
                <a:uFill>
                  <a:solidFill>
                    <a:srgbClr val="ffffff"/>
                  </a:solidFill>
                </a:uFill>
                <a:latin typeface="Arial"/>
              </a:rPr>
              <a:t>第四大纲级别</a:t>
            </a:r>
            <a:endParaRPr b="0" lang="zh-C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第五大纲级别</a:t>
            </a:r>
            <a:endParaRPr b="0" lang="zh-C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第六大纲级别</a:t>
            </a:r>
            <a:endParaRPr b="0" lang="zh-C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第七大纲级别</a:t>
            </a:r>
            <a:endParaRPr b="0" lang="zh-C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图片 9" descr=""/>
          <p:cNvPicPr/>
          <p:nvPr/>
        </p:nvPicPr>
        <p:blipFill>
          <a:blip r:embed="rId1"/>
          <a:srcRect l="0" t="0" r="42145" b="48020"/>
          <a:stretch/>
        </p:blipFill>
        <p:spPr>
          <a:xfrm>
            <a:off x="7346160" y="2511360"/>
            <a:ext cx="4841280" cy="4341960"/>
          </a:xfrm>
          <a:prstGeom prst="rect">
            <a:avLst/>
          </a:prstGeom>
          <a:ln>
            <a:noFill/>
          </a:ln>
        </p:spPr>
      </p:pic>
      <p:sp>
        <p:nvSpPr>
          <p:cNvPr id="78" name="CustomShape 1"/>
          <p:cNvSpPr/>
          <p:nvPr/>
        </p:nvSpPr>
        <p:spPr>
          <a:xfrm>
            <a:off x="2472840" y="2048760"/>
            <a:ext cx="7241760" cy="2756160"/>
          </a:xfrm>
          <a:prstGeom prst="rect">
            <a:avLst/>
          </a:prstGeom>
          <a:noFill/>
          <a:ln w="38160">
            <a:solidFill>
              <a:srgbClr val="3d7351"/>
            </a:solidFill>
            <a:miter/>
          </a:ln>
        </p:spPr>
        <p:style>
          <a:lnRef idx="0"/>
          <a:fillRef idx="0"/>
          <a:effectRef idx="0"/>
          <a:fontRef idx="minor"/>
        </p:style>
      </p:sp>
      <p:pic>
        <p:nvPicPr>
          <p:cNvPr id="79" name="图片 16" descr=""/>
          <p:cNvPicPr/>
          <p:nvPr/>
        </p:nvPicPr>
        <p:blipFill>
          <a:blip r:embed="rId2"/>
          <a:srcRect l="17878" t="35014" r="0" b="43145"/>
          <a:stretch/>
        </p:blipFill>
        <p:spPr>
          <a:xfrm>
            <a:off x="0" y="0"/>
            <a:ext cx="5833080" cy="2161440"/>
          </a:xfrm>
          <a:prstGeom prst="rect">
            <a:avLst/>
          </a:prstGeom>
          <a:ln>
            <a:noFill/>
          </a:ln>
        </p:spPr>
      </p:pic>
      <p:sp>
        <p:nvSpPr>
          <p:cNvPr id="80" name="CustomShape 2"/>
          <p:cNvSpPr/>
          <p:nvPr/>
        </p:nvSpPr>
        <p:spPr>
          <a:xfrm>
            <a:off x="4595760" y="2416680"/>
            <a:ext cx="3105360" cy="924120"/>
          </a:xfrm>
          <a:prstGeom prst="rect">
            <a:avLst/>
          </a:prstGeom>
          <a:noFill/>
          <a:ln>
            <a:noFill/>
          </a:ln>
        </p:spPr>
        <p:style>
          <a:lnRef idx="0"/>
          <a:fillRef idx="0"/>
          <a:effectRef idx="0"/>
          <a:fontRef idx="minor"/>
        </p:style>
      </p:sp>
      <p:sp>
        <p:nvSpPr>
          <p:cNvPr id="81" name="CustomShape 3"/>
          <p:cNvSpPr/>
          <p:nvPr/>
        </p:nvSpPr>
        <p:spPr>
          <a:xfrm>
            <a:off x="3983040" y="3251880"/>
            <a:ext cx="4660560" cy="695520"/>
          </a:xfrm>
          <a:prstGeom prst="rect">
            <a:avLst/>
          </a:prstGeom>
          <a:noFill/>
          <a:ln>
            <a:noFill/>
          </a:ln>
        </p:spPr>
        <p:style>
          <a:lnRef idx="0"/>
          <a:fillRef idx="0"/>
          <a:effectRef idx="0"/>
          <a:fontRef idx="minor"/>
        </p:style>
      </p:sp>
      <p:sp>
        <p:nvSpPr>
          <p:cNvPr id="82" name="CustomShape 4"/>
          <p:cNvSpPr/>
          <p:nvPr/>
        </p:nvSpPr>
        <p:spPr>
          <a:xfrm>
            <a:off x="3939840" y="3993840"/>
            <a:ext cx="4412880" cy="268560"/>
          </a:xfrm>
          <a:prstGeom prst="rect">
            <a:avLst/>
          </a:prstGeom>
          <a:noFill/>
          <a:ln>
            <a:noFill/>
          </a:ln>
        </p:spPr>
        <p:style>
          <a:lnRef idx="0"/>
          <a:fillRef idx="0"/>
          <a:effectRef idx="0"/>
          <a:fontRef idx="minor"/>
        </p:style>
      </p:sp>
      <p:sp>
        <p:nvSpPr>
          <p:cNvPr id="83" name="CustomShape 5"/>
          <p:cNvSpPr/>
          <p:nvPr/>
        </p:nvSpPr>
        <p:spPr>
          <a:xfrm>
            <a:off x="5512320" y="4271040"/>
            <a:ext cx="1379160" cy="4503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3d7351"/>
                </a:solidFill>
                <a:uFill>
                  <a:solidFill>
                    <a:srgbClr val="ffffff"/>
                  </a:solidFill>
                </a:uFill>
                <a:latin typeface="微软雅黑"/>
                <a:ea typeface="微软雅黑"/>
              </a:rPr>
              <a:t>汇报人</a:t>
            </a:r>
            <a:r>
              <a:rPr b="0" lang="en-US" sz="1200" spc="-1" strike="noStrike">
                <a:solidFill>
                  <a:srgbClr val="3d7351"/>
                </a:solidFill>
                <a:uFill>
                  <a:solidFill>
                    <a:srgbClr val="ffffff"/>
                  </a:solidFill>
                </a:uFill>
                <a:latin typeface="微软雅黑"/>
                <a:ea typeface="微软雅黑"/>
              </a:rPr>
              <a:t>:</a:t>
            </a:r>
            <a:r>
              <a:rPr b="0" lang="en-US" sz="1200" spc="-1" strike="noStrike">
                <a:solidFill>
                  <a:srgbClr val="3d7351"/>
                </a:solidFill>
                <a:uFill>
                  <a:solidFill>
                    <a:srgbClr val="ffffff"/>
                  </a:solidFill>
                </a:uFill>
                <a:latin typeface="微软雅黑"/>
                <a:ea typeface="微软雅黑"/>
              </a:rPr>
              <a:t>叶志豪</a:t>
            </a:r>
            <a:endParaRPr b="0" lang="en-US" sz="1800" spc="-1" strike="noStrike">
              <a:solidFill>
                <a:srgbClr val="000000"/>
              </a:solidFill>
              <a:uFill>
                <a:solidFill>
                  <a:srgbClr val="ffffff"/>
                </a:solidFill>
              </a:uFill>
              <a:latin typeface="Arial"/>
            </a:endParaRPr>
          </a:p>
        </p:txBody>
      </p:sp>
      <p:sp>
        <p:nvSpPr>
          <p:cNvPr id="84" name="Line 6"/>
          <p:cNvSpPr/>
          <p:nvPr/>
        </p:nvSpPr>
        <p:spPr>
          <a:xfrm>
            <a:off x="4143240" y="4409280"/>
            <a:ext cx="1299960" cy="360"/>
          </a:xfrm>
          <a:prstGeom prst="line">
            <a:avLst/>
          </a:prstGeom>
          <a:ln>
            <a:solidFill>
              <a:srgbClr val="3d7351"/>
            </a:solidFill>
            <a:round/>
          </a:ln>
        </p:spPr>
        <p:style>
          <a:lnRef idx="1">
            <a:schemeClr val="accent1"/>
          </a:lnRef>
          <a:fillRef idx="0">
            <a:schemeClr val="accent1"/>
          </a:fillRef>
          <a:effectRef idx="0">
            <a:schemeClr val="accent1"/>
          </a:effectRef>
          <a:fontRef idx="minor"/>
        </p:style>
      </p:sp>
      <p:sp>
        <p:nvSpPr>
          <p:cNvPr id="85" name="Line 7"/>
          <p:cNvSpPr/>
          <p:nvPr/>
        </p:nvSpPr>
        <p:spPr>
          <a:xfrm>
            <a:off x="6895800" y="4409280"/>
            <a:ext cx="1299960" cy="360"/>
          </a:xfrm>
          <a:prstGeom prst="line">
            <a:avLst/>
          </a:prstGeom>
          <a:ln>
            <a:solidFill>
              <a:srgbClr val="3d7351"/>
            </a:solidFill>
            <a:round/>
          </a:ln>
        </p:spPr>
        <p:style>
          <a:lnRef idx="1">
            <a:schemeClr val="accent1"/>
          </a:lnRef>
          <a:fillRef idx="0">
            <a:schemeClr val="accent1"/>
          </a:fillRef>
          <a:effectRef idx="0">
            <a:schemeClr val="accent1"/>
          </a:effectRef>
          <a:fontRef idx="minor"/>
        </p:style>
      </p:sp>
      <p:sp>
        <p:nvSpPr>
          <p:cNvPr id="86" name="CustomShape 8"/>
          <p:cNvSpPr/>
          <p:nvPr/>
        </p:nvSpPr>
        <p:spPr>
          <a:xfrm>
            <a:off x="1728000" y="3744000"/>
            <a:ext cx="8492040" cy="3942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DejaVu Sans"/>
              </a:rPr>
              <a:t>SeqGAN: Sequence Generative Adversarial Nets with Policy Gradient</a:t>
            </a:r>
            <a:endParaRPr b="0" lang="en-US" sz="1800" spc="-1" strike="noStrike">
              <a:solidFill>
                <a:srgbClr val="000000"/>
              </a:solidFill>
              <a:uFill>
                <a:solidFill>
                  <a:srgbClr val="ffffff"/>
                </a:solidFill>
              </a:uFill>
              <a:latin typeface="Arial"/>
            </a:endParaRPr>
          </a:p>
        </p:txBody>
      </p:sp>
      <p:sp>
        <p:nvSpPr>
          <p:cNvPr id="87" name="CustomShape 9"/>
          <p:cNvSpPr/>
          <p:nvPr/>
        </p:nvSpPr>
        <p:spPr>
          <a:xfrm>
            <a:off x="4104000" y="2709720"/>
            <a:ext cx="3898080" cy="6001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uFill>
                  <a:solidFill>
                    <a:srgbClr val="ffffff"/>
                  </a:solidFill>
                </a:uFill>
                <a:latin typeface="Arial"/>
                <a:ea typeface="DejaVu Sans"/>
              </a:rPr>
              <a:t>GAN FOR NLP</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Line 1"/>
          <p:cNvSpPr/>
          <p:nvPr/>
        </p:nvSpPr>
        <p:spPr>
          <a:xfrm>
            <a:off x="6095880" y="2000160"/>
            <a:ext cx="4724280" cy="36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187" name="Line 2"/>
          <p:cNvSpPr/>
          <p:nvPr/>
        </p:nvSpPr>
        <p:spPr>
          <a:xfrm flipV="1">
            <a:off x="9391320" y="1468080"/>
            <a:ext cx="360" cy="106380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188" name="CustomShape 3"/>
          <p:cNvSpPr/>
          <p:nvPr/>
        </p:nvSpPr>
        <p:spPr>
          <a:xfrm>
            <a:off x="9506160" y="2131920"/>
            <a:ext cx="1194840" cy="390960"/>
          </a:xfrm>
          <a:prstGeom prst="rect">
            <a:avLst/>
          </a:prstGeom>
          <a:noFill/>
          <a:ln>
            <a:noFill/>
          </a:ln>
        </p:spPr>
        <p:style>
          <a:lnRef idx="0"/>
          <a:fillRef idx="0"/>
          <a:effectRef idx="0"/>
          <a:fontRef idx="minor"/>
        </p:style>
      </p:sp>
      <p:sp>
        <p:nvSpPr>
          <p:cNvPr id="189" name="CustomShape 4"/>
          <p:cNvSpPr/>
          <p:nvPr/>
        </p:nvSpPr>
        <p:spPr>
          <a:xfrm>
            <a:off x="6534000" y="2954160"/>
            <a:ext cx="3273480" cy="816120"/>
          </a:xfrm>
          <a:prstGeom prst="rect">
            <a:avLst/>
          </a:prstGeom>
          <a:noFill/>
          <a:ln>
            <a:noFill/>
          </a:ln>
        </p:spPr>
        <p:style>
          <a:lnRef idx="0"/>
          <a:fillRef idx="0"/>
          <a:effectRef idx="0"/>
          <a:fontRef idx="minor"/>
        </p:style>
      </p:sp>
      <p:sp>
        <p:nvSpPr>
          <p:cNvPr id="190" name="CustomShape 5"/>
          <p:cNvSpPr/>
          <p:nvPr/>
        </p:nvSpPr>
        <p:spPr>
          <a:xfrm>
            <a:off x="6534000" y="4079160"/>
            <a:ext cx="3273480" cy="816120"/>
          </a:xfrm>
          <a:prstGeom prst="rect">
            <a:avLst/>
          </a:prstGeom>
          <a:noFill/>
          <a:ln>
            <a:noFill/>
          </a:ln>
        </p:spPr>
        <p:style>
          <a:lnRef idx="0"/>
          <a:fillRef idx="0"/>
          <a:effectRef idx="0"/>
          <a:fontRef idx="minor"/>
        </p:style>
      </p:sp>
      <p:sp>
        <p:nvSpPr>
          <p:cNvPr id="191" name="CustomShape 6"/>
          <p:cNvSpPr/>
          <p:nvPr/>
        </p:nvSpPr>
        <p:spPr>
          <a:xfrm>
            <a:off x="6534000" y="5203800"/>
            <a:ext cx="3273480" cy="816120"/>
          </a:xfrm>
          <a:prstGeom prst="rect">
            <a:avLst/>
          </a:prstGeom>
          <a:noFill/>
          <a:ln>
            <a:noFill/>
          </a:ln>
        </p:spPr>
        <p:style>
          <a:lnRef idx="0"/>
          <a:fillRef idx="0"/>
          <a:effectRef idx="0"/>
          <a:fontRef idx="minor"/>
        </p:style>
      </p:sp>
      <p:sp>
        <p:nvSpPr>
          <p:cNvPr id="192" name="CustomShape 7"/>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93" name="CustomShape 8"/>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94" name="CustomShape 9"/>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95" name="CustomShape 10"/>
          <p:cNvSpPr/>
          <p:nvPr/>
        </p:nvSpPr>
        <p:spPr>
          <a:xfrm>
            <a:off x="1872000" y="21600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什么是</a:t>
            </a:r>
            <a:r>
              <a:rPr b="1" lang="en-US" sz="2400" spc="-1" strike="noStrike">
                <a:solidFill>
                  <a:srgbClr val="3d7351"/>
                </a:solidFill>
                <a:uFill>
                  <a:solidFill>
                    <a:srgbClr val="ffffff"/>
                  </a:solidFill>
                </a:uFill>
                <a:latin typeface="微软雅黑"/>
                <a:ea typeface="微软雅黑"/>
              </a:rPr>
              <a:t>Policy Gradient</a:t>
            </a:r>
            <a:endParaRPr b="0" lang="en-US" sz="1800" spc="-1" strike="noStrike">
              <a:solidFill>
                <a:srgbClr val="000000"/>
              </a:solidFill>
              <a:uFill>
                <a:solidFill>
                  <a:srgbClr val="ffffff"/>
                </a:solidFill>
              </a:uFill>
              <a:latin typeface="Arial"/>
            </a:endParaRPr>
          </a:p>
        </p:txBody>
      </p:sp>
      <p:sp>
        <p:nvSpPr>
          <p:cNvPr id="196" name="CustomShape 11"/>
          <p:cNvSpPr/>
          <p:nvPr/>
        </p:nvSpPr>
        <p:spPr>
          <a:xfrm>
            <a:off x="928440" y="579960"/>
            <a:ext cx="1481400" cy="238320"/>
          </a:xfrm>
          <a:prstGeom prst="rect">
            <a:avLst/>
          </a:prstGeom>
          <a:noFill/>
          <a:ln>
            <a:noFill/>
          </a:ln>
        </p:spPr>
        <p:style>
          <a:lnRef idx="0"/>
          <a:fillRef idx="0"/>
          <a:effectRef idx="0"/>
          <a:fontRef idx="minor"/>
        </p:style>
      </p:sp>
      <p:sp>
        <p:nvSpPr>
          <p:cNvPr id="197" name="CustomShape 12"/>
          <p:cNvSpPr/>
          <p:nvPr/>
        </p:nvSpPr>
        <p:spPr>
          <a:xfrm>
            <a:off x="6871680" y="1512000"/>
            <a:ext cx="2516040" cy="424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ea typeface="DejaVu Sans"/>
              </a:rPr>
              <a:t>Policy Gradient</a:t>
            </a:r>
            <a:endParaRPr b="0" lang="en-US" sz="1800" spc="-1" strike="noStrike">
              <a:solidFill>
                <a:srgbClr val="000000"/>
              </a:solidFill>
              <a:uFill>
                <a:solidFill>
                  <a:srgbClr val="ffffff"/>
                </a:solidFill>
              </a:uFill>
              <a:latin typeface="Arial"/>
            </a:endParaRPr>
          </a:p>
        </p:txBody>
      </p:sp>
      <p:sp>
        <p:nvSpPr>
          <p:cNvPr id="198" name="CustomShape 13"/>
          <p:cNvSpPr/>
          <p:nvPr/>
        </p:nvSpPr>
        <p:spPr>
          <a:xfrm>
            <a:off x="6624000" y="2743200"/>
            <a:ext cx="4748040" cy="459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什么是策略网络</a:t>
            </a:r>
            <a:r>
              <a:rPr b="0" lang="en-US" sz="1800" spc="-1" strike="noStrike">
                <a:solidFill>
                  <a:srgbClr val="000000"/>
                </a:solidFill>
                <a:uFill>
                  <a:solidFill>
                    <a:srgbClr val="ffffff"/>
                  </a:solidFill>
                </a:uFill>
                <a:latin typeface="Arial"/>
                <a:ea typeface="DejaVu Sans"/>
              </a:rPr>
              <a:t>Policy Network</a:t>
            </a:r>
            <a:r>
              <a:rPr b="0" lang="en-US" sz="1800" spc="-1" strike="noStrike">
                <a:solidFill>
                  <a:srgbClr val="000000"/>
                </a:solidFill>
                <a:uFill>
                  <a:solidFill>
                    <a:srgbClr val="ffffff"/>
                  </a:solidFill>
                </a:uFill>
                <a:latin typeface="Arial"/>
                <a:ea typeface="DejaVu Sans"/>
              </a:rPr>
              <a:t>？就是一个神经网络，输入是状态，输出直接就是估计动作（不是</a:t>
            </a:r>
            <a:r>
              <a:rPr b="0" lang="en-US" sz="1800" spc="-1" strike="noStrike">
                <a:solidFill>
                  <a:srgbClr val="000000"/>
                </a:solidFill>
                <a:uFill>
                  <a:solidFill>
                    <a:srgbClr val="ffffff"/>
                  </a:solidFill>
                </a:uFill>
                <a:latin typeface="Arial"/>
                <a:ea typeface="DejaVu Sans"/>
              </a:rPr>
              <a:t>Q</a:t>
            </a:r>
            <a:r>
              <a:rPr b="0" lang="en-US" sz="1800" spc="-1" strike="noStrike">
                <a:solidFill>
                  <a:srgbClr val="000000"/>
                </a:solidFill>
                <a:uFill>
                  <a:solidFill>
                    <a:srgbClr val="ffffff"/>
                  </a:solidFill>
                </a:uFill>
                <a:latin typeface="Arial"/>
                <a:ea typeface="DejaVu Sans"/>
              </a:rPr>
              <a:t>值）。这里的</a:t>
            </a:r>
            <a:r>
              <a:rPr b="0" lang="en-US" sz="1800" spc="-1" strike="noStrike">
                <a:solidFill>
                  <a:srgbClr val="000000"/>
                </a:solidFill>
                <a:uFill>
                  <a:solidFill>
                    <a:srgbClr val="ffffff"/>
                  </a:solidFill>
                </a:uFill>
                <a:latin typeface="Arial"/>
                <a:ea typeface="DejaVu Sans"/>
              </a:rPr>
              <a:t>label</a:t>
            </a:r>
            <a:r>
              <a:rPr b="0" lang="en-US" sz="1800" spc="-1" strike="noStrike">
                <a:solidFill>
                  <a:srgbClr val="000000"/>
                </a:solidFill>
                <a:uFill>
                  <a:solidFill>
                    <a:srgbClr val="ffffff"/>
                  </a:solidFill>
                </a:uFill>
                <a:latin typeface="Arial"/>
                <a:ea typeface="DejaVu Sans"/>
              </a:rPr>
              <a:t>就是真实动作</a:t>
            </a:r>
            <a:r>
              <a:rPr b="0" lang="en-US" sz="1800" spc="-1" strike="noStrike">
                <a:solidFill>
                  <a:srgbClr val="000000"/>
                </a:solidFill>
                <a:uFill>
                  <a:solidFill>
                    <a:srgbClr val="ffffff"/>
                  </a:solidFill>
                </a:uFill>
                <a:latin typeface="Arial"/>
                <a:ea typeface="DejaVu Sans"/>
              </a:rPr>
              <a:t>,</a:t>
            </a:r>
            <a:r>
              <a:rPr b="0" lang="en-US" sz="1800" spc="-1" strike="noStrike">
                <a:solidFill>
                  <a:srgbClr val="000000"/>
                </a:solidFill>
                <a:uFill>
                  <a:solidFill>
                    <a:srgbClr val="ffffff"/>
                  </a:solidFill>
                </a:uFill>
                <a:latin typeface="Arial"/>
                <a:ea typeface="DejaVu Sans"/>
              </a:rPr>
              <a:t>更新的目标函数就是</a:t>
            </a:r>
            <a:r>
              <a:rPr b="0" lang="en-US" sz="1800" spc="-1" strike="noStrike">
                <a:solidFill>
                  <a:srgbClr val="000000"/>
                </a:solidFill>
                <a:uFill>
                  <a:solidFill>
                    <a:srgbClr val="ffffff"/>
                  </a:solidFill>
                </a:uFill>
                <a:latin typeface="Arial"/>
                <a:ea typeface="DejaVu Sans"/>
              </a:rPr>
              <a:t>:</a:t>
            </a:r>
            <a:r>
              <a:rPr b="0" lang="en-US" sz="1800" spc="-1" strike="noStrike">
                <a:solidFill>
                  <a:srgbClr val="000000"/>
                </a:solidFill>
                <a:uFill>
                  <a:solidFill>
                    <a:srgbClr val="ffffff"/>
                  </a:solidFill>
                </a:uFill>
                <a:latin typeface="Arial"/>
                <a:ea typeface="DejaVu Sans"/>
              </a:rPr>
              <a:t>不同的</a:t>
            </a:r>
            <a:r>
              <a:rPr b="0" lang="en-US" sz="1800" spc="-1" strike="noStrike">
                <a:solidFill>
                  <a:srgbClr val="000000"/>
                </a:solidFill>
                <a:uFill>
                  <a:solidFill>
                    <a:srgbClr val="ffffff"/>
                  </a:solidFill>
                </a:uFill>
                <a:latin typeface="Arial"/>
                <a:ea typeface="DejaVu Sans"/>
              </a:rPr>
              <a:t>Policy Gradient </a:t>
            </a:r>
            <a:r>
              <a:rPr b="0" lang="en-US" sz="1800" spc="-1" strike="noStrike">
                <a:solidFill>
                  <a:srgbClr val="000000"/>
                </a:solidFill>
                <a:uFill>
                  <a:solidFill>
                    <a:srgbClr val="ffffff"/>
                  </a:solidFill>
                </a:uFill>
                <a:latin typeface="Arial"/>
                <a:ea typeface="DejaVu Sans"/>
              </a:rPr>
              <a:t>的形式</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199" name="图片 198" descr=""/>
          <p:cNvPicPr/>
          <p:nvPr/>
        </p:nvPicPr>
        <p:blipFill>
          <a:blip r:embed="rId1"/>
          <a:stretch/>
        </p:blipFill>
        <p:spPr>
          <a:xfrm>
            <a:off x="129600" y="2160000"/>
            <a:ext cx="5772240" cy="3908160"/>
          </a:xfrm>
          <a:prstGeom prst="rect">
            <a:avLst/>
          </a:prstGeom>
          <a:ln>
            <a:noFill/>
          </a:ln>
        </p:spPr>
      </p:pic>
      <p:pic>
        <p:nvPicPr>
          <p:cNvPr id="200" name="图片 199" descr=""/>
          <p:cNvPicPr/>
          <p:nvPr/>
        </p:nvPicPr>
        <p:blipFill>
          <a:blip r:embed="rId2"/>
          <a:stretch/>
        </p:blipFill>
        <p:spPr>
          <a:xfrm>
            <a:off x="6048000" y="4392000"/>
            <a:ext cx="5811840" cy="2229840"/>
          </a:xfrm>
          <a:prstGeom prst="rect">
            <a:avLst/>
          </a:prstGeom>
          <a:ln>
            <a:noFill/>
          </a:ln>
        </p:spPr>
      </p:pic>
    </p:spTree>
  </p:cSld>
  <p:timing>
    <p:tnLst>
      <p:par>
        <p:cTn id="82" dur="indefinite" restart="never" nodeType="tmRoot">
          <p:childTnLst>
            <p:seq>
              <p:cTn id="83" nodeType="mainSeq">
                <p:childTnLst>
                  <p:par>
                    <p:cTn id="84" fill="freeze">
                      <p:stCondLst>
                        <p:cond delay="0"/>
                      </p:stCondLst>
                      <p:childTnLst>
                        <p:par>
                          <p:cTn id="85" fill="freeze">
                            <p:stCondLst>
                              <p:cond delay="0"/>
                            </p:stCondLst>
                            <p:childTnLst>
                              <p:par>
                                <p:cTn id="86" nodeType="withEffect" fill="hold" presetClass="entr" presetID="50">
                                  <p:stCondLst>
                                    <p:cond delay="0"/>
                                  </p:stCondLst>
                                  <p:childTnLst>
                                    <p:set>
                                      <p:cBhvr>
                                        <p:cTn id="87" dur="1" fill="hold">
                                          <p:stCondLst>
                                            <p:cond delay="0"/>
                                          </p:stCondLst>
                                        </p:cTn>
                                        <p:tgtEl>
                                          <p:spTgt spid="189"/>
                                        </p:tgtEl>
                                        <p:attrNameLst>
                                          <p:attrName>style.visibility</p:attrName>
                                        </p:attrNameLst>
                                      </p:cBhvr>
                                      <p:to>
                                        <p:strVal val="visible"/>
                                      </p:to>
                                    </p:set>
                                    <p:anim calcmode="lin" valueType="str">
                                      <p:cBhvr additive="repl">
                                        <p:cTn id="88" dur="1000" fill="hold"/>
                                        <p:tgtEl>
                                          <p:spTgt spid="189"/>
                                        </p:tgtEl>
                                      </p:cBhvr>
                                      <p:tavLst>
                                        <p:tav tm="0">
                                          <p:val>
                                            <p:strVal val="width+.3"/>
                                          </p:val>
                                        </p:tav>
                                        <p:tav tm="100000">
                                          <p:val>
                                            <p:strVal val="width"/>
                                          </p:val>
                                        </p:tav>
                                      </p:tavLst>
                                    </p:anim>
                                    <p:anim calcmode="lin" valueType="str">
                                      <p:cBhvr additive="repl">
                                        <p:cTn id="89" dur="1000" fill="hold"/>
                                        <p:tgtEl>
                                          <p:spTgt spid="189"/>
                                        </p:tgtEl>
                                      </p:cBhvr>
                                      <p:tavLst>
                                        <p:tav tm="0">
                                          <p:val>
                                            <p:strVal val="height"/>
                                          </p:val>
                                        </p:tav>
                                        <p:tav tm="100000">
                                          <p:val>
                                            <p:strVal val="height"/>
                                          </p:val>
                                        </p:tav>
                                      </p:tavLst>
                                    </p:anim>
                                    <p:animEffect filter="fade" transition="in">
                                      <p:cBhvr additive="repl">
                                        <p:cTn id="90" dur="1000"/>
                                        <p:tgtEl>
                                          <p:spTgt spid="189"/>
                                        </p:tgtEl>
                                      </p:cBhvr>
                                    </p:animEffect>
                                  </p:childTnLst>
                                </p:cTn>
                              </p:par>
                              <p:par>
                                <p:cTn id="91" nodeType="withEffect" fill="hold" presetClass="entr" presetID="50">
                                  <p:stCondLst>
                                    <p:cond delay="0"/>
                                  </p:stCondLst>
                                  <p:childTnLst>
                                    <p:set>
                                      <p:cBhvr>
                                        <p:cTn id="92" dur="1" fill="hold">
                                          <p:stCondLst>
                                            <p:cond delay="0"/>
                                          </p:stCondLst>
                                        </p:cTn>
                                        <p:tgtEl>
                                          <p:spTgt spid="190"/>
                                        </p:tgtEl>
                                        <p:attrNameLst>
                                          <p:attrName>style.visibility</p:attrName>
                                        </p:attrNameLst>
                                      </p:cBhvr>
                                      <p:to>
                                        <p:strVal val="visible"/>
                                      </p:to>
                                    </p:set>
                                    <p:anim calcmode="lin" valueType="str">
                                      <p:cBhvr additive="repl">
                                        <p:cTn id="93" dur="1000" fill="hold"/>
                                        <p:tgtEl>
                                          <p:spTgt spid="190"/>
                                        </p:tgtEl>
                                      </p:cBhvr>
                                      <p:tavLst>
                                        <p:tav tm="0">
                                          <p:val>
                                            <p:strVal val="width+.3"/>
                                          </p:val>
                                        </p:tav>
                                        <p:tav tm="100000">
                                          <p:val>
                                            <p:strVal val="width"/>
                                          </p:val>
                                        </p:tav>
                                      </p:tavLst>
                                    </p:anim>
                                    <p:anim calcmode="lin" valueType="str">
                                      <p:cBhvr additive="repl">
                                        <p:cTn id="94" dur="1000" fill="hold"/>
                                        <p:tgtEl>
                                          <p:spTgt spid="190"/>
                                        </p:tgtEl>
                                      </p:cBhvr>
                                      <p:tavLst>
                                        <p:tav tm="0">
                                          <p:val>
                                            <p:strVal val="height"/>
                                          </p:val>
                                        </p:tav>
                                        <p:tav tm="100000">
                                          <p:val>
                                            <p:strVal val="height"/>
                                          </p:val>
                                        </p:tav>
                                      </p:tavLst>
                                    </p:anim>
                                    <p:animEffect filter="fade" transition="in">
                                      <p:cBhvr additive="repl">
                                        <p:cTn id="95" dur="1000"/>
                                        <p:tgtEl>
                                          <p:spTgt spid="190"/>
                                        </p:tgtEl>
                                      </p:cBhvr>
                                    </p:animEffect>
                                  </p:childTnLst>
                                </p:cTn>
                              </p:par>
                              <p:par>
                                <p:cTn id="96" nodeType="withEffect" fill="hold" presetClass="entr" presetID="50">
                                  <p:stCondLst>
                                    <p:cond delay="0"/>
                                  </p:stCondLst>
                                  <p:childTnLst>
                                    <p:set>
                                      <p:cBhvr>
                                        <p:cTn id="97" dur="1" fill="hold">
                                          <p:stCondLst>
                                            <p:cond delay="0"/>
                                          </p:stCondLst>
                                        </p:cTn>
                                        <p:tgtEl>
                                          <p:spTgt spid="191"/>
                                        </p:tgtEl>
                                        <p:attrNameLst>
                                          <p:attrName>style.visibility</p:attrName>
                                        </p:attrNameLst>
                                      </p:cBhvr>
                                      <p:to>
                                        <p:strVal val="visible"/>
                                      </p:to>
                                    </p:set>
                                    <p:anim calcmode="lin" valueType="str">
                                      <p:cBhvr additive="repl">
                                        <p:cTn id="98" dur="1000" fill="hold"/>
                                        <p:tgtEl>
                                          <p:spTgt spid="191"/>
                                        </p:tgtEl>
                                      </p:cBhvr>
                                      <p:tavLst>
                                        <p:tav tm="0">
                                          <p:val>
                                            <p:strVal val="width+.3"/>
                                          </p:val>
                                        </p:tav>
                                        <p:tav tm="100000">
                                          <p:val>
                                            <p:strVal val="width"/>
                                          </p:val>
                                        </p:tav>
                                      </p:tavLst>
                                    </p:anim>
                                    <p:anim calcmode="lin" valueType="str">
                                      <p:cBhvr additive="repl">
                                        <p:cTn id="99" dur="1000" fill="hold"/>
                                        <p:tgtEl>
                                          <p:spTgt spid="191"/>
                                        </p:tgtEl>
                                      </p:cBhvr>
                                      <p:tavLst>
                                        <p:tav tm="0">
                                          <p:val>
                                            <p:strVal val="height"/>
                                          </p:val>
                                        </p:tav>
                                        <p:tav tm="100000">
                                          <p:val>
                                            <p:strVal val="height"/>
                                          </p:val>
                                        </p:tav>
                                      </p:tavLst>
                                    </p:anim>
                                    <p:animEffect filter="fade" transition="in">
                                      <p:cBhvr additive="repl">
                                        <p:cTn id="100" dur="1000"/>
                                        <p:tgtEl>
                                          <p:spTgt spid="19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图片 9" descr=""/>
          <p:cNvPicPr/>
          <p:nvPr/>
        </p:nvPicPr>
        <p:blipFill>
          <a:blip r:embed="rId1"/>
          <a:srcRect l="0" t="0" r="42145" b="48020"/>
          <a:stretch/>
        </p:blipFill>
        <p:spPr>
          <a:xfrm>
            <a:off x="7346160" y="2511360"/>
            <a:ext cx="4841280" cy="4341960"/>
          </a:xfrm>
          <a:prstGeom prst="rect">
            <a:avLst/>
          </a:prstGeom>
          <a:ln>
            <a:noFill/>
          </a:ln>
        </p:spPr>
      </p:pic>
      <p:sp>
        <p:nvSpPr>
          <p:cNvPr id="202" name="CustomShape 1"/>
          <p:cNvSpPr/>
          <p:nvPr/>
        </p:nvSpPr>
        <p:spPr>
          <a:xfrm>
            <a:off x="2472840" y="2048760"/>
            <a:ext cx="7241760" cy="2756160"/>
          </a:xfrm>
          <a:prstGeom prst="rect">
            <a:avLst/>
          </a:prstGeom>
          <a:noFill/>
          <a:ln w="38160">
            <a:solidFill>
              <a:srgbClr val="3d7351"/>
            </a:solidFill>
            <a:miter/>
          </a:ln>
        </p:spPr>
        <p:style>
          <a:lnRef idx="0"/>
          <a:fillRef idx="0"/>
          <a:effectRef idx="0"/>
          <a:fontRef idx="minor"/>
        </p:style>
      </p:sp>
      <p:pic>
        <p:nvPicPr>
          <p:cNvPr id="203" name="图片 16" descr=""/>
          <p:cNvPicPr/>
          <p:nvPr/>
        </p:nvPicPr>
        <p:blipFill>
          <a:blip r:embed="rId2"/>
          <a:srcRect l="17878" t="35014" r="0" b="43145"/>
          <a:stretch/>
        </p:blipFill>
        <p:spPr>
          <a:xfrm>
            <a:off x="0" y="0"/>
            <a:ext cx="5833080" cy="2161440"/>
          </a:xfrm>
          <a:prstGeom prst="rect">
            <a:avLst/>
          </a:prstGeom>
          <a:ln>
            <a:noFill/>
          </a:ln>
        </p:spPr>
      </p:pic>
      <p:sp>
        <p:nvSpPr>
          <p:cNvPr id="204" name="CustomShape 2"/>
          <p:cNvSpPr/>
          <p:nvPr/>
        </p:nvSpPr>
        <p:spPr>
          <a:xfrm>
            <a:off x="4680000" y="3024000"/>
            <a:ext cx="4822200" cy="695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DejaVu Sans"/>
              </a:rPr>
              <a:t>SeqGAN: Sequence Generative Adversarial Nets with Policy Gradient</a:t>
            </a:r>
            <a:endParaRPr b="0" lang="en-US" sz="1800" spc="-1" strike="noStrike">
              <a:solidFill>
                <a:srgbClr val="000000"/>
              </a:solidFill>
              <a:uFill>
                <a:solidFill>
                  <a:srgbClr val="ffffff"/>
                </a:solidFill>
              </a:uFill>
              <a:latin typeface="Arial"/>
            </a:endParaRPr>
          </a:p>
        </p:txBody>
      </p:sp>
      <p:sp>
        <p:nvSpPr>
          <p:cNvPr id="205" name="CustomShape 3"/>
          <p:cNvSpPr/>
          <p:nvPr/>
        </p:nvSpPr>
        <p:spPr>
          <a:xfrm>
            <a:off x="3655800" y="3313800"/>
            <a:ext cx="1269360" cy="5734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708265"/>
                </a:solidFill>
                <a:uFill>
                  <a:solidFill>
                    <a:srgbClr val="ffffff"/>
                  </a:solidFill>
                </a:uFill>
                <a:latin typeface="Impact"/>
                <a:ea typeface="微软雅黑 Light"/>
              </a:rPr>
              <a:t>PART</a:t>
            </a:r>
            <a:endParaRPr b="0" lang="en-US" sz="1800" spc="-1" strike="noStrike">
              <a:solidFill>
                <a:srgbClr val="000000"/>
              </a:solidFill>
              <a:uFill>
                <a:solidFill>
                  <a:srgbClr val="ffffff"/>
                </a:solidFill>
              </a:uFill>
              <a:latin typeface="Arial"/>
            </a:endParaRPr>
          </a:p>
        </p:txBody>
      </p:sp>
      <p:sp>
        <p:nvSpPr>
          <p:cNvPr id="206" name="CustomShape 4"/>
          <p:cNvSpPr/>
          <p:nvPr/>
        </p:nvSpPr>
        <p:spPr>
          <a:xfrm>
            <a:off x="3621960" y="2794320"/>
            <a:ext cx="1337760" cy="69552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708265"/>
                </a:solidFill>
                <a:uFill>
                  <a:solidFill>
                    <a:srgbClr val="ffffff"/>
                  </a:solidFill>
                </a:uFill>
                <a:latin typeface="微软雅黑"/>
                <a:ea typeface="微软雅黑"/>
              </a:rPr>
              <a:t>03</a:t>
            </a:r>
            <a:endParaRPr b="0" lang="en-US" sz="1800" spc="-1" strike="noStrike">
              <a:solidFill>
                <a:srgbClr val="000000"/>
              </a:solidFill>
              <a:uFill>
                <a:solidFill>
                  <a:srgbClr val="ffffff"/>
                </a:solidFill>
              </a:uFill>
              <a:latin typeface="Arial"/>
            </a:endParaRPr>
          </a:p>
        </p:txBody>
      </p:sp>
      <p:sp>
        <p:nvSpPr>
          <p:cNvPr id="207" name="CustomShape 5"/>
          <p:cNvSpPr/>
          <p:nvPr/>
        </p:nvSpPr>
        <p:spPr>
          <a:xfrm flipH="1" flipV="1" rot="2493600">
            <a:off x="4286520" y="3159000"/>
            <a:ext cx="101160" cy="100800"/>
          </a:xfrm>
          <a:prstGeom prst="corner">
            <a:avLst>
              <a:gd name="adj1" fmla="val 15149"/>
              <a:gd name="adj2" fmla="val 17140"/>
            </a:avLst>
          </a:prstGeom>
          <a:solidFill>
            <a:srgbClr val="6f8163"/>
          </a:solidFill>
          <a:ln>
            <a:solidFill>
              <a:srgbClr val="708265"/>
            </a:solidFill>
            <a:round/>
          </a:ln>
        </p:spPr>
        <p:style>
          <a:lnRef idx="2">
            <a:schemeClr val="accent1">
              <a:shade val="50000"/>
            </a:schemeClr>
          </a:lnRef>
          <a:fillRef idx="1">
            <a:schemeClr val="accent1"/>
          </a:fillRef>
          <a:effectRef idx="0">
            <a:schemeClr val="accent1"/>
          </a:effectRef>
          <a:fontRef idx="minor"/>
        </p:style>
      </p:sp>
      <p:sp>
        <p:nvSpPr>
          <p:cNvPr id="208" name="CustomShape 6"/>
          <p:cNvSpPr/>
          <p:nvPr/>
        </p:nvSpPr>
        <p:spPr>
          <a:xfrm flipH="1" flipV="1" rot="2493600">
            <a:off x="4389480" y="3159000"/>
            <a:ext cx="101160" cy="100800"/>
          </a:xfrm>
          <a:prstGeom prst="corner">
            <a:avLst>
              <a:gd name="adj1" fmla="val 15149"/>
              <a:gd name="adj2" fmla="val 17140"/>
            </a:avLst>
          </a:prstGeom>
          <a:solidFill>
            <a:srgbClr val="6f8163"/>
          </a:solidFill>
          <a:ln>
            <a:solidFill>
              <a:srgbClr val="708265"/>
            </a:solidFill>
            <a:round/>
          </a:ln>
        </p:spPr>
        <p:style>
          <a:lnRef idx="2">
            <a:schemeClr val="accent1">
              <a:shade val="50000"/>
            </a:schemeClr>
          </a:lnRef>
          <a:fillRef idx="1">
            <a:schemeClr val="accent1"/>
          </a:fillRef>
          <a:effectRef idx="0">
            <a:schemeClr val="accent1"/>
          </a:effectRef>
          <a:fontRef idx="minor"/>
        </p:style>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Line 1"/>
          <p:cNvSpPr/>
          <p:nvPr/>
        </p:nvSpPr>
        <p:spPr>
          <a:xfrm>
            <a:off x="6095880" y="2000160"/>
            <a:ext cx="4724280" cy="36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210" name="Line 2"/>
          <p:cNvSpPr/>
          <p:nvPr/>
        </p:nvSpPr>
        <p:spPr>
          <a:xfrm flipV="1">
            <a:off x="9391320" y="1468080"/>
            <a:ext cx="360" cy="106380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211" name="CustomShape 3"/>
          <p:cNvSpPr/>
          <p:nvPr/>
        </p:nvSpPr>
        <p:spPr>
          <a:xfrm>
            <a:off x="9506160" y="2131920"/>
            <a:ext cx="1194840" cy="390960"/>
          </a:xfrm>
          <a:prstGeom prst="rect">
            <a:avLst/>
          </a:prstGeom>
          <a:noFill/>
          <a:ln>
            <a:noFill/>
          </a:ln>
        </p:spPr>
        <p:style>
          <a:lnRef idx="0"/>
          <a:fillRef idx="0"/>
          <a:effectRef idx="0"/>
          <a:fontRef idx="minor"/>
        </p:style>
      </p:sp>
      <p:sp>
        <p:nvSpPr>
          <p:cNvPr id="212" name="CustomShape 4"/>
          <p:cNvSpPr/>
          <p:nvPr/>
        </p:nvSpPr>
        <p:spPr>
          <a:xfrm>
            <a:off x="6534000" y="2954160"/>
            <a:ext cx="3273480" cy="816120"/>
          </a:xfrm>
          <a:prstGeom prst="rect">
            <a:avLst/>
          </a:prstGeom>
          <a:noFill/>
          <a:ln>
            <a:noFill/>
          </a:ln>
        </p:spPr>
        <p:style>
          <a:lnRef idx="0"/>
          <a:fillRef idx="0"/>
          <a:effectRef idx="0"/>
          <a:fontRef idx="minor"/>
        </p:style>
      </p:sp>
      <p:sp>
        <p:nvSpPr>
          <p:cNvPr id="213" name="CustomShape 5"/>
          <p:cNvSpPr/>
          <p:nvPr/>
        </p:nvSpPr>
        <p:spPr>
          <a:xfrm>
            <a:off x="6534000" y="4079160"/>
            <a:ext cx="3273480" cy="816120"/>
          </a:xfrm>
          <a:prstGeom prst="rect">
            <a:avLst/>
          </a:prstGeom>
          <a:noFill/>
          <a:ln>
            <a:noFill/>
          </a:ln>
        </p:spPr>
        <p:style>
          <a:lnRef idx="0"/>
          <a:fillRef idx="0"/>
          <a:effectRef idx="0"/>
          <a:fontRef idx="minor"/>
        </p:style>
      </p:sp>
      <p:sp>
        <p:nvSpPr>
          <p:cNvPr id="214" name="CustomShape 6"/>
          <p:cNvSpPr/>
          <p:nvPr/>
        </p:nvSpPr>
        <p:spPr>
          <a:xfrm>
            <a:off x="6534000" y="5203800"/>
            <a:ext cx="3273480" cy="816120"/>
          </a:xfrm>
          <a:prstGeom prst="rect">
            <a:avLst/>
          </a:prstGeom>
          <a:noFill/>
          <a:ln>
            <a:noFill/>
          </a:ln>
        </p:spPr>
        <p:style>
          <a:lnRef idx="0"/>
          <a:fillRef idx="0"/>
          <a:effectRef idx="0"/>
          <a:fontRef idx="minor"/>
        </p:style>
      </p:sp>
      <p:sp>
        <p:nvSpPr>
          <p:cNvPr id="215" name="CustomShape 7"/>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16" name="CustomShape 8"/>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17" name="CustomShape 9"/>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18" name="CustomShape 10"/>
          <p:cNvSpPr/>
          <p:nvPr/>
        </p:nvSpPr>
        <p:spPr>
          <a:xfrm>
            <a:off x="910440" y="21276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SeqGAN</a:t>
            </a:r>
            <a:endParaRPr b="0" lang="en-US" sz="1800" spc="-1" strike="noStrike">
              <a:solidFill>
                <a:srgbClr val="000000"/>
              </a:solidFill>
              <a:uFill>
                <a:solidFill>
                  <a:srgbClr val="ffffff"/>
                </a:solidFill>
              </a:uFill>
              <a:latin typeface="Arial"/>
            </a:endParaRPr>
          </a:p>
        </p:txBody>
      </p:sp>
      <p:sp>
        <p:nvSpPr>
          <p:cNvPr id="219" name="CustomShape 11"/>
          <p:cNvSpPr/>
          <p:nvPr/>
        </p:nvSpPr>
        <p:spPr>
          <a:xfrm>
            <a:off x="928440" y="579960"/>
            <a:ext cx="1481400" cy="238320"/>
          </a:xfrm>
          <a:prstGeom prst="rect">
            <a:avLst/>
          </a:prstGeom>
          <a:noFill/>
          <a:ln>
            <a:noFill/>
          </a:ln>
        </p:spPr>
        <p:style>
          <a:lnRef idx="0"/>
          <a:fillRef idx="0"/>
          <a:effectRef idx="0"/>
          <a:fontRef idx="minor"/>
        </p:style>
      </p:sp>
      <p:sp>
        <p:nvSpPr>
          <p:cNvPr id="220" name="CustomShape 12"/>
          <p:cNvSpPr/>
          <p:nvPr/>
        </p:nvSpPr>
        <p:spPr>
          <a:xfrm>
            <a:off x="6871680" y="1512000"/>
            <a:ext cx="2516040" cy="424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ea typeface="DejaVu Sans"/>
              </a:rPr>
              <a:t>概要</a:t>
            </a:r>
            <a:endParaRPr b="0" lang="en-US" sz="1800" spc="-1" strike="noStrike">
              <a:solidFill>
                <a:srgbClr val="000000"/>
              </a:solidFill>
              <a:uFill>
                <a:solidFill>
                  <a:srgbClr val="ffffff"/>
                </a:solidFill>
              </a:uFill>
              <a:latin typeface="Arial"/>
            </a:endParaRPr>
          </a:p>
        </p:txBody>
      </p:sp>
      <p:sp>
        <p:nvSpPr>
          <p:cNvPr id="221" name="CustomShape 13"/>
          <p:cNvSpPr/>
          <p:nvPr/>
        </p:nvSpPr>
        <p:spPr>
          <a:xfrm>
            <a:off x="6696000" y="3384000"/>
            <a:ext cx="4748040" cy="45968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针对第一个问题，首先是将</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的输出作为</a:t>
            </a:r>
            <a:r>
              <a:rPr b="0" lang="en-US" sz="1400" spc="-1" strike="noStrike">
                <a:solidFill>
                  <a:srgbClr val="000000"/>
                </a:solidFill>
                <a:uFill>
                  <a:solidFill>
                    <a:srgbClr val="ffffff"/>
                  </a:solidFill>
                </a:uFill>
                <a:latin typeface="Arial"/>
                <a:ea typeface="DejaVu Sans"/>
              </a:rPr>
              <a:t>Reward</a:t>
            </a:r>
            <a:r>
              <a:rPr b="0" lang="en-US" sz="1400" spc="-1" strike="noStrike">
                <a:solidFill>
                  <a:srgbClr val="000000"/>
                </a:solidFill>
                <a:uFill>
                  <a:solidFill>
                    <a:srgbClr val="ffffff"/>
                  </a:solidFill>
                </a:uFill>
                <a:latin typeface="Arial"/>
                <a:ea typeface="DejaVu Sans"/>
              </a:rPr>
              <a:t>，然后用</a:t>
            </a:r>
            <a:r>
              <a:rPr b="0" lang="en-US" sz="1400" spc="-1" strike="noStrike">
                <a:solidFill>
                  <a:srgbClr val="000000"/>
                </a:solidFill>
                <a:uFill>
                  <a:solidFill>
                    <a:srgbClr val="ffffff"/>
                  </a:solidFill>
                </a:uFill>
                <a:latin typeface="Arial"/>
                <a:ea typeface="DejaVu Sans"/>
              </a:rPr>
              <a:t>Policy Gradient Method</a:t>
            </a:r>
            <a:r>
              <a:rPr b="0" lang="en-US" sz="1400" spc="-1" strike="noStrike">
                <a:solidFill>
                  <a:srgbClr val="000000"/>
                </a:solidFill>
                <a:uFill>
                  <a:solidFill>
                    <a:srgbClr val="ffffff"/>
                  </a:solidFill>
                </a:uFill>
                <a:latin typeface="Arial"/>
                <a:ea typeface="DejaVu Sans"/>
              </a:rPr>
              <a:t>来训练</a:t>
            </a:r>
            <a:r>
              <a:rPr b="0" lang="en-US" sz="1400" spc="-1" strike="noStrike">
                <a:solidFill>
                  <a:srgbClr val="000000"/>
                </a:solidFill>
                <a:uFill>
                  <a:solidFill>
                    <a:srgbClr val="ffffff"/>
                  </a:solidFill>
                </a:uFill>
                <a:latin typeface="Arial"/>
                <a:ea typeface="DejaVu Sans"/>
              </a:rPr>
              <a:t>G,</a:t>
            </a:r>
            <a:r>
              <a:rPr b="0" lang="en-US" sz="1400" spc="-1" strike="noStrike">
                <a:solidFill>
                  <a:srgbClr val="000000"/>
                </a:solidFill>
                <a:uFill>
                  <a:solidFill>
                    <a:srgbClr val="ffffff"/>
                  </a:solidFill>
                </a:uFill>
                <a:latin typeface="Arial"/>
                <a:ea typeface="DejaVu Sans"/>
              </a:rPr>
              <a:t>也就是用</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的输出作为</a:t>
            </a:r>
            <a:r>
              <a:rPr b="0" lang="en-US" sz="1400" spc="-1" strike="noStrike">
                <a:solidFill>
                  <a:srgbClr val="000000"/>
                </a:solidFill>
                <a:uFill>
                  <a:solidFill>
                    <a:srgbClr val="ffffff"/>
                  </a:solidFill>
                </a:uFill>
                <a:latin typeface="Arial"/>
                <a:ea typeface="DejaVu Sans"/>
              </a:rPr>
              <a:t>Reward</a:t>
            </a:r>
            <a:r>
              <a:rPr b="0" lang="en-US" sz="1400" spc="-1" strike="noStrike">
                <a:solidFill>
                  <a:srgbClr val="000000"/>
                </a:solidFill>
                <a:uFill>
                  <a:solidFill>
                    <a:srgbClr val="ffffff"/>
                  </a:solidFill>
                </a:uFill>
                <a:latin typeface="Arial"/>
                <a:ea typeface="DejaVu Sans"/>
              </a:rPr>
              <a:t>作为指导来改变</a:t>
            </a:r>
            <a:r>
              <a:rPr b="0" lang="en-US" sz="1400" spc="-1" strike="noStrike">
                <a:solidFill>
                  <a:srgbClr val="000000"/>
                </a:solidFill>
                <a:uFill>
                  <a:solidFill>
                    <a:srgbClr val="ffffff"/>
                  </a:solidFill>
                </a:uFill>
                <a:latin typeface="Arial"/>
                <a:ea typeface="DejaVu Sans"/>
              </a:rPr>
              <a:t>Policy Gradient</a:t>
            </a:r>
            <a:r>
              <a:rPr b="0" lang="en-US" sz="1400" spc="-1" strike="noStrike">
                <a:solidFill>
                  <a:srgbClr val="000000"/>
                </a:solidFill>
                <a:uFill>
                  <a:solidFill>
                    <a:srgbClr val="ffffff"/>
                  </a:solidFill>
                </a:uFill>
                <a:latin typeface="Arial"/>
                <a:ea typeface="DejaVu Sans"/>
              </a:rPr>
              <a:t>的方向，这也符合对抗网络的思想。</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针对第二个问题，通过蒙特卡罗搜索，针对部分生成的序列，用</a:t>
            </a:r>
            <a:r>
              <a:rPr b="0" lang="en-US" sz="1400" spc="-1" strike="noStrike">
                <a:solidFill>
                  <a:srgbClr val="000000"/>
                </a:solidFill>
                <a:uFill>
                  <a:solidFill>
                    <a:srgbClr val="ffffff"/>
                  </a:solidFill>
                </a:uFill>
                <a:latin typeface="Arial"/>
                <a:ea typeface="DejaVu Sans"/>
              </a:rPr>
              <a:t>Roll-Out Policy</a:t>
            </a:r>
            <a:r>
              <a:rPr b="0" lang="en-US" sz="1400" spc="-1" strike="noStrike">
                <a:solidFill>
                  <a:srgbClr val="000000"/>
                </a:solidFill>
                <a:uFill>
                  <a:solidFill>
                    <a:srgbClr val="ffffff"/>
                  </a:solidFill>
                </a:uFill>
                <a:latin typeface="Arial"/>
                <a:ea typeface="DejaVu Sans"/>
              </a:rPr>
              <a:t>来</a:t>
            </a:r>
            <a:r>
              <a:rPr b="0" lang="en-US" sz="1400" spc="-1" strike="noStrike">
                <a:solidFill>
                  <a:srgbClr val="000000"/>
                </a:solidFill>
                <a:uFill>
                  <a:solidFill>
                    <a:srgbClr val="ffffff"/>
                  </a:solidFill>
                </a:uFill>
                <a:latin typeface="Arial"/>
                <a:ea typeface="DejaVu Sans"/>
              </a:rPr>
              <a:t>Sampling</a:t>
            </a:r>
            <a:r>
              <a:rPr b="0" lang="en-US" sz="1400" spc="-1" strike="noStrike">
                <a:solidFill>
                  <a:srgbClr val="000000"/>
                </a:solidFill>
                <a:uFill>
                  <a:solidFill>
                    <a:srgbClr val="ffffff"/>
                  </a:solidFill>
                </a:uFill>
                <a:latin typeface="Arial"/>
                <a:ea typeface="DejaVu Sans"/>
              </a:rPr>
              <a:t>完整的序列，再交给</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打分，最后对得到的</a:t>
            </a:r>
            <a:r>
              <a:rPr b="0" lang="en-US" sz="1400" spc="-1" strike="noStrike">
                <a:solidFill>
                  <a:srgbClr val="000000"/>
                </a:solidFill>
                <a:uFill>
                  <a:solidFill>
                    <a:srgbClr val="ffffff"/>
                  </a:solidFill>
                </a:uFill>
                <a:latin typeface="Arial"/>
                <a:ea typeface="DejaVu Sans"/>
              </a:rPr>
              <a:t>Reward</a:t>
            </a:r>
            <a:r>
              <a:rPr b="0" lang="en-US" sz="1400" spc="-1" strike="noStrike">
                <a:solidFill>
                  <a:srgbClr val="000000"/>
                </a:solidFill>
                <a:uFill>
                  <a:solidFill>
                    <a:srgbClr val="ffffff"/>
                  </a:solidFill>
                </a:uFill>
                <a:latin typeface="Arial"/>
                <a:ea typeface="DejaVu Sans"/>
              </a:rPr>
              <a:t>求平均值。</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222" name="图片 221" descr=""/>
          <p:cNvPicPr/>
          <p:nvPr/>
        </p:nvPicPr>
        <p:blipFill>
          <a:blip r:embed="rId1"/>
          <a:stretch/>
        </p:blipFill>
        <p:spPr>
          <a:xfrm>
            <a:off x="262080" y="2376000"/>
            <a:ext cx="5208120" cy="2093400"/>
          </a:xfrm>
          <a:prstGeom prst="rect">
            <a:avLst/>
          </a:prstGeom>
          <a:ln>
            <a:noFill/>
          </a:ln>
        </p:spPr>
      </p:pic>
    </p:spTree>
  </p:cSld>
  <p:timing>
    <p:tnLst>
      <p:par>
        <p:cTn id="103" dur="indefinite" restart="never" nodeType="tmRoot">
          <p:childTnLst>
            <p:seq>
              <p:cTn id="104" nodeType="mainSeq">
                <p:childTnLst>
                  <p:par>
                    <p:cTn id="105" fill="freeze">
                      <p:stCondLst>
                        <p:cond delay="0"/>
                      </p:stCondLst>
                      <p:childTnLst>
                        <p:par>
                          <p:cTn id="106" fill="freeze">
                            <p:stCondLst>
                              <p:cond delay="0"/>
                            </p:stCondLst>
                            <p:childTnLst>
                              <p:par>
                                <p:cTn id="107" nodeType="withEffect" fill="hold" presetClass="entr" presetID="50">
                                  <p:stCondLst>
                                    <p:cond delay="0"/>
                                  </p:stCondLst>
                                  <p:childTnLst>
                                    <p:set>
                                      <p:cBhvr>
                                        <p:cTn id="108" dur="1" fill="hold">
                                          <p:stCondLst>
                                            <p:cond delay="0"/>
                                          </p:stCondLst>
                                        </p:cTn>
                                        <p:tgtEl>
                                          <p:spTgt spid="212"/>
                                        </p:tgtEl>
                                        <p:attrNameLst>
                                          <p:attrName>style.visibility</p:attrName>
                                        </p:attrNameLst>
                                      </p:cBhvr>
                                      <p:to>
                                        <p:strVal val="visible"/>
                                      </p:to>
                                    </p:set>
                                    <p:anim calcmode="lin" valueType="str">
                                      <p:cBhvr additive="repl">
                                        <p:cTn id="109" dur="1000" fill="hold"/>
                                        <p:tgtEl>
                                          <p:spTgt spid="212"/>
                                        </p:tgtEl>
                                      </p:cBhvr>
                                      <p:tavLst>
                                        <p:tav tm="0">
                                          <p:val>
                                            <p:strVal val="width+.3"/>
                                          </p:val>
                                        </p:tav>
                                        <p:tav tm="100000">
                                          <p:val>
                                            <p:strVal val="width"/>
                                          </p:val>
                                        </p:tav>
                                      </p:tavLst>
                                    </p:anim>
                                    <p:anim calcmode="lin" valueType="str">
                                      <p:cBhvr additive="repl">
                                        <p:cTn id="110" dur="1000" fill="hold"/>
                                        <p:tgtEl>
                                          <p:spTgt spid="212"/>
                                        </p:tgtEl>
                                      </p:cBhvr>
                                      <p:tavLst>
                                        <p:tav tm="0">
                                          <p:val>
                                            <p:strVal val="height"/>
                                          </p:val>
                                        </p:tav>
                                        <p:tav tm="100000">
                                          <p:val>
                                            <p:strVal val="height"/>
                                          </p:val>
                                        </p:tav>
                                      </p:tavLst>
                                    </p:anim>
                                    <p:animEffect filter="fade" transition="in">
                                      <p:cBhvr additive="repl">
                                        <p:cTn id="111" dur="1000"/>
                                        <p:tgtEl>
                                          <p:spTgt spid="212"/>
                                        </p:tgtEl>
                                      </p:cBhvr>
                                    </p:animEffect>
                                  </p:childTnLst>
                                </p:cTn>
                              </p:par>
                              <p:par>
                                <p:cTn id="112" nodeType="withEffect" fill="hold" presetClass="entr" presetID="50">
                                  <p:stCondLst>
                                    <p:cond delay="0"/>
                                  </p:stCondLst>
                                  <p:childTnLst>
                                    <p:set>
                                      <p:cBhvr>
                                        <p:cTn id="113" dur="1" fill="hold">
                                          <p:stCondLst>
                                            <p:cond delay="0"/>
                                          </p:stCondLst>
                                        </p:cTn>
                                        <p:tgtEl>
                                          <p:spTgt spid="213"/>
                                        </p:tgtEl>
                                        <p:attrNameLst>
                                          <p:attrName>style.visibility</p:attrName>
                                        </p:attrNameLst>
                                      </p:cBhvr>
                                      <p:to>
                                        <p:strVal val="visible"/>
                                      </p:to>
                                    </p:set>
                                    <p:anim calcmode="lin" valueType="str">
                                      <p:cBhvr additive="repl">
                                        <p:cTn id="114" dur="1000" fill="hold"/>
                                        <p:tgtEl>
                                          <p:spTgt spid="213"/>
                                        </p:tgtEl>
                                      </p:cBhvr>
                                      <p:tavLst>
                                        <p:tav tm="0">
                                          <p:val>
                                            <p:strVal val="width+.3"/>
                                          </p:val>
                                        </p:tav>
                                        <p:tav tm="100000">
                                          <p:val>
                                            <p:strVal val="width"/>
                                          </p:val>
                                        </p:tav>
                                      </p:tavLst>
                                    </p:anim>
                                    <p:anim calcmode="lin" valueType="str">
                                      <p:cBhvr additive="repl">
                                        <p:cTn id="115" dur="1000" fill="hold"/>
                                        <p:tgtEl>
                                          <p:spTgt spid="213"/>
                                        </p:tgtEl>
                                      </p:cBhvr>
                                      <p:tavLst>
                                        <p:tav tm="0">
                                          <p:val>
                                            <p:strVal val="height"/>
                                          </p:val>
                                        </p:tav>
                                        <p:tav tm="100000">
                                          <p:val>
                                            <p:strVal val="height"/>
                                          </p:val>
                                        </p:tav>
                                      </p:tavLst>
                                    </p:anim>
                                    <p:animEffect filter="fade" transition="in">
                                      <p:cBhvr additive="repl">
                                        <p:cTn id="116" dur="1000"/>
                                        <p:tgtEl>
                                          <p:spTgt spid="213"/>
                                        </p:tgtEl>
                                      </p:cBhvr>
                                    </p:animEffect>
                                  </p:childTnLst>
                                </p:cTn>
                              </p:par>
                              <p:par>
                                <p:cTn id="117" nodeType="withEffect" fill="hold" presetClass="entr" presetID="50">
                                  <p:stCondLst>
                                    <p:cond delay="0"/>
                                  </p:stCondLst>
                                  <p:childTnLst>
                                    <p:set>
                                      <p:cBhvr>
                                        <p:cTn id="118" dur="1" fill="hold">
                                          <p:stCondLst>
                                            <p:cond delay="0"/>
                                          </p:stCondLst>
                                        </p:cTn>
                                        <p:tgtEl>
                                          <p:spTgt spid="214"/>
                                        </p:tgtEl>
                                        <p:attrNameLst>
                                          <p:attrName>style.visibility</p:attrName>
                                        </p:attrNameLst>
                                      </p:cBhvr>
                                      <p:to>
                                        <p:strVal val="visible"/>
                                      </p:to>
                                    </p:set>
                                    <p:anim calcmode="lin" valueType="str">
                                      <p:cBhvr additive="repl">
                                        <p:cTn id="119" dur="1000" fill="hold"/>
                                        <p:tgtEl>
                                          <p:spTgt spid="214"/>
                                        </p:tgtEl>
                                      </p:cBhvr>
                                      <p:tavLst>
                                        <p:tav tm="0">
                                          <p:val>
                                            <p:strVal val="width+.3"/>
                                          </p:val>
                                        </p:tav>
                                        <p:tav tm="100000">
                                          <p:val>
                                            <p:strVal val="width"/>
                                          </p:val>
                                        </p:tav>
                                      </p:tavLst>
                                    </p:anim>
                                    <p:anim calcmode="lin" valueType="str">
                                      <p:cBhvr additive="repl">
                                        <p:cTn id="120" dur="1000" fill="hold"/>
                                        <p:tgtEl>
                                          <p:spTgt spid="214"/>
                                        </p:tgtEl>
                                      </p:cBhvr>
                                      <p:tavLst>
                                        <p:tav tm="0">
                                          <p:val>
                                            <p:strVal val="height"/>
                                          </p:val>
                                        </p:tav>
                                        <p:tav tm="100000">
                                          <p:val>
                                            <p:strVal val="height"/>
                                          </p:val>
                                        </p:tav>
                                      </p:tavLst>
                                    </p:anim>
                                    <p:animEffect filter="fade" transition="in">
                                      <p:cBhvr additive="repl">
                                        <p:cTn id="121" dur="1000"/>
                                        <p:tgtEl>
                                          <p:spTgt spid="21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Line 1"/>
          <p:cNvSpPr/>
          <p:nvPr/>
        </p:nvSpPr>
        <p:spPr>
          <a:xfrm>
            <a:off x="6095880" y="2000160"/>
            <a:ext cx="4724280" cy="36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224" name="Line 2"/>
          <p:cNvSpPr/>
          <p:nvPr/>
        </p:nvSpPr>
        <p:spPr>
          <a:xfrm flipV="1">
            <a:off x="9391320" y="1468080"/>
            <a:ext cx="360" cy="106380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225" name="CustomShape 3"/>
          <p:cNvSpPr/>
          <p:nvPr/>
        </p:nvSpPr>
        <p:spPr>
          <a:xfrm>
            <a:off x="9506160" y="2131920"/>
            <a:ext cx="1194840" cy="390960"/>
          </a:xfrm>
          <a:prstGeom prst="rect">
            <a:avLst/>
          </a:prstGeom>
          <a:noFill/>
          <a:ln>
            <a:noFill/>
          </a:ln>
        </p:spPr>
        <p:style>
          <a:lnRef idx="0"/>
          <a:fillRef idx="0"/>
          <a:effectRef idx="0"/>
          <a:fontRef idx="minor"/>
        </p:style>
      </p:sp>
      <p:sp>
        <p:nvSpPr>
          <p:cNvPr id="226" name="CustomShape 4"/>
          <p:cNvSpPr/>
          <p:nvPr/>
        </p:nvSpPr>
        <p:spPr>
          <a:xfrm>
            <a:off x="6534000" y="2954160"/>
            <a:ext cx="3273480" cy="816120"/>
          </a:xfrm>
          <a:prstGeom prst="rect">
            <a:avLst/>
          </a:prstGeom>
          <a:noFill/>
          <a:ln>
            <a:noFill/>
          </a:ln>
        </p:spPr>
        <p:style>
          <a:lnRef idx="0"/>
          <a:fillRef idx="0"/>
          <a:effectRef idx="0"/>
          <a:fontRef idx="minor"/>
        </p:style>
      </p:sp>
      <p:sp>
        <p:nvSpPr>
          <p:cNvPr id="227" name="CustomShape 5"/>
          <p:cNvSpPr/>
          <p:nvPr/>
        </p:nvSpPr>
        <p:spPr>
          <a:xfrm>
            <a:off x="6534000" y="4079160"/>
            <a:ext cx="3273480" cy="816120"/>
          </a:xfrm>
          <a:prstGeom prst="rect">
            <a:avLst/>
          </a:prstGeom>
          <a:noFill/>
          <a:ln>
            <a:noFill/>
          </a:ln>
        </p:spPr>
        <p:style>
          <a:lnRef idx="0"/>
          <a:fillRef idx="0"/>
          <a:effectRef idx="0"/>
          <a:fontRef idx="minor"/>
        </p:style>
      </p:sp>
      <p:sp>
        <p:nvSpPr>
          <p:cNvPr id="228" name="CustomShape 6"/>
          <p:cNvSpPr/>
          <p:nvPr/>
        </p:nvSpPr>
        <p:spPr>
          <a:xfrm>
            <a:off x="6534000" y="5203800"/>
            <a:ext cx="3273480" cy="816120"/>
          </a:xfrm>
          <a:prstGeom prst="rect">
            <a:avLst/>
          </a:prstGeom>
          <a:noFill/>
          <a:ln>
            <a:noFill/>
          </a:ln>
        </p:spPr>
        <p:style>
          <a:lnRef idx="0"/>
          <a:fillRef idx="0"/>
          <a:effectRef idx="0"/>
          <a:fontRef idx="minor"/>
        </p:style>
      </p:sp>
      <p:sp>
        <p:nvSpPr>
          <p:cNvPr id="229" name="CustomShape 7"/>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31" name="CustomShape 9"/>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32" name="CustomShape 10"/>
          <p:cNvSpPr/>
          <p:nvPr/>
        </p:nvSpPr>
        <p:spPr>
          <a:xfrm>
            <a:off x="910440" y="21276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SeqGAN</a:t>
            </a:r>
            <a:endParaRPr b="0" lang="en-US" sz="1800" spc="-1" strike="noStrike">
              <a:solidFill>
                <a:srgbClr val="000000"/>
              </a:solidFill>
              <a:uFill>
                <a:solidFill>
                  <a:srgbClr val="ffffff"/>
                </a:solidFill>
              </a:uFill>
              <a:latin typeface="Arial"/>
            </a:endParaRPr>
          </a:p>
        </p:txBody>
      </p:sp>
      <p:sp>
        <p:nvSpPr>
          <p:cNvPr id="233" name="CustomShape 11"/>
          <p:cNvSpPr/>
          <p:nvPr/>
        </p:nvSpPr>
        <p:spPr>
          <a:xfrm>
            <a:off x="928440" y="579960"/>
            <a:ext cx="1481400" cy="238320"/>
          </a:xfrm>
          <a:prstGeom prst="rect">
            <a:avLst/>
          </a:prstGeom>
          <a:noFill/>
          <a:ln>
            <a:noFill/>
          </a:ln>
        </p:spPr>
        <p:style>
          <a:lnRef idx="0"/>
          <a:fillRef idx="0"/>
          <a:effectRef idx="0"/>
          <a:fontRef idx="minor"/>
        </p:style>
      </p:sp>
      <p:sp>
        <p:nvSpPr>
          <p:cNvPr id="234" name="CustomShape 12"/>
          <p:cNvSpPr/>
          <p:nvPr/>
        </p:nvSpPr>
        <p:spPr>
          <a:xfrm>
            <a:off x="6871680" y="1512000"/>
            <a:ext cx="2516040" cy="424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ea typeface="DejaVu Sans"/>
              </a:rPr>
              <a:t>网络结构</a:t>
            </a:r>
            <a:endParaRPr b="0" lang="en-US" sz="1800" spc="-1" strike="noStrike">
              <a:solidFill>
                <a:srgbClr val="000000"/>
              </a:solidFill>
              <a:uFill>
                <a:solidFill>
                  <a:srgbClr val="ffffff"/>
                </a:solidFill>
              </a:uFill>
              <a:latin typeface="Arial"/>
            </a:endParaRPr>
          </a:p>
        </p:txBody>
      </p:sp>
      <p:sp>
        <p:nvSpPr>
          <p:cNvPr id="235" name="CustomShape 13"/>
          <p:cNvSpPr/>
          <p:nvPr/>
        </p:nvSpPr>
        <p:spPr>
          <a:xfrm>
            <a:off x="5690160" y="2880000"/>
            <a:ext cx="6188040" cy="16542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左图为</a:t>
            </a:r>
            <a:r>
              <a:rPr b="0" lang="en-US" sz="1400" spc="-1" strike="noStrike">
                <a:solidFill>
                  <a:srgbClr val="000000"/>
                </a:solidFill>
                <a:uFill>
                  <a:solidFill>
                    <a:srgbClr val="ffffff"/>
                  </a:solidFill>
                </a:uFill>
                <a:latin typeface="Arial"/>
                <a:ea typeface="DejaVu Sans"/>
              </a:rPr>
              <a:t>GAN</a:t>
            </a:r>
            <a:r>
              <a:rPr b="0" lang="en-US" sz="1400" spc="-1" strike="noStrike">
                <a:solidFill>
                  <a:srgbClr val="000000"/>
                </a:solidFill>
                <a:uFill>
                  <a:solidFill>
                    <a:srgbClr val="ffffff"/>
                  </a:solidFill>
                </a:uFill>
                <a:latin typeface="Arial"/>
                <a:ea typeface="DejaVu Sans"/>
              </a:rPr>
              <a:t>网络训练的步骤</a:t>
            </a:r>
            <a:r>
              <a:rPr b="0" lang="en-US" sz="1400" spc="-1" strike="noStrike">
                <a:solidFill>
                  <a:srgbClr val="000000"/>
                </a:solidFill>
                <a:uFill>
                  <a:solidFill>
                    <a:srgbClr val="ffffff"/>
                  </a:solidFill>
                </a:uFill>
                <a:latin typeface="Arial"/>
                <a:ea typeface="DejaVu Sans"/>
              </a:rPr>
              <a:t>1</a:t>
            </a:r>
            <a:r>
              <a:rPr b="0" lang="en-US" sz="1400" spc="-1" strike="noStrike">
                <a:solidFill>
                  <a:srgbClr val="000000"/>
                </a:solidFill>
                <a:uFill>
                  <a:solidFill>
                    <a:srgbClr val="ffffff"/>
                  </a:solidFill>
                </a:uFill>
                <a:latin typeface="Arial"/>
                <a:ea typeface="DejaVu Sans"/>
              </a:rPr>
              <a:t>，即根据真实样本和伪造样本训练判别器</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网 络，这里的</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网络用的</a:t>
            </a:r>
            <a:r>
              <a:rPr b="0" lang="en-US" sz="1400" spc="-1" strike="noStrike">
                <a:solidFill>
                  <a:srgbClr val="000000"/>
                </a:solidFill>
                <a:uFill>
                  <a:solidFill>
                    <a:srgbClr val="ffffff"/>
                  </a:solidFill>
                </a:uFill>
                <a:latin typeface="Arial"/>
                <a:ea typeface="DejaVu Sans"/>
              </a:rPr>
              <a:t>CNN</a:t>
            </a:r>
            <a:r>
              <a:rPr b="0" lang="en-US" sz="1400" spc="-1" strike="noStrike">
                <a:solidFill>
                  <a:srgbClr val="000000"/>
                </a:solidFill>
                <a:uFill>
                  <a:solidFill>
                    <a:srgbClr val="ffffff"/>
                  </a:solidFill>
                </a:uFill>
                <a:latin typeface="Arial"/>
                <a:ea typeface="DejaVu Sans"/>
              </a:rPr>
              <a:t>实现。</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右图为</a:t>
            </a:r>
            <a:r>
              <a:rPr b="0" lang="en-US" sz="1400" spc="-1" strike="noStrike">
                <a:solidFill>
                  <a:srgbClr val="000000"/>
                </a:solidFill>
                <a:uFill>
                  <a:solidFill>
                    <a:srgbClr val="ffffff"/>
                  </a:solidFill>
                </a:uFill>
                <a:latin typeface="Arial"/>
                <a:ea typeface="DejaVu Sans"/>
              </a:rPr>
              <a:t>GAN</a:t>
            </a:r>
            <a:r>
              <a:rPr b="0" lang="en-US" sz="1400" spc="-1" strike="noStrike">
                <a:solidFill>
                  <a:srgbClr val="000000"/>
                </a:solidFill>
                <a:uFill>
                  <a:solidFill>
                    <a:srgbClr val="ffffff"/>
                  </a:solidFill>
                </a:uFill>
                <a:latin typeface="Arial"/>
                <a:ea typeface="DejaVu Sans"/>
              </a:rPr>
              <a:t>网络训练的步骤</a:t>
            </a:r>
            <a:r>
              <a:rPr b="0" lang="en-US" sz="1400" spc="-1" strike="noStrike">
                <a:solidFill>
                  <a:srgbClr val="000000"/>
                </a:solidFill>
                <a:uFill>
                  <a:solidFill>
                    <a:srgbClr val="ffffff"/>
                  </a:solidFill>
                </a:uFill>
                <a:latin typeface="Arial"/>
                <a:ea typeface="DejaVu Sans"/>
              </a:rPr>
              <a:t>2</a:t>
            </a:r>
            <a:r>
              <a:rPr b="0" lang="en-US" sz="1400" spc="-1" strike="noStrike">
                <a:solidFill>
                  <a:srgbClr val="000000"/>
                </a:solidFill>
                <a:uFill>
                  <a:solidFill>
                    <a:srgbClr val="ffffff"/>
                  </a:solidFill>
                </a:uFill>
                <a:latin typeface="Arial"/>
                <a:ea typeface="DejaVu Sans"/>
              </a:rPr>
              <a:t>，根据</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网络回传的判别概率通过增强学习更新</a:t>
            </a:r>
            <a:r>
              <a:rPr b="0" lang="en-US" sz="1400" spc="-1" strike="noStrike">
                <a:solidFill>
                  <a:srgbClr val="000000"/>
                </a:solidFill>
                <a:uFill>
                  <a:solidFill>
                    <a:srgbClr val="ffffff"/>
                  </a:solidFill>
                </a:uFill>
                <a:latin typeface="Arial"/>
                <a:ea typeface="DejaVu Sans"/>
              </a:rPr>
              <a:t>G</a:t>
            </a:r>
            <a:r>
              <a:rPr b="0" lang="en-US" sz="1400" spc="-1" strike="noStrike">
                <a:solidFill>
                  <a:srgbClr val="000000"/>
                </a:solidFill>
                <a:uFill>
                  <a:solidFill>
                    <a:srgbClr val="ffffff"/>
                  </a:solidFill>
                </a:uFill>
                <a:latin typeface="Arial"/>
                <a:ea typeface="DejaVu Sans"/>
              </a:rPr>
              <a:t>网络，这里的</a:t>
            </a:r>
            <a:r>
              <a:rPr b="0" lang="en-US" sz="1400" spc="-1" strike="noStrike">
                <a:solidFill>
                  <a:srgbClr val="000000"/>
                </a:solidFill>
                <a:uFill>
                  <a:solidFill>
                    <a:srgbClr val="ffffff"/>
                  </a:solidFill>
                </a:uFill>
                <a:latin typeface="Arial"/>
                <a:ea typeface="DejaVu Sans"/>
              </a:rPr>
              <a:t>G</a:t>
            </a:r>
            <a:r>
              <a:rPr b="0" lang="en-US" sz="1400" spc="-1" strike="noStrike">
                <a:solidFill>
                  <a:srgbClr val="000000"/>
                </a:solidFill>
                <a:uFill>
                  <a:solidFill>
                    <a:srgbClr val="ffffff"/>
                  </a:solidFill>
                </a:uFill>
                <a:latin typeface="Arial"/>
                <a:ea typeface="DejaVu Sans"/>
              </a:rPr>
              <a:t>网络用的</a:t>
            </a:r>
            <a:r>
              <a:rPr b="0" lang="en-US" sz="1400" spc="-1" strike="noStrike">
                <a:solidFill>
                  <a:srgbClr val="000000"/>
                </a:solidFill>
                <a:uFill>
                  <a:solidFill>
                    <a:srgbClr val="ffffff"/>
                  </a:solidFill>
                </a:uFill>
                <a:latin typeface="Arial"/>
                <a:ea typeface="DejaVu Sans"/>
              </a:rPr>
              <a:t>LSTM</a:t>
            </a:r>
            <a:r>
              <a:rPr b="0" lang="en-US" sz="1400" spc="-1" strike="noStrike">
                <a:solidFill>
                  <a:srgbClr val="000000"/>
                </a:solidFill>
                <a:uFill>
                  <a:solidFill>
                    <a:srgbClr val="ffffff"/>
                  </a:solidFill>
                </a:uFill>
                <a:latin typeface="Arial"/>
                <a:ea typeface="DejaVu Sans"/>
              </a:rPr>
              <a:t>实现。</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236" name="图片 235" descr=""/>
          <p:cNvPicPr/>
          <p:nvPr/>
        </p:nvPicPr>
        <p:blipFill>
          <a:blip r:embed="rId1"/>
          <a:stretch/>
        </p:blipFill>
        <p:spPr>
          <a:xfrm>
            <a:off x="262080" y="2376000"/>
            <a:ext cx="5208120" cy="2093400"/>
          </a:xfrm>
          <a:prstGeom prst="rect">
            <a:avLst/>
          </a:prstGeom>
          <a:ln>
            <a:noFill/>
          </a:ln>
        </p:spPr>
      </p:pic>
      <p:sp>
        <p:nvSpPr>
          <p:cNvPr id="237" name="CustomShape 14"/>
          <p:cNvSpPr/>
          <p:nvPr/>
        </p:nvSpPr>
        <p:spPr>
          <a:xfrm>
            <a:off x="5616000" y="4608000"/>
            <a:ext cx="6550200" cy="1399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本文</a:t>
            </a:r>
            <a:r>
              <a:rPr b="0" lang="en-US" sz="1400" spc="-1" strike="noStrike">
                <a:solidFill>
                  <a:srgbClr val="000000"/>
                </a:solidFill>
                <a:uFill>
                  <a:solidFill>
                    <a:srgbClr val="ffffff"/>
                  </a:solidFill>
                </a:uFill>
                <a:latin typeface="Arial"/>
                <a:ea typeface="DejaVu Sans"/>
              </a:rPr>
              <a:t>state</a:t>
            </a:r>
            <a:r>
              <a:rPr b="0" lang="en-US" sz="1400" spc="-1" strike="noStrike">
                <a:solidFill>
                  <a:srgbClr val="000000"/>
                </a:solidFill>
                <a:uFill>
                  <a:solidFill>
                    <a:srgbClr val="ffffff"/>
                  </a:solidFill>
                </a:uFill>
                <a:latin typeface="Arial"/>
                <a:ea typeface="DejaVu Sans"/>
              </a:rPr>
              <a:t>指的当前</a:t>
            </a:r>
            <a:r>
              <a:rPr b="0" lang="en-US" sz="1400" spc="-1" strike="noStrike">
                <a:solidFill>
                  <a:srgbClr val="000000"/>
                </a:solidFill>
                <a:uFill>
                  <a:solidFill>
                    <a:srgbClr val="ffffff"/>
                  </a:solidFill>
                </a:uFill>
                <a:latin typeface="Arial"/>
                <a:ea typeface="DejaVu Sans"/>
              </a:rPr>
              <a:t>timestep</a:t>
            </a:r>
            <a:r>
              <a:rPr b="0" lang="en-US" sz="1400" spc="-1" strike="noStrike">
                <a:solidFill>
                  <a:srgbClr val="000000"/>
                </a:solidFill>
                <a:uFill>
                  <a:solidFill>
                    <a:srgbClr val="ffffff"/>
                  </a:solidFill>
                </a:uFill>
                <a:latin typeface="Arial"/>
                <a:ea typeface="DejaVu Sans"/>
              </a:rPr>
              <a:t>之前的</a:t>
            </a:r>
            <a:r>
              <a:rPr b="0" lang="en-US" sz="1400" spc="-1" strike="noStrike">
                <a:solidFill>
                  <a:srgbClr val="000000"/>
                </a:solidFill>
                <a:uFill>
                  <a:solidFill>
                    <a:srgbClr val="ffffff"/>
                  </a:solidFill>
                </a:uFill>
                <a:latin typeface="Arial"/>
                <a:ea typeface="DejaVu Sans"/>
              </a:rPr>
              <a:t>decode</a:t>
            </a:r>
            <a:r>
              <a:rPr b="0" lang="en-US" sz="1400" spc="-1" strike="noStrike">
                <a:solidFill>
                  <a:srgbClr val="000000"/>
                </a:solidFill>
                <a:uFill>
                  <a:solidFill>
                    <a:srgbClr val="ffffff"/>
                  </a:solidFill>
                </a:uFill>
                <a:latin typeface="Arial"/>
                <a:ea typeface="DejaVu Sans"/>
              </a:rPr>
              <a:t>结果，也就是</a:t>
            </a:r>
            <a:r>
              <a:rPr b="0" lang="en-US" sz="1400" spc="-1" strike="noStrike">
                <a:solidFill>
                  <a:srgbClr val="000000"/>
                </a:solidFill>
                <a:uFill>
                  <a:solidFill>
                    <a:srgbClr val="ffffff"/>
                  </a:solidFill>
                </a:uFill>
                <a:latin typeface="Arial"/>
                <a:ea typeface="DejaVu Sans"/>
              </a:rPr>
              <a:t>lstm</a:t>
            </a:r>
            <a:r>
              <a:rPr b="0" lang="en-US" sz="1400" spc="-1" strike="noStrike">
                <a:solidFill>
                  <a:srgbClr val="000000"/>
                </a:solidFill>
                <a:uFill>
                  <a:solidFill>
                    <a:srgbClr val="ffffff"/>
                  </a:solidFill>
                </a:uFill>
                <a:latin typeface="Arial"/>
                <a:ea typeface="DejaVu Sans"/>
              </a:rPr>
              <a:t>随机生成的</a:t>
            </a:r>
            <a:r>
              <a:rPr b="0" lang="en-US" sz="1400" spc="-1" strike="noStrike">
                <a:solidFill>
                  <a:srgbClr val="000000"/>
                </a:solidFill>
                <a:uFill>
                  <a:solidFill>
                    <a:srgbClr val="ffffff"/>
                  </a:solidFill>
                </a:uFill>
                <a:latin typeface="Arial"/>
                <a:ea typeface="DejaVu Sans"/>
              </a:rPr>
              <a:t>t</a:t>
            </a:r>
            <a:r>
              <a:rPr b="0" lang="en-US" sz="1400" spc="-1" strike="noStrike">
                <a:solidFill>
                  <a:srgbClr val="000000"/>
                </a:solidFill>
                <a:uFill>
                  <a:solidFill>
                    <a:srgbClr val="ffffff"/>
                  </a:solidFill>
                </a:uFill>
                <a:latin typeface="Arial"/>
                <a:ea typeface="DejaVu Sans"/>
              </a:rPr>
              <a:t>个词，</a:t>
            </a:r>
            <a:r>
              <a:rPr b="0" lang="en-US" sz="1400" spc="-1" strike="noStrike">
                <a:solidFill>
                  <a:srgbClr val="000000"/>
                </a:solidFill>
                <a:uFill>
                  <a:solidFill>
                    <a:srgbClr val="ffffff"/>
                  </a:solidFill>
                </a:uFill>
                <a:latin typeface="Arial"/>
                <a:ea typeface="DejaVu Sans"/>
              </a:rPr>
              <a:t>action</a:t>
            </a:r>
            <a:r>
              <a:rPr b="0" lang="en-US" sz="1400" spc="-1" strike="noStrike">
                <a:solidFill>
                  <a:srgbClr val="000000"/>
                </a:solidFill>
                <a:uFill>
                  <a:solidFill>
                    <a:srgbClr val="ffffff"/>
                  </a:solidFill>
                </a:uFill>
                <a:latin typeface="Arial"/>
                <a:ea typeface="DejaVu Sans"/>
              </a:rPr>
              <a:t>指的当前待解码词，也就是第</a:t>
            </a:r>
            <a:r>
              <a:rPr b="0" lang="en-US" sz="1400" spc="-1" strike="noStrike">
                <a:solidFill>
                  <a:srgbClr val="000000"/>
                </a:solidFill>
                <a:uFill>
                  <a:solidFill>
                    <a:srgbClr val="ffffff"/>
                  </a:solidFill>
                </a:uFill>
                <a:latin typeface="Arial"/>
                <a:ea typeface="DejaVu Sans"/>
              </a:rPr>
              <a:t>t</a:t>
            </a:r>
            <a:r>
              <a:rPr b="0" lang="en-US" sz="1400" spc="-1" strike="noStrike">
                <a:solidFill>
                  <a:srgbClr val="000000"/>
                </a:solidFill>
                <a:uFill>
                  <a:solidFill>
                    <a:srgbClr val="ffffff"/>
                  </a:solidFill>
                </a:uFill>
                <a:latin typeface="Arial"/>
                <a:ea typeface="DejaVu Sans"/>
              </a:rPr>
              <a:t>个词，</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网络判别伪造数据的置信度即为奖励，伪造数据越逼真则相应奖励越大。</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22" dur="indefinite" restart="never" nodeType="tmRoot">
          <p:childTnLst>
            <p:seq>
              <p:cTn id="123" nodeType="mainSeq">
                <p:childTnLst>
                  <p:par>
                    <p:cTn id="124" fill="freeze">
                      <p:stCondLst>
                        <p:cond delay="0"/>
                      </p:stCondLst>
                      <p:childTnLst>
                        <p:par>
                          <p:cTn id="125" fill="freeze">
                            <p:stCondLst>
                              <p:cond delay="0"/>
                            </p:stCondLst>
                            <p:childTnLst>
                              <p:par>
                                <p:cTn id="126" nodeType="withEffect" fill="hold" presetClass="entr" presetID="50">
                                  <p:stCondLst>
                                    <p:cond delay="0"/>
                                  </p:stCondLst>
                                  <p:childTnLst>
                                    <p:set>
                                      <p:cBhvr>
                                        <p:cTn id="127" dur="1" fill="hold">
                                          <p:stCondLst>
                                            <p:cond delay="0"/>
                                          </p:stCondLst>
                                        </p:cTn>
                                        <p:tgtEl>
                                          <p:spTgt spid="226"/>
                                        </p:tgtEl>
                                        <p:attrNameLst>
                                          <p:attrName>style.visibility</p:attrName>
                                        </p:attrNameLst>
                                      </p:cBhvr>
                                      <p:to>
                                        <p:strVal val="visible"/>
                                      </p:to>
                                    </p:set>
                                    <p:anim calcmode="lin" valueType="str">
                                      <p:cBhvr additive="repl">
                                        <p:cTn id="128" dur="1000" fill="hold"/>
                                        <p:tgtEl>
                                          <p:spTgt spid="226"/>
                                        </p:tgtEl>
                                      </p:cBhvr>
                                      <p:tavLst>
                                        <p:tav tm="0">
                                          <p:val>
                                            <p:strVal val="width+.3"/>
                                          </p:val>
                                        </p:tav>
                                        <p:tav tm="100000">
                                          <p:val>
                                            <p:strVal val="width"/>
                                          </p:val>
                                        </p:tav>
                                      </p:tavLst>
                                    </p:anim>
                                    <p:anim calcmode="lin" valueType="str">
                                      <p:cBhvr additive="repl">
                                        <p:cTn id="129" dur="1000" fill="hold"/>
                                        <p:tgtEl>
                                          <p:spTgt spid="226"/>
                                        </p:tgtEl>
                                      </p:cBhvr>
                                      <p:tavLst>
                                        <p:tav tm="0">
                                          <p:val>
                                            <p:strVal val="height"/>
                                          </p:val>
                                        </p:tav>
                                        <p:tav tm="100000">
                                          <p:val>
                                            <p:strVal val="height"/>
                                          </p:val>
                                        </p:tav>
                                      </p:tavLst>
                                    </p:anim>
                                    <p:animEffect filter="fade" transition="in">
                                      <p:cBhvr additive="repl">
                                        <p:cTn id="130" dur="1000"/>
                                        <p:tgtEl>
                                          <p:spTgt spid="226"/>
                                        </p:tgtEl>
                                      </p:cBhvr>
                                    </p:animEffect>
                                  </p:childTnLst>
                                </p:cTn>
                              </p:par>
                              <p:par>
                                <p:cTn id="131" nodeType="withEffect" fill="hold" presetClass="entr" presetID="50">
                                  <p:stCondLst>
                                    <p:cond delay="0"/>
                                  </p:stCondLst>
                                  <p:childTnLst>
                                    <p:set>
                                      <p:cBhvr>
                                        <p:cTn id="132" dur="1" fill="hold">
                                          <p:stCondLst>
                                            <p:cond delay="0"/>
                                          </p:stCondLst>
                                        </p:cTn>
                                        <p:tgtEl>
                                          <p:spTgt spid="227"/>
                                        </p:tgtEl>
                                        <p:attrNameLst>
                                          <p:attrName>style.visibility</p:attrName>
                                        </p:attrNameLst>
                                      </p:cBhvr>
                                      <p:to>
                                        <p:strVal val="visible"/>
                                      </p:to>
                                    </p:set>
                                    <p:anim calcmode="lin" valueType="str">
                                      <p:cBhvr additive="repl">
                                        <p:cTn id="133" dur="1000" fill="hold"/>
                                        <p:tgtEl>
                                          <p:spTgt spid="227"/>
                                        </p:tgtEl>
                                      </p:cBhvr>
                                      <p:tavLst>
                                        <p:tav tm="0">
                                          <p:val>
                                            <p:strVal val="width+.3"/>
                                          </p:val>
                                        </p:tav>
                                        <p:tav tm="100000">
                                          <p:val>
                                            <p:strVal val="width"/>
                                          </p:val>
                                        </p:tav>
                                      </p:tavLst>
                                    </p:anim>
                                    <p:anim calcmode="lin" valueType="str">
                                      <p:cBhvr additive="repl">
                                        <p:cTn id="134" dur="1000" fill="hold"/>
                                        <p:tgtEl>
                                          <p:spTgt spid="227"/>
                                        </p:tgtEl>
                                      </p:cBhvr>
                                      <p:tavLst>
                                        <p:tav tm="0">
                                          <p:val>
                                            <p:strVal val="height"/>
                                          </p:val>
                                        </p:tav>
                                        <p:tav tm="100000">
                                          <p:val>
                                            <p:strVal val="height"/>
                                          </p:val>
                                        </p:tav>
                                      </p:tavLst>
                                    </p:anim>
                                    <p:animEffect filter="fade" transition="in">
                                      <p:cBhvr additive="repl">
                                        <p:cTn id="135" dur="1000"/>
                                        <p:tgtEl>
                                          <p:spTgt spid="227"/>
                                        </p:tgtEl>
                                      </p:cBhvr>
                                    </p:animEffect>
                                  </p:childTnLst>
                                </p:cTn>
                              </p:par>
                              <p:par>
                                <p:cTn id="136" nodeType="withEffect" fill="hold" presetClass="entr" presetID="50">
                                  <p:stCondLst>
                                    <p:cond delay="0"/>
                                  </p:stCondLst>
                                  <p:childTnLst>
                                    <p:set>
                                      <p:cBhvr>
                                        <p:cTn id="137" dur="1" fill="hold">
                                          <p:stCondLst>
                                            <p:cond delay="0"/>
                                          </p:stCondLst>
                                        </p:cTn>
                                        <p:tgtEl>
                                          <p:spTgt spid="228"/>
                                        </p:tgtEl>
                                        <p:attrNameLst>
                                          <p:attrName>style.visibility</p:attrName>
                                        </p:attrNameLst>
                                      </p:cBhvr>
                                      <p:to>
                                        <p:strVal val="visible"/>
                                      </p:to>
                                    </p:set>
                                    <p:anim calcmode="lin" valueType="str">
                                      <p:cBhvr additive="repl">
                                        <p:cTn id="138" dur="1000" fill="hold"/>
                                        <p:tgtEl>
                                          <p:spTgt spid="228"/>
                                        </p:tgtEl>
                                      </p:cBhvr>
                                      <p:tavLst>
                                        <p:tav tm="0">
                                          <p:val>
                                            <p:strVal val="width+.3"/>
                                          </p:val>
                                        </p:tav>
                                        <p:tav tm="100000">
                                          <p:val>
                                            <p:strVal val="width"/>
                                          </p:val>
                                        </p:tav>
                                      </p:tavLst>
                                    </p:anim>
                                    <p:anim calcmode="lin" valueType="str">
                                      <p:cBhvr additive="repl">
                                        <p:cTn id="139" dur="1000" fill="hold"/>
                                        <p:tgtEl>
                                          <p:spTgt spid="228"/>
                                        </p:tgtEl>
                                      </p:cBhvr>
                                      <p:tavLst>
                                        <p:tav tm="0">
                                          <p:val>
                                            <p:strVal val="height"/>
                                          </p:val>
                                        </p:tav>
                                        <p:tav tm="100000">
                                          <p:val>
                                            <p:strVal val="height"/>
                                          </p:val>
                                        </p:tav>
                                      </p:tavLst>
                                    </p:anim>
                                    <p:animEffect filter="fade" transition="in">
                                      <p:cBhvr additive="repl">
                                        <p:cTn id="140" dur="1000"/>
                                        <p:tgtEl>
                                          <p:spTgt spid="2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1053360" y="1080000"/>
            <a:ext cx="3983760" cy="512640"/>
          </a:xfrm>
          <a:prstGeom prst="rect">
            <a:avLst/>
          </a:prstGeom>
          <a:solidFill>
            <a:srgbClr val="3d7351"/>
          </a:solid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uFill>
                  <a:solidFill>
                    <a:srgbClr val="ffffff"/>
                  </a:solidFill>
                </a:uFill>
                <a:latin typeface="微软雅黑"/>
                <a:ea typeface="微软雅黑"/>
              </a:rPr>
              <a:t> </a:t>
            </a:r>
            <a:r>
              <a:rPr b="1" lang="en-US" sz="2800" spc="-1" strike="noStrike">
                <a:solidFill>
                  <a:srgbClr val="ffffff"/>
                </a:solidFill>
                <a:uFill>
                  <a:solidFill>
                    <a:srgbClr val="ffffff"/>
                  </a:solidFill>
                </a:uFill>
                <a:latin typeface="微软雅黑"/>
                <a:ea typeface="微软雅黑"/>
              </a:rPr>
              <a:t>SeqGAN</a:t>
            </a:r>
            <a:r>
              <a:rPr b="1" lang="en-US" sz="2800" spc="-1" strike="noStrike">
                <a:solidFill>
                  <a:srgbClr val="ffffff"/>
                </a:solidFill>
                <a:uFill>
                  <a:solidFill>
                    <a:srgbClr val="ffffff"/>
                  </a:solidFill>
                </a:uFill>
                <a:latin typeface="微软雅黑"/>
                <a:ea typeface="微软雅黑"/>
              </a:rPr>
              <a:t>算法过程</a:t>
            </a:r>
            <a:endParaRPr b="0" lang="en-US" sz="1800" spc="-1" strike="noStrike">
              <a:solidFill>
                <a:srgbClr val="000000"/>
              </a:solidFill>
              <a:uFill>
                <a:solidFill>
                  <a:srgbClr val="ffffff"/>
                </a:solidFill>
              </a:uFill>
              <a:latin typeface="Arial"/>
            </a:endParaRPr>
          </a:p>
        </p:txBody>
      </p:sp>
      <p:sp>
        <p:nvSpPr>
          <p:cNvPr id="239" name="CustomShape 2"/>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40" name="CustomShape 3"/>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41" name="CustomShape 4"/>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42" name="CustomShape 5"/>
          <p:cNvSpPr/>
          <p:nvPr/>
        </p:nvSpPr>
        <p:spPr>
          <a:xfrm>
            <a:off x="936000" y="26712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SeqGAN</a:t>
            </a:r>
            <a:endParaRPr b="0" lang="en-US" sz="1800" spc="-1" strike="noStrike">
              <a:solidFill>
                <a:srgbClr val="000000"/>
              </a:solidFill>
              <a:uFill>
                <a:solidFill>
                  <a:srgbClr val="ffffff"/>
                </a:solidFill>
              </a:uFill>
              <a:latin typeface="Arial"/>
            </a:endParaRPr>
          </a:p>
        </p:txBody>
      </p:sp>
      <p:sp>
        <p:nvSpPr>
          <p:cNvPr id="243" name="CustomShape 6"/>
          <p:cNvSpPr/>
          <p:nvPr/>
        </p:nvSpPr>
        <p:spPr>
          <a:xfrm>
            <a:off x="928440" y="579960"/>
            <a:ext cx="1481400" cy="238320"/>
          </a:xfrm>
          <a:prstGeom prst="rect">
            <a:avLst/>
          </a:prstGeom>
          <a:noFill/>
          <a:ln>
            <a:noFill/>
          </a:ln>
        </p:spPr>
        <p:style>
          <a:lnRef idx="0"/>
          <a:fillRef idx="0"/>
          <a:effectRef idx="0"/>
          <a:fontRef idx="minor"/>
        </p:style>
      </p:sp>
      <p:pic>
        <p:nvPicPr>
          <p:cNvPr id="244" name="图片 243" descr=""/>
          <p:cNvPicPr/>
          <p:nvPr/>
        </p:nvPicPr>
        <p:blipFill>
          <a:blip r:embed="rId1"/>
          <a:stretch/>
        </p:blipFill>
        <p:spPr>
          <a:xfrm>
            <a:off x="216000" y="1980000"/>
            <a:ext cx="5892840" cy="4498200"/>
          </a:xfrm>
          <a:prstGeom prst="rect">
            <a:avLst/>
          </a:prstGeom>
          <a:ln>
            <a:noFill/>
          </a:ln>
        </p:spPr>
      </p:pic>
      <p:pic>
        <p:nvPicPr>
          <p:cNvPr id="245" name="图片 244" descr=""/>
          <p:cNvPicPr/>
          <p:nvPr/>
        </p:nvPicPr>
        <p:blipFill>
          <a:blip r:embed="rId2"/>
          <a:stretch/>
        </p:blipFill>
        <p:spPr>
          <a:xfrm>
            <a:off x="6408000" y="522720"/>
            <a:ext cx="5542200" cy="3003480"/>
          </a:xfrm>
          <a:prstGeom prst="rect">
            <a:avLst/>
          </a:prstGeom>
          <a:ln>
            <a:noFill/>
          </a:ln>
        </p:spPr>
      </p:pic>
      <p:sp>
        <p:nvSpPr>
          <p:cNvPr id="246" name="CustomShape 7"/>
          <p:cNvSpPr/>
          <p:nvPr/>
        </p:nvSpPr>
        <p:spPr>
          <a:xfrm>
            <a:off x="6552000" y="4032000"/>
            <a:ext cx="4966200" cy="27975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1</a:t>
            </a:r>
            <a:r>
              <a:rPr b="0" lang="en-US" sz="1400" spc="-1" strike="noStrike">
                <a:solidFill>
                  <a:srgbClr val="000000"/>
                </a:solidFill>
                <a:uFill>
                  <a:solidFill>
                    <a:srgbClr val="ffffff"/>
                  </a:solidFill>
                </a:uFill>
                <a:latin typeface="Arial"/>
                <a:ea typeface="DejaVu Sans"/>
              </a:rPr>
              <a:t>、随机初始化</a:t>
            </a:r>
            <a:r>
              <a:rPr b="0" lang="en-US" sz="1400" spc="-1" strike="noStrike">
                <a:solidFill>
                  <a:srgbClr val="000000"/>
                </a:solidFill>
                <a:uFill>
                  <a:solidFill>
                    <a:srgbClr val="ffffff"/>
                  </a:solidFill>
                </a:uFill>
                <a:latin typeface="Arial"/>
                <a:ea typeface="DejaVu Sans"/>
              </a:rPr>
              <a:t>G</a:t>
            </a:r>
            <a:r>
              <a:rPr b="0" lang="en-US" sz="1400" spc="-1" strike="noStrike">
                <a:solidFill>
                  <a:srgbClr val="000000"/>
                </a:solidFill>
                <a:uFill>
                  <a:solidFill>
                    <a:srgbClr val="ffffff"/>
                  </a:solidFill>
                </a:uFill>
                <a:latin typeface="Arial"/>
                <a:ea typeface="DejaVu Sans"/>
              </a:rPr>
              <a:t>网络和</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网络参数</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2</a:t>
            </a:r>
            <a:r>
              <a:rPr b="0" lang="en-US" sz="1400" spc="-1" strike="noStrike">
                <a:solidFill>
                  <a:srgbClr val="000000"/>
                </a:solidFill>
                <a:uFill>
                  <a:solidFill>
                    <a:srgbClr val="ffffff"/>
                  </a:solidFill>
                </a:uFill>
                <a:latin typeface="Arial"/>
                <a:ea typeface="DejaVu Sans"/>
              </a:rPr>
              <a:t>、通过</a:t>
            </a:r>
            <a:r>
              <a:rPr b="0" lang="en-US" sz="1400" spc="-1" strike="noStrike">
                <a:solidFill>
                  <a:srgbClr val="000000"/>
                </a:solidFill>
                <a:uFill>
                  <a:solidFill>
                    <a:srgbClr val="ffffff"/>
                  </a:solidFill>
                </a:uFill>
                <a:latin typeface="Arial"/>
                <a:ea typeface="DejaVu Sans"/>
              </a:rPr>
              <a:t>MLE</a:t>
            </a:r>
            <a:r>
              <a:rPr b="0" lang="en-US" sz="1400" spc="-1" strike="noStrike">
                <a:solidFill>
                  <a:srgbClr val="000000"/>
                </a:solidFill>
                <a:uFill>
                  <a:solidFill>
                    <a:srgbClr val="ffffff"/>
                  </a:solidFill>
                </a:uFill>
                <a:latin typeface="Arial"/>
                <a:ea typeface="DejaVu Sans"/>
              </a:rPr>
              <a:t>预训练</a:t>
            </a:r>
            <a:r>
              <a:rPr b="0" lang="en-US" sz="1400" spc="-1" strike="noStrike">
                <a:solidFill>
                  <a:srgbClr val="000000"/>
                </a:solidFill>
                <a:uFill>
                  <a:solidFill>
                    <a:srgbClr val="ffffff"/>
                  </a:solidFill>
                </a:uFill>
                <a:latin typeface="Arial"/>
                <a:ea typeface="DejaVu Sans"/>
              </a:rPr>
              <a:t>G</a:t>
            </a:r>
            <a:r>
              <a:rPr b="0" lang="en-US" sz="1400" spc="-1" strike="noStrike">
                <a:solidFill>
                  <a:srgbClr val="000000"/>
                </a:solidFill>
                <a:uFill>
                  <a:solidFill>
                    <a:srgbClr val="ffffff"/>
                  </a:solidFill>
                </a:uFill>
                <a:latin typeface="Arial"/>
                <a:ea typeface="DejaVu Sans"/>
              </a:rPr>
              <a:t>网络，目的是提高</a:t>
            </a:r>
            <a:r>
              <a:rPr b="0" lang="en-US" sz="1400" spc="-1" strike="noStrike">
                <a:solidFill>
                  <a:srgbClr val="000000"/>
                </a:solidFill>
                <a:uFill>
                  <a:solidFill>
                    <a:srgbClr val="ffffff"/>
                  </a:solidFill>
                </a:uFill>
                <a:latin typeface="Arial"/>
                <a:ea typeface="DejaVu Sans"/>
              </a:rPr>
              <a:t>G</a:t>
            </a:r>
            <a:r>
              <a:rPr b="0" lang="en-US" sz="1400" spc="-1" strike="noStrike">
                <a:solidFill>
                  <a:srgbClr val="000000"/>
                </a:solidFill>
                <a:uFill>
                  <a:solidFill>
                    <a:srgbClr val="ffffff"/>
                  </a:solidFill>
                </a:uFill>
                <a:latin typeface="Arial"/>
                <a:ea typeface="DejaVu Sans"/>
              </a:rPr>
              <a:t>网络的搜索效率</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3</a:t>
            </a:r>
            <a:r>
              <a:rPr b="0" lang="en-US" sz="1400" spc="-1" strike="noStrike">
                <a:solidFill>
                  <a:srgbClr val="000000"/>
                </a:solidFill>
                <a:uFill>
                  <a:solidFill>
                    <a:srgbClr val="ffffff"/>
                  </a:solidFill>
                </a:uFill>
                <a:latin typeface="Arial"/>
                <a:ea typeface="DejaVu Sans"/>
              </a:rPr>
              <a:t>、通过</a:t>
            </a:r>
            <a:r>
              <a:rPr b="0" lang="en-US" sz="1400" spc="-1" strike="noStrike">
                <a:solidFill>
                  <a:srgbClr val="000000"/>
                </a:solidFill>
                <a:uFill>
                  <a:solidFill>
                    <a:srgbClr val="ffffff"/>
                  </a:solidFill>
                </a:uFill>
                <a:latin typeface="Arial"/>
                <a:ea typeface="DejaVu Sans"/>
              </a:rPr>
              <a:t>G</a:t>
            </a:r>
            <a:r>
              <a:rPr b="0" lang="en-US" sz="1400" spc="-1" strike="noStrike">
                <a:solidFill>
                  <a:srgbClr val="000000"/>
                </a:solidFill>
                <a:uFill>
                  <a:solidFill>
                    <a:srgbClr val="ffffff"/>
                  </a:solidFill>
                </a:uFill>
                <a:latin typeface="Arial"/>
                <a:ea typeface="DejaVu Sans"/>
              </a:rPr>
              <a:t>网络生成部分负样预训练</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网络。</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4</a:t>
            </a:r>
            <a:r>
              <a:rPr b="0" lang="en-US" sz="1400" spc="-1" strike="noStrike">
                <a:solidFill>
                  <a:srgbClr val="000000"/>
                </a:solidFill>
                <a:uFill>
                  <a:solidFill>
                    <a:srgbClr val="ffffff"/>
                  </a:solidFill>
                </a:uFill>
                <a:latin typeface="Arial"/>
                <a:ea typeface="DejaVu Sans"/>
              </a:rPr>
              <a:t>、通过</a:t>
            </a:r>
            <a:r>
              <a:rPr b="0" lang="en-US" sz="1400" spc="-1" strike="noStrike">
                <a:solidFill>
                  <a:srgbClr val="000000"/>
                </a:solidFill>
                <a:uFill>
                  <a:solidFill>
                    <a:srgbClr val="ffffff"/>
                  </a:solidFill>
                </a:uFill>
                <a:latin typeface="Arial"/>
                <a:ea typeface="DejaVu Sans"/>
              </a:rPr>
              <a:t>G</a:t>
            </a:r>
            <a:r>
              <a:rPr b="0" lang="en-US" sz="1400" spc="-1" strike="noStrike">
                <a:solidFill>
                  <a:srgbClr val="000000"/>
                </a:solidFill>
                <a:uFill>
                  <a:solidFill>
                    <a:srgbClr val="ffffff"/>
                  </a:solidFill>
                </a:uFill>
                <a:latin typeface="Arial"/>
                <a:ea typeface="DejaVu Sans"/>
              </a:rPr>
              <a:t>网络生成</a:t>
            </a:r>
            <a:r>
              <a:rPr b="0" lang="en-US" sz="1400" spc="-1" strike="noStrike">
                <a:solidFill>
                  <a:srgbClr val="000000"/>
                </a:solidFill>
                <a:uFill>
                  <a:solidFill>
                    <a:srgbClr val="ffffff"/>
                  </a:solidFill>
                </a:uFill>
                <a:latin typeface="Arial"/>
                <a:ea typeface="DejaVu Sans"/>
              </a:rPr>
              <a:t>sequence</a:t>
            </a:r>
            <a:r>
              <a:rPr b="0" lang="en-US" sz="1400" spc="-1" strike="noStrike">
                <a:solidFill>
                  <a:srgbClr val="000000"/>
                </a:solidFill>
                <a:uFill>
                  <a:solidFill>
                    <a:srgbClr val="ffffff"/>
                  </a:solidFill>
                </a:uFill>
                <a:latin typeface="Arial"/>
                <a:ea typeface="DejaVu Sans"/>
              </a:rPr>
              <a:t>用</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网络去评判，得到</a:t>
            </a:r>
            <a:r>
              <a:rPr b="0" lang="en-US" sz="1400" spc="-1" strike="noStrike">
                <a:solidFill>
                  <a:srgbClr val="000000"/>
                </a:solidFill>
                <a:uFill>
                  <a:solidFill>
                    <a:srgbClr val="ffffff"/>
                  </a:solidFill>
                </a:uFill>
                <a:latin typeface="Arial"/>
                <a:ea typeface="DejaVu Sans"/>
              </a:rPr>
              <a:t>reward</a:t>
            </a:r>
            <a:r>
              <a:rPr b="0" lang="en-US" sz="14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Eq.5</a:t>
            </a:r>
            <a:r>
              <a:rPr b="0" lang="en-US" sz="1400" spc="-1" strike="noStrike">
                <a:solidFill>
                  <a:srgbClr val="000000"/>
                </a:solidFill>
                <a:uFill>
                  <a:solidFill>
                    <a:srgbClr val="ffffff"/>
                  </a:solidFill>
                </a:uFill>
                <a:latin typeface="Arial"/>
                <a:ea typeface="DejaVu Sans"/>
              </a:rPr>
              <a:t>是标准的</a:t>
            </a:r>
            <a:r>
              <a:rPr b="0" lang="en-US" sz="1400" spc="-1" strike="noStrike">
                <a:solidFill>
                  <a:srgbClr val="000000"/>
                </a:solidFill>
                <a:uFill>
                  <a:solidFill>
                    <a:srgbClr val="ffffff"/>
                  </a:solidFill>
                </a:uFill>
                <a:latin typeface="Arial"/>
                <a:ea typeface="DejaVu Sans"/>
              </a:rPr>
              <a:t>D</a:t>
            </a:r>
            <a:r>
              <a:rPr b="0" lang="en-US" sz="1400" spc="-1" strike="noStrike">
                <a:solidFill>
                  <a:srgbClr val="000000"/>
                </a:solidFill>
                <a:uFill>
                  <a:solidFill>
                    <a:srgbClr val="ffffff"/>
                  </a:solidFill>
                </a:uFill>
                <a:latin typeface="Arial"/>
                <a:ea typeface="DejaVu Sans"/>
              </a:rPr>
              <a:t>网络误差函数，训练目标是最大化识别真实样本的概率，最小化误识别伪造样本的概率。</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Line 1"/>
          <p:cNvSpPr/>
          <p:nvPr/>
        </p:nvSpPr>
        <p:spPr>
          <a:xfrm>
            <a:off x="6095880" y="2000160"/>
            <a:ext cx="4724280" cy="36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248" name="Line 2"/>
          <p:cNvSpPr/>
          <p:nvPr/>
        </p:nvSpPr>
        <p:spPr>
          <a:xfrm flipV="1">
            <a:off x="9391320" y="1468080"/>
            <a:ext cx="360" cy="106380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249" name="CustomShape 3"/>
          <p:cNvSpPr/>
          <p:nvPr/>
        </p:nvSpPr>
        <p:spPr>
          <a:xfrm>
            <a:off x="9506160" y="2131920"/>
            <a:ext cx="1194840" cy="390960"/>
          </a:xfrm>
          <a:prstGeom prst="rect">
            <a:avLst/>
          </a:prstGeom>
          <a:noFill/>
          <a:ln>
            <a:noFill/>
          </a:ln>
        </p:spPr>
        <p:style>
          <a:lnRef idx="0"/>
          <a:fillRef idx="0"/>
          <a:effectRef idx="0"/>
          <a:fontRef idx="minor"/>
        </p:style>
      </p:sp>
      <p:sp>
        <p:nvSpPr>
          <p:cNvPr id="250" name="CustomShape 4"/>
          <p:cNvSpPr/>
          <p:nvPr/>
        </p:nvSpPr>
        <p:spPr>
          <a:xfrm>
            <a:off x="6534000" y="2954160"/>
            <a:ext cx="3273480" cy="816120"/>
          </a:xfrm>
          <a:prstGeom prst="rect">
            <a:avLst/>
          </a:prstGeom>
          <a:noFill/>
          <a:ln>
            <a:noFill/>
          </a:ln>
        </p:spPr>
        <p:style>
          <a:lnRef idx="0"/>
          <a:fillRef idx="0"/>
          <a:effectRef idx="0"/>
          <a:fontRef idx="minor"/>
        </p:style>
      </p:sp>
      <p:sp>
        <p:nvSpPr>
          <p:cNvPr id="251" name="CustomShape 5"/>
          <p:cNvSpPr/>
          <p:nvPr/>
        </p:nvSpPr>
        <p:spPr>
          <a:xfrm>
            <a:off x="6534000" y="4079160"/>
            <a:ext cx="3273480" cy="816120"/>
          </a:xfrm>
          <a:prstGeom prst="rect">
            <a:avLst/>
          </a:prstGeom>
          <a:noFill/>
          <a:ln>
            <a:noFill/>
          </a:ln>
        </p:spPr>
        <p:style>
          <a:lnRef idx="0"/>
          <a:fillRef idx="0"/>
          <a:effectRef idx="0"/>
          <a:fontRef idx="minor"/>
        </p:style>
      </p:sp>
      <p:sp>
        <p:nvSpPr>
          <p:cNvPr id="252" name="CustomShape 6"/>
          <p:cNvSpPr/>
          <p:nvPr/>
        </p:nvSpPr>
        <p:spPr>
          <a:xfrm>
            <a:off x="6534000" y="5203800"/>
            <a:ext cx="3273480" cy="816120"/>
          </a:xfrm>
          <a:prstGeom prst="rect">
            <a:avLst/>
          </a:prstGeom>
          <a:noFill/>
          <a:ln>
            <a:noFill/>
          </a:ln>
        </p:spPr>
        <p:style>
          <a:lnRef idx="0"/>
          <a:fillRef idx="0"/>
          <a:effectRef idx="0"/>
          <a:fontRef idx="minor"/>
        </p:style>
      </p:sp>
      <p:sp>
        <p:nvSpPr>
          <p:cNvPr id="253" name="CustomShape 7"/>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54" name="CustomShape 8"/>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55" name="CustomShape 9"/>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56" name="CustomShape 10"/>
          <p:cNvSpPr/>
          <p:nvPr/>
        </p:nvSpPr>
        <p:spPr>
          <a:xfrm>
            <a:off x="910440" y="21276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SeqGAN</a:t>
            </a:r>
            <a:endParaRPr b="0" lang="en-US" sz="1800" spc="-1" strike="noStrike">
              <a:solidFill>
                <a:srgbClr val="000000"/>
              </a:solidFill>
              <a:uFill>
                <a:solidFill>
                  <a:srgbClr val="ffffff"/>
                </a:solidFill>
              </a:uFill>
              <a:latin typeface="Arial"/>
            </a:endParaRPr>
          </a:p>
        </p:txBody>
      </p:sp>
      <p:sp>
        <p:nvSpPr>
          <p:cNvPr id="257" name="CustomShape 11"/>
          <p:cNvSpPr/>
          <p:nvPr/>
        </p:nvSpPr>
        <p:spPr>
          <a:xfrm>
            <a:off x="928440" y="579960"/>
            <a:ext cx="1481400" cy="238320"/>
          </a:xfrm>
          <a:prstGeom prst="rect">
            <a:avLst/>
          </a:prstGeom>
          <a:noFill/>
          <a:ln>
            <a:noFill/>
          </a:ln>
        </p:spPr>
        <p:style>
          <a:lnRef idx="0"/>
          <a:fillRef idx="0"/>
          <a:effectRef idx="0"/>
          <a:fontRef idx="minor"/>
        </p:style>
      </p:sp>
      <p:sp>
        <p:nvSpPr>
          <p:cNvPr id="258" name="CustomShape 12"/>
          <p:cNvSpPr/>
          <p:nvPr/>
        </p:nvSpPr>
        <p:spPr>
          <a:xfrm>
            <a:off x="7200000" y="1518840"/>
            <a:ext cx="2516040" cy="424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ea typeface="DejaVu Sans"/>
              </a:rPr>
              <a:t>实验</a:t>
            </a:r>
            <a:endParaRPr b="0" lang="en-US" sz="1800" spc="-1" strike="noStrike">
              <a:solidFill>
                <a:srgbClr val="000000"/>
              </a:solidFill>
              <a:uFill>
                <a:solidFill>
                  <a:srgbClr val="ffffff"/>
                </a:solidFill>
              </a:uFill>
              <a:latin typeface="Arial"/>
            </a:endParaRPr>
          </a:p>
        </p:txBody>
      </p:sp>
      <p:sp>
        <p:nvSpPr>
          <p:cNvPr id="259" name="CustomShape 13"/>
          <p:cNvSpPr/>
          <p:nvPr/>
        </p:nvSpPr>
        <p:spPr>
          <a:xfrm>
            <a:off x="5690160" y="3097440"/>
            <a:ext cx="6188040" cy="1654200"/>
          </a:xfrm>
          <a:prstGeom prst="rect">
            <a:avLst/>
          </a:prstGeom>
          <a:noFill/>
          <a:ln>
            <a:noFill/>
          </a:ln>
        </p:spPr>
        <p:style>
          <a:lnRef idx="0"/>
          <a:fillRef idx="0"/>
          <a:effectRef idx="0"/>
          <a:fontRef idx="minor"/>
        </p:style>
      </p:sp>
      <p:sp>
        <p:nvSpPr>
          <p:cNvPr id="260" name="CustomShape 14"/>
          <p:cNvSpPr/>
          <p:nvPr/>
        </p:nvSpPr>
        <p:spPr>
          <a:xfrm>
            <a:off x="5616000" y="4608000"/>
            <a:ext cx="6550200" cy="13993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61" name="CustomShape 15"/>
          <p:cNvSpPr/>
          <p:nvPr/>
        </p:nvSpPr>
        <p:spPr>
          <a:xfrm>
            <a:off x="6264000" y="2685240"/>
            <a:ext cx="4967640" cy="21481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1. </a:t>
            </a:r>
            <a:r>
              <a:rPr b="0" lang="en-US" sz="1400" spc="-1" strike="noStrike">
                <a:solidFill>
                  <a:srgbClr val="000000"/>
                </a:solidFill>
                <a:uFill>
                  <a:solidFill>
                    <a:srgbClr val="ffffff"/>
                  </a:solidFill>
                </a:uFill>
                <a:latin typeface="Arial"/>
                <a:ea typeface="DejaVu Sans"/>
              </a:rPr>
              <a:t>随机初始一个</a:t>
            </a:r>
            <a:r>
              <a:rPr b="0" lang="en-US" sz="1400" spc="-1" strike="noStrike">
                <a:solidFill>
                  <a:srgbClr val="000000"/>
                </a:solidFill>
                <a:uFill>
                  <a:solidFill>
                    <a:srgbClr val="ffffff"/>
                  </a:solidFill>
                </a:uFill>
                <a:latin typeface="Arial"/>
                <a:ea typeface="DejaVu Sans"/>
              </a:rPr>
              <a:t>lstm</a:t>
            </a:r>
            <a:r>
              <a:rPr b="0" lang="en-US" sz="1400" spc="-1" strike="noStrike">
                <a:solidFill>
                  <a:srgbClr val="000000"/>
                </a:solidFill>
                <a:uFill>
                  <a:solidFill>
                    <a:srgbClr val="ffffff"/>
                  </a:solidFill>
                </a:uFill>
                <a:latin typeface="Arial"/>
                <a:ea typeface="DejaVu Sans"/>
              </a:rPr>
              <a:t>生成器</a:t>
            </a:r>
            <a:r>
              <a:rPr b="0" lang="en-US" sz="1400" spc="-1" strike="noStrike">
                <a:solidFill>
                  <a:srgbClr val="000000"/>
                </a:solidFill>
                <a:uFill>
                  <a:solidFill>
                    <a:srgbClr val="ffffff"/>
                  </a:solidFill>
                </a:uFill>
                <a:latin typeface="Arial"/>
                <a:ea typeface="DejaVu Sans"/>
              </a:rPr>
              <a:t>A</a:t>
            </a:r>
            <a:r>
              <a:rPr b="0" lang="en-US" sz="1400" spc="-1" strike="noStrike">
                <a:solidFill>
                  <a:srgbClr val="000000"/>
                </a:solidFill>
                <a:uFill>
                  <a:solidFill>
                    <a:srgbClr val="ffffff"/>
                  </a:solidFill>
                </a:uFill>
                <a:latin typeface="Arial"/>
                <a:ea typeface="DejaVu Sans"/>
              </a:rPr>
              <a:t>，随机生成一部分训练数据，来训练各种生成模型，最后让各种生成模型随机产生一批验证数据，用生成器</a:t>
            </a:r>
            <a:r>
              <a:rPr b="0" lang="en-US" sz="1400" spc="-1" strike="noStrike">
                <a:solidFill>
                  <a:srgbClr val="000000"/>
                </a:solidFill>
                <a:uFill>
                  <a:solidFill>
                    <a:srgbClr val="ffffff"/>
                  </a:solidFill>
                </a:uFill>
                <a:latin typeface="Arial"/>
                <a:ea typeface="DejaVu Sans"/>
              </a:rPr>
              <a:t>A</a:t>
            </a:r>
            <a:r>
              <a:rPr b="0" lang="en-US" sz="1400" spc="-1" strike="noStrike">
                <a:solidFill>
                  <a:srgbClr val="000000"/>
                </a:solidFill>
                <a:uFill>
                  <a:solidFill>
                    <a:srgbClr val="ffffff"/>
                  </a:solidFill>
                </a:uFill>
                <a:latin typeface="Arial"/>
                <a:ea typeface="DejaVu Sans"/>
              </a:rPr>
              <a:t>去校验这些验证数据是否符合自己的分布。具体方式就是假设验证数据是</a:t>
            </a:r>
            <a:r>
              <a:rPr b="0" lang="en-US" sz="1400" spc="-1" strike="noStrike">
                <a:solidFill>
                  <a:srgbClr val="000000"/>
                </a:solidFill>
                <a:uFill>
                  <a:solidFill>
                    <a:srgbClr val="ffffff"/>
                  </a:solidFill>
                </a:uFill>
                <a:latin typeface="Arial"/>
                <a:ea typeface="DejaVu Sans"/>
              </a:rPr>
              <a:t>a,b,c,</a:t>
            </a:r>
            <a:r>
              <a:rPr b="0" lang="en-US" sz="1400" spc="-1" strike="noStrike">
                <a:solidFill>
                  <a:srgbClr val="000000"/>
                </a:solidFill>
                <a:uFill>
                  <a:solidFill>
                    <a:srgbClr val="ffffff"/>
                  </a:solidFill>
                </a:uFill>
                <a:latin typeface="Arial"/>
                <a:ea typeface="DejaVu Sans"/>
              </a:rPr>
              <a:t>。将</a:t>
            </a:r>
            <a:r>
              <a:rPr b="0" lang="en-US" sz="1400" spc="-1" strike="noStrike">
                <a:solidFill>
                  <a:srgbClr val="000000"/>
                </a:solidFill>
                <a:uFill>
                  <a:solidFill>
                    <a:srgbClr val="ffffff"/>
                  </a:solidFill>
                </a:uFill>
                <a:latin typeface="Arial"/>
                <a:ea typeface="DejaVu Sans"/>
              </a:rPr>
              <a:t>a</a:t>
            </a:r>
            <a:r>
              <a:rPr b="0" lang="en-US" sz="1400" spc="-1" strike="noStrike">
                <a:solidFill>
                  <a:srgbClr val="000000"/>
                </a:solidFill>
                <a:uFill>
                  <a:solidFill>
                    <a:srgbClr val="ffffff"/>
                  </a:solidFill>
                </a:uFill>
                <a:latin typeface="Arial"/>
                <a:ea typeface="DejaVu Sans"/>
              </a:rPr>
              <a:t>输入</a:t>
            </a:r>
            <a:r>
              <a:rPr b="0" lang="en-US" sz="1400" spc="-1" strike="noStrike">
                <a:solidFill>
                  <a:srgbClr val="000000"/>
                </a:solidFill>
                <a:uFill>
                  <a:solidFill>
                    <a:srgbClr val="ffffff"/>
                  </a:solidFill>
                </a:uFill>
                <a:latin typeface="Arial"/>
                <a:ea typeface="DejaVu Sans"/>
              </a:rPr>
              <a:t>A</a:t>
            </a:r>
            <a:r>
              <a:rPr b="0" lang="en-US" sz="1400" spc="-1" strike="noStrike">
                <a:solidFill>
                  <a:srgbClr val="000000"/>
                </a:solidFill>
                <a:uFill>
                  <a:solidFill>
                    <a:srgbClr val="ffffff"/>
                  </a:solidFill>
                </a:uFill>
                <a:latin typeface="Arial"/>
                <a:ea typeface="DejaVu Sans"/>
              </a:rPr>
              <a:t>查看输出</a:t>
            </a:r>
            <a:r>
              <a:rPr b="0" lang="en-US" sz="1400" spc="-1" strike="noStrike">
                <a:solidFill>
                  <a:srgbClr val="000000"/>
                </a:solidFill>
                <a:uFill>
                  <a:solidFill>
                    <a:srgbClr val="ffffff"/>
                  </a:solidFill>
                </a:uFill>
                <a:latin typeface="Arial"/>
                <a:ea typeface="DejaVu Sans"/>
              </a:rPr>
              <a:t>b</a:t>
            </a:r>
            <a:r>
              <a:rPr b="0" lang="en-US" sz="1400" spc="-1" strike="noStrike">
                <a:solidFill>
                  <a:srgbClr val="000000"/>
                </a:solidFill>
                <a:uFill>
                  <a:solidFill>
                    <a:srgbClr val="ffffff"/>
                  </a:solidFill>
                </a:uFill>
                <a:latin typeface="Arial"/>
                <a:ea typeface="DejaVu Sans"/>
              </a:rPr>
              <a:t>的概率</a:t>
            </a:r>
            <a:r>
              <a:rPr b="0" lang="en-US" sz="1400" spc="-1" strike="noStrike">
                <a:solidFill>
                  <a:srgbClr val="000000"/>
                </a:solidFill>
                <a:uFill>
                  <a:solidFill>
                    <a:srgbClr val="ffffff"/>
                  </a:solidFill>
                </a:uFill>
                <a:latin typeface="Arial"/>
                <a:ea typeface="DejaVu Sans"/>
              </a:rPr>
              <a:t>p(b/a)</a:t>
            </a:r>
            <a:r>
              <a:rPr b="0" lang="en-US" sz="1400" spc="-1" strike="noStrike">
                <a:solidFill>
                  <a:srgbClr val="000000"/>
                </a:solidFill>
                <a:uFill>
                  <a:solidFill>
                    <a:srgbClr val="ffffff"/>
                  </a:solidFill>
                </a:uFill>
                <a:latin typeface="Arial"/>
                <a:ea typeface="DejaVu Sans"/>
              </a:rPr>
              <a:t>，再输入</a:t>
            </a:r>
            <a:r>
              <a:rPr b="0" lang="en-US" sz="1400" spc="-1" strike="noStrike">
                <a:solidFill>
                  <a:srgbClr val="000000"/>
                </a:solidFill>
                <a:uFill>
                  <a:solidFill>
                    <a:srgbClr val="ffffff"/>
                  </a:solidFill>
                </a:uFill>
                <a:latin typeface="Arial"/>
                <a:ea typeface="DejaVu Sans"/>
              </a:rPr>
              <a:t>c</a:t>
            </a:r>
            <a:r>
              <a:rPr b="0" lang="en-US" sz="1400" spc="-1" strike="noStrike">
                <a:solidFill>
                  <a:srgbClr val="000000"/>
                </a:solidFill>
                <a:uFill>
                  <a:solidFill>
                    <a:srgbClr val="ffffff"/>
                  </a:solidFill>
                </a:uFill>
                <a:latin typeface="Arial"/>
                <a:ea typeface="DejaVu Sans"/>
              </a:rPr>
              <a:t>查看</a:t>
            </a:r>
            <a:r>
              <a:rPr b="0" lang="en-US" sz="1400" spc="-1" strike="noStrike">
                <a:solidFill>
                  <a:srgbClr val="000000"/>
                </a:solidFill>
                <a:uFill>
                  <a:solidFill>
                    <a:srgbClr val="ffffff"/>
                  </a:solidFill>
                </a:uFill>
                <a:latin typeface="Arial"/>
                <a:ea typeface="DejaVu Sans"/>
              </a:rPr>
              <a:t>p(c/a,b)</a:t>
            </a:r>
            <a:r>
              <a:rPr b="0" lang="en-US" sz="1400" spc="-1" strike="noStrike">
                <a:solidFill>
                  <a:srgbClr val="000000"/>
                </a:solidFill>
                <a:uFill>
                  <a:solidFill>
                    <a:srgbClr val="ffffff"/>
                  </a:solidFill>
                </a:uFill>
                <a:latin typeface="Arial"/>
                <a:ea typeface="DejaVu Sans"/>
              </a:rPr>
              <a:t>然后用以下标准评判。评判标准：负对数似然也就是交叉熵。</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62" name="图片 261" descr=""/>
          <p:cNvPicPr/>
          <p:nvPr/>
        </p:nvPicPr>
        <p:blipFill>
          <a:blip r:embed="rId1"/>
          <a:stretch/>
        </p:blipFill>
        <p:spPr>
          <a:xfrm>
            <a:off x="360000" y="1152000"/>
            <a:ext cx="5495040" cy="5000040"/>
          </a:xfrm>
          <a:prstGeom prst="rect">
            <a:avLst/>
          </a:prstGeom>
          <a:ln>
            <a:noFill/>
          </a:ln>
        </p:spPr>
      </p:pic>
      <p:sp>
        <p:nvSpPr>
          <p:cNvPr id="263" name="CustomShape 16"/>
          <p:cNvSpPr/>
          <p:nvPr/>
        </p:nvSpPr>
        <p:spPr>
          <a:xfrm>
            <a:off x="6264000" y="4536000"/>
            <a:ext cx="5463720" cy="20836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2. </a:t>
            </a:r>
            <a:r>
              <a:rPr b="0" lang="en-US" sz="1400" spc="-1" strike="noStrike">
                <a:solidFill>
                  <a:srgbClr val="000000"/>
                </a:solidFill>
                <a:uFill>
                  <a:solidFill>
                    <a:srgbClr val="ffffff"/>
                  </a:solidFill>
                </a:uFill>
                <a:latin typeface="Arial"/>
                <a:ea typeface="DejaVu Sans"/>
              </a:rPr>
              <a:t>实验还有中文诗句生成，奥巴马演讲声称，音乐生成，但是这些实验都没有直接给出具体实验结果，只是用一些标准比如</a:t>
            </a:r>
            <a:r>
              <a:rPr b="0" lang="en-US" sz="1400" spc="-1" strike="noStrike">
                <a:solidFill>
                  <a:srgbClr val="000000"/>
                </a:solidFill>
                <a:uFill>
                  <a:solidFill>
                    <a:srgbClr val="ffffff"/>
                  </a:solidFill>
                </a:uFill>
                <a:latin typeface="Arial"/>
                <a:ea typeface="DejaVu Sans"/>
              </a:rPr>
              <a:t>BLEU</a:t>
            </a:r>
            <a:r>
              <a:rPr b="0" lang="en-US" sz="1400" spc="-1" strike="noStrike">
                <a:solidFill>
                  <a:srgbClr val="000000"/>
                </a:solidFill>
                <a:uFill>
                  <a:solidFill>
                    <a:srgbClr val="ffffff"/>
                  </a:solidFill>
                </a:uFill>
                <a:latin typeface="Arial"/>
                <a:ea typeface="DejaVu Sans"/>
              </a:rPr>
              <a:t>列了图表。</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43" dur="indefinite" restart="never" nodeType="tmRoot">
          <p:childTnLst>
            <p:seq>
              <p:cTn id="144" nodeType="mainSeq">
                <p:childTnLst>
                  <p:par>
                    <p:cTn id="145" fill="freeze">
                      <p:stCondLst>
                        <p:cond delay="0"/>
                      </p:stCondLst>
                      <p:childTnLst>
                        <p:par>
                          <p:cTn id="146" fill="freeze">
                            <p:stCondLst>
                              <p:cond delay="0"/>
                            </p:stCondLst>
                            <p:childTnLst>
                              <p:par>
                                <p:cTn id="147" nodeType="withEffect" fill="hold" presetClass="entr" presetID="50">
                                  <p:stCondLst>
                                    <p:cond delay="0"/>
                                  </p:stCondLst>
                                  <p:childTnLst>
                                    <p:set>
                                      <p:cBhvr>
                                        <p:cTn id="148" dur="1" fill="hold">
                                          <p:stCondLst>
                                            <p:cond delay="0"/>
                                          </p:stCondLst>
                                        </p:cTn>
                                        <p:tgtEl>
                                          <p:spTgt spid="250"/>
                                        </p:tgtEl>
                                        <p:attrNameLst>
                                          <p:attrName>style.visibility</p:attrName>
                                        </p:attrNameLst>
                                      </p:cBhvr>
                                      <p:to>
                                        <p:strVal val="visible"/>
                                      </p:to>
                                    </p:set>
                                    <p:anim calcmode="lin" valueType="str">
                                      <p:cBhvr additive="repl">
                                        <p:cTn id="149" dur="1000" fill="hold"/>
                                        <p:tgtEl>
                                          <p:spTgt spid="250"/>
                                        </p:tgtEl>
                                      </p:cBhvr>
                                      <p:tavLst>
                                        <p:tav tm="0">
                                          <p:val>
                                            <p:strVal val="width+.3"/>
                                          </p:val>
                                        </p:tav>
                                        <p:tav tm="100000">
                                          <p:val>
                                            <p:strVal val="width"/>
                                          </p:val>
                                        </p:tav>
                                      </p:tavLst>
                                    </p:anim>
                                    <p:anim calcmode="lin" valueType="str">
                                      <p:cBhvr additive="repl">
                                        <p:cTn id="150" dur="1000" fill="hold"/>
                                        <p:tgtEl>
                                          <p:spTgt spid="250"/>
                                        </p:tgtEl>
                                      </p:cBhvr>
                                      <p:tavLst>
                                        <p:tav tm="0">
                                          <p:val>
                                            <p:strVal val="height"/>
                                          </p:val>
                                        </p:tav>
                                        <p:tav tm="100000">
                                          <p:val>
                                            <p:strVal val="height"/>
                                          </p:val>
                                        </p:tav>
                                      </p:tavLst>
                                    </p:anim>
                                    <p:animEffect filter="fade" transition="in">
                                      <p:cBhvr additive="repl">
                                        <p:cTn id="151" dur="1000"/>
                                        <p:tgtEl>
                                          <p:spTgt spid="250"/>
                                        </p:tgtEl>
                                      </p:cBhvr>
                                    </p:animEffect>
                                  </p:childTnLst>
                                </p:cTn>
                              </p:par>
                              <p:par>
                                <p:cTn id="152" nodeType="withEffect" fill="hold" presetClass="entr" presetID="50">
                                  <p:stCondLst>
                                    <p:cond delay="0"/>
                                  </p:stCondLst>
                                  <p:childTnLst>
                                    <p:set>
                                      <p:cBhvr>
                                        <p:cTn id="153" dur="1" fill="hold">
                                          <p:stCondLst>
                                            <p:cond delay="0"/>
                                          </p:stCondLst>
                                        </p:cTn>
                                        <p:tgtEl>
                                          <p:spTgt spid="251"/>
                                        </p:tgtEl>
                                        <p:attrNameLst>
                                          <p:attrName>style.visibility</p:attrName>
                                        </p:attrNameLst>
                                      </p:cBhvr>
                                      <p:to>
                                        <p:strVal val="visible"/>
                                      </p:to>
                                    </p:set>
                                    <p:anim calcmode="lin" valueType="str">
                                      <p:cBhvr additive="repl">
                                        <p:cTn id="154" dur="1000" fill="hold"/>
                                        <p:tgtEl>
                                          <p:spTgt spid="251"/>
                                        </p:tgtEl>
                                      </p:cBhvr>
                                      <p:tavLst>
                                        <p:tav tm="0">
                                          <p:val>
                                            <p:strVal val="width+.3"/>
                                          </p:val>
                                        </p:tav>
                                        <p:tav tm="100000">
                                          <p:val>
                                            <p:strVal val="width"/>
                                          </p:val>
                                        </p:tav>
                                      </p:tavLst>
                                    </p:anim>
                                    <p:anim calcmode="lin" valueType="str">
                                      <p:cBhvr additive="repl">
                                        <p:cTn id="155" dur="1000" fill="hold"/>
                                        <p:tgtEl>
                                          <p:spTgt spid="251"/>
                                        </p:tgtEl>
                                      </p:cBhvr>
                                      <p:tavLst>
                                        <p:tav tm="0">
                                          <p:val>
                                            <p:strVal val="height"/>
                                          </p:val>
                                        </p:tav>
                                        <p:tav tm="100000">
                                          <p:val>
                                            <p:strVal val="height"/>
                                          </p:val>
                                        </p:tav>
                                      </p:tavLst>
                                    </p:anim>
                                    <p:animEffect filter="fade" transition="in">
                                      <p:cBhvr additive="repl">
                                        <p:cTn id="156" dur="1000"/>
                                        <p:tgtEl>
                                          <p:spTgt spid="251"/>
                                        </p:tgtEl>
                                      </p:cBhvr>
                                    </p:animEffect>
                                  </p:childTnLst>
                                </p:cTn>
                              </p:par>
                              <p:par>
                                <p:cTn id="157" nodeType="withEffect" fill="hold" presetClass="entr" presetID="50">
                                  <p:stCondLst>
                                    <p:cond delay="0"/>
                                  </p:stCondLst>
                                  <p:childTnLst>
                                    <p:set>
                                      <p:cBhvr>
                                        <p:cTn id="158" dur="1" fill="hold">
                                          <p:stCondLst>
                                            <p:cond delay="0"/>
                                          </p:stCondLst>
                                        </p:cTn>
                                        <p:tgtEl>
                                          <p:spTgt spid="252"/>
                                        </p:tgtEl>
                                        <p:attrNameLst>
                                          <p:attrName>style.visibility</p:attrName>
                                        </p:attrNameLst>
                                      </p:cBhvr>
                                      <p:to>
                                        <p:strVal val="visible"/>
                                      </p:to>
                                    </p:set>
                                    <p:anim calcmode="lin" valueType="str">
                                      <p:cBhvr additive="repl">
                                        <p:cTn id="159" dur="1000" fill="hold"/>
                                        <p:tgtEl>
                                          <p:spTgt spid="252"/>
                                        </p:tgtEl>
                                      </p:cBhvr>
                                      <p:tavLst>
                                        <p:tav tm="0">
                                          <p:val>
                                            <p:strVal val="width+.3"/>
                                          </p:val>
                                        </p:tav>
                                        <p:tav tm="100000">
                                          <p:val>
                                            <p:strVal val="width"/>
                                          </p:val>
                                        </p:tav>
                                      </p:tavLst>
                                    </p:anim>
                                    <p:anim calcmode="lin" valueType="str">
                                      <p:cBhvr additive="repl">
                                        <p:cTn id="160" dur="1000" fill="hold"/>
                                        <p:tgtEl>
                                          <p:spTgt spid="252"/>
                                        </p:tgtEl>
                                      </p:cBhvr>
                                      <p:tavLst>
                                        <p:tav tm="0">
                                          <p:val>
                                            <p:strVal val="height"/>
                                          </p:val>
                                        </p:tav>
                                        <p:tav tm="100000">
                                          <p:val>
                                            <p:strVal val="height"/>
                                          </p:val>
                                        </p:tav>
                                      </p:tavLst>
                                    </p:anim>
                                    <p:animEffect filter="fade" transition="in">
                                      <p:cBhvr additive="repl">
                                        <p:cTn id="161" dur="1000"/>
                                        <p:tgtEl>
                                          <p:spTgt spid="25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图片 9" descr=""/>
          <p:cNvPicPr/>
          <p:nvPr/>
        </p:nvPicPr>
        <p:blipFill>
          <a:blip r:embed="rId1"/>
          <a:srcRect l="0" t="0" r="42145" b="48020"/>
          <a:stretch/>
        </p:blipFill>
        <p:spPr>
          <a:xfrm>
            <a:off x="7346160" y="2511360"/>
            <a:ext cx="4841280" cy="4341960"/>
          </a:xfrm>
          <a:prstGeom prst="rect">
            <a:avLst/>
          </a:prstGeom>
          <a:ln>
            <a:noFill/>
          </a:ln>
        </p:spPr>
      </p:pic>
      <p:sp>
        <p:nvSpPr>
          <p:cNvPr id="265" name="CustomShape 1"/>
          <p:cNvSpPr/>
          <p:nvPr/>
        </p:nvSpPr>
        <p:spPr>
          <a:xfrm>
            <a:off x="2472840" y="2048760"/>
            <a:ext cx="7241760" cy="2756160"/>
          </a:xfrm>
          <a:prstGeom prst="rect">
            <a:avLst/>
          </a:prstGeom>
          <a:noFill/>
          <a:ln w="38160">
            <a:solidFill>
              <a:srgbClr val="3d7351"/>
            </a:solidFill>
            <a:miter/>
          </a:ln>
        </p:spPr>
        <p:style>
          <a:lnRef idx="0"/>
          <a:fillRef idx="0"/>
          <a:effectRef idx="0"/>
          <a:fontRef idx="minor"/>
        </p:style>
      </p:sp>
      <p:pic>
        <p:nvPicPr>
          <p:cNvPr id="266" name="图片 16" descr=""/>
          <p:cNvPicPr/>
          <p:nvPr/>
        </p:nvPicPr>
        <p:blipFill>
          <a:blip r:embed="rId2"/>
          <a:srcRect l="17878" t="35014" r="0" b="43145"/>
          <a:stretch/>
        </p:blipFill>
        <p:spPr>
          <a:xfrm>
            <a:off x="0" y="0"/>
            <a:ext cx="5833080" cy="2161440"/>
          </a:xfrm>
          <a:prstGeom prst="rect">
            <a:avLst/>
          </a:prstGeom>
          <a:ln>
            <a:noFill/>
          </a:ln>
        </p:spPr>
      </p:pic>
      <p:sp>
        <p:nvSpPr>
          <p:cNvPr id="267" name="CustomShape 2"/>
          <p:cNvSpPr/>
          <p:nvPr/>
        </p:nvSpPr>
        <p:spPr>
          <a:xfrm>
            <a:off x="4922640" y="2903400"/>
            <a:ext cx="4292280" cy="6955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595959"/>
                </a:solidFill>
                <a:uFill>
                  <a:solidFill>
                    <a:srgbClr val="ffffff"/>
                  </a:solidFill>
                </a:uFill>
                <a:latin typeface="微软雅黑"/>
                <a:ea typeface="微软雅黑"/>
              </a:rPr>
              <a:t>总结和讨论</a:t>
            </a:r>
            <a:endParaRPr b="0" lang="en-US" sz="1800" spc="-1" strike="noStrike">
              <a:solidFill>
                <a:srgbClr val="000000"/>
              </a:solidFill>
              <a:uFill>
                <a:solidFill>
                  <a:srgbClr val="ffffff"/>
                </a:solidFill>
              </a:uFill>
              <a:latin typeface="Arial"/>
            </a:endParaRPr>
          </a:p>
        </p:txBody>
      </p:sp>
      <p:sp>
        <p:nvSpPr>
          <p:cNvPr id="268" name="CustomShape 3"/>
          <p:cNvSpPr/>
          <p:nvPr/>
        </p:nvSpPr>
        <p:spPr>
          <a:xfrm>
            <a:off x="3655800" y="3313800"/>
            <a:ext cx="1269360" cy="5734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708265"/>
                </a:solidFill>
                <a:uFill>
                  <a:solidFill>
                    <a:srgbClr val="ffffff"/>
                  </a:solidFill>
                </a:uFill>
                <a:latin typeface="Impact"/>
                <a:ea typeface="微软雅黑 Light"/>
              </a:rPr>
              <a:t>PART</a:t>
            </a:r>
            <a:endParaRPr b="0" lang="en-US" sz="1800" spc="-1" strike="noStrike">
              <a:solidFill>
                <a:srgbClr val="000000"/>
              </a:solidFill>
              <a:uFill>
                <a:solidFill>
                  <a:srgbClr val="ffffff"/>
                </a:solidFill>
              </a:uFill>
              <a:latin typeface="Arial"/>
            </a:endParaRPr>
          </a:p>
        </p:txBody>
      </p:sp>
      <p:sp>
        <p:nvSpPr>
          <p:cNvPr id="269" name="CustomShape 4"/>
          <p:cNvSpPr/>
          <p:nvPr/>
        </p:nvSpPr>
        <p:spPr>
          <a:xfrm>
            <a:off x="3621960" y="2794320"/>
            <a:ext cx="1337760" cy="69552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708265"/>
                </a:solidFill>
                <a:uFill>
                  <a:solidFill>
                    <a:srgbClr val="ffffff"/>
                  </a:solidFill>
                </a:uFill>
                <a:latin typeface="微软雅黑"/>
                <a:ea typeface="微软雅黑"/>
              </a:rPr>
              <a:t>04</a:t>
            </a:r>
            <a:endParaRPr b="0" lang="en-US" sz="1800" spc="-1" strike="noStrike">
              <a:solidFill>
                <a:srgbClr val="000000"/>
              </a:solidFill>
              <a:uFill>
                <a:solidFill>
                  <a:srgbClr val="ffffff"/>
                </a:solidFill>
              </a:uFill>
              <a:latin typeface="Arial"/>
            </a:endParaRPr>
          </a:p>
        </p:txBody>
      </p:sp>
      <p:sp>
        <p:nvSpPr>
          <p:cNvPr id="270" name="CustomShape 5"/>
          <p:cNvSpPr/>
          <p:nvPr/>
        </p:nvSpPr>
        <p:spPr>
          <a:xfrm flipH="1" flipV="1" rot="2493600">
            <a:off x="4286520" y="3159000"/>
            <a:ext cx="101160" cy="100800"/>
          </a:xfrm>
          <a:prstGeom prst="corner">
            <a:avLst>
              <a:gd name="adj1" fmla="val 15149"/>
              <a:gd name="adj2" fmla="val 17140"/>
            </a:avLst>
          </a:prstGeom>
          <a:solidFill>
            <a:srgbClr val="6f8163"/>
          </a:solidFill>
          <a:ln>
            <a:solidFill>
              <a:srgbClr val="708265"/>
            </a:solidFill>
            <a:round/>
          </a:ln>
        </p:spPr>
        <p:style>
          <a:lnRef idx="2">
            <a:schemeClr val="accent1">
              <a:shade val="50000"/>
            </a:schemeClr>
          </a:lnRef>
          <a:fillRef idx="1">
            <a:schemeClr val="accent1"/>
          </a:fillRef>
          <a:effectRef idx="0">
            <a:schemeClr val="accent1"/>
          </a:effectRef>
          <a:fontRef idx="minor"/>
        </p:style>
      </p:sp>
      <p:sp>
        <p:nvSpPr>
          <p:cNvPr id="271" name="CustomShape 6"/>
          <p:cNvSpPr/>
          <p:nvPr/>
        </p:nvSpPr>
        <p:spPr>
          <a:xfrm flipH="1" flipV="1" rot="2493600">
            <a:off x="4389480" y="3159000"/>
            <a:ext cx="101160" cy="100800"/>
          </a:xfrm>
          <a:prstGeom prst="corner">
            <a:avLst>
              <a:gd name="adj1" fmla="val 15149"/>
              <a:gd name="adj2" fmla="val 17140"/>
            </a:avLst>
          </a:prstGeom>
          <a:solidFill>
            <a:srgbClr val="6f8163"/>
          </a:solidFill>
          <a:ln>
            <a:solidFill>
              <a:srgbClr val="708265"/>
            </a:solidFill>
            <a:round/>
          </a:ln>
        </p:spPr>
        <p:style>
          <a:lnRef idx="2">
            <a:schemeClr val="accent1">
              <a:shade val="50000"/>
            </a:schemeClr>
          </a:lnRef>
          <a:fillRef idx="1">
            <a:schemeClr val="accent1"/>
          </a:fillRef>
          <a:effectRef idx="0">
            <a:schemeClr val="accent1"/>
          </a:effectRef>
          <a:fontRef idx="minor"/>
        </p:style>
      </p:sp>
    </p:spTree>
  </p:cSld>
  <p:timing>
    <p:tnLst>
      <p:par>
        <p:cTn id="162" dur="indefinite" restart="never" nodeType="tmRoot">
          <p:childTnLst>
            <p:seq>
              <p:cTn id="163"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017360" y="1812960"/>
            <a:ext cx="1498680" cy="127080"/>
          </a:xfrm>
          <a:prstGeom prst="rect">
            <a:avLst/>
          </a:prstGeom>
          <a:solidFill>
            <a:srgbClr val="4c7e51"/>
          </a:solidFill>
          <a:ln>
            <a:solidFill>
              <a:srgbClr val="4c7e51"/>
            </a:solidFill>
            <a:round/>
          </a:ln>
        </p:spPr>
        <p:style>
          <a:lnRef idx="2">
            <a:schemeClr val="accent1">
              <a:shade val="50000"/>
            </a:schemeClr>
          </a:lnRef>
          <a:fillRef idx="1">
            <a:schemeClr val="accent1"/>
          </a:fillRef>
          <a:effectRef idx="0">
            <a:schemeClr val="accent1"/>
          </a:effectRef>
          <a:fontRef idx="minor"/>
        </p:style>
      </p:sp>
      <p:sp>
        <p:nvSpPr>
          <p:cNvPr id="273" name="CustomShape 2"/>
          <p:cNvSpPr/>
          <p:nvPr/>
        </p:nvSpPr>
        <p:spPr>
          <a:xfrm>
            <a:off x="1080000" y="4176000"/>
            <a:ext cx="1508040" cy="127080"/>
          </a:xfrm>
          <a:prstGeom prst="rect">
            <a:avLst/>
          </a:prstGeom>
          <a:solidFill>
            <a:srgbClr val="4c7e51"/>
          </a:solidFill>
          <a:ln>
            <a:solidFill>
              <a:srgbClr val="4c7e51"/>
            </a:solidFill>
            <a:round/>
          </a:ln>
        </p:spPr>
        <p:style>
          <a:lnRef idx="2">
            <a:schemeClr val="accent1">
              <a:shade val="50000"/>
            </a:schemeClr>
          </a:lnRef>
          <a:fillRef idx="1">
            <a:schemeClr val="accent1"/>
          </a:fillRef>
          <a:effectRef idx="0">
            <a:schemeClr val="accent1"/>
          </a:effectRef>
          <a:fontRef idx="minor"/>
        </p:style>
      </p:sp>
      <p:sp>
        <p:nvSpPr>
          <p:cNvPr id="274" name="CustomShape 3"/>
          <p:cNvSpPr/>
          <p:nvPr/>
        </p:nvSpPr>
        <p:spPr>
          <a:xfrm>
            <a:off x="1080000" y="2376000"/>
            <a:ext cx="10148400" cy="7160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第一次将误差作为一种增强学习的奖励，以一种前馈的方式训练，用增强的学习的探索模式去更新</a:t>
            </a:r>
            <a:r>
              <a:rPr b="0" lang="en-US" sz="1400" spc="-1" strike="noStrike">
                <a:solidFill>
                  <a:srgbClr val="000000"/>
                </a:solidFill>
                <a:uFill>
                  <a:solidFill>
                    <a:srgbClr val="ffffff"/>
                  </a:solidFill>
                </a:uFill>
                <a:latin typeface="Arial"/>
                <a:ea typeface="DejaVu Sans"/>
              </a:rPr>
              <a:t>G</a:t>
            </a:r>
            <a:r>
              <a:rPr b="0" lang="en-US" sz="1400" spc="-1" strike="noStrike">
                <a:solidFill>
                  <a:srgbClr val="000000"/>
                </a:solidFill>
                <a:uFill>
                  <a:solidFill>
                    <a:srgbClr val="ffffff"/>
                  </a:solidFill>
                </a:uFill>
                <a:latin typeface="Arial"/>
                <a:ea typeface="DejaVu Sans"/>
              </a:rPr>
              <a:t>网络。也就是第一词结合</a:t>
            </a:r>
            <a:r>
              <a:rPr b="0" lang="en-US" sz="1400" spc="-1" strike="noStrike">
                <a:solidFill>
                  <a:srgbClr val="000000"/>
                </a:solidFill>
                <a:uFill>
                  <a:solidFill>
                    <a:srgbClr val="ffffff"/>
                  </a:solidFill>
                </a:uFill>
                <a:latin typeface="Arial"/>
                <a:ea typeface="DejaVu Sans"/>
              </a:rPr>
              <a:t>RL</a:t>
            </a:r>
            <a:r>
              <a:rPr b="0" lang="en-US" sz="1400" spc="-1" strike="noStrike">
                <a:solidFill>
                  <a:srgbClr val="000000"/>
                </a:solidFill>
                <a:uFill>
                  <a:solidFill>
                    <a:srgbClr val="ffffff"/>
                  </a:solidFill>
                </a:uFill>
                <a:latin typeface="Arial"/>
                <a:ea typeface="DejaVu Sans"/>
              </a:rPr>
              <a:t>，之前的问题得到有效的解决。给出一一个大的方向，为后面的研究有很大的启发作用。有很多</a:t>
            </a:r>
            <a:r>
              <a:rPr b="0" lang="en-US" sz="1400" spc="-1" strike="noStrike">
                <a:solidFill>
                  <a:srgbClr val="000000"/>
                </a:solidFill>
                <a:uFill>
                  <a:solidFill>
                    <a:srgbClr val="ffffff"/>
                  </a:solidFill>
                </a:uFill>
                <a:latin typeface="Arial"/>
                <a:ea typeface="DejaVu Sans"/>
              </a:rPr>
              <a:t>paper</a:t>
            </a:r>
            <a:r>
              <a:rPr b="0" lang="en-US" sz="1400" spc="-1" strike="noStrike">
                <a:solidFill>
                  <a:srgbClr val="000000"/>
                </a:solidFill>
                <a:uFill>
                  <a:solidFill>
                    <a:srgbClr val="ffffff"/>
                  </a:solidFill>
                </a:uFill>
                <a:latin typeface="Arial"/>
                <a:ea typeface="DejaVu Sans"/>
              </a:rPr>
              <a:t>在此基础上改进并得到很不错的效果。</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75" name="CustomShape 4"/>
          <p:cNvSpPr/>
          <p:nvPr/>
        </p:nvSpPr>
        <p:spPr>
          <a:xfrm>
            <a:off x="959760" y="2125080"/>
            <a:ext cx="1916280" cy="390960"/>
          </a:xfrm>
          <a:prstGeom prst="rect">
            <a:avLst/>
          </a:prstGeom>
          <a:noFill/>
          <a:ln>
            <a:noFill/>
          </a:ln>
        </p:spPr>
        <p:style>
          <a:lnRef idx="0"/>
          <a:fillRef idx="0"/>
          <a:effectRef idx="0"/>
          <a:fontRef idx="minor"/>
        </p:style>
      </p:sp>
      <p:sp>
        <p:nvSpPr>
          <p:cNvPr id="276" name="CustomShape 5"/>
          <p:cNvSpPr/>
          <p:nvPr/>
        </p:nvSpPr>
        <p:spPr>
          <a:xfrm>
            <a:off x="936000" y="4466520"/>
            <a:ext cx="10004400" cy="5727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GAN</a:t>
            </a:r>
            <a:r>
              <a:rPr b="0" lang="en-US" sz="1400" spc="-1" strike="noStrike">
                <a:solidFill>
                  <a:srgbClr val="000000"/>
                </a:solidFill>
                <a:uFill>
                  <a:solidFill>
                    <a:srgbClr val="ffffff"/>
                  </a:solidFill>
                </a:uFill>
                <a:latin typeface="Arial"/>
                <a:ea typeface="DejaVu Sans"/>
              </a:rPr>
              <a:t>加上</a:t>
            </a:r>
            <a:r>
              <a:rPr b="0" lang="en-US" sz="1400" spc="-1" strike="noStrike">
                <a:solidFill>
                  <a:srgbClr val="000000"/>
                </a:solidFill>
                <a:uFill>
                  <a:solidFill>
                    <a:srgbClr val="ffffff"/>
                  </a:solidFill>
                </a:uFill>
                <a:latin typeface="Arial"/>
                <a:ea typeface="DejaVu Sans"/>
              </a:rPr>
              <a:t>RL</a:t>
            </a:r>
            <a:r>
              <a:rPr b="0" lang="en-US" sz="1400" spc="-1" strike="noStrike">
                <a:solidFill>
                  <a:srgbClr val="000000"/>
                </a:solidFill>
                <a:uFill>
                  <a:solidFill>
                    <a:srgbClr val="ffffff"/>
                  </a:solidFill>
                </a:uFill>
                <a:latin typeface="Arial"/>
                <a:ea typeface="DejaVu Sans"/>
              </a:rPr>
              <a:t>，从算法中我们可以发现，它要</a:t>
            </a:r>
            <a:r>
              <a:rPr b="0" lang="en-US" sz="1400" spc="-1" strike="noStrike">
                <a:solidFill>
                  <a:srgbClr val="000000"/>
                </a:solidFill>
                <a:uFill>
                  <a:solidFill>
                    <a:srgbClr val="ffffff"/>
                  </a:solidFill>
                </a:uFill>
                <a:latin typeface="Arial"/>
                <a:ea typeface="DejaVu Sans"/>
              </a:rPr>
              <a:t>pretrain</a:t>
            </a:r>
            <a:r>
              <a:rPr b="0" lang="en-US" sz="1400" spc="-1" strike="noStrike">
                <a:solidFill>
                  <a:srgbClr val="000000"/>
                </a:solidFill>
                <a:uFill>
                  <a:solidFill>
                    <a:srgbClr val="ffffff"/>
                  </a:solidFill>
                </a:uFill>
                <a:latin typeface="Arial"/>
                <a:ea typeface="DejaVu Sans"/>
              </a:rPr>
              <a:t>生成器和判别器，然后才训练，也就是这样的话，参数调起来会很费劲。在</a:t>
            </a:r>
            <a:r>
              <a:rPr b="0" lang="en-US" sz="1400" spc="-1" strike="noStrike">
                <a:solidFill>
                  <a:srgbClr val="000000"/>
                </a:solidFill>
                <a:uFill>
                  <a:solidFill>
                    <a:srgbClr val="ffffff"/>
                  </a:solidFill>
                </a:uFill>
                <a:latin typeface="Arial"/>
                <a:ea typeface="DejaVu Sans"/>
              </a:rPr>
              <a:t>SeqGAN</a:t>
            </a:r>
            <a:r>
              <a:rPr b="0" lang="en-US" sz="1400" spc="-1" strike="noStrike">
                <a:solidFill>
                  <a:srgbClr val="000000"/>
                </a:solidFill>
                <a:uFill>
                  <a:solidFill>
                    <a:srgbClr val="ffffff"/>
                  </a:solidFill>
                </a:uFill>
                <a:latin typeface="Arial"/>
                <a:ea typeface="DejaVu Sans"/>
              </a:rPr>
              <a:t>中，生成器只能间接的通过判别器生成的</a:t>
            </a:r>
            <a:r>
              <a:rPr b="0" lang="en-US" sz="1400" spc="-1" strike="noStrike">
                <a:solidFill>
                  <a:srgbClr val="000000"/>
                </a:solidFill>
                <a:uFill>
                  <a:solidFill>
                    <a:srgbClr val="ffffff"/>
                  </a:solidFill>
                </a:uFill>
                <a:latin typeface="Arial"/>
                <a:ea typeface="DejaVu Sans"/>
              </a:rPr>
              <a:t>reward</a:t>
            </a:r>
            <a:r>
              <a:rPr b="0" lang="en-US" sz="1400" spc="-1" strike="noStrike">
                <a:solidFill>
                  <a:srgbClr val="000000"/>
                </a:solidFill>
                <a:uFill>
                  <a:solidFill>
                    <a:srgbClr val="ffffff"/>
                  </a:solidFill>
                </a:uFill>
                <a:latin typeface="Arial"/>
                <a:ea typeface="DejaVu Sans"/>
              </a:rPr>
              <a:t>来奖励或者惩罚自己所产生的序列。而不能直接从 </a:t>
            </a:r>
            <a:r>
              <a:rPr b="0" lang="en-US" sz="1400" spc="-1" strike="noStrike">
                <a:solidFill>
                  <a:srgbClr val="000000"/>
                </a:solidFill>
                <a:uFill>
                  <a:solidFill>
                    <a:srgbClr val="ffffff"/>
                  </a:solidFill>
                </a:uFill>
                <a:latin typeface="Arial"/>
                <a:ea typeface="DejaVu Sans"/>
              </a:rPr>
              <a:t>gold-standard</a:t>
            </a:r>
            <a:r>
              <a:rPr b="0" lang="en-US" sz="1400" spc="-1" strike="noStrike">
                <a:solidFill>
                  <a:srgbClr val="000000"/>
                </a:solidFill>
                <a:uFill>
                  <a:solidFill>
                    <a:srgbClr val="ffffff"/>
                  </a:solidFill>
                </a:uFill>
                <a:latin typeface="Arial"/>
                <a:ea typeface="DejaVu Sans"/>
              </a:rPr>
              <a:t>序列中直接获取信息。 这种训练方式是脆弱的，一旦生成器在某个训练</a:t>
            </a:r>
            <a:r>
              <a:rPr b="0" lang="en-US" sz="1400" spc="-1" strike="noStrike">
                <a:solidFill>
                  <a:srgbClr val="000000"/>
                </a:solidFill>
                <a:uFill>
                  <a:solidFill>
                    <a:srgbClr val="ffffff"/>
                  </a:solidFill>
                </a:uFill>
                <a:latin typeface="Arial"/>
                <a:ea typeface="DejaVu Sans"/>
              </a:rPr>
              <a:t>batch</a:t>
            </a:r>
            <a:r>
              <a:rPr b="0" lang="en-US" sz="1400" spc="-1" strike="noStrike">
                <a:solidFill>
                  <a:srgbClr val="000000"/>
                </a:solidFill>
                <a:uFill>
                  <a:solidFill>
                    <a:srgbClr val="ffffff"/>
                  </a:solidFill>
                </a:uFill>
                <a:latin typeface="Arial"/>
                <a:ea typeface="DejaVu Sans"/>
              </a:rPr>
              <a:t>中变坏，判别器将会很容易对生成的句子进行判断 </a:t>
            </a: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比如</a:t>
            </a:r>
            <a:r>
              <a:rPr b="0" lang="en-US" sz="1400" spc="-1" strike="noStrike">
                <a:solidFill>
                  <a:srgbClr val="000000"/>
                </a:solidFill>
                <a:uFill>
                  <a:solidFill>
                    <a:srgbClr val="ffffff"/>
                  </a:solidFill>
                </a:uFill>
                <a:latin typeface="Arial"/>
                <a:ea typeface="DejaVu Sans"/>
              </a:rPr>
              <a:t>reward</a:t>
            </a:r>
            <a:r>
              <a:rPr b="0" lang="en-US" sz="1400" spc="-1" strike="noStrike">
                <a:solidFill>
                  <a:srgbClr val="000000"/>
                </a:solidFill>
                <a:uFill>
                  <a:solidFill>
                    <a:srgbClr val="ffffff"/>
                  </a:solidFill>
                </a:uFill>
                <a:latin typeface="Arial"/>
                <a:ea typeface="DejaVu Sans"/>
              </a:rPr>
              <a:t>为</a:t>
            </a:r>
            <a:r>
              <a:rPr b="0" lang="en-US" sz="1400" spc="-1" strike="noStrike">
                <a:solidFill>
                  <a:srgbClr val="000000"/>
                </a:solidFill>
                <a:uFill>
                  <a:solidFill>
                    <a:srgbClr val="ffffff"/>
                  </a:solidFill>
                </a:uFill>
                <a:latin typeface="Arial"/>
                <a:ea typeface="DejaVu Sans"/>
              </a:rPr>
              <a:t>0 )</a:t>
            </a:r>
            <a:r>
              <a:rPr b="0" lang="en-US" sz="1400" spc="-1" strike="noStrike">
                <a:solidFill>
                  <a:srgbClr val="000000"/>
                </a:solidFill>
                <a:uFill>
                  <a:solidFill>
                    <a:srgbClr val="ffffff"/>
                  </a:solidFill>
                </a:uFill>
                <a:latin typeface="Arial"/>
                <a:ea typeface="DejaVu Sans"/>
              </a:rPr>
              <a:t>，此时生成器就会迷失。生成器只知道现在生成的句子是坏的，但是并不知道如何调整才能使得生成的句子变好。还有一点就是它在现实的应用中没有给出具体的效果，就不能知道到底具体的效果是怎么样的。</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注：这个问题在</a:t>
            </a:r>
            <a:r>
              <a:rPr b="0" lang="en-US" sz="1400" spc="-1" strike="noStrike">
                <a:solidFill>
                  <a:srgbClr val="000000"/>
                </a:solidFill>
                <a:uFill>
                  <a:solidFill>
                    <a:srgbClr val="ffffff"/>
                  </a:solidFill>
                </a:uFill>
                <a:latin typeface="Arial"/>
                <a:ea typeface="DejaVu Sans"/>
              </a:rPr>
              <a:t>Adversarial Learning for Neural Dialogue Generation</a:t>
            </a:r>
            <a:r>
              <a:rPr b="0" lang="en-US" sz="1400" spc="-1" strike="noStrike">
                <a:solidFill>
                  <a:srgbClr val="000000"/>
                </a:solidFill>
                <a:uFill>
                  <a:solidFill>
                    <a:srgbClr val="ffffff"/>
                  </a:solidFill>
                </a:uFill>
                <a:latin typeface="Arial"/>
                <a:ea typeface="DejaVu Sans"/>
              </a:rPr>
              <a:t>这篇</a:t>
            </a:r>
            <a:r>
              <a:rPr b="0" lang="en-US" sz="1400" spc="-1" strike="noStrike">
                <a:solidFill>
                  <a:srgbClr val="000000"/>
                </a:solidFill>
                <a:uFill>
                  <a:solidFill>
                    <a:srgbClr val="ffffff"/>
                  </a:solidFill>
                </a:uFill>
                <a:latin typeface="Arial"/>
                <a:ea typeface="DejaVu Sans"/>
              </a:rPr>
              <a:t>paper</a:t>
            </a:r>
            <a:r>
              <a:rPr b="0" lang="en-US" sz="1400" spc="-1" strike="noStrike">
                <a:solidFill>
                  <a:srgbClr val="000000"/>
                </a:solidFill>
                <a:uFill>
                  <a:solidFill>
                    <a:srgbClr val="ffffff"/>
                  </a:solidFill>
                </a:uFill>
                <a:latin typeface="Arial"/>
                <a:ea typeface="DejaVu Sans"/>
              </a:rPr>
              <a:t>得到解决</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77" name="CustomShape 6"/>
          <p:cNvSpPr/>
          <p:nvPr/>
        </p:nvSpPr>
        <p:spPr>
          <a:xfrm>
            <a:off x="1031760" y="1344240"/>
            <a:ext cx="1916280" cy="451800"/>
          </a:xfrm>
          <a:prstGeom prst="rect">
            <a:avLst/>
          </a:prstGeom>
          <a:noFill/>
          <a:ln>
            <a:noFill/>
          </a:ln>
        </p:spPr>
        <p:style>
          <a:lnRef idx="0"/>
          <a:fillRef idx="0"/>
          <a:effectRef idx="0"/>
          <a:fontRef idx="minor"/>
        </p:style>
      </p:sp>
      <p:sp>
        <p:nvSpPr>
          <p:cNvPr id="278" name="CustomShape 7"/>
          <p:cNvSpPr/>
          <p:nvPr/>
        </p:nvSpPr>
        <p:spPr>
          <a:xfrm>
            <a:off x="1035000" y="3723480"/>
            <a:ext cx="191628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4c7e51"/>
                </a:solidFill>
                <a:uFill>
                  <a:solidFill>
                    <a:srgbClr val="ffffff"/>
                  </a:solidFill>
                </a:uFill>
                <a:latin typeface="微软雅黑"/>
                <a:ea typeface="微软雅黑"/>
              </a:rPr>
              <a:t>不足</a:t>
            </a:r>
            <a:endParaRPr b="0" lang="en-US" sz="1800" spc="-1" strike="noStrike">
              <a:solidFill>
                <a:srgbClr val="000000"/>
              </a:solidFill>
              <a:uFill>
                <a:solidFill>
                  <a:srgbClr val="ffffff"/>
                </a:solidFill>
              </a:uFill>
              <a:latin typeface="Arial"/>
            </a:endParaRPr>
          </a:p>
        </p:txBody>
      </p:sp>
      <p:sp>
        <p:nvSpPr>
          <p:cNvPr id="279" name="CustomShape 8"/>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80" name="CustomShape 9"/>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81" name="CustomShape 10"/>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82" name="CustomShape 11"/>
          <p:cNvSpPr/>
          <p:nvPr/>
        </p:nvSpPr>
        <p:spPr>
          <a:xfrm>
            <a:off x="1050840" y="26712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seqGAN</a:t>
            </a:r>
            <a:r>
              <a:rPr b="1" lang="en-US" sz="2400" spc="-1" strike="noStrike">
                <a:solidFill>
                  <a:srgbClr val="3d7351"/>
                </a:solidFill>
                <a:uFill>
                  <a:solidFill>
                    <a:srgbClr val="ffffff"/>
                  </a:solidFill>
                </a:uFill>
                <a:latin typeface="微软雅黑"/>
                <a:ea typeface="微软雅黑"/>
              </a:rPr>
              <a:t>总结</a:t>
            </a:r>
            <a:endParaRPr b="0" lang="en-US" sz="1800" spc="-1" strike="noStrike">
              <a:solidFill>
                <a:srgbClr val="000000"/>
              </a:solidFill>
              <a:uFill>
                <a:solidFill>
                  <a:srgbClr val="ffffff"/>
                </a:solidFill>
              </a:uFill>
              <a:latin typeface="Arial"/>
            </a:endParaRPr>
          </a:p>
        </p:txBody>
      </p:sp>
      <p:sp>
        <p:nvSpPr>
          <p:cNvPr id="283" name="CustomShape 12"/>
          <p:cNvSpPr/>
          <p:nvPr/>
        </p:nvSpPr>
        <p:spPr>
          <a:xfrm>
            <a:off x="936000" y="1275120"/>
            <a:ext cx="191628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4c7e51"/>
                </a:solidFill>
                <a:uFill>
                  <a:solidFill>
                    <a:srgbClr val="ffffff"/>
                  </a:solidFill>
                </a:uFill>
                <a:latin typeface="微软雅黑"/>
                <a:ea typeface="微软雅黑"/>
              </a:rPr>
              <a:t>创新</a:t>
            </a:r>
            <a:endParaRPr b="0" lang="en-US" sz="1800" spc="-1" strike="noStrike">
              <a:solidFill>
                <a:srgbClr val="000000"/>
              </a:solidFill>
              <a:uFill>
                <a:solidFill>
                  <a:srgbClr val="ffffff"/>
                </a:solidFill>
              </a:uFill>
              <a:latin typeface="Arial"/>
            </a:endParaRPr>
          </a:p>
        </p:txBody>
      </p:sp>
    </p:spTree>
  </p:cSld>
  <p:timing>
    <p:tnLst>
      <p:par>
        <p:cTn id="164" dur="indefinite" restart="never" nodeType="tmRoot">
          <p:childTnLst>
            <p:seq>
              <p:cTn id="165" dur="indefinite" nodeType="mainSeq">
                <p:childTnLst>
                  <p:par>
                    <p:cTn id="166" nodeType="clickEffect" fill="hold">
                      <p:stCondLst>
                        <p:cond delay="0"/>
                      </p:stCondLst>
                      <p:childTnLst>
                        <p:par>
                          <p:cTn id="167" nodeType="withEffect" fill="hold">
                            <p:stCondLst>
                              <p:cond delay="0"/>
                            </p:stCondLst>
                            <p:childTnLst>
                              <p:par>
                                <p:cTn id="168" nodeType="withEffect" fill="hold" presetClass="entr" presetID="42">
                                  <p:stCondLst>
                                    <p:cond delay="0"/>
                                  </p:stCondLst>
                                  <p:childTnLst>
                                    <p:set>
                                      <p:cBhvr>
                                        <p:cTn id="169" dur="1" fill="hold">
                                          <p:stCondLst>
                                            <p:cond delay="0"/>
                                          </p:stCondLst>
                                        </p:cTn>
                                        <p:tgtEl>
                                          <p:spTgt spid="274"/>
                                        </p:tgtEl>
                                        <p:attrNameLst>
                                          <p:attrName>style.visibility</p:attrName>
                                        </p:attrNameLst>
                                      </p:cBhvr>
                                      <p:to>
                                        <p:strVal val="visible"/>
                                      </p:to>
                                    </p:set>
                                    <p:animEffect filter="fade" transition="in">
                                      <p:cBhvr additive="repl">
                                        <p:cTn id="170" dur="1000"/>
                                        <p:tgtEl>
                                          <p:spTgt spid="274"/>
                                        </p:tgtEl>
                                      </p:cBhvr>
                                    </p:animEffect>
                                    <p:anim calcmode="lin" valueType="num">
                                      <p:cBhvr additive="repl">
                                        <p:cTn id="171" dur="1000" fill="hold"/>
                                        <p:tgtEl>
                                          <p:spTgt spid="274"/>
                                        </p:tgtEl>
                                        <p:attrNameLst>
                                          <p:attrName>ppt_x</p:attrName>
                                        </p:attrNameLst>
                                      </p:cBhvr>
                                      <p:tavLst>
                                        <p:tav tm="0">
                                          <p:val>
                                            <p:strVal val="#ppt_x"/>
                                          </p:val>
                                        </p:tav>
                                        <p:tav tm="100000">
                                          <p:val>
                                            <p:strVal val="#ppt_x"/>
                                          </p:val>
                                        </p:tav>
                                      </p:tavLst>
                                    </p:anim>
                                    <p:anim calcmode="lin" valueType="num">
                                      <p:cBhvr additive="repl">
                                        <p:cTn id="172" dur="1000" fill="hold"/>
                                        <p:tgtEl>
                                          <p:spTgt spid="274"/>
                                        </p:tgtEl>
                                        <p:attrNameLst>
                                          <p:attrName>ppt_y</p:attrName>
                                        </p:attrNameLst>
                                      </p:cBhvr>
                                      <p:tavLst>
                                        <p:tav tm="0">
                                          <p:val>
                                            <p:strVal val="#ppt_y+.1"/>
                                          </p:val>
                                        </p:tav>
                                        <p:tav tm="100000">
                                          <p:val>
                                            <p:strVal val="#ppt_y"/>
                                          </p:val>
                                        </p:tav>
                                      </p:tavLst>
                                    </p:anim>
                                  </p:childTnLst>
                                </p:cTn>
                              </p:par>
                              <p:par>
                                <p:cTn id="173" nodeType="withEffect" fill="hold" presetClass="entr" presetID="42">
                                  <p:stCondLst>
                                    <p:cond delay="0"/>
                                  </p:stCondLst>
                                  <p:childTnLst>
                                    <p:set>
                                      <p:cBhvr>
                                        <p:cTn id="174" dur="1" fill="hold">
                                          <p:stCondLst>
                                            <p:cond delay="0"/>
                                          </p:stCondLst>
                                        </p:cTn>
                                        <p:tgtEl>
                                          <p:spTgt spid="276"/>
                                        </p:tgtEl>
                                        <p:attrNameLst>
                                          <p:attrName>style.visibility</p:attrName>
                                        </p:attrNameLst>
                                      </p:cBhvr>
                                      <p:to>
                                        <p:strVal val="visible"/>
                                      </p:to>
                                    </p:set>
                                    <p:animEffect filter="fade" transition="in">
                                      <p:cBhvr additive="repl">
                                        <p:cTn id="175" dur="1000"/>
                                        <p:tgtEl>
                                          <p:spTgt spid="276"/>
                                        </p:tgtEl>
                                      </p:cBhvr>
                                    </p:animEffect>
                                    <p:anim calcmode="lin" valueType="num">
                                      <p:cBhvr additive="repl">
                                        <p:cTn id="176" dur="1000" fill="hold"/>
                                        <p:tgtEl>
                                          <p:spTgt spid="276"/>
                                        </p:tgtEl>
                                        <p:attrNameLst>
                                          <p:attrName>ppt_x</p:attrName>
                                        </p:attrNameLst>
                                      </p:cBhvr>
                                      <p:tavLst>
                                        <p:tav tm="0">
                                          <p:val>
                                            <p:strVal val="#ppt_x"/>
                                          </p:val>
                                        </p:tav>
                                        <p:tav tm="100000">
                                          <p:val>
                                            <p:strVal val="#ppt_x"/>
                                          </p:val>
                                        </p:tav>
                                      </p:tavLst>
                                    </p:anim>
                                    <p:anim calcmode="lin" valueType="num">
                                      <p:cBhvr additive="repl">
                                        <p:cTn id="177" dur="1000" fill="hold"/>
                                        <p:tgtEl>
                                          <p:spTgt spid="276"/>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1017360" y="1812960"/>
            <a:ext cx="1498680" cy="127080"/>
          </a:xfrm>
          <a:prstGeom prst="rect">
            <a:avLst/>
          </a:prstGeom>
          <a:solidFill>
            <a:srgbClr val="4c7e51"/>
          </a:solidFill>
          <a:ln>
            <a:solidFill>
              <a:srgbClr val="4c7e51"/>
            </a:solidFill>
            <a:round/>
          </a:ln>
        </p:spPr>
        <p:style>
          <a:lnRef idx="2">
            <a:schemeClr val="accent1">
              <a:shade val="50000"/>
            </a:schemeClr>
          </a:lnRef>
          <a:fillRef idx="1">
            <a:schemeClr val="accent1"/>
          </a:fillRef>
          <a:effectRef idx="0">
            <a:schemeClr val="accent1"/>
          </a:effectRef>
          <a:fontRef idx="minor"/>
        </p:style>
      </p:sp>
      <p:sp>
        <p:nvSpPr>
          <p:cNvPr id="285" name="CustomShape 2"/>
          <p:cNvSpPr/>
          <p:nvPr/>
        </p:nvSpPr>
        <p:spPr>
          <a:xfrm>
            <a:off x="939960" y="4984920"/>
            <a:ext cx="1508040" cy="127080"/>
          </a:xfrm>
          <a:prstGeom prst="rect">
            <a:avLst/>
          </a:prstGeom>
          <a:solidFill>
            <a:srgbClr val="4c7e51"/>
          </a:solidFill>
          <a:ln>
            <a:solidFill>
              <a:srgbClr val="4c7e51"/>
            </a:solidFill>
            <a:round/>
          </a:ln>
        </p:spPr>
        <p:style>
          <a:lnRef idx="2">
            <a:schemeClr val="accent1">
              <a:shade val="50000"/>
            </a:schemeClr>
          </a:lnRef>
          <a:fillRef idx="1">
            <a:schemeClr val="accent1"/>
          </a:fillRef>
          <a:effectRef idx="0">
            <a:schemeClr val="accent1"/>
          </a:effectRef>
          <a:fontRef idx="minor"/>
        </p:style>
      </p:sp>
      <p:sp>
        <p:nvSpPr>
          <p:cNvPr id="286" name="CustomShape 3"/>
          <p:cNvSpPr/>
          <p:nvPr/>
        </p:nvSpPr>
        <p:spPr>
          <a:xfrm>
            <a:off x="938520" y="2378880"/>
            <a:ext cx="10148400" cy="7160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GAN</a:t>
            </a:r>
            <a:r>
              <a:rPr b="0" lang="en-US" sz="1400" spc="-1" strike="noStrike">
                <a:solidFill>
                  <a:srgbClr val="000000"/>
                </a:solidFill>
                <a:uFill>
                  <a:solidFill>
                    <a:srgbClr val="ffffff"/>
                  </a:solidFill>
                </a:uFill>
                <a:latin typeface="Arial"/>
                <a:ea typeface="DejaVu Sans"/>
              </a:rPr>
              <a:t>这样用一个反馈信号来修正生成模型最大的问题在于：序列生成模型本身是离散的，而不是图像数据这样连续的。所以我们需要借助离散变量优化的办法，比如</a:t>
            </a:r>
            <a:r>
              <a:rPr b="0" lang="en-US" sz="1400" spc="-1" strike="noStrike">
                <a:solidFill>
                  <a:srgbClr val="000000"/>
                </a:solidFill>
                <a:uFill>
                  <a:solidFill>
                    <a:srgbClr val="ffffff"/>
                  </a:solidFill>
                </a:uFill>
                <a:latin typeface="Arial"/>
                <a:ea typeface="DejaVu Sans"/>
              </a:rPr>
              <a:t>REINFORCE</a:t>
            </a: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likelihood-ration estimation</a:t>
            </a: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gumbel softmax</a:t>
            </a:r>
            <a:r>
              <a:rPr b="0" lang="en-US" sz="1400" spc="-1" strike="noStrike">
                <a:solidFill>
                  <a:srgbClr val="000000"/>
                </a:solidFill>
                <a:uFill>
                  <a:solidFill>
                    <a:srgbClr val="ffffff"/>
                  </a:solidFill>
                </a:uFill>
                <a:latin typeface="Arial"/>
                <a:ea typeface="DejaVu Sans"/>
              </a:rPr>
              <a:t>这些优化方法。这个方向是很好的，也建立了</a:t>
            </a:r>
            <a:r>
              <a:rPr b="0" lang="en-US" sz="1400" spc="-1" strike="noStrike">
                <a:solidFill>
                  <a:srgbClr val="000000"/>
                </a:solidFill>
                <a:uFill>
                  <a:solidFill>
                    <a:srgbClr val="ffffff"/>
                  </a:solidFill>
                </a:uFill>
                <a:latin typeface="Arial"/>
                <a:ea typeface="DejaVu Sans"/>
              </a:rPr>
              <a:t>GAN</a:t>
            </a:r>
            <a:r>
              <a:rPr b="0" lang="en-US" sz="1400" spc="-1" strike="noStrike">
                <a:solidFill>
                  <a:srgbClr val="000000"/>
                </a:solidFill>
                <a:uFill>
                  <a:solidFill>
                    <a:srgbClr val="ffffff"/>
                  </a:solidFill>
                </a:uFill>
                <a:latin typeface="Arial"/>
                <a:ea typeface="DejaVu Sans"/>
              </a:rPr>
              <a:t>和</a:t>
            </a:r>
            <a:r>
              <a:rPr b="0" lang="en-US" sz="1400" spc="-1" strike="noStrike">
                <a:solidFill>
                  <a:srgbClr val="000000"/>
                </a:solidFill>
                <a:uFill>
                  <a:solidFill>
                    <a:srgbClr val="ffffff"/>
                  </a:solidFill>
                </a:uFill>
                <a:latin typeface="Arial"/>
                <a:ea typeface="DejaVu Sans"/>
              </a:rPr>
              <a:t>NLP</a:t>
            </a:r>
            <a:r>
              <a:rPr b="0" lang="en-US" sz="1400" spc="-1" strike="noStrike">
                <a:solidFill>
                  <a:srgbClr val="000000"/>
                </a:solidFill>
                <a:uFill>
                  <a:solidFill>
                    <a:srgbClr val="ffffff"/>
                  </a:solidFill>
                </a:uFill>
                <a:latin typeface="Arial"/>
                <a:ea typeface="DejaVu Sans"/>
              </a:rPr>
              <a:t>的联系。但是这还是有很长的路要走，其效果还是有很大的改进之处。不过最大的贡献在于这样的做法提供了一个方向。</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下面是强化学习和</a:t>
            </a:r>
            <a:r>
              <a:rPr b="0" lang="en-US" sz="1400" spc="-1" strike="noStrike">
                <a:solidFill>
                  <a:srgbClr val="000000"/>
                </a:solidFill>
                <a:uFill>
                  <a:solidFill>
                    <a:srgbClr val="ffffff"/>
                  </a:solidFill>
                </a:uFill>
                <a:latin typeface="Arial"/>
                <a:ea typeface="DejaVu Sans"/>
              </a:rPr>
              <a:t>GAN</a:t>
            </a:r>
            <a:r>
              <a:rPr b="0" lang="en-US" sz="1400" spc="-1" strike="noStrike">
                <a:solidFill>
                  <a:srgbClr val="000000"/>
                </a:solidFill>
                <a:uFill>
                  <a:solidFill>
                    <a:srgbClr val="ffffff"/>
                  </a:solidFill>
                </a:uFill>
                <a:latin typeface="Arial"/>
                <a:ea typeface="DejaVu Sans"/>
              </a:rPr>
              <a:t>有较大关联的</a:t>
            </a:r>
            <a:r>
              <a:rPr b="0" lang="en-US" sz="1400" spc="-1" strike="noStrike">
                <a:solidFill>
                  <a:srgbClr val="000000"/>
                </a:solidFill>
                <a:uFill>
                  <a:solidFill>
                    <a:srgbClr val="ffffff"/>
                  </a:solidFill>
                </a:uFill>
                <a:latin typeface="Arial"/>
                <a:ea typeface="DejaVu Sans"/>
              </a:rPr>
              <a:t>paper</a:t>
            </a:r>
            <a:r>
              <a:rPr b="0" lang="en-US" sz="14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1</a:t>
            </a: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Connecting Generative Adversarial Networks and Actor-Critic Methods</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2</a:t>
            </a: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Sequence Level Training with Recurrent Neural Networks</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3</a:t>
            </a: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An Actor-Critic Algorithm for Sequence Prediction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4</a:t>
            </a:r>
            <a:r>
              <a:rPr b="0" lang="en-US" sz="1400" spc="-1" strike="noStrike">
                <a:solidFill>
                  <a:srgbClr val="000000"/>
                </a:solidFill>
                <a:uFill>
                  <a:solidFill>
                    <a:srgbClr val="ffffff"/>
                  </a:solidFill>
                </a:uFill>
                <a:latin typeface="Arial"/>
                <a:ea typeface="DejaVu Sans"/>
              </a:rPr>
              <a:t>）</a:t>
            </a:r>
            <a:r>
              <a:rPr b="0" lang="en-US" sz="1400" spc="-1" strike="noStrike">
                <a:solidFill>
                  <a:srgbClr val="000000"/>
                </a:solidFill>
                <a:uFill>
                  <a:solidFill>
                    <a:srgbClr val="ffffff"/>
                  </a:solidFill>
                </a:uFill>
                <a:latin typeface="Arial"/>
                <a:ea typeface="DejaVu Sans"/>
              </a:rPr>
              <a:t>Optimization of image description metrics using policy gradient methods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87" name="CustomShape 4"/>
          <p:cNvSpPr/>
          <p:nvPr/>
        </p:nvSpPr>
        <p:spPr>
          <a:xfrm>
            <a:off x="790920" y="1421640"/>
            <a:ext cx="1916280" cy="390960"/>
          </a:xfrm>
          <a:prstGeom prst="rect">
            <a:avLst/>
          </a:prstGeom>
          <a:noFill/>
          <a:ln>
            <a:noFill/>
          </a:ln>
        </p:spPr>
        <p:style>
          <a:lnRef idx="0"/>
          <a:fillRef idx="0"/>
          <a:effectRef idx="0"/>
          <a:fontRef idx="minor"/>
        </p:style>
      </p:sp>
      <p:sp>
        <p:nvSpPr>
          <p:cNvPr id="288" name="CustomShape 5"/>
          <p:cNvSpPr/>
          <p:nvPr/>
        </p:nvSpPr>
        <p:spPr>
          <a:xfrm>
            <a:off x="1031760" y="1344240"/>
            <a:ext cx="191628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4c7e51"/>
                </a:solidFill>
                <a:uFill>
                  <a:solidFill>
                    <a:srgbClr val="ffffff"/>
                  </a:solidFill>
                </a:uFill>
                <a:latin typeface="微软雅黑"/>
                <a:ea typeface="微软雅黑"/>
              </a:rPr>
              <a:t>我的看法！</a:t>
            </a:r>
            <a:endParaRPr b="0" lang="en-US" sz="1800" spc="-1" strike="noStrike">
              <a:solidFill>
                <a:srgbClr val="000000"/>
              </a:solidFill>
              <a:uFill>
                <a:solidFill>
                  <a:srgbClr val="ffffff"/>
                </a:solidFill>
              </a:uFill>
              <a:latin typeface="Arial"/>
            </a:endParaRPr>
          </a:p>
        </p:txBody>
      </p:sp>
      <p:sp>
        <p:nvSpPr>
          <p:cNvPr id="289" name="CustomShape 6"/>
          <p:cNvSpPr/>
          <p:nvPr/>
        </p:nvSpPr>
        <p:spPr>
          <a:xfrm>
            <a:off x="936000" y="4483800"/>
            <a:ext cx="191628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4c7e51"/>
                </a:solidFill>
                <a:uFill>
                  <a:solidFill>
                    <a:srgbClr val="ffffff"/>
                  </a:solidFill>
                </a:uFill>
                <a:latin typeface="微软雅黑"/>
                <a:ea typeface="微软雅黑"/>
              </a:rPr>
              <a:t>你的看法？</a:t>
            </a:r>
            <a:endParaRPr b="0" lang="en-US" sz="1800" spc="-1" strike="noStrike">
              <a:solidFill>
                <a:srgbClr val="000000"/>
              </a:solidFill>
              <a:uFill>
                <a:solidFill>
                  <a:srgbClr val="ffffff"/>
                </a:solidFill>
              </a:uFill>
              <a:latin typeface="Arial"/>
            </a:endParaRPr>
          </a:p>
        </p:txBody>
      </p:sp>
      <p:sp>
        <p:nvSpPr>
          <p:cNvPr id="290" name="CustomShape 7"/>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91" name="CustomShape 8"/>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92" name="CustomShape 9"/>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293" name="CustomShape 10"/>
          <p:cNvSpPr/>
          <p:nvPr/>
        </p:nvSpPr>
        <p:spPr>
          <a:xfrm>
            <a:off x="1050840" y="26712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讨论</a:t>
            </a:r>
            <a:endParaRPr b="0" lang="en-US" sz="1800" spc="-1" strike="noStrike">
              <a:solidFill>
                <a:srgbClr val="000000"/>
              </a:solidFill>
              <a:uFill>
                <a:solidFill>
                  <a:srgbClr val="ffffff"/>
                </a:solidFill>
              </a:uFill>
              <a:latin typeface="Arial"/>
            </a:endParaRPr>
          </a:p>
        </p:txBody>
      </p:sp>
      <p:sp>
        <p:nvSpPr>
          <p:cNvPr id="294" name="CustomShape 11"/>
          <p:cNvSpPr/>
          <p:nvPr/>
        </p:nvSpPr>
        <p:spPr>
          <a:xfrm>
            <a:off x="793080" y="5620320"/>
            <a:ext cx="7198920" cy="427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是个好的方向？是坑？</a:t>
            </a:r>
            <a:endParaRPr b="0" lang="en-US" sz="1800" spc="-1" strike="noStrike">
              <a:solidFill>
                <a:srgbClr val="000000"/>
              </a:solidFill>
              <a:uFill>
                <a:solidFill>
                  <a:srgbClr val="ffffff"/>
                </a:solidFill>
              </a:uFill>
              <a:latin typeface="Arial"/>
            </a:endParaRPr>
          </a:p>
        </p:txBody>
      </p:sp>
    </p:spTree>
  </p:cSld>
  <p:timing>
    <p:tnLst>
      <p:par>
        <p:cTn id="178" dur="indefinite" restart="never" nodeType="tmRoot">
          <p:childTnLst>
            <p:seq>
              <p:cTn id="179"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图片 9" descr=""/>
          <p:cNvPicPr/>
          <p:nvPr/>
        </p:nvPicPr>
        <p:blipFill>
          <a:blip r:embed="rId1"/>
          <a:srcRect l="0" t="0" r="42145" b="48020"/>
          <a:stretch/>
        </p:blipFill>
        <p:spPr>
          <a:xfrm>
            <a:off x="7346160" y="2511360"/>
            <a:ext cx="4841280" cy="4341960"/>
          </a:xfrm>
          <a:prstGeom prst="rect">
            <a:avLst/>
          </a:prstGeom>
          <a:ln>
            <a:noFill/>
          </a:ln>
        </p:spPr>
      </p:pic>
      <p:sp>
        <p:nvSpPr>
          <p:cNvPr id="89" name="CustomShape 1"/>
          <p:cNvSpPr/>
          <p:nvPr/>
        </p:nvSpPr>
        <p:spPr>
          <a:xfrm>
            <a:off x="2472840" y="2048760"/>
            <a:ext cx="7241760" cy="2756160"/>
          </a:xfrm>
          <a:prstGeom prst="rect">
            <a:avLst/>
          </a:prstGeom>
          <a:noFill/>
          <a:ln w="38160">
            <a:solidFill>
              <a:srgbClr val="3d7351"/>
            </a:solidFill>
            <a:miter/>
          </a:ln>
        </p:spPr>
        <p:style>
          <a:lnRef idx="0"/>
          <a:fillRef idx="0"/>
          <a:effectRef idx="0"/>
          <a:fontRef idx="minor"/>
        </p:style>
      </p:sp>
      <p:pic>
        <p:nvPicPr>
          <p:cNvPr id="90" name="图片 16" descr=""/>
          <p:cNvPicPr/>
          <p:nvPr/>
        </p:nvPicPr>
        <p:blipFill>
          <a:blip r:embed="rId2"/>
          <a:srcRect l="17878" t="35014" r="0" b="43145"/>
          <a:stretch/>
        </p:blipFill>
        <p:spPr>
          <a:xfrm>
            <a:off x="0" y="0"/>
            <a:ext cx="5833080" cy="2161440"/>
          </a:xfrm>
          <a:prstGeom prst="rect">
            <a:avLst/>
          </a:prstGeom>
          <a:ln>
            <a:noFill/>
          </a:ln>
        </p:spPr>
      </p:pic>
      <p:sp>
        <p:nvSpPr>
          <p:cNvPr id="91" name="CustomShape 2"/>
          <p:cNvSpPr/>
          <p:nvPr/>
        </p:nvSpPr>
        <p:spPr>
          <a:xfrm>
            <a:off x="6303600" y="2397600"/>
            <a:ext cx="2212920" cy="390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595959"/>
                </a:solidFill>
                <a:uFill>
                  <a:solidFill>
                    <a:srgbClr val="ffffff"/>
                  </a:solidFill>
                </a:uFill>
                <a:latin typeface="微软雅黑"/>
                <a:ea typeface="微软雅黑"/>
              </a:rPr>
              <a:t>回顾</a:t>
            </a:r>
            <a:r>
              <a:rPr b="0" lang="en-US" sz="2000" spc="-1" strike="noStrike">
                <a:solidFill>
                  <a:srgbClr val="595959"/>
                </a:solidFill>
                <a:uFill>
                  <a:solidFill>
                    <a:srgbClr val="ffffff"/>
                  </a:solidFill>
                </a:uFill>
                <a:latin typeface="微软雅黑"/>
                <a:ea typeface="微软雅黑"/>
              </a:rPr>
              <a:t>GAN</a:t>
            </a:r>
            <a:endParaRPr b="0" lang="en-US" sz="1800" spc="-1" strike="noStrike">
              <a:solidFill>
                <a:srgbClr val="000000"/>
              </a:solidFill>
              <a:uFill>
                <a:solidFill>
                  <a:srgbClr val="ffffff"/>
                </a:solidFill>
              </a:uFill>
              <a:latin typeface="Arial"/>
            </a:endParaRPr>
          </a:p>
        </p:txBody>
      </p:sp>
      <p:sp>
        <p:nvSpPr>
          <p:cNvPr id="92" name="CustomShape 3"/>
          <p:cNvSpPr/>
          <p:nvPr/>
        </p:nvSpPr>
        <p:spPr>
          <a:xfrm>
            <a:off x="6303600" y="2946960"/>
            <a:ext cx="2212920" cy="390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595959"/>
                </a:solidFill>
                <a:uFill>
                  <a:solidFill>
                    <a:srgbClr val="ffffff"/>
                  </a:solidFill>
                </a:uFill>
                <a:latin typeface="微软雅黑"/>
                <a:ea typeface="微软雅黑"/>
              </a:rPr>
              <a:t>回顾</a:t>
            </a:r>
            <a:r>
              <a:rPr b="0" lang="en-US" sz="2000" spc="-1" strike="noStrike">
                <a:solidFill>
                  <a:srgbClr val="595959"/>
                </a:solidFill>
                <a:uFill>
                  <a:solidFill>
                    <a:srgbClr val="ffffff"/>
                  </a:solidFill>
                </a:uFill>
                <a:latin typeface="微软雅黑"/>
                <a:ea typeface="微软雅黑"/>
              </a:rPr>
              <a:t>RL</a:t>
            </a:r>
            <a:endParaRPr b="0" lang="en-US" sz="1800" spc="-1" strike="noStrike">
              <a:solidFill>
                <a:srgbClr val="000000"/>
              </a:solidFill>
              <a:uFill>
                <a:solidFill>
                  <a:srgbClr val="ffffff"/>
                </a:solidFill>
              </a:uFill>
              <a:latin typeface="Arial"/>
            </a:endParaRPr>
          </a:p>
        </p:txBody>
      </p:sp>
      <p:sp>
        <p:nvSpPr>
          <p:cNvPr id="93" name="CustomShape 4"/>
          <p:cNvSpPr/>
          <p:nvPr/>
        </p:nvSpPr>
        <p:spPr>
          <a:xfrm>
            <a:off x="6264000" y="3533760"/>
            <a:ext cx="2212920" cy="390960"/>
          </a:xfrm>
          <a:prstGeom prst="rect">
            <a:avLst/>
          </a:prstGeom>
          <a:noFill/>
          <a:ln>
            <a:noFill/>
          </a:ln>
        </p:spPr>
        <p:style>
          <a:lnRef idx="0"/>
          <a:fillRef idx="0"/>
          <a:effectRef idx="0"/>
          <a:fontRef idx="minor"/>
        </p:style>
      </p:sp>
      <p:sp>
        <p:nvSpPr>
          <p:cNvPr id="94" name="CustomShape 5"/>
          <p:cNvSpPr/>
          <p:nvPr/>
        </p:nvSpPr>
        <p:spPr>
          <a:xfrm>
            <a:off x="6303600" y="4045680"/>
            <a:ext cx="2212920" cy="390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595959"/>
                </a:solidFill>
                <a:uFill>
                  <a:solidFill>
                    <a:srgbClr val="ffffff"/>
                  </a:solidFill>
                </a:uFill>
                <a:latin typeface="微软雅黑"/>
                <a:ea typeface="微软雅黑"/>
              </a:rPr>
              <a:t>讨论和总结</a:t>
            </a:r>
            <a:endParaRPr b="0" lang="en-US" sz="1800" spc="-1" strike="noStrike">
              <a:solidFill>
                <a:srgbClr val="000000"/>
              </a:solidFill>
              <a:uFill>
                <a:solidFill>
                  <a:srgbClr val="ffffff"/>
                </a:solidFill>
              </a:uFill>
              <a:latin typeface="Arial"/>
            </a:endParaRPr>
          </a:p>
        </p:txBody>
      </p:sp>
      <p:sp>
        <p:nvSpPr>
          <p:cNvPr id="95" name="CustomShape 6"/>
          <p:cNvSpPr/>
          <p:nvPr/>
        </p:nvSpPr>
        <p:spPr>
          <a:xfrm>
            <a:off x="5842080" y="2374200"/>
            <a:ext cx="601560" cy="451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708265"/>
                </a:solidFill>
                <a:uFill>
                  <a:solidFill>
                    <a:srgbClr val="ffffff"/>
                  </a:solidFill>
                </a:uFill>
                <a:latin typeface="微软雅黑 Light"/>
                <a:ea typeface="微软雅黑 Light"/>
              </a:rPr>
              <a:t>01</a:t>
            </a:r>
            <a:endParaRPr b="0" lang="en-US" sz="1800" spc="-1" strike="noStrike">
              <a:solidFill>
                <a:srgbClr val="000000"/>
              </a:solidFill>
              <a:uFill>
                <a:solidFill>
                  <a:srgbClr val="ffffff"/>
                </a:solidFill>
              </a:uFill>
              <a:latin typeface="Arial"/>
            </a:endParaRPr>
          </a:p>
        </p:txBody>
      </p:sp>
      <p:sp>
        <p:nvSpPr>
          <p:cNvPr id="96" name="CustomShape 7"/>
          <p:cNvSpPr/>
          <p:nvPr/>
        </p:nvSpPr>
        <p:spPr>
          <a:xfrm>
            <a:off x="5842080" y="2923560"/>
            <a:ext cx="641880" cy="451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708265"/>
                </a:solidFill>
                <a:uFill>
                  <a:solidFill>
                    <a:srgbClr val="ffffff"/>
                  </a:solidFill>
                </a:uFill>
                <a:latin typeface="微软雅黑 Light"/>
                <a:ea typeface="微软雅黑 Light"/>
              </a:rPr>
              <a:t>02</a:t>
            </a:r>
            <a:endParaRPr b="0" lang="en-US" sz="1800" spc="-1" strike="noStrike">
              <a:solidFill>
                <a:srgbClr val="000000"/>
              </a:solidFill>
              <a:uFill>
                <a:solidFill>
                  <a:srgbClr val="ffffff"/>
                </a:solidFill>
              </a:uFill>
              <a:latin typeface="Arial"/>
            </a:endParaRPr>
          </a:p>
        </p:txBody>
      </p:sp>
      <p:sp>
        <p:nvSpPr>
          <p:cNvPr id="97" name="CustomShape 8"/>
          <p:cNvSpPr/>
          <p:nvPr/>
        </p:nvSpPr>
        <p:spPr>
          <a:xfrm>
            <a:off x="5842080" y="3472920"/>
            <a:ext cx="641880" cy="451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708265"/>
                </a:solidFill>
                <a:uFill>
                  <a:solidFill>
                    <a:srgbClr val="ffffff"/>
                  </a:solidFill>
                </a:uFill>
                <a:latin typeface="微软雅黑 Light"/>
                <a:ea typeface="微软雅黑 Light"/>
              </a:rPr>
              <a:t>03</a:t>
            </a:r>
            <a:endParaRPr b="0" lang="en-US" sz="1800" spc="-1" strike="noStrike">
              <a:solidFill>
                <a:srgbClr val="000000"/>
              </a:solidFill>
              <a:uFill>
                <a:solidFill>
                  <a:srgbClr val="ffffff"/>
                </a:solidFill>
              </a:uFill>
              <a:latin typeface="Arial"/>
            </a:endParaRPr>
          </a:p>
        </p:txBody>
      </p:sp>
      <p:sp>
        <p:nvSpPr>
          <p:cNvPr id="98" name="CustomShape 9"/>
          <p:cNvSpPr/>
          <p:nvPr/>
        </p:nvSpPr>
        <p:spPr>
          <a:xfrm>
            <a:off x="5842080" y="4022280"/>
            <a:ext cx="641880" cy="451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708265"/>
                </a:solidFill>
                <a:uFill>
                  <a:solidFill>
                    <a:srgbClr val="ffffff"/>
                  </a:solidFill>
                </a:uFill>
                <a:latin typeface="微软雅黑 Light"/>
                <a:ea typeface="微软雅黑 Light"/>
              </a:rPr>
              <a:t>04</a:t>
            </a:r>
            <a:endParaRPr b="0" lang="en-US" sz="1800" spc="-1" strike="noStrike">
              <a:solidFill>
                <a:srgbClr val="000000"/>
              </a:solidFill>
              <a:uFill>
                <a:solidFill>
                  <a:srgbClr val="ffffff"/>
                </a:solidFill>
              </a:uFill>
              <a:latin typeface="Arial"/>
            </a:endParaRPr>
          </a:p>
        </p:txBody>
      </p:sp>
      <p:sp>
        <p:nvSpPr>
          <p:cNvPr id="99" name="CustomShape 10"/>
          <p:cNvSpPr/>
          <p:nvPr/>
        </p:nvSpPr>
        <p:spPr>
          <a:xfrm>
            <a:off x="3729600" y="3526200"/>
            <a:ext cx="1269360" cy="816840"/>
          </a:xfrm>
          <a:prstGeom prst="rect">
            <a:avLst/>
          </a:prstGeom>
          <a:noFill/>
          <a:ln>
            <a:noFill/>
          </a:ln>
        </p:spPr>
        <p:style>
          <a:lnRef idx="0"/>
          <a:fillRef idx="0"/>
          <a:effectRef idx="0"/>
          <a:fontRef idx="minor"/>
        </p:style>
      </p:sp>
      <p:sp>
        <p:nvSpPr>
          <p:cNvPr id="100" name="CustomShape 11"/>
          <p:cNvSpPr/>
          <p:nvPr/>
        </p:nvSpPr>
        <p:spPr>
          <a:xfrm>
            <a:off x="3661200" y="2994840"/>
            <a:ext cx="1406160" cy="63468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708265"/>
                </a:solidFill>
                <a:uFill>
                  <a:solidFill>
                    <a:srgbClr val="ffffff"/>
                  </a:solidFill>
                </a:uFill>
                <a:latin typeface="方正清刻本悦宋简体"/>
                <a:ea typeface="方正清刻本悦宋简体"/>
              </a:rPr>
              <a:t>目录</a:t>
            </a:r>
            <a:endParaRPr b="0" lang="en-US" sz="1800" spc="-1" strike="noStrike">
              <a:solidFill>
                <a:srgbClr val="000000"/>
              </a:solidFill>
              <a:uFill>
                <a:solidFill>
                  <a:srgbClr val="ffffff"/>
                </a:solidFill>
              </a:uFill>
              <a:latin typeface="Arial"/>
            </a:endParaRPr>
          </a:p>
        </p:txBody>
      </p:sp>
      <p:sp>
        <p:nvSpPr>
          <p:cNvPr id="101" name="CustomShape 12"/>
          <p:cNvSpPr/>
          <p:nvPr/>
        </p:nvSpPr>
        <p:spPr>
          <a:xfrm flipH="1" flipV="1" rot="2493600">
            <a:off x="4725000" y="3413880"/>
            <a:ext cx="51120" cy="50400"/>
          </a:xfrm>
          <a:prstGeom prst="corner">
            <a:avLst>
              <a:gd name="adj1" fmla="val 15149"/>
              <a:gd name="adj2" fmla="val 17140"/>
            </a:avLst>
          </a:prstGeom>
          <a:solidFill>
            <a:srgbClr val="708265"/>
          </a:solidFill>
          <a:ln>
            <a:solidFill>
              <a:srgbClr val="708265"/>
            </a:solidFill>
            <a:round/>
          </a:ln>
        </p:spPr>
        <p:style>
          <a:lnRef idx="2">
            <a:schemeClr val="accent1">
              <a:shade val="50000"/>
            </a:schemeClr>
          </a:lnRef>
          <a:fillRef idx="1">
            <a:schemeClr val="accent1"/>
          </a:fillRef>
          <a:effectRef idx="0">
            <a:schemeClr val="accent1"/>
          </a:effectRef>
          <a:fontRef idx="minor"/>
        </p:style>
      </p:sp>
      <p:sp>
        <p:nvSpPr>
          <p:cNvPr id="102" name="CustomShape 13"/>
          <p:cNvSpPr/>
          <p:nvPr/>
        </p:nvSpPr>
        <p:spPr>
          <a:xfrm flipH="1" flipV="1" rot="2493600">
            <a:off x="4799160" y="3413880"/>
            <a:ext cx="51120" cy="50400"/>
          </a:xfrm>
          <a:prstGeom prst="corner">
            <a:avLst>
              <a:gd name="adj1" fmla="val 15149"/>
              <a:gd name="adj2" fmla="val 17140"/>
            </a:avLst>
          </a:prstGeom>
          <a:solidFill>
            <a:srgbClr val="708265"/>
          </a:solidFill>
          <a:ln>
            <a:solidFill>
              <a:srgbClr val="708265"/>
            </a:solidFill>
            <a:round/>
          </a:ln>
        </p:spPr>
        <p:style>
          <a:lnRef idx="2">
            <a:schemeClr val="accent1">
              <a:shade val="50000"/>
            </a:schemeClr>
          </a:lnRef>
          <a:fillRef idx="1">
            <a:schemeClr val="accent1"/>
          </a:fillRef>
          <a:effectRef idx="0">
            <a:schemeClr val="accent1"/>
          </a:effectRef>
          <a:fontRef idx="minor"/>
        </p:style>
      </p:sp>
      <p:sp>
        <p:nvSpPr>
          <p:cNvPr id="103" name="CustomShape 14"/>
          <p:cNvSpPr/>
          <p:nvPr/>
        </p:nvSpPr>
        <p:spPr>
          <a:xfrm>
            <a:off x="6336000" y="3456000"/>
            <a:ext cx="2228040" cy="500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595959"/>
                </a:solidFill>
                <a:uFill>
                  <a:solidFill>
                    <a:srgbClr val="ffffff"/>
                  </a:solidFill>
                </a:uFill>
                <a:latin typeface="微软雅黑"/>
                <a:ea typeface="微软雅黑"/>
              </a:rPr>
              <a:t>GAN FOR NLP</a:t>
            </a:r>
            <a:endParaRPr b="0" lang="en-US" sz="1800" spc="-1" strike="noStrike">
              <a:solidFill>
                <a:srgbClr val="000000"/>
              </a:solidFill>
              <a:uFill>
                <a:solidFill>
                  <a:srgbClr val="ffffff"/>
                </a:solidFill>
              </a:uFill>
              <a:latin typeface="Arial"/>
            </a:endParaRPr>
          </a:p>
        </p:txBody>
      </p:sp>
      <p:sp>
        <p:nvSpPr>
          <p:cNvPr id="104" name="CustomShape 15"/>
          <p:cNvSpPr/>
          <p:nvPr/>
        </p:nvSpPr>
        <p:spPr>
          <a:xfrm>
            <a:off x="7200000" y="3009960"/>
            <a:ext cx="1868400" cy="298440"/>
          </a:xfrm>
          <a:prstGeom prst="rect">
            <a:avLst/>
          </a:prstGeom>
          <a:no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Arial"/>
                <a:ea typeface="DejaVu Sans"/>
              </a:rPr>
              <a:t>–</a:t>
            </a:r>
            <a:r>
              <a:rPr b="0" lang="en-US" sz="1500" spc="-1" strike="noStrike">
                <a:solidFill>
                  <a:srgbClr val="000000"/>
                </a:solidFill>
                <a:uFill>
                  <a:solidFill>
                    <a:srgbClr val="ffffff"/>
                  </a:solidFill>
                </a:uFill>
                <a:latin typeface="Arial"/>
                <a:ea typeface="DejaVu Sans"/>
              </a:rPr>
              <a:t>policy gradient</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图片 9" descr=""/>
          <p:cNvPicPr/>
          <p:nvPr/>
        </p:nvPicPr>
        <p:blipFill>
          <a:blip r:embed="rId1"/>
          <a:srcRect l="0" t="0" r="42145" b="48020"/>
          <a:stretch/>
        </p:blipFill>
        <p:spPr>
          <a:xfrm>
            <a:off x="7346160" y="2511360"/>
            <a:ext cx="4841280" cy="4341960"/>
          </a:xfrm>
          <a:prstGeom prst="rect">
            <a:avLst/>
          </a:prstGeom>
          <a:ln>
            <a:noFill/>
          </a:ln>
        </p:spPr>
      </p:pic>
      <p:sp>
        <p:nvSpPr>
          <p:cNvPr id="106" name="CustomShape 1"/>
          <p:cNvSpPr/>
          <p:nvPr/>
        </p:nvSpPr>
        <p:spPr>
          <a:xfrm>
            <a:off x="2472840" y="2048760"/>
            <a:ext cx="7241760" cy="2756160"/>
          </a:xfrm>
          <a:prstGeom prst="rect">
            <a:avLst/>
          </a:prstGeom>
          <a:noFill/>
          <a:ln w="38160">
            <a:solidFill>
              <a:srgbClr val="3d7351"/>
            </a:solidFill>
            <a:miter/>
          </a:ln>
        </p:spPr>
        <p:style>
          <a:lnRef idx="0"/>
          <a:fillRef idx="0"/>
          <a:effectRef idx="0"/>
          <a:fontRef idx="minor"/>
        </p:style>
      </p:sp>
      <p:pic>
        <p:nvPicPr>
          <p:cNvPr id="107" name="图片 16" descr=""/>
          <p:cNvPicPr/>
          <p:nvPr/>
        </p:nvPicPr>
        <p:blipFill>
          <a:blip r:embed="rId2"/>
          <a:srcRect l="17878" t="35014" r="0" b="43145"/>
          <a:stretch/>
        </p:blipFill>
        <p:spPr>
          <a:xfrm>
            <a:off x="0" y="0"/>
            <a:ext cx="5833080" cy="2161440"/>
          </a:xfrm>
          <a:prstGeom prst="rect">
            <a:avLst/>
          </a:prstGeom>
          <a:ln>
            <a:noFill/>
          </a:ln>
        </p:spPr>
      </p:pic>
      <p:sp>
        <p:nvSpPr>
          <p:cNvPr id="108" name="CustomShape 2"/>
          <p:cNvSpPr/>
          <p:nvPr/>
        </p:nvSpPr>
        <p:spPr>
          <a:xfrm>
            <a:off x="7260120" y="3513600"/>
            <a:ext cx="1278000" cy="329400"/>
          </a:xfrm>
          <a:prstGeom prst="rect">
            <a:avLst/>
          </a:prstGeom>
          <a:noFill/>
          <a:ln>
            <a:noFill/>
          </a:ln>
        </p:spPr>
        <p:style>
          <a:lnRef idx="0"/>
          <a:fillRef idx="0"/>
          <a:effectRef idx="0"/>
          <a:fontRef idx="minor"/>
        </p:style>
      </p:sp>
      <p:sp>
        <p:nvSpPr>
          <p:cNvPr id="109" name="CustomShape 3"/>
          <p:cNvSpPr/>
          <p:nvPr/>
        </p:nvSpPr>
        <p:spPr>
          <a:xfrm>
            <a:off x="4813200" y="2807640"/>
            <a:ext cx="4402440" cy="6955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595959"/>
                </a:solidFill>
                <a:uFill>
                  <a:solidFill>
                    <a:srgbClr val="ffffff"/>
                  </a:solidFill>
                </a:uFill>
                <a:latin typeface="微软雅黑"/>
                <a:ea typeface="DejaVu Sans"/>
              </a:rPr>
              <a:t>回顾</a:t>
            </a:r>
            <a:r>
              <a:rPr b="1" lang="en-US" sz="4000" spc="-1" strike="noStrike">
                <a:solidFill>
                  <a:srgbClr val="595959"/>
                </a:solidFill>
                <a:uFill>
                  <a:solidFill>
                    <a:srgbClr val="ffffff"/>
                  </a:solidFill>
                </a:uFill>
                <a:latin typeface="微软雅黑"/>
                <a:ea typeface="微软雅黑"/>
              </a:rPr>
              <a:t>GAN</a:t>
            </a:r>
            <a:endParaRPr b="0" lang="en-US" sz="1800" spc="-1" strike="noStrike">
              <a:solidFill>
                <a:srgbClr val="000000"/>
              </a:solidFill>
              <a:uFill>
                <a:solidFill>
                  <a:srgbClr val="ffffff"/>
                </a:solidFill>
              </a:uFill>
              <a:latin typeface="Arial"/>
            </a:endParaRPr>
          </a:p>
        </p:txBody>
      </p:sp>
      <p:sp>
        <p:nvSpPr>
          <p:cNvPr id="110" name="CustomShape 4"/>
          <p:cNvSpPr/>
          <p:nvPr/>
        </p:nvSpPr>
        <p:spPr>
          <a:xfrm>
            <a:off x="3655800" y="3313800"/>
            <a:ext cx="1269360" cy="5734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708265"/>
                </a:solidFill>
                <a:uFill>
                  <a:solidFill>
                    <a:srgbClr val="ffffff"/>
                  </a:solidFill>
                </a:uFill>
                <a:latin typeface="Impact"/>
                <a:ea typeface="微软雅黑 Light"/>
              </a:rPr>
              <a:t>PART</a:t>
            </a:r>
            <a:endParaRPr b="0" lang="en-US" sz="1800" spc="-1" strike="noStrike">
              <a:solidFill>
                <a:srgbClr val="000000"/>
              </a:solidFill>
              <a:uFill>
                <a:solidFill>
                  <a:srgbClr val="ffffff"/>
                </a:solidFill>
              </a:uFill>
              <a:latin typeface="Arial"/>
            </a:endParaRPr>
          </a:p>
        </p:txBody>
      </p:sp>
      <p:sp>
        <p:nvSpPr>
          <p:cNvPr id="111" name="CustomShape 5"/>
          <p:cNvSpPr/>
          <p:nvPr/>
        </p:nvSpPr>
        <p:spPr>
          <a:xfrm>
            <a:off x="3621960" y="2794320"/>
            <a:ext cx="1337760" cy="69552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708265"/>
                </a:solidFill>
                <a:uFill>
                  <a:solidFill>
                    <a:srgbClr val="ffffff"/>
                  </a:solidFill>
                </a:uFill>
                <a:latin typeface="微软雅黑"/>
                <a:ea typeface="微软雅黑"/>
              </a:rPr>
              <a:t>01</a:t>
            </a:r>
            <a:endParaRPr b="0" lang="en-US" sz="1800" spc="-1" strike="noStrike">
              <a:solidFill>
                <a:srgbClr val="000000"/>
              </a:solidFill>
              <a:uFill>
                <a:solidFill>
                  <a:srgbClr val="ffffff"/>
                </a:solidFill>
              </a:uFill>
              <a:latin typeface="Arial"/>
            </a:endParaRPr>
          </a:p>
        </p:txBody>
      </p:sp>
      <p:sp>
        <p:nvSpPr>
          <p:cNvPr id="112" name="CustomShape 6"/>
          <p:cNvSpPr/>
          <p:nvPr/>
        </p:nvSpPr>
        <p:spPr>
          <a:xfrm flipH="1" flipV="1" rot="2493600">
            <a:off x="4286520" y="3159000"/>
            <a:ext cx="101160" cy="100800"/>
          </a:xfrm>
          <a:prstGeom prst="corner">
            <a:avLst>
              <a:gd name="adj1" fmla="val 15149"/>
              <a:gd name="adj2" fmla="val 17140"/>
            </a:avLst>
          </a:prstGeom>
          <a:solidFill>
            <a:srgbClr val="6f8163"/>
          </a:solidFill>
          <a:ln>
            <a:solidFill>
              <a:srgbClr val="708265"/>
            </a:solidFill>
            <a:round/>
          </a:ln>
        </p:spPr>
        <p:style>
          <a:lnRef idx="2">
            <a:schemeClr val="accent1">
              <a:shade val="50000"/>
            </a:schemeClr>
          </a:lnRef>
          <a:fillRef idx="1">
            <a:schemeClr val="accent1"/>
          </a:fillRef>
          <a:effectRef idx="0">
            <a:schemeClr val="accent1"/>
          </a:effectRef>
          <a:fontRef idx="minor"/>
        </p:style>
      </p:sp>
      <p:sp>
        <p:nvSpPr>
          <p:cNvPr id="113" name="CustomShape 7"/>
          <p:cNvSpPr/>
          <p:nvPr/>
        </p:nvSpPr>
        <p:spPr>
          <a:xfrm flipH="1" flipV="1" rot="2493600">
            <a:off x="4389480" y="3159000"/>
            <a:ext cx="101160" cy="100800"/>
          </a:xfrm>
          <a:prstGeom prst="corner">
            <a:avLst>
              <a:gd name="adj1" fmla="val 15149"/>
              <a:gd name="adj2" fmla="val 17140"/>
            </a:avLst>
          </a:prstGeom>
          <a:solidFill>
            <a:srgbClr val="6f8163"/>
          </a:solidFill>
          <a:ln>
            <a:solidFill>
              <a:srgbClr val="708265"/>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Line 1"/>
          <p:cNvSpPr/>
          <p:nvPr/>
        </p:nvSpPr>
        <p:spPr>
          <a:xfrm>
            <a:off x="6095880" y="2000160"/>
            <a:ext cx="4724280" cy="36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115" name="Line 2"/>
          <p:cNvSpPr/>
          <p:nvPr/>
        </p:nvSpPr>
        <p:spPr>
          <a:xfrm flipV="1">
            <a:off x="9391320" y="1468080"/>
            <a:ext cx="360" cy="106380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116" name="CustomShape 3"/>
          <p:cNvSpPr/>
          <p:nvPr/>
        </p:nvSpPr>
        <p:spPr>
          <a:xfrm>
            <a:off x="9506160" y="2131920"/>
            <a:ext cx="1194840" cy="390960"/>
          </a:xfrm>
          <a:prstGeom prst="rect">
            <a:avLst/>
          </a:prstGeom>
          <a:noFill/>
          <a:ln>
            <a:noFill/>
          </a:ln>
        </p:spPr>
        <p:style>
          <a:lnRef idx="0"/>
          <a:fillRef idx="0"/>
          <a:effectRef idx="0"/>
          <a:fontRef idx="minor"/>
        </p:style>
      </p:sp>
      <p:sp>
        <p:nvSpPr>
          <p:cNvPr id="117" name="CustomShape 4"/>
          <p:cNvSpPr/>
          <p:nvPr/>
        </p:nvSpPr>
        <p:spPr>
          <a:xfrm>
            <a:off x="6534000" y="2954160"/>
            <a:ext cx="3273480" cy="816120"/>
          </a:xfrm>
          <a:prstGeom prst="rect">
            <a:avLst/>
          </a:prstGeom>
          <a:noFill/>
          <a:ln>
            <a:noFill/>
          </a:ln>
        </p:spPr>
        <p:style>
          <a:lnRef idx="0"/>
          <a:fillRef idx="0"/>
          <a:effectRef idx="0"/>
          <a:fontRef idx="minor"/>
        </p:style>
      </p:sp>
      <p:sp>
        <p:nvSpPr>
          <p:cNvPr id="118" name="CustomShape 5"/>
          <p:cNvSpPr/>
          <p:nvPr/>
        </p:nvSpPr>
        <p:spPr>
          <a:xfrm>
            <a:off x="6534000" y="4079160"/>
            <a:ext cx="3273480" cy="816120"/>
          </a:xfrm>
          <a:prstGeom prst="rect">
            <a:avLst/>
          </a:prstGeom>
          <a:noFill/>
          <a:ln>
            <a:noFill/>
          </a:ln>
        </p:spPr>
        <p:style>
          <a:lnRef idx="0"/>
          <a:fillRef idx="0"/>
          <a:effectRef idx="0"/>
          <a:fontRef idx="minor"/>
        </p:style>
      </p:sp>
      <p:sp>
        <p:nvSpPr>
          <p:cNvPr id="119" name="CustomShape 6"/>
          <p:cNvSpPr/>
          <p:nvPr/>
        </p:nvSpPr>
        <p:spPr>
          <a:xfrm>
            <a:off x="6534000" y="5203800"/>
            <a:ext cx="3273480" cy="816120"/>
          </a:xfrm>
          <a:prstGeom prst="rect">
            <a:avLst/>
          </a:prstGeom>
          <a:noFill/>
          <a:ln>
            <a:noFill/>
          </a:ln>
        </p:spPr>
        <p:style>
          <a:lnRef idx="0"/>
          <a:fillRef idx="0"/>
          <a:effectRef idx="0"/>
          <a:fontRef idx="minor"/>
        </p:style>
      </p:sp>
      <p:sp>
        <p:nvSpPr>
          <p:cNvPr id="120" name="CustomShape 7"/>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21" name="CustomShape 8"/>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22" name="CustomShape 9"/>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23" name="CustomShape 10"/>
          <p:cNvSpPr/>
          <p:nvPr/>
        </p:nvSpPr>
        <p:spPr>
          <a:xfrm>
            <a:off x="910440" y="21276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什么是</a:t>
            </a:r>
            <a:r>
              <a:rPr b="1" lang="en-US" sz="2400" spc="-1" strike="noStrike">
                <a:solidFill>
                  <a:srgbClr val="3d7351"/>
                </a:solidFill>
                <a:uFill>
                  <a:solidFill>
                    <a:srgbClr val="ffffff"/>
                  </a:solidFill>
                </a:uFill>
                <a:latin typeface="微软雅黑"/>
                <a:ea typeface="微软雅黑"/>
              </a:rPr>
              <a:t>GAN</a:t>
            </a:r>
            <a:endParaRPr b="0" lang="en-US" sz="1800" spc="-1" strike="noStrike">
              <a:solidFill>
                <a:srgbClr val="000000"/>
              </a:solidFill>
              <a:uFill>
                <a:solidFill>
                  <a:srgbClr val="ffffff"/>
                </a:solidFill>
              </a:uFill>
              <a:latin typeface="Arial"/>
            </a:endParaRPr>
          </a:p>
        </p:txBody>
      </p:sp>
      <p:sp>
        <p:nvSpPr>
          <p:cNvPr id="124" name="CustomShape 11"/>
          <p:cNvSpPr/>
          <p:nvPr/>
        </p:nvSpPr>
        <p:spPr>
          <a:xfrm>
            <a:off x="928440" y="579960"/>
            <a:ext cx="1481400" cy="238320"/>
          </a:xfrm>
          <a:prstGeom prst="rect">
            <a:avLst/>
          </a:prstGeom>
          <a:noFill/>
          <a:ln>
            <a:noFill/>
          </a:ln>
        </p:spPr>
        <p:style>
          <a:lnRef idx="0"/>
          <a:fillRef idx="0"/>
          <a:effectRef idx="0"/>
          <a:fontRef idx="minor"/>
        </p:style>
      </p:sp>
      <p:sp>
        <p:nvSpPr>
          <p:cNvPr id="125" name="CustomShape 12"/>
          <p:cNvSpPr/>
          <p:nvPr/>
        </p:nvSpPr>
        <p:spPr>
          <a:xfrm>
            <a:off x="6871680" y="1512000"/>
            <a:ext cx="2516040" cy="424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简要说明</a:t>
            </a:r>
            <a:endParaRPr b="0" lang="en-US" sz="1800" spc="-1" strike="noStrike">
              <a:solidFill>
                <a:srgbClr val="000000"/>
              </a:solidFill>
              <a:uFill>
                <a:solidFill>
                  <a:srgbClr val="ffffff"/>
                </a:solidFill>
              </a:uFill>
              <a:latin typeface="Arial"/>
            </a:endParaRPr>
          </a:p>
        </p:txBody>
      </p:sp>
      <p:sp>
        <p:nvSpPr>
          <p:cNvPr id="126" name="CustomShape 13"/>
          <p:cNvSpPr/>
          <p:nvPr/>
        </p:nvSpPr>
        <p:spPr>
          <a:xfrm>
            <a:off x="6624000" y="2743200"/>
            <a:ext cx="4748040" cy="45968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有两个模型，一个是生成模型（</a:t>
            </a:r>
            <a:r>
              <a:rPr b="0" lang="en-US" sz="1400" spc="-1" strike="noStrike">
                <a:solidFill>
                  <a:srgbClr val="000000"/>
                </a:solidFill>
                <a:uFill>
                  <a:solidFill>
                    <a:srgbClr val="ffffff"/>
                  </a:solidFill>
                </a:uFill>
                <a:latin typeface="Arial"/>
                <a:ea typeface="DejaVu Sans"/>
              </a:rPr>
              <a:t>generative model</a:t>
            </a:r>
            <a:r>
              <a:rPr b="0" lang="en-US" sz="1400" spc="-1" strike="noStrike">
                <a:solidFill>
                  <a:srgbClr val="000000"/>
                </a:solidFill>
                <a:uFill>
                  <a:solidFill>
                    <a:srgbClr val="ffffff"/>
                  </a:solidFill>
                </a:uFill>
                <a:latin typeface="Arial"/>
                <a:ea typeface="DejaVu Sans"/>
              </a:rPr>
              <a:t>），一个是判别模型</a:t>
            </a:r>
            <a:r>
              <a:rPr b="0" lang="en-US" sz="1400" spc="-1" strike="noStrike">
                <a:solidFill>
                  <a:srgbClr val="000000"/>
                </a:solidFill>
                <a:uFill>
                  <a:solidFill>
                    <a:srgbClr val="ffffff"/>
                  </a:solidFill>
                </a:uFill>
                <a:latin typeface="Arial"/>
                <a:ea typeface="DejaVu Sans"/>
              </a:rPr>
              <a:t>(discriminative model)</a:t>
            </a:r>
            <a:r>
              <a:rPr b="0" lang="en-US" sz="1400" spc="-1" strike="noStrike">
                <a:solidFill>
                  <a:srgbClr val="000000"/>
                </a:solidFill>
                <a:uFill>
                  <a:solidFill>
                    <a:srgbClr val="ffffff"/>
                  </a:solidFill>
                </a:uFill>
                <a:latin typeface="Arial"/>
                <a:ea typeface="DejaVu Sans"/>
              </a:rPr>
              <a:t>。判别模型的任务是判断给定的图像看起来是自然的还是人为伪造的（图像来源于数据集）。生成模型的任务是生成看起来自然真实的、和原始数据相似的图像。</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这可以看做一种零和或两个玩家的纸牌游戏。本文采用的类比是生成模型像“一个造假团伙，试图生产和使用假币”，而判别模型像“检测假币的警察”。生成器（</a:t>
            </a:r>
            <a:r>
              <a:rPr b="0" lang="en-US" sz="1400" spc="-1" strike="noStrike">
                <a:solidFill>
                  <a:srgbClr val="000000"/>
                </a:solidFill>
                <a:uFill>
                  <a:solidFill>
                    <a:srgbClr val="ffffff"/>
                  </a:solidFill>
                </a:uFill>
                <a:latin typeface="Arial"/>
                <a:ea typeface="DejaVu Sans"/>
              </a:rPr>
              <a:t>generator</a:t>
            </a:r>
            <a:r>
              <a:rPr b="0" lang="en-US" sz="1400" spc="-1" strike="noStrike">
                <a:solidFill>
                  <a:srgbClr val="000000"/>
                </a:solidFill>
                <a:uFill>
                  <a:solidFill>
                    <a:srgbClr val="ffffff"/>
                  </a:solidFill>
                </a:uFill>
                <a:latin typeface="Arial"/>
                <a:ea typeface="DejaVu Sans"/>
              </a:rPr>
              <a:t>）试图欺骗判别器（</a:t>
            </a:r>
            <a:r>
              <a:rPr b="0" lang="en-US" sz="1400" spc="-1" strike="noStrike">
                <a:solidFill>
                  <a:srgbClr val="000000"/>
                </a:solidFill>
                <a:uFill>
                  <a:solidFill>
                    <a:srgbClr val="ffffff"/>
                  </a:solidFill>
                </a:uFill>
                <a:latin typeface="Arial"/>
                <a:ea typeface="DejaVu Sans"/>
              </a:rPr>
              <a:t>discriminator</a:t>
            </a:r>
            <a:r>
              <a:rPr b="0" lang="en-US" sz="1400" spc="-1" strike="noStrike">
                <a:solidFill>
                  <a:srgbClr val="000000"/>
                </a:solidFill>
                <a:uFill>
                  <a:solidFill>
                    <a:srgbClr val="ffffff"/>
                  </a:solidFill>
                </a:uFill>
                <a:latin typeface="Arial"/>
                <a:ea typeface="DejaVu Sans"/>
              </a:rPr>
              <a:t>），判别器则努力不被生成器欺骗。</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模型经过交替优化训练，两种模型都能得到提升，直到到达一个“假冒产品和真实产品无法区分”的点。</a:t>
            </a:r>
            <a:endParaRPr b="0" lang="en-US" sz="1800" spc="-1" strike="noStrike">
              <a:solidFill>
                <a:srgbClr val="000000"/>
              </a:solidFill>
              <a:uFill>
                <a:solidFill>
                  <a:srgbClr val="ffffff"/>
                </a:solidFill>
              </a:uFill>
              <a:latin typeface="Arial"/>
            </a:endParaRPr>
          </a:p>
        </p:txBody>
      </p:sp>
      <p:pic>
        <p:nvPicPr>
          <p:cNvPr id="127" name="图片 126" descr=""/>
          <p:cNvPicPr/>
          <p:nvPr/>
        </p:nvPicPr>
        <p:blipFill>
          <a:blip r:embed="rId1"/>
          <a:srcRect l="11090" t="0" r="12430" b="0"/>
          <a:stretch/>
        </p:blipFill>
        <p:spPr>
          <a:xfrm>
            <a:off x="216000" y="2368800"/>
            <a:ext cx="5755680" cy="3243240"/>
          </a:xfrm>
          <a:prstGeom prst="rect">
            <a:avLst/>
          </a:prstGeom>
          <a:ln>
            <a:noFill/>
          </a:ln>
        </p:spPr>
      </p:pic>
    </p:spTree>
  </p:cSld>
  <p:timing>
    <p:tnLst>
      <p:par>
        <p:cTn id="7" dur="indefinite" restart="never" nodeType="tmRoot">
          <p:childTnLst>
            <p:seq>
              <p:cTn id="8" nodeType="mainSeq">
                <p:childTnLst>
                  <p:par>
                    <p:cTn id="9" fill="freeze">
                      <p:stCondLst>
                        <p:cond delay="0"/>
                      </p:stCondLst>
                      <p:childTnLst>
                        <p:par>
                          <p:cTn id="10" fill="freeze">
                            <p:stCondLst>
                              <p:cond delay="0"/>
                            </p:stCondLst>
                            <p:childTnLst>
                              <p:par>
                                <p:cTn id="11" nodeType="withEffect" fill="hold" presetClass="entr" presetID="50">
                                  <p:stCondLst>
                                    <p:cond delay="0"/>
                                  </p:stCondLst>
                                  <p:childTnLst>
                                    <p:set>
                                      <p:cBhvr>
                                        <p:cTn id="12" dur="1" fill="hold">
                                          <p:stCondLst>
                                            <p:cond delay="0"/>
                                          </p:stCondLst>
                                        </p:cTn>
                                        <p:tgtEl>
                                          <p:spTgt spid="117"/>
                                        </p:tgtEl>
                                        <p:attrNameLst>
                                          <p:attrName>style.visibility</p:attrName>
                                        </p:attrNameLst>
                                      </p:cBhvr>
                                      <p:to>
                                        <p:strVal val="visible"/>
                                      </p:to>
                                    </p:set>
                                    <p:anim calcmode="lin" valueType="str">
                                      <p:cBhvr additive="repl">
                                        <p:cTn id="13" dur="1000" fill="hold"/>
                                        <p:tgtEl>
                                          <p:spTgt spid="117"/>
                                        </p:tgtEl>
                                      </p:cBhvr>
                                      <p:tavLst>
                                        <p:tav tm="0">
                                          <p:val>
                                            <p:strVal val="width+.3"/>
                                          </p:val>
                                        </p:tav>
                                        <p:tav tm="100000">
                                          <p:val>
                                            <p:strVal val="width"/>
                                          </p:val>
                                        </p:tav>
                                      </p:tavLst>
                                    </p:anim>
                                    <p:anim calcmode="lin" valueType="str">
                                      <p:cBhvr additive="repl">
                                        <p:cTn id="14" dur="1000" fill="hold"/>
                                        <p:tgtEl>
                                          <p:spTgt spid="117"/>
                                        </p:tgtEl>
                                      </p:cBhvr>
                                      <p:tavLst>
                                        <p:tav tm="0">
                                          <p:val>
                                            <p:strVal val="height"/>
                                          </p:val>
                                        </p:tav>
                                        <p:tav tm="100000">
                                          <p:val>
                                            <p:strVal val="height"/>
                                          </p:val>
                                        </p:tav>
                                      </p:tavLst>
                                    </p:anim>
                                    <p:animEffect filter="fade" transition="in">
                                      <p:cBhvr additive="repl">
                                        <p:cTn id="15" dur="1000"/>
                                        <p:tgtEl>
                                          <p:spTgt spid="117"/>
                                        </p:tgtEl>
                                      </p:cBhvr>
                                    </p:animEffect>
                                  </p:childTnLst>
                                </p:cTn>
                              </p:par>
                              <p:par>
                                <p:cTn id="16" nodeType="withEffect" fill="hold" presetClass="entr" presetID="50">
                                  <p:stCondLst>
                                    <p:cond delay="0"/>
                                  </p:stCondLst>
                                  <p:childTnLst>
                                    <p:set>
                                      <p:cBhvr>
                                        <p:cTn id="17" dur="1" fill="hold">
                                          <p:stCondLst>
                                            <p:cond delay="0"/>
                                          </p:stCondLst>
                                        </p:cTn>
                                        <p:tgtEl>
                                          <p:spTgt spid="118"/>
                                        </p:tgtEl>
                                        <p:attrNameLst>
                                          <p:attrName>style.visibility</p:attrName>
                                        </p:attrNameLst>
                                      </p:cBhvr>
                                      <p:to>
                                        <p:strVal val="visible"/>
                                      </p:to>
                                    </p:set>
                                    <p:anim calcmode="lin" valueType="str">
                                      <p:cBhvr additive="repl">
                                        <p:cTn id="18" dur="1000" fill="hold"/>
                                        <p:tgtEl>
                                          <p:spTgt spid="118"/>
                                        </p:tgtEl>
                                      </p:cBhvr>
                                      <p:tavLst>
                                        <p:tav tm="0">
                                          <p:val>
                                            <p:strVal val="width+.3"/>
                                          </p:val>
                                        </p:tav>
                                        <p:tav tm="100000">
                                          <p:val>
                                            <p:strVal val="width"/>
                                          </p:val>
                                        </p:tav>
                                      </p:tavLst>
                                    </p:anim>
                                    <p:anim calcmode="lin" valueType="str">
                                      <p:cBhvr additive="repl">
                                        <p:cTn id="19" dur="1000" fill="hold"/>
                                        <p:tgtEl>
                                          <p:spTgt spid="118"/>
                                        </p:tgtEl>
                                      </p:cBhvr>
                                      <p:tavLst>
                                        <p:tav tm="0">
                                          <p:val>
                                            <p:strVal val="height"/>
                                          </p:val>
                                        </p:tav>
                                        <p:tav tm="100000">
                                          <p:val>
                                            <p:strVal val="height"/>
                                          </p:val>
                                        </p:tav>
                                      </p:tavLst>
                                    </p:anim>
                                    <p:animEffect filter="fade" transition="in">
                                      <p:cBhvr additive="repl">
                                        <p:cTn id="20" dur="1000"/>
                                        <p:tgtEl>
                                          <p:spTgt spid="118"/>
                                        </p:tgtEl>
                                      </p:cBhvr>
                                    </p:animEffect>
                                  </p:childTnLst>
                                </p:cTn>
                              </p:par>
                              <p:par>
                                <p:cTn id="21" nodeType="withEffect" fill="hold" presetClass="entr" presetID="50">
                                  <p:stCondLst>
                                    <p:cond delay="0"/>
                                  </p:stCondLst>
                                  <p:childTnLst>
                                    <p:set>
                                      <p:cBhvr>
                                        <p:cTn id="22" dur="1" fill="hold">
                                          <p:stCondLst>
                                            <p:cond delay="0"/>
                                          </p:stCondLst>
                                        </p:cTn>
                                        <p:tgtEl>
                                          <p:spTgt spid="119"/>
                                        </p:tgtEl>
                                        <p:attrNameLst>
                                          <p:attrName>style.visibility</p:attrName>
                                        </p:attrNameLst>
                                      </p:cBhvr>
                                      <p:to>
                                        <p:strVal val="visible"/>
                                      </p:to>
                                    </p:set>
                                    <p:anim calcmode="lin" valueType="str">
                                      <p:cBhvr additive="repl">
                                        <p:cTn id="23" dur="1000" fill="hold"/>
                                        <p:tgtEl>
                                          <p:spTgt spid="119"/>
                                        </p:tgtEl>
                                      </p:cBhvr>
                                      <p:tavLst>
                                        <p:tav tm="0">
                                          <p:val>
                                            <p:strVal val="width+.3"/>
                                          </p:val>
                                        </p:tav>
                                        <p:tav tm="100000">
                                          <p:val>
                                            <p:strVal val="width"/>
                                          </p:val>
                                        </p:tav>
                                      </p:tavLst>
                                    </p:anim>
                                    <p:anim calcmode="lin" valueType="str">
                                      <p:cBhvr additive="repl">
                                        <p:cTn id="24" dur="1000" fill="hold"/>
                                        <p:tgtEl>
                                          <p:spTgt spid="119"/>
                                        </p:tgtEl>
                                      </p:cBhvr>
                                      <p:tavLst>
                                        <p:tav tm="0">
                                          <p:val>
                                            <p:strVal val="height"/>
                                          </p:val>
                                        </p:tav>
                                        <p:tav tm="100000">
                                          <p:val>
                                            <p:strVal val="height"/>
                                          </p:val>
                                        </p:tav>
                                      </p:tavLst>
                                    </p:anim>
                                    <p:animEffect filter="fade" transition="in">
                                      <p:cBhvr additive="repl">
                                        <p:cTn id="25" dur="1000"/>
                                        <p:tgtEl>
                                          <p:spTgt spid="11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6095880" y="2000160"/>
            <a:ext cx="4724280" cy="36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129" name="Line 2"/>
          <p:cNvSpPr/>
          <p:nvPr/>
        </p:nvSpPr>
        <p:spPr>
          <a:xfrm flipV="1">
            <a:off x="9391320" y="1468080"/>
            <a:ext cx="360" cy="106380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130" name="CustomShape 3"/>
          <p:cNvSpPr/>
          <p:nvPr/>
        </p:nvSpPr>
        <p:spPr>
          <a:xfrm>
            <a:off x="9506160" y="2131920"/>
            <a:ext cx="1194840" cy="390960"/>
          </a:xfrm>
          <a:prstGeom prst="rect">
            <a:avLst/>
          </a:prstGeom>
          <a:noFill/>
          <a:ln>
            <a:noFill/>
          </a:ln>
        </p:spPr>
        <p:style>
          <a:lnRef idx="0"/>
          <a:fillRef idx="0"/>
          <a:effectRef idx="0"/>
          <a:fontRef idx="minor"/>
        </p:style>
      </p:sp>
      <p:sp>
        <p:nvSpPr>
          <p:cNvPr id="131" name="CustomShape 4"/>
          <p:cNvSpPr/>
          <p:nvPr/>
        </p:nvSpPr>
        <p:spPr>
          <a:xfrm>
            <a:off x="6534000" y="2954160"/>
            <a:ext cx="3273480" cy="816120"/>
          </a:xfrm>
          <a:prstGeom prst="rect">
            <a:avLst/>
          </a:prstGeom>
          <a:noFill/>
          <a:ln>
            <a:noFill/>
          </a:ln>
        </p:spPr>
        <p:style>
          <a:lnRef idx="0"/>
          <a:fillRef idx="0"/>
          <a:effectRef idx="0"/>
          <a:fontRef idx="minor"/>
        </p:style>
      </p:sp>
      <p:sp>
        <p:nvSpPr>
          <p:cNvPr id="132" name="CustomShape 5"/>
          <p:cNvSpPr/>
          <p:nvPr/>
        </p:nvSpPr>
        <p:spPr>
          <a:xfrm>
            <a:off x="6534000" y="4079160"/>
            <a:ext cx="3273480" cy="816120"/>
          </a:xfrm>
          <a:prstGeom prst="rect">
            <a:avLst/>
          </a:prstGeom>
          <a:noFill/>
          <a:ln>
            <a:noFill/>
          </a:ln>
        </p:spPr>
        <p:style>
          <a:lnRef idx="0"/>
          <a:fillRef idx="0"/>
          <a:effectRef idx="0"/>
          <a:fontRef idx="minor"/>
        </p:style>
      </p:sp>
      <p:sp>
        <p:nvSpPr>
          <p:cNvPr id="133" name="CustomShape 6"/>
          <p:cNvSpPr/>
          <p:nvPr/>
        </p:nvSpPr>
        <p:spPr>
          <a:xfrm>
            <a:off x="6534000" y="5203800"/>
            <a:ext cx="3273480" cy="816120"/>
          </a:xfrm>
          <a:prstGeom prst="rect">
            <a:avLst/>
          </a:prstGeom>
          <a:noFill/>
          <a:ln>
            <a:noFill/>
          </a:ln>
        </p:spPr>
        <p:style>
          <a:lnRef idx="0"/>
          <a:fillRef idx="0"/>
          <a:effectRef idx="0"/>
          <a:fontRef idx="minor"/>
        </p:style>
      </p:sp>
      <p:sp>
        <p:nvSpPr>
          <p:cNvPr id="134" name="CustomShape 7"/>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35" name="CustomShape 8"/>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36" name="CustomShape 9"/>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37" name="CustomShape 10"/>
          <p:cNvSpPr/>
          <p:nvPr/>
        </p:nvSpPr>
        <p:spPr>
          <a:xfrm>
            <a:off x="910440" y="21276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算法流程</a:t>
            </a:r>
            <a:endParaRPr b="0" lang="en-US" sz="1800" spc="-1" strike="noStrike">
              <a:solidFill>
                <a:srgbClr val="000000"/>
              </a:solidFill>
              <a:uFill>
                <a:solidFill>
                  <a:srgbClr val="ffffff"/>
                </a:solidFill>
              </a:uFill>
              <a:latin typeface="Arial"/>
            </a:endParaRPr>
          </a:p>
        </p:txBody>
      </p:sp>
      <p:sp>
        <p:nvSpPr>
          <p:cNvPr id="138" name="CustomShape 11"/>
          <p:cNvSpPr/>
          <p:nvPr/>
        </p:nvSpPr>
        <p:spPr>
          <a:xfrm>
            <a:off x="928440" y="579960"/>
            <a:ext cx="1481400" cy="238320"/>
          </a:xfrm>
          <a:prstGeom prst="rect">
            <a:avLst/>
          </a:prstGeom>
          <a:noFill/>
          <a:ln>
            <a:noFill/>
          </a:ln>
        </p:spPr>
        <p:style>
          <a:lnRef idx="0"/>
          <a:fillRef idx="0"/>
          <a:effectRef idx="0"/>
          <a:fontRef idx="minor"/>
        </p:style>
      </p:sp>
      <p:pic>
        <p:nvPicPr>
          <p:cNvPr id="139" name="图片 138" descr=""/>
          <p:cNvPicPr/>
          <p:nvPr/>
        </p:nvPicPr>
        <p:blipFill>
          <a:blip r:embed="rId1"/>
          <a:stretch/>
        </p:blipFill>
        <p:spPr>
          <a:xfrm>
            <a:off x="51120" y="2000160"/>
            <a:ext cx="6424920" cy="4177080"/>
          </a:xfrm>
          <a:prstGeom prst="rect">
            <a:avLst/>
          </a:prstGeom>
          <a:ln>
            <a:noFill/>
          </a:ln>
        </p:spPr>
      </p:pic>
      <p:sp>
        <p:nvSpPr>
          <p:cNvPr id="140" name="CustomShape 12"/>
          <p:cNvSpPr/>
          <p:nvPr/>
        </p:nvSpPr>
        <p:spPr>
          <a:xfrm>
            <a:off x="6871680" y="1512000"/>
            <a:ext cx="2516040" cy="424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简述过程</a:t>
            </a:r>
            <a:endParaRPr b="0" lang="en-US" sz="1800" spc="-1" strike="noStrike">
              <a:solidFill>
                <a:srgbClr val="000000"/>
              </a:solidFill>
              <a:uFill>
                <a:solidFill>
                  <a:srgbClr val="ffffff"/>
                </a:solidFill>
              </a:uFill>
              <a:latin typeface="Arial"/>
            </a:endParaRPr>
          </a:p>
        </p:txBody>
      </p:sp>
      <p:sp>
        <p:nvSpPr>
          <p:cNvPr id="141" name="CustomShape 13"/>
          <p:cNvSpPr/>
          <p:nvPr/>
        </p:nvSpPr>
        <p:spPr>
          <a:xfrm>
            <a:off x="6912000" y="2553840"/>
            <a:ext cx="4172040" cy="40662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对于辨别器，如果得到的是生成图片辨别器应该输出 </a:t>
            </a:r>
            <a:r>
              <a:rPr b="0" lang="en-US" sz="1400" spc="-1" strike="noStrike">
                <a:solidFill>
                  <a:srgbClr val="000000"/>
                </a:solidFill>
                <a:uFill>
                  <a:solidFill>
                    <a:srgbClr val="ffffff"/>
                  </a:solidFill>
                </a:uFill>
                <a:latin typeface="Arial"/>
                <a:ea typeface="DejaVu Sans"/>
              </a:rPr>
              <a:t>0</a:t>
            </a:r>
            <a:r>
              <a:rPr b="0" lang="en-US" sz="1400" spc="-1" strike="noStrike">
                <a:solidFill>
                  <a:srgbClr val="000000"/>
                </a:solidFill>
                <a:uFill>
                  <a:solidFill>
                    <a:srgbClr val="ffffff"/>
                  </a:solidFill>
                </a:uFill>
                <a:latin typeface="Arial"/>
                <a:ea typeface="DejaVu Sans"/>
              </a:rPr>
              <a:t>，如果是真实的图片应该输出 </a:t>
            </a:r>
            <a:r>
              <a:rPr b="0" lang="en-US" sz="1400" spc="-1" strike="noStrike">
                <a:solidFill>
                  <a:srgbClr val="000000"/>
                </a:solidFill>
                <a:uFill>
                  <a:solidFill>
                    <a:srgbClr val="ffffff"/>
                  </a:solidFill>
                </a:uFill>
                <a:latin typeface="Arial"/>
                <a:ea typeface="DejaVu Sans"/>
              </a:rPr>
              <a:t>1</a:t>
            </a:r>
            <a:r>
              <a:rPr b="0" lang="en-US" sz="1400" spc="-1" strike="noStrike">
                <a:solidFill>
                  <a:srgbClr val="000000"/>
                </a:solidFill>
                <a:uFill>
                  <a:solidFill>
                    <a:srgbClr val="ffffff"/>
                  </a:solidFill>
                </a:uFill>
                <a:latin typeface="Arial"/>
                <a:ea typeface="DejaVu Sans"/>
              </a:rPr>
              <a:t>，得到误差梯度反向传播来更新参数。</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对于生成器，首先由生成器生成一张图片，然后输入给判别器判别并的到相应的误差梯度，然后反向传播这些图片梯度成为组成生成器的权重。</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直观上来说就是：辨别器不得不告诉生成器如何调整从而使它生成的图片变得更加真实。</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重复以上步骤直到达到纳什均衡，两个网络博弈到最后发现双方没有一方可以独自行动获得收益，即为了自身利益的最大化，没有任何单独的一方愿意改变其策略，反映在训练里即两个网络均不再调整，各自收敛即结束训练。</a:t>
            </a:r>
            <a:endParaRPr b="0" lang="en-US" sz="1800" spc="-1" strike="noStrike">
              <a:solidFill>
                <a:srgbClr val="000000"/>
              </a:solidFill>
              <a:uFill>
                <a:solidFill>
                  <a:srgbClr val="ffffff"/>
                </a:solidFill>
              </a:uFill>
              <a:latin typeface="Arial"/>
            </a:endParaRPr>
          </a:p>
        </p:txBody>
      </p:sp>
    </p:spTree>
  </p:cSld>
  <p:timing>
    <p:tnLst>
      <p:par>
        <p:cTn id="26" dur="indefinite" restart="never" nodeType="tmRoot">
          <p:childTnLst>
            <p:seq>
              <p:cTn id="27" nodeType="mainSeq">
                <p:childTnLst>
                  <p:par>
                    <p:cTn id="28" fill="freeze">
                      <p:stCondLst>
                        <p:cond delay="0"/>
                      </p:stCondLst>
                      <p:childTnLst>
                        <p:par>
                          <p:cTn id="29" fill="freeze">
                            <p:stCondLst>
                              <p:cond delay="0"/>
                            </p:stCondLst>
                            <p:childTnLst>
                              <p:par>
                                <p:cTn id="30" nodeType="withEffect" fill="hold" presetClass="entr" presetID="50">
                                  <p:stCondLst>
                                    <p:cond delay="0"/>
                                  </p:stCondLst>
                                  <p:childTnLst>
                                    <p:set>
                                      <p:cBhvr>
                                        <p:cTn id="31" dur="1" fill="hold">
                                          <p:stCondLst>
                                            <p:cond delay="0"/>
                                          </p:stCondLst>
                                        </p:cTn>
                                        <p:tgtEl>
                                          <p:spTgt spid="131"/>
                                        </p:tgtEl>
                                        <p:attrNameLst>
                                          <p:attrName>style.visibility</p:attrName>
                                        </p:attrNameLst>
                                      </p:cBhvr>
                                      <p:to>
                                        <p:strVal val="visible"/>
                                      </p:to>
                                    </p:set>
                                    <p:anim calcmode="lin" valueType="str">
                                      <p:cBhvr additive="repl">
                                        <p:cTn id="32" dur="1000" fill="hold"/>
                                        <p:tgtEl>
                                          <p:spTgt spid="131"/>
                                        </p:tgtEl>
                                      </p:cBhvr>
                                      <p:tavLst>
                                        <p:tav tm="0">
                                          <p:val>
                                            <p:strVal val="width+.3"/>
                                          </p:val>
                                        </p:tav>
                                        <p:tav tm="100000">
                                          <p:val>
                                            <p:strVal val="width"/>
                                          </p:val>
                                        </p:tav>
                                      </p:tavLst>
                                    </p:anim>
                                    <p:anim calcmode="lin" valueType="str">
                                      <p:cBhvr additive="repl">
                                        <p:cTn id="33" dur="1000" fill="hold"/>
                                        <p:tgtEl>
                                          <p:spTgt spid="131"/>
                                        </p:tgtEl>
                                      </p:cBhvr>
                                      <p:tavLst>
                                        <p:tav tm="0">
                                          <p:val>
                                            <p:strVal val="height"/>
                                          </p:val>
                                        </p:tav>
                                        <p:tav tm="100000">
                                          <p:val>
                                            <p:strVal val="height"/>
                                          </p:val>
                                        </p:tav>
                                      </p:tavLst>
                                    </p:anim>
                                    <p:animEffect filter="fade" transition="in">
                                      <p:cBhvr additive="repl">
                                        <p:cTn id="34" dur="1000"/>
                                        <p:tgtEl>
                                          <p:spTgt spid="131"/>
                                        </p:tgtEl>
                                      </p:cBhvr>
                                    </p:animEffect>
                                  </p:childTnLst>
                                </p:cTn>
                              </p:par>
                              <p:par>
                                <p:cTn id="35" nodeType="withEffect" fill="hold" presetClass="entr" presetID="50">
                                  <p:stCondLst>
                                    <p:cond delay="0"/>
                                  </p:stCondLst>
                                  <p:childTnLst>
                                    <p:set>
                                      <p:cBhvr>
                                        <p:cTn id="36" dur="1" fill="hold">
                                          <p:stCondLst>
                                            <p:cond delay="0"/>
                                          </p:stCondLst>
                                        </p:cTn>
                                        <p:tgtEl>
                                          <p:spTgt spid="132"/>
                                        </p:tgtEl>
                                        <p:attrNameLst>
                                          <p:attrName>style.visibility</p:attrName>
                                        </p:attrNameLst>
                                      </p:cBhvr>
                                      <p:to>
                                        <p:strVal val="visible"/>
                                      </p:to>
                                    </p:set>
                                    <p:anim calcmode="lin" valueType="str">
                                      <p:cBhvr additive="repl">
                                        <p:cTn id="37" dur="1000" fill="hold"/>
                                        <p:tgtEl>
                                          <p:spTgt spid="132"/>
                                        </p:tgtEl>
                                      </p:cBhvr>
                                      <p:tavLst>
                                        <p:tav tm="0">
                                          <p:val>
                                            <p:strVal val="width+.3"/>
                                          </p:val>
                                        </p:tav>
                                        <p:tav tm="100000">
                                          <p:val>
                                            <p:strVal val="width"/>
                                          </p:val>
                                        </p:tav>
                                      </p:tavLst>
                                    </p:anim>
                                    <p:anim calcmode="lin" valueType="str">
                                      <p:cBhvr additive="repl">
                                        <p:cTn id="38" dur="1000" fill="hold"/>
                                        <p:tgtEl>
                                          <p:spTgt spid="132"/>
                                        </p:tgtEl>
                                      </p:cBhvr>
                                      <p:tavLst>
                                        <p:tav tm="0">
                                          <p:val>
                                            <p:strVal val="height"/>
                                          </p:val>
                                        </p:tav>
                                        <p:tav tm="100000">
                                          <p:val>
                                            <p:strVal val="height"/>
                                          </p:val>
                                        </p:tav>
                                      </p:tavLst>
                                    </p:anim>
                                    <p:animEffect filter="fade" transition="in">
                                      <p:cBhvr additive="repl">
                                        <p:cTn id="39" dur="1000"/>
                                        <p:tgtEl>
                                          <p:spTgt spid="132"/>
                                        </p:tgtEl>
                                      </p:cBhvr>
                                    </p:animEffect>
                                  </p:childTnLst>
                                </p:cTn>
                              </p:par>
                              <p:par>
                                <p:cTn id="40" nodeType="withEffect" fill="hold" presetClass="entr" presetID="50">
                                  <p:stCondLst>
                                    <p:cond delay="0"/>
                                  </p:stCondLst>
                                  <p:childTnLst>
                                    <p:set>
                                      <p:cBhvr>
                                        <p:cTn id="41" dur="1" fill="hold">
                                          <p:stCondLst>
                                            <p:cond delay="0"/>
                                          </p:stCondLst>
                                        </p:cTn>
                                        <p:tgtEl>
                                          <p:spTgt spid="133"/>
                                        </p:tgtEl>
                                        <p:attrNameLst>
                                          <p:attrName>style.visibility</p:attrName>
                                        </p:attrNameLst>
                                      </p:cBhvr>
                                      <p:to>
                                        <p:strVal val="visible"/>
                                      </p:to>
                                    </p:set>
                                    <p:anim calcmode="lin" valueType="str">
                                      <p:cBhvr additive="repl">
                                        <p:cTn id="42" dur="1000" fill="hold"/>
                                        <p:tgtEl>
                                          <p:spTgt spid="133"/>
                                        </p:tgtEl>
                                      </p:cBhvr>
                                      <p:tavLst>
                                        <p:tav tm="0">
                                          <p:val>
                                            <p:strVal val="width+.3"/>
                                          </p:val>
                                        </p:tav>
                                        <p:tav tm="100000">
                                          <p:val>
                                            <p:strVal val="width"/>
                                          </p:val>
                                        </p:tav>
                                      </p:tavLst>
                                    </p:anim>
                                    <p:anim calcmode="lin" valueType="str">
                                      <p:cBhvr additive="repl">
                                        <p:cTn id="43" dur="1000" fill="hold"/>
                                        <p:tgtEl>
                                          <p:spTgt spid="133"/>
                                        </p:tgtEl>
                                      </p:cBhvr>
                                      <p:tavLst>
                                        <p:tav tm="0">
                                          <p:val>
                                            <p:strVal val="height"/>
                                          </p:val>
                                        </p:tav>
                                        <p:tav tm="100000">
                                          <p:val>
                                            <p:strVal val="height"/>
                                          </p:val>
                                        </p:tav>
                                      </p:tavLst>
                                    </p:anim>
                                    <p:animEffect filter="fade" transition="in">
                                      <p:cBhvr additive="repl">
                                        <p:cTn id="44" dur="1000"/>
                                        <p:tgtEl>
                                          <p:spTgt spid="13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017360" y="1812960"/>
            <a:ext cx="1498680" cy="127080"/>
          </a:xfrm>
          <a:prstGeom prst="rect">
            <a:avLst/>
          </a:prstGeom>
          <a:solidFill>
            <a:srgbClr val="4c7e51"/>
          </a:solidFill>
          <a:ln>
            <a:solidFill>
              <a:srgbClr val="4c7e51"/>
            </a:solidFill>
            <a:round/>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1008000" y="4487760"/>
            <a:ext cx="1508040" cy="127080"/>
          </a:xfrm>
          <a:prstGeom prst="rect">
            <a:avLst/>
          </a:prstGeom>
          <a:solidFill>
            <a:srgbClr val="4c7e51"/>
          </a:solidFill>
          <a:ln>
            <a:solidFill>
              <a:srgbClr val="4c7e51"/>
            </a:solidFill>
            <a:round/>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1080000" y="2664000"/>
            <a:ext cx="10148400" cy="7160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505050"/>
                </a:solidFill>
                <a:uFill>
                  <a:solidFill>
                    <a:srgbClr val="ffffff"/>
                  </a:solidFill>
                </a:uFill>
                <a:latin typeface="微软雅黑"/>
                <a:ea typeface="微软雅黑"/>
              </a:rPr>
              <a:t>因为生成器</a:t>
            </a:r>
            <a:r>
              <a:rPr b="0" lang="en-US" sz="1600" spc="-1" strike="noStrike">
                <a:solidFill>
                  <a:srgbClr val="505050"/>
                </a:solidFill>
                <a:uFill>
                  <a:solidFill>
                    <a:srgbClr val="ffffff"/>
                  </a:solidFill>
                </a:uFill>
                <a:latin typeface="微软雅黑"/>
                <a:ea typeface="微软雅黑"/>
              </a:rPr>
              <a:t>(Generator</a:t>
            </a:r>
            <a:r>
              <a:rPr b="0" lang="en-US" sz="1600" spc="-1" strike="noStrike">
                <a:solidFill>
                  <a:srgbClr val="505050"/>
                </a:solidFill>
                <a:uFill>
                  <a:solidFill>
                    <a:srgbClr val="ffffff"/>
                  </a:solidFill>
                </a:uFill>
                <a:latin typeface="微软雅黑"/>
                <a:ea typeface="微软雅黑"/>
              </a:rPr>
              <a:t>，简称</a:t>
            </a:r>
            <a:r>
              <a:rPr b="0" lang="en-US" sz="1600" spc="-1" strike="noStrike">
                <a:solidFill>
                  <a:srgbClr val="505050"/>
                </a:solidFill>
                <a:uFill>
                  <a:solidFill>
                    <a:srgbClr val="ffffff"/>
                  </a:solidFill>
                </a:uFill>
                <a:latin typeface="微软雅黑"/>
                <a:ea typeface="微软雅黑"/>
              </a:rPr>
              <a:t>G)</a:t>
            </a:r>
            <a:r>
              <a:rPr b="0" lang="en-US" sz="1600" spc="-1" strike="noStrike">
                <a:solidFill>
                  <a:srgbClr val="505050"/>
                </a:solidFill>
                <a:uFill>
                  <a:solidFill>
                    <a:srgbClr val="ffffff"/>
                  </a:solidFill>
                </a:uFill>
                <a:latin typeface="微软雅黑"/>
                <a:ea typeface="微软雅黑"/>
              </a:rPr>
              <a:t>需要利用从判别器</a:t>
            </a:r>
            <a:r>
              <a:rPr b="0" lang="en-US" sz="1600" spc="-1" strike="noStrike">
                <a:solidFill>
                  <a:srgbClr val="505050"/>
                </a:solidFill>
                <a:uFill>
                  <a:solidFill>
                    <a:srgbClr val="ffffff"/>
                  </a:solidFill>
                </a:uFill>
                <a:latin typeface="微软雅黑"/>
                <a:ea typeface="微软雅黑"/>
              </a:rPr>
              <a:t>(Discriminator</a:t>
            </a:r>
            <a:r>
              <a:rPr b="0" lang="en-US" sz="1600" spc="-1" strike="noStrike">
                <a:solidFill>
                  <a:srgbClr val="505050"/>
                </a:solidFill>
                <a:uFill>
                  <a:solidFill>
                    <a:srgbClr val="ffffff"/>
                  </a:solidFill>
                </a:uFill>
                <a:latin typeface="微软雅黑"/>
                <a:ea typeface="微软雅黑"/>
              </a:rPr>
              <a:t>，简称</a:t>
            </a:r>
            <a:r>
              <a:rPr b="0" lang="en-US" sz="1600" spc="-1" strike="noStrike">
                <a:solidFill>
                  <a:srgbClr val="505050"/>
                </a:solidFill>
                <a:uFill>
                  <a:solidFill>
                    <a:srgbClr val="ffffff"/>
                  </a:solidFill>
                </a:uFill>
                <a:latin typeface="微软雅黑"/>
                <a:ea typeface="微软雅黑"/>
              </a:rPr>
              <a:t>D)</a:t>
            </a:r>
            <a:r>
              <a:rPr b="0" lang="en-US" sz="1600" spc="-1" strike="noStrike">
                <a:solidFill>
                  <a:srgbClr val="505050"/>
                </a:solidFill>
                <a:uFill>
                  <a:solidFill>
                    <a:srgbClr val="ffffff"/>
                  </a:solidFill>
                </a:uFill>
                <a:latin typeface="微软雅黑"/>
                <a:ea typeface="微软雅黑"/>
              </a:rPr>
              <a:t>得到的梯度进行训练，而</a:t>
            </a:r>
            <a:r>
              <a:rPr b="0" lang="en-US" sz="1600" spc="-1" strike="noStrike">
                <a:solidFill>
                  <a:srgbClr val="505050"/>
                </a:solidFill>
                <a:uFill>
                  <a:solidFill>
                    <a:srgbClr val="ffffff"/>
                  </a:solidFill>
                </a:uFill>
                <a:latin typeface="微软雅黑"/>
                <a:ea typeface="微软雅黑"/>
              </a:rPr>
              <a:t>G</a:t>
            </a:r>
            <a:r>
              <a:rPr b="0" lang="en-US" sz="1600" spc="-1" strike="noStrike">
                <a:solidFill>
                  <a:srgbClr val="505050"/>
                </a:solidFill>
                <a:uFill>
                  <a:solidFill>
                    <a:srgbClr val="ffffff"/>
                  </a:solidFill>
                </a:uFill>
                <a:latin typeface="微软雅黑"/>
                <a:ea typeface="微软雅黑"/>
              </a:rPr>
              <a:t>和</a:t>
            </a:r>
            <a:r>
              <a:rPr b="0" lang="en-US" sz="1600" spc="-1" strike="noStrike">
                <a:solidFill>
                  <a:srgbClr val="505050"/>
                </a:solidFill>
                <a:uFill>
                  <a:solidFill>
                    <a:srgbClr val="ffffff"/>
                  </a:solidFill>
                </a:uFill>
                <a:latin typeface="微软雅黑"/>
                <a:ea typeface="微软雅黑"/>
              </a:rPr>
              <a:t>D</a:t>
            </a:r>
            <a:r>
              <a:rPr b="0" lang="en-US" sz="1600" spc="-1" strike="noStrike">
                <a:solidFill>
                  <a:srgbClr val="505050"/>
                </a:solidFill>
                <a:uFill>
                  <a:solidFill>
                    <a:srgbClr val="ffffff"/>
                  </a:solidFill>
                </a:uFill>
                <a:latin typeface="微软雅黑"/>
                <a:ea typeface="微软雅黑"/>
              </a:rPr>
              <a:t>都需要完全可微，碰到有离散变量的时候就会有问题，只用</a:t>
            </a:r>
            <a:r>
              <a:rPr b="0" lang="en-US" sz="1600" spc="-1" strike="noStrike">
                <a:solidFill>
                  <a:srgbClr val="505050"/>
                </a:solidFill>
                <a:uFill>
                  <a:solidFill>
                    <a:srgbClr val="ffffff"/>
                  </a:solidFill>
                </a:uFill>
                <a:latin typeface="微软雅黑"/>
                <a:ea typeface="微软雅黑"/>
              </a:rPr>
              <a:t>BP</a:t>
            </a:r>
            <a:r>
              <a:rPr b="0" lang="en-US" sz="1600" spc="-1" strike="noStrike">
                <a:solidFill>
                  <a:srgbClr val="505050"/>
                </a:solidFill>
                <a:uFill>
                  <a:solidFill>
                    <a:srgbClr val="ffffff"/>
                  </a:solidFill>
                </a:uFill>
                <a:latin typeface="微软雅黑"/>
                <a:ea typeface="微软雅黑"/>
              </a:rPr>
              <a:t>不能为</a:t>
            </a:r>
            <a:r>
              <a:rPr b="0" lang="en-US" sz="1600" spc="-1" strike="noStrike">
                <a:solidFill>
                  <a:srgbClr val="505050"/>
                </a:solidFill>
                <a:uFill>
                  <a:solidFill>
                    <a:srgbClr val="ffffff"/>
                  </a:solidFill>
                </a:uFill>
                <a:latin typeface="微软雅黑"/>
                <a:ea typeface="微软雅黑"/>
              </a:rPr>
              <a:t>G</a:t>
            </a:r>
            <a:r>
              <a:rPr b="0" lang="en-US" sz="1600" spc="-1" strike="noStrike">
                <a:solidFill>
                  <a:srgbClr val="505050"/>
                </a:solidFill>
                <a:uFill>
                  <a:solidFill>
                    <a:srgbClr val="ffffff"/>
                  </a:solidFill>
                </a:uFill>
                <a:latin typeface="微软雅黑"/>
                <a:ea typeface="微软雅黑"/>
              </a:rPr>
              <a:t>提供训练的梯度。在</a:t>
            </a:r>
            <a:r>
              <a:rPr b="0" lang="en-US" sz="1600" spc="-1" strike="noStrike">
                <a:solidFill>
                  <a:srgbClr val="505050"/>
                </a:solidFill>
                <a:uFill>
                  <a:solidFill>
                    <a:srgbClr val="ffffff"/>
                  </a:solidFill>
                </a:uFill>
                <a:latin typeface="微软雅黑"/>
                <a:ea typeface="微软雅黑"/>
              </a:rPr>
              <a:t>GAN</a:t>
            </a:r>
            <a:r>
              <a:rPr b="0" lang="en-US" sz="1600" spc="-1" strike="noStrike">
                <a:solidFill>
                  <a:srgbClr val="505050"/>
                </a:solidFill>
                <a:uFill>
                  <a:solidFill>
                    <a:srgbClr val="ffffff"/>
                  </a:solidFill>
                </a:uFill>
                <a:latin typeface="微软雅黑"/>
                <a:ea typeface="微软雅黑"/>
              </a:rPr>
              <a:t>中我们通过对</a:t>
            </a:r>
            <a:r>
              <a:rPr b="0" lang="en-US" sz="1600" spc="-1" strike="noStrike">
                <a:solidFill>
                  <a:srgbClr val="505050"/>
                </a:solidFill>
                <a:uFill>
                  <a:solidFill>
                    <a:srgbClr val="ffffff"/>
                  </a:solidFill>
                </a:uFill>
                <a:latin typeface="微软雅黑"/>
                <a:ea typeface="微软雅黑"/>
              </a:rPr>
              <a:t>G</a:t>
            </a:r>
            <a:r>
              <a:rPr b="0" lang="en-US" sz="1600" spc="-1" strike="noStrike">
                <a:solidFill>
                  <a:srgbClr val="505050"/>
                </a:solidFill>
                <a:uFill>
                  <a:solidFill>
                    <a:srgbClr val="ffffff"/>
                  </a:solidFill>
                </a:uFill>
                <a:latin typeface="微软雅黑"/>
                <a:ea typeface="微软雅黑"/>
              </a:rPr>
              <a:t>的参数进行微小的改变，令其生成的数据更加“逼真”。若生成的数据是基于离散的</a:t>
            </a:r>
            <a:r>
              <a:rPr b="0" lang="en-US" sz="1600" spc="-1" strike="noStrike">
                <a:solidFill>
                  <a:srgbClr val="505050"/>
                </a:solidFill>
                <a:uFill>
                  <a:solidFill>
                    <a:srgbClr val="ffffff"/>
                  </a:solidFill>
                </a:uFill>
                <a:latin typeface="微软雅黑"/>
                <a:ea typeface="微软雅黑"/>
              </a:rPr>
              <a:t>tokens</a:t>
            </a:r>
            <a:r>
              <a:rPr b="0" lang="en-US" sz="1600" spc="-1" strike="noStrike">
                <a:solidFill>
                  <a:srgbClr val="505050"/>
                </a:solidFill>
                <a:uFill>
                  <a:solidFill>
                    <a:srgbClr val="ffffff"/>
                  </a:solidFill>
                </a:uFill>
                <a:latin typeface="微软雅黑"/>
                <a:ea typeface="微软雅黑"/>
              </a:rPr>
              <a:t>，</a:t>
            </a:r>
            <a:r>
              <a:rPr b="0" lang="en-US" sz="1600" spc="-1" strike="noStrike">
                <a:solidFill>
                  <a:srgbClr val="505050"/>
                </a:solidFill>
                <a:uFill>
                  <a:solidFill>
                    <a:srgbClr val="ffffff"/>
                  </a:solidFill>
                </a:uFill>
                <a:latin typeface="微软雅黑"/>
                <a:ea typeface="微软雅黑"/>
              </a:rPr>
              <a:t>D</a:t>
            </a:r>
            <a:r>
              <a:rPr b="0" lang="en-US" sz="1600" spc="-1" strike="noStrike">
                <a:solidFill>
                  <a:srgbClr val="505050"/>
                </a:solidFill>
                <a:uFill>
                  <a:solidFill>
                    <a:srgbClr val="ffffff"/>
                  </a:solidFill>
                </a:uFill>
                <a:latin typeface="微软雅黑"/>
                <a:ea typeface="微软雅黑"/>
              </a:rPr>
              <a:t>给出的信息很多时候都没有意义，因为和图像不同。图像是连续的，微小的改变可以在像素点上面反应出来，但是你对</a:t>
            </a:r>
            <a:r>
              <a:rPr b="0" lang="en-US" sz="1600" spc="-1" strike="noStrike">
                <a:solidFill>
                  <a:srgbClr val="505050"/>
                </a:solidFill>
                <a:uFill>
                  <a:solidFill>
                    <a:srgbClr val="ffffff"/>
                  </a:solidFill>
                </a:uFill>
                <a:latin typeface="微软雅黑"/>
                <a:ea typeface="微软雅黑"/>
              </a:rPr>
              <a:t>tokens</a:t>
            </a:r>
            <a:r>
              <a:rPr b="0" lang="en-US" sz="1600" spc="-1" strike="noStrike">
                <a:solidFill>
                  <a:srgbClr val="505050"/>
                </a:solidFill>
                <a:uFill>
                  <a:solidFill>
                    <a:srgbClr val="ffffff"/>
                  </a:solidFill>
                </a:uFill>
                <a:latin typeface="微软雅黑"/>
                <a:ea typeface="微软雅黑"/>
              </a:rPr>
              <a:t>做微小的改变，在对应的</a:t>
            </a:r>
            <a:r>
              <a:rPr b="0" lang="en-US" sz="1600" spc="-1" strike="noStrike">
                <a:solidFill>
                  <a:srgbClr val="505050"/>
                </a:solidFill>
                <a:uFill>
                  <a:solidFill>
                    <a:srgbClr val="ffffff"/>
                  </a:solidFill>
                </a:uFill>
                <a:latin typeface="微软雅黑"/>
                <a:ea typeface="微软雅黑"/>
              </a:rPr>
              <a:t>dictionary space</a:t>
            </a:r>
            <a:r>
              <a:rPr b="0" lang="en-US" sz="1600" spc="-1" strike="noStrike">
                <a:solidFill>
                  <a:srgbClr val="505050"/>
                </a:solidFill>
                <a:uFill>
                  <a:solidFill>
                    <a:srgbClr val="ffffff"/>
                  </a:solidFill>
                </a:uFill>
                <a:latin typeface="微软雅黑"/>
                <a:ea typeface="微软雅黑"/>
              </a:rPr>
              <a:t>里面可能根本就没有相应的</a:t>
            </a:r>
            <a:r>
              <a:rPr b="0" lang="en-US" sz="1600" spc="-1" strike="noStrike">
                <a:solidFill>
                  <a:srgbClr val="505050"/>
                </a:solidFill>
                <a:uFill>
                  <a:solidFill>
                    <a:srgbClr val="ffffff"/>
                  </a:solidFill>
                </a:uFill>
                <a:latin typeface="微软雅黑"/>
                <a:ea typeface="微软雅黑"/>
              </a:rPr>
              <a:t>tokens.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45" name="CustomShape 4"/>
          <p:cNvSpPr/>
          <p:nvPr/>
        </p:nvSpPr>
        <p:spPr>
          <a:xfrm>
            <a:off x="959760" y="2125080"/>
            <a:ext cx="1916280" cy="3909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505050"/>
                </a:solidFill>
                <a:uFill>
                  <a:solidFill>
                    <a:srgbClr val="ffffff"/>
                  </a:solidFill>
                </a:uFill>
                <a:latin typeface="微软雅黑"/>
                <a:ea typeface="微软雅黑"/>
              </a:rPr>
              <a:t>梯度的限制</a:t>
            </a:r>
            <a:endParaRPr b="0" lang="en-US" sz="1800" spc="-1" strike="noStrike">
              <a:solidFill>
                <a:srgbClr val="000000"/>
              </a:solidFill>
              <a:uFill>
                <a:solidFill>
                  <a:srgbClr val="ffffff"/>
                </a:solidFill>
              </a:uFill>
              <a:latin typeface="Arial"/>
            </a:endParaRPr>
          </a:p>
        </p:txBody>
      </p:sp>
      <p:sp>
        <p:nvSpPr>
          <p:cNvPr id="146" name="CustomShape 5"/>
          <p:cNvSpPr/>
          <p:nvPr/>
        </p:nvSpPr>
        <p:spPr>
          <a:xfrm>
            <a:off x="1008000" y="5472000"/>
            <a:ext cx="10004400" cy="5727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505050"/>
                </a:solidFill>
                <a:uFill>
                  <a:solidFill>
                    <a:srgbClr val="ffffff"/>
                  </a:solidFill>
                </a:uFill>
                <a:latin typeface="微软雅黑"/>
                <a:ea typeface="微软雅黑"/>
              </a:rPr>
              <a:t>GAN</a:t>
            </a:r>
            <a:r>
              <a:rPr b="0" lang="en-US" sz="1600" spc="-1" strike="noStrike">
                <a:solidFill>
                  <a:srgbClr val="505050"/>
                </a:solidFill>
                <a:uFill>
                  <a:solidFill>
                    <a:srgbClr val="ffffff"/>
                  </a:solidFill>
                </a:uFill>
                <a:latin typeface="微软雅黑"/>
                <a:ea typeface="微软雅黑"/>
              </a:rPr>
              <a:t>只可以对已经生成的完整序列进行打分，而对一部分生成的序列，如何判断它现在生成的一部分的质量和之后生成整个序列的质量也是一个问题。</a:t>
            </a:r>
            <a:endParaRPr b="0" lang="en-US" sz="1800" spc="-1" strike="noStrike">
              <a:solidFill>
                <a:srgbClr val="000000"/>
              </a:solidFill>
              <a:uFill>
                <a:solidFill>
                  <a:srgbClr val="ffffff"/>
                </a:solidFill>
              </a:uFill>
              <a:latin typeface="Arial"/>
            </a:endParaRPr>
          </a:p>
        </p:txBody>
      </p:sp>
      <p:sp>
        <p:nvSpPr>
          <p:cNvPr id="147" name="CustomShape 6"/>
          <p:cNvSpPr/>
          <p:nvPr/>
        </p:nvSpPr>
        <p:spPr>
          <a:xfrm>
            <a:off x="1008000" y="4861080"/>
            <a:ext cx="1916280" cy="3909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505050"/>
                </a:solidFill>
                <a:uFill>
                  <a:solidFill>
                    <a:srgbClr val="ffffff"/>
                  </a:solidFill>
                </a:uFill>
                <a:latin typeface="微软雅黑"/>
                <a:ea typeface="微软雅黑"/>
              </a:rPr>
              <a:t>判别器的限制</a:t>
            </a:r>
            <a:endParaRPr b="0" lang="en-US" sz="1800" spc="-1" strike="noStrike">
              <a:solidFill>
                <a:srgbClr val="000000"/>
              </a:solidFill>
              <a:uFill>
                <a:solidFill>
                  <a:srgbClr val="ffffff"/>
                </a:solidFill>
              </a:uFill>
              <a:latin typeface="Arial"/>
            </a:endParaRPr>
          </a:p>
        </p:txBody>
      </p:sp>
      <p:sp>
        <p:nvSpPr>
          <p:cNvPr id="148" name="CustomShape 7"/>
          <p:cNvSpPr/>
          <p:nvPr/>
        </p:nvSpPr>
        <p:spPr>
          <a:xfrm>
            <a:off x="1031760" y="1344240"/>
            <a:ext cx="191628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4c7e51"/>
                </a:solidFill>
                <a:uFill>
                  <a:solidFill>
                    <a:srgbClr val="ffffff"/>
                  </a:solidFill>
                </a:uFill>
                <a:latin typeface="微软雅黑"/>
                <a:ea typeface="微软雅黑"/>
              </a:rPr>
              <a:t>问题</a:t>
            </a:r>
            <a:r>
              <a:rPr b="1" lang="en-US" sz="2400" spc="-1" strike="noStrike">
                <a:solidFill>
                  <a:srgbClr val="4c7e51"/>
                </a:solidFill>
                <a:uFill>
                  <a:solidFill>
                    <a:srgbClr val="ffffff"/>
                  </a:solidFill>
                </a:uFill>
                <a:latin typeface="微软雅黑"/>
                <a:ea typeface="微软雅黑"/>
              </a:rPr>
              <a:t>1</a:t>
            </a:r>
            <a:endParaRPr b="0" lang="en-US" sz="1800" spc="-1" strike="noStrike">
              <a:solidFill>
                <a:srgbClr val="000000"/>
              </a:solidFill>
              <a:uFill>
                <a:solidFill>
                  <a:srgbClr val="ffffff"/>
                </a:solidFill>
              </a:uFill>
              <a:latin typeface="Arial"/>
            </a:endParaRPr>
          </a:p>
        </p:txBody>
      </p:sp>
      <p:sp>
        <p:nvSpPr>
          <p:cNvPr id="149" name="CustomShape 8"/>
          <p:cNvSpPr/>
          <p:nvPr/>
        </p:nvSpPr>
        <p:spPr>
          <a:xfrm>
            <a:off x="1008000" y="4032000"/>
            <a:ext cx="191628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4c7e51"/>
                </a:solidFill>
                <a:uFill>
                  <a:solidFill>
                    <a:srgbClr val="ffffff"/>
                  </a:solidFill>
                </a:uFill>
                <a:latin typeface="微软雅黑"/>
                <a:ea typeface="微软雅黑"/>
              </a:rPr>
              <a:t>问题</a:t>
            </a:r>
            <a:r>
              <a:rPr b="1" lang="en-US" sz="2400" spc="-1" strike="noStrike">
                <a:solidFill>
                  <a:srgbClr val="4c7e51"/>
                </a:solidFill>
                <a:uFill>
                  <a:solidFill>
                    <a:srgbClr val="ffffff"/>
                  </a:solidFill>
                </a:uFill>
                <a:latin typeface="微软雅黑"/>
                <a:ea typeface="微软雅黑"/>
              </a:rPr>
              <a:t>2</a:t>
            </a:r>
            <a:endParaRPr b="0" lang="en-US" sz="1800" spc="-1" strike="noStrike">
              <a:solidFill>
                <a:srgbClr val="000000"/>
              </a:solidFill>
              <a:uFill>
                <a:solidFill>
                  <a:srgbClr val="ffffff"/>
                </a:solidFill>
              </a:uFill>
              <a:latin typeface="Arial"/>
            </a:endParaRPr>
          </a:p>
        </p:txBody>
      </p:sp>
      <p:sp>
        <p:nvSpPr>
          <p:cNvPr id="150" name="CustomShape 9"/>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51" name="CustomShape 10"/>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52" name="CustomShape 11"/>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53" name="CustomShape 12"/>
          <p:cNvSpPr/>
          <p:nvPr/>
        </p:nvSpPr>
        <p:spPr>
          <a:xfrm>
            <a:off x="1728000" y="21276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GAN </a:t>
            </a:r>
            <a:r>
              <a:rPr b="1" lang="en-US" sz="2400" spc="-1" strike="noStrike">
                <a:solidFill>
                  <a:srgbClr val="3d7351"/>
                </a:solidFill>
                <a:uFill>
                  <a:solidFill>
                    <a:srgbClr val="ffffff"/>
                  </a:solidFill>
                </a:uFill>
                <a:latin typeface="微软雅黑"/>
                <a:ea typeface="微软雅黑"/>
              </a:rPr>
              <a:t>生成序列的问题</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dur="indefinite" nodeType="mainSeq">
                <p:childTnLst>
                  <p:par>
                    <p:cTn id="47" nodeType="clickEffect" fill="hold">
                      <p:stCondLst>
                        <p:cond delay="0"/>
                      </p:stCondLst>
                      <p:childTnLst>
                        <p:par>
                          <p:cTn id="48" nodeType="withEffect" fill="hold">
                            <p:stCondLst>
                              <p:cond delay="0"/>
                            </p:stCondLst>
                            <p:childTnLst>
                              <p:par>
                                <p:cTn id="49" nodeType="withEffect" fill="hold" presetClass="entr" presetID="42">
                                  <p:stCondLst>
                                    <p:cond delay="0"/>
                                  </p:stCondLst>
                                  <p:childTnLst>
                                    <p:set>
                                      <p:cBhvr>
                                        <p:cTn id="50" dur="1" fill="hold">
                                          <p:stCondLst>
                                            <p:cond delay="0"/>
                                          </p:stCondLst>
                                        </p:cTn>
                                        <p:tgtEl>
                                          <p:spTgt spid="144"/>
                                        </p:tgtEl>
                                        <p:attrNameLst>
                                          <p:attrName>style.visibility</p:attrName>
                                        </p:attrNameLst>
                                      </p:cBhvr>
                                      <p:to>
                                        <p:strVal val="visible"/>
                                      </p:to>
                                    </p:set>
                                    <p:animEffect filter="fade" transition="in">
                                      <p:cBhvr additive="repl">
                                        <p:cTn id="51" dur="1000"/>
                                        <p:tgtEl>
                                          <p:spTgt spid="144"/>
                                        </p:tgtEl>
                                      </p:cBhvr>
                                    </p:animEffect>
                                    <p:anim calcmode="lin" valueType="num">
                                      <p:cBhvr additive="repl">
                                        <p:cTn id="52" dur="1000" fill="hold"/>
                                        <p:tgtEl>
                                          <p:spTgt spid="144"/>
                                        </p:tgtEl>
                                        <p:attrNameLst>
                                          <p:attrName>ppt_x</p:attrName>
                                        </p:attrNameLst>
                                      </p:cBhvr>
                                      <p:tavLst>
                                        <p:tav tm="0">
                                          <p:val>
                                            <p:strVal val="#ppt_x"/>
                                          </p:val>
                                        </p:tav>
                                        <p:tav tm="100000">
                                          <p:val>
                                            <p:strVal val="#ppt_x"/>
                                          </p:val>
                                        </p:tav>
                                      </p:tavLst>
                                    </p:anim>
                                    <p:anim calcmode="lin" valueType="num">
                                      <p:cBhvr additive="repl">
                                        <p:cTn id="53" dur="1000" fill="hold"/>
                                        <p:tgtEl>
                                          <p:spTgt spid="144"/>
                                        </p:tgtEl>
                                        <p:attrNameLst>
                                          <p:attrName>ppt_y</p:attrName>
                                        </p:attrNameLst>
                                      </p:cBhvr>
                                      <p:tavLst>
                                        <p:tav tm="0">
                                          <p:val>
                                            <p:strVal val="#ppt_y+.1"/>
                                          </p:val>
                                        </p:tav>
                                        <p:tav tm="100000">
                                          <p:val>
                                            <p:strVal val="#ppt_y"/>
                                          </p:val>
                                        </p:tav>
                                      </p:tavLst>
                                    </p:anim>
                                  </p:childTnLst>
                                </p:cTn>
                              </p:par>
                              <p:par>
                                <p:cTn id="54" nodeType="withEffect" fill="hold" presetClass="entr" presetID="42">
                                  <p:stCondLst>
                                    <p:cond delay="0"/>
                                  </p:stCondLst>
                                  <p:childTnLst>
                                    <p:set>
                                      <p:cBhvr>
                                        <p:cTn id="55" dur="1" fill="hold">
                                          <p:stCondLst>
                                            <p:cond delay="0"/>
                                          </p:stCondLst>
                                        </p:cTn>
                                        <p:tgtEl>
                                          <p:spTgt spid="146"/>
                                        </p:tgtEl>
                                        <p:attrNameLst>
                                          <p:attrName>style.visibility</p:attrName>
                                        </p:attrNameLst>
                                      </p:cBhvr>
                                      <p:to>
                                        <p:strVal val="visible"/>
                                      </p:to>
                                    </p:set>
                                    <p:animEffect filter="fade" transition="in">
                                      <p:cBhvr additive="repl">
                                        <p:cTn id="56" dur="1000"/>
                                        <p:tgtEl>
                                          <p:spTgt spid="146"/>
                                        </p:tgtEl>
                                      </p:cBhvr>
                                    </p:animEffect>
                                    <p:anim calcmode="lin" valueType="num">
                                      <p:cBhvr additive="repl">
                                        <p:cTn id="57" dur="1000" fill="hold"/>
                                        <p:tgtEl>
                                          <p:spTgt spid="146"/>
                                        </p:tgtEl>
                                        <p:attrNameLst>
                                          <p:attrName>ppt_x</p:attrName>
                                        </p:attrNameLst>
                                      </p:cBhvr>
                                      <p:tavLst>
                                        <p:tav tm="0">
                                          <p:val>
                                            <p:strVal val="#ppt_x"/>
                                          </p:val>
                                        </p:tav>
                                        <p:tav tm="100000">
                                          <p:val>
                                            <p:strVal val="#ppt_x"/>
                                          </p:val>
                                        </p:tav>
                                      </p:tavLst>
                                    </p:anim>
                                    <p:anim calcmode="lin" valueType="num">
                                      <p:cBhvr additive="repl">
                                        <p:cTn id="58"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图片 9" descr=""/>
          <p:cNvPicPr/>
          <p:nvPr/>
        </p:nvPicPr>
        <p:blipFill>
          <a:blip r:embed="rId1"/>
          <a:srcRect l="0" t="0" r="42145" b="48020"/>
          <a:stretch/>
        </p:blipFill>
        <p:spPr>
          <a:xfrm>
            <a:off x="7346160" y="2511360"/>
            <a:ext cx="4841280" cy="4341960"/>
          </a:xfrm>
          <a:prstGeom prst="rect">
            <a:avLst/>
          </a:prstGeom>
          <a:ln>
            <a:noFill/>
          </a:ln>
        </p:spPr>
      </p:pic>
      <p:sp>
        <p:nvSpPr>
          <p:cNvPr id="155" name="CustomShape 1"/>
          <p:cNvSpPr/>
          <p:nvPr/>
        </p:nvSpPr>
        <p:spPr>
          <a:xfrm>
            <a:off x="2472840" y="2048760"/>
            <a:ext cx="7241760" cy="2756160"/>
          </a:xfrm>
          <a:prstGeom prst="rect">
            <a:avLst/>
          </a:prstGeom>
          <a:noFill/>
          <a:ln w="38160">
            <a:solidFill>
              <a:srgbClr val="3d7351"/>
            </a:solidFill>
            <a:miter/>
          </a:ln>
        </p:spPr>
        <p:style>
          <a:lnRef idx="0"/>
          <a:fillRef idx="0"/>
          <a:effectRef idx="0"/>
          <a:fontRef idx="minor"/>
        </p:style>
      </p:sp>
      <p:pic>
        <p:nvPicPr>
          <p:cNvPr id="156" name="图片 16" descr=""/>
          <p:cNvPicPr/>
          <p:nvPr/>
        </p:nvPicPr>
        <p:blipFill>
          <a:blip r:embed="rId2"/>
          <a:srcRect l="17878" t="35014" r="0" b="43145"/>
          <a:stretch/>
        </p:blipFill>
        <p:spPr>
          <a:xfrm>
            <a:off x="0" y="0"/>
            <a:ext cx="5833080" cy="2161440"/>
          </a:xfrm>
          <a:prstGeom prst="rect">
            <a:avLst/>
          </a:prstGeom>
          <a:ln>
            <a:noFill/>
          </a:ln>
        </p:spPr>
      </p:pic>
      <p:sp>
        <p:nvSpPr>
          <p:cNvPr id="157" name="CustomShape 2"/>
          <p:cNvSpPr/>
          <p:nvPr/>
        </p:nvSpPr>
        <p:spPr>
          <a:xfrm>
            <a:off x="4865040" y="2880000"/>
            <a:ext cx="5067360" cy="695520"/>
          </a:xfrm>
          <a:prstGeom prst="rect">
            <a:avLst/>
          </a:prstGeom>
          <a:noFill/>
          <a:ln>
            <a:noFill/>
          </a:ln>
        </p:spPr>
        <p:style>
          <a:lnRef idx="0"/>
          <a:fillRef idx="0"/>
          <a:effectRef idx="0"/>
          <a:fontRef idx="minor"/>
        </p:style>
        <p:txBody>
          <a:bodyPr lIns="90000" rIns="90000" tIns="45000" bIns="45000"/>
          <a:p>
            <a:pPr>
              <a:lnSpc>
                <a:spcPct val="100000"/>
              </a:lnSpc>
            </a:pPr>
            <a:r>
              <a:rPr b="0" lang="en-US" sz="4200" spc="-1" strike="noStrike">
                <a:solidFill>
                  <a:srgbClr val="595959"/>
                </a:solidFill>
                <a:uFill>
                  <a:solidFill>
                    <a:srgbClr val="ffffff"/>
                  </a:solidFill>
                </a:uFill>
                <a:latin typeface="微软雅黑"/>
                <a:ea typeface="微软雅黑"/>
              </a:rPr>
              <a:t>回顾</a:t>
            </a:r>
            <a:r>
              <a:rPr b="0" lang="en-US" sz="4200" spc="-1" strike="noStrike">
                <a:solidFill>
                  <a:srgbClr val="595959"/>
                </a:solidFill>
                <a:uFill>
                  <a:solidFill>
                    <a:srgbClr val="ffffff"/>
                  </a:solidFill>
                </a:uFill>
                <a:latin typeface="微软雅黑"/>
                <a:ea typeface="微软雅黑"/>
              </a:rPr>
              <a:t>RL</a:t>
            </a:r>
            <a:endParaRPr b="0" lang="en-US" sz="1800" spc="-1" strike="noStrike">
              <a:solidFill>
                <a:srgbClr val="000000"/>
              </a:solidFill>
              <a:uFill>
                <a:solidFill>
                  <a:srgbClr val="ffffff"/>
                </a:solidFill>
              </a:uFill>
              <a:latin typeface="Arial"/>
            </a:endParaRPr>
          </a:p>
        </p:txBody>
      </p:sp>
      <p:sp>
        <p:nvSpPr>
          <p:cNvPr id="158" name="CustomShape 3"/>
          <p:cNvSpPr/>
          <p:nvPr/>
        </p:nvSpPr>
        <p:spPr>
          <a:xfrm>
            <a:off x="3655800" y="3313800"/>
            <a:ext cx="1269360" cy="5734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708265"/>
                </a:solidFill>
                <a:uFill>
                  <a:solidFill>
                    <a:srgbClr val="ffffff"/>
                  </a:solidFill>
                </a:uFill>
                <a:latin typeface="Impact"/>
                <a:ea typeface="微软雅黑 Light"/>
              </a:rPr>
              <a:t>PART</a:t>
            </a:r>
            <a:endParaRPr b="0" lang="en-US" sz="1800" spc="-1" strike="noStrike">
              <a:solidFill>
                <a:srgbClr val="000000"/>
              </a:solidFill>
              <a:uFill>
                <a:solidFill>
                  <a:srgbClr val="ffffff"/>
                </a:solidFill>
              </a:uFill>
              <a:latin typeface="Arial"/>
            </a:endParaRPr>
          </a:p>
        </p:txBody>
      </p:sp>
      <p:sp>
        <p:nvSpPr>
          <p:cNvPr id="159" name="CustomShape 4"/>
          <p:cNvSpPr/>
          <p:nvPr/>
        </p:nvSpPr>
        <p:spPr>
          <a:xfrm>
            <a:off x="3621960" y="2794320"/>
            <a:ext cx="1337760" cy="69552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708265"/>
                </a:solidFill>
                <a:uFill>
                  <a:solidFill>
                    <a:srgbClr val="ffffff"/>
                  </a:solidFill>
                </a:uFill>
                <a:latin typeface="微软雅黑"/>
                <a:ea typeface="微软雅黑"/>
              </a:rPr>
              <a:t>02</a:t>
            </a:r>
            <a:endParaRPr b="0" lang="en-US" sz="1800" spc="-1" strike="noStrike">
              <a:solidFill>
                <a:srgbClr val="000000"/>
              </a:solidFill>
              <a:uFill>
                <a:solidFill>
                  <a:srgbClr val="ffffff"/>
                </a:solidFill>
              </a:uFill>
              <a:latin typeface="Arial"/>
            </a:endParaRPr>
          </a:p>
        </p:txBody>
      </p:sp>
      <p:sp>
        <p:nvSpPr>
          <p:cNvPr id="160" name="CustomShape 5"/>
          <p:cNvSpPr/>
          <p:nvPr/>
        </p:nvSpPr>
        <p:spPr>
          <a:xfrm flipH="1" flipV="1" rot="2493600">
            <a:off x="4286520" y="3159000"/>
            <a:ext cx="101160" cy="100800"/>
          </a:xfrm>
          <a:prstGeom prst="corner">
            <a:avLst>
              <a:gd name="adj1" fmla="val 15149"/>
              <a:gd name="adj2" fmla="val 17140"/>
            </a:avLst>
          </a:prstGeom>
          <a:solidFill>
            <a:srgbClr val="6f8163"/>
          </a:solidFill>
          <a:ln>
            <a:solidFill>
              <a:srgbClr val="708265"/>
            </a:solidFill>
            <a:round/>
          </a:ln>
        </p:spPr>
        <p:style>
          <a:lnRef idx="2">
            <a:schemeClr val="accent1">
              <a:shade val="50000"/>
            </a:schemeClr>
          </a:lnRef>
          <a:fillRef idx="1">
            <a:schemeClr val="accent1"/>
          </a:fillRef>
          <a:effectRef idx="0">
            <a:schemeClr val="accent1"/>
          </a:effectRef>
          <a:fontRef idx="minor"/>
        </p:style>
      </p:sp>
      <p:sp>
        <p:nvSpPr>
          <p:cNvPr id="161" name="CustomShape 6"/>
          <p:cNvSpPr/>
          <p:nvPr/>
        </p:nvSpPr>
        <p:spPr>
          <a:xfrm flipH="1" flipV="1" rot="2493600">
            <a:off x="4389480" y="3159000"/>
            <a:ext cx="101160" cy="100800"/>
          </a:xfrm>
          <a:prstGeom prst="corner">
            <a:avLst>
              <a:gd name="adj1" fmla="val 15149"/>
              <a:gd name="adj2" fmla="val 17140"/>
            </a:avLst>
          </a:prstGeom>
          <a:solidFill>
            <a:srgbClr val="6f8163"/>
          </a:solidFill>
          <a:ln>
            <a:solidFill>
              <a:srgbClr val="708265"/>
            </a:solidFill>
            <a:round/>
          </a:ln>
        </p:spPr>
        <p:style>
          <a:lnRef idx="2">
            <a:schemeClr val="accent1">
              <a:shade val="50000"/>
            </a:schemeClr>
          </a:lnRef>
          <a:fillRef idx="1">
            <a:schemeClr val="accent1"/>
          </a:fillRef>
          <a:effectRef idx="0">
            <a:schemeClr val="accent1"/>
          </a:effectRef>
          <a:fontRef idx="minor"/>
        </p:style>
      </p:sp>
      <p:sp>
        <p:nvSpPr>
          <p:cNvPr id="162" name="CustomShape 7"/>
          <p:cNvSpPr/>
          <p:nvPr/>
        </p:nvSpPr>
        <p:spPr>
          <a:xfrm>
            <a:off x="6768000" y="3168000"/>
            <a:ext cx="1868400" cy="298440"/>
          </a:xfrm>
          <a:prstGeom prst="rect">
            <a:avLst/>
          </a:prstGeom>
          <a:no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Arial"/>
                <a:ea typeface="DejaVu Sans"/>
              </a:rPr>
              <a:t>–</a:t>
            </a:r>
            <a:r>
              <a:rPr b="0" lang="en-US" sz="1500" spc="-1" strike="noStrike">
                <a:solidFill>
                  <a:srgbClr val="000000"/>
                </a:solidFill>
                <a:uFill>
                  <a:solidFill>
                    <a:srgbClr val="ffffff"/>
                  </a:solidFill>
                </a:uFill>
                <a:latin typeface="Arial"/>
                <a:ea typeface="DejaVu Sans"/>
              </a:rPr>
              <a:t>policy gradient</a:t>
            </a: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Line 1"/>
          <p:cNvSpPr/>
          <p:nvPr/>
        </p:nvSpPr>
        <p:spPr>
          <a:xfrm>
            <a:off x="6095880" y="2000160"/>
            <a:ext cx="4724280" cy="36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164" name="Line 2"/>
          <p:cNvSpPr/>
          <p:nvPr/>
        </p:nvSpPr>
        <p:spPr>
          <a:xfrm flipV="1">
            <a:off x="9391320" y="1468080"/>
            <a:ext cx="360" cy="1063800"/>
          </a:xfrm>
          <a:prstGeom prst="line">
            <a:avLst/>
          </a:prstGeom>
          <a:ln>
            <a:solidFill>
              <a:srgbClr val="404040"/>
            </a:solidFill>
            <a:round/>
          </a:ln>
        </p:spPr>
        <p:style>
          <a:lnRef idx="1">
            <a:schemeClr val="accent1"/>
          </a:lnRef>
          <a:fillRef idx="0">
            <a:schemeClr val="accent1"/>
          </a:fillRef>
          <a:effectRef idx="0">
            <a:schemeClr val="accent1"/>
          </a:effectRef>
          <a:fontRef idx="minor"/>
        </p:style>
      </p:sp>
      <p:sp>
        <p:nvSpPr>
          <p:cNvPr id="165" name="CustomShape 3"/>
          <p:cNvSpPr/>
          <p:nvPr/>
        </p:nvSpPr>
        <p:spPr>
          <a:xfrm>
            <a:off x="9506160" y="2131920"/>
            <a:ext cx="1194840" cy="390960"/>
          </a:xfrm>
          <a:prstGeom prst="rect">
            <a:avLst/>
          </a:prstGeom>
          <a:noFill/>
          <a:ln>
            <a:noFill/>
          </a:ln>
        </p:spPr>
        <p:style>
          <a:lnRef idx="0"/>
          <a:fillRef idx="0"/>
          <a:effectRef idx="0"/>
          <a:fontRef idx="minor"/>
        </p:style>
      </p:sp>
      <p:sp>
        <p:nvSpPr>
          <p:cNvPr id="166" name="CustomShape 4"/>
          <p:cNvSpPr/>
          <p:nvPr/>
        </p:nvSpPr>
        <p:spPr>
          <a:xfrm>
            <a:off x="6534000" y="2954160"/>
            <a:ext cx="3273480" cy="816120"/>
          </a:xfrm>
          <a:prstGeom prst="rect">
            <a:avLst/>
          </a:prstGeom>
          <a:noFill/>
          <a:ln>
            <a:noFill/>
          </a:ln>
        </p:spPr>
        <p:style>
          <a:lnRef idx="0"/>
          <a:fillRef idx="0"/>
          <a:effectRef idx="0"/>
          <a:fontRef idx="minor"/>
        </p:style>
      </p:sp>
      <p:sp>
        <p:nvSpPr>
          <p:cNvPr id="167" name="CustomShape 5"/>
          <p:cNvSpPr/>
          <p:nvPr/>
        </p:nvSpPr>
        <p:spPr>
          <a:xfrm>
            <a:off x="6534000" y="4079160"/>
            <a:ext cx="3273480" cy="816120"/>
          </a:xfrm>
          <a:prstGeom prst="rect">
            <a:avLst/>
          </a:prstGeom>
          <a:noFill/>
          <a:ln>
            <a:noFill/>
          </a:ln>
        </p:spPr>
        <p:style>
          <a:lnRef idx="0"/>
          <a:fillRef idx="0"/>
          <a:effectRef idx="0"/>
          <a:fontRef idx="minor"/>
        </p:style>
      </p:sp>
      <p:sp>
        <p:nvSpPr>
          <p:cNvPr id="168" name="CustomShape 6"/>
          <p:cNvSpPr/>
          <p:nvPr/>
        </p:nvSpPr>
        <p:spPr>
          <a:xfrm>
            <a:off x="6534000" y="5203800"/>
            <a:ext cx="3273480" cy="816120"/>
          </a:xfrm>
          <a:prstGeom prst="rect">
            <a:avLst/>
          </a:prstGeom>
          <a:noFill/>
          <a:ln>
            <a:noFill/>
          </a:ln>
        </p:spPr>
        <p:style>
          <a:lnRef idx="0"/>
          <a:fillRef idx="0"/>
          <a:effectRef idx="0"/>
          <a:fontRef idx="minor"/>
        </p:style>
      </p:sp>
      <p:sp>
        <p:nvSpPr>
          <p:cNvPr id="169" name="CustomShape 7"/>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70" name="CustomShape 8"/>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71" name="CustomShape 9"/>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72" name="CustomShape 10"/>
          <p:cNvSpPr/>
          <p:nvPr/>
        </p:nvSpPr>
        <p:spPr>
          <a:xfrm>
            <a:off x="910440" y="21276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什么是</a:t>
            </a:r>
            <a:r>
              <a:rPr b="1" lang="en-US" sz="2400" spc="-1" strike="noStrike">
                <a:solidFill>
                  <a:srgbClr val="3d7351"/>
                </a:solidFill>
                <a:uFill>
                  <a:solidFill>
                    <a:srgbClr val="ffffff"/>
                  </a:solidFill>
                </a:uFill>
                <a:latin typeface="微软雅黑"/>
                <a:ea typeface="微软雅黑"/>
              </a:rPr>
              <a:t>RL</a:t>
            </a:r>
            <a:endParaRPr b="0" lang="en-US" sz="1800" spc="-1" strike="noStrike">
              <a:solidFill>
                <a:srgbClr val="000000"/>
              </a:solidFill>
              <a:uFill>
                <a:solidFill>
                  <a:srgbClr val="ffffff"/>
                </a:solidFill>
              </a:uFill>
              <a:latin typeface="Arial"/>
            </a:endParaRPr>
          </a:p>
        </p:txBody>
      </p:sp>
      <p:sp>
        <p:nvSpPr>
          <p:cNvPr id="173" name="CustomShape 11"/>
          <p:cNvSpPr/>
          <p:nvPr/>
        </p:nvSpPr>
        <p:spPr>
          <a:xfrm>
            <a:off x="928440" y="579960"/>
            <a:ext cx="1481400" cy="238320"/>
          </a:xfrm>
          <a:prstGeom prst="rect">
            <a:avLst/>
          </a:prstGeom>
          <a:noFill/>
          <a:ln>
            <a:noFill/>
          </a:ln>
        </p:spPr>
        <p:style>
          <a:lnRef idx="0"/>
          <a:fillRef idx="0"/>
          <a:effectRef idx="0"/>
          <a:fontRef idx="minor"/>
        </p:style>
      </p:sp>
      <p:sp>
        <p:nvSpPr>
          <p:cNvPr id="174" name="CustomShape 12"/>
          <p:cNvSpPr/>
          <p:nvPr/>
        </p:nvSpPr>
        <p:spPr>
          <a:xfrm>
            <a:off x="6871680" y="1512000"/>
            <a:ext cx="2516040" cy="424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ea typeface="DejaVu Sans"/>
              </a:rPr>
              <a:t>强化学习</a:t>
            </a:r>
            <a:endParaRPr b="0" lang="en-US" sz="1800" spc="-1" strike="noStrike">
              <a:solidFill>
                <a:srgbClr val="000000"/>
              </a:solidFill>
              <a:uFill>
                <a:solidFill>
                  <a:srgbClr val="ffffff"/>
                </a:solidFill>
              </a:uFill>
              <a:latin typeface="Arial"/>
            </a:endParaRPr>
          </a:p>
        </p:txBody>
      </p:sp>
      <p:sp>
        <p:nvSpPr>
          <p:cNvPr id="175" name="CustomShape 13"/>
          <p:cNvSpPr/>
          <p:nvPr/>
        </p:nvSpPr>
        <p:spPr>
          <a:xfrm>
            <a:off x="6624000" y="2743200"/>
            <a:ext cx="4748040" cy="45968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Reinforcement learning </a:t>
            </a:r>
            <a:r>
              <a:rPr b="0" lang="en-US" sz="1400" spc="-1" strike="noStrike">
                <a:solidFill>
                  <a:srgbClr val="000000"/>
                </a:solidFill>
                <a:uFill>
                  <a:solidFill>
                    <a:srgbClr val="ffffff"/>
                  </a:solidFill>
                </a:uFill>
                <a:latin typeface="Arial"/>
                <a:ea typeface="DejaVu Sans"/>
              </a:rPr>
              <a:t>是机器学习里面的一个分支，特别善于控制一只能够在某个环境下 自主行动 的个体 </a:t>
            </a:r>
            <a:r>
              <a:rPr b="0" lang="en-US" sz="1400" spc="-1" strike="noStrike">
                <a:solidFill>
                  <a:srgbClr val="000000"/>
                </a:solidFill>
                <a:uFill>
                  <a:solidFill>
                    <a:srgbClr val="ffffff"/>
                  </a:solidFill>
                </a:uFill>
                <a:latin typeface="Arial"/>
                <a:ea typeface="DejaVu Sans"/>
              </a:rPr>
              <a:t>(autonomous agent)</a:t>
            </a:r>
            <a:r>
              <a:rPr b="0" lang="en-US" sz="1400" spc="-1" strike="noStrike">
                <a:solidFill>
                  <a:srgbClr val="000000"/>
                </a:solidFill>
                <a:uFill>
                  <a:solidFill>
                    <a:srgbClr val="ffffff"/>
                  </a:solidFill>
                </a:uFill>
                <a:latin typeface="Arial"/>
                <a:ea typeface="DejaVu Sans"/>
              </a:rPr>
              <a:t>，透过和 环境 之间的互动，获取“经验”，而不断改进它的 行为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一些概念：</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状态 </a:t>
            </a:r>
            <a:r>
              <a:rPr b="0" lang="en-US" sz="1400" spc="-1" strike="noStrike">
                <a:solidFill>
                  <a:srgbClr val="000000"/>
                </a:solidFill>
                <a:uFill>
                  <a:solidFill>
                    <a:srgbClr val="ffffff"/>
                  </a:solidFill>
                </a:uFill>
                <a:latin typeface="Arial"/>
                <a:ea typeface="DejaVu Sans"/>
              </a:rPr>
              <a:t>(States) = </a:t>
            </a:r>
            <a:r>
              <a:rPr b="0" lang="en-US" sz="1400" spc="-1" strike="noStrike">
                <a:solidFill>
                  <a:srgbClr val="000000"/>
                </a:solidFill>
                <a:uFill>
                  <a:solidFill>
                    <a:srgbClr val="ffffff"/>
                  </a:solidFill>
                </a:uFill>
                <a:latin typeface="Arial"/>
                <a:ea typeface="DejaVu Sans"/>
              </a:rPr>
              <a:t>环境，例如迷宫的每一格是一个 </a:t>
            </a:r>
            <a:r>
              <a:rPr b="0" lang="en-US" sz="1400" spc="-1" strike="noStrike">
                <a:solidFill>
                  <a:srgbClr val="000000"/>
                </a:solidFill>
                <a:uFill>
                  <a:solidFill>
                    <a:srgbClr val="ffffff"/>
                  </a:solidFill>
                </a:uFill>
                <a:latin typeface="Arial"/>
                <a:ea typeface="DejaVu Sans"/>
              </a:rPr>
              <a:t>state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动作 </a:t>
            </a:r>
            <a:r>
              <a:rPr b="0" lang="en-US" sz="1400" spc="-1" strike="noStrike">
                <a:solidFill>
                  <a:srgbClr val="000000"/>
                </a:solidFill>
                <a:uFill>
                  <a:solidFill>
                    <a:srgbClr val="ffffff"/>
                  </a:solidFill>
                </a:uFill>
                <a:latin typeface="Arial"/>
                <a:ea typeface="DejaVu Sans"/>
              </a:rPr>
              <a:t>(Actions) = </a:t>
            </a:r>
            <a:r>
              <a:rPr b="0" lang="en-US" sz="1400" spc="-1" strike="noStrike">
                <a:solidFill>
                  <a:srgbClr val="000000"/>
                </a:solidFill>
                <a:uFill>
                  <a:solidFill>
                    <a:srgbClr val="ffffff"/>
                  </a:solidFill>
                </a:uFill>
                <a:latin typeface="Arial"/>
                <a:ea typeface="DejaVu Sans"/>
              </a:rPr>
              <a:t>在每个状态下，有什么行动是容许的</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奖励 </a:t>
            </a:r>
            <a:r>
              <a:rPr b="0" lang="en-US" sz="1400" spc="-1" strike="noStrike">
                <a:solidFill>
                  <a:srgbClr val="000000"/>
                </a:solidFill>
                <a:uFill>
                  <a:solidFill>
                    <a:srgbClr val="ffffff"/>
                  </a:solidFill>
                </a:uFill>
                <a:latin typeface="Arial"/>
                <a:ea typeface="DejaVu Sans"/>
              </a:rPr>
              <a:t>(Rewards) = </a:t>
            </a:r>
            <a:r>
              <a:rPr b="0" lang="en-US" sz="1400" spc="-1" strike="noStrike">
                <a:solidFill>
                  <a:srgbClr val="000000"/>
                </a:solidFill>
                <a:uFill>
                  <a:solidFill>
                    <a:srgbClr val="ffffff"/>
                  </a:solidFill>
                </a:uFill>
                <a:latin typeface="Arial"/>
                <a:ea typeface="DejaVu Sans"/>
              </a:rPr>
              <a:t>进入每个状态时，能带来正面或负面的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方案 </a:t>
            </a:r>
            <a:r>
              <a:rPr b="0" lang="en-US" sz="1400" spc="-1" strike="noStrike">
                <a:solidFill>
                  <a:srgbClr val="000000"/>
                </a:solidFill>
                <a:uFill>
                  <a:solidFill>
                    <a:srgbClr val="ffffff"/>
                  </a:solidFill>
                </a:uFill>
                <a:latin typeface="Arial"/>
                <a:ea typeface="DejaVu Sans"/>
              </a:rPr>
              <a:t>(Policy) = </a:t>
            </a:r>
            <a:r>
              <a:rPr b="0" lang="en-US" sz="1400" spc="-1" strike="noStrike">
                <a:solidFill>
                  <a:srgbClr val="000000"/>
                </a:solidFill>
                <a:uFill>
                  <a:solidFill>
                    <a:srgbClr val="ffffff"/>
                  </a:solidFill>
                </a:uFill>
                <a:latin typeface="Arial"/>
                <a:ea typeface="DejaVu Sans"/>
              </a:rPr>
              <a:t>在每个状态下，你会选择哪个行动？</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176" name="图片 175" descr=""/>
          <p:cNvPicPr/>
          <p:nvPr/>
        </p:nvPicPr>
        <p:blipFill>
          <a:blip r:embed="rId1"/>
          <a:stretch/>
        </p:blipFill>
        <p:spPr>
          <a:xfrm>
            <a:off x="504000" y="1296000"/>
            <a:ext cx="4840560" cy="5036760"/>
          </a:xfrm>
          <a:prstGeom prst="rect">
            <a:avLst/>
          </a:prstGeom>
          <a:ln>
            <a:noFill/>
          </a:ln>
        </p:spPr>
      </p:pic>
    </p:spTree>
  </p:cSld>
  <p:timing>
    <p:tnLst>
      <p:par>
        <p:cTn id="61" dur="indefinite" restart="never" nodeType="tmRoot">
          <p:childTnLst>
            <p:seq>
              <p:cTn id="62" nodeType="mainSeq">
                <p:childTnLst>
                  <p:par>
                    <p:cTn id="63" fill="freeze">
                      <p:stCondLst>
                        <p:cond delay="0"/>
                      </p:stCondLst>
                      <p:childTnLst>
                        <p:par>
                          <p:cTn id="64" fill="freeze">
                            <p:stCondLst>
                              <p:cond delay="0"/>
                            </p:stCondLst>
                            <p:childTnLst>
                              <p:par>
                                <p:cTn id="65" nodeType="withEffect" fill="hold" presetClass="entr" presetID="50">
                                  <p:stCondLst>
                                    <p:cond delay="0"/>
                                  </p:stCondLst>
                                  <p:childTnLst>
                                    <p:set>
                                      <p:cBhvr>
                                        <p:cTn id="66" dur="1" fill="hold">
                                          <p:stCondLst>
                                            <p:cond delay="0"/>
                                          </p:stCondLst>
                                        </p:cTn>
                                        <p:tgtEl>
                                          <p:spTgt spid="166"/>
                                        </p:tgtEl>
                                        <p:attrNameLst>
                                          <p:attrName>style.visibility</p:attrName>
                                        </p:attrNameLst>
                                      </p:cBhvr>
                                      <p:to>
                                        <p:strVal val="visible"/>
                                      </p:to>
                                    </p:set>
                                    <p:anim calcmode="lin" valueType="str">
                                      <p:cBhvr additive="repl">
                                        <p:cTn id="67" dur="1000" fill="hold"/>
                                        <p:tgtEl>
                                          <p:spTgt spid="166"/>
                                        </p:tgtEl>
                                      </p:cBhvr>
                                      <p:tavLst>
                                        <p:tav tm="0">
                                          <p:val>
                                            <p:strVal val="width+.3"/>
                                          </p:val>
                                        </p:tav>
                                        <p:tav tm="100000">
                                          <p:val>
                                            <p:strVal val="width"/>
                                          </p:val>
                                        </p:tav>
                                      </p:tavLst>
                                    </p:anim>
                                    <p:anim calcmode="lin" valueType="str">
                                      <p:cBhvr additive="repl">
                                        <p:cTn id="68" dur="1000" fill="hold"/>
                                        <p:tgtEl>
                                          <p:spTgt spid="166"/>
                                        </p:tgtEl>
                                      </p:cBhvr>
                                      <p:tavLst>
                                        <p:tav tm="0">
                                          <p:val>
                                            <p:strVal val="height"/>
                                          </p:val>
                                        </p:tav>
                                        <p:tav tm="100000">
                                          <p:val>
                                            <p:strVal val="height"/>
                                          </p:val>
                                        </p:tav>
                                      </p:tavLst>
                                    </p:anim>
                                    <p:animEffect filter="fade" transition="in">
                                      <p:cBhvr additive="repl">
                                        <p:cTn id="69" dur="1000"/>
                                        <p:tgtEl>
                                          <p:spTgt spid="166"/>
                                        </p:tgtEl>
                                      </p:cBhvr>
                                    </p:animEffect>
                                  </p:childTnLst>
                                </p:cTn>
                              </p:par>
                              <p:par>
                                <p:cTn id="70" nodeType="withEffect" fill="hold" presetClass="entr" presetID="50">
                                  <p:stCondLst>
                                    <p:cond delay="0"/>
                                  </p:stCondLst>
                                  <p:childTnLst>
                                    <p:set>
                                      <p:cBhvr>
                                        <p:cTn id="71" dur="1" fill="hold">
                                          <p:stCondLst>
                                            <p:cond delay="0"/>
                                          </p:stCondLst>
                                        </p:cTn>
                                        <p:tgtEl>
                                          <p:spTgt spid="167"/>
                                        </p:tgtEl>
                                        <p:attrNameLst>
                                          <p:attrName>style.visibility</p:attrName>
                                        </p:attrNameLst>
                                      </p:cBhvr>
                                      <p:to>
                                        <p:strVal val="visible"/>
                                      </p:to>
                                    </p:set>
                                    <p:anim calcmode="lin" valueType="str">
                                      <p:cBhvr additive="repl">
                                        <p:cTn id="72" dur="1000" fill="hold"/>
                                        <p:tgtEl>
                                          <p:spTgt spid="167"/>
                                        </p:tgtEl>
                                      </p:cBhvr>
                                      <p:tavLst>
                                        <p:tav tm="0">
                                          <p:val>
                                            <p:strVal val="width+.3"/>
                                          </p:val>
                                        </p:tav>
                                        <p:tav tm="100000">
                                          <p:val>
                                            <p:strVal val="width"/>
                                          </p:val>
                                        </p:tav>
                                      </p:tavLst>
                                    </p:anim>
                                    <p:anim calcmode="lin" valueType="str">
                                      <p:cBhvr additive="repl">
                                        <p:cTn id="73" dur="1000" fill="hold"/>
                                        <p:tgtEl>
                                          <p:spTgt spid="167"/>
                                        </p:tgtEl>
                                      </p:cBhvr>
                                      <p:tavLst>
                                        <p:tav tm="0">
                                          <p:val>
                                            <p:strVal val="height"/>
                                          </p:val>
                                        </p:tav>
                                        <p:tav tm="100000">
                                          <p:val>
                                            <p:strVal val="height"/>
                                          </p:val>
                                        </p:tav>
                                      </p:tavLst>
                                    </p:anim>
                                    <p:animEffect filter="fade" transition="in">
                                      <p:cBhvr additive="repl">
                                        <p:cTn id="74" dur="1000"/>
                                        <p:tgtEl>
                                          <p:spTgt spid="167"/>
                                        </p:tgtEl>
                                      </p:cBhvr>
                                    </p:animEffect>
                                  </p:childTnLst>
                                </p:cTn>
                              </p:par>
                              <p:par>
                                <p:cTn id="75" nodeType="withEffect" fill="hold" presetClass="entr" presetID="50">
                                  <p:stCondLst>
                                    <p:cond delay="0"/>
                                  </p:stCondLst>
                                  <p:childTnLst>
                                    <p:set>
                                      <p:cBhvr>
                                        <p:cTn id="76" dur="1" fill="hold">
                                          <p:stCondLst>
                                            <p:cond delay="0"/>
                                          </p:stCondLst>
                                        </p:cTn>
                                        <p:tgtEl>
                                          <p:spTgt spid="168"/>
                                        </p:tgtEl>
                                        <p:attrNameLst>
                                          <p:attrName>style.visibility</p:attrName>
                                        </p:attrNameLst>
                                      </p:cBhvr>
                                      <p:to>
                                        <p:strVal val="visible"/>
                                      </p:to>
                                    </p:set>
                                    <p:anim calcmode="lin" valueType="str">
                                      <p:cBhvr additive="repl">
                                        <p:cTn id="77" dur="1000" fill="hold"/>
                                        <p:tgtEl>
                                          <p:spTgt spid="168"/>
                                        </p:tgtEl>
                                      </p:cBhvr>
                                      <p:tavLst>
                                        <p:tav tm="0">
                                          <p:val>
                                            <p:strVal val="width+.3"/>
                                          </p:val>
                                        </p:tav>
                                        <p:tav tm="100000">
                                          <p:val>
                                            <p:strVal val="width"/>
                                          </p:val>
                                        </p:tav>
                                      </p:tavLst>
                                    </p:anim>
                                    <p:anim calcmode="lin" valueType="str">
                                      <p:cBhvr additive="repl">
                                        <p:cTn id="78" dur="1000" fill="hold"/>
                                        <p:tgtEl>
                                          <p:spTgt spid="168"/>
                                        </p:tgtEl>
                                      </p:cBhvr>
                                      <p:tavLst>
                                        <p:tav tm="0">
                                          <p:val>
                                            <p:strVal val="height"/>
                                          </p:val>
                                        </p:tav>
                                        <p:tav tm="100000">
                                          <p:val>
                                            <p:strVal val="height"/>
                                          </p:val>
                                        </p:tav>
                                      </p:tavLst>
                                    </p:anim>
                                    <p:animEffect filter="fade" transition="in">
                                      <p:cBhvr additive="repl">
                                        <p:cTn id="79" dur="1000"/>
                                        <p:tgtEl>
                                          <p:spTgt spid="16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053360" y="1080000"/>
            <a:ext cx="3983760" cy="512640"/>
          </a:xfrm>
          <a:prstGeom prst="rect">
            <a:avLst/>
          </a:prstGeom>
          <a:solidFill>
            <a:srgbClr val="3d7351"/>
          </a:solid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uFill>
                  <a:solidFill>
                    <a:srgbClr val="ffffff"/>
                  </a:solidFill>
                </a:uFill>
                <a:latin typeface="微软雅黑"/>
                <a:ea typeface="微软雅黑"/>
              </a:rPr>
              <a:t> </a:t>
            </a:r>
            <a:r>
              <a:rPr b="1" lang="en-US" sz="2800" spc="-1" strike="noStrike">
                <a:solidFill>
                  <a:srgbClr val="ffffff"/>
                </a:solidFill>
                <a:uFill>
                  <a:solidFill>
                    <a:srgbClr val="ffffff"/>
                  </a:solidFill>
                </a:uFill>
                <a:latin typeface="微软雅黑"/>
                <a:ea typeface="微软雅黑"/>
              </a:rPr>
              <a:t>RL</a:t>
            </a:r>
            <a:r>
              <a:rPr b="1" lang="en-US" sz="2800" spc="-1" strike="noStrike">
                <a:solidFill>
                  <a:srgbClr val="ffffff"/>
                </a:solidFill>
                <a:uFill>
                  <a:solidFill>
                    <a:srgbClr val="ffffff"/>
                  </a:solidFill>
                </a:uFill>
                <a:latin typeface="微软雅黑"/>
                <a:ea typeface="微软雅黑"/>
              </a:rPr>
              <a:t>的分类</a:t>
            </a:r>
            <a:endParaRPr b="0" lang="en-US" sz="1800" spc="-1" strike="noStrike">
              <a:solidFill>
                <a:srgbClr val="000000"/>
              </a:solidFill>
              <a:uFill>
                <a:solidFill>
                  <a:srgbClr val="ffffff"/>
                </a:solidFill>
              </a:uFill>
              <a:latin typeface="Arial"/>
            </a:endParaRPr>
          </a:p>
        </p:txBody>
      </p:sp>
      <p:sp>
        <p:nvSpPr>
          <p:cNvPr id="178" name="CustomShape 2"/>
          <p:cNvSpPr/>
          <p:nvPr/>
        </p:nvSpPr>
        <p:spPr>
          <a:xfrm>
            <a:off x="0" y="212760"/>
            <a:ext cx="147600" cy="56052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79" name="CustomShape 3"/>
          <p:cNvSpPr/>
          <p:nvPr/>
        </p:nvSpPr>
        <p:spPr>
          <a:xfrm>
            <a:off x="245880" y="213480"/>
            <a:ext cx="245520" cy="559080"/>
          </a:xfrm>
          <a:prstGeom prst="rect">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80" name="CustomShape 4"/>
          <p:cNvSpPr/>
          <p:nvPr/>
        </p:nvSpPr>
        <p:spPr>
          <a:xfrm>
            <a:off x="245880" y="213480"/>
            <a:ext cx="559080" cy="559080"/>
          </a:xfrm>
          <a:prstGeom prst="ellipse">
            <a:avLst/>
          </a:prstGeom>
          <a:solidFill>
            <a:srgbClr val="3d7351"/>
          </a:solidFill>
          <a:ln>
            <a:solidFill>
              <a:srgbClr val="3d7351"/>
            </a:solidFill>
            <a:round/>
          </a:ln>
        </p:spPr>
        <p:style>
          <a:lnRef idx="2">
            <a:schemeClr val="accent1">
              <a:shade val="50000"/>
            </a:schemeClr>
          </a:lnRef>
          <a:fillRef idx="1">
            <a:schemeClr val="accent1"/>
          </a:fillRef>
          <a:effectRef idx="0">
            <a:schemeClr val="accent1"/>
          </a:effectRef>
          <a:fontRef idx="minor"/>
        </p:style>
      </p:sp>
      <p:sp>
        <p:nvSpPr>
          <p:cNvPr id="181" name="CustomShape 5"/>
          <p:cNvSpPr/>
          <p:nvPr/>
        </p:nvSpPr>
        <p:spPr>
          <a:xfrm>
            <a:off x="910440" y="212760"/>
            <a:ext cx="1396080" cy="451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3d7351"/>
                </a:solidFill>
                <a:uFill>
                  <a:solidFill>
                    <a:srgbClr val="ffffff"/>
                  </a:solidFill>
                </a:uFill>
                <a:latin typeface="微软雅黑"/>
                <a:ea typeface="微软雅黑"/>
              </a:rPr>
              <a:t>回顾</a:t>
            </a:r>
            <a:r>
              <a:rPr b="1" lang="en-US" sz="2400" spc="-1" strike="noStrike">
                <a:solidFill>
                  <a:srgbClr val="3d7351"/>
                </a:solidFill>
                <a:uFill>
                  <a:solidFill>
                    <a:srgbClr val="ffffff"/>
                  </a:solidFill>
                </a:uFill>
                <a:latin typeface="微软雅黑"/>
                <a:ea typeface="微软雅黑"/>
              </a:rPr>
              <a:t>RL</a:t>
            </a:r>
            <a:endParaRPr b="0" lang="en-US" sz="1800" spc="-1" strike="noStrike">
              <a:solidFill>
                <a:srgbClr val="000000"/>
              </a:solidFill>
              <a:uFill>
                <a:solidFill>
                  <a:srgbClr val="ffffff"/>
                </a:solidFill>
              </a:uFill>
              <a:latin typeface="Arial"/>
            </a:endParaRPr>
          </a:p>
        </p:txBody>
      </p:sp>
      <p:sp>
        <p:nvSpPr>
          <p:cNvPr id="182" name="CustomShape 6"/>
          <p:cNvSpPr/>
          <p:nvPr/>
        </p:nvSpPr>
        <p:spPr>
          <a:xfrm>
            <a:off x="928440" y="579960"/>
            <a:ext cx="1481400" cy="238320"/>
          </a:xfrm>
          <a:prstGeom prst="rect">
            <a:avLst/>
          </a:prstGeom>
          <a:noFill/>
          <a:ln>
            <a:noFill/>
          </a:ln>
        </p:spPr>
        <p:style>
          <a:lnRef idx="0"/>
          <a:fillRef idx="0"/>
          <a:effectRef idx="0"/>
          <a:fontRef idx="minor"/>
        </p:style>
      </p:sp>
      <p:pic>
        <p:nvPicPr>
          <p:cNvPr id="183" name="图片 182" descr=""/>
          <p:cNvPicPr/>
          <p:nvPr/>
        </p:nvPicPr>
        <p:blipFill>
          <a:blip r:embed="rId1"/>
          <a:stretch/>
        </p:blipFill>
        <p:spPr>
          <a:xfrm>
            <a:off x="720000" y="2143800"/>
            <a:ext cx="4847400" cy="4333320"/>
          </a:xfrm>
          <a:prstGeom prst="rect">
            <a:avLst/>
          </a:prstGeom>
          <a:ln>
            <a:noFill/>
          </a:ln>
        </p:spPr>
      </p:pic>
      <p:sp>
        <p:nvSpPr>
          <p:cNvPr id="184" name="CustomShape 7"/>
          <p:cNvSpPr/>
          <p:nvPr/>
        </p:nvSpPr>
        <p:spPr>
          <a:xfrm>
            <a:off x="5760000" y="4107240"/>
            <a:ext cx="5769360" cy="2154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强化学习算法根据</a:t>
            </a:r>
            <a:r>
              <a:rPr b="0" lang="en-US" sz="1400" spc="-1" strike="noStrike">
                <a:solidFill>
                  <a:srgbClr val="ff0066"/>
                </a:solidFill>
                <a:uFill>
                  <a:solidFill>
                    <a:srgbClr val="ffffff"/>
                  </a:solidFill>
                </a:uFill>
                <a:latin typeface="Arial"/>
                <a:ea typeface="DejaVu Sans"/>
              </a:rPr>
              <a:t>以策略为中心还是以值函数最优可以分为两大类，策略优化方法和动态规划方法</a:t>
            </a:r>
            <a:r>
              <a:rPr b="0" lang="en-US" sz="1400" spc="-1" strike="noStrike">
                <a:solidFill>
                  <a:srgbClr val="000000"/>
                </a:solidFill>
                <a:uFill>
                  <a:solidFill>
                    <a:srgbClr val="ffffff"/>
                  </a:solidFill>
                </a:uFill>
                <a:latin typeface="Arial"/>
                <a:ea typeface="DejaVu Sans"/>
              </a:rPr>
              <a:t>。其中策略优化方法又分为进化算法和策略梯度方法；动态规划方法分为策略迭代算法和值迭代算法。策略迭代算法和值迭代算法可以利用广义策略迭代方法进行统一描述。</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另外，强化学习算法根据策略是否是随机的，分为确定性策略强化学习和随机性策略强化学习。</a:t>
            </a:r>
            <a:r>
              <a:rPr b="0" lang="en-US" sz="1400" spc="-1" strike="noStrike">
                <a:solidFill>
                  <a:srgbClr val="ff0066"/>
                </a:solidFill>
                <a:uFill>
                  <a:solidFill>
                    <a:srgbClr val="ffffff"/>
                  </a:solidFill>
                </a:uFill>
                <a:latin typeface="Arial"/>
                <a:ea typeface="DejaVu Sans"/>
              </a:rPr>
              <a:t>根据转移概率是否已知可以分为基于模型的强化学习算法和无模型的强化学习算法</a:t>
            </a:r>
            <a:r>
              <a:rPr b="0" lang="en-US" sz="1400" spc="-1" strike="noStrike">
                <a:solidFill>
                  <a:srgbClr val="000000"/>
                </a:solidFill>
                <a:uFill>
                  <a:solidFill>
                    <a:srgbClr val="ffffff"/>
                  </a:solidFill>
                </a:uFill>
                <a:latin typeface="Arial"/>
                <a:ea typeface="DejaVu Sans"/>
              </a:rPr>
              <a:t>。另外，强化学习算法中的回报函数十分关键，根据回报函数是否已知，可以分为强化学习和逆向强化学习。逆向强化学习是根据专家实例将回报函数学出来</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85" name="图片 184" descr=""/>
          <p:cNvPicPr/>
          <p:nvPr/>
        </p:nvPicPr>
        <p:blipFill>
          <a:blip r:embed="rId2"/>
          <a:stretch/>
        </p:blipFill>
        <p:spPr>
          <a:xfrm>
            <a:off x="6264000" y="1224000"/>
            <a:ext cx="5230440" cy="2229480"/>
          </a:xfrm>
          <a:prstGeom prst="rect">
            <a:avLst/>
          </a:prstGeom>
          <a:ln>
            <a:noFill/>
          </a:ln>
        </p:spPr>
      </p:pic>
    </p:spTree>
  </p:cSld>
  <p:timing>
    <p:tnLst>
      <p:par>
        <p:cTn id="80" dur="indefinite" restart="never" nodeType="tmRoot">
          <p:childTnLst>
            <p:seq>
              <p:cTn id="81"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527</TotalTime>
  <Application>LibreOffice/5.2.2.2$Linux_X86_64 LibreOffice_project/20m0$Build-2</Application>
  <Words>725</Words>
  <Paragraphs>130</Paragraphs>
  <Company>http://www.ypppt.com/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2016-05-18T19:05:46Z</dcterms:created>
  <dc:creator>优品PPT</dc:creator>
  <dc:description>http://www.ypppt.com/</dc:description>
  <cp:keywords>http /www.ypppt.com</cp:keywords>
  <dc:language>zh-CN</dc:language>
  <cp:lastModifiedBy/>
  <dcterms:modified xsi:type="dcterms:W3CDTF">2017-05-08T17:55:28Z</dcterms:modified>
  <cp:revision>52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http://www.ypppt.com/</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自定义</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