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9" r:id="rId3"/>
    <p:sldId id="260" r:id="rId4"/>
    <p:sldId id="261" r:id="rId5"/>
    <p:sldId id="257" r:id="rId6"/>
    <p:sldId id="262" r:id="rId7"/>
    <p:sldId id="258" r:id="rId8"/>
    <p:sldId id="263" r:id="rId9"/>
    <p:sldId id="264" r:id="rId10"/>
    <p:sldId id="267" r:id="rId11"/>
    <p:sldId id="272" r:id="rId12"/>
    <p:sldId id="265" r:id="rId13"/>
    <p:sldId id="266" r:id="rId14"/>
    <p:sldId id="268" r:id="rId15"/>
    <p:sldId id="269" r:id="rId16"/>
    <p:sldId id="270" r:id="rId17"/>
    <p:sldId id="271" r:id="rId18"/>
    <p:sldId id="273" r:id="rId19"/>
    <p:sldId id="274" r:id="rId20"/>
    <p:sldId id="276" r:id="rId21"/>
    <p:sldId id="275" r:id="rId22"/>
    <p:sldId id="277" r:id="rId23"/>
    <p:sldId id="278" r:id="rId24"/>
    <p:sldId id="280" r:id="rId25"/>
    <p:sldId id="279" r:id="rId26"/>
    <p:sldId id="281" r:id="rId27"/>
    <p:sldId id="286" r:id="rId28"/>
    <p:sldId id="283" r:id="rId29"/>
    <p:sldId id="284" r:id="rId30"/>
    <p:sldId id="285" r:id="rId31"/>
    <p:sldId id="290" r:id="rId32"/>
    <p:sldId id="291" r:id="rId33"/>
    <p:sldId id="287" r:id="rId34"/>
    <p:sldId id="288" r:id="rId35"/>
    <p:sldId id="289" r:id="rId36"/>
    <p:sldId id="292" r:id="rId37"/>
    <p:sldId id="293" r:id="rId38"/>
    <p:sldId id="294" r:id="rId39"/>
    <p:sldId id="295" r:id="rId40"/>
    <p:sldId id="296" r:id="rId41"/>
    <p:sldId id="297" r:id="rId42"/>
    <p:sldId id="298" r:id="rId43"/>
    <p:sldId id="300" r:id="rId44"/>
    <p:sldId id="299"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492" y="16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33FDF-B26F-4A01-9FD0-709867A97557}" type="datetimeFigureOut">
              <a:rPr lang="zh-CN" altLang="en-US" smtClean="0"/>
              <a:pPr/>
              <a:t>2015/6/2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7FFB74-D83B-4C86-A156-D9D1A796FC30}" type="slidenum">
              <a:rPr lang="zh-CN" altLang="en-US" smtClean="0"/>
              <a:pPr/>
              <a:t>‹#›</a:t>
            </a:fld>
            <a:endParaRPr lang="zh-CN" altLang="en-US"/>
          </a:p>
        </p:txBody>
      </p:sp>
    </p:spTree>
    <p:extLst>
      <p:ext uri="{BB962C8B-B14F-4D97-AF65-F5344CB8AC3E}">
        <p14:creationId xmlns:p14="http://schemas.microsoft.com/office/powerpoint/2010/main" val="322099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B7FFB74-D83B-4C86-A156-D9D1A796FC30}"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B7FFB74-D83B-4C86-A156-D9D1A796FC30}"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B7FFB74-D83B-4C86-A156-D9D1A796FC30}" type="slidenum">
              <a:rPr lang="zh-CN" altLang="en-US" smtClean="0"/>
              <a:pPr/>
              <a:t>27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B7FFB74-D83B-4C86-A156-D9D1A796FC30}" type="slidenum">
              <a:rPr lang="zh-CN" altLang="en-US" smtClean="0"/>
              <a:pPr/>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2015/6/2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2015/6/2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2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3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3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3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slide" Target="slide39.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slide" Target="slide40.xml"/></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slide" Target="slide41.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slide" Target="slide42.xml"/></Relationships>
</file>

<file path=ppt/slides/_rels/slide4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客户管理操作手册</a:t>
            </a:r>
            <a:endParaRPr lang="zh-CN" altLang="en-US" dirty="0"/>
          </a:p>
        </p:txBody>
      </p:sp>
      <p:sp>
        <p:nvSpPr>
          <p:cNvPr id="3" name="副标题 2"/>
          <p:cNvSpPr>
            <a:spLocks noGrp="1"/>
          </p:cNvSpPr>
          <p:nvPr>
            <p:ph type="subTitle" idx="1"/>
          </p:nvPr>
        </p:nvSpPr>
        <p:spPr/>
        <p:txBody>
          <a:bodyPr/>
          <a:lstStyle/>
          <a:p>
            <a:r>
              <a:rPr lang="en-US" altLang="zh-CN" dirty="0" smtClean="0"/>
              <a:t>V1.0</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通用功能（列表通用）</a:t>
            </a:r>
            <a:endParaRPr lang="zh-CN" altLang="en-US" sz="2800" dirty="0"/>
          </a:p>
        </p:txBody>
      </p:sp>
      <p:sp>
        <p:nvSpPr>
          <p:cNvPr id="5" name="内容占位符 4"/>
          <p:cNvSpPr>
            <a:spLocks noGrp="1"/>
          </p:cNvSpPr>
          <p:nvPr>
            <p:ph idx="1"/>
          </p:nvPr>
        </p:nvSpPr>
        <p:spPr/>
        <p:txBody>
          <a:bodyPr/>
          <a:lstStyle/>
          <a:p>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0" y="1628800"/>
            <a:ext cx="9137077" cy="3528392"/>
          </a:xfrm>
          <a:prstGeom prst="rect">
            <a:avLst/>
          </a:prstGeom>
          <a:noFill/>
          <a:ln w="9525">
            <a:noFill/>
            <a:miter lim="800000"/>
            <a:headEnd/>
            <a:tailEnd/>
          </a:ln>
        </p:spPr>
      </p:pic>
      <p:sp>
        <p:nvSpPr>
          <p:cNvPr id="10" name="圆角矩形标注 9"/>
          <p:cNvSpPr/>
          <p:nvPr/>
        </p:nvSpPr>
        <p:spPr>
          <a:xfrm>
            <a:off x="1043608" y="2204864"/>
            <a:ext cx="2160240" cy="1224136"/>
          </a:xfrm>
          <a:prstGeom prst="wedgeRoundRectCallout">
            <a:avLst>
              <a:gd name="adj1" fmla="val -38416"/>
              <a:gd name="adj2" fmla="val -81517"/>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点击列表中的每一个字段都可以进行排序  </a:t>
            </a:r>
            <a:endParaRPr lang="en-US" altLang="zh-CN" sz="1200" dirty="0" smtClean="0">
              <a:solidFill>
                <a:srgbClr val="FF0000"/>
              </a:solidFill>
            </a:endParaRPr>
          </a:p>
          <a:p>
            <a:r>
              <a:rPr lang="zh-CN" altLang="en-US" sz="1200" dirty="0" smtClean="0">
                <a:solidFill>
                  <a:srgbClr val="FF0000"/>
                </a:solidFill>
              </a:rPr>
              <a:t>例：点击客户全称，这一列客户全称的数据可以按照正序或者倒序进行排序</a:t>
            </a:r>
            <a:endParaRPr lang="en-US" altLang="zh-CN" sz="1200" dirty="0" smtClean="0">
              <a:solidFill>
                <a:srgbClr val="FF0000"/>
              </a:solidFill>
            </a:endParaRPr>
          </a:p>
        </p:txBody>
      </p:sp>
      <p:sp>
        <p:nvSpPr>
          <p:cNvPr id="14" name="圆角矩形标注 13"/>
          <p:cNvSpPr/>
          <p:nvPr/>
        </p:nvSpPr>
        <p:spPr>
          <a:xfrm>
            <a:off x="35496" y="5373216"/>
            <a:ext cx="2160240" cy="1224136"/>
          </a:xfrm>
          <a:prstGeom prst="wedgeRoundRectCallout">
            <a:avLst>
              <a:gd name="adj1" fmla="val -43707"/>
              <a:gd name="adj2" fmla="val -7032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设置每一页显示数据的条数，当前显示的是每一页</a:t>
            </a:r>
            <a:r>
              <a:rPr lang="en-US" altLang="zh-CN" sz="1200" dirty="0" smtClean="0">
                <a:solidFill>
                  <a:srgbClr val="FF0000"/>
                </a:solidFill>
              </a:rPr>
              <a:t>15</a:t>
            </a:r>
            <a:r>
              <a:rPr lang="zh-CN" altLang="en-US" sz="1200" dirty="0" smtClean="0">
                <a:solidFill>
                  <a:srgbClr val="FF0000"/>
                </a:solidFill>
              </a:rPr>
              <a:t>条数据（注：点击下拉按钮，可以设置其中有：</a:t>
            </a:r>
            <a:r>
              <a:rPr lang="en-US" altLang="zh-CN" sz="1200" dirty="0" smtClean="0">
                <a:solidFill>
                  <a:srgbClr val="FF0000"/>
                </a:solidFill>
              </a:rPr>
              <a:t>5</a:t>
            </a:r>
            <a:r>
              <a:rPr lang="zh-CN" altLang="en-US" sz="1200" dirty="0" smtClean="0">
                <a:solidFill>
                  <a:srgbClr val="FF0000"/>
                </a:solidFill>
              </a:rPr>
              <a:t>、</a:t>
            </a:r>
            <a:r>
              <a:rPr lang="en-US" altLang="zh-CN" sz="1200" dirty="0" smtClean="0">
                <a:solidFill>
                  <a:srgbClr val="FF0000"/>
                </a:solidFill>
              </a:rPr>
              <a:t>10</a:t>
            </a:r>
            <a:r>
              <a:rPr lang="zh-CN" altLang="en-US" sz="1200" dirty="0" smtClean="0">
                <a:solidFill>
                  <a:srgbClr val="FF0000"/>
                </a:solidFill>
              </a:rPr>
              <a:t>、</a:t>
            </a:r>
            <a:r>
              <a:rPr lang="en-US" altLang="zh-CN" sz="1200" dirty="0" smtClean="0">
                <a:solidFill>
                  <a:srgbClr val="FF0000"/>
                </a:solidFill>
              </a:rPr>
              <a:t>15</a:t>
            </a:r>
            <a:r>
              <a:rPr lang="zh-CN" altLang="en-US" sz="1200" dirty="0" smtClean="0">
                <a:solidFill>
                  <a:srgbClr val="FF0000"/>
                </a:solidFill>
              </a:rPr>
              <a:t>、</a:t>
            </a:r>
            <a:r>
              <a:rPr lang="en-US" altLang="zh-CN" sz="1200" dirty="0" smtClean="0">
                <a:solidFill>
                  <a:srgbClr val="FF0000"/>
                </a:solidFill>
              </a:rPr>
              <a:t>20</a:t>
            </a:r>
            <a:r>
              <a:rPr lang="zh-CN" altLang="en-US" sz="1200" dirty="0" smtClean="0">
                <a:solidFill>
                  <a:srgbClr val="FF0000"/>
                </a:solidFill>
              </a:rPr>
              <a:t>、</a:t>
            </a:r>
            <a:r>
              <a:rPr lang="en-US" altLang="zh-CN" sz="1200" dirty="0" smtClean="0">
                <a:solidFill>
                  <a:srgbClr val="FF0000"/>
                </a:solidFill>
              </a:rPr>
              <a:t>25</a:t>
            </a:r>
            <a:r>
              <a:rPr lang="zh-CN" altLang="en-US" sz="1200" dirty="0" smtClean="0">
                <a:solidFill>
                  <a:srgbClr val="FF0000"/>
                </a:solidFill>
              </a:rPr>
              <a:t>每行显示的条数）</a:t>
            </a:r>
            <a:endParaRPr lang="en-US" altLang="zh-CN" sz="1200" dirty="0" smtClean="0">
              <a:solidFill>
                <a:srgbClr val="FF0000"/>
              </a:solidFill>
            </a:endParaRPr>
          </a:p>
        </p:txBody>
      </p:sp>
      <p:sp>
        <p:nvSpPr>
          <p:cNvPr id="16" name="矩形 15"/>
          <p:cNvSpPr/>
          <p:nvPr/>
        </p:nvSpPr>
        <p:spPr>
          <a:xfrm>
            <a:off x="395536" y="4941168"/>
            <a:ext cx="1368152" cy="21602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2483768" y="4581128"/>
            <a:ext cx="3456384" cy="1224136"/>
          </a:xfrm>
          <a:prstGeom prst="wedgeRoundRectCallout">
            <a:avLst>
              <a:gd name="adj1" fmla="val -70758"/>
              <a:gd name="adj2" fmla="val -1132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功能依次展示：首页、上一页、当前是第几页、直接跳转到第几页、下一页、末页</a:t>
            </a:r>
            <a:endParaRPr lang="en-US" altLang="zh-CN" sz="1200" dirty="0" smtClean="0">
              <a:solidFill>
                <a:srgbClr val="FF0000"/>
              </a:solidFill>
            </a:endParaRPr>
          </a:p>
        </p:txBody>
      </p:sp>
      <p:sp>
        <p:nvSpPr>
          <p:cNvPr id="21" name="右箭头 20">
            <a:hlinkClick r:id="rId3" action="ppaction://hlinksldjump"/>
          </p:cNvPr>
          <p:cNvSpPr/>
          <p:nvPr/>
        </p:nvSpPr>
        <p:spPr>
          <a:xfrm>
            <a:off x="5292080" y="544522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a:hlinkClick r:id="rId4" action="ppaction://hlinksldjump"/>
          </p:cNvPr>
          <p:cNvSpPr/>
          <p:nvPr/>
        </p:nvSpPr>
        <p:spPr>
          <a:xfrm rot="10800000">
            <a:off x="4716016" y="544522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通用功能（控件通用）</a:t>
            </a:r>
            <a:endParaRPr lang="zh-CN" altLang="en-US" sz="2800" dirty="0"/>
          </a:p>
        </p:txBody>
      </p:sp>
      <p:pic>
        <p:nvPicPr>
          <p:cNvPr id="3074" name="Picture 2"/>
          <p:cNvPicPr>
            <a:picLocks noChangeAspect="1" noChangeArrowheads="1"/>
          </p:cNvPicPr>
          <p:nvPr/>
        </p:nvPicPr>
        <p:blipFill>
          <a:blip r:embed="rId2" cstate="print"/>
          <a:srcRect/>
          <a:stretch>
            <a:fillRect/>
          </a:stretch>
        </p:blipFill>
        <p:spPr bwMode="auto">
          <a:xfrm>
            <a:off x="467544" y="1700808"/>
            <a:ext cx="2924175" cy="31432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39552" y="3284984"/>
            <a:ext cx="5934075" cy="295275"/>
          </a:xfrm>
          <a:prstGeom prst="rect">
            <a:avLst/>
          </a:prstGeom>
          <a:noFill/>
          <a:ln w="9525">
            <a:noFill/>
            <a:miter lim="800000"/>
            <a:headEnd/>
            <a:tailEnd/>
          </a:ln>
        </p:spPr>
      </p:pic>
      <p:sp>
        <p:nvSpPr>
          <p:cNvPr id="7" name="圆角矩形标注 6"/>
          <p:cNvSpPr/>
          <p:nvPr/>
        </p:nvSpPr>
        <p:spPr>
          <a:xfrm>
            <a:off x="4860032" y="1412776"/>
            <a:ext cx="2736304" cy="1440160"/>
          </a:xfrm>
          <a:prstGeom prst="wedgeRoundRectCallout">
            <a:avLst>
              <a:gd name="adj1" fmla="val -104542"/>
              <a:gd name="adj2" fmla="val -18579"/>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注：以下模块中涉及到该控件的都可以直接输入控件提示内容后点击搜索框按钮或者直接按回车键即可实现搜索</a:t>
            </a:r>
            <a:endParaRPr lang="en-US" altLang="zh-CN" sz="1200" dirty="0" smtClean="0">
              <a:solidFill>
                <a:srgbClr val="FF0000"/>
              </a:solidFill>
            </a:endParaRPr>
          </a:p>
          <a:p>
            <a:r>
              <a:rPr lang="zh-CN" altLang="en-US" sz="1200" dirty="0" smtClean="0">
                <a:solidFill>
                  <a:srgbClr val="FF0000"/>
                </a:solidFill>
              </a:rPr>
              <a:t>例：控件文本框中提示“简称”，则输入简称首字即可查出符合筛选条件的内容</a:t>
            </a:r>
            <a:endParaRPr lang="en-US" altLang="zh-CN" sz="1200" dirty="0" smtClean="0">
              <a:solidFill>
                <a:srgbClr val="FF0000"/>
              </a:solidFill>
            </a:endParaRPr>
          </a:p>
        </p:txBody>
      </p:sp>
      <p:sp>
        <p:nvSpPr>
          <p:cNvPr id="8" name="圆角矩形标注 7"/>
          <p:cNvSpPr/>
          <p:nvPr/>
        </p:nvSpPr>
        <p:spPr>
          <a:xfrm>
            <a:off x="4788024" y="3933056"/>
            <a:ext cx="3641628" cy="1281894"/>
          </a:xfrm>
          <a:prstGeom prst="wedgeRoundRectCallout">
            <a:avLst>
              <a:gd name="adj1" fmla="val -41234"/>
              <a:gd name="adj2" fmla="val -7894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以下模块中，涉及到省市县控件时，既可选择又可以手动输入，当手动输入的时候，输入时输入首字即可，例：河北省，输入“河”即可，手动输入带出下拉内容后，必须选择一个下拉选项，如果不选择会提示（仅支持检索，必选选择一个下拉选项）。</a:t>
            </a:r>
            <a:endParaRPr lang="en-US" altLang="zh-CN" sz="1200" dirty="0" smtClean="0">
              <a:solidFill>
                <a:srgbClr val="FF0000"/>
              </a:solidFill>
            </a:endParaRPr>
          </a:p>
        </p:txBody>
      </p:sp>
      <p:sp>
        <p:nvSpPr>
          <p:cNvPr id="11" name="圆角矩形标注 10"/>
          <p:cNvSpPr/>
          <p:nvPr/>
        </p:nvSpPr>
        <p:spPr>
          <a:xfrm>
            <a:off x="4857752" y="5643578"/>
            <a:ext cx="3429024" cy="642942"/>
          </a:xfrm>
          <a:prstGeom prst="wedgeRoundRectCallout">
            <a:avLst>
              <a:gd name="adj1" fmla="val -20285"/>
              <a:gd name="adj2" fmla="val -4895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注：有的地方有导出功能，点击导出按钮将列表的数据导出成</a:t>
            </a:r>
            <a:r>
              <a:rPr lang="en-US" altLang="zh-CN" sz="1200" dirty="0" smtClean="0">
                <a:solidFill>
                  <a:srgbClr val="FF0000"/>
                </a:solidFill>
              </a:rPr>
              <a:t>Excel</a:t>
            </a:r>
            <a:r>
              <a:rPr lang="zh-CN" altLang="en-US" sz="1200" dirty="0" smtClean="0">
                <a:solidFill>
                  <a:srgbClr val="FF0000"/>
                </a:solidFill>
              </a:rPr>
              <a:t>表格形式</a:t>
            </a:r>
            <a:endParaRPr lang="en-US" altLang="zh-CN" sz="1200" dirty="0" smtClean="0">
              <a:solidFill>
                <a:srgbClr val="FF0000"/>
              </a:solidFill>
            </a:endParaRPr>
          </a:p>
        </p:txBody>
      </p:sp>
      <p:pic>
        <p:nvPicPr>
          <p:cNvPr id="4" name="Picture 2"/>
          <p:cNvPicPr>
            <a:picLocks noChangeAspect="1" noChangeArrowheads="1"/>
          </p:cNvPicPr>
          <p:nvPr/>
        </p:nvPicPr>
        <p:blipFill>
          <a:blip r:embed="rId4" cstate="print"/>
          <a:srcRect/>
          <a:stretch>
            <a:fillRect/>
          </a:stretch>
        </p:blipFill>
        <p:spPr bwMode="auto">
          <a:xfrm>
            <a:off x="428596" y="4786322"/>
            <a:ext cx="3590925" cy="495300"/>
          </a:xfrm>
          <a:prstGeom prst="rect">
            <a:avLst/>
          </a:prstGeom>
          <a:noFill/>
          <a:ln w="9525">
            <a:noFill/>
            <a:miter lim="800000"/>
            <a:headEnd/>
            <a:tailEnd/>
          </a:ln>
          <a:effectLst/>
        </p:spPr>
      </p:pic>
      <p:sp>
        <p:nvSpPr>
          <p:cNvPr id="13" name="圆角矩形标注 12"/>
          <p:cNvSpPr/>
          <p:nvPr/>
        </p:nvSpPr>
        <p:spPr>
          <a:xfrm>
            <a:off x="428596" y="5643578"/>
            <a:ext cx="3429024" cy="642942"/>
          </a:xfrm>
          <a:prstGeom prst="wedgeRoundRectCallout">
            <a:avLst>
              <a:gd name="adj1" fmla="val -20517"/>
              <a:gd name="adj2" fmla="val -118207"/>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其中文本框为红色时代表必填项，并且必填项内容当鼠标指向文本框时后面带出必填提示框</a:t>
            </a:r>
            <a:endParaRPr lang="en-US" altLang="zh-CN" sz="1200" dirty="0" smtClean="0">
              <a:solidFill>
                <a:srgbClr val="FF0000"/>
              </a:solidFill>
            </a:endParaRPr>
          </a:p>
          <a:p>
            <a:r>
              <a:rPr lang="zh-CN" altLang="en-US" sz="1200" dirty="0" smtClean="0">
                <a:solidFill>
                  <a:srgbClr val="FF0000"/>
                </a:solidFill>
              </a:rPr>
              <a:t>（以下标红的控件内容都是必填项）</a:t>
            </a:r>
            <a:endParaRPr lang="zh-CN" altLang="en-US" sz="1200" dirty="0">
              <a:solidFill>
                <a:srgbClr val="FF0000"/>
              </a:solidFill>
            </a:endParaRPr>
          </a:p>
        </p:txBody>
      </p:sp>
      <p:sp>
        <p:nvSpPr>
          <p:cNvPr id="14" name="右箭头 13">
            <a:hlinkClick r:id="rId5" action="ppaction://hlinksldjump"/>
          </p:cNvPr>
          <p:cNvSpPr/>
          <p:nvPr/>
        </p:nvSpPr>
        <p:spPr>
          <a:xfrm>
            <a:off x="7719832" y="600076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a:hlinkClick r:id="rId6" action="ppaction://hlinksldjump"/>
          </p:cNvPr>
          <p:cNvSpPr/>
          <p:nvPr/>
        </p:nvSpPr>
        <p:spPr>
          <a:xfrm rot="10800000">
            <a:off x="7143768" y="600076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p:cNvPicPr>
            <a:picLocks noGrp="1" noChangeAspect="1" noChangeArrowheads="1"/>
          </p:cNvPicPr>
          <p:nvPr>
            <p:ph idx="1"/>
          </p:nvPr>
        </p:nvPicPr>
        <p:blipFill>
          <a:blip r:embed="rId7" cstate="print"/>
          <a:srcRect/>
          <a:stretch>
            <a:fillRect/>
          </a:stretch>
        </p:blipFill>
        <p:spPr bwMode="auto">
          <a:xfrm>
            <a:off x="6500826" y="3286124"/>
            <a:ext cx="2033592" cy="264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客户库</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3" cstate="print"/>
          <a:srcRect/>
          <a:stretch>
            <a:fillRect/>
          </a:stretch>
        </p:blipFill>
        <p:spPr bwMode="auto">
          <a:xfrm>
            <a:off x="0" y="1412776"/>
            <a:ext cx="9107940" cy="4176464"/>
          </a:xfrm>
          <a:prstGeom prst="rect">
            <a:avLst/>
          </a:prstGeom>
          <a:noFill/>
          <a:ln w="9525">
            <a:noFill/>
            <a:miter lim="800000"/>
            <a:headEnd/>
            <a:tailEnd/>
          </a:ln>
        </p:spPr>
      </p:pic>
      <p:sp>
        <p:nvSpPr>
          <p:cNvPr id="5" name="矩形 4"/>
          <p:cNvSpPr/>
          <p:nvPr/>
        </p:nvSpPr>
        <p:spPr>
          <a:xfrm>
            <a:off x="0" y="1857364"/>
            <a:ext cx="928662" cy="14287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6516216" y="764704"/>
            <a:ext cx="2160240" cy="1080120"/>
          </a:xfrm>
          <a:prstGeom prst="wedgeRoundRectCallout">
            <a:avLst>
              <a:gd name="adj1" fmla="val -22686"/>
              <a:gd name="adj2" fmla="val 6549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注：打开客户库时，默认客户库的内容为空，只有进行条件的搜索后才能展现符合搜索条件的客户内容</a:t>
            </a:r>
            <a:endParaRPr lang="en-US" altLang="zh-CN" sz="1200" dirty="0" smtClean="0">
              <a:solidFill>
                <a:srgbClr val="FF0000"/>
              </a:solidFill>
            </a:endParaRPr>
          </a:p>
        </p:txBody>
      </p:sp>
      <p:sp>
        <p:nvSpPr>
          <p:cNvPr id="11" name="圆角矩形标注 10"/>
          <p:cNvSpPr/>
          <p:nvPr/>
        </p:nvSpPr>
        <p:spPr>
          <a:xfrm>
            <a:off x="1115616" y="2276872"/>
            <a:ext cx="4824536" cy="1872208"/>
          </a:xfrm>
          <a:prstGeom prst="wedgeRoundRectCallout">
            <a:avLst>
              <a:gd name="adj1" fmla="val -30689"/>
              <a:gd name="adj2" fmla="val -71129"/>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搜索条件：</a:t>
            </a:r>
            <a:r>
              <a:rPr lang="en-US" altLang="zh-CN" sz="1200" dirty="0" smtClean="0">
                <a:solidFill>
                  <a:srgbClr val="FF0000"/>
                </a:solidFill>
              </a:rPr>
              <a:t>1</a:t>
            </a:r>
            <a:r>
              <a:rPr lang="zh-CN" altLang="en-US" sz="1200" dirty="0" smtClean="0">
                <a:solidFill>
                  <a:srgbClr val="FF0000"/>
                </a:solidFill>
              </a:rPr>
              <a:t>、简称可以直接输入后，点击</a:t>
            </a:r>
            <a:r>
              <a:rPr lang="en-US" altLang="zh-CN" sz="1200" dirty="0" smtClean="0">
                <a:solidFill>
                  <a:srgbClr val="FF0000"/>
                </a:solidFill>
              </a:rPr>
              <a:t>       </a:t>
            </a:r>
            <a:r>
              <a:rPr lang="zh-CN" altLang="en-US" sz="1200" dirty="0" smtClean="0">
                <a:solidFill>
                  <a:srgbClr val="FF0000"/>
                </a:solidFill>
              </a:rPr>
              <a:t>搜索按钮或者直     </a:t>
            </a:r>
            <a:endParaRPr lang="en-US" altLang="zh-CN" sz="1200" dirty="0" smtClean="0">
              <a:solidFill>
                <a:srgbClr val="FF0000"/>
              </a:solidFill>
            </a:endParaRPr>
          </a:p>
          <a:p>
            <a:r>
              <a:rPr lang="en-US" altLang="zh-CN" sz="1200" dirty="0" smtClean="0">
                <a:solidFill>
                  <a:srgbClr val="FF0000"/>
                </a:solidFill>
              </a:rPr>
              <a:t>                             </a:t>
            </a:r>
            <a:r>
              <a:rPr lang="zh-CN" altLang="en-US" sz="1200" dirty="0" smtClean="0">
                <a:solidFill>
                  <a:srgbClr val="FF0000"/>
                </a:solidFill>
              </a:rPr>
              <a:t>接按下回车键即可实现搜索</a:t>
            </a:r>
            <a:endParaRPr lang="en-US" altLang="zh-CN" sz="1200" dirty="0" smtClean="0">
              <a:solidFill>
                <a:srgbClr val="FF0000"/>
              </a:solidFill>
            </a:endParaRPr>
          </a:p>
          <a:p>
            <a:r>
              <a:rPr lang="en-US" altLang="zh-CN" sz="1200" dirty="0" smtClean="0">
                <a:solidFill>
                  <a:srgbClr val="FF0000"/>
                </a:solidFill>
              </a:rPr>
              <a:t>                       2</a:t>
            </a:r>
            <a:r>
              <a:rPr lang="zh-CN" altLang="en-US" sz="1200" dirty="0" smtClean="0">
                <a:solidFill>
                  <a:srgbClr val="FF0000"/>
                </a:solidFill>
              </a:rPr>
              <a:t>、星标可以直接搜索，点击星标客户按钮，可以   </a:t>
            </a:r>
            <a:endParaRPr lang="en-US" altLang="zh-CN" sz="1200" dirty="0" smtClean="0">
              <a:solidFill>
                <a:srgbClr val="FF0000"/>
              </a:solidFill>
            </a:endParaRPr>
          </a:p>
          <a:p>
            <a:r>
              <a:rPr lang="en-US" altLang="zh-CN" sz="1200" dirty="0" smtClean="0">
                <a:solidFill>
                  <a:srgbClr val="FF0000"/>
                </a:solidFill>
              </a:rPr>
              <a:t>                              </a:t>
            </a:r>
            <a:r>
              <a:rPr lang="zh-CN" altLang="en-US" sz="1200" dirty="0" smtClean="0">
                <a:solidFill>
                  <a:srgbClr val="FF0000"/>
                </a:solidFill>
              </a:rPr>
              <a:t>搜索出是星标的客户内容</a:t>
            </a:r>
            <a:endParaRPr lang="en-US" altLang="zh-CN" sz="1200" dirty="0" smtClean="0">
              <a:solidFill>
                <a:srgbClr val="FF0000"/>
              </a:solidFill>
            </a:endParaRPr>
          </a:p>
          <a:p>
            <a:r>
              <a:rPr lang="en-US" altLang="zh-CN" sz="1200" dirty="0" smtClean="0">
                <a:solidFill>
                  <a:srgbClr val="FF0000"/>
                </a:solidFill>
              </a:rPr>
              <a:t>                       3</a:t>
            </a:r>
            <a:r>
              <a:rPr lang="zh-CN" altLang="en-US" sz="1200" dirty="0" smtClean="0">
                <a:solidFill>
                  <a:srgbClr val="FF0000"/>
                </a:solidFill>
              </a:rPr>
              <a:t>、如果选择省市县筛选条件后，必须配合简称或   </a:t>
            </a:r>
            <a:endParaRPr lang="en-US" altLang="zh-CN" sz="1200" dirty="0" smtClean="0">
              <a:solidFill>
                <a:srgbClr val="FF0000"/>
              </a:solidFill>
            </a:endParaRPr>
          </a:p>
          <a:p>
            <a:r>
              <a:rPr lang="en-US" altLang="zh-CN" sz="1200" dirty="0" smtClean="0">
                <a:solidFill>
                  <a:srgbClr val="FF0000"/>
                </a:solidFill>
              </a:rPr>
              <a:t>                             </a:t>
            </a:r>
            <a:r>
              <a:rPr lang="zh-CN" altLang="en-US" sz="1200" dirty="0" smtClean="0">
                <a:solidFill>
                  <a:srgbClr val="FF0000"/>
                </a:solidFill>
              </a:rPr>
              <a:t>者星标客户进行搜索，只选择省市县筛选条件</a:t>
            </a:r>
            <a:endParaRPr lang="en-US" altLang="zh-CN" sz="1200" dirty="0" smtClean="0">
              <a:solidFill>
                <a:srgbClr val="FF0000"/>
              </a:solidFill>
            </a:endParaRPr>
          </a:p>
          <a:p>
            <a:r>
              <a:rPr lang="en-US" altLang="zh-CN" sz="1200" dirty="0" smtClean="0">
                <a:solidFill>
                  <a:srgbClr val="FF0000"/>
                </a:solidFill>
              </a:rPr>
              <a:t>                             </a:t>
            </a:r>
            <a:r>
              <a:rPr lang="zh-CN" altLang="en-US" sz="1200" dirty="0" smtClean="0">
                <a:solidFill>
                  <a:srgbClr val="FF0000"/>
                </a:solidFill>
              </a:rPr>
              <a:t>不能实现筛选效果</a:t>
            </a:r>
            <a:endParaRPr lang="en-US" altLang="zh-CN" sz="1200" dirty="0" smtClean="0">
              <a:solidFill>
                <a:srgbClr val="FF0000"/>
              </a:solidFill>
            </a:endParaRPr>
          </a:p>
        </p:txBody>
      </p:sp>
      <p:pic>
        <p:nvPicPr>
          <p:cNvPr id="3075" name="Picture 3"/>
          <p:cNvPicPr>
            <a:picLocks noChangeAspect="1" noChangeArrowheads="1"/>
          </p:cNvPicPr>
          <p:nvPr/>
        </p:nvPicPr>
        <p:blipFill>
          <a:blip r:embed="rId4" cstate="print"/>
          <a:srcRect/>
          <a:stretch>
            <a:fillRect/>
          </a:stretch>
        </p:blipFill>
        <p:spPr bwMode="auto">
          <a:xfrm>
            <a:off x="4165476" y="2564904"/>
            <a:ext cx="190500" cy="190500"/>
          </a:xfrm>
          <a:prstGeom prst="rect">
            <a:avLst/>
          </a:prstGeom>
          <a:noFill/>
          <a:ln w="9525">
            <a:noFill/>
            <a:miter lim="800000"/>
            <a:headEnd/>
            <a:tailEnd/>
          </a:ln>
        </p:spPr>
      </p:pic>
      <p:sp>
        <p:nvSpPr>
          <p:cNvPr id="16" name="右箭头 15">
            <a:hlinkClick r:id="rId5" action="ppaction://hlinksldjump"/>
          </p:cNvPr>
          <p:cNvSpPr/>
          <p:nvPr/>
        </p:nvSpPr>
        <p:spPr>
          <a:xfrm>
            <a:off x="5220072" y="386104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a:hlinkClick r:id="rId6" action="ppaction://hlinksldjump"/>
          </p:cNvPr>
          <p:cNvSpPr/>
          <p:nvPr/>
        </p:nvSpPr>
        <p:spPr>
          <a:xfrm rot="10800000">
            <a:off x="4644008" y="386104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83768" y="1714488"/>
            <a:ext cx="3024336" cy="20234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V="1">
            <a:off x="928662" y="1714488"/>
            <a:ext cx="357190" cy="2171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客户库</a:t>
            </a:r>
            <a:r>
              <a:rPr lang="en-US" altLang="zh-CN" sz="2800" dirty="0" smtClean="0"/>
              <a:t>2</a:t>
            </a:r>
            <a:endParaRPr lang="zh-CN" altLang="en-US" sz="2800" dirty="0"/>
          </a:p>
        </p:txBody>
      </p:sp>
      <p:sp>
        <p:nvSpPr>
          <p:cNvPr id="6" name="内容占位符 5"/>
          <p:cNvSpPr>
            <a:spLocks noGrp="1"/>
          </p:cNvSpPr>
          <p:nvPr>
            <p:ph idx="1"/>
          </p:nvPr>
        </p:nvSpPr>
        <p:spPr/>
        <p:txBody>
          <a:bodyPr/>
          <a:lstStyle/>
          <a:p>
            <a:endParaRPr lang="zh-CN" altLang="en-US" dirty="0"/>
          </a:p>
        </p:txBody>
      </p:sp>
      <p:pic>
        <p:nvPicPr>
          <p:cNvPr id="4101" name="Picture 5"/>
          <p:cNvPicPr>
            <a:picLocks noChangeAspect="1" noChangeArrowheads="1"/>
          </p:cNvPicPr>
          <p:nvPr/>
        </p:nvPicPr>
        <p:blipFill>
          <a:blip r:embed="rId2" cstate="print"/>
          <a:srcRect/>
          <a:stretch>
            <a:fillRect/>
          </a:stretch>
        </p:blipFill>
        <p:spPr bwMode="auto">
          <a:xfrm>
            <a:off x="-42252" y="1556792"/>
            <a:ext cx="9222764" cy="4248472"/>
          </a:xfrm>
          <a:prstGeom prst="rect">
            <a:avLst/>
          </a:prstGeom>
          <a:noFill/>
          <a:ln w="9525">
            <a:noFill/>
            <a:miter lim="800000"/>
            <a:headEnd/>
            <a:tailEnd/>
          </a:ln>
        </p:spPr>
      </p:pic>
      <p:sp>
        <p:nvSpPr>
          <p:cNvPr id="12" name="圆角矩形标注 11"/>
          <p:cNvSpPr/>
          <p:nvPr/>
        </p:nvSpPr>
        <p:spPr>
          <a:xfrm>
            <a:off x="4788024" y="3501008"/>
            <a:ext cx="3528392" cy="1008112"/>
          </a:xfrm>
          <a:prstGeom prst="wedgeRoundRectCallout">
            <a:avLst>
              <a:gd name="adj1" fmla="val -22906"/>
              <a:gd name="adj2" fmla="val -7174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符合筛选条件后筛选出来的客户内容信息界面</a:t>
            </a:r>
            <a:endParaRPr lang="en-US" altLang="zh-CN" sz="1200" dirty="0" smtClean="0">
              <a:solidFill>
                <a:srgbClr val="FF0000"/>
              </a:solidFill>
            </a:endParaRPr>
          </a:p>
        </p:txBody>
      </p:sp>
      <p:sp>
        <p:nvSpPr>
          <p:cNvPr id="13" name="右箭头 12">
            <a:hlinkClick r:id="rId3" action="ppaction://hlinksldjump"/>
          </p:cNvPr>
          <p:cNvSpPr/>
          <p:nvPr/>
        </p:nvSpPr>
        <p:spPr>
          <a:xfrm>
            <a:off x="7740352" y="4221087"/>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a:hlinkClick r:id="rId4" action="ppaction://hlinksldjump"/>
          </p:cNvPr>
          <p:cNvSpPr/>
          <p:nvPr/>
        </p:nvSpPr>
        <p:spPr>
          <a:xfrm rot="10800000">
            <a:off x="7164288" y="4221087"/>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2000240"/>
            <a:ext cx="928662" cy="14287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928662" y="1857364"/>
            <a:ext cx="357190" cy="2171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添加客户</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6147" name="Picture 3"/>
          <p:cNvPicPr>
            <a:picLocks noChangeAspect="1" noChangeArrowheads="1"/>
          </p:cNvPicPr>
          <p:nvPr/>
        </p:nvPicPr>
        <p:blipFill>
          <a:blip r:embed="rId2" cstate="print"/>
          <a:srcRect/>
          <a:stretch>
            <a:fillRect/>
          </a:stretch>
        </p:blipFill>
        <p:spPr bwMode="auto">
          <a:xfrm>
            <a:off x="0" y="1412776"/>
            <a:ext cx="9670365" cy="4437111"/>
          </a:xfrm>
          <a:prstGeom prst="rect">
            <a:avLst/>
          </a:prstGeom>
          <a:noFill/>
          <a:ln w="9525">
            <a:noFill/>
            <a:miter lim="800000"/>
            <a:headEnd/>
            <a:tailEnd/>
          </a:ln>
        </p:spPr>
      </p:pic>
      <p:sp>
        <p:nvSpPr>
          <p:cNvPr id="7" name="矩形 6"/>
          <p:cNvSpPr/>
          <p:nvPr/>
        </p:nvSpPr>
        <p:spPr>
          <a:xfrm>
            <a:off x="0" y="1988840"/>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971030" y="1714488"/>
            <a:ext cx="457698" cy="2749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标注 14"/>
          <p:cNvSpPr/>
          <p:nvPr/>
        </p:nvSpPr>
        <p:spPr>
          <a:xfrm>
            <a:off x="5220072" y="2780928"/>
            <a:ext cx="3528392" cy="1656184"/>
          </a:xfrm>
          <a:prstGeom prst="wedgeRoundRectCallout">
            <a:avLst>
              <a:gd name="adj1" fmla="val -49690"/>
              <a:gd name="adj2" fmla="val -2672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dirty="0" smtClean="0">
                <a:solidFill>
                  <a:srgbClr val="FF0000"/>
                </a:solidFill>
              </a:rPr>
              <a:t>注</a:t>
            </a:r>
            <a:r>
              <a:rPr lang="zh-CN" altLang="en-US" sz="1200" dirty="0" smtClean="0">
                <a:solidFill>
                  <a:srgbClr val="FF0000"/>
                </a:solidFill>
              </a:rPr>
              <a:t>：录入新客户信息时，</a:t>
            </a:r>
            <a:r>
              <a:rPr lang="zh-CN" altLang="en-US" sz="1200" b="1" dirty="0" smtClean="0">
                <a:solidFill>
                  <a:srgbClr val="FF0000"/>
                </a:solidFill>
              </a:rPr>
              <a:t>同省份、同城市、同客户类别以及客户简称包含在原有客户全称里面</a:t>
            </a:r>
            <a:r>
              <a:rPr lang="zh-CN" altLang="en-US" sz="1200" dirty="0" smtClean="0">
                <a:solidFill>
                  <a:srgbClr val="FF0000"/>
                </a:solidFill>
              </a:rPr>
              <a:t>这几种情况时，会提示疑似重复客户，新录入的客户在进入“待审核客户”的同时，也进入到“客户管理</a:t>
            </a:r>
            <a:r>
              <a:rPr lang="en-US" altLang="zh-CN" sz="1200" dirty="0" smtClean="0">
                <a:solidFill>
                  <a:srgbClr val="FF0000"/>
                </a:solidFill>
              </a:rPr>
              <a:t>—</a:t>
            </a:r>
            <a:r>
              <a:rPr lang="zh-CN" altLang="en-US" sz="1200" dirty="0" smtClean="0">
                <a:solidFill>
                  <a:srgbClr val="FF0000"/>
                </a:solidFill>
              </a:rPr>
              <a:t>客户审核”里面等待上级进行审核，审核通过后，才能进入“客户库”和“我的客户”中</a:t>
            </a:r>
            <a:endParaRPr lang="zh-CN" altLang="en-US" sz="1200" dirty="0">
              <a:solidFill>
                <a:srgbClr val="FF0000"/>
              </a:solidFill>
            </a:endParaRPr>
          </a:p>
        </p:txBody>
      </p:sp>
      <p:sp>
        <p:nvSpPr>
          <p:cNvPr id="16" name="右箭头 15">
            <a:hlinkClick r:id="rId3" action="ppaction://hlinksldjump"/>
          </p:cNvPr>
          <p:cNvSpPr/>
          <p:nvPr/>
        </p:nvSpPr>
        <p:spPr>
          <a:xfrm>
            <a:off x="7956376" y="414908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a:hlinkClick r:id="rId4" action="ppaction://hlinksldjump"/>
          </p:cNvPr>
          <p:cNvSpPr/>
          <p:nvPr/>
        </p:nvSpPr>
        <p:spPr>
          <a:xfrm rot="10800000">
            <a:off x="7380312" y="414908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添加客户</a:t>
            </a:r>
            <a:r>
              <a:rPr lang="en-US" altLang="zh-CN" sz="2800" dirty="0" smtClean="0"/>
              <a:t>2</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6147" name="Picture 3"/>
          <p:cNvPicPr>
            <a:picLocks noChangeAspect="1" noChangeArrowheads="1"/>
          </p:cNvPicPr>
          <p:nvPr/>
        </p:nvPicPr>
        <p:blipFill>
          <a:blip r:embed="rId2" cstate="print"/>
          <a:srcRect/>
          <a:stretch>
            <a:fillRect/>
          </a:stretch>
        </p:blipFill>
        <p:spPr bwMode="auto">
          <a:xfrm>
            <a:off x="0" y="1412776"/>
            <a:ext cx="9670365" cy="4437111"/>
          </a:xfrm>
          <a:prstGeom prst="rect">
            <a:avLst/>
          </a:prstGeom>
          <a:noFill/>
          <a:ln w="9525">
            <a:noFill/>
            <a:miter lim="800000"/>
            <a:headEnd/>
            <a:tailEnd/>
          </a:ln>
        </p:spPr>
      </p:pic>
      <p:sp>
        <p:nvSpPr>
          <p:cNvPr id="7" name="矩形 6"/>
          <p:cNvSpPr/>
          <p:nvPr/>
        </p:nvSpPr>
        <p:spPr>
          <a:xfrm>
            <a:off x="0" y="1988840"/>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971030" y="1714488"/>
            <a:ext cx="386260" cy="2749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995936" y="3429000"/>
            <a:ext cx="576064"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0" y="3861048"/>
            <a:ext cx="1043608" cy="1224136"/>
          </a:xfrm>
          <a:prstGeom prst="wedgeRoundRectCallout">
            <a:avLst>
              <a:gd name="adj1" fmla="val 60383"/>
              <a:gd name="adj2" fmla="val -4241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solidFill>
                  <a:srgbClr val="FF0000"/>
                </a:solidFill>
              </a:rPr>
              <a:t>点击该按钮可以在原有的基础上添加联系人的内容（姓名、手机等等）</a:t>
            </a:r>
            <a:endParaRPr lang="zh-CN" altLang="en-US" sz="1100" dirty="0">
              <a:solidFill>
                <a:srgbClr val="FF0000"/>
              </a:solidFill>
            </a:endParaRPr>
          </a:p>
        </p:txBody>
      </p:sp>
      <p:pic>
        <p:nvPicPr>
          <p:cNvPr id="7170" name="Picture 2"/>
          <p:cNvPicPr>
            <a:picLocks noChangeAspect="1" noChangeArrowheads="1"/>
          </p:cNvPicPr>
          <p:nvPr/>
        </p:nvPicPr>
        <p:blipFill>
          <a:blip r:embed="rId3" cstate="print"/>
          <a:srcRect/>
          <a:stretch>
            <a:fillRect/>
          </a:stretch>
        </p:blipFill>
        <p:spPr bwMode="auto">
          <a:xfrm>
            <a:off x="4564360" y="2931418"/>
            <a:ext cx="1447800" cy="209550"/>
          </a:xfrm>
          <a:prstGeom prst="rect">
            <a:avLst/>
          </a:prstGeom>
          <a:noFill/>
          <a:ln w="9525">
            <a:noFill/>
            <a:miter lim="800000"/>
            <a:headEnd/>
            <a:tailEnd/>
          </a:ln>
        </p:spPr>
      </p:pic>
      <p:sp>
        <p:nvSpPr>
          <p:cNvPr id="18" name="圆角矩形标注 17"/>
          <p:cNvSpPr/>
          <p:nvPr/>
        </p:nvSpPr>
        <p:spPr>
          <a:xfrm>
            <a:off x="5364088" y="2060848"/>
            <a:ext cx="3456384" cy="792088"/>
          </a:xfrm>
          <a:prstGeom prst="wedgeRoundRectCallout">
            <a:avLst>
              <a:gd name="adj1" fmla="val -73540"/>
              <a:gd name="adj2" fmla="val 7229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省市县既可选择又可以手动输入，当手动输入的时候，输入时输入首字即可，例：河北省，输入“河”即可，手动输入带出下拉内容后，必须选择一个下拉选项，如果不选择会提示。</a:t>
            </a:r>
            <a:endParaRPr lang="en-US" altLang="zh-CN" sz="1200" dirty="0" smtClean="0">
              <a:solidFill>
                <a:srgbClr val="FF0000"/>
              </a:solidFill>
            </a:endParaRPr>
          </a:p>
        </p:txBody>
      </p:sp>
      <p:sp>
        <p:nvSpPr>
          <p:cNvPr id="19" name="圆角矩形标注 18"/>
          <p:cNvSpPr/>
          <p:nvPr/>
        </p:nvSpPr>
        <p:spPr>
          <a:xfrm>
            <a:off x="5004048" y="3140968"/>
            <a:ext cx="3384376" cy="936104"/>
          </a:xfrm>
          <a:prstGeom prst="wedgeRoundRectCallout">
            <a:avLst>
              <a:gd name="adj1" fmla="val -61933"/>
              <a:gd name="adj2" fmla="val -802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点击该按钮，可以在原有的基础上添加一条新的（客户地址、详细地址）的内容</a:t>
            </a:r>
            <a:endParaRPr lang="zh-CN" altLang="en-US" sz="1200" dirty="0">
              <a:solidFill>
                <a:srgbClr val="FF0000"/>
              </a:solidFill>
            </a:endParaRPr>
          </a:p>
        </p:txBody>
      </p:sp>
      <p:sp>
        <p:nvSpPr>
          <p:cNvPr id="20" name="右箭头 19">
            <a:hlinkClick r:id="rId4" action="ppaction://hlinksldjump"/>
          </p:cNvPr>
          <p:cNvSpPr/>
          <p:nvPr/>
        </p:nvSpPr>
        <p:spPr>
          <a:xfrm>
            <a:off x="7812360" y="378904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a:hlinkClick r:id="rId5" action="ppaction://hlinksldjump"/>
          </p:cNvPr>
          <p:cNvSpPr/>
          <p:nvPr/>
        </p:nvSpPr>
        <p:spPr>
          <a:xfrm rot="10800000">
            <a:off x="7236296" y="378904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添加客户</a:t>
            </a:r>
            <a:r>
              <a:rPr lang="en-US" altLang="zh-CN" sz="2800" dirty="0" smtClean="0"/>
              <a:t>3</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 y="1628800"/>
            <a:ext cx="9143998" cy="4188790"/>
          </a:xfrm>
          <a:prstGeom prst="rect">
            <a:avLst/>
          </a:prstGeom>
          <a:noFill/>
          <a:ln w="9525">
            <a:noFill/>
            <a:miter lim="800000"/>
            <a:headEnd/>
            <a:tailEnd/>
          </a:ln>
        </p:spPr>
      </p:pic>
      <p:sp>
        <p:nvSpPr>
          <p:cNvPr id="12" name="矩形 11"/>
          <p:cNvSpPr/>
          <p:nvPr/>
        </p:nvSpPr>
        <p:spPr>
          <a:xfrm>
            <a:off x="0" y="2143116"/>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75656" y="5301208"/>
            <a:ext cx="1368152"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4860032" y="4797152"/>
            <a:ext cx="3384376" cy="936104"/>
          </a:xfrm>
          <a:prstGeom prst="wedgeRoundRectCallout">
            <a:avLst>
              <a:gd name="adj1" fmla="val -115277"/>
              <a:gd name="adj2" fmla="val -4457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联系时间：不能早于当前时间（注：联系时间是必填项）</a:t>
            </a:r>
            <a:endParaRPr lang="en-US" altLang="zh-CN" sz="1200" dirty="0" smtClean="0">
              <a:solidFill>
                <a:srgbClr val="FF0000"/>
              </a:solidFill>
            </a:endParaRPr>
          </a:p>
          <a:p>
            <a:r>
              <a:rPr lang="zh-CN" altLang="en-US" sz="1200" dirty="0" smtClean="0">
                <a:solidFill>
                  <a:srgbClr val="FF0000"/>
                </a:solidFill>
              </a:rPr>
              <a:t>回访时间：不能晚于当前时间（注：回访时间不是必填项）</a:t>
            </a:r>
            <a:endParaRPr lang="zh-CN" altLang="en-US" sz="1200" dirty="0">
              <a:solidFill>
                <a:srgbClr val="FF0000"/>
              </a:solidFill>
            </a:endParaRPr>
          </a:p>
        </p:txBody>
      </p:sp>
      <p:sp>
        <p:nvSpPr>
          <p:cNvPr id="18" name="右箭头 17">
            <a:hlinkClick r:id="rId3" action="ppaction://hlinksldjump"/>
          </p:cNvPr>
          <p:cNvSpPr/>
          <p:nvPr/>
        </p:nvSpPr>
        <p:spPr>
          <a:xfrm>
            <a:off x="7668344" y="544522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a:hlinkClick r:id="rId4" action="ppaction://hlinksldjump"/>
          </p:cNvPr>
          <p:cNvSpPr/>
          <p:nvPr/>
        </p:nvSpPr>
        <p:spPr>
          <a:xfrm rot="10800000">
            <a:off x="7092280" y="544522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971030" y="1868194"/>
            <a:ext cx="386260" cy="2749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我的客户</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1" y="1520364"/>
            <a:ext cx="9144000" cy="4212892"/>
          </a:xfrm>
          <a:prstGeom prst="rect">
            <a:avLst/>
          </a:prstGeom>
          <a:noFill/>
          <a:ln w="9525">
            <a:noFill/>
            <a:miter lim="800000"/>
            <a:headEnd/>
            <a:tailEnd/>
          </a:ln>
        </p:spPr>
      </p:pic>
      <p:sp>
        <p:nvSpPr>
          <p:cNvPr id="6" name="矩形 5"/>
          <p:cNvSpPr/>
          <p:nvPr/>
        </p:nvSpPr>
        <p:spPr>
          <a:xfrm>
            <a:off x="0" y="2143116"/>
            <a:ext cx="971600"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971600" y="1772816"/>
            <a:ext cx="432048"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500298" y="2221394"/>
            <a:ext cx="199494" cy="3503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4644008" y="1844824"/>
            <a:ext cx="3456384" cy="1440160"/>
          </a:xfrm>
          <a:prstGeom prst="wedgeRoundRectCallout">
            <a:avLst>
              <a:gd name="adj1" fmla="val -103464"/>
              <a:gd name="adj2" fmla="val -17973"/>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a:t>
            </a:r>
            <a:r>
              <a:rPr lang="en-US" altLang="zh-CN" sz="1200" dirty="0" smtClean="0">
                <a:solidFill>
                  <a:srgbClr val="FF0000"/>
                </a:solidFill>
              </a:rPr>
              <a:t>+</a:t>
            </a:r>
            <a:r>
              <a:rPr lang="zh-CN" altLang="en-US" sz="1200" dirty="0" smtClean="0">
                <a:solidFill>
                  <a:srgbClr val="FF0000"/>
                </a:solidFill>
              </a:rPr>
              <a:t>”按钮是在原有的搜索条件之上再添加一条新的搜索条件</a:t>
            </a:r>
            <a:endParaRPr lang="en-US" altLang="zh-CN" sz="1200" dirty="0" smtClean="0">
              <a:solidFill>
                <a:srgbClr val="FF0000"/>
              </a:solidFill>
            </a:endParaRPr>
          </a:p>
          <a:p>
            <a:r>
              <a:rPr lang="zh-CN" altLang="en-US" sz="1200" dirty="0" smtClean="0">
                <a:solidFill>
                  <a:srgbClr val="FF0000"/>
                </a:solidFill>
              </a:rPr>
              <a:t>点击“</a:t>
            </a:r>
            <a:r>
              <a:rPr lang="en-US" altLang="zh-CN" sz="1200" dirty="0" smtClean="0">
                <a:solidFill>
                  <a:srgbClr val="FF0000"/>
                </a:solidFill>
              </a:rPr>
              <a:t>-</a:t>
            </a:r>
            <a:r>
              <a:rPr lang="zh-CN" altLang="en-US" sz="1200" dirty="0" smtClean="0">
                <a:solidFill>
                  <a:srgbClr val="FF0000"/>
                </a:solidFill>
              </a:rPr>
              <a:t>”按钮新 添加的搜索条件会被删掉</a:t>
            </a:r>
            <a:endParaRPr lang="zh-CN" altLang="en-US" sz="1200" dirty="0">
              <a:solidFill>
                <a:srgbClr val="FF0000"/>
              </a:solidFill>
            </a:endParaRPr>
          </a:p>
        </p:txBody>
      </p:sp>
      <p:sp>
        <p:nvSpPr>
          <p:cNvPr id="13" name="右箭头 12">
            <a:hlinkClick r:id="rId3" action="ppaction://hlinksldjump"/>
          </p:cNvPr>
          <p:cNvSpPr/>
          <p:nvPr/>
        </p:nvSpPr>
        <p:spPr>
          <a:xfrm>
            <a:off x="7452320" y="299695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a:hlinkClick r:id="rId4" action="ppaction://hlinksldjump"/>
          </p:cNvPr>
          <p:cNvSpPr/>
          <p:nvPr/>
        </p:nvSpPr>
        <p:spPr>
          <a:xfrm rot="10800000">
            <a:off x="6876256" y="299695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我的客户</a:t>
            </a:r>
            <a:r>
              <a:rPr lang="en-US" altLang="zh-CN" sz="2800" dirty="0" smtClean="0"/>
              <a:t>2</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 y="1428736"/>
            <a:ext cx="9560310" cy="4429156"/>
          </a:xfrm>
          <a:prstGeom prst="rect">
            <a:avLst/>
          </a:prstGeom>
          <a:noFill/>
          <a:ln w="9525">
            <a:noFill/>
            <a:miter lim="800000"/>
            <a:headEnd/>
            <a:tailEnd/>
          </a:ln>
          <a:effectLst/>
        </p:spPr>
      </p:pic>
      <p:sp>
        <p:nvSpPr>
          <p:cNvPr id="6" name="矩形 5"/>
          <p:cNvSpPr/>
          <p:nvPr/>
        </p:nvSpPr>
        <p:spPr>
          <a:xfrm>
            <a:off x="-32" y="2141976"/>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925242" y="1714488"/>
            <a:ext cx="432048"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71736" y="1785926"/>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3929058" y="1643050"/>
            <a:ext cx="3214710" cy="500066"/>
          </a:xfrm>
          <a:prstGeom prst="wedgeRoundRectCallout">
            <a:avLst>
              <a:gd name="adj1" fmla="val -63322"/>
              <a:gd name="adj2" fmla="val -8423"/>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点击可以设置星标客户，通过勾选客户选择星标客户，选择的星标客户会在列表中显示</a:t>
            </a:r>
            <a:endParaRPr lang="zh-CN" altLang="en-US" sz="1200" dirty="0">
              <a:solidFill>
                <a:srgbClr val="FF0000"/>
              </a:solidFill>
            </a:endParaRPr>
          </a:p>
        </p:txBody>
      </p:sp>
      <p:sp>
        <p:nvSpPr>
          <p:cNvPr id="12" name="矩形 11"/>
          <p:cNvSpPr/>
          <p:nvPr/>
        </p:nvSpPr>
        <p:spPr>
          <a:xfrm>
            <a:off x="1071538" y="192880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2500298" y="3357562"/>
            <a:ext cx="3000396" cy="1428760"/>
          </a:xfrm>
          <a:prstGeom prst="wedgeRoundRectCallout">
            <a:avLst>
              <a:gd name="adj1" fmla="val -70645"/>
              <a:gd name="adj2" fmla="val -14073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点击进行筛选：</a:t>
            </a:r>
            <a:endParaRPr lang="en-US" altLang="zh-CN" sz="1200" dirty="0" smtClean="0">
              <a:solidFill>
                <a:srgbClr val="FF0000"/>
              </a:solidFill>
            </a:endParaRPr>
          </a:p>
          <a:p>
            <a:r>
              <a:rPr lang="zh-CN" altLang="en-US" sz="1200" dirty="0" smtClean="0">
                <a:solidFill>
                  <a:srgbClr val="FF0000"/>
                </a:solidFill>
              </a:rPr>
              <a:t>我的客户：当前登录人的客户</a:t>
            </a:r>
            <a:endParaRPr lang="en-US" altLang="zh-CN" sz="1200" dirty="0" smtClean="0">
              <a:solidFill>
                <a:srgbClr val="FF0000"/>
              </a:solidFill>
            </a:endParaRPr>
          </a:p>
          <a:p>
            <a:r>
              <a:rPr lang="zh-CN" altLang="en-US" sz="1200" dirty="0" smtClean="0">
                <a:solidFill>
                  <a:srgbClr val="FF0000"/>
                </a:solidFill>
              </a:rPr>
              <a:t>下属客户：当前登录人的下属客户</a:t>
            </a:r>
            <a:endParaRPr lang="en-US" altLang="zh-CN" sz="1200" dirty="0" smtClean="0">
              <a:solidFill>
                <a:srgbClr val="FF0000"/>
              </a:solidFill>
            </a:endParaRPr>
          </a:p>
          <a:p>
            <a:r>
              <a:rPr lang="zh-CN" altLang="en-US" sz="1200" dirty="0" smtClean="0">
                <a:solidFill>
                  <a:srgbClr val="FF0000"/>
                </a:solidFill>
              </a:rPr>
              <a:t>全部客户：登录人全部客户（包括登录人自己和其下属的客户）</a:t>
            </a:r>
            <a:endParaRPr lang="zh-CN" altLang="en-US" sz="1200" dirty="0">
              <a:solidFill>
                <a:srgbClr val="FF0000"/>
              </a:solidFill>
            </a:endParaRPr>
          </a:p>
        </p:txBody>
      </p:sp>
      <p:sp>
        <p:nvSpPr>
          <p:cNvPr id="18" name="右箭头 17">
            <a:hlinkClick r:id="rId3" action="ppaction://hlinksldjump"/>
          </p:cNvPr>
          <p:cNvSpPr/>
          <p:nvPr/>
        </p:nvSpPr>
        <p:spPr>
          <a:xfrm>
            <a:off x="5000628" y="4427421"/>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a:hlinkClick r:id="rId4" action="ppaction://hlinksldjump"/>
          </p:cNvPr>
          <p:cNvSpPr/>
          <p:nvPr/>
        </p:nvSpPr>
        <p:spPr>
          <a:xfrm rot="10800000">
            <a:off x="4424564" y="4427421"/>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1406" y="3286124"/>
            <a:ext cx="1928826" cy="642942"/>
          </a:xfrm>
          <a:prstGeom prst="wedgeRoundRectCallout">
            <a:avLst>
              <a:gd name="adj1" fmla="val 22420"/>
              <a:gd name="adj2" fmla="val -13971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点击客户全称可以跳转到详细的客户可视化界面（详见下一页）</a:t>
            </a:r>
            <a:endParaRPr lang="zh-CN" altLang="en-US" sz="12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我的客户</a:t>
            </a:r>
            <a:r>
              <a:rPr lang="en-US" altLang="zh-CN" sz="2800" dirty="0" smtClean="0"/>
              <a:t>-</a:t>
            </a:r>
            <a:r>
              <a:rPr lang="zh-CN" altLang="en-US" sz="2800" dirty="0" smtClean="0"/>
              <a:t>客户详情可视化界面</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 y="1571612"/>
            <a:ext cx="9342907" cy="4357718"/>
          </a:xfrm>
          <a:prstGeom prst="rect">
            <a:avLst/>
          </a:prstGeom>
          <a:noFill/>
          <a:ln w="9525">
            <a:noFill/>
            <a:miter lim="800000"/>
            <a:headEnd/>
            <a:tailEnd/>
          </a:ln>
          <a:effectLst/>
        </p:spPr>
      </p:pic>
      <p:sp>
        <p:nvSpPr>
          <p:cNvPr id="7" name="圆角矩形标注 6"/>
          <p:cNvSpPr/>
          <p:nvPr/>
        </p:nvSpPr>
        <p:spPr>
          <a:xfrm>
            <a:off x="5643570" y="2143116"/>
            <a:ext cx="2500330" cy="785818"/>
          </a:xfrm>
          <a:prstGeom prst="wedgeRoundRectCallout">
            <a:avLst>
              <a:gd name="adj1" fmla="val -49096"/>
              <a:gd name="adj2" fmla="val 1488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注：该可视化界面数据可以在原有数据上直接进行修改</a:t>
            </a:r>
            <a:endParaRPr lang="zh-CN" altLang="en-US" sz="1200" dirty="0">
              <a:solidFill>
                <a:srgbClr val="FF0000"/>
              </a:solidFill>
            </a:endParaRPr>
          </a:p>
        </p:txBody>
      </p:sp>
      <p:sp>
        <p:nvSpPr>
          <p:cNvPr id="8" name="矩形 7"/>
          <p:cNvSpPr/>
          <p:nvPr/>
        </p:nvSpPr>
        <p:spPr>
          <a:xfrm>
            <a:off x="1214414" y="3786190"/>
            <a:ext cx="1143008" cy="14287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5715008" y="3500438"/>
            <a:ext cx="3071834" cy="2071702"/>
          </a:xfrm>
          <a:prstGeom prst="wedgeRoundRectCallout">
            <a:avLst>
              <a:gd name="adj1" fmla="val -158773"/>
              <a:gd name="adj2" fmla="val -33047"/>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200" dirty="0" smtClean="0">
              <a:solidFill>
                <a:srgbClr val="FF0000"/>
              </a:solidFill>
            </a:endParaRPr>
          </a:p>
          <a:p>
            <a:r>
              <a:rPr lang="zh-CN" altLang="en-US" sz="1200" dirty="0" smtClean="0">
                <a:solidFill>
                  <a:srgbClr val="FF0000"/>
                </a:solidFill>
              </a:rPr>
              <a:t>增加：点击增加按钮可以在原有的列表上添加一条新的内容（可以输入内容）</a:t>
            </a:r>
            <a:endParaRPr lang="en-US" altLang="zh-CN" sz="1200" dirty="0" smtClean="0">
              <a:solidFill>
                <a:srgbClr val="FF0000"/>
              </a:solidFill>
            </a:endParaRPr>
          </a:p>
          <a:p>
            <a:r>
              <a:rPr lang="zh-CN" altLang="en-US" sz="1200" dirty="0" smtClean="0">
                <a:solidFill>
                  <a:srgbClr val="FF0000"/>
                </a:solidFill>
              </a:rPr>
              <a:t>删除：选中一条数据后，点击该条数据可以进行删除</a:t>
            </a:r>
            <a:endParaRPr lang="en-US" altLang="zh-CN" sz="1200" dirty="0" smtClean="0">
              <a:solidFill>
                <a:srgbClr val="FF0000"/>
              </a:solidFill>
            </a:endParaRPr>
          </a:p>
          <a:p>
            <a:r>
              <a:rPr lang="zh-CN" altLang="en-US" sz="1200" dirty="0" smtClean="0">
                <a:solidFill>
                  <a:srgbClr val="FF0000"/>
                </a:solidFill>
              </a:rPr>
              <a:t>保存：增加一条数据后或者修改数据后点击进行数据的保存</a:t>
            </a:r>
            <a:endParaRPr lang="en-US" altLang="zh-CN" sz="1200" dirty="0" smtClean="0">
              <a:solidFill>
                <a:srgbClr val="FF0000"/>
              </a:solidFill>
            </a:endParaRPr>
          </a:p>
          <a:p>
            <a:r>
              <a:rPr lang="zh-CN" altLang="en-US" sz="1200" dirty="0" smtClean="0">
                <a:solidFill>
                  <a:srgbClr val="FF0000"/>
                </a:solidFill>
              </a:rPr>
              <a:t>取消：对正在编辑的数据，点击取消按钮可以取消编辑并且新添加的一行没有放数据只能点击取消进行删除，否则不行</a:t>
            </a:r>
            <a:endParaRPr lang="en-US" altLang="zh-CN" sz="1200" dirty="0" smtClean="0">
              <a:solidFill>
                <a:srgbClr val="FF0000"/>
              </a:solidFill>
            </a:endParaRPr>
          </a:p>
          <a:p>
            <a:endParaRPr lang="en-US" altLang="zh-CN" sz="1200" dirty="0" smtClean="0">
              <a:solidFill>
                <a:srgbClr val="FF0000"/>
              </a:solidFill>
            </a:endParaRPr>
          </a:p>
          <a:p>
            <a:endParaRPr lang="zh-CN" altLang="en-US" sz="1200" dirty="0">
              <a:solidFill>
                <a:srgbClr val="FF0000"/>
              </a:solidFill>
            </a:endParaRPr>
          </a:p>
        </p:txBody>
      </p:sp>
      <p:sp>
        <p:nvSpPr>
          <p:cNvPr id="10" name="右箭头 9">
            <a:hlinkClick r:id="rId3" action="ppaction://hlinksldjump"/>
          </p:cNvPr>
          <p:cNvSpPr/>
          <p:nvPr/>
        </p:nvSpPr>
        <p:spPr>
          <a:xfrm>
            <a:off x="8072462" y="528638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a:hlinkClick r:id="rId4" action="ppaction://hlinksldjump"/>
          </p:cNvPr>
          <p:cNvSpPr/>
          <p:nvPr/>
        </p:nvSpPr>
        <p:spPr>
          <a:xfrm rot="10800000">
            <a:off x="7496398" y="528638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14414" y="4286256"/>
            <a:ext cx="4071966" cy="2857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2" y="2213414"/>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925242" y="1857364"/>
            <a:ext cx="503486" cy="3606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软件简介</a:t>
            </a:r>
            <a:endParaRPr lang="zh-CN" altLang="en-US" sz="2800" dirty="0"/>
          </a:p>
        </p:txBody>
      </p:sp>
      <p:sp>
        <p:nvSpPr>
          <p:cNvPr id="5" name="内容占位符 4"/>
          <p:cNvSpPr>
            <a:spLocks noGrp="1"/>
          </p:cNvSpPr>
          <p:nvPr>
            <p:ph idx="1"/>
          </p:nvPr>
        </p:nvSpPr>
        <p:spPr/>
        <p:txBody>
          <a:bodyPr/>
          <a:lstStyle/>
          <a:p>
            <a:endParaRPr lang="zh-CN" altLang="en-US" dirty="0"/>
          </a:p>
        </p:txBody>
      </p:sp>
      <p:sp>
        <p:nvSpPr>
          <p:cNvPr id="17" name="圆角矩形 16"/>
          <p:cNvSpPr/>
          <p:nvPr/>
        </p:nvSpPr>
        <p:spPr>
          <a:xfrm>
            <a:off x="251520" y="1285860"/>
            <a:ext cx="3096344" cy="2448272"/>
          </a:xfrm>
          <a:prstGeom prst="round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51520" y="1578858"/>
            <a:ext cx="2954655" cy="1754326"/>
          </a:xfrm>
          <a:prstGeom prst="rect">
            <a:avLst/>
          </a:prstGeom>
          <a:noFill/>
        </p:spPr>
        <p:txBody>
          <a:bodyPr wrap="none" rtlCol="0">
            <a:spAutoFit/>
          </a:bodyPr>
          <a:lstStyle/>
          <a:p>
            <a:r>
              <a:rPr lang="zh-CN" altLang="en-US" sz="1200" dirty="0" smtClean="0">
                <a:solidFill>
                  <a:srgbClr val="FF0000"/>
                </a:solidFill>
              </a:rPr>
              <a:t>客户管理是一款专为中小企业而设计的</a:t>
            </a:r>
            <a:endParaRPr lang="en-US" altLang="zh-CN" sz="1200" dirty="0" smtClean="0">
              <a:solidFill>
                <a:srgbClr val="FF0000"/>
              </a:solidFill>
            </a:endParaRPr>
          </a:p>
          <a:p>
            <a:r>
              <a:rPr lang="zh-CN" altLang="en-US" sz="1200" dirty="0" smtClean="0">
                <a:solidFill>
                  <a:srgbClr val="FF0000"/>
                </a:solidFill>
              </a:rPr>
              <a:t>在线客户管理平台（即</a:t>
            </a:r>
            <a:r>
              <a:rPr lang="en-US" altLang="zh-CN" sz="1200" dirty="0" smtClean="0">
                <a:solidFill>
                  <a:srgbClr val="FF0000"/>
                </a:solidFill>
              </a:rPr>
              <a:t>CRM</a:t>
            </a:r>
            <a:r>
              <a:rPr lang="zh-CN" altLang="en-US" sz="1200" dirty="0" smtClean="0">
                <a:solidFill>
                  <a:srgbClr val="FF0000"/>
                </a:solidFill>
              </a:rPr>
              <a:t>）</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以下操作是一些入门操功能的介绍，可帮</a:t>
            </a:r>
            <a:endParaRPr lang="en-US" altLang="zh-CN" sz="1200" dirty="0" smtClean="0">
              <a:solidFill>
                <a:srgbClr val="FF0000"/>
              </a:solidFill>
            </a:endParaRPr>
          </a:p>
          <a:p>
            <a:r>
              <a:rPr lang="zh-CN" altLang="en-US" sz="1200" dirty="0" smtClean="0">
                <a:solidFill>
                  <a:srgbClr val="FF0000"/>
                </a:solidFill>
              </a:rPr>
              <a:t>助您快速了解客户管理，请您耐心查看。</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在以下的操作过程中，点击黄色向左的箭</a:t>
            </a:r>
            <a:endParaRPr lang="en-US" altLang="zh-CN" sz="1200" dirty="0" smtClean="0">
              <a:solidFill>
                <a:srgbClr val="FF0000"/>
              </a:solidFill>
            </a:endParaRPr>
          </a:p>
          <a:p>
            <a:r>
              <a:rPr lang="zh-CN" altLang="en-US" sz="1200" dirty="0" smtClean="0">
                <a:solidFill>
                  <a:srgbClr val="FF0000"/>
                </a:solidFill>
              </a:rPr>
              <a:t>头查看上一页，点击向右的按钮查看下一</a:t>
            </a:r>
            <a:endParaRPr lang="en-US" altLang="zh-CN" sz="1200" dirty="0" smtClean="0">
              <a:solidFill>
                <a:srgbClr val="FF0000"/>
              </a:solidFill>
            </a:endParaRPr>
          </a:p>
          <a:p>
            <a:r>
              <a:rPr lang="zh-CN" altLang="en-US" sz="1200" dirty="0" smtClean="0">
                <a:solidFill>
                  <a:srgbClr val="FF0000"/>
                </a:solidFill>
              </a:rPr>
              <a:t>页。</a:t>
            </a:r>
            <a:endParaRPr lang="zh-CN" altLang="en-US" sz="1200" dirty="0">
              <a:solidFill>
                <a:srgbClr val="FF0000"/>
              </a:solidFill>
            </a:endParaRPr>
          </a:p>
        </p:txBody>
      </p:sp>
      <p:sp>
        <p:nvSpPr>
          <p:cNvPr id="19" name="右箭头 18">
            <a:hlinkClick r:id="rId2" action="ppaction://hlinksldjump"/>
          </p:cNvPr>
          <p:cNvSpPr/>
          <p:nvPr/>
        </p:nvSpPr>
        <p:spPr>
          <a:xfrm>
            <a:off x="2699792" y="335699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p:cNvPicPr>
            <a:picLocks noChangeAspect="1" noChangeArrowheads="1"/>
          </p:cNvPicPr>
          <p:nvPr/>
        </p:nvPicPr>
        <p:blipFill>
          <a:blip r:embed="rId3" cstate="print"/>
          <a:srcRect/>
          <a:stretch>
            <a:fillRect/>
          </a:stretch>
        </p:blipFill>
        <p:spPr bwMode="auto">
          <a:xfrm>
            <a:off x="3419872" y="1340768"/>
            <a:ext cx="5191125"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待审核客户</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2" y="1571637"/>
            <a:ext cx="9505326" cy="4429131"/>
          </a:xfrm>
          <a:prstGeom prst="rect">
            <a:avLst/>
          </a:prstGeom>
          <a:noFill/>
          <a:ln w="9525">
            <a:noFill/>
            <a:miter lim="800000"/>
            <a:headEnd/>
            <a:tailEnd/>
          </a:ln>
          <a:effectLst/>
        </p:spPr>
      </p:pic>
      <p:sp>
        <p:nvSpPr>
          <p:cNvPr id="5" name="矩形 4"/>
          <p:cNvSpPr/>
          <p:nvPr/>
        </p:nvSpPr>
        <p:spPr>
          <a:xfrm>
            <a:off x="0" y="2357430"/>
            <a:ext cx="971600" cy="14287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928662" y="1924242"/>
            <a:ext cx="432048"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1857356" y="3571876"/>
            <a:ext cx="3000396" cy="1071570"/>
          </a:xfrm>
          <a:prstGeom prst="wedgeRoundRectCallout">
            <a:avLst>
              <a:gd name="adj1" fmla="val -49703"/>
              <a:gd name="adj2" fmla="val -1784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注：待审核客户指的是当前登录人自己添加的疑似重复客户等待别人审核的客户</a:t>
            </a:r>
            <a:endParaRPr lang="zh-CN" altLang="en-US" sz="1200" dirty="0">
              <a:solidFill>
                <a:srgbClr val="FF0000"/>
              </a:solidFill>
            </a:endParaRPr>
          </a:p>
        </p:txBody>
      </p:sp>
      <p:sp>
        <p:nvSpPr>
          <p:cNvPr id="8" name="右箭头 7">
            <a:hlinkClick r:id="rId3" action="ppaction://hlinksldjump"/>
          </p:cNvPr>
          <p:cNvSpPr/>
          <p:nvPr/>
        </p:nvSpPr>
        <p:spPr>
          <a:xfrm>
            <a:off x="4076494" y="4286256"/>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a:hlinkClick r:id="rId4" action="ppaction://hlinksldjump"/>
          </p:cNvPr>
          <p:cNvSpPr/>
          <p:nvPr/>
        </p:nvSpPr>
        <p:spPr>
          <a:xfrm rot="10800000">
            <a:off x="3500430" y="4286256"/>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待审核客户</a:t>
            </a:r>
            <a:r>
              <a:rPr lang="en-US" altLang="zh-CN" sz="2800" dirty="0" smtClean="0"/>
              <a:t>2</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2" y="1571637"/>
            <a:ext cx="9505326" cy="4429131"/>
          </a:xfrm>
          <a:prstGeom prst="rect">
            <a:avLst/>
          </a:prstGeom>
          <a:noFill/>
          <a:ln w="9525">
            <a:noFill/>
            <a:miter lim="800000"/>
            <a:headEnd/>
            <a:tailEnd/>
          </a:ln>
          <a:effectLst/>
        </p:spPr>
      </p:pic>
      <p:sp>
        <p:nvSpPr>
          <p:cNvPr id="5" name="矩形 4"/>
          <p:cNvSpPr/>
          <p:nvPr/>
        </p:nvSpPr>
        <p:spPr>
          <a:xfrm>
            <a:off x="0" y="2356290"/>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925242" y="1924242"/>
            <a:ext cx="432048"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71538" y="2071678"/>
            <a:ext cx="1500198"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4643438" y="2928934"/>
            <a:ext cx="3143272" cy="1357322"/>
          </a:xfrm>
          <a:prstGeom prst="wedgeRoundRectCallout">
            <a:avLst>
              <a:gd name="adj1" fmla="val -116134"/>
              <a:gd name="adj2" fmla="val -100793"/>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点击进行筛选：</a:t>
            </a:r>
            <a:endParaRPr lang="en-US" altLang="zh-CN" sz="1200" dirty="0" smtClean="0">
              <a:solidFill>
                <a:srgbClr val="FF0000"/>
              </a:solidFill>
            </a:endParaRPr>
          </a:p>
          <a:p>
            <a:r>
              <a:rPr lang="zh-CN" altLang="en-US" sz="1200" dirty="0" smtClean="0">
                <a:solidFill>
                  <a:srgbClr val="FF0000"/>
                </a:solidFill>
              </a:rPr>
              <a:t>我的待审核客户：当前登录人的待审核客户</a:t>
            </a:r>
            <a:endParaRPr lang="en-US" altLang="zh-CN" sz="1200" dirty="0" smtClean="0">
              <a:solidFill>
                <a:srgbClr val="FF0000"/>
              </a:solidFill>
            </a:endParaRPr>
          </a:p>
          <a:p>
            <a:r>
              <a:rPr lang="zh-CN" altLang="en-US" sz="1200" dirty="0" smtClean="0">
                <a:solidFill>
                  <a:srgbClr val="FF0000"/>
                </a:solidFill>
              </a:rPr>
              <a:t>下属待审核客户：登录人下属的待审核客户</a:t>
            </a:r>
            <a:endParaRPr lang="en-US" altLang="zh-CN" sz="1200" dirty="0" smtClean="0">
              <a:solidFill>
                <a:srgbClr val="FF0000"/>
              </a:solidFill>
            </a:endParaRPr>
          </a:p>
          <a:p>
            <a:r>
              <a:rPr lang="zh-CN" altLang="en-US" sz="1200" dirty="0" smtClean="0">
                <a:solidFill>
                  <a:srgbClr val="FF0000"/>
                </a:solidFill>
              </a:rPr>
              <a:t>全部待审核客户：登录人全部待审核客户（包括登录人自己和其下属的待审核客户）</a:t>
            </a:r>
            <a:endParaRPr lang="zh-CN" altLang="en-US" sz="1200" dirty="0">
              <a:solidFill>
                <a:srgbClr val="FF0000"/>
              </a:solidFill>
            </a:endParaRPr>
          </a:p>
        </p:txBody>
      </p:sp>
      <p:sp>
        <p:nvSpPr>
          <p:cNvPr id="11" name="矩形 10"/>
          <p:cNvSpPr/>
          <p:nvPr/>
        </p:nvSpPr>
        <p:spPr>
          <a:xfrm>
            <a:off x="1071538" y="2428868"/>
            <a:ext cx="500066"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00034" y="3500438"/>
            <a:ext cx="1500198" cy="928694"/>
          </a:xfrm>
          <a:prstGeom prst="wedgeRoundRectCallout">
            <a:avLst>
              <a:gd name="adj1" fmla="val -8297"/>
              <a:gd name="adj2" fmla="val -14344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待审核：当前登录人等待审核的客户</a:t>
            </a:r>
            <a:endParaRPr lang="en-US" altLang="zh-CN" sz="1200" dirty="0" smtClean="0">
              <a:solidFill>
                <a:srgbClr val="FF0000"/>
              </a:solidFill>
            </a:endParaRPr>
          </a:p>
          <a:p>
            <a:r>
              <a:rPr lang="zh-CN" altLang="en-US" sz="1200" dirty="0" smtClean="0">
                <a:solidFill>
                  <a:srgbClr val="FF0000"/>
                </a:solidFill>
              </a:rPr>
              <a:t>已驳回：当前登录人被驳回的客户</a:t>
            </a:r>
            <a:endParaRPr lang="zh-CN" altLang="en-US" sz="1200" dirty="0">
              <a:solidFill>
                <a:srgbClr val="FF0000"/>
              </a:solidFill>
            </a:endParaRPr>
          </a:p>
        </p:txBody>
      </p:sp>
      <p:sp>
        <p:nvSpPr>
          <p:cNvPr id="13" name="圆角矩形标注 12"/>
          <p:cNvSpPr/>
          <p:nvPr/>
        </p:nvSpPr>
        <p:spPr>
          <a:xfrm>
            <a:off x="2428860" y="4000504"/>
            <a:ext cx="1928826" cy="1071570"/>
          </a:xfrm>
          <a:prstGeom prst="wedgeRoundRectCallout">
            <a:avLst>
              <a:gd name="adj1" fmla="val -107641"/>
              <a:gd name="adj2" fmla="val -152439"/>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点击客户全称可以跳转到详细的客户可视化界面（同我的客户模块效果）</a:t>
            </a:r>
            <a:endParaRPr lang="zh-CN" altLang="en-US" sz="1200" dirty="0">
              <a:solidFill>
                <a:srgbClr val="FF0000"/>
              </a:solidFill>
            </a:endParaRPr>
          </a:p>
        </p:txBody>
      </p:sp>
      <p:sp>
        <p:nvSpPr>
          <p:cNvPr id="14" name="右箭头 13">
            <a:hlinkClick r:id="rId3" action="ppaction://hlinksldjump"/>
          </p:cNvPr>
          <p:cNvSpPr/>
          <p:nvPr/>
        </p:nvSpPr>
        <p:spPr>
          <a:xfrm>
            <a:off x="4000496" y="478632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a:hlinkClick r:id="rId4" action="ppaction://hlinksldjump"/>
          </p:cNvPr>
          <p:cNvSpPr/>
          <p:nvPr/>
        </p:nvSpPr>
        <p:spPr>
          <a:xfrm rot="10800000">
            <a:off x="3424432" y="478632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联系记录</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1" y="1500174"/>
            <a:ext cx="9369042" cy="4357694"/>
          </a:xfrm>
          <a:prstGeom prst="rect">
            <a:avLst/>
          </a:prstGeom>
          <a:noFill/>
          <a:ln w="9525">
            <a:noFill/>
            <a:miter lim="800000"/>
            <a:headEnd/>
            <a:tailEnd/>
          </a:ln>
          <a:effectLst/>
        </p:spPr>
      </p:pic>
      <p:sp>
        <p:nvSpPr>
          <p:cNvPr id="5" name="矩形 4"/>
          <p:cNvSpPr/>
          <p:nvPr/>
        </p:nvSpPr>
        <p:spPr>
          <a:xfrm>
            <a:off x="0" y="2427728"/>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925242" y="1785926"/>
            <a:ext cx="432048" cy="6418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00298" y="1857364"/>
            <a:ext cx="1428760"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143372" y="2428868"/>
            <a:ext cx="3143272" cy="1500198"/>
          </a:xfrm>
          <a:prstGeom prst="wedgeRoundRectCallout">
            <a:avLst>
              <a:gd name="adj1" fmla="val -78776"/>
              <a:gd name="adj2" fmla="val -7549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点击进行筛选：</a:t>
            </a:r>
            <a:endParaRPr lang="en-US" altLang="zh-CN" sz="1200" dirty="0" smtClean="0">
              <a:solidFill>
                <a:srgbClr val="FF0000"/>
              </a:solidFill>
            </a:endParaRPr>
          </a:p>
          <a:p>
            <a:r>
              <a:rPr lang="zh-CN" altLang="en-US" sz="1200" dirty="0" smtClean="0">
                <a:solidFill>
                  <a:srgbClr val="FF0000"/>
                </a:solidFill>
              </a:rPr>
              <a:t>我的联系记录：当前登录人的联系记录</a:t>
            </a:r>
            <a:endParaRPr lang="en-US" altLang="zh-CN" sz="1200" dirty="0" smtClean="0">
              <a:solidFill>
                <a:srgbClr val="FF0000"/>
              </a:solidFill>
            </a:endParaRPr>
          </a:p>
          <a:p>
            <a:r>
              <a:rPr lang="zh-CN" altLang="en-US" sz="1200" dirty="0" smtClean="0">
                <a:solidFill>
                  <a:srgbClr val="FF0000"/>
                </a:solidFill>
              </a:rPr>
              <a:t>下属的联系记录：登录人下属的联系记录</a:t>
            </a:r>
            <a:endParaRPr lang="en-US" altLang="zh-CN" sz="1200" dirty="0" smtClean="0">
              <a:solidFill>
                <a:srgbClr val="FF0000"/>
              </a:solidFill>
            </a:endParaRPr>
          </a:p>
          <a:p>
            <a:r>
              <a:rPr lang="zh-CN" altLang="en-US" sz="1200" dirty="0" smtClean="0">
                <a:solidFill>
                  <a:srgbClr val="FF0000"/>
                </a:solidFill>
              </a:rPr>
              <a:t>全部联系记录：登录人全部联系记录（包括登录人自己和其下属的联系记录）</a:t>
            </a:r>
            <a:endParaRPr lang="zh-CN" altLang="en-US" sz="1200" dirty="0">
              <a:solidFill>
                <a:srgbClr val="FF0000"/>
              </a:solidFill>
            </a:endParaRPr>
          </a:p>
        </p:txBody>
      </p:sp>
      <p:sp>
        <p:nvSpPr>
          <p:cNvPr id="10" name="圆角矩形标注 9"/>
          <p:cNvSpPr/>
          <p:nvPr/>
        </p:nvSpPr>
        <p:spPr>
          <a:xfrm>
            <a:off x="5286380" y="1214422"/>
            <a:ext cx="2786082" cy="857256"/>
          </a:xfrm>
          <a:prstGeom prst="wedgeRoundRectCallout">
            <a:avLst>
              <a:gd name="adj1" fmla="val -49703"/>
              <a:gd name="adj2" fmla="val -1784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注：联系记录：是新添加客户的时候，根据添加的联系记录来显示内容</a:t>
            </a:r>
            <a:endParaRPr lang="zh-CN" altLang="en-US" sz="1200" dirty="0">
              <a:solidFill>
                <a:srgbClr val="FF0000"/>
              </a:solidFill>
            </a:endParaRPr>
          </a:p>
        </p:txBody>
      </p:sp>
      <p:sp>
        <p:nvSpPr>
          <p:cNvPr id="11" name="右箭头 10">
            <a:hlinkClick r:id="rId3" action="ppaction://hlinksldjump"/>
          </p:cNvPr>
          <p:cNvSpPr/>
          <p:nvPr/>
        </p:nvSpPr>
        <p:spPr>
          <a:xfrm>
            <a:off x="6715140" y="364331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a:hlinkClick r:id="rId4" action="ppaction://hlinksldjump"/>
          </p:cNvPr>
          <p:cNvSpPr/>
          <p:nvPr/>
        </p:nvSpPr>
        <p:spPr>
          <a:xfrm rot="10800000">
            <a:off x="6139076" y="364331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1214414" y="3571876"/>
            <a:ext cx="1928826" cy="1071570"/>
          </a:xfrm>
          <a:prstGeom prst="wedgeRoundRectCallout">
            <a:avLst>
              <a:gd name="adj1" fmla="val -43611"/>
              <a:gd name="adj2" fmla="val -10201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点击客户全称可以跳转到详细的客户可视化界面（同我的客户模块效果）</a:t>
            </a:r>
            <a:endParaRPr lang="zh-CN" altLang="en-US" sz="1200"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我的</a:t>
            </a:r>
            <a:r>
              <a:rPr lang="en-US" altLang="zh-CN" sz="2800" dirty="0" smtClean="0"/>
              <a:t>CRM-</a:t>
            </a:r>
            <a:r>
              <a:rPr lang="zh-CN" altLang="en-US" sz="2800" dirty="0" smtClean="0"/>
              <a:t>联系人</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6147" name="Picture 3"/>
          <p:cNvPicPr>
            <a:picLocks noChangeAspect="1" noChangeArrowheads="1"/>
          </p:cNvPicPr>
          <p:nvPr/>
        </p:nvPicPr>
        <p:blipFill>
          <a:blip r:embed="rId2" cstate="print"/>
          <a:srcRect/>
          <a:stretch>
            <a:fillRect/>
          </a:stretch>
        </p:blipFill>
        <p:spPr bwMode="auto">
          <a:xfrm>
            <a:off x="1" y="1500174"/>
            <a:ext cx="9429783" cy="4398573"/>
          </a:xfrm>
          <a:prstGeom prst="rect">
            <a:avLst/>
          </a:prstGeom>
          <a:noFill/>
          <a:ln w="9525">
            <a:noFill/>
            <a:miter lim="800000"/>
            <a:headEnd/>
            <a:tailEnd/>
          </a:ln>
          <a:effectLst/>
        </p:spPr>
      </p:pic>
      <p:sp>
        <p:nvSpPr>
          <p:cNvPr id="6" name="矩形 5"/>
          <p:cNvSpPr/>
          <p:nvPr/>
        </p:nvSpPr>
        <p:spPr>
          <a:xfrm>
            <a:off x="0" y="2570604"/>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925242" y="1785926"/>
            <a:ext cx="432048" cy="7846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00100" y="2000240"/>
            <a:ext cx="1428760"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2643174" y="2571744"/>
            <a:ext cx="3143272" cy="1500198"/>
          </a:xfrm>
          <a:prstGeom prst="wedgeRoundRectCallout">
            <a:avLst>
              <a:gd name="adj1" fmla="val -80998"/>
              <a:gd name="adj2" fmla="val -77608"/>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点击进行筛选：</a:t>
            </a:r>
            <a:endParaRPr lang="en-US" altLang="zh-CN" sz="1200" dirty="0" smtClean="0">
              <a:solidFill>
                <a:srgbClr val="FF0000"/>
              </a:solidFill>
            </a:endParaRPr>
          </a:p>
          <a:p>
            <a:r>
              <a:rPr lang="zh-CN" altLang="en-US" sz="1200" dirty="0" smtClean="0">
                <a:solidFill>
                  <a:srgbClr val="FF0000"/>
                </a:solidFill>
              </a:rPr>
              <a:t>我的联系人：当前登录人的联系人</a:t>
            </a:r>
            <a:endParaRPr lang="en-US" altLang="zh-CN" sz="1200" dirty="0" smtClean="0">
              <a:solidFill>
                <a:srgbClr val="FF0000"/>
              </a:solidFill>
            </a:endParaRPr>
          </a:p>
          <a:p>
            <a:r>
              <a:rPr lang="zh-CN" altLang="en-US" sz="1200" dirty="0" smtClean="0">
                <a:solidFill>
                  <a:srgbClr val="FF0000"/>
                </a:solidFill>
              </a:rPr>
              <a:t>下属联系人：登录人下属的联系人</a:t>
            </a:r>
            <a:endParaRPr lang="en-US" altLang="zh-CN" sz="1200" dirty="0" smtClean="0">
              <a:solidFill>
                <a:srgbClr val="FF0000"/>
              </a:solidFill>
            </a:endParaRPr>
          </a:p>
          <a:p>
            <a:r>
              <a:rPr lang="zh-CN" altLang="en-US" sz="1200" dirty="0" smtClean="0">
                <a:solidFill>
                  <a:srgbClr val="FF0000"/>
                </a:solidFill>
              </a:rPr>
              <a:t>全部联系人：登录人全部联系人（包括登录人自己和其下属的联系人）</a:t>
            </a:r>
            <a:endParaRPr lang="zh-CN" altLang="en-US" sz="1200" dirty="0">
              <a:solidFill>
                <a:srgbClr val="FF0000"/>
              </a:solidFill>
            </a:endParaRPr>
          </a:p>
        </p:txBody>
      </p:sp>
      <p:sp>
        <p:nvSpPr>
          <p:cNvPr id="11" name="右箭头 10">
            <a:hlinkClick r:id="rId3" action="ppaction://hlinksldjump"/>
          </p:cNvPr>
          <p:cNvSpPr/>
          <p:nvPr/>
        </p:nvSpPr>
        <p:spPr>
          <a:xfrm>
            <a:off x="5214942" y="378619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a:hlinkClick r:id="rId4" action="ppaction://hlinksldjump"/>
          </p:cNvPr>
          <p:cNvSpPr/>
          <p:nvPr/>
        </p:nvSpPr>
        <p:spPr>
          <a:xfrm rot="10800000">
            <a:off x="4638878" y="378619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642910" y="3500438"/>
            <a:ext cx="1928826" cy="1071570"/>
          </a:xfrm>
          <a:prstGeom prst="wedgeRoundRectCallout">
            <a:avLst>
              <a:gd name="adj1" fmla="val -20215"/>
              <a:gd name="adj2" fmla="val -10589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点击客户全称可以跳转到详细的客户可视化界面（同我的客户模块效果）</a:t>
            </a:r>
            <a:endParaRPr lang="zh-CN" altLang="en-US" sz="1200" dirty="0">
              <a:solidFill>
                <a:srgbClr val="FF0000"/>
              </a:solidFill>
            </a:endParaRPr>
          </a:p>
        </p:txBody>
      </p:sp>
      <p:sp>
        <p:nvSpPr>
          <p:cNvPr id="14" name="圆角矩形标注 13"/>
          <p:cNvSpPr/>
          <p:nvPr/>
        </p:nvSpPr>
        <p:spPr>
          <a:xfrm>
            <a:off x="5286380" y="1214422"/>
            <a:ext cx="2786082" cy="857256"/>
          </a:xfrm>
          <a:prstGeom prst="wedgeRoundRectCallout">
            <a:avLst>
              <a:gd name="adj1" fmla="val -49703"/>
              <a:gd name="adj2" fmla="val -1784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注：联系人：是新添加客户的时候，根据添加的联系人来显示内容</a:t>
            </a:r>
            <a:endParaRPr lang="zh-CN" altLang="en-US" sz="12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客户管理</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4" name="Picture 3"/>
          <p:cNvPicPr>
            <a:picLocks noChangeAspect="1" noChangeArrowheads="1"/>
          </p:cNvPicPr>
          <p:nvPr/>
        </p:nvPicPr>
        <p:blipFill>
          <a:blip r:embed="rId2" cstate="print"/>
          <a:srcRect/>
          <a:stretch>
            <a:fillRect/>
          </a:stretch>
        </p:blipFill>
        <p:spPr bwMode="auto">
          <a:xfrm>
            <a:off x="0" y="1571612"/>
            <a:ext cx="9509607" cy="4429132"/>
          </a:xfrm>
          <a:prstGeom prst="rect">
            <a:avLst/>
          </a:prstGeom>
          <a:noFill/>
          <a:ln w="9525">
            <a:noFill/>
            <a:miter lim="800000"/>
            <a:headEnd/>
            <a:tailEnd/>
          </a:ln>
          <a:effectLst/>
        </p:spPr>
      </p:pic>
      <p:sp>
        <p:nvSpPr>
          <p:cNvPr id="5" name="矩形 4"/>
          <p:cNvSpPr/>
          <p:nvPr/>
        </p:nvSpPr>
        <p:spPr>
          <a:xfrm>
            <a:off x="0" y="2143116"/>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14348" y="1857364"/>
            <a:ext cx="714380" cy="2846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71538" y="2285992"/>
            <a:ext cx="428628"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4786314" y="1571612"/>
            <a:ext cx="3929090" cy="857256"/>
          </a:xfrm>
          <a:prstGeom prst="wedgeRoundRectCallout">
            <a:avLst>
              <a:gd name="adj1" fmla="val -19907"/>
              <a:gd name="adj2" fmla="val -3995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注：该模块一般为管理员才有的权限（领导人员），客户管理：只是在客户库的基础上有权限的人员对客户进行转移和删除操作</a:t>
            </a:r>
            <a:endParaRPr lang="zh-CN" altLang="en-US" sz="1200" dirty="0">
              <a:solidFill>
                <a:srgbClr val="FF0000"/>
              </a:solidFill>
            </a:endParaRPr>
          </a:p>
        </p:txBody>
      </p:sp>
      <p:sp>
        <p:nvSpPr>
          <p:cNvPr id="9" name="圆角矩形标注 8"/>
          <p:cNvSpPr/>
          <p:nvPr/>
        </p:nvSpPr>
        <p:spPr>
          <a:xfrm>
            <a:off x="1000100" y="3571876"/>
            <a:ext cx="2857520" cy="1857388"/>
          </a:xfrm>
          <a:prstGeom prst="wedgeRoundRectCallout">
            <a:avLst>
              <a:gd name="adj1" fmla="val -38089"/>
              <a:gd name="adj2" fmla="val -109219"/>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转移：选择客户后可以对客户进行转移，转移给其他人员，当选择客户后，点击转移，弹出选择员工的界面，从而进行转移给哪个员工的效果</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删除：选择客户后可以对选择的客户进行删除</a:t>
            </a:r>
            <a:endParaRPr lang="zh-CN" altLang="en-US" sz="1200" dirty="0">
              <a:solidFill>
                <a:srgbClr val="FF0000"/>
              </a:solidFill>
            </a:endParaRPr>
          </a:p>
        </p:txBody>
      </p:sp>
      <p:pic>
        <p:nvPicPr>
          <p:cNvPr id="8194" name="Picture 2"/>
          <p:cNvPicPr>
            <a:picLocks noChangeAspect="1" noChangeArrowheads="1"/>
          </p:cNvPicPr>
          <p:nvPr/>
        </p:nvPicPr>
        <p:blipFill>
          <a:blip r:embed="rId3" cstate="print"/>
          <a:srcRect/>
          <a:stretch>
            <a:fillRect/>
          </a:stretch>
        </p:blipFill>
        <p:spPr bwMode="auto">
          <a:xfrm>
            <a:off x="4429124" y="3286124"/>
            <a:ext cx="2052639" cy="1791580"/>
          </a:xfrm>
          <a:prstGeom prst="rect">
            <a:avLst/>
          </a:prstGeom>
          <a:noFill/>
          <a:ln w="9525">
            <a:noFill/>
            <a:miter lim="800000"/>
            <a:headEnd/>
            <a:tailEnd/>
          </a:ln>
          <a:effectLst/>
        </p:spPr>
      </p:pic>
      <p:sp>
        <p:nvSpPr>
          <p:cNvPr id="11" name="右箭头 10">
            <a:hlinkClick r:id="rId4" action="ppaction://hlinksldjump"/>
          </p:cNvPr>
          <p:cNvSpPr/>
          <p:nvPr/>
        </p:nvSpPr>
        <p:spPr>
          <a:xfrm>
            <a:off x="3362114" y="507207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a:hlinkClick r:id="rId5" action="ppaction://hlinksldjump"/>
          </p:cNvPr>
          <p:cNvSpPr/>
          <p:nvPr/>
        </p:nvSpPr>
        <p:spPr>
          <a:xfrm rot="10800000">
            <a:off x="2786050" y="507207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3643306" y="4000504"/>
            <a:ext cx="857256"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客户管理</a:t>
            </a:r>
            <a:r>
              <a:rPr lang="en-US" altLang="zh-CN" sz="2800" dirty="0" smtClean="0"/>
              <a:t>2</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7171" name="Picture 3"/>
          <p:cNvPicPr>
            <a:picLocks noChangeAspect="1" noChangeArrowheads="1"/>
          </p:cNvPicPr>
          <p:nvPr/>
        </p:nvPicPr>
        <p:blipFill>
          <a:blip r:embed="rId2" cstate="print"/>
          <a:srcRect/>
          <a:stretch>
            <a:fillRect/>
          </a:stretch>
        </p:blipFill>
        <p:spPr bwMode="auto">
          <a:xfrm>
            <a:off x="0" y="1571612"/>
            <a:ext cx="9509607" cy="4429132"/>
          </a:xfrm>
          <a:prstGeom prst="rect">
            <a:avLst/>
          </a:prstGeom>
          <a:noFill/>
          <a:ln w="9525">
            <a:noFill/>
            <a:miter lim="800000"/>
            <a:headEnd/>
            <a:tailEnd/>
          </a:ln>
          <a:effectLst/>
        </p:spPr>
      </p:pic>
      <p:sp>
        <p:nvSpPr>
          <p:cNvPr id="6" name="矩形 5"/>
          <p:cNvSpPr/>
          <p:nvPr/>
        </p:nvSpPr>
        <p:spPr>
          <a:xfrm>
            <a:off x="0" y="2143116"/>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714348" y="1857364"/>
            <a:ext cx="714380" cy="2846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500166" y="1928802"/>
            <a:ext cx="928694"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3071802" y="2928934"/>
            <a:ext cx="3000396" cy="1285884"/>
          </a:xfrm>
          <a:prstGeom prst="wedgeRoundRectCallout">
            <a:avLst>
              <a:gd name="adj1" fmla="val -72935"/>
              <a:gd name="adj2" fmla="val -11750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点击进行筛选：</a:t>
            </a:r>
            <a:endParaRPr lang="en-US" altLang="zh-CN" sz="1200" dirty="0" smtClean="0">
              <a:solidFill>
                <a:srgbClr val="FF0000"/>
              </a:solidFill>
            </a:endParaRPr>
          </a:p>
          <a:p>
            <a:r>
              <a:rPr lang="zh-CN" altLang="en-US" sz="1200" dirty="0" smtClean="0">
                <a:solidFill>
                  <a:srgbClr val="FF0000"/>
                </a:solidFill>
              </a:rPr>
              <a:t>设置星标客户：当前登录人的联系人</a:t>
            </a:r>
            <a:endParaRPr lang="en-US" altLang="zh-CN" sz="1200" dirty="0" smtClean="0">
              <a:solidFill>
                <a:srgbClr val="FF0000"/>
              </a:solidFill>
            </a:endParaRPr>
          </a:p>
          <a:p>
            <a:r>
              <a:rPr lang="zh-CN" altLang="en-US" sz="1200" dirty="0" smtClean="0">
                <a:solidFill>
                  <a:srgbClr val="FF0000"/>
                </a:solidFill>
              </a:rPr>
              <a:t>取消星标客户：登录人下属的联系人</a:t>
            </a:r>
            <a:endParaRPr lang="en-US" altLang="zh-CN" sz="1200" dirty="0" smtClean="0">
              <a:solidFill>
                <a:srgbClr val="FF0000"/>
              </a:solidFill>
            </a:endParaRPr>
          </a:p>
        </p:txBody>
      </p:sp>
      <p:sp>
        <p:nvSpPr>
          <p:cNvPr id="10" name="右箭头 9">
            <a:hlinkClick r:id="rId3" action="ppaction://hlinksldjump"/>
          </p:cNvPr>
          <p:cNvSpPr/>
          <p:nvPr/>
        </p:nvSpPr>
        <p:spPr>
          <a:xfrm>
            <a:off x="5500694" y="3927355"/>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a:hlinkClick r:id="rId4" action="ppaction://hlinksldjump"/>
          </p:cNvPr>
          <p:cNvSpPr/>
          <p:nvPr/>
        </p:nvSpPr>
        <p:spPr>
          <a:xfrm rot="10800000">
            <a:off x="4924630" y="3927355"/>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857224" y="4214818"/>
            <a:ext cx="1857388" cy="857256"/>
          </a:xfrm>
          <a:prstGeom prst="wedgeRoundRectCallout">
            <a:avLst>
              <a:gd name="adj1" fmla="val -20215"/>
              <a:gd name="adj2" fmla="val -10589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点击客户全称可以跳转到详细的客户可视化界面（详见下一页）</a:t>
            </a:r>
            <a:endParaRPr lang="zh-CN" altLang="en-US" sz="12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客户管理</a:t>
            </a:r>
            <a:r>
              <a:rPr lang="en-US" altLang="zh-CN" sz="2800" dirty="0" smtClean="0"/>
              <a:t>-</a:t>
            </a:r>
            <a:r>
              <a:rPr lang="zh-CN" altLang="en-US" sz="2800" dirty="0" smtClean="0"/>
              <a:t>客户详情可视化界面</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9220" name="Picture 4" descr="C:\Users\Administrator\Desktop\QQ图片20150601114658.png"/>
          <p:cNvPicPr>
            <a:picLocks noChangeAspect="1" noChangeArrowheads="1"/>
          </p:cNvPicPr>
          <p:nvPr/>
        </p:nvPicPr>
        <p:blipFill>
          <a:blip r:embed="rId2" cstate="print"/>
          <a:srcRect/>
          <a:stretch>
            <a:fillRect/>
          </a:stretch>
        </p:blipFill>
        <p:spPr bwMode="auto">
          <a:xfrm>
            <a:off x="0" y="1571613"/>
            <a:ext cx="9653092" cy="4500594"/>
          </a:xfrm>
          <a:prstGeom prst="rect">
            <a:avLst/>
          </a:prstGeom>
          <a:noFill/>
        </p:spPr>
      </p:pic>
      <p:sp>
        <p:nvSpPr>
          <p:cNvPr id="7" name="矩形 6"/>
          <p:cNvSpPr/>
          <p:nvPr/>
        </p:nvSpPr>
        <p:spPr>
          <a:xfrm>
            <a:off x="0" y="2143116"/>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714348" y="1857364"/>
            <a:ext cx="714380" cy="2846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5643570" y="2143116"/>
            <a:ext cx="2500330" cy="785818"/>
          </a:xfrm>
          <a:prstGeom prst="wedgeRoundRectCallout">
            <a:avLst>
              <a:gd name="adj1" fmla="val -49096"/>
              <a:gd name="adj2" fmla="val 1488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注：该可视化界面数据只可查看不可修改</a:t>
            </a:r>
            <a:endParaRPr lang="zh-CN" altLang="en-US" sz="1200" dirty="0">
              <a:solidFill>
                <a:srgbClr val="FF0000"/>
              </a:solidFill>
            </a:endParaRPr>
          </a:p>
        </p:txBody>
      </p:sp>
      <p:sp>
        <p:nvSpPr>
          <p:cNvPr id="10" name="右箭头 9">
            <a:hlinkClick r:id="rId3" action="ppaction://hlinksldjump"/>
          </p:cNvPr>
          <p:cNvSpPr/>
          <p:nvPr/>
        </p:nvSpPr>
        <p:spPr>
          <a:xfrm>
            <a:off x="7643834" y="264318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a:hlinkClick r:id="rId4" action="ppaction://hlinksldjump"/>
          </p:cNvPr>
          <p:cNvSpPr/>
          <p:nvPr/>
        </p:nvSpPr>
        <p:spPr>
          <a:xfrm rot="10800000">
            <a:off x="7067770" y="264318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客户审核</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1027" name="Picture 3" descr="C:\Users\Administrator\Desktop\2121212121.png"/>
          <p:cNvPicPr>
            <a:picLocks noChangeAspect="1" noChangeArrowheads="1"/>
          </p:cNvPicPr>
          <p:nvPr/>
        </p:nvPicPr>
        <p:blipFill>
          <a:blip r:embed="rId3" cstate="print"/>
          <a:srcRect/>
          <a:stretch>
            <a:fillRect/>
          </a:stretch>
        </p:blipFill>
        <p:spPr bwMode="auto">
          <a:xfrm>
            <a:off x="1" y="1571612"/>
            <a:ext cx="9358346" cy="4301853"/>
          </a:xfrm>
          <a:prstGeom prst="rect">
            <a:avLst/>
          </a:prstGeom>
          <a:noFill/>
        </p:spPr>
      </p:pic>
      <p:sp>
        <p:nvSpPr>
          <p:cNvPr id="16" name="矩形 15"/>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V="1">
            <a:off x="714348" y="1857364"/>
            <a:ext cx="642942" cy="426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圆角矩形标注 17"/>
          <p:cNvSpPr/>
          <p:nvPr/>
        </p:nvSpPr>
        <p:spPr>
          <a:xfrm>
            <a:off x="785786" y="3357562"/>
            <a:ext cx="2071702" cy="1000132"/>
          </a:xfrm>
          <a:prstGeom prst="wedgeRoundRectCallout">
            <a:avLst>
              <a:gd name="adj1" fmla="val -20215"/>
              <a:gd name="adj2" fmla="val -10589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点击客户全称可以跳转到待审核客户信息界面（详见下一页内容）</a:t>
            </a:r>
            <a:endParaRPr lang="zh-CN" altLang="en-US" sz="1200" dirty="0">
              <a:solidFill>
                <a:srgbClr val="FF0000"/>
              </a:solidFill>
            </a:endParaRPr>
          </a:p>
        </p:txBody>
      </p:sp>
      <p:sp>
        <p:nvSpPr>
          <p:cNvPr id="21" name="圆角矩形标注 20"/>
          <p:cNvSpPr/>
          <p:nvPr/>
        </p:nvSpPr>
        <p:spPr>
          <a:xfrm>
            <a:off x="3357554" y="3071810"/>
            <a:ext cx="2571768" cy="1428760"/>
          </a:xfrm>
          <a:prstGeom prst="wedgeRoundRectCallout">
            <a:avLst>
              <a:gd name="adj1" fmla="val -121317"/>
              <a:gd name="adj2" fmla="val -95307"/>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点击进行筛选：</a:t>
            </a:r>
            <a:endParaRPr lang="en-US" altLang="zh-CN" sz="1200" dirty="0" smtClean="0">
              <a:solidFill>
                <a:srgbClr val="FF0000"/>
              </a:solidFill>
            </a:endParaRPr>
          </a:p>
          <a:p>
            <a:r>
              <a:rPr lang="zh-CN" altLang="en-US" sz="1200" dirty="0" smtClean="0">
                <a:solidFill>
                  <a:srgbClr val="FF0000"/>
                </a:solidFill>
              </a:rPr>
              <a:t>待审核：等待登录人审核的客户</a:t>
            </a:r>
            <a:endParaRPr lang="en-US" altLang="zh-CN" sz="1200" dirty="0" smtClean="0">
              <a:solidFill>
                <a:srgbClr val="FF0000"/>
              </a:solidFill>
            </a:endParaRPr>
          </a:p>
          <a:p>
            <a:r>
              <a:rPr lang="zh-CN" altLang="en-US" sz="1200" dirty="0" smtClean="0">
                <a:solidFill>
                  <a:srgbClr val="FF0000"/>
                </a:solidFill>
              </a:rPr>
              <a:t>已驳回：被当前登录人驳回不通过的客户</a:t>
            </a:r>
            <a:endParaRPr lang="zh-CN" altLang="en-US" sz="1200" dirty="0">
              <a:solidFill>
                <a:srgbClr val="FF0000"/>
              </a:solidFill>
            </a:endParaRPr>
          </a:p>
        </p:txBody>
      </p:sp>
      <p:sp>
        <p:nvSpPr>
          <p:cNvPr id="22" name="矩形 21"/>
          <p:cNvSpPr/>
          <p:nvPr/>
        </p:nvSpPr>
        <p:spPr>
          <a:xfrm>
            <a:off x="1000100" y="2285992"/>
            <a:ext cx="642942"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a:hlinkClick r:id="rId4" action="ppaction://hlinksldjump"/>
          </p:cNvPr>
          <p:cNvSpPr/>
          <p:nvPr/>
        </p:nvSpPr>
        <p:spPr>
          <a:xfrm>
            <a:off x="5429256" y="414338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a:hlinkClick r:id="rId5" action="ppaction://hlinksldjump"/>
          </p:cNvPr>
          <p:cNvSpPr/>
          <p:nvPr/>
        </p:nvSpPr>
        <p:spPr>
          <a:xfrm rot="10800000">
            <a:off x="4853192" y="414338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4929190" y="1428736"/>
            <a:ext cx="3929090" cy="714380"/>
          </a:xfrm>
          <a:prstGeom prst="wedgeRoundRectCallout">
            <a:avLst>
              <a:gd name="adj1" fmla="val -19907"/>
              <a:gd name="adj2" fmla="val -3995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注：该模块一般为管理员才有的权限（领导人员），客户审核：等待当前登录人员进行审核的客户内容</a:t>
            </a:r>
            <a:endParaRPr lang="zh-CN" altLang="en-US" sz="1200"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客户审核</a:t>
            </a:r>
            <a:r>
              <a:rPr lang="en-US" altLang="zh-CN" sz="2800" dirty="0" smtClean="0"/>
              <a:t>-</a:t>
            </a:r>
            <a:r>
              <a:rPr lang="zh-CN" altLang="en-US" sz="2800" dirty="0" smtClean="0"/>
              <a:t>客户审核详细信息</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1479" y="1571612"/>
            <a:ext cx="9213991" cy="4286256"/>
          </a:xfrm>
          <a:prstGeom prst="rect">
            <a:avLst/>
          </a:prstGeom>
          <a:noFill/>
          <a:ln w="9525">
            <a:noFill/>
            <a:miter lim="800000"/>
            <a:headEnd/>
            <a:tailEnd/>
          </a:ln>
          <a:effectLst/>
        </p:spPr>
      </p:pic>
      <p:sp>
        <p:nvSpPr>
          <p:cNvPr id="5" name="矩形 4"/>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14348" y="1857364"/>
            <a:ext cx="785818" cy="426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00100" y="2214554"/>
            <a:ext cx="4071966" cy="17859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857224" y="4429132"/>
            <a:ext cx="1857388" cy="857256"/>
          </a:xfrm>
          <a:prstGeom prst="wedgeRoundRectCallout">
            <a:avLst>
              <a:gd name="adj1" fmla="val -20215"/>
              <a:gd name="adj2" fmla="val -10589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当前待审核客户最新的联系记录信息（包括基本信息、联系记录、联系人）</a:t>
            </a:r>
            <a:endParaRPr lang="zh-CN" altLang="en-US" sz="1200" dirty="0">
              <a:solidFill>
                <a:srgbClr val="FF0000"/>
              </a:solidFill>
            </a:endParaRPr>
          </a:p>
        </p:txBody>
      </p:sp>
      <p:sp>
        <p:nvSpPr>
          <p:cNvPr id="9" name="矩形 8"/>
          <p:cNvSpPr/>
          <p:nvPr/>
        </p:nvSpPr>
        <p:spPr>
          <a:xfrm>
            <a:off x="5072066" y="2214554"/>
            <a:ext cx="4000496" cy="257176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5357818" y="5072074"/>
            <a:ext cx="2500330" cy="1571636"/>
          </a:xfrm>
          <a:prstGeom prst="wedgeRoundRectCallout">
            <a:avLst>
              <a:gd name="adj1" fmla="val -22293"/>
              <a:gd name="adj2" fmla="val -7221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公司客户库的内容信息：以前录入的该客户的信息内容（注：该信息不一定为当前登录人录入的信息，也可能是别人录入的信息，只有疑似重复客户时会有这种情况）</a:t>
            </a:r>
            <a:endParaRPr lang="zh-CN" altLang="en-US" sz="1200" dirty="0">
              <a:solidFill>
                <a:srgbClr val="FF0000"/>
              </a:solidFill>
            </a:endParaRPr>
          </a:p>
        </p:txBody>
      </p:sp>
      <p:sp>
        <p:nvSpPr>
          <p:cNvPr id="13" name="右箭头 12">
            <a:hlinkClick r:id="rId4" action="ppaction://hlinksldjump"/>
          </p:cNvPr>
          <p:cNvSpPr/>
          <p:nvPr/>
        </p:nvSpPr>
        <p:spPr>
          <a:xfrm>
            <a:off x="7104323" y="6356247"/>
            <a:ext cx="325197"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a:hlinkClick r:id="rId5" action="ppaction://hlinksldjump"/>
          </p:cNvPr>
          <p:cNvSpPr/>
          <p:nvPr/>
        </p:nvSpPr>
        <p:spPr>
          <a:xfrm rot="10800000">
            <a:off x="6528259" y="6356247"/>
            <a:ext cx="325197"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14"/>
          <p:cNvSpPr/>
          <p:nvPr/>
        </p:nvSpPr>
        <p:spPr>
          <a:xfrm>
            <a:off x="6215074" y="1142984"/>
            <a:ext cx="2428892" cy="857256"/>
          </a:xfrm>
          <a:prstGeom prst="wedgeRoundRectCallout">
            <a:avLst>
              <a:gd name="adj1" fmla="val -21494"/>
              <a:gd name="adj2" fmla="val -4563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注：客户审核详细信息界面信息只能查看不能修改（可以合并客户信息，审核客户信息，录入的信息不能修改）</a:t>
            </a:r>
            <a:endParaRPr lang="zh-CN" altLang="en-US" sz="1200"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客户审核</a:t>
            </a:r>
            <a:r>
              <a:rPr lang="en-US" altLang="zh-CN" sz="2800" dirty="0" smtClean="0"/>
              <a:t>-</a:t>
            </a:r>
            <a:r>
              <a:rPr lang="zh-CN" altLang="en-US" sz="2800" dirty="0" smtClean="0"/>
              <a:t>客户审核详细信息</a:t>
            </a:r>
            <a:r>
              <a:rPr lang="en-US" altLang="zh-CN" sz="2800" dirty="0" smtClean="0"/>
              <a:t>2</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479" y="1571612"/>
            <a:ext cx="9213991" cy="4286256"/>
          </a:xfrm>
          <a:prstGeom prst="rect">
            <a:avLst/>
          </a:prstGeom>
          <a:noFill/>
          <a:ln w="9525">
            <a:noFill/>
            <a:miter lim="800000"/>
            <a:headEnd/>
            <a:tailEnd/>
          </a:ln>
          <a:effectLst/>
        </p:spPr>
      </p:pic>
      <p:sp>
        <p:nvSpPr>
          <p:cNvPr id="5" name="矩形 4"/>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14348" y="1857364"/>
            <a:ext cx="785818" cy="426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标注 7"/>
          <p:cNvSpPr/>
          <p:nvPr/>
        </p:nvSpPr>
        <p:spPr>
          <a:xfrm>
            <a:off x="5857884" y="5286388"/>
            <a:ext cx="2643206" cy="1500198"/>
          </a:xfrm>
          <a:prstGeom prst="wedgeRoundRectCallout">
            <a:avLst>
              <a:gd name="adj1" fmla="val -76842"/>
              <a:gd name="adj2" fmla="val -75973"/>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勾选后并点击通过按钮后，以前公司客户库录入的该客户的信息会与现在当前登录人录入的信息合并（合并后的客户信息会在该客户录入人员的“我的客户”中显示）</a:t>
            </a:r>
            <a:endParaRPr lang="zh-CN" altLang="en-US" sz="1200" dirty="0">
              <a:solidFill>
                <a:srgbClr val="FF0000"/>
              </a:solidFill>
            </a:endParaRPr>
          </a:p>
        </p:txBody>
      </p:sp>
      <p:sp>
        <p:nvSpPr>
          <p:cNvPr id="9" name="矩形 8"/>
          <p:cNvSpPr/>
          <p:nvPr/>
        </p:nvSpPr>
        <p:spPr>
          <a:xfrm>
            <a:off x="5072066" y="4786322"/>
            <a:ext cx="857256"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358214" y="5286388"/>
            <a:ext cx="571504"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0100" y="5214950"/>
            <a:ext cx="1571636" cy="35719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2428860" y="5715016"/>
            <a:ext cx="1928826" cy="857256"/>
          </a:xfrm>
          <a:prstGeom prst="wedgeRoundRectCallout">
            <a:avLst>
              <a:gd name="adj1" fmla="val -76842"/>
              <a:gd name="adj2" fmla="val -75973"/>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书写审核意见（书写后点击拒绝或者通过），代表通过或者拒绝的意见</a:t>
            </a:r>
            <a:endParaRPr lang="zh-CN" altLang="en-US" sz="1200" dirty="0">
              <a:solidFill>
                <a:srgbClr val="FF0000"/>
              </a:solidFill>
            </a:endParaRPr>
          </a:p>
        </p:txBody>
      </p:sp>
      <p:sp>
        <p:nvSpPr>
          <p:cNvPr id="14" name="右箭头 13">
            <a:hlinkClick r:id="rId3" action="ppaction://hlinksldjump"/>
          </p:cNvPr>
          <p:cNvSpPr/>
          <p:nvPr/>
        </p:nvSpPr>
        <p:spPr>
          <a:xfrm>
            <a:off x="7858148" y="650083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a:hlinkClick r:id="rId4" action="ppaction://hlinksldjump"/>
          </p:cNvPr>
          <p:cNvSpPr/>
          <p:nvPr/>
        </p:nvSpPr>
        <p:spPr>
          <a:xfrm rot="10800000">
            <a:off x="7282084" y="650083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登录</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594692" y="1268760"/>
            <a:ext cx="7505700" cy="5400675"/>
          </a:xfrm>
          <a:prstGeom prst="rect">
            <a:avLst/>
          </a:prstGeom>
          <a:noFill/>
          <a:ln w="9525">
            <a:noFill/>
            <a:miter lim="800000"/>
            <a:headEnd/>
            <a:tailEnd/>
          </a:ln>
        </p:spPr>
      </p:pic>
      <p:sp>
        <p:nvSpPr>
          <p:cNvPr id="24" name="圆角矩形标注 23"/>
          <p:cNvSpPr/>
          <p:nvPr/>
        </p:nvSpPr>
        <p:spPr>
          <a:xfrm>
            <a:off x="5796136" y="1268760"/>
            <a:ext cx="2448272" cy="864096"/>
          </a:xfrm>
          <a:prstGeom prst="wedgeRoundRectCallout">
            <a:avLst>
              <a:gd name="adj1" fmla="val -82802"/>
              <a:gd name="adj2" fmla="val 4015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其中文本框为红色时代表必填项，并且必填项内容当鼠标指向文本框时后面带出必填提示框</a:t>
            </a:r>
            <a:endParaRPr lang="zh-CN" altLang="en-US" sz="1200" dirty="0">
              <a:solidFill>
                <a:srgbClr val="FF0000"/>
              </a:solidFill>
            </a:endParaRPr>
          </a:p>
        </p:txBody>
      </p:sp>
      <p:sp>
        <p:nvSpPr>
          <p:cNvPr id="29" name="圆角矩形标注 28"/>
          <p:cNvSpPr/>
          <p:nvPr/>
        </p:nvSpPr>
        <p:spPr>
          <a:xfrm>
            <a:off x="4572000" y="3212976"/>
            <a:ext cx="3384376" cy="504056"/>
          </a:xfrm>
          <a:prstGeom prst="wedgeRoundRectCallout">
            <a:avLst>
              <a:gd name="adj1" fmla="val -87117"/>
              <a:gd name="adj2" fmla="val 4015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勾选后，在</a:t>
            </a:r>
            <a:r>
              <a:rPr lang="en-US" altLang="zh-CN" sz="1200" dirty="0" smtClean="0">
                <a:solidFill>
                  <a:srgbClr val="FF0000"/>
                </a:solidFill>
              </a:rPr>
              <a:t>5</a:t>
            </a:r>
            <a:r>
              <a:rPr lang="zh-CN" altLang="en-US" sz="1200" dirty="0" smtClean="0">
                <a:solidFill>
                  <a:srgbClr val="FF0000"/>
                </a:solidFill>
              </a:rPr>
              <a:t>天之内可以直接登录不用再重新输入登陆信息</a:t>
            </a:r>
            <a:endParaRPr lang="zh-CN" altLang="en-US" sz="1200" dirty="0">
              <a:solidFill>
                <a:srgbClr val="FF0000"/>
              </a:solidFill>
            </a:endParaRPr>
          </a:p>
        </p:txBody>
      </p:sp>
      <p:sp>
        <p:nvSpPr>
          <p:cNvPr id="30" name="圆角矩形标注 29"/>
          <p:cNvSpPr/>
          <p:nvPr/>
        </p:nvSpPr>
        <p:spPr>
          <a:xfrm>
            <a:off x="5508104" y="3861048"/>
            <a:ext cx="2223864" cy="368424"/>
          </a:xfrm>
          <a:prstGeom prst="wedgeRoundRectCallout">
            <a:avLst>
              <a:gd name="adj1" fmla="val -72569"/>
              <a:gd name="adj2" fmla="val 17109"/>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点击登录按钮后直接进入系统</a:t>
            </a:r>
            <a:endParaRPr lang="zh-CN" altLang="en-US" sz="1200" dirty="0">
              <a:solidFill>
                <a:srgbClr val="FF0000"/>
              </a:solidFill>
            </a:endParaRPr>
          </a:p>
        </p:txBody>
      </p:sp>
      <p:sp>
        <p:nvSpPr>
          <p:cNvPr id="31" name="圆角矩形标注 30"/>
          <p:cNvSpPr/>
          <p:nvPr/>
        </p:nvSpPr>
        <p:spPr>
          <a:xfrm>
            <a:off x="5652120" y="4437112"/>
            <a:ext cx="2880320" cy="720080"/>
          </a:xfrm>
          <a:prstGeom prst="wedgeRoundRectCallout">
            <a:avLst>
              <a:gd name="adj1" fmla="val -73953"/>
              <a:gd name="adj2" fmla="val -4152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点击公司注册直接进入注册界面（详见注册界面）</a:t>
            </a:r>
            <a:endParaRPr lang="zh-CN" altLang="en-US" sz="1200" dirty="0">
              <a:solidFill>
                <a:srgbClr val="FF0000"/>
              </a:solidFill>
            </a:endParaRPr>
          </a:p>
        </p:txBody>
      </p:sp>
      <p:sp>
        <p:nvSpPr>
          <p:cNvPr id="32" name="右箭头 31">
            <a:hlinkClick r:id="rId3" action="ppaction://hlinksldjump"/>
          </p:cNvPr>
          <p:cNvSpPr/>
          <p:nvPr/>
        </p:nvSpPr>
        <p:spPr>
          <a:xfrm>
            <a:off x="8048399" y="4886698"/>
            <a:ext cx="268017" cy="198486"/>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a:hlinkClick r:id="rId4" action="ppaction://hlinksldjump"/>
          </p:cNvPr>
          <p:cNvSpPr/>
          <p:nvPr/>
        </p:nvSpPr>
        <p:spPr>
          <a:xfrm rot="10800000">
            <a:off x="7524327" y="4886696"/>
            <a:ext cx="292591" cy="198486"/>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联系记录管理</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1" y="1500174"/>
            <a:ext cx="9299130" cy="4286280"/>
          </a:xfrm>
          <a:prstGeom prst="rect">
            <a:avLst/>
          </a:prstGeom>
          <a:noFill/>
          <a:ln w="9525">
            <a:noFill/>
            <a:miter lim="800000"/>
            <a:headEnd/>
            <a:tailEnd/>
          </a:ln>
          <a:effectLst/>
        </p:spPr>
      </p:pic>
      <p:sp>
        <p:nvSpPr>
          <p:cNvPr id="7" name="矩形 6"/>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500034" y="1785926"/>
            <a:ext cx="785818" cy="4977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00100" y="1857364"/>
            <a:ext cx="714380" cy="21545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214282" y="2786058"/>
            <a:ext cx="5143536" cy="1571636"/>
          </a:xfrm>
          <a:prstGeom prst="wedgeRoundRectCallout">
            <a:avLst>
              <a:gd name="adj1" fmla="val -27460"/>
              <a:gd name="adj2" fmla="val -9626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rgbClr val="FF0000"/>
                </a:solidFill>
              </a:rPr>
              <a:t> </a:t>
            </a:r>
          </a:p>
        </p:txBody>
      </p:sp>
      <p:sp>
        <p:nvSpPr>
          <p:cNvPr id="13" name="右箭头 12">
            <a:hlinkClick r:id="rId3" action="ppaction://hlinksldjump"/>
          </p:cNvPr>
          <p:cNvSpPr/>
          <p:nvPr/>
        </p:nvSpPr>
        <p:spPr>
          <a:xfrm>
            <a:off x="4572000" y="407023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a:hlinkClick r:id="rId4" action="ppaction://hlinksldjump"/>
          </p:cNvPr>
          <p:cNvSpPr/>
          <p:nvPr/>
        </p:nvSpPr>
        <p:spPr>
          <a:xfrm rot="10800000">
            <a:off x="3995936" y="407023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259739" y="2883755"/>
            <a:ext cx="4955203" cy="1384995"/>
          </a:xfrm>
          <a:prstGeom prst="rect">
            <a:avLst/>
          </a:prstGeom>
          <a:noFill/>
        </p:spPr>
        <p:txBody>
          <a:bodyPr wrap="none" rtlCol="0">
            <a:spAutoFit/>
          </a:bodyPr>
          <a:lstStyle/>
          <a:p>
            <a:r>
              <a:rPr lang="zh-CN" altLang="en-US" sz="1200" dirty="0" smtClean="0">
                <a:solidFill>
                  <a:srgbClr val="FF0000"/>
                </a:solidFill>
              </a:rPr>
              <a:t>审核通过：勾选列表客户后，点击审核通过，会弹出提示框，填写审核</a:t>
            </a:r>
            <a:endParaRPr lang="en-US" altLang="zh-CN" sz="1200" dirty="0" smtClean="0">
              <a:solidFill>
                <a:srgbClr val="FF0000"/>
              </a:solidFill>
            </a:endParaRPr>
          </a:p>
          <a:p>
            <a:r>
              <a:rPr lang="zh-CN" altLang="en-US" sz="1200" dirty="0" smtClean="0">
                <a:solidFill>
                  <a:srgbClr val="FF0000"/>
                </a:solidFill>
              </a:rPr>
              <a:t>通过的意见，意见填写完成后，点击确定勾选的客户即可通过审核</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审核不通过：实现形式同审核通过的实现形式</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注：审核通不通过都应该勾选客户，如果没有勾选会提示勾选客户</a:t>
            </a:r>
            <a:endParaRPr lang="en-US" altLang="zh-CN" sz="1200" dirty="0" smtClean="0">
              <a:solidFill>
                <a:srgbClr val="FF0000"/>
              </a:solidFill>
            </a:endParaRPr>
          </a:p>
          <a:p>
            <a:r>
              <a:rPr lang="zh-CN" altLang="en-US" sz="1200" dirty="0" smtClean="0">
                <a:solidFill>
                  <a:srgbClr val="FF0000"/>
                </a:solidFill>
              </a:rPr>
              <a:t>（详细操作见下一页）</a:t>
            </a:r>
            <a:endParaRPr lang="zh-CN" altLang="en-US" sz="1200" dirty="0">
              <a:solidFill>
                <a:srgbClr val="FF0000"/>
              </a:solidFill>
            </a:endParaRPr>
          </a:p>
        </p:txBody>
      </p:sp>
      <p:sp>
        <p:nvSpPr>
          <p:cNvPr id="21" name="圆角矩形标注 20"/>
          <p:cNvSpPr/>
          <p:nvPr/>
        </p:nvSpPr>
        <p:spPr>
          <a:xfrm>
            <a:off x="4929190" y="1428736"/>
            <a:ext cx="3929090" cy="714380"/>
          </a:xfrm>
          <a:prstGeom prst="wedgeRoundRectCallout">
            <a:avLst>
              <a:gd name="adj1" fmla="val -19907"/>
              <a:gd name="adj2" fmla="val -3995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注：该模块一般为管理员才有的权限（领导人员），联系记录管理：所有业务员录入的客户的联系记录内容</a:t>
            </a:r>
            <a:endParaRPr lang="zh-CN" altLang="en-US" sz="12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联系记录管理</a:t>
            </a:r>
            <a:r>
              <a:rPr lang="en-US" altLang="zh-CN" sz="2800" dirty="0" smtClean="0"/>
              <a:t>2</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1" y="1571612"/>
            <a:ext cx="9195527" cy="4214817"/>
          </a:xfrm>
          <a:prstGeom prst="rect">
            <a:avLst/>
          </a:prstGeom>
          <a:noFill/>
          <a:ln w="9525">
            <a:noFill/>
            <a:miter lim="800000"/>
            <a:headEnd/>
            <a:tailEnd/>
          </a:ln>
          <a:effectLst/>
        </p:spPr>
      </p:pic>
      <p:sp>
        <p:nvSpPr>
          <p:cNvPr id="5" name="矩形 4"/>
          <p:cNvSpPr/>
          <p:nvPr/>
        </p:nvSpPr>
        <p:spPr>
          <a:xfrm>
            <a:off x="0" y="2356290"/>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500034" y="1857364"/>
            <a:ext cx="785818" cy="4977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1142976" y="3143248"/>
            <a:ext cx="2214578" cy="1143008"/>
          </a:xfrm>
          <a:prstGeom prst="wedgeRoundRectCallout">
            <a:avLst>
              <a:gd name="adj1" fmla="val 94494"/>
              <a:gd name="adj2" fmla="val 8217"/>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当未选择任何客户时点击“审核通过”或者“审核不通过”按钮，会弹出提示选择至少一项的内容</a:t>
            </a:r>
            <a:endParaRPr lang="zh-CN" altLang="en-US" sz="1200" dirty="0">
              <a:solidFill>
                <a:srgbClr val="FF0000"/>
              </a:solidFill>
            </a:endParaRPr>
          </a:p>
        </p:txBody>
      </p:sp>
      <p:sp>
        <p:nvSpPr>
          <p:cNvPr id="8" name="右箭头 7">
            <a:hlinkClick r:id="rId3" action="ppaction://hlinksldjump"/>
          </p:cNvPr>
          <p:cNvSpPr/>
          <p:nvPr/>
        </p:nvSpPr>
        <p:spPr>
          <a:xfrm>
            <a:off x="2928926" y="407194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a:hlinkClick r:id="rId4" action="ppaction://hlinksldjump"/>
          </p:cNvPr>
          <p:cNvSpPr/>
          <p:nvPr/>
        </p:nvSpPr>
        <p:spPr>
          <a:xfrm rot="10800000">
            <a:off x="2352862" y="407194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00100" y="1928802"/>
            <a:ext cx="714380"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联系记录管理</a:t>
            </a:r>
            <a:r>
              <a:rPr lang="en-US" altLang="zh-CN" sz="2800" dirty="0" smtClean="0"/>
              <a:t>3</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 y="1571613"/>
            <a:ext cx="9326083" cy="4286280"/>
          </a:xfrm>
          <a:prstGeom prst="rect">
            <a:avLst/>
          </a:prstGeom>
          <a:noFill/>
          <a:ln w="9525">
            <a:noFill/>
            <a:miter lim="800000"/>
            <a:headEnd/>
            <a:tailEnd/>
          </a:ln>
          <a:effectLst/>
        </p:spPr>
      </p:pic>
      <p:sp>
        <p:nvSpPr>
          <p:cNvPr id="5" name="矩形 4"/>
          <p:cNvSpPr/>
          <p:nvPr/>
        </p:nvSpPr>
        <p:spPr>
          <a:xfrm>
            <a:off x="0" y="2356290"/>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500034" y="1857364"/>
            <a:ext cx="785818" cy="4977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1142976" y="3143248"/>
            <a:ext cx="2214578" cy="1143008"/>
          </a:xfrm>
          <a:prstGeom prst="wedgeRoundRectCallout">
            <a:avLst>
              <a:gd name="adj1" fmla="val 94494"/>
              <a:gd name="adj2" fmla="val 8217"/>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当选择至少一个客户后，点击审核通过或者审核不通过都会弹出审核通过或者不通过时的审核意见</a:t>
            </a:r>
            <a:endParaRPr lang="zh-CN" altLang="en-US" sz="1200" dirty="0">
              <a:solidFill>
                <a:srgbClr val="FF0000"/>
              </a:solidFill>
            </a:endParaRPr>
          </a:p>
        </p:txBody>
      </p:sp>
      <p:sp>
        <p:nvSpPr>
          <p:cNvPr id="8" name="右箭头 7">
            <a:hlinkClick r:id="rId3" action="ppaction://hlinksldjump"/>
          </p:cNvPr>
          <p:cNvSpPr/>
          <p:nvPr/>
        </p:nvSpPr>
        <p:spPr>
          <a:xfrm>
            <a:off x="2928926" y="407194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a:hlinkClick r:id="rId4" action="ppaction://hlinksldjump"/>
          </p:cNvPr>
          <p:cNvSpPr/>
          <p:nvPr/>
        </p:nvSpPr>
        <p:spPr>
          <a:xfrm rot="10800000">
            <a:off x="2352862" y="407194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00100" y="1928802"/>
            <a:ext cx="714380"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联系记录管理</a:t>
            </a:r>
            <a:r>
              <a:rPr lang="en-US" altLang="zh-CN" sz="2800" dirty="0" smtClean="0"/>
              <a:t>4</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4" name="Picture 4"/>
          <p:cNvPicPr>
            <a:picLocks noChangeAspect="1" noChangeArrowheads="1"/>
          </p:cNvPicPr>
          <p:nvPr/>
        </p:nvPicPr>
        <p:blipFill>
          <a:blip r:embed="rId2" cstate="print"/>
          <a:srcRect/>
          <a:stretch>
            <a:fillRect/>
          </a:stretch>
        </p:blipFill>
        <p:spPr bwMode="auto">
          <a:xfrm>
            <a:off x="1" y="1500174"/>
            <a:ext cx="9299130" cy="4286280"/>
          </a:xfrm>
          <a:prstGeom prst="rect">
            <a:avLst/>
          </a:prstGeom>
          <a:noFill/>
          <a:ln w="9525">
            <a:noFill/>
            <a:miter lim="800000"/>
            <a:headEnd/>
            <a:tailEnd/>
          </a:ln>
          <a:effectLst/>
        </p:spPr>
      </p:pic>
      <p:sp>
        <p:nvSpPr>
          <p:cNvPr id="5" name="矩形 4"/>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500034" y="1785926"/>
            <a:ext cx="785818" cy="4977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1142976" y="3143248"/>
            <a:ext cx="2214578" cy="1000132"/>
          </a:xfrm>
          <a:prstGeom prst="wedgeRoundRectCallout">
            <a:avLst>
              <a:gd name="adj1" fmla="val -35543"/>
              <a:gd name="adj2" fmla="val -102803"/>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点击客户全称可以跳转到详细的客户可视化界面（同客户管理模块效果）</a:t>
            </a:r>
            <a:endParaRPr lang="zh-CN" altLang="en-US" sz="1200" dirty="0">
              <a:solidFill>
                <a:srgbClr val="FF0000"/>
              </a:solidFill>
            </a:endParaRPr>
          </a:p>
        </p:txBody>
      </p:sp>
      <p:sp>
        <p:nvSpPr>
          <p:cNvPr id="8" name="右箭头 7">
            <a:hlinkClick r:id="rId3" action="ppaction://hlinksldjump"/>
          </p:cNvPr>
          <p:cNvSpPr/>
          <p:nvPr/>
        </p:nvSpPr>
        <p:spPr>
          <a:xfrm>
            <a:off x="2928926" y="385762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a:hlinkClick r:id="rId4" action="ppaction://hlinksldjump"/>
          </p:cNvPr>
          <p:cNvSpPr/>
          <p:nvPr/>
        </p:nvSpPr>
        <p:spPr>
          <a:xfrm rot="10800000">
            <a:off x="2352862" y="385762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客户管理</a:t>
            </a:r>
            <a:r>
              <a:rPr lang="en-US" altLang="zh-CN" sz="2800" dirty="0" smtClean="0"/>
              <a:t>-</a:t>
            </a:r>
            <a:r>
              <a:rPr lang="zh-CN" altLang="en-US" sz="2800" dirty="0" smtClean="0"/>
              <a:t>联系人管理</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1" y="1571612"/>
            <a:ext cx="9501221" cy="4374842"/>
          </a:xfrm>
          <a:prstGeom prst="rect">
            <a:avLst/>
          </a:prstGeom>
          <a:noFill/>
          <a:ln w="9525">
            <a:noFill/>
            <a:miter lim="800000"/>
            <a:headEnd/>
            <a:tailEnd/>
          </a:ln>
          <a:effectLst/>
        </p:spPr>
      </p:pic>
      <p:sp>
        <p:nvSpPr>
          <p:cNvPr id="5" name="矩形 4"/>
          <p:cNvSpPr/>
          <p:nvPr/>
        </p:nvSpPr>
        <p:spPr>
          <a:xfrm>
            <a:off x="0" y="2499166"/>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500034" y="1857364"/>
            <a:ext cx="928694" cy="64066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1000100" y="3214686"/>
            <a:ext cx="2214578" cy="1000132"/>
          </a:xfrm>
          <a:prstGeom prst="wedgeRoundRectCallout">
            <a:avLst>
              <a:gd name="adj1" fmla="val -35543"/>
              <a:gd name="adj2" fmla="val -102803"/>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点击姓名可以跳转到详细的客户可视化界面（同客户管理模块效果）</a:t>
            </a:r>
            <a:endParaRPr lang="zh-CN" altLang="en-US" sz="1200" dirty="0">
              <a:solidFill>
                <a:srgbClr val="FF0000"/>
              </a:solidFill>
            </a:endParaRPr>
          </a:p>
        </p:txBody>
      </p:sp>
      <p:sp>
        <p:nvSpPr>
          <p:cNvPr id="8" name="右箭头 7">
            <a:hlinkClick r:id="rId3" action="ppaction://hlinksldjump"/>
          </p:cNvPr>
          <p:cNvSpPr/>
          <p:nvPr/>
        </p:nvSpPr>
        <p:spPr>
          <a:xfrm>
            <a:off x="2786050" y="3929066"/>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a:hlinkClick r:id="rId4" action="ppaction://hlinksldjump"/>
          </p:cNvPr>
          <p:cNvSpPr/>
          <p:nvPr/>
        </p:nvSpPr>
        <p:spPr>
          <a:xfrm rot="10800000">
            <a:off x="2209986" y="3929066"/>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4929190" y="1428736"/>
            <a:ext cx="3929090" cy="714380"/>
          </a:xfrm>
          <a:prstGeom prst="wedgeRoundRectCallout">
            <a:avLst>
              <a:gd name="adj1" fmla="val -19907"/>
              <a:gd name="adj2" fmla="val -3995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注：该模块一般为管理员才有的权限（领导人员），联系记录管理：所有业务员录入的客户的联系人内容</a:t>
            </a:r>
            <a:endParaRPr lang="zh-CN" altLang="en-US" sz="1200"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角色管理</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0" y="1500199"/>
            <a:ext cx="9308829" cy="4286255"/>
          </a:xfrm>
          <a:prstGeom prst="rect">
            <a:avLst/>
          </a:prstGeom>
          <a:noFill/>
          <a:ln w="9525">
            <a:noFill/>
            <a:miter lim="800000"/>
            <a:headEnd/>
            <a:tailEnd/>
          </a:ln>
          <a:effectLst/>
        </p:spPr>
      </p:pic>
      <p:sp>
        <p:nvSpPr>
          <p:cNvPr id="5" name="矩形 4"/>
          <p:cNvSpPr/>
          <p:nvPr/>
        </p:nvSpPr>
        <p:spPr>
          <a:xfrm>
            <a:off x="0" y="2213414"/>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500034" y="1785926"/>
            <a:ext cx="857256" cy="426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00298" y="1857364"/>
            <a:ext cx="1643074" cy="2857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2714612" y="3071810"/>
            <a:ext cx="5214974" cy="2071702"/>
          </a:xfrm>
          <a:prstGeom prst="wedgeRoundRectCallout">
            <a:avLst>
              <a:gd name="adj1" fmla="val -31935"/>
              <a:gd name="adj2" fmla="val -94409"/>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增加角色：点击增加角色按钮跳转到新的界面（详见增加界面）</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删除此角色：选择角色才能进行删除，否则会提示至少选择一个（详见删除提示界面）</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更改角色人员：选择角色才能进行该角色人员的修改（详见更改角色人员界面）</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更改角色权限：选择角色才能进行该角色系统权限的修改（详见更改角色权限界面）</a:t>
            </a:r>
            <a:endParaRPr lang="en-US" altLang="zh-CN" sz="1200" dirty="0" smtClean="0">
              <a:solidFill>
                <a:srgbClr val="FF0000"/>
              </a:solidFill>
            </a:endParaRPr>
          </a:p>
        </p:txBody>
      </p:sp>
      <p:sp>
        <p:nvSpPr>
          <p:cNvPr id="10" name="右箭头 9">
            <a:hlinkClick r:id="rId3" action="ppaction://hlinksldjump"/>
          </p:cNvPr>
          <p:cNvSpPr/>
          <p:nvPr/>
        </p:nvSpPr>
        <p:spPr>
          <a:xfrm>
            <a:off x="7143768" y="485776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a:hlinkClick r:id="rId4" action="ppaction://hlinksldjump"/>
          </p:cNvPr>
          <p:cNvSpPr/>
          <p:nvPr/>
        </p:nvSpPr>
        <p:spPr>
          <a:xfrm rot="10800000">
            <a:off x="6567704" y="485776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4714876" y="1000108"/>
            <a:ext cx="3929090" cy="714380"/>
          </a:xfrm>
          <a:prstGeom prst="wedgeRoundRectCallout">
            <a:avLst>
              <a:gd name="adj1" fmla="val -19907"/>
              <a:gd name="adj2" fmla="val -3995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注：该模块一般为超级管理员才有的权限（领导人员），角色管理：对系统中角色人员进行添加、删除，并对系统中的角色进行人员和权限上面的修改</a:t>
            </a:r>
            <a:endParaRPr lang="zh-CN" altLang="en-US" sz="120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角色管理</a:t>
            </a:r>
            <a:r>
              <a:rPr lang="en-US" altLang="zh-CN" sz="2800" dirty="0" smtClean="0"/>
              <a:t>-</a:t>
            </a:r>
            <a:r>
              <a:rPr lang="zh-CN" altLang="en-US" sz="2800" dirty="0" smtClean="0"/>
              <a:t>增加角色</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 y="1571612"/>
            <a:ext cx="9484686" cy="4357694"/>
          </a:xfrm>
          <a:prstGeom prst="rect">
            <a:avLst/>
          </a:prstGeom>
          <a:noFill/>
          <a:ln w="9525">
            <a:noFill/>
            <a:miter lim="800000"/>
            <a:headEnd/>
            <a:tailEnd/>
          </a:ln>
          <a:effectLst/>
        </p:spPr>
      </p:pic>
      <p:sp>
        <p:nvSpPr>
          <p:cNvPr id="5" name="矩形 4"/>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500034" y="1857364"/>
            <a:ext cx="857256" cy="426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2714612" y="3071810"/>
            <a:ext cx="4286280" cy="1000132"/>
          </a:xfrm>
          <a:prstGeom prst="wedgeRoundRectCallout">
            <a:avLst>
              <a:gd name="adj1" fmla="val -36401"/>
              <a:gd name="adj2" fmla="val -10622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其中角色名称和角色描述都为必填项，填写完成后点击保存按钮即可实现保存（点击保存后会提示保存成功）</a:t>
            </a:r>
            <a:endParaRPr lang="en-US" altLang="zh-CN" sz="1200" dirty="0" smtClean="0">
              <a:solidFill>
                <a:srgbClr val="FF0000"/>
              </a:solidFill>
            </a:endParaRPr>
          </a:p>
        </p:txBody>
      </p:sp>
      <p:sp>
        <p:nvSpPr>
          <p:cNvPr id="8" name="右箭头 7">
            <a:hlinkClick r:id="rId3" action="ppaction://hlinksldjump"/>
          </p:cNvPr>
          <p:cNvSpPr/>
          <p:nvPr/>
        </p:nvSpPr>
        <p:spPr>
          <a:xfrm>
            <a:off x="6357950" y="378619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a:hlinkClick r:id="rId4" action="ppaction://hlinksldjump"/>
          </p:cNvPr>
          <p:cNvSpPr/>
          <p:nvPr/>
        </p:nvSpPr>
        <p:spPr>
          <a:xfrm rot="10800000">
            <a:off x="5781886" y="378619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角色管理</a:t>
            </a:r>
            <a:r>
              <a:rPr lang="en-US" altLang="zh-CN" sz="2800" dirty="0" smtClean="0"/>
              <a:t>-</a:t>
            </a:r>
            <a:r>
              <a:rPr lang="zh-CN" altLang="en-US" sz="2800" dirty="0" smtClean="0"/>
              <a:t>删除提示界面</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9219" name="Picture 3"/>
          <p:cNvPicPr>
            <a:picLocks noChangeAspect="1" noChangeArrowheads="1"/>
          </p:cNvPicPr>
          <p:nvPr/>
        </p:nvPicPr>
        <p:blipFill>
          <a:blip r:embed="rId2" cstate="print"/>
          <a:srcRect/>
          <a:stretch>
            <a:fillRect/>
          </a:stretch>
        </p:blipFill>
        <p:spPr bwMode="auto">
          <a:xfrm>
            <a:off x="0" y="1571612"/>
            <a:ext cx="9358346" cy="4307188"/>
          </a:xfrm>
          <a:prstGeom prst="rect">
            <a:avLst/>
          </a:prstGeom>
          <a:noFill/>
          <a:ln w="9525">
            <a:noFill/>
            <a:miter lim="800000"/>
            <a:headEnd/>
            <a:tailEnd/>
          </a:ln>
          <a:effectLst/>
        </p:spPr>
      </p:pic>
      <p:sp>
        <p:nvSpPr>
          <p:cNvPr id="6" name="矩形 5"/>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500034" y="1857364"/>
            <a:ext cx="857256" cy="426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标注 7"/>
          <p:cNvSpPr/>
          <p:nvPr/>
        </p:nvSpPr>
        <p:spPr>
          <a:xfrm>
            <a:off x="928662" y="3714752"/>
            <a:ext cx="3357618" cy="1000132"/>
          </a:xfrm>
          <a:prstGeom prst="wedgeRoundRectCallout">
            <a:avLst>
              <a:gd name="adj1" fmla="val 53251"/>
              <a:gd name="adj2" fmla="val -4396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选中一个角色后，点击删除此角色后会弹出一个提示删除的对话框，点击确定即可删除，点击取消即可关闭提示框</a:t>
            </a:r>
            <a:endParaRPr lang="en-US" altLang="zh-CN" sz="1200" dirty="0" smtClean="0">
              <a:solidFill>
                <a:srgbClr val="FF0000"/>
              </a:solidFill>
            </a:endParaRPr>
          </a:p>
        </p:txBody>
      </p:sp>
      <p:sp>
        <p:nvSpPr>
          <p:cNvPr id="9" name="右箭头 8">
            <a:hlinkClick r:id="rId3" action="ppaction://hlinksldjump"/>
          </p:cNvPr>
          <p:cNvSpPr/>
          <p:nvPr/>
        </p:nvSpPr>
        <p:spPr>
          <a:xfrm>
            <a:off x="3643338" y="442913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a:hlinkClick r:id="rId4" action="ppaction://hlinksldjump"/>
          </p:cNvPr>
          <p:cNvSpPr/>
          <p:nvPr/>
        </p:nvSpPr>
        <p:spPr>
          <a:xfrm rot="10800000">
            <a:off x="3067274" y="442913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角色管理</a:t>
            </a:r>
            <a:r>
              <a:rPr lang="en-US" altLang="zh-CN" sz="2800" dirty="0" smtClean="0"/>
              <a:t>-</a:t>
            </a:r>
            <a:r>
              <a:rPr lang="zh-CN" altLang="en-US" sz="2800" dirty="0" smtClean="0"/>
              <a:t>更改角色人员界面</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srcRect/>
          <a:stretch>
            <a:fillRect/>
          </a:stretch>
        </p:blipFill>
        <p:spPr bwMode="auto">
          <a:xfrm>
            <a:off x="1" y="1571612"/>
            <a:ext cx="9328334" cy="4286255"/>
          </a:xfrm>
          <a:prstGeom prst="rect">
            <a:avLst/>
          </a:prstGeom>
          <a:noFill/>
          <a:ln w="9525">
            <a:noFill/>
            <a:miter lim="800000"/>
            <a:headEnd/>
            <a:tailEnd/>
          </a:ln>
          <a:effectLst/>
        </p:spPr>
      </p:pic>
      <p:sp>
        <p:nvSpPr>
          <p:cNvPr id="5" name="矩形 4"/>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500034" y="1857364"/>
            <a:ext cx="857256" cy="426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928662" y="3714752"/>
            <a:ext cx="4143404" cy="1428760"/>
          </a:xfrm>
          <a:prstGeom prst="wedgeRoundRectCallout">
            <a:avLst>
              <a:gd name="adj1" fmla="val 48458"/>
              <a:gd name="adj2" fmla="val -3079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选中一个角色后，点击更改角色人员按钮，跳转到该界面，当从未选人员列表中点击人员时，被选中的人员就会跳转到已选人员列表下面（同方法，也可以将已选人员放置到选中人员中）</a:t>
            </a:r>
            <a:endParaRPr lang="en-US" altLang="zh-CN" sz="1200" dirty="0" smtClean="0">
              <a:solidFill>
                <a:srgbClr val="FF0000"/>
              </a:solidFill>
            </a:endParaRPr>
          </a:p>
        </p:txBody>
      </p:sp>
      <p:sp>
        <p:nvSpPr>
          <p:cNvPr id="8" name="右箭头 7">
            <a:hlinkClick r:id="rId3" action="ppaction://hlinksldjump"/>
          </p:cNvPr>
          <p:cNvSpPr/>
          <p:nvPr/>
        </p:nvSpPr>
        <p:spPr>
          <a:xfrm>
            <a:off x="4355406" y="4784611"/>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a:hlinkClick r:id="rId4" action="ppaction://hlinksldjump"/>
          </p:cNvPr>
          <p:cNvSpPr/>
          <p:nvPr/>
        </p:nvSpPr>
        <p:spPr>
          <a:xfrm rot="10800000">
            <a:off x="3779342" y="4784611"/>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00100" y="2357430"/>
            <a:ext cx="428628" cy="14287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角色管理</a:t>
            </a:r>
            <a:r>
              <a:rPr lang="en-US" altLang="zh-CN" sz="2800" dirty="0" smtClean="0"/>
              <a:t>-</a:t>
            </a:r>
            <a:r>
              <a:rPr lang="zh-CN" altLang="en-US" sz="2800" dirty="0" smtClean="0"/>
              <a:t>更改角色权限界面</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1" y="1428736"/>
            <a:ext cx="9196458" cy="4214842"/>
          </a:xfrm>
          <a:prstGeom prst="rect">
            <a:avLst/>
          </a:prstGeom>
          <a:noFill/>
          <a:ln w="9525">
            <a:noFill/>
            <a:miter lim="800000"/>
            <a:headEnd/>
            <a:tailEnd/>
          </a:ln>
          <a:effectLst/>
        </p:spPr>
      </p:pic>
      <p:sp>
        <p:nvSpPr>
          <p:cNvPr id="5" name="矩形 4"/>
          <p:cNvSpPr/>
          <p:nvPr/>
        </p:nvSpPr>
        <p:spPr>
          <a:xfrm>
            <a:off x="0" y="2141976"/>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500034" y="1714488"/>
            <a:ext cx="857256" cy="4263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00100" y="1785926"/>
            <a:ext cx="8143900" cy="250033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3714744" y="4500570"/>
            <a:ext cx="4071966" cy="1071570"/>
          </a:xfrm>
          <a:prstGeom prst="wedgeRoundRectCallout">
            <a:avLst>
              <a:gd name="adj1" fmla="val 48458"/>
              <a:gd name="adj2" fmla="val -3079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用户类别、菜单栏、按钮均为权限模块分类（固定的）</a:t>
            </a:r>
            <a:endParaRPr lang="en-US" altLang="zh-CN" sz="1200" dirty="0" smtClean="0">
              <a:solidFill>
                <a:srgbClr val="FF0000"/>
              </a:solidFill>
            </a:endParaRPr>
          </a:p>
          <a:p>
            <a:r>
              <a:rPr lang="zh-CN" altLang="en-US" sz="1200" dirty="0" smtClean="0">
                <a:solidFill>
                  <a:srgbClr val="FF0000"/>
                </a:solidFill>
              </a:rPr>
              <a:t>勾选复选框后，点击保存修改按钮即可实现勾选的权限</a:t>
            </a:r>
            <a:endParaRPr lang="en-US" altLang="zh-CN" sz="1200" dirty="0" smtClean="0">
              <a:solidFill>
                <a:srgbClr val="FF0000"/>
              </a:solidFill>
            </a:endParaRPr>
          </a:p>
        </p:txBody>
      </p:sp>
      <p:sp>
        <p:nvSpPr>
          <p:cNvPr id="9" name="右箭头 8">
            <a:hlinkClick r:id="rId3" action="ppaction://hlinksldjump"/>
          </p:cNvPr>
          <p:cNvSpPr/>
          <p:nvPr/>
        </p:nvSpPr>
        <p:spPr>
          <a:xfrm>
            <a:off x="7076891" y="5284677"/>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a:hlinkClick r:id="rId4" action="ppaction://hlinksldjump"/>
          </p:cNvPr>
          <p:cNvSpPr/>
          <p:nvPr/>
        </p:nvSpPr>
        <p:spPr>
          <a:xfrm rot="10800000">
            <a:off x="6500827" y="5284677"/>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注册</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1026" name="Picture 2" descr="C:\Users\Administrator\Desktop\仍然为.png"/>
          <p:cNvPicPr>
            <a:picLocks noChangeAspect="1" noChangeArrowheads="1"/>
          </p:cNvPicPr>
          <p:nvPr/>
        </p:nvPicPr>
        <p:blipFill>
          <a:blip r:embed="rId2" cstate="print"/>
          <a:srcRect/>
          <a:stretch>
            <a:fillRect/>
          </a:stretch>
        </p:blipFill>
        <p:spPr bwMode="auto">
          <a:xfrm>
            <a:off x="357158" y="1428736"/>
            <a:ext cx="6072230" cy="4652493"/>
          </a:xfrm>
          <a:prstGeom prst="rect">
            <a:avLst/>
          </a:prstGeom>
          <a:noFill/>
        </p:spPr>
      </p:pic>
      <p:sp>
        <p:nvSpPr>
          <p:cNvPr id="6" name="圆角矩形标注 5"/>
          <p:cNvSpPr/>
          <p:nvPr/>
        </p:nvSpPr>
        <p:spPr>
          <a:xfrm>
            <a:off x="6267132" y="1136144"/>
            <a:ext cx="2448272" cy="864096"/>
          </a:xfrm>
          <a:prstGeom prst="wedgeRoundRectCallout">
            <a:avLst>
              <a:gd name="adj1" fmla="val -49077"/>
              <a:gd name="adj2" fmla="val 14879"/>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注：其中文本框为红色时代表必填项，并且必填项内容当鼠标指向文本框时后面带出必填提示框</a:t>
            </a:r>
            <a:endParaRPr lang="zh-CN" altLang="en-US" sz="1200" dirty="0">
              <a:solidFill>
                <a:srgbClr val="FF0000"/>
              </a:solidFill>
            </a:endParaRPr>
          </a:p>
        </p:txBody>
      </p:sp>
      <p:sp>
        <p:nvSpPr>
          <p:cNvPr id="7" name="圆角矩形标注 6"/>
          <p:cNvSpPr/>
          <p:nvPr/>
        </p:nvSpPr>
        <p:spPr>
          <a:xfrm>
            <a:off x="5500694" y="2143116"/>
            <a:ext cx="2571768" cy="1000132"/>
          </a:xfrm>
          <a:prstGeom prst="wedgeRoundRectCallout">
            <a:avLst>
              <a:gd name="adj1" fmla="val -66637"/>
              <a:gd name="adj2" fmla="val -3013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同一个公司，公司账号只能注册一个，当管理员注册公司后，该公司员工需要管理员进入系统后直接添加人员即可，无需重复注册</a:t>
            </a:r>
            <a:endParaRPr lang="zh-CN" altLang="en-US" sz="1200" dirty="0">
              <a:solidFill>
                <a:srgbClr val="FF0000"/>
              </a:solidFill>
            </a:endParaRPr>
          </a:p>
        </p:txBody>
      </p:sp>
      <p:sp>
        <p:nvSpPr>
          <p:cNvPr id="8" name="圆角矩形标注 7"/>
          <p:cNvSpPr/>
          <p:nvPr/>
        </p:nvSpPr>
        <p:spPr>
          <a:xfrm>
            <a:off x="5500694" y="3929066"/>
            <a:ext cx="2500330" cy="714380"/>
          </a:xfrm>
          <a:prstGeom prst="wedgeRoundRectCallout">
            <a:avLst>
              <a:gd name="adj1" fmla="val -66637"/>
              <a:gd name="adj2" fmla="val -3013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再次输入密码，输入的密码必须与原来输入的密码一致，否则会提示两次密码输入的不一致</a:t>
            </a:r>
            <a:endParaRPr lang="zh-CN" altLang="en-US" sz="1200" dirty="0">
              <a:solidFill>
                <a:srgbClr val="FF0000"/>
              </a:solidFill>
            </a:endParaRPr>
          </a:p>
        </p:txBody>
      </p:sp>
      <p:sp>
        <p:nvSpPr>
          <p:cNvPr id="9" name="圆角矩形标注 8"/>
          <p:cNvSpPr/>
          <p:nvPr/>
        </p:nvSpPr>
        <p:spPr>
          <a:xfrm>
            <a:off x="4643438" y="4857760"/>
            <a:ext cx="2714644" cy="857256"/>
          </a:xfrm>
          <a:prstGeom prst="wedgeRoundRectCallout">
            <a:avLst>
              <a:gd name="adj1" fmla="val -66637"/>
              <a:gd name="adj2" fmla="val -3013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以上数据填写符合要求后，点击注册按钮即可实现注册</a:t>
            </a:r>
            <a:endParaRPr lang="zh-CN" altLang="en-US" sz="1200" dirty="0">
              <a:solidFill>
                <a:srgbClr val="FF0000"/>
              </a:solidFill>
            </a:endParaRPr>
          </a:p>
        </p:txBody>
      </p:sp>
      <p:sp>
        <p:nvSpPr>
          <p:cNvPr id="10" name="右箭头 9">
            <a:hlinkClick r:id="rId3" action="ppaction://hlinksldjump"/>
          </p:cNvPr>
          <p:cNvSpPr/>
          <p:nvPr/>
        </p:nvSpPr>
        <p:spPr>
          <a:xfrm>
            <a:off x="6810584" y="5429266"/>
            <a:ext cx="268017" cy="198486"/>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a:hlinkClick r:id="rId4" action="ppaction://hlinksldjump"/>
          </p:cNvPr>
          <p:cNvSpPr/>
          <p:nvPr/>
        </p:nvSpPr>
        <p:spPr>
          <a:xfrm rot="10800000">
            <a:off x="6286512" y="5429264"/>
            <a:ext cx="292591" cy="198486"/>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部门与员工</a:t>
            </a:r>
            <a:r>
              <a:rPr lang="en-US" altLang="zh-CN" sz="2800" dirty="0" smtClean="0"/>
              <a:t>1</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 y="1571612"/>
            <a:ext cx="9169750" cy="4214817"/>
          </a:xfrm>
          <a:prstGeom prst="rect">
            <a:avLst/>
          </a:prstGeom>
          <a:noFill/>
          <a:ln w="9525">
            <a:noFill/>
            <a:miter lim="800000"/>
            <a:headEnd/>
            <a:tailEnd/>
          </a:ln>
          <a:effectLst/>
        </p:spPr>
      </p:pic>
      <p:sp>
        <p:nvSpPr>
          <p:cNvPr id="5" name="矩形 4"/>
          <p:cNvSpPr/>
          <p:nvPr/>
        </p:nvSpPr>
        <p:spPr>
          <a:xfrm>
            <a:off x="0" y="2356290"/>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14348" y="1857364"/>
            <a:ext cx="714380" cy="4977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928794" y="2285992"/>
            <a:ext cx="571504" cy="14287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2500298" y="2857496"/>
            <a:ext cx="4071966" cy="1071570"/>
          </a:xfrm>
          <a:prstGeom prst="wedgeRoundRectCallout">
            <a:avLst>
              <a:gd name="adj1" fmla="val -55401"/>
              <a:gd name="adj2" fmla="val -9420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选择员工后，点击停用或者启用后，可以对选择的员工进行停用或者启用</a:t>
            </a:r>
            <a:endParaRPr lang="en-US" altLang="zh-CN" sz="1200" dirty="0" smtClean="0">
              <a:solidFill>
                <a:srgbClr val="FF0000"/>
              </a:solidFill>
            </a:endParaRPr>
          </a:p>
        </p:txBody>
      </p:sp>
      <p:sp>
        <p:nvSpPr>
          <p:cNvPr id="12" name="右箭头 11">
            <a:hlinkClick r:id="rId3" action="ppaction://hlinksldjump"/>
          </p:cNvPr>
          <p:cNvSpPr/>
          <p:nvPr/>
        </p:nvSpPr>
        <p:spPr>
          <a:xfrm>
            <a:off x="5862445" y="3641603"/>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a:hlinkClick r:id="rId4" action="ppaction://hlinksldjump"/>
          </p:cNvPr>
          <p:cNvSpPr/>
          <p:nvPr/>
        </p:nvSpPr>
        <p:spPr>
          <a:xfrm rot="10800000">
            <a:off x="5286381" y="3641603"/>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标注 13"/>
          <p:cNvSpPr/>
          <p:nvPr/>
        </p:nvSpPr>
        <p:spPr>
          <a:xfrm>
            <a:off x="4857752" y="1142984"/>
            <a:ext cx="3929090" cy="714380"/>
          </a:xfrm>
          <a:prstGeom prst="wedgeRoundRectCallout">
            <a:avLst>
              <a:gd name="adj1" fmla="val -19907"/>
              <a:gd name="adj2" fmla="val -39955"/>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注：该模块一般为超级管理员才有的权限（领导人员），</a:t>
            </a:r>
            <a:endParaRPr lang="en-US" altLang="zh-CN" sz="1200" dirty="0" smtClean="0">
              <a:solidFill>
                <a:srgbClr val="FF0000"/>
              </a:solidFill>
            </a:endParaRPr>
          </a:p>
          <a:p>
            <a:r>
              <a:rPr lang="zh-CN" altLang="en-US" sz="1200" dirty="0" smtClean="0">
                <a:solidFill>
                  <a:srgbClr val="FF0000"/>
                </a:solidFill>
              </a:rPr>
              <a:t>部门与员工：对系统中部门的添加以及新建、停用、启用员工</a:t>
            </a:r>
            <a:endParaRPr lang="zh-CN" altLang="en-US" sz="1200"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部门与员工</a:t>
            </a:r>
            <a:r>
              <a:rPr lang="en-US" altLang="zh-CN" sz="2800" dirty="0" smtClean="0"/>
              <a:t>2</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1" y="1571612"/>
            <a:ext cx="9169750" cy="4214817"/>
          </a:xfrm>
          <a:prstGeom prst="rect">
            <a:avLst/>
          </a:prstGeom>
          <a:noFill/>
          <a:ln w="9525">
            <a:noFill/>
            <a:miter lim="800000"/>
            <a:headEnd/>
            <a:tailEnd/>
          </a:ln>
          <a:effectLst/>
        </p:spPr>
      </p:pic>
      <p:sp>
        <p:nvSpPr>
          <p:cNvPr id="5" name="矩形 4"/>
          <p:cNvSpPr/>
          <p:nvPr/>
        </p:nvSpPr>
        <p:spPr>
          <a:xfrm>
            <a:off x="0" y="2356290"/>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14348" y="1857364"/>
            <a:ext cx="714380" cy="4977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28662" y="1928802"/>
            <a:ext cx="971600" cy="78581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1357290" y="3357562"/>
            <a:ext cx="3929090" cy="714380"/>
          </a:xfrm>
          <a:prstGeom prst="wedgeRoundRectCallout">
            <a:avLst>
              <a:gd name="adj1" fmla="val -46044"/>
              <a:gd name="adj2" fmla="val -14516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部门信息（根据部门来筛选出不同部门下的人员信息）</a:t>
            </a:r>
            <a:endParaRPr lang="en-US" altLang="zh-CN" sz="1200" dirty="0" smtClean="0">
              <a:solidFill>
                <a:srgbClr val="FF0000"/>
              </a:solidFill>
            </a:endParaRPr>
          </a:p>
        </p:txBody>
      </p:sp>
      <p:sp>
        <p:nvSpPr>
          <p:cNvPr id="14" name="右箭头 13">
            <a:hlinkClick r:id="rId3" action="ppaction://hlinksldjump"/>
          </p:cNvPr>
          <p:cNvSpPr/>
          <p:nvPr/>
        </p:nvSpPr>
        <p:spPr>
          <a:xfrm>
            <a:off x="4643438" y="385762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a:hlinkClick r:id="rId4" action="ppaction://hlinksldjump"/>
          </p:cNvPr>
          <p:cNvSpPr/>
          <p:nvPr/>
        </p:nvSpPr>
        <p:spPr>
          <a:xfrm rot="10800000">
            <a:off x="4067374" y="385762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00232" y="2143116"/>
            <a:ext cx="571504"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2928926" y="2000240"/>
            <a:ext cx="3857652" cy="642942"/>
          </a:xfrm>
          <a:prstGeom prst="wedgeRoundRectCallout">
            <a:avLst>
              <a:gd name="adj1" fmla="val -60105"/>
              <a:gd name="adj2" fmla="val -1983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根据员工类别、                                等筛选条件进行筛选 </a:t>
            </a:r>
            <a:endParaRPr lang="en-US" altLang="zh-CN" sz="1200" dirty="0" smtClean="0">
              <a:solidFill>
                <a:srgbClr val="FF0000"/>
              </a:solidFill>
            </a:endParaRPr>
          </a:p>
        </p:txBody>
      </p:sp>
      <p:pic>
        <p:nvPicPr>
          <p:cNvPr id="2050" name="Picture 2"/>
          <p:cNvPicPr>
            <a:picLocks noChangeAspect="1" noChangeArrowheads="1"/>
          </p:cNvPicPr>
          <p:nvPr/>
        </p:nvPicPr>
        <p:blipFill>
          <a:blip r:embed="rId5" cstate="print"/>
          <a:srcRect/>
          <a:stretch>
            <a:fillRect/>
          </a:stretch>
        </p:blipFill>
        <p:spPr bwMode="auto">
          <a:xfrm>
            <a:off x="4143383" y="2000240"/>
            <a:ext cx="1071559" cy="62345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部门与员工</a:t>
            </a:r>
            <a:r>
              <a:rPr lang="en-US" altLang="zh-CN" sz="2800" dirty="0" smtClean="0"/>
              <a:t>-</a:t>
            </a:r>
            <a:r>
              <a:rPr lang="zh-CN" altLang="en-US" sz="2800" dirty="0" smtClean="0"/>
              <a:t>新建员工界面</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1" y="1500174"/>
            <a:ext cx="9153681" cy="4214817"/>
          </a:xfrm>
          <a:prstGeom prst="rect">
            <a:avLst/>
          </a:prstGeom>
          <a:noFill/>
          <a:ln w="9525">
            <a:noFill/>
            <a:miter lim="800000"/>
            <a:headEnd/>
            <a:tailEnd/>
          </a:ln>
          <a:effectLst/>
        </p:spPr>
      </p:pic>
      <p:sp>
        <p:nvSpPr>
          <p:cNvPr id="8" name="矩形 7"/>
          <p:cNvSpPr/>
          <p:nvPr/>
        </p:nvSpPr>
        <p:spPr>
          <a:xfrm>
            <a:off x="1928794" y="1928802"/>
            <a:ext cx="357190"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2500298" y="1785926"/>
            <a:ext cx="1830599" cy="571504"/>
          </a:xfrm>
          <a:prstGeom prst="wedgeRoundRectCallout">
            <a:avLst>
              <a:gd name="adj1" fmla="val -60105"/>
              <a:gd name="adj2" fmla="val -1983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点击新建员工，弹出一个员工新建界面</a:t>
            </a:r>
            <a:endParaRPr lang="en-US" altLang="zh-CN" sz="1200" dirty="0" smtClean="0">
              <a:solidFill>
                <a:srgbClr val="FF0000"/>
              </a:solidFill>
            </a:endParaRPr>
          </a:p>
        </p:txBody>
      </p:sp>
      <p:sp>
        <p:nvSpPr>
          <p:cNvPr id="10" name="圆角矩形标注 9"/>
          <p:cNvSpPr/>
          <p:nvPr/>
        </p:nvSpPr>
        <p:spPr>
          <a:xfrm>
            <a:off x="6072198" y="3500438"/>
            <a:ext cx="1857388" cy="1000132"/>
          </a:xfrm>
          <a:prstGeom prst="wedgeRoundRectCallout">
            <a:avLst>
              <a:gd name="adj1" fmla="val -60105"/>
              <a:gd name="adj2" fmla="val -1983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其中标红的为必填项，点击确定按钮后即可保存，点击取消则关闭弹出界面</a:t>
            </a:r>
            <a:endParaRPr lang="en-US" altLang="zh-CN" sz="1200" dirty="0" smtClean="0">
              <a:solidFill>
                <a:srgbClr val="FF0000"/>
              </a:solidFill>
            </a:endParaRPr>
          </a:p>
        </p:txBody>
      </p:sp>
      <p:sp>
        <p:nvSpPr>
          <p:cNvPr id="11" name="右箭头 10">
            <a:hlinkClick r:id="rId3" action="ppaction://hlinksldjump"/>
          </p:cNvPr>
          <p:cNvSpPr/>
          <p:nvPr/>
        </p:nvSpPr>
        <p:spPr>
          <a:xfrm>
            <a:off x="7429520" y="421481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a:hlinkClick r:id="rId4" action="ppaction://hlinksldjump"/>
          </p:cNvPr>
          <p:cNvSpPr/>
          <p:nvPr/>
        </p:nvSpPr>
        <p:spPr>
          <a:xfrm rot="10800000">
            <a:off x="6853456" y="4214818"/>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2284852"/>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714348" y="1785926"/>
            <a:ext cx="714380" cy="4977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标注 14"/>
          <p:cNvSpPr/>
          <p:nvPr/>
        </p:nvSpPr>
        <p:spPr>
          <a:xfrm>
            <a:off x="6072198" y="2500306"/>
            <a:ext cx="1785950" cy="857256"/>
          </a:xfrm>
          <a:prstGeom prst="wedgeRoundRectCallout">
            <a:avLst>
              <a:gd name="adj1" fmla="val -118353"/>
              <a:gd name="adj2" fmla="val 10192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点击选择部门会弹出一个选择部门的界面（详见下一页（“选择部门页面”操作））</a:t>
            </a:r>
            <a:endParaRPr lang="en-US" altLang="zh-CN" sz="1200" dirty="0" smtClean="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pPr algn="l"/>
            <a:r>
              <a:rPr lang="zh-CN" altLang="en-US" sz="2700" dirty="0" smtClean="0"/>
              <a:t>详情篇</a:t>
            </a:r>
            <a:r>
              <a:rPr lang="en-US" altLang="zh-CN" sz="2700" dirty="0" smtClean="0"/>
              <a:t>-</a:t>
            </a:r>
            <a:r>
              <a:rPr lang="zh-CN" altLang="en-US" sz="2700" dirty="0" smtClean="0"/>
              <a:t>系统管理</a:t>
            </a:r>
            <a:r>
              <a:rPr lang="en-US" altLang="zh-CN" sz="2700" dirty="0" smtClean="0"/>
              <a:t>-</a:t>
            </a:r>
            <a:r>
              <a:rPr lang="zh-CN" altLang="en-US" sz="2700" dirty="0" smtClean="0"/>
              <a:t>部门与员工</a:t>
            </a:r>
            <a:r>
              <a:rPr lang="en-US" altLang="zh-CN" sz="2700" dirty="0" smtClean="0"/>
              <a:t>-</a:t>
            </a:r>
            <a:r>
              <a:rPr lang="zh-CN" altLang="en-US" sz="2700" dirty="0" smtClean="0"/>
              <a:t>新建员工界面</a:t>
            </a:r>
            <a:r>
              <a:rPr lang="en-US" altLang="zh-CN" sz="2700" dirty="0" smtClean="0"/>
              <a:t>-</a:t>
            </a:r>
            <a:r>
              <a:rPr lang="zh-CN" altLang="en-US" sz="2700" dirty="0" smtClean="0"/>
              <a:t>选择部门页面</a:t>
            </a:r>
            <a:endParaRPr lang="zh-CN" altLang="en-US" sz="2700"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 y="1571612"/>
            <a:ext cx="9214044" cy="4286280"/>
          </a:xfrm>
          <a:prstGeom prst="rect">
            <a:avLst/>
          </a:prstGeom>
          <a:noFill/>
          <a:ln w="9525">
            <a:noFill/>
            <a:miter lim="800000"/>
            <a:headEnd/>
            <a:tailEnd/>
          </a:ln>
          <a:effectLst/>
        </p:spPr>
      </p:pic>
      <p:sp>
        <p:nvSpPr>
          <p:cNvPr id="5" name="矩形 4"/>
          <p:cNvSpPr/>
          <p:nvPr/>
        </p:nvSpPr>
        <p:spPr>
          <a:xfrm>
            <a:off x="0" y="2356290"/>
            <a:ext cx="971600" cy="14401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14348" y="1857364"/>
            <a:ext cx="714380" cy="4977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928662" y="2500306"/>
            <a:ext cx="2357454" cy="3429024"/>
          </a:xfrm>
          <a:prstGeom prst="wedgeRoundRectCallout">
            <a:avLst>
              <a:gd name="adj1" fmla="val 110955"/>
              <a:gd name="adj2" fmla="val -28349"/>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从“未选部门”列表中选择一个部门</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添加：点击添加即可添加到“已选部门”列表中。</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取消：点击取消则是从“已选部门”添加到“未选部门”列表中。</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全部添加：点击全部添加则是全部添加“未选部门”列表中的部门到“已选部门”中。</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全部取消：点击全部取消则是全部添加“已选部门”到“未选部门”列表中</a:t>
            </a:r>
            <a:endParaRPr lang="en-US" altLang="zh-CN" sz="1200" dirty="0" smtClean="0">
              <a:solidFill>
                <a:srgbClr val="FF0000"/>
              </a:solidFill>
            </a:endParaRPr>
          </a:p>
        </p:txBody>
      </p:sp>
      <p:sp>
        <p:nvSpPr>
          <p:cNvPr id="8" name="圆角矩形标注 7"/>
          <p:cNvSpPr/>
          <p:nvPr/>
        </p:nvSpPr>
        <p:spPr>
          <a:xfrm>
            <a:off x="6072198" y="4214818"/>
            <a:ext cx="2214578" cy="1000132"/>
          </a:xfrm>
          <a:prstGeom prst="wedgeRoundRectCallout">
            <a:avLst>
              <a:gd name="adj1" fmla="val -93219"/>
              <a:gd name="adj2" fmla="val 19428"/>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点击“确定”按钮后，即可保存以上实现的添加</a:t>
            </a:r>
            <a:r>
              <a:rPr lang="en-US" altLang="zh-CN" sz="1200" dirty="0" smtClean="0">
                <a:solidFill>
                  <a:srgbClr val="FF0000"/>
                </a:solidFill>
              </a:rPr>
              <a:t>/</a:t>
            </a:r>
            <a:r>
              <a:rPr lang="zh-CN" altLang="en-US" sz="1200" dirty="0" smtClean="0">
                <a:solidFill>
                  <a:srgbClr val="FF0000"/>
                </a:solidFill>
              </a:rPr>
              <a:t>取消等操作</a:t>
            </a:r>
            <a:endParaRPr lang="en-US" altLang="zh-CN" sz="1200" dirty="0" smtClean="0">
              <a:solidFill>
                <a:srgbClr val="FF0000"/>
              </a:solidFill>
            </a:endParaRPr>
          </a:p>
        </p:txBody>
      </p:sp>
      <p:sp>
        <p:nvSpPr>
          <p:cNvPr id="9" name="右箭头 8">
            <a:hlinkClick r:id="rId3" action="ppaction://hlinksldjump"/>
          </p:cNvPr>
          <p:cNvSpPr/>
          <p:nvPr/>
        </p:nvSpPr>
        <p:spPr>
          <a:xfrm>
            <a:off x="7791270" y="485776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a:hlinkClick r:id="rId4" action="ppaction://hlinksldjump"/>
          </p:cNvPr>
          <p:cNvSpPr/>
          <p:nvPr/>
        </p:nvSpPr>
        <p:spPr>
          <a:xfrm rot="10800000">
            <a:off x="7215206" y="485776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详情篇</a:t>
            </a:r>
            <a:r>
              <a:rPr lang="en-US" altLang="zh-CN" sz="2800" dirty="0" smtClean="0"/>
              <a:t>-</a:t>
            </a:r>
            <a:r>
              <a:rPr lang="zh-CN" altLang="en-US" sz="2800" dirty="0" smtClean="0"/>
              <a:t>系统管理</a:t>
            </a:r>
            <a:r>
              <a:rPr lang="en-US" altLang="zh-CN" sz="2800" dirty="0" smtClean="0"/>
              <a:t>-</a:t>
            </a:r>
            <a:r>
              <a:rPr lang="zh-CN" altLang="en-US" sz="2800" dirty="0" smtClean="0"/>
              <a:t>部门与员工</a:t>
            </a:r>
            <a:r>
              <a:rPr lang="en-US" altLang="zh-CN" sz="2800" dirty="0" smtClean="0"/>
              <a:t>-</a:t>
            </a:r>
            <a:r>
              <a:rPr lang="zh-CN" altLang="en-US" sz="2800" dirty="0" smtClean="0"/>
              <a:t>批量导入界面</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1" y="1571612"/>
            <a:ext cx="9312023" cy="4286255"/>
          </a:xfrm>
          <a:prstGeom prst="rect">
            <a:avLst/>
          </a:prstGeom>
          <a:noFill/>
          <a:ln w="9525">
            <a:noFill/>
            <a:miter lim="800000"/>
            <a:headEnd/>
            <a:tailEnd/>
          </a:ln>
          <a:effectLst/>
        </p:spPr>
      </p:pic>
      <p:sp>
        <p:nvSpPr>
          <p:cNvPr id="5" name="矩形 4"/>
          <p:cNvSpPr/>
          <p:nvPr/>
        </p:nvSpPr>
        <p:spPr>
          <a:xfrm>
            <a:off x="2312773" y="2000240"/>
            <a:ext cx="357190"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2884277" y="1928802"/>
            <a:ext cx="2830731" cy="357190"/>
          </a:xfrm>
          <a:prstGeom prst="wedgeRoundRectCallout">
            <a:avLst>
              <a:gd name="adj1" fmla="val -60105"/>
              <a:gd name="adj2" fmla="val -19832"/>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点击批量导入，弹出批量导入员工界面</a:t>
            </a:r>
            <a:endParaRPr lang="en-US" altLang="zh-CN" sz="1200" dirty="0" smtClean="0">
              <a:solidFill>
                <a:srgbClr val="FF0000"/>
              </a:solidFill>
            </a:endParaRPr>
          </a:p>
        </p:txBody>
      </p:sp>
      <p:sp>
        <p:nvSpPr>
          <p:cNvPr id="7" name="矩形 6"/>
          <p:cNvSpPr/>
          <p:nvPr/>
        </p:nvSpPr>
        <p:spPr>
          <a:xfrm>
            <a:off x="3643306" y="3000372"/>
            <a:ext cx="1000132" cy="21431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4500562" y="4143380"/>
            <a:ext cx="2357454" cy="928694"/>
          </a:xfrm>
          <a:prstGeom prst="wedgeRoundRectCallout">
            <a:avLst>
              <a:gd name="adj1" fmla="val -51782"/>
              <a:gd name="adj2" fmla="val -155978"/>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批量导入时，先下载模板，下载完成后，在下载的模板中添加上数据后，进行导入</a:t>
            </a:r>
            <a:endParaRPr lang="en-US" altLang="zh-CN" sz="1200" dirty="0" smtClean="0">
              <a:solidFill>
                <a:srgbClr val="FF0000"/>
              </a:solidFill>
            </a:endParaRPr>
          </a:p>
        </p:txBody>
      </p:sp>
      <p:sp>
        <p:nvSpPr>
          <p:cNvPr id="9" name="右箭头 8">
            <a:hlinkClick r:id="rId3" action="ppaction://hlinksldjump"/>
          </p:cNvPr>
          <p:cNvSpPr/>
          <p:nvPr/>
        </p:nvSpPr>
        <p:spPr>
          <a:xfrm rot="10800000">
            <a:off x="6357950" y="4786322"/>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关于权限演示问题</a:t>
            </a:r>
            <a:endParaRPr lang="zh-CN" altLang="en-US" sz="2800" dirty="0"/>
          </a:p>
        </p:txBody>
      </p:sp>
      <p:sp>
        <p:nvSpPr>
          <p:cNvPr id="7" name="内容占位符 6"/>
          <p:cNvSpPr>
            <a:spLocks noGrp="1"/>
          </p:cNvSpPr>
          <p:nvPr>
            <p:ph idx="1"/>
          </p:nvPr>
        </p:nvSpPr>
        <p:spPr/>
        <p:txBody>
          <a:bodyPr/>
          <a:lstStyle/>
          <a:p>
            <a:endParaRPr lang="zh-CN" altLang="en-US" dirty="0"/>
          </a:p>
        </p:txBody>
      </p:sp>
      <p:pic>
        <p:nvPicPr>
          <p:cNvPr id="1028" name="Picture 4"/>
          <p:cNvPicPr>
            <a:picLocks noChangeAspect="1" noChangeArrowheads="1"/>
          </p:cNvPicPr>
          <p:nvPr/>
        </p:nvPicPr>
        <p:blipFill>
          <a:blip r:embed="rId3" cstate="print"/>
          <a:srcRect/>
          <a:stretch>
            <a:fillRect/>
          </a:stretch>
        </p:blipFill>
        <p:spPr bwMode="auto">
          <a:xfrm>
            <a:off x="71406" y="1643050"/>
            <a:ext cx="8970563" cy="4104456"/>
          </a:xfrm>
          <a:prstGeom prst="rect">
            <a:avLst/>
          </a:prstGeom>
          <a:noFill/>
          <a:ln w="9525">
            <a:noFill/>
            <a:miter lim="800000"/>
            <a:headEnd/>
            <a:tailEnd/>
          </a:ln>
        </p:spPr>
      </p:pic>
      <p:sp>
        <p:nvSpPr>
          <p:cNvPr id="19" name="圆角矩形标注 18"/>
          <p:cNvSpPr/>
          <p:nvPr/>
        </p:nvSpPr>
        <p:spPr>
          <a:xfrm>
            <a:off x="1500166" y="1785926"/>
            <a:ext cx="3929090" cy="3143272"/>
          </a:xfrm>
          <a:prstGeom prst="wedgeRoundRectCallout">
            <a:avLst>
              <a:gd name="adj1" fmla="val -66260"/>
              <a:gd name="adj2" fmla="val -51536"/>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当前演示的帐号是超级管理员账户，超级管理员有最高权限。</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作为管理员拥有客户管理系统的所有操作权限，</a:t>
            </a:r>
            <a:endParaRPr lang="en-US" altLang="zh-CN" sz="1200" dirty="0" smtClean="0">
              <a:solidFill>
                <a:srgbClr val="FF0000"/>
              </a:solidFill>
            </a:endParaRPr>
          </a:p>
          <a:p>
            <a:r>
              <a:rPr lang="zh-CN" altLang="en-US" sz="1200" dirty="0" smtClean="0">
                <a:solidFill>
                  <a:srgbClr val="FF0000"/>
                </a:solidFill>
              </a:rPr>
              <a:t>可以查看自己客户的同时，查看下属客户，修改下属客户等等。</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其它账户的权限均是由超级管理员进行控制，例如：能否修改客户、能否删除客户、能否导出数据等等。</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以上的操作，在接下来的功能操作介绍中都有提到</a:t>
            </a:r>
            <a:endParaRPr lang="en-US" altLang="zh-CN" sz="1200" dirty="0" smtClean="0">
              <a:solidFill>
                <a:srgbClr val="FF0000"/>
              </a:solidFill>
            </a:endParaRPr>
          </a:p>
          <a:p>
            <a:endParaRPr lang="zh-CN" altLang="en-US" sz="1200" dirty="0">
              <a:solidFill>
                <a:srgbClr val="FF0000"/>
              </a:solidFill>
            </a:endParaRPr>
          </a:p>
        </p:txBody>
      </p:sp>
      <p:sp>
        <p:nvSpPr>
          <p:cNvPr id="25" name="右箭头 24">
            <a:hlinkClick r:id="rId4" action="ppaction://hlinksldjump"/>
          </p:cNvPr>
          <p:cNvSpPr/>
          <p:nvPr/>
        </p:nvSpPr>
        <p:spPr>
          <a:xfrm>
            <a:off x="4429124" y="4429132"/>
            <a:ext cx="371241" cy="265876"/>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a:hlinkClick r:id="rId5" action="ppaction://hlinksldjump"/>
          </p:cNvPr>
          <p:cNvSpPr/>
          <p:nvPr/>
        </p:nvSpPr>
        <p:spPr>
          <a:xfrm rot="10800000">
            <a:off x="3853060" y="4429132"/>
            <a:ext cx="371241" cy="265876"/>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7504" y="1628800"/>
            <a:ext cx="899592" cy="21602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基础篇</a:t>
            </a:r>
            <a:r>
              <a:rPr lang="en-US" altLang="zh-CN" dirty="0" smtClean="0"/>
              <a:t>-</a:t>
            </a:r>
            <a:r>
              <a:rPr lang="zh-CN" altLang="en-US" dirty="0" smtClean="0"/>
              <a:t>关于功能操作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71406" y="1285860"/>
            <a:ext cx="8970563" cy="4104456"/>
          </a:xfrm>
          <a:prstGeom prst="rect">
            <a:avLst/>
          </a:prstGeom>
          <a:noFill/>
          <a:ln w="9525">
            <a:noFill/>
            <a:miter lim="800000"/>
            <a:headEnd/>
            <a:tailEnd/>
          </a:ln>
        </p:spPr>
      </p:pic>
      <p:sp>
        <p:nvSpPr>
          <p:cNvPr id="8" name="矩形 7"/>
          <p:cNvSpPr/>
          <p:nvPr/>
        </p:nvSpPr>
        <p:spPr>
          <a:xfrm>
            <a:off x="100508" y="1556792"/>
            <a:ext cx="899592" cy="44344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1619672" y="2492896"/>
            <a:ext cx="2160240" cy="1296144"/>
          </a:xfrm>
          <a:prstGeom prst="wedgeRoundRectCallout">
            <a:avLst>
              <a:gd name="adj1" fmla="val -82080"/>
              <a:gd name="adj2" fmla="val -9114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客户管理系统包括：</a:t>
            </a:r>
            <a:endParaRPr lang="en-US" altLang="zh-CN" sz="1200" dirty="0" smtClean="0">
              <a:solidFill>
                <a:srgbClr val="FF0000"/>
              </a:solidFill>
            </a:endParaRPr>
          </a:p>
          <a:p>
            <a:r>
              <a:rPr lang="zh-CN" altLang="en-US" sz="1200" dirty="0" smtClean="0">
                <a:solidFill>
                  <a:srgbClr val="FF0000"/>
                </a:solidFill>
              </a:rPr>
              <a:t>我的</a:t>
            </a:r>
            <a:r>
              <a:rPr lang="en-US" altLang="zh-CN" sz="1200" dirty="0" smtClean="0">
                <a:solidFill>
                  <a:srgbClr val="FF0000"/>
                </a:solidFill>
              </a:rPr>
              <a:t>CRM</a:t>
            </a:r>
            <a:r>
              <a:rPr lang="zh-CN" altLang="en-US" sz="1200" dirty="0" smtClean="0">
                <a:solidFill>
                  <a:srgbClr val="FF0000"/>
                </a:solidFill>
              </a:rPr>
              <a:t>、客户管理、系统管理</a:t>
            </a:r>
            <a:endParaRPr lang="en-US" altLang="zh-CN" sz="1200" dirty="0" smtClean="0">
              <a:solidFill>
                <a:srgbClr val="FF0000"/>
              </a:solidFill>
            </a:endParaRPr>
          </a:p>
          <a:p>
            <a:r>
              <a:rPr lang="zh-CN" altLang="en-US" sz="1200" dirty="0" smtClean="0">
                <a:solidFill>
                  <a:srgbClr val="FF0000"/>
                </a:solidFill>
              </a:rPr>
              <a:t>三大模块</a:t>
            </a:r>
            <a:endParaRPr lang="zh-CN" altLang="en-US" sz="1200" dirty="0">
              <a:solidFill>
                <a:srgbClr val="FF0000"/>
              </a:solidFill>
            </a:endParaRPr>
          </a:p>
        </p:txBody>
      </p:sp>
      <p:sp>
        <p:nvSpPr>
          <p:cNvPr id="16" name="右箭头 15">
            <a:hlinkClick r:id="rId3" action="ppaction://hlinksldjump"/>
          </p:cNvPr>
          <p:cNvSpPr/>
          <p:nvPr/>
        </p:nvSpPr>
        <p:spPr>
          <a:xfrm>
            <a:off x="3347864" y="342900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a:hlinkClick r:id="rId4" action="ppaction://hlinksldjump"/>
          </p:cNvPr>
          <p:cNvSpPr/>
          <p:nvPr/>
        </p:nvSpPr>
        <p:spPr>
          <a:xfrm rot="10800000">
            <a:off x="2771800" y="3429000"/>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187624" y="1268760"/>
            <a:ext cx="1872208" cy="432048"/>
          </a:xfrm>
          <a:prstGeom prst="wedgeRoundRectCallout">
            <a:avLst>
              <a:gd name="adj1" fmla="val -67595"/>
              <a:gd name="adj2" fmla="val -31400"/>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人员登录后显示的登录信息</a:t>
            </a:r>
          </a:p>
        </p:txBody>
      </p:sp>
      <p:sp>
        <p:nvSpPr>
          <p:cNvPr id="19" name="圆角矩形标注 18"/>
          <p:cNvSpPr/>
          <p:nvPr/>
        </p:nvSpPr>
        <p:spPr>
          <a:xfrm>
            <a:off x="6804248" y="1772816"/>
            <a:ext cx="1800200" cy="576064"/>
          </a:xfrm>
          <a:prstGeom prst="wedgeRoundRectCallout">
            <a:avLst>
              <a:gd name="adj1" fmla="val 62019"/>
              <a:gd name="adj2" fmla="val -118711"/>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点击退出按钮，则退出系统并跳转到登录界面</a:t>
            </a:r>
            <a:endParaRPr lang="zh-CN" altLang="en-US" sz="12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我的</a:t>
            </a:r>
            <a:r>
              <a:rPr lang="en-US" altLang="zh-CN" sz="2800" dirty="0" smtClean="0"/>
              <a:t>CRM</a:t>
            </a:r>
            <a:r>
              <a:rPr lang="zh-CN" altLang="en-US" sz="2800" dirty="0" smtClean="0"/>
              <a:t>模块</a:t>
            </a:r>
            <a:endParaRPr lang="zh-CN" altLang="en-US" sz="28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7427" y="1357298"/>
            <a:ext cx="9086605" cy="4214842"/>
          </a:xfrm>
          <a:prstGeom prst="rect">
            <a:avLst/>
          </a:prstGeom>
          <a:noFill/>
          <a:ln w="9525">
            <a:noFill/>
            <a:miter lim="800000"/>
            <a:headEnd/>
            <a:tailEnd/>
          </a:ln>
          <a:effectLst/>
        </p:spPr>
      </p:pic>
      <p:sp>
        <p:nvSpPr>
          <p:cNvPr id="5" name="矩形 4"/>
          <p:cNvSpPr/>
          <p:nvPr/>
        </p:nvSpPr>
        <p:spPr>
          <a:xfrm>
            <a:off x="0" y="1643050"/>
            <a:ext cx="1000100" cy="85725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1556214" y="2634632"/>
            <a:ext cx="5896106" cy="3242640"/>
          </a:xfrm>
          <a:prstGeom prst="wedgeRoundRectCallout">
            <a:avLst>
              <a:gd name="adj1" fmla="val -59989"/>
              <a:gd name="adj2" fmla="val -56968"/>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FF0000"/>
                </a:solidFill>
              </a:rPr>
              <a:t>我的</a:t>
            </a:r>
            <a:r>
              <a:rPr lang="en-US" altLang="zh-CN" sz="1400" dirty="0" smtClean="0">
                <a:solidFill>
                  <a:srgbClr val="FF0000"/>
                </a:solidFill>
              </a:rPr>
              <a:t>CRM</a:t>
            </a:r>
            <a:r>
              <a:rPr lang="zh-CN" altLang="en-US" sz="1400" dirty="0" smtClean="0">
                <a:solidFill>
                  <a:srgbClr val="FF0000"/>
                </a:solidFill>
              </a:rPr>
              <a:t>模块包括：</a:t>
            </a:r>
            <a:endParaRPr lang="en-US" altLang="zh-CN" sz="1400" dirty="0" smtClean="0">
              <a:solidFill>
                <a:srgbClr val="FF0000"/>
              </a:solidFill>
            </a:endParaRPr>
          </a:p>
          <a:p>
            <a:endParaRPr lang="en-US" altLang="zh-CN" sz="1400" dirty="0" smtClean="0">
              <a:solidFill>
                <a:srgbClr val="FF0000"/>
              </a:solidFill>
            </a:endParaRPr>
          </a:p>
          <a:p>
            <a:r>
              <a:rPr lang="zh-CN" altLang="en-US" sz="1200" dirty="0" smtClean="0">
                <a:solidFill>
                  <a:srgbClr val="FF0000"/>
                </a:solidFill>
              </a:rPr>
              <a:t>客户库：           查看公司星标客户以及某个客户在公司库是否存在。</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添加客户：       往系统里录入新客户</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我的客户：      当前登录人员录入的客户（如是疑似重复客户的话，通过审核后的客户）</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待审核客户： 所有当前登录人员录入与客户库重复，需相关人员审核的客户</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联系记录：      所有当前登录人员录入的联系记录</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联系人：           所有当前登录人员录入的客户的联系人</a:t>
            </a:r>
            <a:endParaRPr lang="zh-CN" altLang="en-US" sz="1200" dirty="0">
              <a:solidFill>
                <a:srgbClr val="FF0000"/>
              </a:solidFill>
            </a:endParaRPr>
          </a:p>
        </p:txBody>
      </p:sp>
      <p:sp>
        <p:nvSpPr>
          <p:cNvPr id="7" name="右箭头 6">
            <a:hlinkClick r:id="rId3" action="ppaction://hlinksldjump"/>
          </p:cNvPr>
          <p:cNvSpPr/>
          <p:nvPr/>
        </p:nvSpPr>
        <p:spPr>
          <a:xfrm>
            <a:off x="6516216" y="544522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a:hlinkClick r:id="rId4" action="ppaction://hlinksldjump"/>
          </p:cNvPr>
          <p:cNvSpPr/>
          <p:nvPr/>
        </p:nvSpPr>
        <p:spPr>
          <a:xfrm rot="10800000">
            <a:off x="5940152" y="544522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客户管理模块</a:t>
            </a:r>
            <a:endParaRPr lang="zh-CN" altLang="en-US" sz="28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524" y="1484784"/>
            <a:ext cx="9147988" cy="4176464"/>
          </a:xfrm>
          <a:prstGeom prst="rect">
            <a:avLst/>
          </a:prstGeom>
          <a:noFill/>
          <a:ln w="9525">
            <a:noFill/>
            <a:miter lim="800000"/>
            <a:headEnd/>
            <a:tailEnd/>
          </a:ln>
        </p:spPr>
      </p:pic>
      <p:sp>
        <p:nvSpPr>
          <p:cNvPr id="5" name="矩形 4"/>
          <p:cNvSpPr/>
          <p:nvPr/>
        </p:nvSpPr>
        <p:spPr>
          <a:xfrm>
            <a:off x="0" y="1928802"/>
            <a:ext cx="1000100" cy="64294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1556214" y="2634632"/>
            <a:ext cx="6184138" cy="2522560"/>
          </a:xfrm>
          <a:prstGeom prst="wedgeRoundRectCallout">
            <a:avLst>
              <a:gd name="adj1" fmla="val -59159"/>
              <a:gd name="adj2" fmla="val -54946"/>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客户管理模块包括</a:t>
            </a:r>
            <a:r>
              <a:rPr lang="zh-CN" altLang="en-US" sz="1200" dirty="0" smtClean="0">
                <a:solidFill>
                  <a:srgbClr val="FF0000"/>
                </a:solidFill>
                <a:sym typeface="Wingdings" pitchFamily="2" charset="2"/>
              </a:rPr>
              <a:t>（注：该模块需开通应有的权限才能展现，一般为领导才有的权限）</a:t>
            </a:r>
            <a:endParaRPr lang="en-US" altLang="zh-CN" sz="1200" dirty="0" smtClean="0">
              <a:solidFill>
                <a:srgbClr val="FF0000"/>
              </a:solidFill>
            </a:endParaRPr>
          </a:p>
          <a:p>
            <a:endParaRPr lang="en-US" altLang="zh-CN" sz="1400" dirty="0" smtClean="0">
              <a:solidFill>
                <a:srgbClr val="FF0000"/>
              </a:solidFill>
            </a:endParaRPr>
          </a:p>
          <a:p>
            <a:r>
              <a:rPr lang="zh-CN" altLang="en-US" sz="1200" dirty="0" smtClean="0">
                <a:solidFill>
                  <a:srgbClr val="FF0000"/>
                </a:solidFill>
              </a:rPr>
              <a:t>客户管理：           可以查询、转移、删除所有业务员的客户</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客户审核：           审核所有业务员录入的与客户库重复的客户</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联系记录管理：  可以查询所有业务员的联系记录</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联系人管理：       可以查询所有业务员的客户的联系人</a:t>
            </a:r>
          </a:p>
        </p:txBody>
      </p:sp>
      <p:sp>
        <p:nvSpPr>
          <p:cNvPr id="10" name="右箭头 9">
            <a:hlinkClick r:id="rId3" action="ppaction://hlinksldjump"/>
          </p:cNvPr>
          <p:cNvSpPr/>
          <p:nvPr/>
        </p:nvSpPr>
        <p:spPr>
          <a:xfrm>
            <a:off x="6516216" y="472514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a:hlinkClick r:id="rId4" action="ppaction://hlinksldjump"/>
          </p:cNvPr>
          <p:cNvSpPr/>
          <p:nvPr/>
        </p:nvSpPr>
        <p:spPr>
          <a:xfrm rot="10800000">
            <a:off x="5940152" y="472514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基础篇</a:t>
            </a:r>
            <a:r>
              <a:rPr lang="en-US" altLang="zh-CN" sz="2800" dirty="0" smtClean="0"/>
              <a:t>-</a:t>
            </a:r>
            <a:r>
              <a:rPr lang="zh-CN" altLang="en-US" sz="2800" dirty="0" smtClean="0"/>
              <a:t>系统管理模块</a:t>
            </a:r>
            <a:endParaRPr lang="zh-CN" altLang="en-US" sz="2800"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0" y="1477358"/>
            <a:ext cx="9180512" cy="4183890"/>
          </a:xfrm>
          <a:prstGeom prst="rect">
            <a:avLst/>
          </a:prstGeom>
          <a:noFill/>
          <a:ln w="9525">
            <a:noFill/>
            <a:miter lim="800000"/>
            <a:headEnd/>
            <a:tailEnd/>
          </a:ln>
        </p:spPr>
      </p:pic>
      <p:sp>
        <p:nvSpPr>
          <p:cNvPr id="6" name="矩形 5"/>
          <p:cNvSpPr/>
          <p:nvPr/>
        </p:nvSpPr>
        <p:spPr>
          <a:xfrm>
            <a:off x="0" y="2060278"/>
            <a:ext cx="928662" cy="36859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691680" y="2564904"/>
            <a:ext cx="6552728" cy="1872208"/>
          </a:xfrm>
          <a:prstGeom prst="wedgeRoundRectCallout">
            <a:avLst>
              <a:gd name="adj1" fmla="val -61738"/>
              <a:gd name="adj2" fmla="val -59334"/>
              <a:gd name="adj3" fmla="val 16667"/>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FF0000"/>
                </a:solidFill>
              </a:rPr>
              <a:t>系统管理模块包括</a:t>
            </a:r>
            <a:r>
              <a:rPr lang="zh-CN" altLang="en-US" sz="1200" dirty="0" smtClean="0">
                <a:solidFill>
                  <a:srgbClr val="FF0000"/>
                </a:solidFill>
                <a:sym typeface="Wingdings" pitchFamily="2" charset="2"/>
              </a:rPr>
              <a:t>（注：该模块需开通应有的权限才能展现，一般为超级管理员才有的权限）</a:t>
            </a:r>
            <a:endParaRPr lang="en-US" altLang="zh-CN" sz="1200" dirty="0" smtClean="0">
              <a:solidFill>
                <a:srgbClr val="FF0000"/>
              </a:solidFill>
            </a:endParaRPr>
          </a:p>
          <a:p>
            <a:endParaRPr lang="en-US" altLang="zh-CN" sz="1400" dirty="0" smtClean="0">
              <a:solidFill>
                <a:srgbClr val="FF0000"/>
              </a:solidFill>
            </a:endParaRPr>
          </a:p>
          <a:p>
            <a:r>
              <a:rPr lang="zh-CN" altLang="en-US" sz="1200" dirty="0" smtClean="0">
                <a:solidFill>
                  <a:srgbClr val="FF0000"/>
                </a:solidFill>
              </a:rPr>
              <a:t>角色管理：          添加、删除角色，更改角色权限</a:t>
            </a:r>
            <a:endParaRPr lang="en-US" altLang="zh-CN" sz="1200" dirty="0" smtClean="0">
              <a:solidFill>
                <a:srgbClr val="FF0000"/>
              </a:solidFill>
            </a:endParaRPr>
          </a:p>
          <a:p>
            <a:endParaRPr lang="en-US" altLang="zh-CN" sz="1200" dirty="0" smtClean="0">
              <a:solidFill>
                <a:srgbClr val="FF0000"/>
              </a:solidFill>
            </a:endParaRPr>
          </a:p>
          <a:p>
            <a:r>
              <a:rPr lang="zh-CN" altLang="en-US" sz="1200" dirty="0" smtClean="0">
                <a:solidFill>
                  <a:srgbClr val="FF0000"/>
                </a:solidFill>
              </a:rPr>
              <a:t>部门与员工：      根据部门进行员工的添加、启用、停用</a:t>
            </a:r>
            <a:endParaRPr lang="en-US" altLang="zh-CN" sz="1200" dirty="0" smtClean="0">
              <a:solidFill>
                <a:srgbClr val="FF0000"/>
              </a:solidFill>
            </a:endParaRPr>
          </a:p>
        </p:txBody>
      </p:sp>
      <p:sp>
        <p:nvSpPr>
          <p:cNvPr id="9" name="右箭头 8">
            <a:hlinkClick r:id="rId3" action="ppaction://hlinksldjump"/>
          </p:cNvPr>
          <p:cNvSpPr/>
          <p:nvPr/>
        </p:nvSpPr>
        <p:spPr>
          <a:xfrm>
            <a:off x="7092280" y="400506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a:hlinkClick r:id="rId4" action="ppaction://hlinksldjump"/>
          </p:cNvPr>
          <p:cNvSpPr/>
          <p:nvPr/>
        </p:nvSpPr>
        <p:spPr>
          <a:xfrm rot="10800000">
            <a:off x="6516216" y="4005064"/>
            <a:ext cx="288032" cy="216024"/>
          </a:xfrm>
          <a:prstGeom prst="righ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95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TotalTime>
  <Words>3240</Words>
  <Application>Microsoft Office PowerPoint</Application>
  <PresentationFormat>全屏显示(4:3)</PresentationFormat>
  <Paragraphs>231</Paragraphs>
  <Slides>44</Slides>
  <Notes>4</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客户管理操作手册</vt:lpstr>
      <vt:lpstr>基础篇-软件简介</vt:lpstr>
      <vt:lpstr>基础篇-登录</vt:lpstr>
      <vt:lpstr>基础篇-注册</vt:lpstr>
      <vt:lpstr>基础篇-关于权限演示问题</vt:lpstr>
      <vt:lpstr>基础篇-关于功能操作</vt:lpstr>
      <vt:lpstr>基础篇-我的CRM模块</vt:lpstr>
      <vt:lpstr>基础篇-客户管理模块</vt:lpstr>
      <vt:lpstr>基础篇-系统管理模块</vt:lpstr>
      <vt:lpstr>基础篇-通用功能（列表通用）</vt:lpstr>
      <vt:lpstr>基础篇-通用功能（控件通用）</vt:lpstr>
      <vt:lpstr>详情篇-我的CRM-客户库1</vt:lpstr>
      <vt:lpstr>详情篇-我的CRM-客户库2</vt:lpstr>
      <vt:lpstr>详情篇-我的CRM-添加客户1</vt:lpstr>
      <vt:lpstr>详情篇-我的CRM-添加客户2</vt:lpstr>
      <vt:lpstr>详情篇-我的CRM-添加客户3</vt:lpstr>
      <vt:lpstr>详情篇-我的CRM-我的客户1</vt:lpstr>
      <vt:lpstr>详情篇-我的CRM-我的客户2</vt:lpstr>
      <vt:lpstr>详情篇-我的CRM-我的客户-客户详情可视化界面</vt:lpstr>
      <vt:lpstr>详情篇-我的CRM-待审核客户1</vt:lpstr>
      <vt:lpstr>详情篇-我的CRM-待审核客户2</vt:lpstr>
      <vt:lpstr>详情篇-我的CRM-联系记录</vt:lpstr>
      <vt:lpstr>详情篇-我的CRM-联系人</vt:lpstr>
      <vt:lpstr>详情篇-客户管理-客户管理1</vt:lpstr>
      <vt:lpstr>详情篇-客户管理-客户管理2</vt:lpstr>
      <vt:lpstr>详情篇-客户管理-客户管理-客户详情可视化界面</vt:lpstr>
      <vt:lpstr>详情篇-客户管理-客户审核1</vt:lpstr>
      <vt:lpstr>详情篇-客户管理-客户审核-客户审核详细信息1</vt:lpstr>
      <vt:lpstr>详情篇-客户管理-客户审核-客户审核详细信息2</vt:lpstr>
      <vt:lpstr>详情篇-客户管理-联系记录管理1</vt:lpstr>
      <vt:lpstr>详情篇-客户管理-联系记录管理2</vt:lpstr>
      <vt:lpstr>详情篇-客户管理-联系记录管理3</vt:lpstr>
      <vt:lpstr>详情篇-客户管理-联系记录管理4</vt:lpstr>
      <vt:lpstr>详情篇-客户管理-联系人管理</vt:lpstr>
      <vt:lpstr>详情篇-系统管理-角色管理1</vt:lpstr>
      <vt:lpstr>详情篇-系统管理-角色管理-增加角色</vt:lpstr>
      <vt:lpstr>详情篇-系统管理-角色管理-删除提示界面</vt:lpstr>
      <vt:lpstr>详情篇-系统管理-角色管理-更改角色人员界面</vt:lpstr>
      <vt:lpstr>详情篇-系统管理-角色管理-更改角色权限界面</vt:lpstr>
      <vt:lpstr>详情篇-系统管理-部门与员工1</vt:lpstr>
      <vt:lpstr>详情篇-系统管理-部门与员工2</vt:lpstr>
      <vt:lpstr>详情篇-系统管理-部门与员工-新建员工界面</vt:lpstr>
      <vt:lpstr>详情篇-系统管理-部门与员工-新建员工界面-选择部门页面</vt:lpstr>
      <vt:lpstr>详情篇-系统管理-部门与员工-批量导入界面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客户管理操作手册</dc:title>
  <dc:creator>Administrator</dc:creator>
  <cp:lastModifiedBy>Administrator</cp:lastModifiedBy>
  <cp:revision>314</cp:revision>
  <dcterms:created xsi:type="dcterms:W3CDTF">2015-05-30T02:30:50Z</dcterms:created>
  <dcterms:modified xsi:type="dcterms:W3CDTF">2015-06-02T13:42:46Z</dcterms:modified>
</cp:coreProperties>
</file>