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3" r:id="rId2"/>
    <p:sldId id="814" r:id="rId3"/>
    <p:sldId id="815" r:id="rId4"/>
    <p:sldId id="819" r:id="rId5"/>
    <p:sldId id="820" r:id="rId6"/>
    <p:sldId id="757" r:id="rId7"/>
    <p:sldId id="799" r:id="rId8"/>
    <p:sldId id="800" r:id="rId9"/>
    <p:sldId id="801" r:id="rId10"/>
    <p:sldId id="803" r:id="rId11"/>
    <p:sldId id="804" r:id="rId12"/>
    <p:sldId id="813" r:id="rId13"/>
    <p:sldId id="805" r:id="rId14"/>
    <p:sldId id="809" r:id="rId15"/>
    <p:sldId id="807" r:id="rId16"/>
    <p:sldId id="810" r:id="rId17"/>
    <p:sldId id="808" r:id="rId18"/>
    <p:sldId id="811" r:id="rId19"/>
    <p:sldId id="812" r:id="rId20"/>
    <p:sldId id="821" r:id="rId21"/>
    <p:sldId id="822" r:id="rId22"/>
    <p:sldId id="823" r:id="rId23"/>
    <p:sldId id="824" r:id="rId24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51A"/>
    <a:srgbClr val="00BEF3"/>
    <a:srgbClr val="4BBEF3"/>
    <a:srgbClr val="666699"/>
    <a:srgbClr val="3366FF"/>
    <a:srgbClr val="3399CC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5" autoAdjust="0"/>
    <p:restoredTop sz="94878" autoAdjust="0"/>
  </p:normalViewPr>
  <p:slideViewPr>
    <p:cSldViewPr>
      <p:cViewPr varScale="1">
        <p:scale>
          <a:sx n="68" d="100"/>
          <a:sy n="68" d="100"/>
        </p:scale>
        <p:origin x="808" y="56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——CCF</a:t>
            </a:r>
            <a:r>
              <a:rPr lang="zh-CN" altLang="en-US" dirty="0"/>
              <a:t>工件赛集中讲解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466120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如何根据评价函数选择模型？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“经验风险最小化”：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即测试集的评价函数是什么，就在训练集上使用相同的目标函数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评价函数是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MSE——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使用线性回归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评价函数是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MAE——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使用中位数回归（也可使用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Huber Regression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代替）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使用其他模型，如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时，也需替换相应的损失函数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提交文件：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每个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（包含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个工件）四个类别的分布比例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评价指标：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工件赛解题思路：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预测每一个工件四个类别的概率分布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求平均，得到每个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的平均类别分布比例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  <a:r>
              <a:rPr lang="zh-CN" altLang="en-US" sz="2400" dirty="0">
                <a:latin typeface="+mj-ea"/>
                <a:ea typeface="+mj-ea"/>
              </a:rPr>
              <a:t>如何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专门针对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进行</a:t>
            </a:r>
            <a:r>
              <a:rPr lang="zh-CN" altLang="en-US" sz="2400" dirty="0">
                <a:latin typeface="+mj-ea"/>
                <a:ea typeface="+mj-ea"/>
              </a:rPr>
              <a:t>优化？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模型是多分类模型，而评价指标是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评价指标不是模型的目标函数，难以直接优化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评价指标并非基于模型输出，模型损失函数和评价指标存在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gap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7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建立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级别的第二层模型，专门优化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损失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工件赛解题思路：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预测每一个工件四个类别的概率分布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求平均，得到每个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的平均类别分布比例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srgbClr val="E4651A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以每个</a:t>
            </a:r>
            <a:r>
              <a:rPr lang="en-US" altLang="zh-CN" sz="2400" dirty="0">
                <a:solidFill>
                  <a:srgbClr val="E4651A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E4651A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的平均类别分布比例作为特征，预测</a:t>
            </a:r>
            <a:r>
              <a:rPr lang="en-US" altLang="zh-CN" sz="2400" dirty="0">
                <a:solidFill>
                  <a:srgbClr val="E4651A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E4651A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中四个类别的真实比例</a:t>
            </a:r>
            <a:endParaRPr lang="en-US" altLang="zh-CN" sz="2400" dirty="0">
              <a:solidFill>
                <a:srgbClr val="E4651A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难点：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级别的第二层模型的样本构造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+mj-ea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应对方法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：与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Stacking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类似，使用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K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折交叉验证的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out of fold prediction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+mj-ea"/>
              </a:rPr>
              <a:t>作为第二层模型的输入特征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3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可以利用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的性质，结合赛题的特殊性质，进行后处理：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赛题中每个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包含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个工件，所以四个类别的比例都是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的倍数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后处理方法：可以对预测值进行取整，使之靠近最近的一个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的倍数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8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的概率各是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是多少？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的概率各是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0.515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是多少？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4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的概率各是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是多少？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的概率各是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0.515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是多少？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：如果区间端点的概率值相等，预测区间内任意一点的期望损失均相同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：如果区间端点的概率值相等，在区间内移动预测值，不会改变期望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2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的概率分别是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0.6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0.4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，求预测值和期望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之间的关系（以分段函数表示）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1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的概率分别是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0.6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0.4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，求预测值和期望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之间的关系（以分段函数表示）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：如果区间端点的概率值不相等，预测概率大的一端期望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最小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3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：假设模型给出的预测值是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，意味着什么？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4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为什么以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0.02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的倍数取整，进行后处理，可以获得提升？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以几例子说明：</a:t>
            </a: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：假设模型给出的预测值是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0.505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，意味着什么？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意味着真实值是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的概率比真实值是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的概率更大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将预测值取整到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，可以降低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的期望（提升成绩）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同时，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方差会有所增大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所以提交得分也有下降的概率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1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0. </a:t>
            </a:r>
            <a:r>
              <a:rPr kumimoji="1" lang="zh-CN" altLang="en-US" dirty="0"/>
              <a:t>目录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CCF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工件赛为例，讲解几种比赛技巧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如何针对评价函数做优化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如何利用训练集中有但测试集中没有的特征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如何利用测试集数据（半监督学习）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这些技巧具有通用性，是否能提升比赛成绩取决于具体场景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这里以工件赛为案例做讲解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Attribute</a:t>
            </a:r>
            <a:r>
              <a:rPr kumimoji="1" lang="zh-CN" altLang="en-US" dirty="0"/>
              <a:t>特征的利用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预测标签的准确率极高，线下交叉验证的准确率可以达到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99.5%</a:t>
            </a: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和工件质量之间几乎是确定性的关系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测试集中没有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，无法直接作为特征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282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Attribute</a:t>
            </a:r>
            <a:r>
              <a:rPr kumimoji="1" lang="zh-CN" altLang="en-US" dirty="0"/>
              <a:t>特征的利用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预测标签的准确率极高，线下交叉验证的准确率可以达到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99.5%</a:t>
            </a: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和工件质量之间几乎是确定性的关系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测试集中没有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，无法直接作为特征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0.5%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的数据可能是标记错误，在样本中去掉这些数据，能否提升？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：工件质量相当于降维后的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。相对于直接使用工件质量筛选特征，使用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筛选特征是否能获得更好的效果？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半监督学习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7DB493-BB8E-4BCD-851F-C978D0DBD5AF}"/>
              </a:ext>
            </a:extLst>
          </p:cNvPr>
          <p:cNvSpPr txBox="1">
            <a:spLocks/>
          </p:cNvSpPr>
          <p:nvPr/>
        </p:nvSpPr>
        <p:spPr>
          <a:xfrm>
            <a:off x="630188" y="9364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只有特征没有标签的数据，是否有利用价值？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8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半监督学习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7DB493-BB8E-4BCD-851F-C978D0DBD5AF}"/>
              </a:ext>
            </a:extLst>
          </p:cNvPr>
          <p:cNvSpPr txBox="1">
            <a:spLocks/>
          </p:cNvSpPr>
          <p:nvPr/>
        </p:nvSpPr>
        <p:spPr>
          <a:xfrm>
            <a:off x="630188" y="936418"/>
            <a:ext cx="10736212" cy="59186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只有特征没有标签的数据，是否有利用价值？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CCF</a:t>
            </a:r>
            <a:r>
              <a:rPr kumimoji="1" lang="zh-CN" altLang="en-US" dirty="0"/>
              <a:t>工件赛基本解题思路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赛题地址：</a:t>
            </a:r>
            <a:r>
              <a:rPr lang="en-US" altLang="zh-CN" sz="2400" dirty="0">
                <a:latin typeface="Cambria" panose="02040503050406030204" pitchFamily="18" charset="0"/>
              </a:rPr>
              <a:t> www.datafountain.cn/competitions/351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训练数据：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6000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个工件样本，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Parameter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特征，标签为工件质量的四个类别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Excellent/Good/Pass/Fail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测试数据：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6000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个工件样本，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Parameter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特征，数据以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个一组分成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提交文件：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每个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（包含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个工件）四个类别的分布比例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评价指标：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13250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CCF</a:t>
            </a:r>
            <a:r>
              <a:rPr kumimoji="1" lang="zh-CN" altLang="en-US" dirty="0"/>
              <a:t>工件赛基本解题思路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赛题地址：</a:t>
            </a:r>
            <a:r>
              <a:rPr lang="en-US" altLang="zh-CN" sz="2400" dirty="0">
                <a:latin typeface="Cambria" panose="02040503050406030204" pitchFamily="18" charset="0"/>
              </a:rPr>
              <a:t> www.datafountain.cn/competitions/351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训练数据：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6000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个工件样本，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Parameter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个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Attribute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特征，标签为工件质量的四个类别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Excellent/Good/Pass/Fail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测试数据：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6000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个工件样本，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Parameter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特征，数据以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个一组分成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提交文件：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每个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（包含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50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个工件）四个类别的分布比例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评价指标：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解题思路：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预测每一个工件四个类别的概率分布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求平均，得到每个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的平均类别分布比例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CCF</a:t>
            </a:r>
            <a:r>
              <a:rPr kumimoji="1" lang="zh-CN" altLang="en-US" dirty="0"/>
              <a:t>工件赛基本解题思路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602935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训练集与验证集构造：五折交叉验证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预测每一个工件四个类别的概率分布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0" indent="-457200"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求平均，得到每个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的平均类别分布比例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7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574132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对于回归问题来说，常见的评价指标有以下几个（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表示预测值，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表示真实值，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表示）：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均方误差（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Squared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平均绝对值误差（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有什么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区别？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函数图像上的区别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对异常值较为敏感，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对异常值较为稳健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为损失函数，预测的是均值；以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为损失函数，预测的是中位数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FD9AF-A4D1-437E-9E24-4E4980E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99" y="2060848"/>
            <a:ext cx="306705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FE5A9-8733-436E-813A-1B8B31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1" y="3429000"/>
            <a:ext cx="2905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08720"/>
            <a:ext cx="10736212" cy="47332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中位数回归与普通的线性回归对比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B7B48C-53E6-42E4-A5F1-AA2A657FB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29246"/>
              </p:ext>
            </p:extLst>
          </p:nvPr>
        </p:nvGraphicFramePr>
        <p:xfrm>
          <a:off x="0" y="1484784"/>
          <a:ext cx="12188824" cy="537321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41884">
                  <a:extLst>
                    <a:ext uri="{9D8B030D-6E8A-4147-A177-3AD203B41FA5}">
                      <a16:colId xmlns:a16="http://schemas.microsoft.com/office/drawing/2014/main" val="4252727624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658688043"/>
                    </a:ext>
                  </a:extLst>
                </a:gridCol>
                <a:gridCol w="4870276">
                  <a:extLst>
                    <a:ext uri="{9D8B030D-6E8A-4147-A177-3AD203B41FA5}">
                      <a16:colId xmlns:a16="http://schemas.microsoft.com/office/drawing/2014/main" val="2447175755"/>
                    </a:ext>
                  </a:extLst>
                </a:gridCol>
              </a:tblGrid>
              <a:tr h="4626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普通线性回归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中位数回归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15781"/>
                  </a:ext>
                </a:extLst>
              </a:tr>
              <a:tr h="982113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b="1" dirty="0"/>
                        <a:t>预测目标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均值（期望）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中位数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46102"/>
                  </a:ext>
                </a:extLst>
              </a:tr>
              <a:tr h="982113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b="1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12771"/>
                  </a:ext>
                </a:extLst>
              </a:tr>
              <a:tr h="982113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b="1" dirty="0"/>
                        <a:t>目标函数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均方误差（</a:t>
                      </a: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平均绝对误差（</a:t>
                      </a: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578835"/>
                  </a:ext>
                </a:extLst>
              </a:tr>
              <a:tr h="982113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b="1" dirty="0"/>
                        <a:t>目标函数</a:t>
                      </a:r>
                      <a:endParaRPr lang="en-US" altLang="zh-CN" b="1" dirty="0"/>
                    </a:p>
                    <a:p>
                      <a:r>
                        <a:rPr lang="zh-CN" altLang="en-US" b="1" dirty="0"/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634"/>
                  </a:ext>
                </a:extLst>
              </a:tr>
              <a:tr h="982113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b="1" dirty="0"/>
                        <a:t>求解方式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梯度下降 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梯度下降 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6500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7B5E5EB-50BD-46F4-A9CE-6BE0969B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3137974"/>
            <a:ext cx="5212820" cy="474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683750-6569-4489-88DA-37B4C24B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652" y="3245438"/>
            <a:ext cx="4838172" cy="367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098446-DA27-4905-B5DF-4F2089A9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084" y="5077141"/>
            <a:ext cx="2699775" cy="712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3DE314-517C-44CF-B1B4-845230340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75" y="5008765"/>
            <a:ext cx="2905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08720"/>
            <a:ext cx="10736212" cy="473321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目标函数，预测的是均值（期望）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目标函数，预测的是中位数？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：对于一组数字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[Y1,Y2,…,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，找到一个点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，使其距离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的均方误差（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）最小</a:t>
            </a: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：对于一组数字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[Y1,Y2,…,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，找到一个点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，使其距离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的平均绝对值误差（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）最小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4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针对评价指标的优化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08720"/>
            <a:ext cx="10736212" cy="579391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目标函数，预测的是均值（期望）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目标函数，预测的是中位数？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：对于一组数字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[Y1,Y2,…,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，找到一个点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，使其距离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的均方误差（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）最小</a:t>
            </a: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：对于一组数字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[Y1,Y2,…,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，找到一个点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，使其距离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Y1,Y2,…,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Yn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的平均绝对值误差（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）最小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结论</a:t>
            </a:r>
            <a:r>
              <a:rPr lang="zh-CN" altLang="en-US" sz="2400" dirty="0"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最小化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得到的是均值，最小化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得到的是中位数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对于回归，道理相同，只不过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换成了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β1X1+ β2X2+…+ β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nXn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8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70161</TotalTime>
  <Words>1694</Words>
  <Application>Microsoft Office PowerPoint</Application>
  <PresentationFormat>自定义</PresentationFormat>
  <Paragraphs>208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微软雅黑</vt:lpstr>
      <vt:lpstr>Arial</vt:lpstr>
      <vt:lpstr>Calibri</vt:lpstr>
      <vt:lpstr>Cambria</vt:lpstr>
      <vt:lpstr>Office 主题</vt:lpstr>
      <vt:lpstr>从Kaggle比赛深入数据科学  ——CCF工件赛集中讲解</vt:lpstr>
      <vt:lpstr>0. 目录</vt:lpstr>
      <vt:lpstr>1. CCF工件赛基本解题思路</vt:lpstr>
      <vt:lpstr>1. CCF工件赛基本解题思路</vt:lpstr>
      <vt:lpstr>1. CCF工件赛基本解题思路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2. 针对评价指标的优化</vt:lpstr>
      <vt:lpstr>3. Attribute特征的利用</vt:lpstr>
      <vt:lpstr>3. Attribute特征的利用</vt:lpstr>
      <vt:lpstr>4. 半监督学习</vt:lpstr>
      <vt:lpstr>4. 半监督学习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9184</cp:revision>
  <dcterms:modified xsi:type="dcterms:W3CDTF">2019-09-29T09:52:37Z</dcterms:modified>
</cp:coreProperties>
</file>