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603" r:id="rId2"/>
    <p:sldId id="774" r:id="rId3"/>
    <p:sldId id="814" r:id="rId4"/>
    <p:sldId id="815" r:id="rId5"/>
    <p:sldId id="816" r:id="rId6"/>
  </p:sldIdLst>
  <p:sldSz cx="12188825" cy="6858000"/>
  <p:notesSz cx="6797675" cy="9874250"/>
  <p:defaultText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guide id="4" pos="28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3"/>
    <a:srgbClr val="4BBEF3"/>
    <a:srgbClr val="666699"/>
    <a:srgbClr val="3366FF"/>
    <a:srgbClr val="3399CC"/>
    <a:srgbClr val="E4651A"/>
    <a:srgbClr val="A692BF"/>
    <a:srgbClr val="D9EFFD"/>
    <a:srgbClr val="F59D3D"/>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F95BA-2E7E-4C33-9514-95E88FDB2899}" v="14948" dt="2019-07-19T14:19:06.7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4424" autoAdjust="0"/>
  </p:normalViewPr>
  <p:slideViewPr>
    <p:cSldViewPr>
      <p:cViewPr varScale="1">
        <p:scale>
          <a:sx n="85" d="100"/>
          <a:sy n="85" d="100"/>
        </p:scale>
        <p:origin x="1014" y="84"/>
      </p:cViewPr>
      <p:guideLst>
        <p:guide orient="horz" pos="2160"/>
        <p:guide pos="2880"/>
        <p:guide pos="3839"/>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8" d="100"/>
          <a:sy n="48" d="100"/>
        </p:scale>
        <p:origin x="276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F2C7CA11-3525-4133-8E34-530B51710A62}" type="datetimeFigureOut">
              <a:rPr lang="zh-CN" altLang="en-US" smtClean="0"/>
              <a:pPr/>
              <a:t>2019/11/3</a:t>
            </a:fld>
            <a:endParaRPr lang="zh-CN" altLang="en-US"/>
          </a:p>
        </p:txBody>
      </p:sp>
      <p:sp>
        <p:nvSpPr>
          <p:cNvPr id="4" name="页脚占位符 3"/>
          <p:cNvSpPr>
            <a:spLocks noGrp="1"/>
          </p:cNvSpPr>
          <p:nvPr>
            <p:ph type="ftr" sz="quarter" idx="2"/>
          </p:nvPr>
        </p:nvSpPr>
        <p:spPr>
          <a:xfrm>
            <a:off x="0" y="9378951"/>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1"/>
            <a:ext cx="2946400" cy="493713"/>
          </a:xfrm>
          <a:prstGeom prst="rect">
            <a:avLst/>
          </a:prstGeom>
        </p:spPr>
        <p:txBody>
          <a:bodyPr vert="horz" lIns="91440" tIns="45720" rIns="91440" bIns="45720" rtlCol="0" anchor="b"/>
          <a:lstStyle>
            <a:lvl1pPr algn="r">
              <a:defRPr sz="1200"/>
            </a:lvl1pPr>
          </a:lstStyle>
          <a:p>
            <a:fld id="{20037328-62E5-466E-935A-FF3526AED04C}" type="slidenum">
              <a:rPr lang="zh-CN" altLang="en-US" smtClean="0"/>
              <a:pPr/>
              <a:t>‹#›</a:t>
            </a:fld>
            <a:endParaRPr lang="zh-CN" altLang="en-US"/>
          </a:p>
        </p:txBody>
      </p:sp>
    </p:spTree>
    <p:extLst>
      <p:ext uri="{BB962C8B-B14F-4D97-AF65-F5344CB8AC3E}">
        <p14:creationId xmlns:p14="http://schemas.microsoft.com/office/powerpoint/2010/main" val="2450004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6" y="0"/>
            <a:ext cx="2945659" cy="493713"/>
          </a:xfrm>
          <a:prstGeom prst="rect">
            <a:avLst/>
          </a:prstGeom>
        </p:spPr>
        <p:txBody>
          <a:bodyPr vert="horz" lIns="91440" tIns="45720" rIns="91440" bIns="45720" rtlCol="0"/>
          <a:lstStyle>
            <a:lvl1pPr algn="r">
              <a:defRPr sz="1200"/>
            </a:lvl1pPr>
          </a:lstStyle>
          <a:p>
            <a:fld id="{DC4018C8-7665-41A0-8672-B47CF12BC414}" type="datetimeFigureOut">
              <a:rPr lang="zh-CN" altLang="en-US" smtClean="0"/>
              <a:pPr/>
              <a:t>2019/11/3</a:t>
            </a:fld>
            <a:endParaRPr lang="zh-CN" altLang="en-US"/>
          </a:p>
        </p:txBody>
      </p:sp>
      <p:sp>
        <p:nvSpPr>
          <p:cNvPr id="4" name="幻灯片图像占位符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3"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6" y="9378824"/>
            <a:ext cx="2945659" cy="493713"/>
          </a:xfrm>
          <a:prstGeom prst="rect">
            <a:avLst/>
          </a:prstGeom>
        </p:spPr>
        <p:txBody>
          <a:bodyPr vert="horz" lIns="91440" tIns="45720" rIns="91440" bIns="45720" rtlCol="0" anchor="b"/>
          <a:lstStyle>
            <a:lvl1pPr algn="r">
              <a:defRPr sz="1200"/>
            </a:lvl1pPr>
          </a:lstStyle>
          <a:p>
            <a:fld id="{B5F969E9-6922-40F2-9404-D8724D6F3996}" type="slidenum">
              <a:rPr lang="zh-CN" altLang="en-US" smtClean="0"/>
              <a:pPr/>
              <a:t>‹#›</a:t>
            </a:fld>
            <a:endParaRPr lang="zh-CN" altLang="en-US"/>
          </a:p>
        </p:txBody>
      </p:sp>
    </p:spTree>
    <p:extLst>
      <p:ext uri="{BB962C8B-B14F-4D97-AF65-F5344CB8AC3E}">
        <p14:creationId xmlns:p14="http://schemas.microsoft.com/office/powerpoint/2010/main" val="540424184"/>
      </p:ext>
    </p:extLst>
  </p:cSld>
  <p:clrMap bg1="lt1" tx1="dk1" bg2="lt2" tx2="dk2" accent1="accent1" accent2="accent2" accent3="accent3" accent4="accent4" accent5="accent5" accent6="accent6" hlink="hlink" folHlink="folHlink"/>
  <p:notesStyle>
    <a:lvl1pPr marL="0" algn="l" defTabSz="914064" rtl="0" eaLnBrk="1" latinLnBrk="0" hangingPunct="1">
      <a:defRPr sz="1200" kern="1200">
        <a:solidFill>
          <a:schemeClr val="tx1"/>
        </a:solidFill>
        <a:latin typeface="+mn-lt"/>
        <a:ea typeface="+mn-ea"/>
        <a:cs typeface="+mn-cs"/>
      </a:defRPr>
    </a:lvl1pPr>
    <a:lvl2pPr marL="457031" algn="l" defTabSz="914064" rtl="0" eaLnBrk="1" latinLnBrk="0" hangingPunct="1">
      <a:defRPr sz="1200" kern="1200">
        <a:solidFill>
          <a:schemeClr val="tx1"/>
        </a:solidFill>
        <a:latin typeface="+mn-lt"/>
        <a:ea typeface="+mn-ea"/>
        <a:cs typeface="+mn-cs"/>
      </a:defRPr>
    </a:lvl2pPr>
    <a:lvl3pPr marL="914064" algn="l" defTabSz="914064" rtl="0" eaLnBrk="1" latinLnBrk="0" hangingPunct="1">
      <a:defRPr sz="1200" kern="1200">
        <a:solidFill>
          <a:schemeClr val="tx1"/>
        </a:solidFill>
        <a:latin typeface="+mn-lt"/>
        <a:ea typeface="+mn-ea"/>
        <a:cs typeface="+mn-cs"/>
      </a:defRPr>
    </a:lvl3pPr>
    <a:lvl4pPr marL="1371097" algn="l" defTabSz="914064" rtl="0" eaLnBrk="1" latinLnBrk="0" hangingPunct="1">
      <a:defRPr sz="1200" kern="1200">
        <a:solidFill>
          <a:schemeClr val="tx1"/>
        </a:solidFill>
        <a:latin typeface="+mn-lt"/>
        <a:ea typeface="+mn-ea"/>
        <a:cs typeface="+mn-cs"/>
      </a:defRPr>
    </a:lvl4pPr>
    <a:lvl5pPr marL="1828127" algn="l" defTabSz="914064" rtl="0" eaLnBrk="1" latinLnBrk="0" hangingPunct="1">
      <a:defRPr sz="1200" kern="1200">
        <a:solidFill>
          <a:schemeClr val="tx1"/>
        </a:solidFill>
        <a:latin typeface="+mn-lt"/>
        <a:ea typeface="+mn-ea"/>
        <a:cs typeface="+mn-cs"/>
      </a:defRPr>
    </a:lvl5pPr>
    <a:lvl6pPr marL="2285159" algn="l" defTabSz="914064" rtl="0" eaLnBrk="1" latinLnBrk="0" hangingPunct="1">
      <a:defRPr sz="1200" kern="1200">
        <a:solidFill>
          <a:schemeClr val="tx1"/>
        </a:solidFill>
        <a:latin typeface="+mn-lt"/>
        <a:ea typeface="+mn-ea"/>
        <a:cs typeface="+mn-cs"/>
      </a:defRPr>
    </a:lvl6pPr>
    <a:lvl7pPr marL="2742191" algn="l" defTabSz="914064" rtl="0" eaLnBrk="1" latinLnBrk="0" hangingPunct="1">
      <a:defRPr sz="1200" kern="1200">
        <a:solidFill>
          <a:schemeClr val="tx1"/>
        </a:solidFill>
        <a:latin typeface="+mn-lt"/>
        <a:ea typeface="+mn-ea"/>
        <a:cs typeface="+mn-cs"/>
      </a:defRPr>
    </a:lvl7pPr>
    <a:lvl8pPr marL="3199225" algn="l" defTabSz="914064" rtl="0" eaLnBrk="1" latinLnBrk="0" hangingPunct="1">
      <a:defRPr sz="1200" kern="1200">
        <a:solidFill>
          <a:schemeClr val="tx1"/>
        </a:solidFill>
        <a:latin typeface="+mn-lt"/>
        <a:ea typeface="+mn-ea"/>
        <a:cs typeface="+mn-cs"/>
      </a:defRPr>
    </a:lvl8pPr>
    <a:lvl9pPr marL="3656256" algn="l" defTabSz="9140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2</a:t>
            </a:fld>
            <a:endParaRPr lang="zh-CN" altLang="en-US"/>
          </a:p>
        </p:txBody>
      </p:sp>
    </p:spTree>
    <p:extLst>
      <p:ext uri="{BB962C8B-B14F-4D97-AF65-F5344CB8AC3E}">
        <p14:creationId xmlns:p14="http://schemas.microsoft.com/office/powerpoint/2010/main" val="217113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3</a:t>
            </a:fld>
            <a:endParaRPr lang="zh-CN" altLang="en-US"/>
          </a:p>
        </p:txBody>
      </p:sp>
    </p:spTree>
    <p:extLst>
      <p:ext uri="{BB962C8B-B14F-4D97-AF65-F5344CB8AC3E}">
        <p14:creationId xmlns:p14="http://schemas.microsoft.com/office/powerpoint/2010/main" val="3004674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4</a:t>
            </a:fld>
            <a:endParaRPr lang="zh-CN" altLang="en-US"/>
          </a:p>
        </p:txBody>
      </p:sp>
    </p:spTree>
    <p:extLst>
      <p:ext uri="{BB962C8B-B14F-4D97-AF65-F5344CB8AC3E}">
        <p14:creationId xmlns:p14="http://schemas.microsoft.com/office/powerpoint/2010/main" val="246087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5</a:t>
            </a:fld>
            <a:endParaRPr lang="zh-CN" altLang="en-US"/>
          </a:p>
        </p:txBody>
      </p:sp>
    </p:spTree>
    <p:extLst>
      <p:ext uri="{BB962C8B-B14F-4D97-AF65-F5344CB8AC3E}">
        <p14:creationId xmlns:p14="http://schemas.microsoft.com/office/powerpoint/2010/main" val="169789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6" y="2130440"/>
            <a:ext cx="10360501" cy="1470023"/>
          </a:xfrm>
        </p:spPr>
        <p:txBody>
          <a:bodyPr/>
          <a:lstStyle/>
          <a:p>
            <a:r>
              <a:rPr lang="zh-CN" altLang="en-US"/>
              <a:t>单击此处编辑母版标题样式</a:t>
            </a:r>
          </a:p>
        </p:txBody>
      </p:sp>
      <p:sp>
        <p:nvSpPr>
          <p:cNvPr id="3" name="副标题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031" indent="0" algn="ctr">
              <a:buNone/>
              <a:defRPr>
                <a:solidFill>
                  <a:schemeClr val="tx1">
                    <a:tint val="75000"/>
                  </a:schemeClr>
                </a:solidFill>
              </a:defRPr>
            </a:lvl2pPr>
            <a:lvl3pPr marL="914064" indent="0" algn="ctr">
              <a:buNone/>
              <a:defRPr>
                <a:solidFill>
                  <a:schemeClr val="tx1">
                    <a:tint val="75000"/>
                  </a:schemeClr>
                </a:solidFill>
              </a:defRPr>
            </a:lvl3pPr>
            <a:lvl4pPr marL="1371097" indent="0" algn="ctr">
              <a:buNone/>
              <a:defRPr>
                <a:solidFill>
                  <a:schemeClr val="tx1">
                    <a:tint val="75000"/>
                  </a:schemeClr>
                </a:solidFill>
              </a:defRPr>
            </a:lvl4pPr>
            <a:lvl5pPr marL="1828127" indent="0" algn="ctr">
              <a:buNone/>
              <a:defRPr>
                <a:solidFill>
                  <a:schemeClr val="tx1">
                    <a:tint val="75000"/>
                  </a:schemeClr>
                </a:solidFill>
              </a:defRPr>
            </a:lvl5pPr>
            <a:lvl6pPr marL="2285159" indent="0" algn="ctr">
              <a:buNone/>
              <a:defRPr>
                <a:solidFill>
                  <a:schemeClr val="tx1">
                    <a:tint val="75000"/>
                  </a:schemeClr>
                </a:solidFill>
              </a:defRPr>
            </a:lvl6pPr>
            <a:lvl7pPr marL="2742191" indent="0" algn="ctr">
              <a:buNone/>
              <a:defRPr>
                <a:solidFill>
                  <a:schemeClr val="tx1">
                    <a:tint val="75000"/>
                  </a:schemeClr>
                </a:solidFill>
              </a:defRPr>
            </a:lvl7pPr>
            <a:lvl8pPr marL="3199225" indent="0" algn="ctr">
              <a:buNone/>
              <a:defRPr>
                <a:solidFill>
                  <a:schemeClr val="tx1">
                    <a:tint val="75000"/>
                  </a:schemeClr>
                </a:solidFill>
              </a:defRPr>
            </a:lvl8pPr>
            <a:lvl9pPr marL="365625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609441" y="241771"/>
            <a:ext cx="10969943" cy="634080"/>
          </a:xfrm>
          <a:prstGeom prst="rect">
            <a:avLst/>
          </a:prstGeom>
        </p:spPr>
        <p:txBody>
          <a:bodyPr vert="horz" lIns="91405" tIns="45703" rIns="91405" bIns="45703" rtlCol="0" anchor="ctr">
            <a:normAutofit/>
          </a:bodyPr>
          <a:lstStyle>
            <a:lvl1pPr>
              <a:defRPr sz="3100" b="0">
                <a:solidFill>
                  <a:srgbClr val="00B0F0"/>
                </a:solidFill>
              </a:defRPr>
            </a:lvl1pPr>
          </a:lstStyle>
          <a:p>
            <a:r>
              <a:rPr lang="zh-CN" altLang="en-US" dirty="0"/>
              <a:t>单击此处编辑母版标题样式</a:t>
            </a:r>
          </a:p>
        </p:txBody>
      </p:sp>
      <p:sp>
        <p:nvSpPr>
          <p:cNvPr id="6" name="文本占位符 2"/>
          <p:cNvSpPr>
            <a:spLocks noGrp="1"/>
          </p:cNvSpPr>
          <p:nvPr>
            <p:ph idx="1"/>
          </p:nvPr>
        </p:nvSpPr>
        <p:spPr>
          <a:xfrm>
            <a:off x="609441" y="1091882"/>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Shape 54"/>
          <p:cNvSpPr/>
          <p:nvPr userDrawn="1"/>
        </p:nvSpPr>
        <p:spPr>
          <a:xfrm>
            <a:off x="0" y="156983"/>
            <a:ext cx="201476" cy="603856"/>
          </a:xfrm>
          <a:prstGeom prst="rect">
            <a:avLst/>
          </a:prstGeom>
          <a:solidFill>
            <a:srgbClr val="00BEF3"/>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4" name="Shape 75"/>
          <p:cNvSpPr/>
          <p:nvPr userDrawn="1"/>
        </p:nvSpPr>
        <p:spPr>
          <a:xfrm rot="10800000">
            <a:off x="207726" y="173322"/>
            <a:ext cx="603737" cy="603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8" name="标题 35"/>
          <p:cNvSpPr>
            <a:spLocks noGrp="1"/>
          </p:cNvSpPr>
          <p:nvPr>
            <p:ph type="title"/>
          </p:nvPr>
        </p:nvSpPr>
        <p:spPr>
          <a:xfrm>
            <a:off x="261764" y="155368"/>
            <a:ext cx="11521280" cy="605471"/>
          </a:xfrm>
          <a:prstGeom prst="rect">
            <a:avLst/>
          </a:prstGeom>
        </p:spPr>
        <p:txBody>
          <a:bodyPr anchor="ctr">
            <a:noAutofit/>
          </a:bodyPr>
          <a:lstStyle>
            <a:lvl1pPr>
              <a:defRPr sz="3000">
                <a:solidFill>
                  <a:srgbClr val="00BEF3"/>
                </a:solidFill>
                <a:latin typeface="Microsoft YaHei" charset="0"/>
                <a:ea typeface="Microsoft YaHei" charset="0"/>
                <a:cs typeface="Microsoft YaHei" charset="0"/>
              </a:defRPr>
            </a:lvl1pPr>
          </a:lstStyle>
          <a:p>
            <a:r>
              <a:rPr kumimoji="1" lang="zh-CN" altLang="en-US" dirty="0"/>
              <a:t>单击此处编辑母版标题样式</a:t>
            </a:r>
          </a:p>
        </p:txBody>
      </p:sp>
    </p:spTree>
    <p:extLst>
      <p:ext uri="{BB962C8B-B14F-4D97-AF65-F5344CB8AC3E}">
        <p14:creationId xmlns:p14="http://schemas.microsoft.com/office/powerpoint/2010/main" val="652225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43"/>
            <a:ext cx="10969943" cy="634080"/>
          </a:xfrm>
          <a:prstGeom prst="rect">
            <a:avLst/>
          </a:prstGeom>
        </p:spPr>
        <p:txBody>
          <a:bodyPr vert="horz" lIns="91405" tIns="45703" rIns="91405" bIns="45703" rtlCol="0" anchor="ctr">
            <a:normAutofit/>
          </a:bodyPr>
          <a:lstStyle/>
          <a:p>
            <a:r>
              <a:rPr lang="zh-CN" altLang="en-US"/>
              <a:t>单击此处编辑母版标题样式</a:t>
            </a:r>
          </a:p>
        </p:txBody>
      </p:sp>
      <p:sp>
        <p:nvSpPr>
          <p:cNvPr id="3" name="文本占位符 2"/>
          <p:cNvSpPr>
            <a:spLocks noGrp="1"/>
          </p:cNvSpPr>
          <p:nvPr>
            <p:ph type="body" idx="1"/>
          </p:nvPr>
        </p:nvSpPr>
        <p:spPr>
          <a:xfrm>
            <a:off x="609441" y="1124747"/>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441" y="6356366"/>
            <a:ext cx="2844059" cy="365123"/>
          </a:xfrm>
          <a:prstGeom prst="rect">
            <a:avLst/>
          </a:prstGeom>
        </p:spPr>
        <p:txBody>
          <a:bodyPr vert="horz" lIns="91405" tIns="45703" rIns="91405" bIns="45703" rtlCol="0" anchor="ctr"/>
          <a:lstStyle>
            <a:lvl1pPr algn="l">
              <a:defRPr sz="1200">
                <a:solidFill>
                  <a:schemeClr val="tx1">
                    <a:tint val="75000"/>
                  </a:schemeClr>
                </a:solidFill>
              </a:defRPr>
            </a:lvl1p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3"/>
          </p:nvPr>
        </p:nvSpPr>
        <p:spPr>
          <a:xfrm>
            <a:off x="4164519" y="6356366"/>
            <a:ext cx="3859795" cy="365123"/>
          </a:xfrm>
          <a:prstGeom prst="rect">
            <a:avLst/>
          </a:prstGeom>
        </p:spPr>
        <p:txBody>
          <a:bodyPr vert="horz" lIns="91405" tIns="45703" rIns="91405" bIns="45703"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5326" y="6356366"/>
            <a:ext cx="2844059" cy="365123"/>
          </a:xfrm>
          <a:prstGeom prst="rect">
            <a:avLst/>
          </a:prstGeom>
        </p:spPr>
        <p:txBody>
          <a:bodyPr vert="horz" lIns="91405" tIns="45703" rIns="91405" bIns="45703"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7" r:id="rId3"/>
  </p:sldLayoutIdLst>
  <p:transition>
    <p:dissolve/>
  </p:transition>
  <p:txStyles>
    <p:titleStyle>
      <a:lvl1pPr algn="l" defTabSz="914064" rtl="0" eaLnBrk="1" latinLnBrk="0" hangingPunct="1">
        <a:spcBef>
          <a:spcPct val="0"/>
        </a:spcBef>
        <a:buNone/>
        <a:defRPr sz="3100" kern="1200">
          <a:solidFill>
            <a:srgbClr val="00B0F0"/>
          </a:solidFill>
          <a:latin typeface="微软雅黑" panose="020B0503020204020204" pitchFamily="34" charset="-122"/>
          <a:ea typeface="微软雅黑" panose="020B0503020204020204" pitchFamily="34" charset="-122"/>
          <a:cs typeface="+mj-cs"/>
        </a:defRPr>
      </a:lvl1pPr>
    </p:titleStyle>
    <p:body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161" y="1772816"/>
            <a:ext cx="10580851" cy="2232248"/>
          </a:xfrm>
        </p:spPr>
        <p:txBody>
          <a:bodyPr>
            <a:normAutofit/>
          </a:bodyPr>
          <a:lstStyle/>
          <a:p>
            <a:pPr algn="ctr"/>
            <a:r>
              <a:rPr lang="zh-CN" altLang="en-US" dirty="0"/>
              <a:t>从</a:t>
            </a:r>
            <a:r>
              <a:rPr lang="en-US" altLang="zh-CN" dirty="0"/>
              <a:t>Kaggle</a:t>
            </a:r>
            <a:r>
              <a:rPr lang="zh-CN" altLang="en-US" dirty="0"/>
              <a:t>比赛深入数据科学</a:t>
            </a:r>
            <a:br>
              <a:rPr lang="en-US" altLang="zh-CN" dirty="0"/>
            </a:br>
            <a:br>
              <a:rPr lang="en-US" altLang="zh-CN"/>
            </a:br>
            <a:r>
              <a:rPr lang="en-US" altLang="zh-CN"/>
              <a:t>——</a:t>
            </a:r>
            <a:r>
              <a:rPr lang="zh-CN" altLang="en-US"/>
              <a:t>随机</a:t>
            </a:r>
            <a:r>
              <a:rPr lang="zh-CN" altLang="en-US" dirty="0"/>
              <a:t>森林</a:t>
            </a:r>
            <a:endParaRPr lang="zh-CN" altLang="zh-CN" dirty="0"/>
          </a:p>
        </p:txBody>
      </p:sp>
      <p:grpSp>
        <p:nvGrpSpPr>
          <p:cNvPr id="3" name="组合 2"/>
          <p:cNvGrpSpPr/>
          <p:nvPr/>
        </p:nvGrpSpPr>
        <p:grpSpPr>
          <a:xfrm>
            <a:off x="1" y="4941168"/>
            <a:ext cx="12188825" cy="1916832"/>
            <a:chOff x="1" y="3861048"/>
            <a:chExt cx="12188825" cy="2996952"/>
          </a:xfrm>
        </p:grpSpPr>
        <p:sp>
          <p:nvSpPr>
            <p:cNvPr id="4" name="矩形 3"/>
            <p:cNvSpPr/>
            <p:nvPr/>
          </p:nvSpPr>
          <p:spPr>
            <a:xfrm>
              <a:off x="1" y="3861048"/>
              <a:ext cx="12188825" cy="29969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4"/>
            <p:cNvSpPr txBox="1"/>
            <p:nvPr/>
          </p:nvSpPr>
          <p:spPr bwMode="auto">
            <a:xfrm>
              <a:off x="2926060" y="4293096"/>
              <a:ext cx="6530637" cy="1956715"/>
            </a:xfrm>
            <a:prstGeom prst="rect">
              <a:avLst/>
            </a:prstGeom>
            <a:noFill/>
            <a:ln w="9525">
              <a:noFill/>
              <a:miter lim="800000"/>
            </a:ln>
          </p:spPr>
          <p:txBody>
            <a:bodyPr vert="horz" wrap="square" lIns="91440" tIns="45720" rIns="91440" bIns="45720" numCol="1" anchor="t" anchorCtr="0" compatLnSpc="1"/>
            <a:lstStyle/>
            <a:p>
              <a:pPr algn="ctr" eaLnBrk="0" hangingPunct="0">
                <a:spcBef>
                  <a:spcPct val="20000"/>
                </a:spcBef>
                <a:defRPr/>
              </a:pPr>
              <a:endParaRPr lang="en-US" altLang="zh-CN" sz="2400" b="1" kern="0" dirty="0">
                <a:solidFill>
                  <a:schemeClr val="bg1"/>
                </a:solidFill>
                <a:latin typeface="微软雅黑" pitchFamily="34" charset="-122"/>
                <a:ea typeface="微软雅黑" pitchFamily="34" charset="-122"/>
              </a:endParaRPr>
            </a:p>
            <a:p>
              <a:pPr algn="ctr" eaLnBrk="0" hangingPunct="0">
                <a:spcBef>
                  <a:spcPct val="20000"/>
                </a:spcBef>
                <a:defRPr/>
              </a:pPr>
              <a:r>
                <a:rPr lang="zh-CN" altLang="en-US" sz="2400" b="1" kern="0" dirty="0">
                  <a:solidFill>
                    <a:schemeClr val="bg1"/>
                  </a:solidFill>
                  <a:latin typeface="微软雅黑" pitchFamily="34" charset="-122"/>
                  <a:ea typeface="微软雅黑" pitchFamily="34" charset="-122"/>
                </a:rPr>
                <a:t>臧老师</a:t>
              </a:r>
              <a:endParaRPr lang="en-US" altLang="zh-CN" sz="2400" b="1"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78945092"/>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35490"/>
            <a:ext cx="11521280" cy="605471"/>
          </a:xfrm>
        </p:spPr>
        <p:txBody>
          <a:bodyPr/>
          <a:lstStyle/>
          <a:p>
            <a:r>
              <a:rPr kumimoji="1" lang="en-US" altLang="zh-CN" dirty="0"/>
              <a:t>1. </a:t>
            </a:r>
            <a:r>
              <a:rPr kumimoji="1" lang="zh-CN" altLang="en-US" dirty="0"/>
              <a:t>集成学习</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549796" y="1052736"/>
            <a:ext cx="10736212" cy="564989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a:defRPr/>
            </a:pPr>
            <a:r>
              <a:rPr lang="zh-CN" altLang="en-US" sz="2400" dirty="0">
                <a:latin typeface="Cambria" panose="02040503050406030204" pitchFamily="18" charset="0"/>
                <a:ea typeface="Cambria" panose="02040503050406030204" pitchFamily="18" charset="0"/>
              </a:rPr>
              <a:t>单棵决策树的样本外预测能力一般较弱</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利用多棵组合，然后综合这些决策树的预测结果做最终预测，这种方法称为集成学习</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基于决策树的集成学习模型的样本外预测能力一般大大优于单棵决策树</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要求</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每棵树都要有预测能力，且树之间要尽可能有差异</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63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35490"/>
            <a:ext cx="11521280" cy="605471"/>
          </a:xfrm>
        </p:spPr>
        <p:txBody>
          <a:bodyPr/>
          <a:lstStyle/>
          <a:p>
            <a:r>
              <a:rPr kumimoji="1" lang="en-US" altLang="zh-CN" dirty="0"/>
              <a:t>2. </a:t>
            </a:r>
            <a:r>
              <a:rPr kumimoji="1" lang="zh-CN" altLang="en-US" dirty="0"/>
              <a:t>随机森林</a:t>
            </a:r>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549796" y="1052736"/>
                <a:ext cx="10736212" cy="564989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a:defRPr/>
                </a:pPr>
                <a:r>
                  <a:rPr lang="zh-CN" altLang="en-US" sz="2400" dirty="0">
                    <a:latin typeface="Cambria" panose="02040503050406030204" pitchFamily="18" charset="0"/>
                    <a:ea typeface="Cambria" panose="02040503050406030204" pitchFamily="18" charset="0"/>
                  </a:rPr>
                  <a:t>随机森林是集成学习的一种实现形式</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随机森林通过随机样本和随机特征，构造出许多不同的树，然后对这些树的预测结果进行集成</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随机样本生成的方式</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Bootstrap</a:t>
                </a:r>
              </a:p>
              <a:p>
                <a:pPr marL="0" indent="0">
                  <a:buNone/>
                  <a:defRPr/>
                </a:pPr>
                <a:r>
                  <a:rPr lang="zh-CN" altLang="en-US" sz="2400" dirty="0">
                    <a:latin typeface="Cambria" panose="02040503050406030204" pitchFamily="18" charset="0"/>
                    <a:ea typeface="Cambria" panose="02040503050406030204" pitchFamily="18" charset="0"/>
                  </a:rPr>
                  <a:t>有放回的抽样，每次抽出一个样本，直到抽样次数与原始样本量相等</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随机特征生成的方式</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从</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个特征中随机选取一部分特征（无放回），一般推荐</a:t>
                </a:r>
                <a14:m>
                  <m:oMath xmlns:m="http://schemas.openxmlformats.org/officeDocument/2006/math">
                    <m:rad>
                      <m:radPr>
                        <m:degHide m:val="on"/>
                        <m:ctrlPr>
                          <a:rPr lang="en-US" altLang="zh-CN" sz="2400" i="1" smtClean="0">
                            <a:latin typeface="Cambria Math" panose="02040503050406030204" pitchFamily="18" charset="0"/>
                            <a:ea typeface="Cambria" panose="02040503050406030204" pitchFamily="18" charset="0"/>
                          </a:rPr>
                        </m:ctrlPr>
                      </m:radPr>
                      <m:deg/>
                      <m:e>
                        <m:r>
                          <m:rPr>
                            <m:sty m:val="p"/>
                          </m:rPr>
                          <a:rPr lang="en-US" altLang="zh-CN" sz="2400" i="1">
                            <a:latin typeface="Cambria Math" panose="02040503050406030204" pitchFamily="18" charset="0"/>
                            <a:ea typeface="Cambria" panose="02040503050406030204" pitchFamily="18" charset="0"/>
                          </a:rPr>
                          <m:t>n</m:t>
                        </m:r>
                      </m:e>
                    </m:rad>
                  </m:oMath>
                </a14:m>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集成方式</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回归问题：树的预测值取平均</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分类问题：投票，最终预测为投票次数最多的类别</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mc:Choice>
        <mc:Fallback xmlns="">
          <p:sp>
            <p:nvSpPr>
              <p:cNvPr id="8" name="内容占位符 2">
                <a:extLst>
                  <a:ext uri="{FF2B5EF4-FFF2-40B4-BE49-F238E27FC236}">
                    <a16:creationId xmlns:a16="http://schemas.microsoft.com/office/drawing/2014/main" id="{F12D1702-A796-409D-A677-0CA0DE389277}"/>
                  </a:ext>
                </a:extLst>
              </p:cNvPr>
              <p:cNvSpPr txBox="1">
                <a:spLocks noRot="1" noChangeAspect="1" noMove="1" noResize="1" noEditPoints="1" noAdjustHandles="1" noChangeArrowheads="1" noChangeShapeType="1" noTextEdit="1"/>
              </p:cNvSpPr>
              <p:nvPr/>
            </p:nvSpPr>
            <p:spPr>
              <a:xfrm>
                <a:off x="549796" y="1052736"/>
                <a:ext cx="10736212" cy="5649896"/>
              </a:xfrm>
              <a:prstGeom prst="rect">
                <a:avLst/>
              </a:prstGeom>
              <a:blipFill>
                <a:blip r:embed="rId3"/>
                <a:stretch>
                  <a:fillRect l="-852" t="-1187" b="-2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013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35490"/>
            <a:ext cx="11521280" cy="605471"/>
          </a:xfrm>
        </p:spPr>
        <p:txBody>
          <a:bodyPr/>
          <a:lstStyle/>
          <a:p>
            <a:r>
              <a:rPr kumimoji="1" lang="en-US" altLang="zh-CN" dirty="0"/>
              <a:t>3. </a:t>
            </a:r>
            <a:r>
              <a:rPr kumimoji="1" lang="zh-CN" altLang="en-US" dirty="0"/>
              <a:t>神奇数字：</a:t>
            </a:r>
            <a:r>
              <a:rPr kumimoji="1" lang="en-US" altLang="zh-CN" dirty="0"/>
              <a:t>63.2%</a:t>
            </a:r>
            <a:endParaRPr kumimoji="1" lang="zh-CN" altLang="en-US" dirty="0"/>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549796" y="1052736"/>
            <a:ext cx="10736212" cy="564989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Cambria" panose="02040503050406030204" pitchFamily="18" charset="0"/>
              </a:rPr>
              <a:t>随机森林中每棵决策树使用了大概</a:t>
            </a:r>
            <a:r>
              <a:rPr lang="en-US" altLang="zh-CN" sz="2400" dirty="0">
                <a:latin typeface="Cambria" panose="02040503050406030204" pitchFamily="18" charset="0"/>
                <a:ea typeface="Cambria" panose="02040503050406030204" pitchFamily="18" charset="0"/>
              </a:rPr>
              <a:t>63.2%</a:t>
            </a:r>
            <a:r>
              <a:rPr lang="zh-CN" altLang="en-US" sz="2400" dirty="0">
                <a:latin typeface="Cambria" panose="02040503050406030204" pitchFamily="18" charset="0"/>
                <a:ea typeface="Cambria" panose="02040503050406030204" pitchFamily="18" charset="0"/>
              </a:rPr>
              <a:t>的样本</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课堂练习</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假设一共有</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个样本，使用</a:t>
            </a:r>
            <a:r>
              <a:rPr lang="en-US" altLang="zh-CN" sz="2400" dirty="0">
                <a:latin typeface="Cambria" panose="02040503050406030204" pitchFamily="18" charset="0"/>
                <a:ea typeface="Cambria" panose="02040503050406030204" pitchFamily="18" charset="0"/>
              </a:rPr>
              <a:t>bootstrap</a:t>
            </a:r>
            <a:r>
              <a:rPr lang="zh-CN" altLang="en-US" sz="2400" dirty="0">
                <a:latin typeface="Cambria" panose="02040503050406030204" pitchFamily="18" charset="0"/>
                <a:ea typeface="Cambria" panose="02040503050406030204" pitchFamily="18" charset="0"/>
              </a:rPr>
              <a:t>抽样，重新构建一个样本量为</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的随机样本，求一个样本从未被抽到的概率</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885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35490"/>
            <a:ext cx="11521280" cy="605471"/>
          </a:xfrm>
        </p:spPr>
        <p:txBody>
          <a:bodyPr/>
          <a:lstStyle/>
          <a:p>
            <a:r>
              <a:rPr kumimoji="1" lang="en-US" altLang="zh-CN" dirty="0"/>
              <a:t>4. </a:t>
            </a:r>
            <a:r>
              <a:rPr kumimoji="1" lang="zh-CN" altLang="en-US" dirty="0"/>
              <a:t>模型调参</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549796" y="1052736"/>
            <a:ext cx="10736212" cy="564989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常用参数</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树深</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树的棵树</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随机特征的数量</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网格调参</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每个参数设定取值范围，按一定间距，形成网格，逐个尝试，通过交叉验证确定最优</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缺点：成本较高</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坐标轴下降</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先固定其他参数，利用网格调参，调整参数</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Cambria" panose="02040503050406030204" pitchFamily="18" charset="0"/>
              </a:rPr>
              <a:t>至最优</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再固定其他参数，利用网格调参，调整参数</a:t>
            </a:r>
            <a:r>
              <a:rPr lang="en-US" altLang="zh-CN" sz="2400" dirty="0">
                <a:latin typeface="Cambria" panose="02040503050406030204" pitchFamily="18" charset="0"/>
                <a:ea typeface="Cambria" panose="02040503050406030204" pitchFamily="18" charset="0"/>
              </a:rPr>
              <a:t>2</a:t>
            </a:r>
            <a:r>
              <a:rPr lang="zh-CN" altLang="en-US" sz="2400" dirty="0">
                <a:latin typeface="Cambria" panose="02040503050406030204" pitchFamily="18" charset="0"/>
                <a:ea typeface="Cambria" panose="02040503050406030204" pitchFamily="18" charset="0"/>
              </a:rPr>
              <a:t>至最优，以此类推</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199732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68582</TotalTime>
  <Words>331</Words>
  <Application>Microsoft Office PowerPoint</Application>
  <PresentationFormat>自定义</PresentationFormat>
  <Paragraphs>49</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黑体</vt:lpstr>
      <vt:lpstr>Microsoft YaHei</vt:lpstr>
      <vt:lpstr>Microsoft YaHei</vt:lpstr>
      <vt:lpstr>Arial</vt:lpstr>
      <vt:lpstr>Calibri</vt:lpstr>
      <vt:lpstr>Cambria</vt:lpstr>
      <vt:lpstr>Cambria Math</vt:lpstr>
      <vt:lpstr>Office 主题</vt:lpstr>
      <vt:lpstr>从Kaggle比赛深入数据科学  ——随机森林</vt:lpstr>
      <vt:lpstr>1. 集成学习</vt:lpstr>
      <vt:lpstr>2. 随机森林</vt:lpstr>
      <vt:lpstr>3. 神奇数字：63.2%</vt:lpstr>
      <vt:lpstr>4. 模型调参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EDZ</dc:creator>
  <cp:lastModifiedBy>EDZ</cp:lastModifiedBy>
  <cp:revision>9146</cp:revision>
  <dcterms:modified xsi:type="dcterms:W3CDTF">2019-11-03T04:09:39Z</dcterms:modified>
</cp:coreProperties>
</file>