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60" r:id="rId5"/>
    <p:sldId id="261" r:id="rId6"/>
    <p:sldId id="267" r:id="rId7"/>
    <p:sldId id="268" r:id="rId8"/>
    <p:sldId id="262" r:id="rId9"/>
    <p:sldId id="265" r:id="rId10"/>
    <p:sldId id="269" r:id="rId11"/>
    <p:sldId id="27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前端</a:t>
            </a:r>
            <a:r>
              <a:rPr lang="en-US" altLang="zh-CN"/>
              <a:t>-</a:t>
            </a:r>
            <a:r>
              <a:rPr lang="zh-CN" altLang="en-US"/>
              <a:t>微服务框架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838200" y="1825625"/>
          <a:ext cx="105156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180"/>
                <a:gridCol w="85674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项目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工程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portal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整体主工程，提供基础组件，</a:t>
                      </a:r>
                      <a:r>
                        <a:rPr lang="en-US" altLang="zh-CN"/>
                        <a:t>filter</a:t>
                      </a:r>
                      <a:r>
                        <a:rPr lang="zh-CN" altLang="en-US"/>
                        <a:t>，方法，指令等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vue-static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业务中台前端工程，提供业务代码和业务公共组件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data-static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数据中台前端工程，</a:t>
                      </a:r>
                      <a:r>
                        <a:rPr lang="zh-CN" altLang="en-US" sz="1800">
                          <a:sym typeface="+mn-ea"/>
                        </a:rPr>
                        <a:t>提供数据代码和数据公共组件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44738" y="186353"/>
            <a:ext cx="225044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i="0" dirty="0">
                <a:solidFill>
                  <a:srgbClr val="3E3E3E"/>
                </a:solidFill>
                <a:effectLst/>
                <a:latin typeface="-apple-system-font"/>
              </a:rPr>
              <a:t>vue-static</a:t>
            </a:r>
            <a:r>
              <a:rPr lang="zh-CN" altLang="en-US" b="1" i="0" dirty="0">
                <a:solidFill>
                  <a:srgbClr val="3E3E3E"/>
                </a:solidFill>
                <a:effectLst/>
                <a:latin typeface="-apple-system-font"/>
              </a:rPr>
              <a:t>怎么发布</a:t>
            </a:r>
            <a:endParaRPr lang="zh-CN" altLang="en-US" b="1" i="0" dirty="0">
              <a:solidFill>
                <a:srgbClr val="3E3E3E"/>
              </a:solidFill>
              <a:effectLst/>
              <a:latin typeface="-apple-system-fon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970530" y="850265"/>
            <a:ext cx="0" cy="5300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5742940" y="850265"/>
            <a:ext cx="0" cy="5300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77215" y="993775"/>
            <a:ext cx="1562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jenkins</a:t>
            </a:r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45465" y="1741805"/>
            <a:ext cx="1715770" cy="82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git </a:t>
            </a:r>
            <a:r>
              <a:rPr lang="zh-CN" altLang="en-US"/>
              <a:t>拉取代码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77215" y="3409315"/>
            <a:ext cx="1715770" cy="82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npm run build:sample</a:t>
            </a:r>
            <a:endParaRPr lang="en-US" altLang="zh-CN"/>
          </a:p>
        </p:txBody>
      </p:sp>
      <p:sp>
        <p:nvSpPr>
          <p:cNvPr id="13" name="下箭头 12"/>
          <p:cNvSpPr/>
          <p:nvPr/>
        </p:nvSpPr>
        <p:spPr>
          <a:xfrm>
            <a:off x="1266825" y="2649855"/>
            <a:ext cx="141605" cy="58674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77215" y="4868545"/>
            <a:ext cx="1877060" cy="1490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拷贝到</a:t>
            </a:r>
            <a:r>
              <a:rPr lang="en-US" altLang="zh-CN"/>
              <a:t>portal</a:t>
            </a:r>
            <a:r>
              <a:rPr lang="zh-CN" altLang="en-US"/>
              <a:t>，这里要确保</a:t>
            </a:r>
            <a:r>
              <a:rPr lang="en-US" altLang="zh-CN"/>
              <a:t>portal</a:t>
            </a:r>
            <a:r>
              <a:rPr lang="zh-CN" altLang="en-US"/>
              <a:t>已经存在的，再构建</a:t>
            </a:r>
            <a:r>
              <a:rPr lang="en-US" altLang="zh-CN"/>
              <a:t>portal</a:t>
            </a:r>
            <a:endParaRPr lang="en-US" altLang="zh-CN"/>
          </a:p>
        </p:txBody>
      </p:sp>
      <p:sp>
        <p:nvSpPr>
          <p:cNvPr id="9" name="下箭头 8"/>
          <p:cNvSpPr/>
          <p:nvPr/>
        </p:nvSpPr>
        <p:spPr>
          <a:xfrm>
            <a:off x="1332230" y="4233545"/>
            <a:ext cx="141605" cy="58674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946484" y="488738"/>
            <a:ext cx="10539663" cy="6168735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4395537" y="464856"/>
            <a:ext cx="0" cy="61926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125326" y="488738"/>
            <a:ext cx="0" cy="61246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/>
          <p:cNvSpPr/>
          <p:nvPr/>
        </p:nvSpPr>
        <p:spPr>
          <a:xfrm>
            <a:off x="1491916" y="2518611"/>
            <a:ext cx="2229837" cy="10266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前端入口项目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 err="1"/>
              <a:t>web.portal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1" name="矩形: 圆角 10"/>
          <p:cNvSpPr/>
          <p:nvPr/>
        </p:nvSpPr>
        <p:spPr>
          <a:xfrm>
            <a:off x="5101396" y="1163053"/>
            <a:ext cx="2229837" cy="10266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</a:t>
            </a:r>
            <a:r>
              <a:rPr lang="en-US" altLang="zh-CN" dirty="0"/>
              <a:t>1 </a:t>
            </a:r>
            <a:r>
              <a:rPr lang="zh-CN" altLang="en-US" dirty="0"/>
              <a:t>前端项目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web.project1)</a:t>
            </a:r>
            <a:endParaRPr lang="zh-CN" altLang="en-US" dirty="0"/>
          </a:p>
        </p:txBody>
      </p:sp>
      <p:sp>
        <p:nvSpPr>
          <p:cNvPr id="13" name="矩形: 圆角 12"/>
          <p:cNvSpPr/>
          <p:nvPr/>
        </p:nvSpPr>
        <p:spPr>
          <a:xfrm>
            <a:off x="5069322" y="2370223"/>
            <a:ext cx="2229837" cy="10266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</a:t>
            </a:r>
            <a:r>
              <a:rPr lang="en-US" altLang="zh-CN" dirty="0"/>
              <a:t>2 </a:t>
            </a:r>
            <a:r>
              <a:rPr lang="zh-CN" altLang="en-US" dirty="0"/>
              <a:t>前端项目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web.project2)</a:t>
            </a:r>
            <a:endParaRPr lang="zh-CN" altLang="en-US" dirty="0"/>
          </a:p>
        </p:txBody>
      </p:sp>
      <p:sp>
        <p:nvSpPr>
          <p:cNvPr id="14" name="矩形: 圆角 13"/>
          <p:cNvSpPr/>
          <p:nvPr/>
        </p:nvSpPr>
        <p:spPr>
          <a:xfrm>
            <a:off x="5069321" y="3637549"/>
            <a:ext cx="2229837" cy="10266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</a:t>
            </a:r>
            <a:r>
              <a:rPr lang="en-US" altLang="zh-CN" dirty="0"/>
              <a:t>3 </a:t>
            </a:r>
            <a:r>
              <a:rPr lang="zh-CN" altLang="en-US" dirty="0"/>
              <a:t>前端项目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web.project3)</a:t>
            </a:r>
            <a:endParaRPr lang="zh-CN" altLang="en-US" dirty="0"/>
          </a:p>
        </p:txBody>
      </p:sp>
      <p:sp>
        <p:nvSpPr>
          <p:cNvPr id="15" name="矩形: 圆角 14"/>
          <p:cNvSpPr/>
          <p:nvPr/>
        </p:nvSpPr>
        <p:spPr>
          <a:xfrm>
            <a:off x="5069320" y="5181600"/>
            <a:ext cx="2229837" cy="10266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</a:t>
            </a:r>
            <a:r>
              <a:rPr lang="en-US" altLang="zh-CN" dirty="0"/>
              <a:t>n </a:t>
            </a:r>
            <a:r>
              <a:rPr lang="zh-CN" altLang="en-US" dirty="0"/>
              <a:t>前端项目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 err="1"/>
              <a:t>web.projectN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931568" y="4664243"/>
            <a:ext cx="50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1917035" y="464856"/>
            <a:ext cx="113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系统入口</a:t>
            </a:r>
            <a:endParaRPr lang="zh-CN" altLang="en-US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5650831" y="488739"/>
            <a:ext cx="113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前端项目</a:t>
            </a:r>
            <a:endParaRPr lang="zh-CN" altLang="en-US" b="1" dirty="0"/>
          </a:p>
        </p:txBody>
      </p:sp>
      <p:sp>
        <p:nvSpPr>
          <p:cNvPr id="19" name="矩形: 圆角 18"/>
          <p:cNvSpPr/>
          <p:nvPr/>
        </p:nvSpPr>
        <p:spPr>
          <a:xfrm>
            <a:off x="8666745" y="1139170"/>
            <a:ext cx="2229837" cy="102669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</a:t>
            </a:r>
            <a:r>
              <a:rPr lang="en-US" altLang="zh-CN" dirty="0"/>
              <a:t>1 </a:t>
            </a:r>
            <a:r>
              <a:rPr lang="zh-CN" altLang="en-US" dirty="0"/>
              <a:t>后端项目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server.project1)</a:t>
            </a:r>
            <a:endParaRPr lang="zh-CN" altLang="en-US" dirty="0"/>
          </a:p>
        </p:txBody>
      </p:sp>
      <p:sp>
        <p:nvSpPr>
          <p:cNvPr id="20" name="矩形: 圆角 19"/>
          <p:cNvSpPr/>
          <p:nvPr/>
        </p:nvSpPr>
        <p:spPr>
          <a:xfrm>
            <a:off x="8634671" y="2346340"/>
            <a:ext cx="2229837" cy="102669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</a:t>
            </a:r>
            <a:r>
              <a:rPr lang="en-US" altLang="zh-CN" dirty="0"/>
              <a:t>2</a:t>
            </a:r>
            <a:r>
              <a:rPr lang="zh-CN" altLang="en-US" dirty="0"/>
              <a:t>后端项目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 server.project2)</a:t>
            </a:r>
            <a:endParaRPr lang="zh-CN" altLang="en-US" dirty="0"/>
          </a:p>
        </p:txBody>
      </p:sp>
      <p:sp>
        <p:nvSpPr>
          <p:cNvPr id="21" name="矩形: 圆角 20"/>
          <p:cNvSpPr/>
          <p:nvPr/>
        </p:nvSpPr>
        <p:spPr>
          <a:xfrm>
            <a:off x="8634670" y="3613666"/>
            <a:ext cx="2229837" cy="102669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</a:t>
            </a:r>
            <a:r>
              <a:rPr lang="en-US" altLang="zh-CN" dirty="0"/>
              <a:t>3</a:t>
            </a:r>
            <a:r>
              <a:rPr lang="zh-CN" altLang="en-US" dirty="0"/>
              <a:t>后端项目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 server.project3)</a:t>
            </a:r>
            <a:endParaRPr lang="zh-CN" altLang="en-US" dirty="0"/>
          </a:p>
        </p:txBody>
      </p:sp>
      <p:sp>
        <p:nvSpPr>
          <p:cNvPr id="22" name="矩形: 圆角 21"/>
          <p:cNvSpPr/>
          <p:nvPr/>
        </p:nvSpPr>
        <p:spPr>
          <a:xfrm>
            <a:off x="8634669" y="5157717"/>
            <a:ext cx="2229837" cy="102669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</a:t>
            </a:r>
            <a:r>
              <a:rPr lang="en-US" altLang="zh-CN" dirty="0"/>
              <a:t>n</a:t>
            </a:r>
            <a:r>
              <a:rPr lang="zh-CN" altLang="en-US" dirty="0"/>
              <a:t>后端项目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 </a:t>
            </a:r>
            <a:r>
              <a:rPr lang="en-US" altLang="zh-CN" dirty="0" err="1"/>
              <a:t>server.projectN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9496917" y="4640360"/>
            <a:ext cx="50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9216180" y="464856"/>
            <a:ext cx="113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后端项目</a:t>
            </a:r>
            <a:endParaRPr lang="zh-CN" altLang="en-US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0" y="7475"/>
            <a:ext cx="407870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一个前端对应多个后端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箭头: V 形 2"/>
          <p:cNvSpPr/>
          <p:nvPr/>
        </p:nvSpPr>
        <p:spPr>
          <a:xfrm>
            <a:off x="1427746" y="1050758"/>
            <a:ext cx="1973179" cy="946484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开发期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3585409" y="1050758"/>
            <a:ext cx="1973179" cy="946484"/>
          </a:xfrm>
          <a:prstGeom prst="chevr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构建期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5743072" y="1050758"/>
            <a:ext cx="1973179" cy="946484"/>
          </a:xfrm>
          <a:prstGeom prst="chevr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部署期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箭头: V 形 5"/>
          <p:cNvSpPr/>
          <p:nvPr/>
        </p:nvSpPr>
        <p:spPr>
          <a:xfrm>
            <a:off x="7900735" y="1050758"/>
            <a:ext cx="1973179" cy="946484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运行期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99407" y="2197769"/>
            <a:ext cx="1860888" cy="48126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Portal </a:t>
            </a:r>
            <a:r>
              <a:rPr lang="zh-CN" altLang="en-US" dirty="0">
                <a:solidFill>
                  <a:schemeClr val="tx1"/>
                </a:solidFill>
              </a:rPr>
              <a:t>项目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99407" y="2879559"/>
            <a:ext cx="1860888" cy="174858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</a:rPr>
              <a:t>路由控制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</a:rPr>
              <a:t>模块加载控制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1400" dirty="0">
                <a:solidFill>
                  <a:schemeClr val="tx1"/>
                </a:solidFill>
              </a:rPr>
              <a:t>Js </a:t>
            </a:r>
            <a:r>
              <a:rPr lang="zh-CN" altLang="en-US" sz="1400" dirty="0">
                <a:solidFill>
                  <a:schemeClr val="tx1"/>
                </a:solidFill>
              </a:rPr>
              <a:t>共用库代替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</a:rPr>
              <a:t>数据流注册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</a:rPr>
              <a:t>项目作用域注册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99407" y="4828675"/>
            <a:ext cx="1860888" cy="48126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子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项目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99407" y="5510466"/>
            <a:ext cx="1860888" cy="108284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</a:rPr>
              <a:t>注册项目作用域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</a:rPr>
              <a:t>注册项目数据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</a:rPr>
              <a:t>输出路由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</a:rPr>
              <a:t>输入功能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7177" y="2197769"/>
            <a:ext cx="1860888" cy="481263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Portal </a:t>
            </a:r>
            <a:r>
              <a:rPr lang="zh-CN" altLang="en-US" dirty="0">
                <a:solidFill>
                  <a:schemeClr val="tx1"/>
                </a:solidFill>
              </a:rPr>
              <a:t>项目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97177" y="2879559"/>
            <a:ext cx="1860888" cy="1748589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</a:rPr>
              <a:t>生产全局路由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</a:rPr>
              <a:t>生产全局入口引用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97177" y="4828675"/>
            <a:ext cx="1860888" cy="481263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子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项目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97177" y="5510466"/>
            <a:ext cx="1860888" cy="1082840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</a:rPr>
              <a:t>替换公用依赖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</a:rPr>
              <a:t>生产项目静态资源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43072" y="2197769"/>
            <a:ext cx="1860888" cy="481263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Portal </a:t>
            </a:r>
            <a:r>
              <a:rPr lang="zh-CN" altLang="en-US" dirty="0">
                <a:solidFill>
                  <a:schemeClr val="tx1"/>
                </a:solidFill>
              </a:rPr>
              <a:t>项目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43072" y="2879559"/>
            <a:ext cx="1860888" cy="1748589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</a:rPr>
              <a:t>重新生产引用文件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</a:rPr>
              <a:t>更新全局入口文件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</a:rPr>
              <a:t>重新启动服务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743072" y="4828675"/>
            <a:ext cx="1860888" cy="481263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子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项目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743072" y="5510466"/>
            <a:ext cx="1860888" cy="1082840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</a:rPr>
              <a:t>替换资源文件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</a:rPr>
              <a:t>调用主项目更新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00735" y="2197769"/>
            <a:ext cx="1860888" cy="48126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Portal </a:t>
            </a:r>
            <a:r>
              <a:rPr lang="zh-CN" altLang="en-US" dirty="0">
                <a:solidFill>
                  <a:schemeClr val="tx1"/>
                </a:solidFill>
              </a:rPr>
              <a:t>项目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900735" y="2879559"/>
            <a:ext cx="1860888" cy="174858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</a:rPr>
              <a:t>映射多个后端服务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</a:rPr>
              <a:t>统一登录认证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</a:rPr>
              <a:t>获取全局菜单树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900735" y="4828675"/>
            <a:ext cx="1860888" cy="48126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子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项目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900735" y="5510466"/>
            <a:ext cx="1860888" cy="108284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</a:rPr>
              <a:t>项目菜单、权限、橘色隔离管理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3751" y="13216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b="1" dirty="0"/>
              <a:t>整个框架流程如下图所示</a:t>
            </a:r>
            <a:endParaRPr lang="zh-CN" altLang="en-US" b="1" i="0" dirty="0">
              <a:solidFill>
                <a:srgbClr val="3E3E3E"/>
              </a:solidFill>
              <a:effectLst/>
              <a:latin typeface="-apple-system-fon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/>
          <p:cNvSpPr/>
          <p:nvPr/>
        </p:nvSpPr>
        <p:spPr>
          <a:xfrm>
            <a:off x="618279" y="834188"/>
            <a:ext cx="6144127" cy="2053390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49168" y="195878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b="1" i="0" dirty="0">
                <a:solidFill>
                  <a:srgbClr val="3E3E3E"/>
                </a:solidFill>
                <a:effectLst/>
                <a:latin typeface="-apple-system-font"/>
              </a:rPr>
              <a:t>构建后集成和独立部署</a:t>
            </a:r>
            <a:endParaRPr lang="zh-CN" altLang="en-US" b="0" i="0" dirty="0">
              <a:solidFill>
                <a:srgbClr val="3E3E3E"/>
              </a:solidFill>
              <a:effectLst/>
              <a:latin typeface="-apple-system-fon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51760" y="96225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b="1" dirty="0">
                <a:solidFill>
                  <a:srgbClr val="3E3E3E"/>
                </a:solidFill>
                <a:latin typeface="-apple-system-font"/>
              </a:rPr>
              <a:t>发布机</a:t>
            </a:r>
            <a:endParaRPr lang="zh-CN" altLang="en-US" b="0" i="0" dirty="0">
              <a:solidFill>
                <a:srgbClr val="3E3E3E"/>
              </a:solidFill>
              <a:effectLst/>
              <a:latin typeface="-apple-system-font"/>
            </a:endParaRPr>
          </a:p>
        </p:txBody>
      </p:sp>
      <p:sp>
        <p:nvSpPr>
          <p:cNvPr id="5" name="箭头: 五边形 4"/>
          <p:cNvSpPr/>
          <p:nvPr/>
        </p:nvSpPr>
        <p:spPr>
          <a:xfrm>
            <a:off x="909610" y="1620434"/>
            <a:ext cx="1732548" cy="786063"/>
          </a:xfrm>
          <a:prstGeom prst="homePlat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09610" y="1828799"/>
            <a:ext cx="140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b="1" i="0" dirty="0">
                <a:solidFill>
                  <a:srgbClr val="3E3E3E"/>
                </a:solidFill>
                <a:effectLst/>
                <a:latin typeface="-apple-system-font"/>
              </a:rPr>
              <a:t>Git</a:t>
            </a:r>
            <a:r>
              <a:rPr lang="zh-CN" altLang="en-US" b="1" i="0" dirty="0">
                <a:solidFill>
                  <a:srgbClr val="3E3E3E"/>
                </a:solidFill>
                <a:effectLst/>
                <a:latin typeface="-apple-system-font"/>
              </a:rPr>
              <a:t> </a:t>
            </a:r>
            <a:r>
              <a:rPr lang="en-US" altLang="zh-CN" b="1" i="0" dirty="0">
                <a:solidFill>
                  <a:srgbClr val="3E3E3E"/>
                </a:solidFill>
                <a:effectLst/>
                <a:latin typeface="-apple-system-font"/>
              </a:rPr>
              <a:t>clone</a:t>
            </a:r>
            <a:r>
              <a:rPr lang="zh-CN" altLang="en-US" b="1" i="0" dirty="0">
                <a:solidFill>
                  <a:srgbClr val="3E3E3E"/>
                </a:solidFill>
                <a:effectLst/>
                <a:latin typeface="-apple-system-font"/>
              </a:rPr>
              <a:t> </a:t>
            </a:r>
            <a:r>
              <a:rPr lang="en-US" altLang="zh-CN" b="1" i="0" dirty="0">
                <a:solidFill>
                  <a:srgbClr val="3E3E3E"/>
                </a:solidFill>
                <a:effectLst/>
                <a:latin typeface="-apple-system-font"/>
              </a:rPr>
              <a:t>xxx</a:t>
            </a:r>
            <a:endParaRPr lang="zh-CN" altLang="en-US" b="0" i="0" dirty="0">
              <a:solidFill>
                <a:srgbClr val="3E3E3E"/>
              </a:solidFill>
              <a:effectLst/>
              <a:latin typeface="-apple-system-font"/>
            </a:endParaRPr>
          </a:p>
        </p:txBody>
      </p:sp>
      <p:sp>
        <p:nvSpPr>
          <p:cNvPr id="8" name="箭头: 五边形 7"/>
          <p:cNvSpPr/>
          <p:nvPr/>
        </p:nvSpPr>
        <p:spPr>
          <a:xfrm>
            <a:off x="2938937" y="1620434"/>
            <a:ext cx="1732548" cy="786063"/>
          </a:xfrm>
          <a:prstGeom prst="homePlat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05462" y="1828799"/>
            <a:ext cx="127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b="1" dirty="0" err="1">
                <a:solidFill>
                  <a:srgbClr val="3E3E3E"/>
                </a:solidFill>
                <a:latin typeface="-apple-system-font"/>
              </a:rPr>
              <a:t>Npm</a:t>
            </a:r>
            <a:r>
              <a:rPr lang="en-US" altLang="zh-CN" b="1" dirty="0">
                <a:solidFill>
                  <a:srgbClr val="3E3E3E"/>
                </a:solidFill>
                <a:latin typeface="-apple-system-font"/>
              </a:rPr>
              <a:t> install</a:t>
            </a:r>
            <a:endParaRPr lang="zh-CN" altLang="en-US" b="0" i="0" dirty="0">
              <a:solidFill>
                <a:srgbClr val="3E3E3E"/>
              </a:solidFill>
              <a:effectLst/>
              <a:latin typeface="-apple-system-font"/>
            </a:endParaRPr>
          </a:p>
        </p:txBody>
      </p:sp>
      <p:sp>
        <p:nvSpPr>
          <p:cNvPr id="10" name="箭头: 五边形 9"/>
          <p:cNvSpPr/>
          <p:nvPr/>
        </p:nvSpPr>
        <p:spPr>
          <a:xfrm>
            <a:off x="4917564" y="1628818"/>
            <a:ext cx="1732548" cy="786063"/>
          </a:xfrm>
          <a:prstGeom prst="homePlat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902385" y="1853225"/>
            <a:ext cx="1564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b="1" dirty="0" err="1">
                <a:solidFill>
                  <a:srgbClr val="3E3E3E"/>
                </a:solidFill>
                <a:latin typeface="-apple-system-font"/>
              </a:rPr>
              <a:t>Npm</a:t>
            </a:r>
            <a:r>
              <a:rPr lang="en-US" altLang="zh-CN" b="1" dirty="0">
                <a:solidFill>
                  <a:srgbClr val="3E3E3E"/>
                </a:solidFill>
                <a:latin typeface="-apple-system-font"/>
              </a:rPr>
              <a:t> run build</a:t>
            </a:r>
            <a:endParaRPr lang="zh-CN" altLang="en-US" b="0" i="0" dirty="0">
              <a:solidFill>
                <a:srgbClr val="3E3E3E"/>
              </a:solidFill>
              <a:effectLst/>
              <a:latin typeface="-apple-system-font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8577852" y="834188"/>
            <a:ext cx="2483839" cy="2053390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9395887" y="96225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b="1" dirty="0">
                <a:solidFill>
                  <a:srgbClr val="3E3E3E"/>
                </a:solidFill>
                <a:latin typeface="-apple-system-font"/>
              </a:rPr>
              <a:t>发布机</a:t>
            </a:r>
            <a:endParaRPr lang="zh-CN" altLang="en-US" b="0" i="0" dirty="0">
              <a:solidFill>
                <a:srgbClr val="3E3E3E"/>
              </a:solidFill>
              <a:effectLst/>
              <a:latin typeface="-apple-system-font"/>
            </a:endParaRPr>
          </a:p>
        </p:txBody>
      </p:sp>
      <p:sp>
        <p:nvSpPr>
          <p:cNvPr id="14" name="箭头: 五边形 13"/>
          <p:cNvSpPr/>
          <p:nvPr/>
        </p:nvSpPr>
        <p:spPr>
          <a:xfrm>
            <a:off x="9037812" y="1628818"/>
            <a:ext cx="1732548" cy="786063"/>
          </a:xfrm>
          <a:prstGeom prst="homePlat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043104" y="1837183"/>
            <a:ext cx="139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b="1" dirty="0" err="1">
                <a:solidFill>
                  <a:srgbClr val="3E3E3E"/>
                </a:solidFill>
                <a:latin typeface="-apple-system-font"/>
              </a:rPr>
              <a:t>Ngnix</a:t>
            </a:r>
            <a:r>
              <a:rPr lang="en-US" altLang="zh-CN" b="1" dirty="0">
                <a:solidFill>
                  <a:srgbClr val="3E3E3E"/>
                </a:solidFill>
                <a:latin typeface="-apple-system-font"/>
              </a:rPr>
              <a:t> reload</a:t>
            </a:r>
            <a:endParaRPr lang="zh-CN" altLang="en-US" b="0" i="0" dirty="0">
              <a:solidFill>
                <a:srgbClr val="3E3E3E"/>
              </a:solidFill>
              <a:effectLst/>
              <a:latin typeface="-apple-system-font"/>
            </a:endParaRPr>
          </a:p>
        </p:txBody>
      </p:sp>
      <p:sp>
        <p:nvSpPr>
          <p:cNvPr id="16" name="箭头: 右 15"/>
          <p:cNvSpPr/>
          <p:nvPr/>
        </p:nvSpPr>
        <p:spPr>
          <a:xfrm>
            <a:off x="6898105" y="1853225"/>
            <a:ext cx="1567453" cy="344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339809" y="1407740"/>
            <a:ext cx="898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Copy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2535" y="3425534"/>
            <a:ext cx="6096000" cy="6451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在发布机上，获取代码、安装依赖、执行构建；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把构建的结果上传到服务器；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4738" y="195878"/>
            <a:ext cx="188658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>
                <a:solidFill>
                  <a:srgbClr val="3E3E3E"/>
                </a:solidFill>
                <a:effectLst/>
                <a:latin typeface="-apple-system-font"/>
                <a:sym typeface="+mn-ea"/>
              </a:rPr>
              <a:t>portal </a:t>
            </a:r>
            <a:r>
              <a:rPr lang="zh-CN" altLang="en-US" b="1" dirty="0">
                <a:solidFill>
                  <a:srgbClr val="3E3E3E"/>
                </a:solidFill>
                <a:effectLst/>
                <a:latin typeface="-apple-system-font"/>
                <a:sym typeface="+mn-ea"/>
              </a:rPr>
              <a:t>运行机制</a:t>
            </a:r>
            <a:endParaRPr lang="zh-CN" altLang="en-US" b="1" dirty="0">
              <a:solidFill>
                <a:srgbClr val="3E3E3E"/>
              </a:solidFill>
              <a:effectLst/>
              <a:latin typeface="-apple-system-font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4385" y="1339215"/>
            <a:ext cx="4859655" cy="2204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npm run dev</a:t>
            </a:r>
            <a:r>
              <a:rPr lang="zh-CN" altLang="en-US"/>
              <a:t>，加载本地代码</a:t>
            </a:r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>
            <a:off x="6162040" y="2326005"/>
            <a:ext cx="910590" cy="31623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7705725" y="1558925"/>
            <a:ext cx="3258820" cy="18497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加载本地代码</a:t>
            </a:r>
            <a:endParaRPr lang="zh-CN" altLang="en-US"/>
          </a:p>
        </p:txBody>
      </p:sp>
      <p:sp>
        <p:nvSpPr>
          <p:cNvPr id="40" name="右箭头 39"/>
          <p:cNvSpPr/>
          <p:nvPr/>
        </p:nvSpPr>
        <p:spPr>
          <a:xfrm rot="1560000">
            <a:off x="6075680" y="4251960"/>
            <a:ext cx="1083310" cy="30797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705725" y="4102100"/>
            <a:ext cx="3258820" cy="18497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加载</a:t>
            </a:r>
            <a:r>
              <a:rPr lang="en-US" altLang="zh-CN"/>
              <a:t>static/modules/</a:t>
            </a:r>
            <a:r>
              <a:rPr lang="zh-CN" altLang="en-US"/>
              <a:t>下所有模块代码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4738" y="195878"/>
            <a:ext cx="2341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>
                <a:solidFill>
                  <a:srgbClr val="3E3E3E"/>
                </a:solidFill>
                <a:effectLst/>
                <a:latin typeface="-apple-system-font"/>
                <a:sym typeface="+mn-ea"/>
              </a:rPr>
              <a:t>vue-static </a:t>
            </a:r>
            <a:r>
              <a:rPr lang="zh-CN" altLang="en-US" b="1" dirty="0">
                <a:solidFill>
                  <a:srgbClr val="3E3E3E"/>
                </a:solidFill>
                <a:effectLst/>
                <a:latin typeface="-apple-system-font"/>
                <a:sym typeface="+mn-ea"/>
              </a:rPr>
              <a:t>运行机制</a:t>
            </a:r>
            <a:endParaRPr lang="zh-CN" altLang="en-US" b="1" dirty="0">
              <a:solidFill>
                <a:srgbClr val="3E3E3E"/>
              </a:solidFill>
              <a:effectLst/>
              <a:latin typeface="-apple-system-font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4385" y="1339215"/>
            <a:ext cx="4859655" cy="2204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html: </a:t>
            </a:r>
            <a:r>
              <a:rPr lang="zh-CN" altLang="en-US"/>
              <a:t>来自 </a:t>
            </a:r>
            <a:r>
              <a:rPr lang="en-US" altLang="zh-CN"/>
              <a:t>src/config.js </a:t>
            </a:r>
            <a:r>
              <a:rPr lang="zh-CN" altLang="en-US"/>
              <a:t>下的</a:t>
            </a:r>
            <a:r>
              <a:rPr lang="en-US" altLang="zh-CN"/>
              <a:t>base_api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794385" y="3852545"/>
            <a:ext cx="4859655" cy="2204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vue</a:t>
            </a:r>
            <a:r>
              <a:rPr lang="zh-CN" altLang="en-US"/>
              <a:t>组件</a:t>
            </a:r>
            <a:r>
              <a:rPr lang="en-US" altLang="zh-CN"/>
              <a:t>( npm run sample </a:t>
            </a:r>
            <a:r>
              <a:rPr lang="zh-CN" altLang="en-US"/>
              <a:t>就是 </a:t>
            </a:r>
            <a:r>
              <a:rPr lang="en-US" altLang="zh-CN"/>
              <a:t>src/sample </a:t>
            </a:r>
            <a:r>
              <a:rPr lang="zh-CN" altLang="en-US"/>
              <a:t>下 </a:t>
            </a:r>
            <a:r>
              <a:rPr lang="en-US" altLang="zh-CN"/>
              <a:t>main</a:t>
            </a:r>
            <a:r>
              <a:rPr lang="zh-CN" altLang="en-US"/>
              <a:t>组件）</a:t>
            </a:r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6487795" y="2345690"/>
            <a:ext cx="709295" cy="39306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771765" y="1521460"/>
            <a:ext cx="3718560" cy="20415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提供基础组件，指令，方案，过滤器</a:t>
            </a:r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6487795" y="4676775"/>
            <a:ext cx="709295" cy="39306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71765" y="3852545"/>
            <a:ext cx="3718560" cy="20415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提供业务代码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4738" y="195878"/>
            <a:ext cx="540512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>
                <a:solidFill>
                  <a:srgbClr val="3E3E3E"/>
                </a:solidFill>
                <a:effectLst/>
                <a:latin typeface="-apple-system-font"/>
                <a:sym typeface="+mn-ea"/>
              </a:rPr>
              <a:t>vue-static</a:t>
            </a:r>
            <a:r>
              <a:rPr lang="zh-CN" altLang="en-US" b="1" i="0" dirty="0">
                <a:solidFill>
                  <a:srgbClr val="3E3E3E"/>
                </a:solidFill>
                <a:effectLst/>
                <a:latin typeface="-apple-system-font"/>
              </a:rPr>
              <a:t>整体注入机制  </a:t>
            </a:r>
            <a:r>
              <a:rPr lang="en-US" altLang="zh-CN" b="1" i="0" dirty="0">
                <a:solidFill>
                  <a:srgbClr val="3E3E3E"/>
                </a:solidFill>
                <a:effectLst/>
                <a:latin typeface="-apple-system-font"/>
              </a:rPr>
              <a:t>=&gt; windows =&gt; portal</a:t>
            </a:r>
            <a:endParaRPr lang="zh-CN" altLang="en-US" b="1" i="0" dirty="0">
              <a:solidFill>
                <a:srgbClr val="3E3E3E"/>
              </a:solidFill>
              <a:effectLst/>
              <a:latin typeface="-apple-system-fon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6730" y="735330"/>
            <a:ext cx="2750820" cy="4889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842645" y="993775"/>
            <a:ext cx="2079625" cy="805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components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842645" y="2069465"/>
            <a:ext cx="2079625" cy="805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842645" y="3164205"/>
            <a:ext cx="2079625" cy="805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router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842645" y="4187825"/>
            <a:ext cx="2079625" cy="805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lang</a:t>
            </a:r>
            <a:endParaRPr lang="en-US" altLang="zh-CN"/>
          </a:p>
        </p:txBody>
      </p:sp>
      <p:sp>
        <p:nvSpPr>
          <p:cNvPr id="25" name="右箭头 24"/>
          <p:cNvSpPr/>
          <p:nvPr/>
        </p:nvSpPr>
        <p:spPr>
          <a:xfrm>
            <a:off x="3439795" y="2805430"/>
            <a:ext cx="1227455" cy="47942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720590" y="852805"/>
            <a:ext cx="2750820" cy="4889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5056505" y="1111250"/>
            <a:ext cx="2079625" cy="8051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components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5056505" y="2186940"/>
            <a:ext cx="2079625" cy="8051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window.$ody.apiList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5056505" y="3281680"/>
            <a:ext cx="2079625" cy="8051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window.$ody.routerList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5056505" y="4305300"/>
            <a:ext cx="2079625" cy="8051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window.$ody.langList</a:t>
            </a:r>
            <a:endParaRPr lang="en-US" altLang="zh-CN"/>
          </a:p>
        </p:txBody>
      </p:sp>
      <p:sp>
        <p:nvSpPr>
          <p:cNvPr id="31" name="右箭头 30"/>
          <p:cNvSpPr/>
          <p:nvPr/>
        </p:nvSpPr>
        <p:spPr>
          <a:xfrm>
            <a:off x="7755890" y="2805430"/>
            <a:ext cx="1227455" cy="47942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036685" y="852805"/>
            <a:ext cx="2750820" cy="4889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3" name="矩形 32"/>
          <p:cNvSpPr/>
          <p:nvPr/>
        </p:nvSpPr>
        <p:spPr>
          <a:xfrm>
            <a:off x="9372600" y="1111250"/>
            <a:ext cx="2079625" cy="8051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vue.componets(xxx)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9372600" y="2186940"/>
            <a:ext cx="2079625" cy="8051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inject api</a:t>
            </a:r>
            <a:r>
              <a:rPr lang="zh-CN" altLang="en-US"/>
              <a:t>中</a:t>
            </a:r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372600" y="3281680"/>
            <a:ext cx="2079625" cy="8051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router.addRoutes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9372600" y="4305300"/>
            <a:ext cx="2079625" cy="8051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inject lang</a:t>
            </a:r>
            <a:r>
              <a:rPr lang="zh-CN" altLang="en-US"/>
              <a:t>中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4738" y="186353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b="1" i="0" dirty="0">
                <a:solidFill>
                  <a:srgbClr val="3E3E3E"/>
                </a:solidFill>
                <a:effectLst/>
                <a:latin typeface="-apple-system-font"/>
              </a:rPr>
              <a:t>路由扩充</a:t>
            </a:r>
            <a:endParaRPr lang="zh-CN" altLang="en-US" b="1" i="0" dirty="0">
              <a:solidFill>
                <a:srgbClr val="3E3E3E"/>
              </a:solidFill>
              <a:effectLst/>
              <a:latin typeface="-apple-system-font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650240" y="1170305"/>
          <a:ext cx="810831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5615"/>
                <a:gridCol w="50927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全局路由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superRouterList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注入到</a:t>
                      </a:r>
                      <a:r>
                        <a:rPr lang="en-US" altLang="zh-CN"/>
                        <a:t>1</a:t>
                      </a:r>
                      <a:r>
                        <a:rPr lang="zh-CN" altLang="en-US"/>
                        <a:t>级路由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dynamicRouterList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动态组件路由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window.$ody.routerList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业务和数据路由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44738" y="186353"/>
            <a:ext cx="179514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i="0" dirty="0">
                <a:solidFill>
                  <a:srgbClr val="3E3E3E"/>
                </a:solidFill>
                <a:effectLst/>
                <a:latin typeface="-apple-system-font"/>
              </a:rPr>
              <a:t>portal</a:t>
            </a:r>
            <a:r>
              <a:rPr lang="zh-CN" altLang="en-US" b="1" i="0" dirty="0">
                <a:solidFill>
                  <a:srgbClr val="3E3E3E"/>
                </a:solidFill>
                <a:effectLst/>
                <a:latin typeface="-apple-system-font"/>
              </a:rPr>
              <a:t>怎么发布</a:t>
            </a:r>
            <a:endParaRPr lang="zh-CN" altLang="en-US" b="1" i="0" dirty="0">
              <a:solidFill>
                <a:srgbClr val="3E3E3E"/>
              </a:solidFill>
              <a:effectLst/>
              <a:latin typeface="-apple-system-fon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970530" y="850265"/>
            <a:ext cx="0" cy="5300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5742940" y="850265"/>
            <a:ext cx="0" cy="5300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77215" y="993775"/>
            <a:ext cx="1562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jenkins</a:t>
            </a:r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45465" y="1741805"/>
            <a:ext cx="1715770" cy="82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git </a:t>
            </a:r>
            <a:r>
              <a:rPr lang="zh-CN" altLang="en-US"/>
              <a:t>拉取代码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77215" y="3409315"/>
            <a:ext cx="1715770" cy="82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npm run build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502660" y="1082040"/>
            <a:ext cx="1562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nginx</a:t>
            </a:r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502660" y="3409950"/>
            <a:ext cx="1715770" cy="82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配置反向代理</a:t>
            </a:r>
            <a:endParaRPr lang="zh-CN" altLang="en-US"/>
          </a:p>
          <a:p>
            <a:pPr algn="ctr"/>
            <a:r>
              <a:rPr lang="zh-CN" altLang="en-US"/>
              <a:t>配置静态指向路径</a:t>
            </a:r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1266825" y="2649855"/>
            <a:ext cx="141605" cy="58674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 rot="16200000">
            <a:off x="2900045" y="3528060"/>
            <a:ext cx="141605" cy="58674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693b37be-c5c6-4e6f-8b79-72e182796da8}"/>
</p:tagLst>
</file>

<file path=ppt/tags/tag2.xml><?xml version="1.0" encoding="utf-8"?>
<p:tagLst xmlns:p="http://schemas.openxmlformats.org/presentationml/2006/main">
  <p:tag name="KSO_WM_UNIT_TABLE_BEAUTIFY" val="smartTable{a9ae53c4-5a8f-4363-81c2-e00ad6de0adf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1268</Words>
  <Application>WPS 演示</Application>
  <PresentationFormat>宽屏</PresentationFormat>
  <Paragraphs>217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方正书宋_GBK</vt:lpstr>
      <vt:lpstr>Wingdings</vt:lpstr>
      <vt:lpstr>-apple-system-font</vt:lpstr>
      <vt:lpstr>Thonburi</vt:lpstr>
      <vt:lpstr>微软雅黑</vt:lpstr>
      <vt:lpstr>汉仪旗黑</vt:lpstr>
      <vt:lpstr>Calibri</vt:lpstr>
      <vt:lpstr>Helvetica Neue</vt:lpstr>
      <vt:lpstr>微软雅黑</vt:lpstr>
      <vt:lpstr>宋体</vt:lpstr>
      <vt:lpstr>Arial Unicode MS</vt:lpstr>
      <vt:lpstr>汉仪书宋二KW</vt:lpstr>
      <vt:lpstr>Office 主题</vt:lpstr>
      <vt:lpstr>前端-微服务框架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魏杰</dc:creator>
  <cp:lastModifiedBy>nobel</cp:lastModifiedBy>
  <cp:revision>18</cp:revision>
  <dcterms:created xsi:type="dcterms:W3CDTF">2021-02-23T05:37:13Z</dcterms:created>
  <dcterms:modified xsi:type="dcterms:W3CDTF">2021-02-23T05:37:13Z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2052-3.1.1.4956</vt:lpwstr>
  </property>
</Properties>
</file>