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593D-79EC-4D54-823E-B74BF1BEF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60C6-3D05-416B-9A7E-2D04F92745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72326" y="1217825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54448" y="1060265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54823" y="1217825"/>
            <a:ext cx="1799685" cy="1892941"/>
            <a:chOff x="7664188" y="878539"/>
            <a:chExt cx="1799685" cy="18929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295146" y="2478624"/>
            <a:ext cx="36618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374375" y="2212260"/>
            <a:ext cx="1649691" cy="85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57381" y="2569635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x$%2@*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2" y="122679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86256" y="1226793"/>
            <a:ext cx="3661835" cy="856522"/>
            <a:chOff x="3295146" y="1226793"/>
            <a:chExt cx="3661835" cy="85652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288384" y="2407738"/>
            <a:ext cx="3661835" cy="856522"/>
            <a:chOff x="3295146" y="1226793"/>
            <a:chExt cx="3661835" cy="856522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288384" y="3588682"/>
            <a:ext cx="3661835" cy="856522"/>
            <a:chOff x="3295146" y="1226793"/>
            <a:chExt cx="3661835" cy="856522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6277614" y="2802331"/>
            <a:ext cx="1178988" cy="1251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08243" y="3143371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cxnSp>
        <p:nvCxnSpPr>
          <p:cNvPr id="48" name="直接箭头连接符 47"/>
          <p:cNvCxnSpPr>
            <a:stCxn id="31" idx="1"/>
          </p:cNvCxnSpPr>
          <p:nvPr/>
        </p:nvCxnSpPr>
        <p:spPr>
          <a:xfrm flipH="1" flipV="1">
            <a:off x="2771480" y="2737489"/>
            <a:ext cx="1706449" cy="1554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919222" y="3160631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key3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485" y="1684246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/>
              <a:t>CA</a:t>
            </a:r>
            <a:r>
              <a:rPr lang="zh-CN" altLang="en-US" sz="7200"/>
              <a:t>：</a:t>
            </a:r>
            <a:r>
              <a:rPr lang="en-US" altLang="zh-CN" sz="7200"/>
              <a:t>Certificate Authority</a:t>
            </a:r>
            <a:endParaRPr lang="zh-CN" altLang="en-US" sz="7200"/>
          </a:p>
        </p:txBody>
      </p:sp>
      <p:sp>
        <p:nvSpPr>
          <p:cNvPr id="4" name="文本框 3"/>
          <p:cNvSpPr txBox="1"/>
          <p:nvPr/>
        </p:nvSpPr>
        <p:spPr>
          <a:xfrm>
            <a:off x="452485" y="2884575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证书颁发机构</a:t>
            </a:r>
            <a:endParaRPr lang="zh-CN" altLang="en-US"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2167" y="169656"/>
            <a:ext cx="274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证书颁发流程</a:t>
            </a:r>
            <a:endParaRPr lang="zh-CN" altLang="en-US" sz="3200"/>
          </a:p>
        </p:txBody>
      </p:sp>
      <p:grpSp>
        <p:nvGrpSpPr>
          <p:cNvPr id="12" name="组合 11"/>
          <p:cNvGrpSpPr/>
          <p:nvPr/>
        </p:nvGrpSpPr>
        <p:grpSpPr>
          <a:xfrm>
            <a:off x="622167" y="1296061"/>
            <a:ext cx="2001428" cy="1909178"/>
            <a:chOff x="4094572" y="2771480"/>
            <a:chExt cx="2001428" cy="190917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80" y="1296061"/>
            <a:ext cx="1817362" cy="1817362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2771480" y="1823837"/>
            <a:ext cx="4959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02720" y="931318"/>
            <a:ext cx="34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服务器地址：</a:t>
            </a:r>
            <a:r>
              <a:rPr lang="en-US" altLang="zh-CN"/>
              <a:t>www.monica.com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771481" y="2395193"/>
            <a:ext cx="49598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8" y="1243496"/>
            <a:ext cx="961246" cy="9612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62" y="2585645"/>
            <a:ext cx="2165460" cy="216546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9718451" y="153367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9718451" y="207680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私钥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82427" y="163917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00430" y="169545"/>
            <a:ext cx="588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 </a:t>
            </a:r>
            <a:r>
              <a:rPr lang="en-US" altLang="zh-CN" sz="3200"/>
              <a:t>Digital Certificate (DC)</a:t>
            </a:r>
            <a:endParaRPr lang="zh-CN" altLang="en-US" sz="32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28" name="矩形: 圆角 27"/>
          <p:cNvSpPr/>
          <p:nvPr/>
        </p:nvSpPr>
        <p:spPr>
          <a:xfrm>
            <a:off x="1053957" y="1346903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1053957" y="1830214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053957" y="2313526"/>
            <a:ext cx="2072876" cy="991174"/>
            <a:chOff x="7797980" y="3668375"/>
            <a:chExt cx="1903858" cy="991174"/>
          </a:xfrm>
        </p:grpSpPr>
        <p:sp>
          <p:nvSpPr>
            <p:cNvPr id="38" name="矩形: 圆角 37"/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公钥</a:t>
              </a:r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53957" y="3429000"/>
            <a:ext cx="2072876" cy="991174"/>
            <a:chOff x="7797980" y="3668375"/>
            <a:chExt cx="1903858" cy="991174"/>
          </a:xfrm>
        </p:grpSpPr>
        <p:sp>
          <p:nvSpPr>
            <p:cNvPr id="21" name="矩形: 圆角 20"/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证书签名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604784" y="2178686"/>
            <a:ext cx="718319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由于证书中的服务器公钥、证书签名是通过</a:t>
            </a:r>
            <a:r>
              <a:rPr lang="en-US" altLang="zh-CN" sz="2400"/>
              <a:t>CA</a:t>
            </a:r>
            <a:r>
              <a:rPr lang="zh-CN" altLang="en-US" sz="2400"/>
              <a:t>的私钥加密的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因此，其他终端只能通过</a:t>
            </a:r>
            <a:r>
              <a:rPr lang="en-US" altLang="zh-CN" sz="2400"/>
              <a:t>CA</a:t>
            </a:r>
            <a:r>
              <a:rPr lang="zh-CN" altLang="en-US" sz="2400"/>
              <a:t>的公钥解密读取，但无法重新加密伪造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00495" y="169656"/>
            <a:ext cx="685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证书签名 </a:t>
            </a:r>
            <a:r>
              <a:rPr lang="en-US" altLang="zh-CN" sz="3200"/>
              <a:t>Signature</a:t>
            </a:r>
            <a:endParaRPr lang="zh-CN" altLang="en-US" sz="32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71942" y="1294914"/>
            <a:ext cx="180275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693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6587" y="1294914"/>
            <a:ext cx="20914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www.monica.com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1070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042964" y="1294914"/>
            <a:ext cx="1904534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</a:t>
            </a:r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0534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15464" y="128600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0495" y="2220142"/>
            <a:ext cx="891455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证书签名的算法是公开的，它出现的目的，是为了让每一个拿到证书的终端，可以验证签名是否被篡改</a:t>
            </a:r>
            <a:endParaRPr lang="en-US" altLang="zh-CN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4951379" y="2452465"/>
            <a:ext cx="254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36" y="2089876"/>
            <a:ext cx="788309" cy="78830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50" name="矩形: 圆角 49"/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69779" y="3249272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2" y="5490227"/>
            <a:ext cx="788310" cy="7883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步：浏览器获取证书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3327662" y="1913641"/>
            <a:ext cx="3289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30800" y="141536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7425487" y="3308797"/>
            <a:ext cx="862283" cy="933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40" y="3328167"/>
            <a:ext cx="788309" cy="78830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www.abc.com</a:t>
            </a:r>
            <a:endParaRPr lang="zh-CN" altLang="en-US"/>
          </a:p>
        </p:txBody>
      </p:sp>
      <p:sp>
        <p:nvSpPr>
          <p:cNvPr id="50" name="矩形: 圆角 49"/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30448" y="403435"/>
            <a:ext cx="433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步：无法被篡改</a:t>
            </a:r>
            <a:endParaRPr lang="zh-CN" altLang="en-US" sz="3600"/>
          </a:p>
        </p:txBody>
      </p:sp>
      <p:grpSp>
        <p:nvGrpSpPr>
          <p:cNvPr id="24" name="组合 23"/>
          <p:cNvGrpSpPr/>
          <p:nvPr/>
        </p:nvGrpSpPr>
        <p:grpSpPr>
          <a:xfrm>
            <a:off x="5625802" y="4158864"/>
            <a:ext cx="1799685" cy="1892941"/>
            <a:chOff x="7664188" y="878539"/>
            <a:chExt cx="1799685" cy="1892941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29" name="矩形: 圆角 28"/>
          <p:cNvSpPr/>
          <p:nvPr/>
        </p:nvSpPr>
        <p:spPr>
          <a:xfrm>
            <a:off x="7425485" y="45171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7425485" y="5000441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425485" y="5504383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25485" y="6051805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4542818" y="3300483"/>
            <a:ext cx="1166937" cy="941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27" y="3425627"/>
            <a:ext cx="788309" cy="788309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69779" y="3308329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8" y="5683409"/>
            <a:ext cx="852194" cy="8521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后续：和之前一样</a:t>
            </a:r>
            <a:endParaRPr lang="zh-CN" altLang="en-US" sz="3600"/>
          </a:p>
        </p:txBody>
      </p:sp>
      <p:grpSp>
        <p:nvGrpSpPr>
          <p:cNvPr id="24" name="组合 23"/>
          <p:cNvGrpSpPr/>
          <p:nvPr/>
        </p:nvGrpSpPr>
        <p:grpSpPr>
          <a:xfrm>
            <a:off x="7441838" y="1803604"/>
            <a:ext cx="2001428" cy="1909178"/>
            <a:chOff x="4094572" y="2771480"/>
            <a:chExt cx="2001428" cy="190917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71223" y="1916475"/>
            <a:ext cx="1622981" cy="1751618"/>
            <a:chOff x="1676400" y="1019862"/>
            <a:chExt cx="1622981" cy="175161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479884" y="146714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79885" y="209992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42669" y="1474085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4315" y="2389329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869078" y="1532807"/>
            <a:ext cx="3661835" cy="856522"/>
            <a:chOff x="3295146" y="1226793"/>
            <a:chExt cx="3661835" cy="856522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479884" y="2786933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862316" y="2713752"/>
            <a:ext cx="3661835" cy="856522"/>
            <a:chOff x="3295146" y="1226793"/>
            <a:chExt cx="3661835" cy="856522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3862316" y="3894696"/>
            <a:ext cx="3661835" cy="856522"/>
            <a:chOff x="3295146" y="1226793"/>
            <a:chExt cx="3661835" cy="856522"/>
          </a:xfrm>
        </p:grpSpPr>
        <p:cxnSp>
          <p:nvCxnSpPr>
            <p:cNvPr id="54" name="直接箭头连接符 53"/>
            <p:cNvCxnSpPr/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193998" y="162994"/>
            <a:ext cx="628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后续：第三方无法查看和篡改</a:t>
            </a:r>
            <a:endParaRPr lang="zh-CN" altLang="en-US" sz="3600"/>
          </a:p>
        </p:txBody>
      </p:sp>
      <p:grpSp>
        <p:nvGrpSpPr>
          <p:cNvPr id="30" name="组合 29"/>
          <p:cNvGrpSpPr/>
          <p:nvPr/>
        </p:nvGrpSpPr>
        <p:grpSpPr>
          <a:xfrm>
            <a:off x="7753123" y="1386229"/>
            <a:ext cx="2001428" cy="1909178"/>
            <a:chOff x="4094572" y="2771480"/>
            <a:chExt cx="2001428" cy="190917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82508" y="1499100"/>
            <a:ext cx="1622981" cy="1751618"/>
            <a:chOff x="1676400" y="1019862"/>
            <a:chExt cx="1622981" cy="1751618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47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3722685" y="3135026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791169" y="1049766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791170" y="1682548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15600" y="1971954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791169" y="2369558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363146" y="3978350"/>
            <a:ext cx="1799685" cy="1892941"/>
            <a:chOff x="7664188" y="878539"/>
            <a:chExt cx="1799685" cy="1892941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3557569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840575" y="3608093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7162829" y="3057955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202040" y="4899264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81217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7147197" y="3619114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14815" y="1234432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838528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</a:t>
            </a:r>
            <a:endParaRPr lang="zh-CN" altLang="en-US" sz="2400"/>
          </a:p>
        </p:txBody>
      </p:sp>
      <p:sp>
        <p:nvSpPr>
          <p:cNvPr id="25" name="矩形: 圆角 24"/>
          <p:cNvSpPr/>
          <p:nvPr/>
        </p:nvSpPr>
        <p:spPr>
          <a:xfrm>
            <a:off x="1838528" y="2811294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877438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5622587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https</a:t>
            </a:r>
            <a:endParaRPr lang="zh-CN" altLang="en-US" sz="2400"/>
          </a:p>
        </p:txBody>
      </p:sp>
      <p:sp>
        <p:nvSpPr>
          <p:cNvPr id="28" name="矩形: 圆角 27"/>
          <p:cNvSpPr/>
          <p:nvPr/>
        </p:nvSpPr>
        <p:spPr>
          <a:xfrm>
            <a:off x="5622587" y="3526277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5661497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5622587" y="2653219"/>
            <a:ext cx="1906621" cy="7295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SSL/TSL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3365770" y="4659549"/>
            <a:ext cx="669263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浏览器希望，通过</a:t>
            </a:r>
            <a:r>
              <a:rPr lang="en-US" altLang="zh-CN"/>
              <a:t>https</a:t>
            </a:r>
            <a:r>
              <a:rPr lang="zh-CN" altLang="en-US"/>
              <a:t>协议拿到的网页中，其他资源均应该使用</a:t>
            </a:r>
            <a:r>
              <a:rPr lang="en-US" altLang="zh-CN"/>
              <a:t>https</a:t>
            </a:r>
            <a:r>
              <a:rPr lang="zh-CN" altLang="en-US"/>
              <a:t>协议获取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80616" y="807395"/>
            <a:ext cx="422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服务器：申请证书</a:t>
            </a: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2180616" y="1960123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客户端：访问时，使用 </a:t>
            </a:r>
            <a:r>
              <a:rPr lang="en-US" altLang="zh-CN" sz="3600"/>
              <a:t>https://xxxx</a:t>
            </a:r>
            <a:endParaRPr lang="zh-CN" altLang="en-US" sz="3600"/>
          </a:p>
        </p:txBody>
      </p:sp>
      <p:sp>
        <p:nvSpPr>
          <p:cNvPr id="13" name="文本框 12"/>
          <p:cNvSpPr txBox="1"/>
          <p:nvPr/>
        </p:nvSpPr>
        <p:spPr>
          <a:xfrm>
            <a:off x="2180616" y="3112851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https</a:t>
            </a:r>
            <a:r>
              <a:rPr lang="zh-CN" altLang="en-US" sz="3600"/>
              <a:t>的默认端口是</a:t>
            </a:r>
            <a:r>
              <a:rPr lang="en-US" altLang="zh-CN" sz="3600"/>
              <a:t>443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3327662" y="1913641"/>
            <a:ext cx="1150267" cy="1706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785823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60913" y="2110228"/>
            <a:ext cx="918765" cy="1717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8277" y="2847020"/>
            <a:ext cx="10836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4733" y="2513805"/>
            <a:ext cx="493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加密</a:t>
            </a:r>
            <a:endParaRPr lang="zh-CN" alt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  <a:endParaRPr lang="zh-CN" altLang="en-US" sz="7200"/>
          </a:p>
        </p:txBody>
      </p:sp>
      <p:sp>
        <p:nvSpPr>
          <p:cNvPr id="3" name="文本框 2"/>
          <p:cNvSpPr txBox="1"/>
          <p:nvPr/>
        </p:nvSpPr>
        <p:spPr>
          <a:xfrm>
            <a:off x="794206" y="1646539"/>
            <a:ext cx="964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对称加密：产生一个密钥，可以用其加密，也可以用其解密</a:t>
            </a:r>
            <a:endParaRPr lang="zh-CN" altLang="en-US" sz="2800"/>
          </a:p>
        </p:txBody>
      </p:sp>
      <p:grpSp>
        <p:nvGrpSpPr>
          <p:cNvPr id="10" name="组合 9"/>
          <p:cNvGrpSpPr/>
          <p:nvPr/>
        </p:nvGrpSpPr>
        <p:grpSpPr>
          <a:xfrm>
            <a:off x="5941444" y="2470276"/>
            <a:ext cx="1649691" cy="1084082"/>
            <a:chOff x="4621692" y="3400720"/>
            <a:chExt cx="1649691" cy="1084082"/>
          </a:xfrm>
        </p:grpSpPr>
        <p:sp>
          <p:nvSpPr>
            <p:cNvPr id="4" name="矩形 3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87221" y="2796171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6695" y="279617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8630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15741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87221" y="3566315"/>
            <a:ext cx="1649691" cy="1084082"/>
            <a:chOff x="4621692" y="3400720"/>
            <a:chExt cx="1649691" cy="1084082"/>
          </a:xfrm>
        </p:grpSpPr>
        <p:sp>
          <p:nvSpPr>
            <p:cNvPr id="12" name="矩形 11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80291" y="3923690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2226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1700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97712" y="392369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499" y="2779004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3499" y="3912360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4206" y="4954930"/>
            <a:ext cx="60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DES</a:t>
            </a:r>
            <a:r>
              <a:rPr lang="zh-CN" altLang="en-US" sz="2400"/>
              <a:t>、</a:t>
            </a:r>
            <a:r>
              <a:rPr lang="en-US" altLang="zh-CN" sz="2400"/>
              <a:t>3DES</a:t>
            </a:r>
            <a:r>
              <a:rPr lang="zh-CN" altLang="en-US" sz="2400"/>
              <a:t>、</a:t>
            </a:r>
            <a:r>
              <a:rPr lang="en-US" altLang="zh-CN" sz="2400"/>
              <a:t>AES</a:t>
            </a:r>
            <a:r>
              <a:rPr lang="zh-CN" altLang="en-US" sz="2400"/>
              <a:t>、</a:t>
            </a:r>
            <a:r>
              <a:rPr lang="en-US" altLang="zh-CN" sz="2400"/>
              <a:t>Blowfish</a:t>
            </a:r>
            <a:r>
              <a:rPr lang="zh-CN" altLang="en-US" sz="2400"/>
              <a:t>等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23005" y="599440"/>
            <a:ext cx="296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          通信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80444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6277614" y="2520669"/>
            <a:ext cx="1009306" cy="1127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292214" y="3047591"/>
            <a:ext cx="2684580" cy="380377"/>
            <a:chOff x="5292214" y="2866187"/>
            <a:chExt cx="2684580" cy="380377"/>
          </a:xfrm>
        </p:grpSpPr>
        <p:sp>
          <p:nvSpPr>
            <p:cNvPr id="9" name="文本框 8"/>
            <p:cNvSpPr txBox="1"/>
            <p:nvPr/>
          </p:nvSpPr>
          <p:spPr>
            <a:xfrm>
              <a:off x="5292214" y="2878264"/>
              <a:ext cx="26845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我们使用</a:t>
              </a:r>
              <a:r>
                <a:rPr lang="en-US" altLang="zh-CN"/>
                <a:t>         </a:t>
              </a:r>
              <a:r>
                <a:rPr lang="zh-CN" altLang="en-US"/>
                <a:t>通信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93150" y="2866187"/>
              <a:ext cx="794652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790335" y="2618134"/>
            <a:ext cx="1620919" cy="1030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39169" y="3077888"/>
            <a:ext cx="2684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20272" y="307742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35362" y="2618133"/>
            <a:ext cx="1675892" cy="1322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662976" y="2775593"/>
            <a:ext cx="1649691" cy="856522"/>
            <a:chOff x="4621692" y="3400720"/>
            <a:chExt cx="1649691" cy="856522"/>
          </a:xfrm>
        </p:grpSpPr>
        <p:sp>
          <p:nvSpPr>
            <p:cNvPr id="25" name="矩形 24"/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我爱你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 flipV="1">
            <a:off x="6192728" y="2524462"/>
            <a:ext cx="1188460" cy="1368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6096000" y="2775593"/>
            <a:ext cx="1649691" cy="856522"/>
            <a:chOff x="4621692" y="3400720"/>
            <a:chExt cx="1649691" cy="856522"/>
          </a:xfrm>
        </p:grpSpPr>
        <p:sp>
          <p:nvSpPr>
            <p:cNvPr id="34" name="矩形 33"/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我恨你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  <a:endParaRPr lang="zh-CN" altLang="en-US" sz="7200"/>
          </a:p>
        </p:txBody>
      </p:sp>
      <p:sp>
        <p:nvSpPr>
          <p:cNvPr id="3" name="文本框 2"/>
          <p:cNvSpPr txBox="1"/>
          <p:nvPr/>
        </p:nvSpPr>
        <p:spPr>
          <a:xfrm>
            <a:off x="794206" y="1586046"/>
            <a:ext cx="1024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非对称加密：产生一对密钥，一个用于加密，一个用于解密</a:t>
            </a:r>
            <a:endParaRPr lang="zh-CN" altLang="en-US" sz="2800"/>
          </a:p>
        </p:txBody>
      </p:sp>
      <p:grpSp>
        <p:nvGrpSpPr>
          <p:cNvPr id="10" name="组合 9"/>
          <p:cNvGrpSpPr/>
          <p:nvPr/>
        </p:nvGrpSpPr>
        <p:grpSpPr>
          <a:xfrm>
            <a:off x="5941444" y="2970979"/>
            <a:ext cx="1649691" cy="1084082"/>
            <a:chOff x="4621692" y="3400720"/>
            <a:chExt cx="1649691" cy="1084082"/>
          </a:xfrm>
        </p:grpSpPr>
        <p:sp>
          <p:nvSpPr>
            <p:cNvPr id="4" name="矩形 3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87221" y="329687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2227" y="3296874"/>
            <a:ext cx="12726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8630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15741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87221" y="3986071"/>
            <a:ext cx="1649691" cy="1084082"/>
            <a:chOff x="4621692" y="3400720"/>
            <a:chExt cx="1649691" cy="1084082"/>
          </a:xfrm>
        </p:grpSpPr>
        <p:sp>
          <p:nvSpPr>
            <p:cNvPr id="12" name="矩形 11"/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07030" y="4343446"/>
            <a:ext cx="1230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2226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1700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97712" y="434344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499" y="3279707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3499" y="4332116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4206" y="2435854"/>
            <a:ext cx="13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产生密钥对：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872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707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5692">
            <a:off x="3191883" y="2340727"/>
            <a:ext cx="596857" cy="59685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94205" y="5337436"/>
            <a:ext cx="679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RSA</a:t>
            </a:r>
            <a:r>
              <a:rPr lang="zh-CN" altLang="en-US" sz="2400"/>
              <a:t>、</a:t>
            </a:r>
            <a:r>
              <a:rPr lang="en-US" altLang="zh-CN" sz="2400"/>
              <a:t>Elgamal</a:t>
            </a:r>
            <a:r>
              <a:rPr lang="zh-CN" altLang="en-US" sz="2400"/>
              <a:t>、</a:t>
            </a:r>
            <a:r>
              <a:rPr lang="en-US" altLang="zh-CN" sz="2400"/>
              <a:t>Rabin</a:t>
            </a:r>
            <a:r>
              <a:rPr lang="zh-CN" altLang="en-US" sz="2400"/>
              <a:t>、</a:t>
            </a:r>
            <a:r>
              <a:rPr lang="en-US" altLang="zh-CN" sz="2400"/>
              <a:t>D-H</a:t>
            </a:r>
            <a:r>
              <a:rPr lang="zh-CN" altLang="en-US" sz="2400"/>
              <a:t>、</a:t>
            </a:r>
            <a:r>
              <a:rPr lang="en-US" altLang="zh-CN" sz="2400"/>
              <a:t>ECC</a:t>
            </a:r>
            <a:r>
              <a:rPr lang="zh-CN" altLang="en-US" sz="2400"/>
              <a:t>等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文字</Application>
  <PresentationFormat>宽屏</PresentationFormat>
  <Paragraphs>467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yuanjin</cp:lastModifiedBy>
  <cp:revision>39</cp:revision>
  <dcterms:created xsi:type="dcterms:W3CDTF">2021-10-25T08:02:12Z</dcterms:created>
  <dcterms:modified xsi:type="dcterms:W3CDTF">2021-10-25T08:02:12Z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