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07" name="正文级别 1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多云天空下未来感公寓楼的低角度黑白照片"/>
          <p:cNvSpPr/>
          <p:nvPr>
            <p:ph type="pic" idx="21"/>
          </p:nvPr>
        </p:nvSpPr>
        <p:spPr>
          <a:xfrm>
            <a:off x="-120802" y="1270000"/>
            <a:ext cx="16840201" cy="1122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现代办公楼外部的黑白照片"/>
          <p:cNvSpPr/>
          <p:nvPr>
            <p:ph type="pic" sz="quarter" idx="22"/>
          </p:nvPr>
        </p:nvSpPr>
        <p:spPr>
          <a:xfrm>
            <a:off x="15443200" y="1270000"/>
            <a:ext cx="81026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建筑物上格状现代结构的黑白照片"/>
          <p:cNvSpPr/>
          <p:nvPr>
            <p:ph type="pic" sz="half" idx="23"/>
          </p:nvPr>
        </p:nvSpPr>
        <p:spPr>
          <a:xfrm>
            <a:off x="15811500" y="4876800"/>
            <a:ext cx="7366000" cy="982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现代建筑的低角度黑白照片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建筑物上光影的黑白照片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3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阴影投射在混凝土结构上的黑白照片"/>
          <p:cNvSpPr/>
          <p:nvPr>
            <p:ph type="pic" idx="21"/>
          </p:nvPr>
        </p:nvSpPr>
        <p:spPr>
          <a:xfrm>
            <a:off x="9270652" y="1263650"/>
            <a:ext cx="16757661" cy="1118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标题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1" name="幻灯片副标题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2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复杂建筑结构的黑白特写照片"/>
          <p:cNvSpPr/>
          <p:nvPr>
            <p:ph type="pic" idx="22"/>
          </p:nvPr>
        </p:nvSpPr>
        <p:spPr>
          <a:xfrm>
            <a:off x="12192000" y="-1341967"/>
            <a:ext cx="10922000" cy="16399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线条"/>
          <p:cNvSpPr/>
          <p:nvPr/>
        </p:nvSpPr>
        <p:spPr>
          <a:xfrm flipV="1">
            <a:off x="14000445" y="7099630"/>
            <a:ext cx="1" cy="4351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52" name="rollup.svg" descr="rollup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46021" y="7514365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vite.svg" descr="vite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53788" y="3146505"/>
            <a:ext cx="2540001" cy="250283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圆角矩形"/>
          <p:cNvSpPr/>
          <p:nvPr/>
        </p:nvSpPr>
        <p:spPr>
          <a:xfrm>
            <a:off x="1595502" y="1875326"/>
            <a:ext cx="7905232" cy="5665320"/>
          </a:xfrm>
          <a:prstGeom prst="roundRect">
            <a:avLst>
              <a:gd name="adj" fmla="val 4906"/>
            </a:avLst>
          </a:prstGeom>
          <a:solidFill>
            <a:srgbClr val="8CAB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5" name="圆角矩形"/>
          <p:cNvSpPr/>
          <p:nvPr/>
        </p:nvSpPr>
        <p:spPr>
          <a:xfrm>
            <a:off x="1124529" y="2257537"/>
            <a:ext cx="7905233" cy="5665320"/>
          </a:xfrm>
          <a:prstGeom prst="roundRect">
            <a:avLst>
              <a:gd name="adj" fmla="val 4906"/>
            </a:avLst>
          </a:prstGeom>
          <a:solidFill>
            <a:srgbClr val="4477C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6" name="预构建 Pre-bundle"/>
          <p:cNvSpPr/>
          <p:nvPr/>
        </p:nvSpPr>
        <p:spPr>
          <a:xfrm>
            <a:off x="2281458" y="2555806"/>
            <a:ext cx="5591375" cy="938562"/>
          </a:xfrm>
          <a:prstGeom prst="roundRect">
            <a:avLst>
              <a:gd name="adj" fmla="val 20297"/>
            </a:avLst>
          </a:prstGeom>
          <a:solidFill>
            <a:srgbClr val="512B8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预构建 Pre-bundle</a:t>
            </a:r>
          </a:p>
        </p:txBody>
      </p:sp>
      <p:sp>
        <p:nvSpPr>
          <p:cNvPr id="157" name="圆角矩形"/>
          <p:cNvSpPr/>
          <p:nvPr/>
        </p:nvSpPr>
        <p:spPr>
          <a:xfrm>
            <a:off x="15617815" y="1798503"/>
            <a:ext cx="7905233" cy="5665320"/>
          </a:xfrm>
          <a:prstGeom prst="roundRect">
            <a:avLst>
              <a:gd name="adj" fmla="val 4906"/>
            </a:avLst>
          </a:prstGeom>
          <a:solidFill>
            <a:srgbClr val="8CAB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8" name="圆角矩形"/>
          <p:cNvSpPr/>
          <p:nvPr/>
        </p:nvSpPr>
        <p:spPr>
          <a:xfrm>
            <a:off x="15146842" y="2180714"/>
            <a:ext cx="7905233" cy="5665320"/>
          </a:xfrm>
          <a:prstGeom prst="roundRect">
            <a:avLst>
              <a:gd name="adj" fmla="val 4906"/>
            </a:avLst>
          </a:prstGeom>
          <a:solidFill>
            <a:srgbClr val="4477C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9" name="build html"/>
          <p:cNvSpPr/>
          <p:nvPr/>
        </p:nvSpPr>
        <p:spPr>
          <a:xfrm>
            <a:off x="15756235" y="3342919"/>
            <a:ext cx="3060199" cy="1077575"/>
          </a:xfrm>
          <a:prstGeom prst="roundRect">
            <a:avLst>
              <a:gd name="adj" fmla="val 9984"/>
            </a:avLst>
          </a:prstGeom>
          <a:solidFill>
            <a:srgbClr val="8CAB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latin typeface="Mali Regular"/>
                <a:ea typeface="Mali Regular"/>
                <a:cs typeface="Mali Regular"/>
                <a:sym typeface="Mali Regular"/>
              </a:defRPr>
            </a:lvl1pPr>
          </a:lstStyle>
          <a:p>
            <a:pPr/>
            <a:r>
              <a:t>build html</a:t>
            </a:r>
          </a:p>
        </p:txBody>
      </p:sp>
      <p:sp>
        <p:nvSpPr>
          <p:cNvPr id="160" name="commonjs to es"/>
          <p:cNvSpPr/>
          <p:nvPr/>
        </p:nvSpPr>
        <p:spPr>
          <a:xfrm>
            <a:off x="19382483" y="3342919"/>
            <a:ext cx="3060200" cy="1077575"/>
          </a:xfrm>
          <a:prstGeom prst="roundRect">
            <a:avLst>
              <a:gd name="adj" fmla="val 9984"/>
            </a:avLst>
          </a:prstGeom>
          <a:solidFill>
            <a:srgbClr val="8CAB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latin typeface="Mali Regular"/>
                <a:ea typeface="Mali Regular"/>
                <a:cs typeface="Mali Regular"/>
                <a:sym typeface="Mali Regular"/>
              </a:defRPr>
            </a:lvl1pPr>
          </a:lstStyle>
          <a:p>
            <a:pPr/>
            <a:r>
              <a:t>commonjs to es</a:t>
            </a:r>
          </a:p>
        </p:txBody>
      </p:sp>
      <p:sp>
        <p:nvSpPr>
          <p:cNvPr id="161" name="import analysis"/>
          <p:cNvSpPr/>
          <p:nvPr/>
        </p:nvSpPr>
        <p:spPr>
          <a:xfrm>
            <a:off x="15756235" y="4715886"/>
            <a:ext cx="3060199" cy="1077575"/>
          </a:xfrm>
          <a:prstGeom prst="roundRect">
            <a:avLst>
              <a:gd name="adj" fmla="val 9984"/>
            </a:avLst>
          </a:prstGeom>
          <a:solidFill>
            <a:srgbClr val="8CAB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latin typeface="Mali Regular"/>
                <a:ea typeface="Mali Regular"/>
                <a:cs typeface="Mali Regular"/>
                <a:sym typeface="Mali Regular"/>
              </a:defRPr>
            </a:lvl1pPr>
          </a:lstStyle>
          <a:p>
            <a:pPr/>
            <a:r>
              <a:t>import analysis</a:t>
            </a:r>
          </a:p>
        </p:txBody>
      </p:sp>
      <p:sp>
        <p:nvSpPr>
          <p:cNvPr id="162" name="reporter"/>
          <p:cNvSpPr/>
          <p:nvPr/>
        </p:nvSpPr>
        <p:spPr>
          <a:xfrm>
            <a:off x="15756235" y="6140582"/>
            <a:ext cx="3060199" cy="1077574"/>
          </a:xfrm>
          <a:prstGeom prst="roundRect">
            <a:avLst>
              <a:gd name="adj" fmla="val 9984"/>
            </a:avLst>
          </a:prstGeom>
          <a:solidFill>
            <a:srgbClr val="8CAB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latin typeface="Mali Regular"/>
                <a:ea typeface="Mali Regular"/>
                <a:cs typeface="Mali Regular"/>
                <a:sym typeface="Mali Regular"/>
              </a:defRPr>
            </a:lvl1pPr>
          </a:lstStyle>
          <a:p>
            <a:pPr/>
            <a:r>
              <a:t>reporter</a:t>
            </a:r>
          </a:p>
        </p:txBody>
      </p:sp>
      <p:sp>
        <p:nvSpPr>
          <p:cNvPr id="163" name="Rollup 插件 plugins"/>
          <p:cNvSpPr txBox="1"/>
          <p:nvPr/>
        </p:nvSpPr>
        <p:spPr>
          <a:xfrm>
            <a:off x="17115211" y="2473731"/>
            <a:ext cx="396849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Rollup 插件 plugins </a:t>
            </a:r>
          </a:p>
        </p:txBody>
      </p:sp>
      <p:sp>
        <p:nvSpPr>
          <p:cNvPr id="164" name="manifest"/>
          <p:cNvSpPr/>
          <p:nvPr/>
        </p:nvSpPr>
        <p:spPr>
          <a:xfrm>
            <a:off x="19382483" y="4741751"/>
            <a:ext cx="3060200" cy="1077574"/>
          </a:xfrm>
          <a:prstGeom prst="roundRect">
            <a:avLst>
              <a:gd name="adj" fmla="val 9984"/>
            </a:avLst>
          </a:prstGeom>
          <a:solidFill>
            <a:srgbClr val="8CAB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latin typeface="Mali Regular"/>
                <a:ea typeface="Mali Regular"/>
                <a:cs typeface="Mali Regular"/>
                <a:sym typeface="Mali Regular"/>
              </a:defRPr>
            </a:lvl1pPr>
          </a:lstStyle>
          <a:p>
            <a:pPr/>
            <a:r>
              <a:t>manifest</a:t>
            </a:r>
          </a:p>
        </p:txBody>
      </p:sp>
      <p:sp>
        <p:nvSpPr>
          <p:cNvPr id="165" name="minify"/>
          <p:cNvSpPr/>
          <p:nvPr/>
        </p:nvSpPr>
        <p:spPr>
          <a:xfrm>
            <a:off x="19382483" y="6140582"/>
            <a:ext cx="3060200" cy="1077574"/>
          </a:xfrm>
          <a:prstGeom prst="roundRect">
            <a:avLst>
              <a:gd name="adj" fmla="val 9984"/>
            </a:avLst>
          </a:prstGeom>
          <a:solidFill>
            <a:srgbClr val="8CAB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latin typeface="Mali Regular"/>
                <a:ea typeface="Mali Regular"/>
                <a:cs typeface="Mali Regular"/>
                <a:sym typeface="Mali Regular"/>
              </a:defRPr>
            </a:lvl1pPr>
          </a:lstStyle>
          <a:p>
            <a:pPr/>
            <a:r>
              <a:t>minify</a:t>
            </a:r>
          </a:p>
        </p:txBody>
      </p:sp>
      <p:sp>
        <p:nvSpPr>
          <p:cNvPr id="166" name="Development"/>
          <p:cNvSpPr txBox="1"/>
          <p:nvPr/>
        </p:nvSpPr>
        <p:spPr>
          <a:xfrm>
            <a:off x="3429104" y="695731"/>
            <a:ext cx="329608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Development</a:t>
            </a:r>
          </a:p>
        </p:txBody>
      </p:sp>
      <p:sp>
        <p:nvSpPr>
          <p:cNvPr id="167" name="Production"/>
          <p:cNvSpPr txBox="1"/>
          <p:nvPr/>
        </p:nvSpPr>
        <p:spPr>
          <a:xfrm>
            <a:off x="17602954" y="695731"/>
            <a:ext cx="299301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Production</a:t>
            </a:r>
          </a:p>
        </p:txBody>
      </p:sp>
      <p:pic>
        <p:nvPicPr>
          <p:cNvPr id="168" name="esbuild.svg" descr="esbuild.sv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038095" y="5902312"/>
            <a:ext cx="635001" cy="63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矩形"/>
          <p:cNvSpPr/>
          <p:nvPr/>
        </p:nvSpPr>
        <p:spPr>
          <a:xfrm>
            <a:off x="1660522" y="9229416"/>
            <a:ext cx="21732933" cy="1887764"/>
          </a:xfrm>
          <a:prstGeom prst="roundRect">
            <a:avLst>
              <a:gd name="adj" fmla="val 0"/>
            </a:avLst>
          </a:prstGeom>
          <a:solidFill>
            <a:srgbClr val="35155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0" name="alias plugin"/>
          <p:cNvSpPr/>
          <p:nvPr/>
        </p:nvSpPr>
        <p:spPr>
          <a:xfrm>
            <a:off x="2014865" y="9726871"/>
            <a:ext cx="2667001" cy="1016001"/>
          </a:xfrm>
          <a:prstGeom prst="roundRect">
            <a:avLst>
              <a:gd name="adj" fmla="val 10115"/>
            </a:avLst>
          </a:prstGeom>
          <a:solidFill>
            <a:srgbClr val="C5DF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500">
                <a:solidFill>
                  <a:srgbClr val="000000"/>
                </a:solidFill>
                <a:latin typeface="Mali Regular"/>
                <a:ea typeface="Mali Regular"/>
                <a:cs typeface="Mali Regular"/>
                <a:sym typeface="Mali Regular"/>
              </a:defRPr>
            </a:lvl1pPr>
          </a:lstStyle>
          <a:p>
            <a:pPr/>
            <a:r>
              <a:t>alias plugin</a:t>
            </a:r>
          </a:p>
        </p:txBody>
      </p:sp>
      <p:sp>
        <p:nvSpPr>
          <p:cNvPr id="171" name="module preload plugin"/>
          <p:cNvSpPr/>
          <p:nvPr/>
        </p:nvSpPr>
        <p:spPr>
          <a:xfrm>
            <a:off x="5129464" y="9726871"/>
            <a:ext cx="2667988" cy="1016001"/>
          </a:xfrm>
          <a:prstGeom prst="roundRect">
            <a:avLst>
              <a:gd name="adj" fmla="val 10589"/>
            </a:avLst>
          </a:prstGeom>
          <a:solidFill>
            <a:srgbClr val="C5DF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500">
                <a:solidFill>
                  <a:srgbClr val="000000"/>
                </a:solidFill>
                <a:latin typeface="Mali Regular"/>
                <a:ea typeface="Mali Regular"/>
                <a:cs typeface="Mali Regular"/>
                <a:sym typeface="Mali Regular"/>
              </a:defRPr>
            </a:lvl1pPr>
          </a:lstStyle>
          <a:p>
            <a:pPr/>
            <a:r>
              <a:t>module preload plugin</a:t>
            </a:r>
          </a:p>
        </p:txBody>
      </p:sp>
      <p:sp>
        <p:nvSpPr>
          <p:cNvPr id="172" name="resolve plugin"/>
          <p:cNvSpPr/>
          <p:nvPr/>
        </p:nvSpPr>
        <p:spPr>
          <a:xfrm>
            <a:off x="8134276" y="9726871"/>
            <a:ext cx="2667001" cy="1016001"/>
          </a:xfrm>
          <a:prstGeom prst="roundRect">
            <a:avLst>
              <a:gd name="adj" fmla="val 10589"/>
            </a:avLst>
          </a:prstGeom>
          <a:solidFill>
            <a:srgbClr val="C5DF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500">
                <a:solidFill>
                  <a:srgbClr val="000000"/>
                </a:solidFill>
                <a:latin typeface="Mali Regular"/>
                <a:ea typeface="Mali Regular"/>
                <a:cs typeface="Mali Regular"/>
                <a:sym typeface="Mali Regular"/>
              </a:defRPr>
            </a:lvl1pPr>
          </a:lstStyle>
          <a:p>
            <a:pPr/>
            <a:r>
              <a:t>resolve plugin</a:t>
            </a:r>
          </a:p>
        </p:txBody>
      </p:sp>
      <p:sp>
        <p:nvSpPr>
          <p:cNvPr id="173" name="html plugin"/>
          <p:cNvSpPr/>
          <p:nvPr/>
        </p:nvSpPr>
        <p:spPr>
          <a:xfrm>
            <a:off x="11193488" y="9726871"/>
            <a:ext cx="2667001" cy="1016001"/>
          </a:xfrm>
          <a:prstGeom prst="roundRect">
            <a:avLst>
              <a:gd name="adj" fmla="val 10589"/>
            </a:avLst>
          </a:prstGeom>
          <a:solidFill>
            <a:srgbClr val="C5DF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500">
                <a:solidFill>
                  <a:srgbClr val="000000"/>
                </a:solidFill>
                <a:latin typeface="Mali Regular"/>
                <a:ea typeface="Mali Regular"/>
                <a:cs typeface="Mali Regular"/>
                <a:sym typeface="Mali Regular"/>
              </a:defRPr>
            </a:lvl1pPr>
          </a:lstStyle>
          <a:p>
            <a:pPr/>
            <a:r>
              <a:t>html plugin</a:t>
            </a:r>
          </a:p>
        </p:txBody>
      </p:sp>
      <p:sp>
        <p:nvSpPr>
          <p:cNvPr id="174" name="css plugin"/>
          <p:cNvSpPr/>
          <p:nvPr/>
        </p:nvSpPr>
        <p:spPr>
          <a:xfrm>
            <a:off x="14252700" y="9696084"/>
            <a:ext cx="2667001" cy="1016001"/>
          </a:xfrm>
          <a:prstGeom prst="roundRect">
            <a:avLst>
              <a:gd name="adj" fmla="val 10589"/>
            </a:avLst>
          </a:prstGeom>
          <a:solidFill>
            <a:srgbClr val="C5DF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500">
                <a:solidFill>
                  <a:srgbClr val="000000"/>
                </a:solidFill>
                <a:latin typeface="Mali Regular"/>
                <a:ea typeface="Mali Regular"/>
                <a:cs typeface="Mali Regular"/>
                <a:sym typeface="Mali Regular"/>
              </a:defRPr>
            </a:lvl1pPr>
          </a:lstStyle>
          <a:p>
            <a:pPr/>
            <a:r>
              <a:t>css plugin</a:t>
            </a:r>
          </a:p>
        </p:txBody>
      </p:sp>
      <p:sp>
        <p:nvSpPr>
          <p:cNvPr id="175" name="esbuild plugin"/>
          <p:cNvSpPr/>
          <p:nvPr/>
        </p:nvSpPr>
        <p:spPr>
          <a:xfrm>
            <a:off x="17306143" y="9696084"/>
            <a:ext cx="2667001" cy="1016001"/>
          </a:xfrm>
          <a:prstGeom prst="roundRect">
            <a:avLst>
              <a:gd name="adj" fmla="val 10589"/>
            </a:avLst>
          </a:prstGeom>
          <a:solidFill>
            <a:srgbClr val="C5DF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500">
                <a:solidFill>
                  <a:srgbClr val="000000"/>
                </a:solidFill>
                <a:latin typeface="Mali Regular"/>
                <a:ea typeface="Mali Regular"/>
                <a:cs typeface="Mali Regular"/>
                <a:sym typeface="Mali Regular"/>
              </a:defRPr>
            </a:lvl1pPr>
          </a:lstStyle>
          <a:p>
            <a:pPr/>
            <a:r>
              <a:t>esbuild plugin</a:t>
            </a:r>
          </a:p>
        </p:txBody>
      </p:sp>
      <p:sp>
        <p:nvSpPr>
          <p:cNvPr id="176" name="……"/>
          <p:cNvSpPr/>
          <p:nvPr/>
        </p:nvSpPr>
        <p:spPr>
          <a:xfrm>
            <a:off x="20371124" y="9665298"/>
            <a:ext cx="2667001" cy="1016001"/>
          </a:xfrm>
          <a:prstGeom prst="roundRect">
            <a:avLst>
              <a:gd name="adj" fmla="val 10589"/>
            </a:avLst>
          </a:prstGeom>
          <a:solidFill>
            <a:srgbClr val="C5DF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500">
                <a:solidFill>
                  <a:srgbClr val="000000"/>
                </a:solidFill>
                <a:latin typeface="Mali Regular"/>
                <a:ea typeface="Mali Regular"/>
                <a:cs typeface="Mali Regular"/>
                <a:sym typeface="Mali Regular"/>
              </a:defRPr>
            </a:lvl1pPr>
          </a:lstStyle>
          <a:p>
            <a:pPr/>
            <a:r>
              <a:t>……</a:t>
            </a:r>
          </a:p>
        </p:txBody>
      </p:sp>
      <p:pic>
        <p:nvPicPr>
          <p:cNvPr id="177" name="esbuild.svg" descr="esbuild.sv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68834" y="9326262"/>
            <a:ext cx="635001" cy="63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圆角矩形"/>
          <p:cNvSpPr/>
          <p:nvPr/>
        </p:nvSpPr>
        <p:spPr>
          <a:xfrm>
            <a:off x="1535885" y="3774749"/>
            <a:ext cx="7082521" cy="3800205"/>
          </a:xfrm>
          <a:prstGeom prst="roundRect">
            <a:avLst>
              <a:gd name="adj" fmla="val 6128"/>
            </a:avLst>
          </a:prstGeom>
          <a:solidFill>
            <a:srgbClr val="35155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9" name="Proxy"/>
          <p:cNvSpPr/>
          <p:nvPr/>
        </p:nvSpPr>
        <p:spPr>
          <a:xfrm>
            <a:off x="2140322" y="4770242"/>
            <a:ext cx="2540001" cy="952501"/>
          </a:xfrm>
          <a:prstGeom prst="roundRect">
            <a:avLst>
              <a:gd name="adj" fmla="val 10650"/>
            </a:avLst>
          </a:prstGeom>
          <a:solidFill>
            <a:srgbClr val="8CAB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latin typeface="Mali Regular"/>
                <a:ea typeface="Mali Regular"/>
                <a:cs typeface="Mali Regular"/>
                <a:sym typeface="Mali Regular"/>
              </a:defRPr>
            </a:lvl1pPr>
          </a:lstStyle>
          <a:p>
            <a:pPr/>
            <a:r>
              <a:t>Proxy</a:t>
            </a:r>
          </a:p>
        </p:txBody>
      </p:sp>
      <p:sp>
        <p:nvSpPr>
          <p:cNvPr id="180" name="Cache"/>
          <p:cNvSpPr/>
          <p:nvPr/>
        </p:nvSpPr>
        <p:spPr>
          <a:xfrm>
            <a:off x="5138075" y="4770242"/>
            <a:ext cx="2540001" cy="952501"/>
          </a:xfrm>
          <a:prstGeom prst="roundRect">
            <a:avLst>
              <a:gd name="adj" fmla="val 11295"/>
            </a:avLst>
          </a:prstGeom>
          <a:solidFill>
            <a:srgbClr val="8CAB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latin typeface="Mali Regular"/>
                <a:ea typeface="Mali Regular"/>
                <a:cs typeface="Mali Regular"/>
                <a:sym typeface="Mali Regular"/>
              </a:defRPr>
            </a:lvl1pPr>
          </a:lstStyle>
          <a:p>
            <a:pPr/>
            <a:r>
              <a:t>Cache</a:t>
            </a:r>
          </a:p>
        </p:txBody>
      </p:sp>
      <p:sp>
        <p:nvSpPr>
          <p:cNvPr id="181" name="MiddleWare"/>
          <p:cNvSpPr/>
          <p:nvPr/>
        </p:nvSpPr>
        <p:spPr>
          <a:xfrm>
            <a:off x="2140322" y="5885641"/>
            <a:ext cx="2540001" cy="952501"/>
          </a:xfrm>
          <a:prstGeom prst="roundRect">
            <a:avLst>
              <a:gd name="adj" fmla="val 10394"/>
            </a:avLst>
          </a:prstGeom>
          <a:solidFill>
            <a:srgbClr val="8CAB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latin typeface="Mali Regular"/>
                <a:ea typeface="Mali Regular"/>
                <a:cs typeface="Mali Regular"/>
                <a:sym typeface="Mali Regular"/>
              </a:defRPr>
            </a:lvl1pPr>
          </a:lstStyle>
          <a:p>
            <a:pPr/>
            <a:r>
              <a:t>MiddleWare</a:t>
            </a:r>
          </a:p>
        </p:txBody>
      </p:sp>
      <p:sp>
        <p:nvSpPr>
          <p:cNvPr id="182" name="HMR"/>
          <p:cNvSpPr/>
          <p:nvPr/>
        </p:nvSpPr>
        <p:spPr>
          <a:xfrm>
            <a:off x="5138075" y="5885641"/>
            <a:ext cx="2540001" cy="952501"/>
          </a:xfrm>
          <a:prstGeom prst="roundRect">
            <a:avLst>
              <a:gd name="adj" fmla="val 11295"/>
            </a:avLst>
          </a:prstGeom>
          <a:solidFill>
            <a:srgbClr val="8CAB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800">
                <a:latin typeface="Mali Regular"/>
                <a:ea typeface="Mali Regular"/>
                <a:cs typeface="Mali Regular"/>
                <a:sym typeface="Mali Regular"/>
              </a:defRPr>
            </a:lvl1pPr>
          </a:lstStyle>
          <a:p>
            <a:pPr/>
            <a:r>
              <a:t>HMR</a:t>
            </a:r>
          </a:p>
        </p:txBody>
      </p:sp>
      <p:sp>
        <p:nvSpPr>
          <p:cNvPr id="183" name="http  server"/>
          <p:cNvSpPr txBox="1"/>
          <p:nvPr/>
        </p:nvSpPr>
        <p:spPr>
          <a:xfrm>
            <a:off x="3656714" y="3989789"/>
            <a:ext cx="248526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http  server</a:t>
            </a:r>
          </a:p>
        </p:txBody>
      </p:sp>
      <p:pic>
        <p:nvPicPr>
          <p:cNvPr id="184" name="esbuild.svg" descr="esbuild.sv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42655" y="7541031"/>
            <a:ext cx="1270001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……"/>
          <p:cNvSpPr txBox="1"/>
          <p:nvPr/>
        </p:nvSpPr>
        <p:spPr>
          <a:xfrm>
            <a:off x="4461195" y="6858330"/>
            <a:ext cx="8763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186" name="线条"/>
          <p:cNvSpPr/>
          <p:nvPr/>
        </p:nvSpPr>
        <p:spPr>
          <a:xfrm flipV="1">
            <a:off x="615465" y="3023952"/>
            <a:ext cx="1" cy="542154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7" name="线条"/>
          <p:cNvSpPr/>
          <p:nvPr/>
        </p:nvSpPr>
        <p:spPr>
          <a:xfrm>
            <a:off x="586193" y="3008256"/>
            <a:ext cx="171465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8" name="……"/>
          <p:cNvSpPr txBox="1"/>
          <p:nvPr/>
        </p:nvSpPr>
        <p:spPr>
          <a:xfrm>
            <a:off x="18661308" y="7193938"/>
            <a:ext cx="8763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189" name="线条"/>
          <p:cNvSpPr/>
          <p:nvPr/>
        </p:nvSpPr>
        <p:spPr>
          <a:xfrm>
            <a:off x="23418800" y="10173298"/>
            <a:ext cx="29016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0" name="线条"/>
          <p:cNvSpPr/>
          <p:nvPr/>
        </p:nvSpPr>
        <p:spPr>
          <a:xfrm flipV="1">
            <a:off x="23704064" y="8318500"/>
            <a:ext cx="1" cy="1866900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1" name="线条"/>
          <p:cNvSpPr/>
          <p:nvPr/>
        </p:nvSpPr>
        <p:spPr>
          <a:xfrm flipH="1" flipV="1">
            <a:off x="14547678" y="8346619"/>
            <a:ext cx="9175923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2" name="线条"/>
          <p:cNvSpPr/>
          <p:nvPr/>
        </p:nvSpPr>
        <p:spPr>
          <a:xfrm flipV="1">
            <a:off x="19144981" y="7861873"/>
            <a:ext cx="1" cy="48260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3" name="线条"/>
          <p:cNvSpPr/>
          <p:nvPr/>
        </p:nvSpPr>
        <p:spPr>
          <a:xfrm>
            <a:off x="635000" y="8402185"/>
            <a:ext cx="91767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" name="vite architecture"/>
          <p:cNvSpPr txBox="1"/>
          <p:nvPr/>
        </p:nvSpPr>
        <p:spPr>
          <a:xfrm>
            <a:off x="10006800" y="6044391"/>
            <a:ext cx="4633977" cy="635001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vite architecture</a:t>
            </a:r>
          </a:p>
        </p:txBody>
      </p:sp>
      <p:sp>
        <p:nvSpPr>
          <p:cNvPr id="195" name="线条"/>
          <p:cNvSpPr/>
          <p:nvPr/>
        </p:nvSpPr>
        <p:spPr>
          <a:xfrm flipV="1">
            <a:off x="10546865" y="7101785"/>
            <a:ext cx="1" cy="48260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" name="线条"/>
          <p:cNvSpPr/>
          <p:nvPr/>
        </p:nvSpPr>
        <p:spPr>
          <a:xfrm flipH="1">
            <a:off x="10521465" y="7093237"/>
            <a:ext cx="350438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7" name="线条"/>
          <p:cNvSpPr/>
          <p:nvPr/>
        </p:nvSpPr>
        <p:spPr>
          <a:xfrm flipV="1">
            <a:off x="12323788" y="6664112"/>
            <a:ext cx="1" cy="4351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8" name="Esbuild"/>
          <p:cNvSpPr txBox="1"/>
          <p:nvPr/>
        </p:nvSpPr>
        <p:spPr>
          <a:xfrm>
            <a:off x="10073389" y="8845550"/>
            <a:ext cx="121493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Esbuild</a:t>
            </a:r>
          </a:p>
        </p:txBody>
      </p:sp>
      <p:sp>
        <p:nvSpPr>
          <p:cNvPr id="199" name="Rollup"/>
          <p:cNvSpPr txBox="1"/>
          <p:nvPr/>
        </p:nvSpPr>
        <p:spPr>
          <a:xfrm>
            <a:off x="13701748" y="8803691"/>
            <a:ext cx="11649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/>
            <a:r>
              <a:t>Rollup</a:t>
            </a:r>
          </a:p>
        </p:txBody>
      </p:sp>
      <p:pic>
        <p:nvPicPr>
          <p:cNvPr id="200" name="容器.png" descr="容器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051" y="9652457"/>
            <a:ext cx="1164947" cy="1164946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plugin…"/>
          <p:cNvSpPr txBox="1"/>
          <p:nvPr/>
        </p:nvSpPr>
        <p:spPr>
          <a:xfrm>
            <a:off x="-76736" y="10764375"/>
            <a:ext cx="138440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latin typeface="Herculanum"/>
                <a:ea typeface="Herculanum"/>
                <a:cs typeface="Herculanum"/>
                <a:sym typeface="Herculanum"/>
              </a:defRPr>
            </a:pPr>
            <a:r>
              <a:t>plugin</a:t>
            </a:r>
          </a:p>
          <a:p>
            <a:pPr>
              <a:defRPr sz="1800">
                <a:latin typeface="Herculanum"/>
                <a:ea typeface="Herculanum"/>
                <a:cs typeface="Herculanum"/>
                <a:sym typeface="Herculanum"/>
              </a:defRPr>
            </a:pPr>
            <a:r>
              <a:t>Container</a:t>
            </a:r>
          </a:p>
        </p:txBody>
      </p:sp>
      <p:sp>
        <p:nvSpPr>
          <p:cNvPr id="202" name="线条"/>
          <p:cNvSpPr/>
          <p:nvPr/>
        </p:nvSpPr>
        <p:spPr>
          <a:xfrm flipV="1">
            <a:off x="615465" y="5680140"/>
            <a:ext cx="1" cy="3993502"/>
          </a:xfrm>
          <a:prstGeom prst="line">
            <a:avLst/>
          </a:prstGeom>
          <a:ln w="508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3" name="线条"/>
          <p:cNvSpPr/>
          <p:nvPr/>
        </p:nvSpPr>
        <p:spPr>
          <a:xfrm>
            <a:off x="621633" y="5674851"/>
            <a:ext cx="102283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4" name="线条"/>
          <p:cNvSpPr/>
          <p:nvPr/>
        </p:nvSpPr>
        <p:spPr>
          <a:xfrm>
            <a:off x="1153614" y="10234871"/>
            <a:ext cx="5798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" name="esbuild transform"/>
          <p:cNvSpPr txBox="1"/>
          <p:nvPr/>
        </p:nvSpPr>
        <p:spPr>
          <a:xfrm>
            <a:off x="17545843" y="9286468"/>
            <a:ext cx="244460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yuthaya"/>
                <a:ea typeface="Ayuthaya"/>
                <a:cs typeface="Ayuthaya"/>
                <a:sym typeface="Ayuthaya"/>
              </a:defRPr>
            </a:lvl1pPr>
          </a:lstStyle>
          <a:p>
            <a:pPr/>
            <a:r>
              <a:t>esbuild transform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BE00FF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