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64" r:id="rId3"/>
    <p:sldId id="257" r:id="rId5"/>
    <p:sldId id="259" r:id="rId6"/>
    <p:sldId id="267" r:id="rId7"/>
    <p:sldId id="268" r:id="rId8"/>
    <p:sldId id="269" r:id="rId9"/>
    <p:sldId id="265" r:id="rId10"/>
    <p:sldId id="270" r:id="rId11"/>
    <p:sldId id="272" r:id="rId12"/>
    <p:sldId id="273" r:id="rId13"/>
    <p:sldId id="293" r:id="rId14"/>
    <p:sldId id="280" r:id="rId15"/>
    <p:sldId id="284" r:id="rId16"/>
    <p:sldId id="290" r:id="rId17"/>
    <p:sldId id="289" r:id="rId18"/>
    <p:sldId id="301" r:id="rId19"/>
    <p:sldId id="282" r:id="rId20"/>
    <p:sldId id="302" r:id="rId21"/>
    <p:sldId id="303" r:id="rId22"/>
    <p:sldId id="291" r:id="rId23"/>
    <p:sldId id="262" r:id="rId24"/>
    <p:sldId id="307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216E"/>
    <a:srgbClr val="0589F9"/>
    <a:srgbClr val="F02957"/>
    <a:srgbClr val="4E5ACB"/>
    <a:srgbClr val="316DDF"/>
    <a:srgbClr val="8A33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3"/>
    <p:restoredTop sz="76553"/>
  </p:normalViewPr>
  <p:slideViewPr>
    <p:cSldViewPr snapToGrid="0" snapToObjects="1">
      <p:cViewPr varScale="1">
        <p:scale>
          <a:sx n="87" d="100"/>
          <a:sy n="87" d="100"/>
        </p:scale>
        <p:origin x="1584" y="90"/>
      </p:cViewPr>
      <p:guideLst/>
    </p:cSldViewPr>
  </p:slideViewPr>
  <p:outlineViewPr>
    <p:cViewPr>
      <p:scale>
        <a:sx n="33" d="100"/>
        <a:sy n="33" d="100"/>
      </p:scale>
      <p:origin x="0" y="-3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52DF2-658D-324B-82BB-001FE701ED6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0BB41-C319-E043-93F6-A289884FF7C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无冲突 </a:t>
            </a:r>
            <a:r>
              <a:rPr kumimoji="1" lang="en-US" altLang="zh-CN" dirty="0" err="1"/>
              <a:t>icode</a:t>
            </a:r>
            <a:r>
              <a:rPr kumimoji="1" lang="zh-CN" altLang="en-US" dirty="0"/>
              <a:t>就自动合并了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分布式 ：真正的从控制系统克隆。版本库丢了，本地代码还是真实存在的</a:t>
            </a:r>
            <a:endParaRPr kumimoji="1" lang="en-US" altLang="zh-CN" dirty="0"/>
          </a:p>
          <a:p>
            <a:r>
              <a:rPr kumimoji="1" lang="zh-CN" altLang="en-US" dirty="0"/>
              <a:t>集中式：只是一个快照。如果版本库丢了，本地的快照也都没用了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未提交过的文件：从</a:t>
            </a:r>
            <a:r>
              <a:rPr kumimoji="1" lang="en-US" altLang="zh-CN" dirty="0"/>
              <a:t>untracked</a:t>
            </a:r>
            <a:r>
              <a:rPr kumimoji="1" lang="zh-CN" altLang="en-US" dirty="0"/>
              <a:t>开始</a:t>
            </a:r>
            <a:endParaRPr kumimoji="1" lang="en-US" altLang="zh-CN" dirty="0"/>
          </a:p>
          <a:p>
            <a:r>
              <a:rPr kumimoji="1" lang="zh-CN" altLang="en-US" dirty="0"/>
              <a:t>提交过的文件：从</a:t>
            </a:r>
            <a:r>
              <a:rPr kumimoji="1" lang="en-US" altLang="zh-CN" dirty="0"/>
              <a:t>modified</a:t>
            </a:r>
            <a:r>
              <a:rPr kumimoji="1" lang="zh-CN" altLang="en-US" dirty="0"/>
              <a:t>开始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无冲突 </a:t>
            </a:r>
            <a:r>
              <a:rPr kumimoji="1" lang="en-US" altLang="zh-CN" dirty="0" err="1"/>
              <a:t>icode</a:t>
            </a:r>
            <a:r>
              <a:rPr kumimoji="1" lang="zh-CN" altLang="en-US" dirty="0"/>
              <a:t>就自动合并了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无冲突 </a:t>
            </a:r>
            <a:r>
              <a:rPr kumimoji="1" lang="en-US" altLang="zh-CN" dirty="0" err="1"/>
              <a:t>icode</a:t>
            </a:r>
            <a:r>
              <a:rPr kumimoji="1" lang="zh-CN" altLang="en-US" dirty="0"/>
              <a:t>就自动合并了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FF1-08F4-E543-87B9-4B506F0C62C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EF8F-9C8B-9243-B0FD-2734C2E04BA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FF1-08F4-E543-87B9-4B506F0C62C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EF8F-9C8B-9243-B0FD-2734C2E04BA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FF1-08F4-E543-87B9-4B506F0C62C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EF8F-9C8B-9243-B0FD-2734C2E04BA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FF1-08F4-E543-87B9-4B506F0C62C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EF8F-9C8B-9243-B0FD-2734C2E04BA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FF1-08F4-E543-87B9-4B506F0C62C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EF8F-9C8B-9243-B0FD-2734C2E04BA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FF1-08F4-E543-87B9-4B506F0C62C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EF8F-9C8B-9243-B0FD-2734C2E04BA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FF1-08F4-E543-87B9-4B506F0C62C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EF8F-9C8B-9243-B0FD-2734C2E04BA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FF1-08F4-E543-87B9-4B506F0C62C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EF8F-9C8B-9243-B0FD-2734C2E04BA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FF1-08F4-E543-87B9-4B506F0C62C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EF8F-9C8B-9243-B0FD-2734C2E04BA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FF1-08F4-E543-87B9-4B506F0C62C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EF8F-9C8B-9243-B0FD-2734C2E04BA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FF1-08F4-E543-87B9-4B506F0C62C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EF8F-9C8B-9243-B0FD-2734C2E04BA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4AFF1-08F4-E543-87B9-4B506F0C62C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2EF8F-9C8B-9243-B0FD-2734C2E04BA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60719" y="3105834"/>
            <a:ext cx="6574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文件时光机 </a:t>
            </a:r>
            <a:r>
              <a:rPr kumimoji="1"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</a:t>
            </a:r>
            <a:r>
              <a:rPr kumimoji="1"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我们与</a:t>
            </a:r>
            <a:r>
              <a:rPr kumimoji="1" lang="en-US" altLang="zh-CN" sz="3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的日常</a:t>
            </a:r>
            <a:endParaRPr kumimoji="1" lang="zh-CN" altLang="en-US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>
            <a:fillRect/>
          </a:stretch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5748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日常操作 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熟练掌握篇</a:t>
            </a:r>
            <a:endParaRPr lang="zh-CN" altLang="en-US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>
            <a:fillRect/>
          </a:stretch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507946" y="1468059"/>
            <a:ext cx="11124609" cy="5019452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2" name="组 11"/>
          <p:cNvGrpSpPr/>
          <p:nvPr/>
        </p:nvGrpSpPr>
        <p:grpSpPr>
          <a:xfrm>
            <a:off x="9424136" y="3866849"/>
            <a:ext cx="1953744" cy="1435261"/>
            <a:chOff x="1241976" y="1515170"/>
            <a:chExt cx="1953744" cy="1435261"/>
          </a:xfrm>
        </p:grpSpPr>
        <p:sp>
          <p:nvSpPr>
            <p:cNvPr id="13" name="文档 12"/>
            <p:cNvSpPr/>
            <p:nvPr/>
          </p:nvSpPr>
          <p:spPr>
            <a:xfrm>
              <a:off x="1250068" y="1515170"/>
              <a:ext cx="1932972" cy="1435261"/>
            </a:xfrm>
            <a:prstGeom prst="flowChartDocumen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241976" y="1734582"/>
              <a:ext cx="19537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Working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Directory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zh-CN" altLang="en-US" sz="16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工作目录</a:t>
              </a:r>
              <a:endParaRPr kumimoji="1"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15" name="组 14"/>
          <p:cNvGrpSpPr/>
          <p:nvPr/>
        </p:nvGrpSpPr>
        <p:grpSpPr>
          <a:xfrm>
            <a:off x="6332843" y="3866851"/>
            <a:ext cx="2015841" cy="1435261"/>
            <a:chOff x="5119282" y="1515170"/>
            <a:chExt cx="2015841" cy="1435261"/>
          </a:xfrm>
        </p:grpSpPr>
        <p:sp>
          <p:nvSpPr>
            <p:cNvPr id="16" name="卡片 15"/>
            <p:cNvSpPr/>
            <p:nvPr/>
          </p:nvSpPr>
          <p:spPr>
            <a:xfrm>
              <a:off x="5190576" y="1515170"/>
              <a:ext cx="1944547" cy="1435261"/>
            </a:xfrm>
            <a:prstGeom prst="flowChartPunchedCard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119282" y="1632635"/>
              <a:ext cx="195374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Staging Area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（ 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index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 ）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zh-CN" altLang="en-US" sz="16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暂存区</a:t>
              </a:r>
              <a:endParaRPr kumimoji="1"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3488827" y="3866849"/>
            <a:ext cx="1953744" cy="1435261"/>
            <a:chOff x="9028772" y="1515170"/>
            <a:chExt cx="1953744" cy="1435261"/>
          </a:xfrm>
        </p:grpSpPr>
        <p:sp>
          <p:nvSpPr>
            <p:cNvPr id="19" name="磁盘 18"/>
            <p:cNvSpPr/>
            <p:nvPr/>
          </p:nvSpPr>
          <p:spPr>
            <a:xfrm>
              <a:off x="9142659" y="1515170"/>
              <a:ext cx="1725971" cy="1435261"/>
            </a:xfrm>
            <a:prstGeom prst="flowChartMagneticDisk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9028772" y="2045441"/>
              <a:ext cx="19537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Repository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en-US" altLang="zh-CN" sz="1600" dirty="0" err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Git</a:t>
              </a:r>
              <a:r>
                <a:rPr kumimoji="1" lang="zh-CN" altLang="en-US" sz="16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本地仓库</a:t>
              </a:r>
              <a:endParaRPr kumimoji="1"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21" name="组 20"/>
          <p:cNvGrpSpPr/>
          <p:nvPr/>
        </p:nvGrpSpPr>
        <p:grpSpPr>
          <a:xfrm>
            <a:off x="687404" y="3866849"/>
            <a:ext cx="1953744" cy="1435261"/>
            <a:chOff x="9028772" y="1515170"/>
            <a:chExt cx="1953744" cy="1435261"/>
          </a:xfrm>
        </p:grpSpPr>
        <p:sp>
          <p:nvSpPr>
            <p:cNvPr id="22" name="磁盘 21"/>
            <p:cNvSpPr/>
            <p:nvPr/>
          </p:nvSpPr>
          <p:spPr>
            <a:xfrm>
              <a:off x="9142659" y="1515170"/>
              <a:ext cx="1725971" cy="1435261"/>
            </a:xfrm>
            <a:prstGeom prst="flowChartMagneticDisk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9028772" y="2045441"/>
              <a:ext cx="19537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Remote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en-US" altLang="zh-CN" sz="1600" dirty="0" err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Git</a:t>
              </a:r>
              <a:r>
                <a:rPr kumimoji="1" lang="zh-CN" altLang="en-US" sz="16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远程仓库</a:t>
              </a:r>
              <a:endParaRPr kumimoji="1"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4" name="环形箭头 3"/>
          <p:cNvSpPr/>
          <p:nvPr/>
        </p:nvSpPr>
        <p:spPr>
          <a:xfrm rot="10235180">
            <a:off x="8058519" y="4708771"/>
            <a:ext cx="1696333" cy="1198535"/>
          </a:xfrm>
          <a:prstGeom prst="circularArrow">
            <a:avLst>
              <a:gd name="adj1" fmla="val 2841"/>
              <a:gd name="adj2" fmla="val 1037763"/>
              <a:gd name="adj3" fmla="val 20563180"/>
              <a:gd name="adj4" fmla="val 11989240"/>
              <a:gd name="adj5" fmla="val 9855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4" name="环形箭头 23"/>
          <p:cNvSpPr/>
          <p:nvPr/>
        </p:nvSpPr>
        <p:spPr>
          <a:xfrm rot="10396222">
            <a:off x="5132578" y="4714418"/>
            <a:ext cx="1696333" cy="1198535"/>
          </a:xfrm>
          <a:prstGeom prst="circularArrow">
            <a:avLst>
              <a:gd name="adj1" fmla="val 2841"/>
              <a:gd name="adj2" fmla="val 1037763"/>
              <a:gd name="adj3" fmla="val 20563180"/>
              <a:gd name="adj4" fmla="val 11989240"/>
              <a:gd name="adj5" fmla="val 9855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5" name="环形箭头 24"/>
          <p:cNvSpPr/>
          <p:nvPr/>
        </p:nvSpPr>
        <p:spPr>
          <a:xfrm rot="10306329">
            <a:off x="2260648" y="4693096"/>
            <a:ext cx="1696333" cy="1198535"/>
          </a:xfrm>
          <a:prstGeom prst="circularArrow">
            <a:avLst>
              <a:gd name="adj1" fmla="val 2841"/>
              <a:gd name="adj2" fmla="val 1037763"/>
              <a:gd name="adj3" fmla="val 20563180"/>
              <a:gd name="adj4" fmla="val 11989240"/>
              <a:gd name="adj5" fmla="val 9855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环形箭头 25"/>
          <p:cNvSpPr/>
          <p:nvPr/>
        </p:nvSpPr>
        <p:spPr>
          <a:xfrm rot="21141236">
            <a:off x="2124232" y="3410284"/>
            <a:ext cx="1696333" cy="1198535"/>
          </a:xfrm>
          <a:prstGeom prst="circularArrow">
            <a:avLst>
              <a:gd name="adj1" fmla="val 2841"/>
              <a:gd name="adj2" fmla="val 1037763"/>
              <a:gd name="adj3" fmla="val 20563180"/>
              <a:gd name="adj4" fmla="val 11989240"/>
              <a:gd name="adj5" fmla="val 9855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8" name="环形箭头 27"/>
          <p:cNvSpPr/>
          <p:nvPr/>
        </p:nvSpPr>
        <p:spPr>
          <a:xfrm rot="21363415">
            <a:off x="4295382" y="3051168"/>
            <a:ext cx="5807675" cy="3175667"/>
          </a:xfrm>
          <a:prstGeom prst="circularArrow">
            <a:avLst>
              <a:gd name="adj1" fmla="val 1098"/>
              <a:gd name="adj2" fmla="val 290784"/>
              <a:gd name="adj3" fmla="val 20422916"/>
              <a:gd name="adj4" fmla="val 12190252"/>
              <a:gd name="adj5" fmla="val 496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环形箭头 28"/>
          <p:cNvSpPr/>
          <p:nvPr/>
        </p:nvSpPr>
        <p:spPr>
          <a:xfrm>
            <a:off x="900138" y="2130808"/>
            <a:ext cx="10208586" cy="5523471"/>
          </a:xfrm>
          <a:prstGeom prst="circularArrow">
            <a:avLst>
              <a:gd name="adj1" fmla="val 714"/>
              <a:gd name="adj2" fmla="val 157541"/>
              <a:gd name="adj3" fmla="val 20629548"/>
              <a:gd name="adj4" fmla="val 11625706"/>
              <a:gd name="adj5" fmla="val 337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608473" y="5900338"/>
            <a:ext cx="596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add</a:t>
            </a:r>
            <a:endParaRPr kumimoji="1" lang="en-US" altLang="zh-CN" sz="16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510853" y="5896527"/>
            <a:ext cx="987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commit</a:t>
            </a:r>
            <a:endParaRPr kumimoji="1" lang="en-US" altLang="zh-CN" sz="16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669808" y="5894138"/>
            <a:ext cx="689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push</a:t>
            </a:r>
            <a:endParaRPr kumimoji="1" lang="en-US" altLang="zh-CN" sz="16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765233" y="3136177"/>
            <a:ext cx="1171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clone</a:t>
            </a:r>
            <a:endParaRPr kumimoji="1" lang="en-US" altLang="zh-CN" sz="16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637356" y="2733989"/>
            <a:ext cx="1123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checkout</a:t>
            </a:r>
            <a:endParaRPr kumimoji="1" lang="en-US" altLang="zh-CN" sz="16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650422" y="1892303"/>
            <a:ext cx="660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pull</a:t>
            </a:r>
            <a:endParaRPr kumimoji="1" lang="en-US" altLang="zh-CN" sz="16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07946" y="974382"/>
            <a:ext cx="1755609" cy="387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232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日常工作</a:t>
            </a: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流</a:t>
            </a: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>
            <a:fillRect/>
          </a:stretch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5748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日常操作 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熟练掌握篇</a:t>
            </a:r>
            <a:endParaRPr lang="zh-CN" altLang="en-US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>
            <a:fillRect/>
          </a:stretch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05070" y="1725202"/>
            <a:ext cx="10495721" cy="4685538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83080" y="1790256"/>
            <a:ext cx="10426147" cy="609397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查看远程仓库</a:t>
            </a: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remote –v</a:t>
            </a: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添加源仓库地址为远程仓库</a:t>
            </a: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remote add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&lt;name&gt;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&lt;remote&gt;</a:t>
            </a: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远程仓库重命名</a:t>
            </a: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>
              <a:lnSpc>
                <a:spcPct val="150000"/>
              </a:lnSpc>
            </a:pP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remote rename  old  new</a:t>
            </a: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6948" y="1090513"/>
            <a:ext cx="4166525" cy="387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232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本地仓库与远程仓库的关联</a:t>
            </a:r>
            <a:endParaRPr kumimoji="1"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>
            <a:fillRect/>
          </a:stretch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5748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日常操作 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熟练掌握篇</a:t>
            </a:r>
            <a:endParaRPr lang="zh-CN" altLang="en-US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>
            <a:fillRect/>
          </a:stretch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05070" y="1725201"/>
            <a:ext cx="10495721" cy="4854503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8545" y="1962150"/>
            <a:ext cx="3860800" cy="364617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克隆仓库</a:t>
            </a: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clone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&lt;repository&gt;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查看当前文件的状态</a:t>
            </a:r>
            <a:endParaRPr kumimoji="1" lang="en-US" altLang="zh-CN" sz="20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status</a:t>
            </a:r>
            <a:endParaRPr kumimoji="1" lang="en-US" altLang="zh-CN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endParaRPr kumimoji="1"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提交到暂存区</a:t>
            </a: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add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</a:t>
            </a: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pathspec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 </a:t>
            </a: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6948" y="1090513"/>
            <a:ext cx="1723549" cy="387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320"/>
              </a:lnSpc>
            </a:pPr>
            <a:r>
              <a:rPr kumimoji="1"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基础工作流</a:t>
            </a:r>
            <a:endParaRPr kumimoji="1"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67450" y="2131695"/>
            <a:ext cx="377444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提交到本地仓库</a:t>
            </a:r>
            <a:endParaRPr kumimoji="1" lang="en-US" altLang="zh-CN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</a:t>
            </a:r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commit -m "...”</a:t>
            </a:r>
            <a:endParaRPr kumimoji="1"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提交内容到远程仓库</a:t>
            </a:r>
            <a:endParaRPr kumimoji="1" lang="en-US" altLang="zh-CN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</a:t>
            </a:r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push &lt;remote&gt; &lt;branch&gt;</a:t>
            </a:r>
            <a:endParaRPr kumimoji="1"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>
            <a:fillRect/>
          </a:stretch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5748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日常操作 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熟练掌握篇</a:t>
            </a:r>
            <a:endParaRPr lang="zh-CN" altLang="en-US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>
            <a:fillRect/>
          </a:stretch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05070" y="1725202"/>
            <a:ext cx="10495721" cy="4685538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47704" y="2052422"/>
            <a:ext cx="9395867" cy="424731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撤销</a:t>
            </a:r>
            <a:r>
              <a:rPr kumimoji="1"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工作区</a:t>
            </a: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修改</a:t>
            </a: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checkout -- &lt;file&gt;</a:t>
            </a: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暂存区</a:t>
            </a: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文件撤销</a:t>
            </a:r>
            <a:r>
              <a:rPr kumimoji="1" lang="en-US" altLang="zh-CN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不覆盖工作区</a:t>
            </a:r>
            <a:r>
              <a:rPr kumimoji="1" lang="en-US" altLang="zh-CN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>
              <a:lnSpc>
                <a:spcPct val="150000"/>
              </a:lnSpc>
            </a:pP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reset HEAD &lt;file&gt;</a:t>
            </a: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版本回退</a:t>
            </a: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reset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--(soft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mixed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hard)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&lt;HEAD~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num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)&gt;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&lt;commit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ID&gt;</a:t>
            </a: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6948" y="1090513"/>
            <a:ext cx="4208203" cy="387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232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花式撤销 </a:t>
            </a:r>
            <a:r>
              <a:rPr kumimoji="1"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–</a:t>
            </a:r>
            <a:r>
              <a:rPr kumimoji="1"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本地版本库回退</a:t>
            </a:r>
            <a:endParaRPr kumimoji="1"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762" y="3486150"/>
            <a:ext cx="5511800" cy="1714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>
            <a:fillRect/>
          </a:stretch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5748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日常操作 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熟练掌握篇</a:t>
            </a:r>
            <a:endParaRPr lang="zh-CN" altLang="en-US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>
            <a:fillRect/>
          </a:stretch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05070" y="1725202"/>
            <a:ext cx="10495721" cy="4685538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49020" y="2287270"/>
            <a:ext cx="4319270" cy="378460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比较工作区与暂存区</a:t>
            </a:r>
            <a:endParaRPr kumimoji="1" lang="zh-CN" altLang="en-US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diff</a:t>
            </a: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比较工作区与本地版本库中最近</a:t>
            </a:r>
            <a:endParaRPr kumimoji="1" lang="zh-CN" altLang="en-US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一次</a:t>
            </a:r>
            <a:r>
              <a:rPr kumimoji="1" lang="en-US" altLang="zh-CN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commit</a:t>
            </a: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的内容</a:t>
            </a:r>
            <a:endParaRPr kumimoji="1" lang="zh-CN" altLang="en-US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diff 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HEAD</a:t>
            </a: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6948" y="1090513"/>
            <a:ext cx="1704313" cy="387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232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差异比较</a:t>
            </a:r>
            <a:endParaRPr kumimoji="1"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60160" y="2309495"/>
            <a:ext cx="331089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比较暂存区与本地版本库中最近一次</a:t>
            </a:r>
            <a:r>
              <a:rPr kumimoji="1"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commit</a:t>
            </a:r>
            <a:r>
              <a:rPr kumimoji="1"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的内容</a:t>
            </a:r>
            <a:endParaRPr kumimoji="1" lang="zh-CN" altLang="en-US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>
              <a:lnSpc>
                <a:spcPct val="150000"/>
              </a:lnSpc>
            </a:pPr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 diff -- cached</a:t>
            </a:r>
            <a:endParaRPr kumimoji="1"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比较两个</a:t>
            </a:r>
            <a:r>
              <a:rPr kumimoji="1"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commit</a:t>
            </a:r>
            <a:r>
              <a:rPr kumimoji="1"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之间的差异</a:t>
            </a:r>
            <a:endParaRPr kumimoji="1" lang="en-US" altLang="zh-CN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</a:t>
            </a:r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diff &lt;commit-i d&gt; &lt;commit-id&gt;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>
            <a:fillRect/>
          </a:stretch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5748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日常操作 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熟练掌握篇</a:t>
            </a:r>
            <a:endParaRPr lang="zh-CN" altLang="en-US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>
            <a:fillRect/>
          </a:stretch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05070" y="1725202"/>
            <a:ext cx="10495721" cy="4685538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13222" y="1805813"/>
            <a:ext cx="8879416" cy="443103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查看状态</a:t>
            </a:r>
            <a:endParaRPr kumimoji="1" lang="zh-CN" altLang="en-US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status</a:t>
            </a:r>
            <a:endParaRPr kumimoji="1"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查看日志</a:t>
            </a:r>
            <a:endParaRPr kumimoji="1"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>
              <a:lnSpc>
                <a:spcPct val="150000"/>
              </a:lnSpc>
            </a:pPr>
            <a:r>
              <a:rPr kumimoji="1"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log </a:t>
            </a:r>
            <a:r>
              <a:rPr kumimoji="1"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</a:t>
            </a:r>
            <a:r>
              <a:rPr kumimoji="1"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fileName</a:t>
            </a:r>
            <a:r>
              <a:rPr kumimoji="1"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</a:t>
            </a:r>
            <a:endParaRPr kumimoji="1"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查看历史操作记录</a:t>
            </a:r>
            <a:endParaRPr kumimoji="1"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reflog</a:t>
            </a: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6948" y="1090513"/>
            <a:ext cx="1704313" cy="387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232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状态查询</a:t>
            </a:r>
            <a:endParaRPr kumimoji="1"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>
            <a:fillRect/>
          </a:stretch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5748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日常操作 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熟练掌握篇</a:t>
            </a:r>
            <a:endParaRPr lang="zh-CN" altLang="en-US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>
            <a:fillRect/>
          </a:stretch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05070" y="1725201"/>
            <a:ext cx="10495721" cy="4854503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8545" y="1962150"/>
            <a:ext cx="3658235" cy="364617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查看分支</a:t>
            </a: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branch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创建新分支</a:t>
            </a:r>
            <a:endParaRPr kumimoji="1" lang="en-US" altLang="zh-CN" sz="20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branch</a:t>
            </a:r>
            <a:r>
              <a:rPr kumimoji="1" lang="zh-CN" altLang="en-US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&lt;name&gt;</a:t>
            </a:r>
            <a:endParaRPr kumimoji="1" lang="en-US" altLang="zh-CN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endParaRPr kumimoji="1"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切换分支</a:t>
            </a: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checkout  &lt;name&gt; </a:t>
            </a: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6948" y="1090513"/>
            <a:ext cx="1723549" cy="387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320"/>
              </a:lnSpc>
            </a:pPr>
            <a:r>
              <a:rPr kumimoji="1"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基础工作流</a:t>
            </a:r>
            <a:endParaRPr kumimoji="1"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27470" y="2114550"/>
            <a:ext cx="4126865" cy="3692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创建并切换分支</a:t>
            </a:r>
            <a:endParaRPr kumimoji="1" lang="en-US" altLang="zh-CN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algn="l">
              <a:lnSpc>
                <a:spcPct val="150000"/>
              </a:lnSpc>
            </a:pPr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 checkout –b &lt;name&gt;</a:t>
            </a:r>
            <a:endParaRPr kumimoji="1"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删除本地分支</a:t>
            </a:r>
            <a:endParaRPr kumimoji="1" lang="en-US" altLang="zh-CN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</a:t>
            </a:r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 branch –d &lt;name&gt;</a:t>
            </a:r>
            <a:endParaRPr kumimoji="1"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删除远程分支</a:t>
            </a:r>
            <a:endParaRPr kumimoji="1" lang="en-US" altLang="zh-CN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algn="l">
              <a:lnSpc>
                <a:spcPct val="150000"/>
              </a:lnSpc>
            </a:pPr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 push -d  &lt;origin&gt; &lt;branch&gt;</a:t>
            </a:r>
            <a:endParaRPr kumimoji="1"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algn="l">
              <a:lnSpc>
                <a:spcPct val="150000"/>
              </a:lnSpc>
            </a:pPr>
            <a:endParaRPr kumimoji="1"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algn="l">
              <a:lnSpc>
                <a:spcPct val="150000"/>
              </a:lnSpc>
            </a:pPr>
            <a:endParaRPr kumimoji="1"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>
            <a:fillRect/>
          </a:stretch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5748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日常操作 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熟练掌握篇</a:t>
            </a:r>
            <a:endParaRPr lang="zh-CN" altLang="en-US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>
            <a:fillRect/>
          </a:stretch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05070" y="1725202"/>
            <a:ext cx="10495721" cy="4685538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6947" y="1090513"/>
            <a:ext cx="1235245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20"/>
              </a:lnSpc>
            </a:pPr>
            <a:r>
              <a:rPr kumimoji="1"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分支</a:t>
            </a:r>
            <a:r>
              <a:rPr kumimoji="1"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-1</a:t>
            </a:r>
            <a:endParaRPr kumimoji="1"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651" y="1725202"/>
            <a:ext cx="10273057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>
            <a:fillRect/>
          </a:stretch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5748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日常操作 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熟练掌握篇</a:t>
            </a:r>
            <a:endParaRPr lang="zh-CN" altLang="en-US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>
            <a:fillRect/>
          </a:stretch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05070" y="1725202"/>
            <a:ext cx="10495721" cy="4685538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56715" y="2028825"/>
            <a:ext cx="6385560" cy="424624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无冲突合并</a:t>
            </a: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merge &lt;branch&gt;</a:t>
            </a: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Icode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操作</a:t>
            </a: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有冲突合并</a:t>
            </a: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6948" y="1090513"/>
            <a:ext cx="2927404" cy="387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320"/>
              </a:lnSpc>
            </a:pPr>
            <a:r>
              <a:rPr kumimoji="1"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分支合并</a:t>
            </a:r>
            <a:r>
              <a:rPr kumimoji="1"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&amp;</a:t>
            </a:r>
            <a:r>
              <a:rPr kumimoji="1"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处理冲突</a:t>
            </a:r>
            <a:endParaRPr kumimoji="1"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606" y="4397515"/>
            <a:ext cx="5866569" cy="184765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893050" y="1971040"/>
            <a:ext cx="3342005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1" algn="l">
              <a:lnSpc>
                <a:spcPct val="150000"/>
              </a:lnSpc>
            </a:pPr>
            <a:r>
              <a:rPr kumimoji="1" lang="en-US" altLang="zh-CN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</a:t>
            </a:r>
            <a:r>
              <a:rPr kumimoji="1"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merge &lt;branch&gt;</a:t>
            </a:r>
            <a:endParaRPr kumimoji="1"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 algn="l">
              <a:lnSpc>
                <a:spcPct val="150000"/>
              </a:lnSpc>
            </a:pPr>
            <a:r>
              <a:rPr kumimoji="1"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解决冲突</a:t>
            </a:r>
            <a:endParaRPr kumimoji="1"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 algn="l">
              <a:lnSpc>
                <a:spcPct val="150000"/>
              </a:lnSpc>
            </a:pPr>
            <a:r>
              <a:rPr kumimoji="1" lang="en-US" altLang="zh-CN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</a:t>
            </a:r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add &lt;</a:t>
            </a:r>
            <a:r>
              <a:rPr kumimoji="1" lang="en-US" altLang="zh-CN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pathspec</a:t>
            </a:r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&gt;</a:t>
            </a:r>
            <a:endParaRPr kumimoji="1"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 algn="l">
              <a:lnSpc>
                <a:spcPct val="150000"/>
              </a:lnSpc>
            </a:pPr>
            <a:r>
              <a:rPr kumimoji="1" lang="en-US" altLang="zh-CN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</a:t>
            </a:r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commit -m "...” </a:t>
            </a:r>
            <a:endParaRPr kumimoji="1"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>
            <a:fillRect/>
          </a:stretch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5748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日常操作 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熟练掌握篇</a:t>
            </a:r>
            <a:endParaRPr lang="zh-CN" altLang="en-US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>
            <a:fillRect/>
          </a:stretch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05070" y="1725202"/>
            <a:ext cx="10495721" cy="4685538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6948" y="1090513"/>
            <a:ext cx="1235245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20"/>
              </a:lnSpc>
            </a:pPr>
            <a:r>
              <a:rPr kumimoji="1"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分支</a:t>
            </a:r>
            <a:r>
              <a:rPr kumimoji="1"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-2</a:t>
            </a:r>
            <a:endParaRPr kumimoji="1"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502" y="1828800"/>
            <a:ext cx="10320290" cy="45819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691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70807" y="3925416"/>
            <a:ext cx="35372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6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Contents</a:t>
            </a:r>
            <a:endParaRPr kumimoji="1" lang="zh-CN" altLang="en-US" sz="66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66406" y="1891554"/>
            <a:ext cx="5064924" cy="3249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版本控制系统背景</a:t>
            </a:r>
            <a:endParaRPr kumimoji="1" lang="en-US" altLang="zh-CN" sz="3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3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zh-CN" altLang="en-US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基础原理</a:t>
            </a:r>
            <a:endParaRPr kumimoji="1" lang="en-US" altLang="zh-CN" sz="3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日常开发中</a:t>
            </a:r>
            <a:r>
              <a:rPr kumimoji="1" lang="en-US" altLang="zh-CN" sz="3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zh-CN" altLang="en-US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的使用</a:t>
            </a:r>
            <a:endParaRPr kumimoji="1" lang="en-US" altLang="zh-CN" sz="3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>
            <a:fillRect/>
          </a:stretch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5748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日常操作 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熟练掌握篇</a:t>
            </a:r>
            <a:endParaRPr lang="zh-CN" altLang="en-US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>
            <a:fillRect/>
          </a:stretch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05070" y="1725202"/>
            <a:ext cx="10495721" cy="4685538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50935" y="2123209"/>
            <a:ext cx="4803989" cy="424731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展示</a:t>
            </a:r>
            <a:r>
              <a:rPr kumimoji="1" lang="en-US" altLang="zh-CN" sz="2000" b="1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命令大纲及常用命令</a:t>
            </a:r>
            <a:endParaRPr kumimoji="1" lang="zh-CN" altLang="en-US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help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</a:t>
            </a: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help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展示</a:t>
            </a:r>
            <a:r>
              <a:rPr kumimoji="1" lang="en-US" altLang="zh-CN" sz="2000" b="1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命令大纲及全部命令列表</a:t>
            </a:r>
            <a:endParaRPr kumimoji="1" lang="zh-CN" altLang="en-US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>
              <a:lnSpc>
                <a:spcPct val="150000"/>
              </a:lnSpc>
            </a:pP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help  –a</a:t>
            </a: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>
              <a:lnSpc>
                <a:spcPct val="150000"/>
              </a:lnSpc>
            </a:pP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展示具体命令说明手册</a:t>
            </a:r>
            <a:endParaRPr kumimoji="1" lang="zh-CN" altLang="en-US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>
              <a:lnSpc>
                <a:spcPct val="150000"/>
              </a:lnSpc>
            </a:pP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help &lt;command&gt;     </a:t>
            </a: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6948" y="1090513"/>
            <a:ext cx="1704313" cy="387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232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文档查询</a:t>
            </a:r>
            <a:endParaRPr kumimoji="1"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"/>
            <a:ext cx="12192000" cy="685677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工作之前： </a:t>
            </a:r>
            <a:r>
              <a:rPr lang="en-US" altLang="zh-CN"/>
              <a:t>git pull origin master(</a:t>
            </a:r>
            <a:r>
              <a:rPr lang="zh-CN" altLang="en-US"/>
              <a:t>拉去主分支代码）</a:t>
            </a:r>
            <a:endParaRPr lang="zh-CN" altLang="en-US"/>
          </a:p>
          <a:p>
            <a:r>
              <a:rPr lang="zh-CN" altLang="en-US"/>
              <a:t>工作结束： </a:t>
            </a:r>
            <a:r>
              <a:rPr lang="en-US" altLang="zh-CN"/>
              <a:t>git push origin </a:t>
            </a:r>
            <a:r>
              <a:rPr lang="zh-CN" altLang="en-US"/>
              <a:t>自己的分支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6" y="271462"/>
            <a:ext cx="400914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11930" y="407800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场景回顾</a:t>
            </a:r>
            <a:endParaRPr kumimoji="1" lang="zh-CN" altLang="en-US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0329" y="1654629"/>
            <a:ext cx="1138890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请大家回顾一下之前大学写论文的场景</a:t>
            </a:r>
            <a:endParaRPr kumimoji="1"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0329" y="2536929"/>
            <a:ext cx="492034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step1.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写好初稿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step2. 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提交老师审批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step3.  </a:t>
            </a:r>
            <a:b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…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…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691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00200" y="2926806"/>
            <a:ext cx="224313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  <a:endParaRPr kumimoji="1" lang="zh-CN" altLang="en-US" sz="200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14426" y="1876961"/>
            <a:ext cx="572464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7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版本控制系统</a:t>
            </a:r>
            <a:endParaRPr lang="zh-CN" altLang="en-US" sz="7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6" y="271462"/>
            <a:ext cx="400914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11930" y="407800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版本控制系统</a:t>
            </a:r>
            <a:endParaRPr kumimoji="1" lang="zh-CN" altLang="en-US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19501" y="1976942"/>
            <a:ext cx="9342126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版本控制系统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(version control system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简称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VCS),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是一种记录一个或若干文件内容变化，以便将来查阅特定版本修订情况的系统。</a:t>
            </a:r>
            <a:endParaRPr kumimoji="1"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19501" y="3456379"/>
            <a:ext cx="8961807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你可以把它想象成一个文件时光机，有了它你就可以将某个文件回溯到之前的状态，甚至将整个项目都回退到过去某个时间点的状态；你可以比较文件的变化细节，查出是谁的修改在哪里引入了问题代码，即便你不小心错删了一些文件也能够通过它很方便的找回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691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00200" y="2926806"/>
            <a:ext cx="224313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endParaRPr kumimoji="1" lang="zh-CN" altLang="en-US" sz="200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14426" y="1876961"/>
            <a:ext cx="542648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7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zh-CN" altLang="en-US" sz="7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基础原理</a:t>
            </a:r>
            <a:endParaRPr lang="zh-CN" altLang="en-US" sz="7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>
            <a:fillRect/>
          </a:stretch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38779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版本控制系统演进</a:t>
            </a:r>
            <a:endParaRPr kumimoji="1" lang="zh-CN" altLang="en-US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>
            <a:fillRect/>
          </a:stretch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110851" y="101175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E443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本地版本控制系统</a:t>
            </a:r>
            <a:endParaRPr lang="zh-CN" altLang="en-US" i="0" dirty="0">
              <a:solidFill>
                <a:srgbClr val="4E443C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32140" y="1522750"/>
            <a:ext cx="3388749" cy="4409955"/>
          </a:xfrm>
          <a:prstGeom prst="roundRect">
            <a:avLst/>
          </a:prstGeom>
          <a:noFill/>
          <a:ln w="31750">
            <a:solidFill>
              <a:srgbClr val="D6216E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7898559" y="1522749"/>
            <a:ext cx="3825359" cy="4409955"/>
          </a:xfrm>
          <a:prstGeom prst="roundRect">
            <a:avLst/>
          </a:prstGeom>
          <a:noFill/>
          <a:ln w="31750">
            <a:solidFill>
              <a:srgbClr val="316DDF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096653" y="1522749"/>
            <a:ext cx="3526364" cy="4409955"/>
          </a:xfrm>
          <a:prstGeom prst="roundRect">
            <a:avLst/>
          </a:prstGeom>
          <a:noFill/>
          <a:ln w="31750">
            <a:solidFill>
              <a:srgbClr val="8A33A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682146" y="1011756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E443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集中化的版本控制系统</a:t>
            </a:r>
            <a:endParaRPr lang="zh-CN" altLang="en-US" dirty="0">
              <a:solidFill>
                <a:srgbClr val="4E443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679067" y="1021209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E443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分布式版本控制系统</a:t>
            </a:r>
            <a:endParaRPr lang="zh-CN" altLang="en-US" dirty="0">
              <a:solidFill>
                <a:srgbClr val="4E443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08079" y="1796143"/>
            <a:ext cx="2862435" cy="38753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521219" y="1891449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本地计算机</a:t>
            </a:r>
            <a:endParaRPr kumimoji="1"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21219" y="3265714"/>
            <a:ext cx="1886009" cy="2231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064113" y="335651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版本库</a:t>
            </a:r>
            <a:endParaRPr kumimoji="1"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876393" y="3859601"/>
            <a:ext cx="1175657" cy="35922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version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3</a:t>
            </a:r>
            <a:endParaRPr kumimoji="1" lang="zh-CN" altLang="en-US" sz="1600" dirty="0"/>
          </a:p>
        </p:txBody>
      </p:sp>
      <p:sp>
        <p:nvSpPr>
          <p:cNvPr id="20" name="圆角矩形 19"/>
          <p:cNvSpPr/>
          <p:nvPr/>
        </p:nvSpPr>
        <p:spPr>
          <a:xfrm>
            <a:off x="1876392" y="4431700"/>
            <a:ext cx="1175657" cy="35922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version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2</a:t>
            </a:r>
            <a:endParaRPr kumimoji="1" lang="zh-CN" altLang="en-US" sz="1600" dirty="0"/>
          </a:p>
        </p:txBody>
      </p:sp>
      <p:sp>
        <p:nvSpPr>
          <p:cNvPr id="21" name="圆角矩形 20"/>
          <p:cNvSpPr/>
          <p:nvPr/>
        </p:nvSpPr>
        <p:spPr>
          <a:xfrm>
            <a:off x="1876392" y="4964493"/>
            <a:ext cx="1175657" cy="35922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version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1</a:t>
            </a:r>
            <a:endParaRPr kumimoji="1" lang="zh-CN" altLang="en-US" sz="1600" dirty="0"/>
          </a:p>
        </p:txBody>
      </p:sp>
      <p:cxnSp>
        <p:nvCxnSpPr>
          <p:cNvPr id="23" name="直线连接符 22"/>
          <p:cNvCxnSpPr>
            <a:stCxn id="21" idx="0"/>
            <a:endCxn id="20" idx="2"/>
          </p:cNvCxnSpPr>
          <p:nvPr/>
        </p:nvCxnSpPr>
        <p:spPr>
          <a:xfrm flipV="1">
            <a:off x="2464221" y="4790928"/>
            <a:ext cx="0" cy="173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线连接符 24"/>
          <p:cNvCxnSpPr/>
          <p:nvPr/>
        </p:nvCxnSpPr>
        <p:spPr>
          <a:xfrm flipV="1">
            <a:off x="2464217" y="4235752"/>
            <a:ext cx="0" cy="173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1887274" y="2433801"/>
            <a:ext cx="1175657" cy="35922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file</a:t>
            </a:r>
            <a:endParaRPr kumimoji="1" lang="zh-CN" altLang="en-US" sz="1600" dirty="0"/>
          </a:p>
        </p:txBody>
      </p:sp>
      <p:cxnSp>
        <p:nvCxnSpPr>
          <p:cNvPr id="30" name="肘形连接符 29"/>
          <p:cNvCxnSpPr>
            <a:stCxn id="19" idx="1"/>
            <a:endCxn id="28" idx="1"/>
          </p:cNvCxnSpPr>
          <p:nvPr/>
        </p:nvCxnSpPr>
        <p:spPr>
          <a:xfrm rot="10800000" flipH="1">
            <a:off x="1876392" y="2613415"/>
            <a:ext cx="10881" cy="1425800"/>
          </a:xfrm>
          <a:prstGeom prst="bentConnector3">
            <a:avLst>
              <a:gd name="adj1" fmla="val -93040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903580" y="2837298"/>
            <a:ext cx="1074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checkout</a:t>
            </a:r>
            <a:endParaRPr kumimoji="1"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711040" y="1796143"/>
            <a:ext cx="1737921" cy="38753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5874326" y="2350648"/>
            <a:ext cx="1404257" cy="29730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6149868" y="2461337"/>
            <a:ext cx="874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版本库</a:t>
            </a:r>
            <a:endParaRPr kumimoji="1"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056009" y="3046190"/>
            <a:ext cx="1062664" cy="35922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version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3</a:t>
            </a:r>
            <a:endParaRPr kumimoji="1" lang="zh-CN" altLang="en-US" sz="1600" dirty="0"/>
          </a:p>
        </p:txBody>
      </p:sp>
      <p:sp>
        <p:nvSpPr>
          <p:cNvPr id="42" name="圆角矩形 41"/>
          <p:cNvSpPr/>
          <p:nvPr/>
        </p:nvSpPr>
        <p:spPr>
          <a:xfrm>
            <a:off x="6056008" y="3854377"/>
            <a:ext cx="1062665" cy="35922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version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2</a:t>
            </a:r>
            <a:endParaRPr kumimoji="1" lang="zh-CN" altLang="en-US" sz="1600" dirty="0"/>
          </a:p>
        </p:txBody>
      </p:sp>
      <p:sp>
        <p:nvSpPr>
          <p:cNvPr id="43" name="圆角矩形 42"/>
          <p:cNvSpPr/>
          <p:nvPr/>
        </p:nvSpPr>
        <p:spPr>
          <a:xfrm>
            <a:off x="6056008" y="4647465"/>
            <a:ext cx="1062665" cy="35922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version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1</a:t>
            </a:r>
            <a:endParaRPr kumimoji="1" lang="zh-CN" altLang="en-US" sz="1600" dirty="0"/>
          </a:p>
        </p:txBody>
      </p:sp>
      <p:cxnSp>
        <p:nvCxnSpPr>
          <p:cNvPr id="44" name="直线连接符 43"/>
          <p:cNvCxnSpPr>
            <a:stCxn id="43" idx="0"/>
            <a:endCxn id="42" idx="2"/>
          </p:cNvCxnSpPr>
          <p:nvPr/>
        </p:nvCxnSpPr>
        <p:spPr>
          <a:xfrm flipV="1">
            <a:off x="6587341" y="4213605"/>
            <a:ext cx="0" cy="4338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线连接符 47"/>
          <p:cNvCxnSpPr>
            <a:stCxn id="42" idx="0"/>
            <a:endCxn id="41" idx="2"/>
          </p:cNvCxnSpPr>
          <p:nvPr/>
        </p:nvCxnSpPr>
        <p:spPr>
          <a:xfrm flipV="1">
            <a:off x="6587341" y="3405418"/>
            <a:ext cx="0" cy="4489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5964226" y="1891214"/>
            <a:ext cx="1224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中央服务器</a:t>
            </a:r>
            <a:endParaRPr kumimoji="1"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244700" y="1796144"/>
            <a:ext cx="1369347" cy="18347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4253479" y="3772533"/>
            <a:ext cx="1360568" cy="18989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4448270" y="1891214"/>
            <a:ext cx="962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计算机</a:t>
            </a:r>
            <a:r>
              <a:rPr kumimoji="1"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endParaRPr kumimoji="1"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4449632" y="3875051"/>
            <a:ext cx="962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计算机</a:t>
            </a:r>
            <a:r>
              <a:rPr kumimoji="1"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endParaRPr kumimoji="1"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4511820" y="2657684"/>
            <a:ext cx="853909" cy="35922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file</a:t>
            </a:r>
            <a:endParaRPr kumimoji="1" lang="zh-CN" altLang="en-US" sz="1600" dirty="0"/>
          </a:p>
        </p:txBody>
      </p:sp>
      <p:sp>
        <p:nvSpPr>
          <p:cNvPr id="70" name="圆角矩形 69"/>
          <p:cNvSpPr/>
          <p:nvPr/>
        </p:nvSpPr>
        <p:spPr>
          <a:xfrm>
            <a:off x="4520962" y="4647465"/>
            <a:ext cx="853909" cy="35922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file</a:t>
            </a:r>
            <a:endParaRPr kumimoji="1" lang="zh-CN" altLang="en-US" sz="1600" dirty="0"/>
          </a:p>
        </p:txBody>
      </p:sp>
      <p:cxnSp>
        <p:nvCxnSpPr>
          <p:cNvPr id="72" name="直线箭头连接符 71"/>
          <p:cNvCxnSpPr>
            <a:endCxn id="70" idx="3"/>
          </p:cNvCxnSpPr>
          <p:nvPr/>
        </p:nvCxnSpPr>
        <p:spPr>
          <a:xfrm flipH="1">
            <a:off x="5374871" y="4322534"/>
            <a:ext cx="499455" cy="50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线箭头连接符 73"/>
          <p:cNvCxnSpPr>
            <a:endCxn id="69" idx="3"/>
          </p:cNvCxnSpPr>
          <p:nvPr/>
        </p:nvCxnSpPr>
        <p:spPr>
          <a:xfrm flipH="1" flipV="1">
            <a:off x="5365729" y="2837298"/>
            <a:ext cx="515438" cy="532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8624453" y="1642495"/>
            <a:ext cx="2411477" cy="18592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8864127" y="2040008"/>
            <a:ext cx="1886009" cy="13165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文本框 78"/>
          <p:cNvSpPr txBox="1"/>
          <p:nvPr/>
        </p:nvSpPr>
        <p:spPr>
          <a:xfrm>
            <a:off x="9407021" y="204000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版本库</a:t>
            </a:r>
            <a:endParaRPr kumimoji="1"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9242362" y="2410605"/>
            <a:ext cx="1175657" cy="30942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version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2</a:t>
            </a:r>
            <a:endParaRPr kumimoji="1" lang="zh-CN" altLang="en-US" sz="1600" dirty="0"/>
          </a:p>
        </p:txBody>
      </p:sp>
      <p:sp>
        <p:nvSpPr>
          <p:cNvPr id="87" name="圆角矩形 86"/>
          <p:cNvSpPr/>
          <p:nvPr/>
        </p:nvSpPr>
        <p:spPr>
          <a:xfrm>
            <a:off x="9242361" y="2904680"/>
            <a:ext cx="1175657" cy="30942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version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1</a:t>
            </a:r>
            <a:endParaRPr kumimoji="1" lang="zh-CN" altLang="en-US" sz="1600" dirty="0"/>
          </a:p>
        </p:txBody>
      </p:sp>
      <p:cxnSp>
        <p:nvCxnSpPr>
          <p:cNvPr id="89" name="直线连接符 88"/>
          <p:cNvCxnSpPr>
            <a:stCxn id="81" idx="2"/>
            <a:endCxn id="87" idx="0"/>
          </p:cNvCxnSpPr>
          <p:nvPr/>
        </p:nvCxnSpPr>
        <p:spPr>
          <a:xfrm flipH="1">
            <a:off x="9830190" y="2720030"/>
            <a:ext cx="1" cy="184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9430079" y="1658881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服务器</a:t>
            </a:r>
            <a:endParaRPr kumimoji="1"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8016522" y="3584702"/>
            <a:ext cx="1747312" cy="20737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8144384" y="4362732"/>
            <a:ext cx="1515987" cy="1213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文本框 92"/>
          <p:cNvSpPr txBox="1"/>
          <p:nvPr/>
        </p:nvSpPr>
        <p:spPr>
          <a:xfrm>
            <a:off x="8557991" y="4363089"/>
            <a:ext cx="730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版本库</a:t>
            </a:r>
            <a:endParaRPr kumimoji="1"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8385463" y="4671223"/>
            <a:ext cx="1027712" cy="30942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version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2</a:t>
            </a:r>
            <a:endParaRPr kumimoji="1" lang="zh-CN" altLang="en-US" sz="1600" dirty="0"/>
          </a:p>
        </p:txBody>
      </p:sp>
      <p:sp>
        <p:nvSpPr>
          <p:cNvPr id="95" name="圆角矩形 94"/>
          <p:cNvSpPr/>
          <p:nvPr/>
        </p:nvSpPr>
        <p:spPr>
          <a:xfrm>
            <a:off x="8385464" y="5165298"/>
            <a:ext cx="1027710" cy="30942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version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1</a:t>
            </a:r>
            <a:endParaRPr kumimoji="1" lang="zh-CN" altLang="en-US" sz="1600" dirty="0"/>
          </a:p>
        </p:txBody>
      </p:sp>
      <p:cxnSp>
        <p:nvCxnSpPr>
          <p:cNvPr id="96" name="直线连接符 95"/>
          <p:cNvCxnSpPr/>
          <p:nvPr/>
        </p:nvCxnSpPr>
        <p:spPr>
          <a:xfrm flipH="1">
            <a:off x="8902361" y="5002143"/>
            <a:ext cx="1" cy="184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文本框 96"/>
          <p:cNvSpPr txBox="1"/>
          <p:nvPr/>
        </p:nvSpPr>
        <p:spPr>
          <a:xfrm>
            <a:off x="8495764" y="3580326"/>
            <a:ext cx="855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计算机</a:t>
            </a:r>
            <a:r>
              <a:rPr kumimoji="1"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endParaRPr kumimoji="1"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0" name="圆角矩形 99"/>
          <p:cNvSpPr/>
          <p:nvPr/>
        </p:nvSpPr>
        <p:spPr>
          <a:xfrm>
            <a:off x="8492362" y="3919750"/>
            <a:ext cx="853909" cy="26492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file</a:t>
            </a:r>
            <a:endParaRPr kumimoji="1" lang="zh-CN" altLang="en-US" sz="1600" dirty="0"/>
          </a:p>
        </p:txBody>
      </p:sp>
      <p:cxnSp>
        <p:nvCxnSpPr>
          <p:cNvPr id="102" name="直线箭头连接符 101"/>
          <p:cNvCxnSpPr>
            <a:stCxn id="93" idx="0"/>
            <a:endCxn id="100" idx="2"/>
          </p:cNvCxnSpPr>
          <p:nvPr/>
        </p:nvCxnSpPr>
        <p:spPr>
          <a:xfrm flipH="1" flipV="1">
            <a:off x="8919317" y="4184674"/>
            <a:ext cx="4040" cy="178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线箭头连接符 104"/>
          <p:cNvCxnSpPr>
            <a:stCxn id="91" idx="0"/>
          </p:cNvCxnSpPr>
          <p:nvPr/>
        </p:nvCxnSpPr>
        <p:spPr>
          <a:xfrm flipV="1">
            <a:off x="8890178" y="3468014"/>
            <a:ext cx="440108" cy="116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矩形 106"/>
          <p:cNvSpPr/>
          <p:nvPr/>
        </p:nvSpPr>
        <p:spPr>
          <a:xfrm>
            <a:off x="9888286" y="3584702"/>
            <a:ext cx="1725557" cy="20737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8" name="矩形 107"/>
          <p:cNvSpPr/>
          <p:nvPr/>
        </p:nvSpPr>
        <p:spPr>
          <a:xfrm>
            <a:off x="10001164" y="4362732"/>
            <a:ext cx="1515987" cy="1213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9" name="文本框 108"/>
          <p:cNvSpPr txBox="1"/>
          <p:nvPr/>
        </p:nvSpPr>
        <p:spPr>
          <a:xfrm>
            <a:off x="10414771" y="4363089"/>
            <a:ext cx="730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版本库</a:t>
            </a:r>
            <a:endParaRPr kumimoji="1"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10242243" y="4671223"/>
            <a:ext cx="1027712" cy="30942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version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2</a:t>
            </a:r>
            <a:endParaRPr kumimoji="1" lang="zh-CN" altLang="en-US" sz="1600" dirty="0"/>
          </a:p>
        </p:txBody>
      </p:sp>
      <p:sp>
        <p:nvSpPr>
          <p:cNvPr id="111" name="圆角矩形 110"/>
          <p:cNvSpPr/>
          <p:nvPr/>
        </p:nvSpPr>
        <p:spPr>
          <a:xfrm>
            <a:off x="10242244" y="5165298"/>
            <a:ext cx="1027710" cy="30942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version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1</a:t>
            </a:r>
            <a:endParaRPr kumimoji="1" lang="zh-CN" altLang="en-US" sz="1600" dirty="0"/>
          </a:p>
        </p:txBody>
      </p:sp>
      <p:cxnSp>
        <p:nvCxnSpPr>
          <p:cNvPr id="112" name="直线连接符 111"/>
          <p:cNvCxnSpPr/>
          <p:nvPr/>
        </p:nvCxnSpPr>
        <p:spPr>
          <a:xfrm flipH="1">
            <a:off x="10759141" y="5002143"/>
            <a:ext cx="1" cy="184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文本框 112"/>
          <p:cNvSpPr txBox="1"/>
          <p:nvPr/>
        </p:nvSpPr>
        <p:spPr>
          <a:xfrm>
            <a:off x="10352544" y="3580326"/>
            <a:ext cx="855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计算机</a:t>
            </a:r>
            <a:r>
              <a:rPr kumimoji="1"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endParaRPr kumimoji="1"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4" name="圆角矩形 113"/>
          <p:cNvSpPr/>
          <p:nvPr/>
        </p:nvSpPr>
        <p:spPr>
          <a:xfrm>
            <a:off x="10349142" y="3919750"/>
            <a:ext cx="853909" cy="26492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file</a:t>
            </a:r>
            <a:endParaRPr kumimoji="1" lang="zh-CN" altLang="en-US" sz="1600" dirty="0"/>
          </a:p>
        </p:txBody>
      </p:sp>
      <p:cxnSp>
        <p:nvCxnSpPr>
          <p:cNvPr id="115" name="直线箭头连接符 114"/>
          <p:cNvCxnSpPr/>
          <p:nvPr/>
        </p:nvCxnSpPr>
        <p:spPr>
          <a:xfrm flipH="1" flipV="1">
            <a:off x="10776097" y="4184674"/>
            <a:ext cx="4040" cy="178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线箭头连接符 115"/>
          <p:cNvCxnSpPr/>
          <p:nvPr/>
        </p:nvCxnSpPr>
        <p:spPr>
          <a:xfrm flipH="1" flipV="1">
            <a:off x="10300078" y="3468013"/>
            <a:ext cx="386344" cy="116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>
            <a:fillRect/>
          </a:stretch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45159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工作区及文件状态</a:t>
            </a:r>
            <a:endParaRPr kumimoji="1" lang="zh-CN" altLang="en-US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>
            <a:fillRect/>
          </a:stretch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17" name="圆角矩形 16"/>
          <p:cNvSpPr/>
          <p:nvPr/>
        </p:nvSpPr>
        <p:spPr>
          <a:xfrm>
            <a:off x="507946" y="1221994"/>
            <a:ext cx="11124609" cy="4738750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3" name="组 72"/>
          <p:cNvGrpSpPr/>
          <p:nvPr/>
        </p:nvGrpSpPr>
        <p:grpSpPr>
          <a:xfrm>
            <a:off x="1241976" y="1515170"/>
            <a:ext cx="1953744" cy="1435261"/>
            <a:chOff x="1241976" y="1515170"/>
            <a:chExt cx="1953744" cy="1435261"/>
          </a:xfrm>
        </p:grpSpPr>
        <p:sp>
          <p:nvSpPr>
            <p:cNvPr id="9" name="文档 8"/>
            <p:cNvSpPr/>
            <p:nvPr/>
          </p:nvSpPr>
          <p:spPr>
            <a:xfrm>
              <a:off x="1250068" y="1515170"/>
              <a:ext cx="1932972" cy="1435261"/>
            </a:xfrm>
            <a:prstGeom prst="flowChartDocumen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241976" y="1734582"/>
              <a:ext cx="19537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Working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Directory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zh-CN" altLang="en-US" sz="16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工作目录</a:t>
              </a:r>
              <a:endParaRPr kumimoji="1"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74" name="组 73"/>
          <p:cNvGrpSpPr/>
          <p:nvPr/>
        </p:nvGrpSpPr>
        <p:grpSpPr>
          <a:xfrm>
            <a:off x="5119282" y="1515170"/>
            <a:ext cx="2015841" cy="1435261"/>
            <a:chOff x="5119282" y="1515170"/>
            <a:chExt cx="2015841" cy="1435261"/>
          </a:xfrm>
        </p:grpSpPr>
        <p:sp>
          <p:nvSpPr>
            <p:cNvPr id="10" name="卡片 9"/>
            <p:cNvSpPr/>
            <p:nvPr/>
          </p:nvSpPr>
          <p:spPr>
            <a:xfrm>
              <a:off x="5190576" y="1515170"/>
              <a:ext cx="1944547" cy="1435261"/>
            </a:xfrm>
            <a:prstGeom prst="flowChartPunchedCard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119282" y="1632635"/>
              <a:ext cx="195374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Staging Area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（ 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index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 ）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zh-CN" altLang="en-US" sz="16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暂存区</a:t>
              </a:r>
              <a:endParaRPr kumimoji="1"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75" name="组 74"/>
          <p:cNvGrpSpPr/>
          <p:nvPr/>
        </p:nvGrpSpPr>
        <p:grpSpPr>
          <a:xfrm>
            <a:off x="9028772" y="1515170"/>
            <a:ext cx="1953744" cy="1435261"/>
            <a:chOff x="9028772" y="1515170"/>
            <a:chExt cx="1953744" cy="1435261"/>
          </a:xfrm>
        </p:grpSpPr>
        <p:sp>
          <p:nvSpPr>
            <p:cNvPr id="11" name="磁盘 10"/>
            <p:cNvSpPr/>
            <p:nvPr/>
          </p:nvSpPr>
          <p:spPr>
            <a:xfrm>
              <a:off x="9142659" y="1515170"/>
              <a:ext cx="1725971" cy="1435261"/>
            </a:xfrm>
            <a:prstGeom prst="flowChartMagneticDisk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9028772" y="2045441"/>
              <a:ext cx="1953744" cy="787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Repository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en-US" altLang="zh-CN" sz="1600" dirty="0" err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Git</a:t>
              </a:r>
              <a:r>
                <a:rPr kumimoji="1" lang="zh-CN" altLang="en-US" sz="16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仓库</a:t>
              </a:r>
              <a:endParaRPr kumimoji="1"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22" name="圆角矩形 21"/>
          <p:cNvSpPr/>
          <p:nvPr/>
        </p:nvSpPr>
        <p:spPr>
          <a:xfrm>
            <a:off x="1470940" y="3529306"/>
            <a:ext cx="1491227" cy="50606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chemeClr val="tx1"/>
                </a:solidFill>
              </a:rPr>
              <a:t>untracked</a:t>
            </a:r>
            <a:endParaRPr kumimoji="1"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470940" y="5047513"/>
            <a:ext cx="1491227" cy="50606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modified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417234" y="3541523"/>
            <a:ext cx="1491227" cy="50606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staged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9260030" y="5066162"/>
            <a:ext cx="1491227" cy="50606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committed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38" name="直线箭头连接符 37"/>
          <p:cNvCxnSpPr>
            <a:stCxn id="22" idx="3"/>
            <a:endCxn id="25" idx="1"/>
          </p:cNvCxnSpPr>
          <p:nvPr/>
        </p:nvCxnSpPr>
        <p:spPr>
          <a:xfrm>
            <a:off x="2962167" y="3782341"/>
            <a:ext cx="2455067" cy="12217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24" idx="0"/>
            <a:endCxn id="25" idx="2"/>
          </p:cNvCxnSpPr>
          <p:nvPr/>
        </p:nvCxnSpPr>
        <p:spPr>
          <a:xfrm flipV="1">
            <a:off x="2216554" y="4047592"/>
            <a:ext cx="3946294" cy="999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>
            <a:stCxn id="26" idx="1"/>
            <a:endCxn id="24" idx="3"/>
          </p:cNvCxnSpPr>
          <p:nvPr/>
        </p:nvCxnSpPr>
        <p:spPr>
          <a:xfrm flipH="1" flipV="1">
            <a:off x="2962167" y="5300548"/>
            <a:ext cx="6297863" cy="18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>
            <a:stCxn id="25" idx="3"/>
            <a:endCxn id="26" idx="0"/>
          </p:cNvCxnSpPr>
          <p:nvPr/>
        </p:nvCxnSpPr>
        <p:spPr>
          <a:xfrm>
            <a:off x="6908461" y="3794558"/>
            <a:ext cx="3097183" cy="127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3775754" y="3465816"/>
            <a:ext cx="1185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add</a:t>
            </a:r>
            <a:r>
              <a:rPr kumimoji="1"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files</a:t>
            </a:r>
            <a:endParaRPr kumimoji="1"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8549945" y="4082982"/>
            <a:ext cx="1185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commit</a:t>
            </a:r>
            <a:endParaRPr kumimoji="1"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570134" y="4980643"/>
            <a:ext cx="1185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edit</a:t>
            </a:r>
            <a:r>
              <a:rPr kumimoji="1"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files</a:t>
            </a:r>
            <a:endParaRPr kumimoji="1"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195720" y="4235502"/>
            <a:ext cx="1185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stage</a:t>
            </a:r>
            <a:r>
              <a:rPr kumimoji="1"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files</a:t>
            </a:r>
            <a:endParaRPr kumimoji="1"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691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00200" y="2926806"/>
            <a:ext cx="224313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</a:t>
            </a:r>
            <a:endParaRPr kumimoji="1" lang="zh-CN" altLang="en-US" sz="200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09618" y="1866075"/>
            <a:ext cx="668484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6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zh-CN" altLang="en-US" sz="6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与我们的日常</a:t>
            </a:r>
            <a:endParaRPr lang="zh-CN" altLang="en-US" sz="6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2017</Words>
  <Application>WPS 演示</Application>
  <PresentationFormat>宽屏</PresentationFormat>
  <Paragraphs>318</Paragraphs>
  <Slides>22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Arial</vt:lpstr>
      <vt:lpstr>宋体</vt:lpstr>
      <vt:lpstr>Wingdings</vt:lpstr>
      <vt:lpstr>Arial</vt:lpstr>
      <vt:lpstr>微软雅黑</vt:lpstr>
      <vt:lpstr>黑体</vt:lpstr>
      <vt:lpstr>等线 Light</vt:lpstr>
      <vt:lpstr>等线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189</cp:revision>
  <dcterms:created xsi:type="dcterms:W3CDTF">2018-01-19T07:28:00Z</dcterms:created>
  <dcterms:modified xsi:type="dcterms:W3CDTF">2019-09-09T14:07:22Z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