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8"/>
  </p:notesMasterIdLst>
  <p:sldIdLst>
    <p:sldId id="256" r:id="rId7"/>
    <p:sldId id="513" r:id="rId9"/>
    <p:sldId id="540" r:id="rId10"/>
    <p:sldId id="541" r:id="rId11"/>
    <p:sldId id="510" r:id="rId12"/>
    <p:sldId id="547" r:id="rId13"/>
    <p:sldId id="548" r:id="rId14"/>
    <p:sldId id="549" r:id="rId15"/>
    <p:sldId id="550" r:id="rId16"/>
    <p:sldId id="511" r:id="rId17"/>
    <p:sldId id="551" r:id="rId18"/>
    <p:sldId id="552" r:id="rId19"/>
    <p:sldId id="553" r:id="rId20"/>
    <p:sldId id="514" r:id="rId21"/>
    <p:sldId id="555" r:id="rId22"/>
    <p:sldId id="556" r:id="rId23"/>
    <p:sldId id="557" r:id="rId24"/>
    <p:sldId id="558" r:id="rId25"/>
    <p:sldId id="559" r:id="rId26"/>
    <p:sldId id="561" r:id="rId27"/>
    <p:sldId id="560" r:id="rId28"/>
    <p:sldId id="562" r:id="rId29"/>
    <p:sldId id="542" r:id="rId30"/>
    <p:sldId id="568" r:id="rId31"/>
    <p:sldId id="571" r:id="rId32"/>
    <p:sldId id="572" r:id="rId33"/>
    <p:sldId id="567" r:id="rId34"/>
    <p:sldId id="573" r:id="rId35"/>
    <p:sldId id="574" r:id="rId36"/>
    <p:sldId id="543" r:id="rId37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3"/>
    <p:restoredTop sz="94660"/>
  </p:normalViewPr>
  <p:slideViewPr>
    <p:cSldViewPr showGuides="1">
      <p:cViewPr varScale="1">
        <p:scale>
          <a:sx n="88" d="100"/>
          <a:sy n="88" d="100"/>
        </p:scale>
        <p:origin x="-126" y="-414"/>
      </p:cViewPr>
      <p:guideLst>
        <p:guide orient="horz" pos="21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2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strike="noStrike" noProof="1" dirty="0"/>
          </a:p>
        </p:txBody>
      </p:sp>
      <p:sp>
        <p:nvSpPr>
          <p:cNvPr id="70659" name="日期占位符 706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strike="noStrike" noProof="1" dirty="0"/>
          </a:p>
        </p:txBody>
      </p:sp>
      <p:sp>
        <p:nvSpPr>
          <p:cNvPr id="67588" name="幻灯片图像占位符 7065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589" name="文本占位符 70660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0"/>
            <a:r>
              <a:rPr lang="en-US" altLang="zh-CN" dirty="0"/>
              <a:t>Second level</a:t>
            </a:r>
            <a:endParaRPr lang="en-US" altLang="zh-CN" dirty="0"/>
          </a:p>
          <a:p>
            <a:pPr lvl="2" indent="0"/>
            <a:r>
              <a:rPr lang="en-US" altLang="zh-CN" dirty="0"/>
              <a:t>Third level</a:t>
            </a:r>
            <a:endParaRPr lang="en-US" altLang="zh-CN" dirty="0"/>
          </a:p>
          <a:p>
            <a:pPr lvl="3" indent="0"/>
            <a:r>
              <a:rPr lang="en-US" altLang="zh-CN" dirty="0"/>
              <a:t>Fourth level</a:t>
            </a:r>
            <a:endParaRPr lang="en-US" altLang="zh-CN" dirty="0"/>
          </a:p>
          <a:p>
            <a:pPr lvl="4" indent="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70662" name="页脚占位符 706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sz="1200" strike="noStrike" noProof="1" dirty="0"/>
          </a:p>
        </p:txBody>
      </p:sp>
      <p:sp>
        <p:nvSpPr>
          <p:cNvPr id="70663" name="灯片编号占位符 706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幻灯片图像占位符 1300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4" name="文本占位符 13005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  <p:sp>
        <p:nvSpPr>
          <p:cNvPr id="6963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47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48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149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150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1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2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3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9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434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35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36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8437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8438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9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0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1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2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3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4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5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6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7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22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23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724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0725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726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27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28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29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0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1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2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3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4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5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3010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3011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012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3013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3014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5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6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7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8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9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0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2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3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5298" name="组合 4403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5299" name="矩形 4403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0" name="矩形 4403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5301" name="组合 44036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5302" name="矩形 44037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3" name="矩形 44038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4" name="矩形 44039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5" name="矩形 44040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6" name="矩形 44041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7" name="矩形 44042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8" name="矩形 44043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09" name="矩形 44044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0" name="矩形 44045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1" name="矩形 44046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>
                  <a:buClr>
                    <a:schemeClr val="bg1"/>
                  </a:buClr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51" name="标题 4405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4052" name="副标题 44051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4048" name="日期占位符 4404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44049" name="页脚占位符 4404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Robotic Control</a:t>
            </a:r>
            <a:endParaRPr lang="en-US" strike="noStrike" noProof="1"/>
          </a:p>
        </p:txBody>
      </p:sp>
      <p:sp>
        <p:nvSpPr>
          <p:cNvPr id="44050" name="灯片编号占位符 4404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燕山</a:t>
            </a: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大学电气工程学院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base"/>
            <a:r>
              <a:rPr 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燕山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大学电气工程学院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1027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8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9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1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7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8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2051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2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3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4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5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6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7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8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9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1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62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3075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6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77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78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9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0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2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83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4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85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86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4099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0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6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07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110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1" name="灯片编号占位符 4301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 Black" panose="020B0A040201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grpSp>
        <p:nvGrpSpPr>
          <p:cNvPr id="5123" name="组合 4301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4" name="矩形 430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25" name="矩形 4301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26" name="矩形 4301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7" name="矩形 4301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8" name="矩形 430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9" name="矩形 4301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0" name="矩形 4301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>
                <a:buClr>
                  <a:schemeClr val="bg1"/>
                </a:buClr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31" name="矩形 4301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矩形 4302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33" name="标题 430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5134" name="文本占位符 43022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24" name="日期占位符 430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 fontAlgn="base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8610" name="标题 2049"/>
          <p:cNvSpPr>
            <a:spLocks noGrp="1"/>
          </p:cNvSpPr>
          <p:nvPr>
            <p:ph type="ctrTitle"/>
          </p:nvPr>
        </p:nvSpPr>
        <p:spPr>
          <a:xfrm>
            <a:off x="2822575" y="1828800"/>
            <a:ext cx="6019800" cy="2209800"/>
          </a:xfrm>
          <a:ln/>
        </p:spPr>
        <p:txBody>
          <a:bodyPr anchor="ctr" anchorCtr="0"/>
          <a:p>
            <a:pPr algn="ctr" defTabSz="914400">
              <a:buClrTx/>
              <a:buSzTx/>
              <a:buFontTx/>
              <a:buNone/>
            </a:pPr>
            <a: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非线性系统分析</a:t>
            </a:r>
            <a:b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r>
              <a:rPr lang="zh-CN" altLang="en-US" b="1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与设计</a:t>
            </a:r>
            <a:endParaRPr lang="zh-CN" altLang="en-US" b="1" kern="1200" baseline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68611" name="副标题 2050"/>
          <p:cNvSpPr>
            <a:spLocks noGrp="1"/>
          </p:cNvSpPr>
          <p:nvPr>
            <p:ph type="subTitle" idx="1"/>
          </p:nvPr>
        </p:nvSpPr>
        <p:spPr>
          <a:xfrm>
            <a:off x="2352675" y="4768850"/>
            <a:ext cx="6019800" cy="1295400"/>
          </a:xfrm>
          <a:ln/>
        </p:spPr>
        <p:txBody>
          <a:bodyPr anchor="t" anchorCtr="0"/>
          <a:p>
            <a:pPr defTabSz="914400">
              <a:buSzPct val="75000"/>
            </a:pP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主讲： 杨亚娜</a:t>
            </a:r>
            <a:endParaRPr lang="zh-CN" altLang="en-US" b="1" kern="1200" baseline="0">
              <a:latin typeface="+mn-lt"/>
              <a:ea typeface="宋体" panose="02010600030101010101" pitchFamily="2" charset="-122"/>
              <a:cs typeface="+mn-cs"/>
            </a:endParaRPr>
          </a:p>
          <a:p>
            <a:pPr defTabSz="914400">
              <a:buSzPct val="75000"/>
            </a:pP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时间：</a:t>
            </a:r>
            <a:r>
              <a:rPr lang="en-US" altLang="zh-CN" b="1" kern="1200" baseline="0">
                <a:latin typeface="+mn-lt"/>
                <a:ea typeface="宋体" panose="02010600030101010101" pitchFamily="2" charset="-122"/>
                <a:cs typeface="+mn-cs"/>
              </a:rPr>
              <a:t>2022</a:t>
            </a: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b="1" kern="1200" baseline="0">
                <a:latin typeface="+mn-lt"/>
                <a:ea typeface="宋体" panose="02010600030101010101" pitchFamily="2" charset="-122"/>
                <a:cs typeface="+mn-cs"/>
              </a:rPr>
              <a:t>11</a:t>
            </a:r>
            <a:r>
              <a:rPr lang="zh-CN" altLang="en-US" b="1" kern="1200" baseline="0">
                <a:latin typeface="+mn-lt"/>
                <a:ea typeface="宋体" panose="02010600030101010101" pitchFamily="2" charset="-122"/>
                <a:cs typeface="+mn-cs"/>
              </a:rPr>
              <a:t>月</a:t>
            </a:r>
            <a:endParaRPr lang="zh-CN" altLang="en-US" b="1" kern="1200" baseline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灯片编号占位符 8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8851" name="文本框 2"/>
          <p:cNvSpPr txBox="1"/>
          <p:nvPr/>
        </p:nvSpPr>
        <p:spPr>
          <a:xfrm>
            <a:off x="371475" y="612775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时变系统平衡点稳定性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885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162050"/>
            <a:ext cx="8870950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987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381000"/>
            <a:ext cx="8007350" cy="2811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556000"/>
            <a:ext cx="8251825" cy="25495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flipV="1">
            <a:off x="0" y="3511550"/>
            <a:ext cx="9159875" cy="476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121025"/>
            <a:ext cx="6353175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6151563"/>
            <a:ext cx="799147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8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601663"/>
            <a:ext cx="8045450" cy="212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89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949575"/>
            <a:ext cx="5233988" cy="360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647700"/>
            <a:ext cx="8872538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2103438"/>
            <a:ext cx="8123238" cy="1182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490913"/>
            <a:ext cx="8083550" cy="690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2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3" y="4297363"/>
            <a:ext cx="8313737" cy="2243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5" name="文本框 1"/>
          <p:cNvSpPr txBox="1"/>
          <p:nvPr/>
        </p:nvSpPr>
        <p:spPr>
          <a:xfrm>
            <a:off x="6135688" y="0"/>
            <a:ext cx="2951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一些重要的函数定义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文本框 4"/>
          <p:cNvSpPr txBox="1"/>
          <p:nvPr/>
        </p:nvSpPr>
        <p:spPr>
          <a:xfrm>
            <a:off x="349250" y="3506788"/>
            <a:ext cx="58991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2.2.1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、自治系统平衡点稳定判别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6" name="文本框 4"/>
          <p:cNvSpPr txBox="1"/>
          <p:nvPr/>
        </p:nvSpPr>
        <p:spPr>
          <a:xfrm>
            <a:off x="517525" y="500063"/>
            <a:ext cx="49482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平衡点稳定性判别方法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7" name="文本框 1"/>
          <p:cNvSpPr txBox="1"/>
          <p:nvPr/>
        </p:nvSpPr>
        <p:spPr>
          <a:xfrm>
            <a:off x="349250" y="1128713"/>
            <a:ext cx="8455025" cy="1930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2.1节给出了系统平衡点各种稳定性的定义，平衡点的稳定性是可以根据这些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来判别的，但是直接由定义进行系统平衡点稳定性判别，有些时候是很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困难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的，因此，控制理论发展了系统平衡点稳定性判别方法。根据这些判别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定理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，可以较容易地系统地进行平衡点稳定性的研究。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8" name="文本框 2"/>
          <p:cNvSpPr txBox="1"/>
          <p:nvPr/>
        </p:nvSpPr>
        <p:spPr>
          <a:xfrm>
            <a:off x="517525" y="4029075"/>
            <a:ext cx="3327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1．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Lyapunov稳定性定理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29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4889500"/>
            <a:ext cx="2735263" cy="544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499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3765550"/>
            <a:ext cx="901700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4" name="文本框 4"/>
          <p:cNvSpPr txBox="1"/>
          <p:nvPr/>
        </p:nvSpPr>
        <p:spPr>
          <a:xfrm>
            <a:off x="444500" y="615950"/>
            <a:ext cx="33289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1．Lyapunov稳定性定理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499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8994775" cy="196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文本框 4"/>
          <p:cNvSpPr txBox="1"/>
          <p:nvPr/>
        </p:nvSpPr>
        <p:spPr>
          <a:xfrm>
            <a:off x="476250" y="490538"/>
            <a:ext cx="25400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2．渐近稳定性定理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601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8" y="1112838"/>
            <a:ext cx="8901112" cy="1951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1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3" y="3487738"/>
            <a:ext cx="8729662" cy="2363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文本框 1"/>
          <p:cNvSpPr txBox="1"/>
          <p:nvPr/>
        </p:nvSpPr>
        <p:spPr>
          <a:xfrm>
            <a:off x="6907213" y="596900"/>
            <a:ext cx="91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70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60438"/>
            <a:ext cx="8382000" cy="4557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文本框 3"/>
          <p:cNvSpPr txBox="1"/>
          <p:nvPr/>
        </p:nvSpPr>
        <p:spPr>
          <a:xfrm>
            <a:off x="547688" y="571500"/>
            <a:ext cx="25400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3．指数稳定性定理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806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1079500"/>
            <a:ext cx="8037512" cy="255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文本框 3"/>
          <p:cNvSpPr txBox="1"/>
          <p:nvPr/>
        </p:nvSpPr>
        <p:spPr>
          <a:xfrm>
            <a:off x="557213" y="517525"/>
            <a:ext cx="25400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4．不稳定性定理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909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3" y="1100138"/>
            <a:ext cx="8839200" cy="161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3" y="2944813"/>
            <a:ext cx="7983537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3695700"/>
            <a:ext cx="2735262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3" y="4440238"/>
            <a:ext cx="8099425" cy="1674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灯片编号占位符 5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0" y="525144"/>
            <a:ext cx="7289800" cy="6451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R="0" algn="ctr" defTabSz="914400" eaLnBrk="0" hangingPunct="0"/>
            <a:r>
              <a:rPr kumimoji="0" lang="zh-CN" altLang="en-US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第二章 </a:t>
            </a:r>
            <a:r>
              <a:rPr kumimoji="0" lang="en-US" altLang="zh-CN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Lyapunov </a:t>
            </a:r>
            <a:r>
              <a:rPr kumimoji="0" lang="zh-CN" altLang="en-US" sz="3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稳定性分析</a:t>
            </a:r>
            <a:endParaRPr kumimoji="0" lang="zh-CN" altLang="en-US" sz="3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0660" name="文本框 2"/>
          <p:cNvSpPr txBox="1"/>
          <p:nvPr/>
        </p:nvSpPr>
        <p:spPr>
          <a:xfrm>
            <a:off x="144463" y="1241425"/>
            <a:ext cx="31480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本章基本要求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661" name="文本框 3"/>
          <p:cNvSpPr txBox="1"/>
          <p:nvPr/>
        </p:nvSpPr>
        <p:spPr>
          <a:xfrm>
            <a:off x="144463" y="1581150"/>
            <a:ext cx="8891587" cy="4965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熟悉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Lyapunov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稳定性的定义，稳定、渐近稳定、指数稳定、吸引域等概念；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重点掌握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自治系统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Lyapunov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稳定性判别方法，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LaSalle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不变集原理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掌握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Barbalat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引理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LaSalle-Yoshizawa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定理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知晓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非自治系统的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Lyapunov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稳定性定义与判别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文本框 3"/>
          <p:cNvSpPr txBox="1"/>
          <p:nvPr/>
        </p:nvSpPr>
        <p:spPr>
          <a:xfrm>
            <a:off x="547688" y="660400"/>
            <a:ext cx="35718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5．线性定常系统稳定性判别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011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1209675"/>
            <a:ext cx="8067675" cy="188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5" name="文本框 5"/>
          <p:cNvSpPr txBox="1"/>
          <p:nvPr/>
        </p:nvSpPr>
        <p:spPr>
          <a:xfrm>
            <a:off x="547688" y="3248025"/>
            <a:ext cx="35718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6．非线性系统的线性化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011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3978275"/>
            <a:ext cx="8556625" cy="187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文本框 3"/>
          <p:cNvSpPr txBox="1"/>
          <p:nvPr/>
        </p:nvSpPr>
        <p:spPr>
          <a:xfrm>
            <a:off x="349250" y="450850"/>
            <a:ext cx="4297363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2.2.2时变系统平衡点稳定性判别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11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000125"/>
            <a:ext cx="8877300" cy="212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3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3263900"/>
            <a:ext cx="7907337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" y="3997325"/>
            <a:ext cx="8061325" cy="196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6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431800"/>
            <a:ext cx="8596313" cy="326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文本框 4"/>
          <p:cNvSpPr txBox="1"/>
          <p:nvPr/>
        </p:nvSpPr>
        <p:spPr>
          <a:xfrm>
            <a:off x="371475" y="1306513"/>
            <a:ext cx="49482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一、自治系统不变集原理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186" name="文本框 4"/>
          <p:cNvSpPr txBox="1"/>
          <p:nvPr/>
        </p:nvSpPr>
        <p:spPr>
          <a:xfrm>
            <a:off x="517525" y="500063"/>
            <a:ext cx="49482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2.3 LaSalle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不变集原理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971675"/>
            <a:ext cx="8693150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523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8" y="519113"/>
            <a:ext cx="8455025" cy="130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971675"/>
            <a:ext cx="8694738" cy="1184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263900"/>
            <a:ext cx="8883650" cy="2220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625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555625"/>
            <a:ext cx="8956675" cy="187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5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7050"/>
            <a:ext cx="9013825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5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981450"/>
            <a:ext cx="8728075" cy="2033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728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988" y="415925"/>
            <a:ext cx="6532562" cy="3573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7282" name="文本框 4"/>
          <p:cNvSpPr txBox="1"/>
          <p:nvPr/>
        </p:nvSpPr>
        <p:spPr>
          <a:xfrm>
            <a:off x="742950" y="4116388"/>
            <a:ext cx="7386638" cy="1876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如果能够判定系统在E 中的不变集只包含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原点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 那么，即使无法验证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V(x)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导数的严格负定性，也同样能够得出平衡点 是渐近稳定的结论， 而且， LaSalle 定理并不要求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V(x)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是正定函数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文本框 4"/>
          <p:cNvSpPr txBox="1"/>
          <p:nvPr/>
        </p:nvSpPr>
        <p:spPr>
          <a:xfrm>
            <a:off x="334963" y="608013"/>
            <a:ext cx="49482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二、时变系统广义不变集原理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830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1263"/>
            <a:ext cx="8899525" cy="207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932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727075"/>
            <a:ext cx="8783638" cy="191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35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850900"/>
            <a:ext cx="7683500" cy="437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框 3"/>
          <p:cNvSpPr txBox="1"/>
          <p:nvPr/>
        </p:nvSpPr>
        <p:spPr>
          <a:xfrm>
            <a:off x="484188" y="614363"/>
            <a:ext cx="22145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 typeface="Wingdings" panose="05000000000000000000" charset="0"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本章结构图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6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3500"/>
            <a:ext cx="9115425" cy="418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971800" y="1874838"/>
            <a:ext cx="923925" cy="593725"/>
          </a:xfrm>
          <a:prstGeom prst="rect">
            <a:avLst/>
          </a:prstGeom>
          <a:noFill/>
          <a:ln w="28575" cmpd="sng">
            <a:solidFill>
              <a:srgbClr val="CC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2971800" y="2979738"/>
            <a:ext cx="923925" cy="595313"/>
          </a:xfrm>
          <a:prstGeom prst="rect">
            <a:avLst/>
          </a:prstGeom>
          <a:noFill/>
          <a:ln w="28575" cmpd="sng">
            <a:solidFill>
              <a:srgbClr val="CC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6178550" y="1558925"/>
            <a:ext cx="1441450" cy="593725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6107113" y="2590800"/>
            <a:ext cx="1376363" cy="593725"/>
          </a:xfrm>
          <a:prstGeom prst="rect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本章小结</a:t>
            </a:r>
            <a:endParaRPr lang="zh-CN" altLang="en-US"/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稳定性是系统能够正常运行的前提必要条件。本章给出了非线性系统平衡点各种稳定形式的严格数学定义、稳定性判别定理。这些基础定义和定理是进行非线性系统分析和设计的基础理论，也是进一步研究系统鲁棒性理论等的基石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文本框 3"/>
          <p:cNvSpPr txBox="1"/>
          <p:nvPr/>
        </p:nvSpPr>
        <p:spPr>
          <a:xfrm>
            <a:off x="484188" y="614363"/>
            <a:ext cx="18081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 typeface="Wingdings" panose="05000000000000000000" charset="0"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本章引言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706" name="文本框 3"/>
          <p:cNvSpPr txBox="1"/>
          <p:nvPr/>
        </p:nvSpPr>
        <p:spPr>
          <a:xfrm>
            <a:off x="484188" y="1130300"/>
            <a:ext cx="8483600" cy="4965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对实际工程中的动态系统来讲，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是最基本的要求；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对于非线性系统的稳定性分析，存在许多不同类型的稳定性问题：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Lyapunov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无外部信号激励的情况下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输出稳定性、输入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状态稳定性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在有界的外部信号激励下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lnSpc>
                <a:spcPct val="22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对于线性系统以上两种等价，但是对于一般非线性系统则不然，例如非线性系统的有限逃逸时间现象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文本框 4"/>
          <p:cNvSpPr txBox="1"/>
          <p:nvPr/>
        </p:nvSpPr>
        <p:spPr>
          <a:xfrm>
            <a:off x="371475" y="574675"/>
            <a:ext cx="494823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、系统平衡点稳定性定义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731" name="灯片编号占位符 8"/>
          <p:cNvSpPr/>
          <p:nvPr>
            <p:ph type="sldNum" sz="quarter" idx="12"/>
          </p:nvPr>
        </p:nvSpPr>
        <p:spPr>
          <a:xfrm>
            <a:off x="7000875" y="6303963"/>
            <a:ext cx="2133600" cy="457200"/>
          </a:xfrm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Arial Black" panose="020B0A04020102020204" pitchFamily="34" charset="0"/>
              </a:rPr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3732" name="文本框 2"/>
          <p:cNvSpPr txBox="1"/>
          <p:nvPr/>
        </p:nvSpPr>
        <p:spPr>
          <a:xfrm>
            <a:off x="485775" y="1258888"/>
            <a:ext cx="558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自治系统平衡点稳定性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37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846263"/>
            <a:ext cx="8820150" cy="1824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740150"/>
            <a:ext cx="8105775" cy="104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937125"/>
            <a:ext cx="7999413" cy="15684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flipV="1">
            <a:off x="0" y="3695700"/>
            <a:ext cx="9159875" cy="476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0" y="4859338"/>
            <a:ext cx="9159875" cy="476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29000" y="2879725"/>
            <a:ext cx="3657600" cy="36671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75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8" y="677863"/>
            <a:ext cx="7969250" cy="1206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8" y="1978025"/>
            <a:ext cx="7691437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428875"/>
            <a:ext cx="8153400" cy="1782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3" y="4572000"/>
            <a:ext cx="8091487" cy="16827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flipV="1">
            <a:off x="-15875" y="2378075"/>
            <a:ext cx="9159875" cy="476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4389438"/>
            <a:ext cx="9159875" cy="476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9" name="文本框 1"/>
          <p:cNvSpPr txBox="1"/>
          <p:nvPr/>
        </p:nvSpPr>
        <p:spPr>
          <a:xfrm>
            <a:off x="7339013" y="107950"/>
            <a:ext cx="13477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注意范数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577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3" y="630238"/>
            <a:ext cx="8609012" cy="177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78" name="文本框 4"/>
          <p:cNvSpPr txBox="1"/>
          <p:nvPr/>
        </p:nvSpPr>
        <p:spPr>
          <a:xfrm>
            <a:off x="517525" y="2600325"/>
            <a:ext cx="7493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看书上的例题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，注意区分不同平衡点系统的稳定性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680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3" y="549275"/>
            <a:ext cx="8639175" cy="141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216150"/>
            <a:ext cx="8667750" cy="1222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3854450"/>
            <a:ext cx="8672512" cy="143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82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3" y="625475"/>
            <a:ext cx="8834437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625600"/>
            <a:ext cx="8799512" cy="1757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892550"/>
            <a:ext cx="8872537" cy="750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PP_MARK_KEY" val="97604616-fbec-48b7-9972-897019f71340"/>
  <p:tag name="COMMONDATA" val="eyJoZGlkIjoiODEyZjNhNWRiYjUyMjc3ZDgxMmNkMDUzNGY1MWRlYjkifQ==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918</Words>
  <Application>WPS 演示</Application>
  <PresentationFormat>On-screen Show</PresentationFormat>
  <Paragraphs>76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Arial Black</vt:lpstr>
      <vt:lpstr>微软雅黑</vt:lpstr>
      <vt:lpstr>Arial Unicode MS</vt:lpstr>
      <vt:lpstr>华文中宋</vt:lpstr>
      <vt:lpstr>Tahoma</vt:lpstr>
      <vt:lpstr>Wingdings</vt:lpstr>
      <vt:lpstr>Calibri</vt:lpstr>
      <vt:lpstr>汉仪旗黑-85S</vt:lpstr>
      <vt:lpstr>黑体</vt:lpstr>
      <vt:lpstr>(使用中文字体)</vt:lpstr>
      <vt:lpstr>Segoe Print</vt:lpstr>
      <vt:lpstr>Courier New</vt:lpstr>
      <vt:lpstr>华光中圆_CNKI</vt:lpstr>
      <vt:lpstr>Pixel</vt:lpstr>
      <vt:lpstr>6_Pixel</vt:lpstr>
      <vt:lpstr>10_Pixel</vt:lpstr>
      <vt:lpstr>2_Pixel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Control</dc:title>
  <dc:creator>setup</dc:creator>
  <cp:lastModifiedBy>yangyana</cp:lastModifiedBy>
  <cp:revision>74</cp:revision>
  <dcterms:created xsi:type="dcterms:W3CDTF">2007-05-18T20:56:54Z</dcterms:created>
  <dcterms:modified xsi:type="dcterms:W3CDTF">2022-11-10T06:51:45Z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B5D52DFCEB484563A84F81604420CDF4</vt:lpwstr>
  </property>
</Properties>
</file>