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56" r:id="rId1"/>
    <p:sldMasterId id="2147483663" r:id="rId2"/>
    <p:sldMasterId id="2147483659" r:id="rId3"/>
    <p:sldMasterId id="2147483667" r:id="rId4"/>
    <p:sldMasterId id="2147483661" r:id="rId5"/>
  </p:sldMasterIdLst>
  <p:notesMasterIdLst>
    <p:notesMasterId r:id="rId17"/>
  </p:notesMasterIdLst>
  <p:handoutMasterIdLst>
    <p:handoutMasterId r:id="rId18"/>
  </p:handoutMasterIdLst>
  <p:sldIdLst>
    <p:sldId id="263" r:id="rId6"/>
    <p:sldId id="508" r:id="rId7"/>
    <p:sldId id="344" r:id="rId8"/>
    <p:sldId id="346" r:id="rId9"/>
    <p:sldId id="356" r:id="rId10"/>
    <p:sldId id="426" r:id="rId11"/>
    <p:sldId id="446" r:id="rId12"/>
    <p:sldId id="348" r:id="rId13"/>
    <p:sldId id="416" r:id="rId14"/>
    <p:sldId id="510" r:id="rId15"/>
    <p:sldId id="511" r:id="rId16"/>
  </p:sldIdLst>
  <p:sldSz cx="9144000" cy="6858000" type="screen4x3"/>
  <p:notesSz cx="7086600" cy="102108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p15:clr>
            <a:srgbClr val="A4A3A4"/>
          </p15:clr>
        </p15:guide>
        <p15:guide id="2" pos="2880">
          <p15:clr>
            <a:srgbClr val="A4A3A4"/>
          </p15:clr>
        </p15:guide>
      </p15:sldGuideLst>
    </p:ext>
    <p:ext uri="{2D200454-40CA-4A62-9FC3-DE9A4176ACB9}">
      <p15:notesGuideLst xmlns:p15="http://schemas.microsoft.com/office/powerpoint/2012/main">
        <p15:guide id="1" orient="horz" pos="3217">
          <p15:clr>
            <a:srgbClr val="A4A3A4"/>
          </p15:clr>
        </p15:guide>
        <p15:guide id="2" pos="223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作成者"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7EE"/>
    <a:srgbClr val="F9E9CB"/>
    <a:srgbClr val="F5DAA9"/>
    <a:srgbClr val="E8AD5F"/>
    <a:srgbClr val="1EA79D"/>
    <a:srgbClr val="4F9D99"/>
    <a:srgbClr val="499491"/>
    <a:srgbClr val="DDEEED"/>
    <a:srgbClr val="A0D2CF"/>
    <a:srgbClr val="69BD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27102A9-8310-4765-A935-A1911B00CA55}" styleName="淡色スタイル 1 - アクセント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中間スタイル 4 - アクセント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2629" autoAdjust="0"/>
    <p:restoredTop sz="98438" autoAdjust="0"/>
  </p:normalViewPr>
  <p:slideViewPr>
    <p:cSldViewPr snapToObjects="1">
      <p:cViewPr varScale="1">
        <p:scale>
          <a:sx n="160" d="100"/>
          <a:sy n="160" d="100"/>
        </p:scale>
        <p:origin x="1638" y="114"/>
      </p:cViewPr>
      <p:guideLst>
        <p:guide orient="horz" pos="429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16128"/>
    </p:cViewPr>
  </p:sorterViewPr>
  <p:notesViewPr>
    <p:cSldViewPr snapToObjects="1">
      <p:cViewPr varScale="1">
        <p:scale>
          <a:sx n="80" d="100"/>
          <a:sy n="80" d="100"/>
        </p:scale>
        <p:origin x="-3828" y="-78"/>
      </p:cViewPr>
      <p:guideLst>
        <p:guide orient="horz" pos="3217"/>
        <p:guide pos="223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1" y="1"/>
            <a:ext cx="3070225" cy="511175"/>
          </a:xfrm>
          <a:prstGeom prst="rect">
            <a:avLst/>
          </a:prstGeom>
        </p:spPr>
        <p:txBody>
          <a:bodyPr vert="horz" lIns="91427" tIns="45714" rIns="91427" bIns="45714" rtlCol="0"/>
          <a:lstStyle>
            <a:lvl1pPr algn="l">
              <a:defRPr sz="1200"/>
            </a:lvl1pPr>
          </a:lstStyle>
          <a:p>
            <a:endParaRPr kumimoji="1" lang="ja-JP" altLang="en-US" dirty="0"/>
          </a:p>
        </p:txBody>
      </p:sp>
      <p:sp>
        <p:nvSpPr>
          <p:cNvPr id="3" name="日付プレースホルダー 2"/>
          <p:cNvSpPr>
            <a:spLocks noGrp="1"/>
          </p:cNvSpPr>
          <p:nvPr>
            <p:ph type="dt" sz="quarter" idx="1"/>
          </p:nvPr>
        </p:nvSpPr>
        <p:spPr>
          <a:xfrm>
            <a:off x="4014788" y="1"/>
            <a:ext cx="3070225" cy="511175"/>
          </a:xfrm>
          <a:prstGeom prst="rect">
            <a:avLst/>
          </a:prstGeom>
        </p:spPr>
        <p:txBody>
          <a:bodyPr vert="horz" lIns="91427" tIns="45714" rIns="91427" bIns="45714" rtlCol="0"/>
          <a:lstStyle>
            <a:lvl1pPr algn="r">
              <a:defRPr sz="1200"/>
            </a:lvl1pPr>
          </a:lstStyle>
          <a:p>
            <a:fld id="{964AA4BD-C503-4EB3-8DEA-D011AD487641}" type="datetimeFigureOut">
              <a:rPr kumimoji="1" lang="ja-JP" altLang="en-US" smtClean="0"/>
              <a:t>2023/4/5</a:t>
            </a:fld>
            <a:endParaRPr kumimoji="1" lang="ja-JP" altLang="en-US" dirty="0"/>
          </a:p>
        </p:txBody>
      </p:sp>
      <p:sp>
        <p:nvSpPr>
          <p:cNvPr id="4" name="フッター プレースホルダー 3"/>
          <p:cNvSpPr>
            <a:spLocks noGrp="1"/>
          </p:cNvSpPr>
          <p:nvPr>
            <p:ph type="ftr" sz="quarter" idx="2"/>
          </p:nvPr>
        </p:nvSpPr>
        <p:spPr>
          <a:xfrm>
            <a:off x="1" y="9698039"/>
            <a:ext cx="3070225" cy="511175"/>
          </a:xfrm>
          <a:prstGeom prst="rect">
            <a:avLst/>
          </a:prstGeom>
        </p:spPr>
        <p:txBody>
          <a:bodyPr vert="horz" lIns="91427" tIns="45714" rIns="91427" bIns="45714" rtlCol="0" anchor="b"/>
          <a:lstStyle>
            <a:lvl1pPr algn="l">
              <a:defRPr sz="1200"/>
            </a:lvl1pPr>
          </a:lstStyle>
          <a:p>
            <a:endParaRPr kumimoji="1" lang="ja-JP" altLang="en-US" dirty="0"/>
          </a:p>
        </p:txBody>
      </p:sp>
      <p:sp>
        <p:nvSpPr>
          <p:cNvPr id="5" name="スライド番号プレースホルダー 4"/>
          <p:cNvSpPr>
            <a:spLocks noGrp="1"/>
          </p:cNvSpPr>
          <p:nvPr>
            <p:ph type="sldNum" sz="quarter" idx="3"/>
          </p:nvPr>
        </p:nvSpPr>
        <p:spPr>
          <a:xfrm>
            <a:off x="4014788" y="9698039"/>
            <a:ext cx="3070225" cy="511175"/>
          </a:xfrm>
          <a:prstGeom prst="rect">
            <a:avLst/>
          </a:prstGeom>
        </p:spPr>
        <p:txBody>
          <a:bodyPr vert="horz" lIns="91427" tIns="45714" rIns="91427" bIns="45714" rtlCol="0" anchor="b"/>
          <a:lstStyle>
            <a:lvl1pPr algn="r">
              <a:defRPr sz="1200"/>
            </a:lvl1pPr>
          </a:lstStyle>
          <a:p>
            <a:fld id="{48D6875D-FE36-41E1-A178-7D9115D44703}" type="slidenum">
              <a:rPr kumimoji="1" lang="ja-JP" altLang="en-US" smtClean="0"/>
              <a:t>‹#›</a:t>
            </a:fld>
            <a:endParaRPr kumimoji="1" lang="ja-JP" altLang="en-US" dirty="0"/>
          </a:p>
        </p:txBody>
      </p:sp>
    </p:spTree>
    <p:extLst>
      <p:ext uri="{BB962C8B-B14F-4D97-AF65-F5344CB8AC3E}">
        <p14:creationId xmlns:p14="http://schemas.microsoft.com/office/powerpoint/2010/main" val="270323170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0860" cy="510540"/>
          </a:xfrm>
          <a:prstGeom prst="rect">
            <a:avLst/>
          </a:prstGeom>
        </p:spPr>
        <p:txBody>
          <a:bodyPr vert="horz" lIns="94554" tIns="47277" rIns="94554" bIns="47277" rtlCol="0"/>
          <a:lstStyle>
            <a:lvl1pPr algn="l">
              <a:defRPr sz="1200"/>
            </a:lvl1pPr>
          </a:lstStyle>
          <a:p>
            <a:endParaRPr kumimoji="1" lang="ja-JP" altLang="en-US" dirty="0"/>
          </a:p>
        </p:txBody>
      </p:sp>
      <p:sp>
        <p:nvSpPr>
          <p:cNvPr id="3" name="日付プレースホルダー 2"/>
          <p:cNvSpPr>
            <a:spLocks noGrp="1"/>
          </p:cNvSpPr>
          <p:nvPr>
            <p:ph type="dt" idx="1"/>
          </p:nvPr>
        </p:nvSpPr>
        <p:spPr>
          <a:xfrm>
            <a:off x="4014102" y="0"/>
            <a:ext cx="3070860" cy="510540"/>
          </a:xfrm>
          <a:prstGeom prst="rect">
            <a:avLst/>
          </a:prstGeom>
        </p:spPr>
        <p:txBody>
          <a:bodyPr vert="horz" lIns="94554" tIns="47277" rIns="94554" bIns="47277" rtlCol="0"/>
          <a:lstStyle>
            <a:lvl1pPr algn="r">
              <a:defRPr sz="1200"/>
            </a:lvl1pPr>
          </a:lstStyle>
          <a:p>
            <a:fld id="{6952135A-CF7D-4615-9482-B4F97B9D8950}" type="datetimeFigureOut">
              <a:rPr kumimoji="1" lang="ja-JP" altLang="en-US" smtClean="0"/>
              <a:pPr/>
              <a:t>2023/4/5</a:t>
            </a:fld>
            <a:endParaRPr kumimoji="1" lang="ja-JP" altLang="en-US" dirty="0"/>
          </a:p>
        </p:txBody>
      </p:sp>
      <p:sp>
        <p:nvSpPr>
          <p:cNvPr id="4" name="スライド イメージ プレースホルダー 3"/>
          <p:cNvSpPr>
            <a:spLocks noGrp="1" noRot="1" noChangeAspect="1"/>
          </p:cNvSpPr>
          <p:nvPr>
            <p:ph type="sldImg" idx="2"/>
          </p:nvPr>
        </p:nvSpPr>
        <p:spPr>
          <a:xfrm>
            <a:off x="989013" y="765175"/>
            <a:ext cx="5108575" cy="3830638"/>
          </a:xfrm>
          <a:prstGeom prst="rect">
            <a:avLst/>
          </a:prstGeom>
          <a:noFill/>
          <a:ln w="12700">
            <a:solidFill>
              <a:prstClr val="black"/>
            </a:solidFill>
          </a:ln>
        </p:spPr>
        <p:txBody>
          <a:bodyPr vert="horz" lIns="94554" tIns="47277" rIns="94554" bIns="47277" rtlCol="0" anchor="ctr"/>
          <a:lstStyle/>
          <a:p>
            <a:endParaRPr lang="ja-JP" altLang="en-US" dirty="0"/>
          </a:p>
        </p:txBody>
      </p:sp>
      <p:sp>
        <p:nvSpPr>
          <p:cNvPr id="5" name="ノート プレースホルダー 4"/>
          <p:cNvSpPr>
            <a:spLocks noGrp="1"/>
          </p:cNvSpPr>
          <p:nvPr>
            <p:ph type="body" sz="quarter" idx="3"/>
          </p:nvPr>
        </p:nvSpPr>
        <p:spPr>
          <a:xfrm>
            <a:off x="708661" y="4850130"/>
            <a:ext cx="5669280" cy="4594860"/>
          </a:xfrm>
          <a:prstGeom prst="rect">
            <a:avLst/>
          </a:prstGeom>
        </p:spPr>
        <p:txBody>
          <a:bodyPr vert="horz" lIns="94554" tIns="47277" rIns="94554" bIns="47277"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698488"/>
            <a:ext cx="3070860" cy="510540"/>
          </a:xfrm>
          <a:prstGeom prst="rect">
            <a:avLst/>
          </a:prstGeom>
        </p:spPr>
        <p:txBody>
          <a:bodyPr vert="horz" lIns="94554" tIns="47277" rIns="94554" bIns="47277" rtlCol="0" anchor="b"/>
          <a:lstStyle>
            <a:lvl1pPr algn="l">
              <a:defRPr sz="1200"/>
            </a:lvl1pPr>
          </a:lstStyle>
          <a:p>
            <a:endParaRPr kumimoji="1" lang="ja-JP" altLang="en-US" dirty="0"/>
          </a:p>
        </p:txBody>
      </p:sp>
      <p:sp>
        <p:nvSpPr>
          <p:cNvPr id="7" name="スライド番号プレースホルダー 6"/>
          <p:cNvSpPr>
            <a:spLocks noGrp="1"/>
          </p:cNvSpPr>
          <p:nvPr>
            <p:ph type="sldNum" sz="quarter" idx="5"/>
          </p:nvPr>
        </p:nvSpPr>
        <p:spPr>
          <a:xfrm>
            <a:off x="4014102" y="9698488"/>
            <a:ext cx="3070860" cy="510540"/>
          </a:xfrm>
          <a:prstGeom prst="rect">
            <a:avLst/>
          </a:prstGeom>
        </p:spPr>
        <p:txBody>
          <a:bodyPr vert="horz" lIns="94554" tIns="47277" rIns="94554" bIns="47277" rtlCol="0" anchor="b"/>
          <a:lstStyle>
            <a:lvl1pPr algn="r">
              <a:defRPr sz="1200"/>
            </a:lvl1pPr>
          </a:lstStyle>
          <a:p>
            <a:fld id="{F4DEF6AA-C012-4C4D-A522-9C25638D8620}" type="slidenum">
              <a:rPr kumimoji="1" lang="ja-JP" altLang="en-US" smtClean="0"/>
              <a:pPr/>
              <a:t>‹#›</a:t>
            </a:fld>
            <a:endParaRPr kumimoji="1" lang="ja-JP" altLang="en-US" dirty="0"/>
          </a:p>
        </p:txBody>
      </p:sp>
    </p:spTree>
    <p:extLst>
      <p:ext uri="{BB962C8B-B14F-4D97-AF65-F5344CB8AC3E}">
        <p14:creationId xmlns:p14="http://schemas.microsoft.com/office/powerpoint/2010/main" val="8236233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pic>
        <p:nvPicPr>
          <p:cNvPr id="2" name="図 1">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91064" y="5949280"/>
            <a:ext cx="825953" cy="295893"/>
          </a:xfrm>
          <a:prstGeom prst="rect">
            <a:avLst/>
          </a:prstGeom>
        </p:spPr>
      </p:pic>
      <p:sp>
        <p:nvSpPr>
          <p:cNvPr id="3" name="テキスト ボックス 2"/>
          <p:cNvSpPr txBox="1"/>
          <p:nvPr userDrawn="1"/>
        </p:nvSpPr>
        <p:spPr>
          <a:xfrm>
            <a:off x="467544" y="6224324"/>
            <a:ext cx="7632848" cy="261610"/>
          </a:xfrm>
          <a:prstGeom prst="rect">
            <a:avLst/>
          </a:prstGeom>
          <a:noFill/>
        </p:spPr>
        <p:txBody>
          <a:bodyPr wrap="square" rtlCol="0">
            <a:spAutoFit/>
          </a:bodyPr>
          <a:lstStyle/>
          <a:p>
            <a:r>
              <a:rPr lang="ja-JP" altLang="en-US" sz="1100" dirty="0">
                <a:latin typeface="HGPｺﾞｼｯｸM" panose="020B0600000000000000" pitchFamily="50" charset="-128"/>
                <a:ea typeface="HGPｺﾞｼｯｸM" panose="020B0600000000000000" pitchFamily="50" charset="-128"/>
              </a:rPr>
              <a:t>この 作品 は </a:t>
            </a:r>
            <a:r>
              <a:rPr lang="ja-JP" altLang="en-US" sz="1100" dirty="0">
                <a:solidFill>
                  <a:schemeClr val="tx1"/>
                </a:solidFill>
                <a:latin typeface="HGPｺﾞｼｯｸM" panose="020B0600000000000000" pitchFamily="50" charset="-128"/>
                <a:ea typeface="HGPｺﾞｼｯｸM" panose="020B0600000000000000" pitchFamily="50" charset="-128"/>
                <a:hlinkClick r:id="rId2"/>
              </a:rPr>
              <a:t>クリエイティブ・コモンズ 表示 </a:t>
            </a:r>
            <a:r>
              <a:rPr lang="en-US" altLang="ja-JP" sz="1100" dirty="0">
                <a:solidFill>
                  <a:schemeClr val="tx1"/>
                </a:solidFill>
                <a:latin typeface="HGPｺﾞｼｯｸM" panose="020B0600000000000000" pitchFamily="50" charset="-128"/>
                <a:ea typeface="HGPｺﾞｼｯｸM" panose="020B0600000000000000" pitchFamily="50" charset="-128"/>
                <a:hlinkClick r:id="rId2"/>
              </a:rPr>
              <a:t>- </a:t>
            </a:r>
            <a:r>
              <a:rPr lang="ja-JP" altLang="en-US" sz="1100" dirty="0">
                <a:solidFill>
                  <a:schemeClr val="tx1"/>
                </a:solidFill>
                <a:latin typeface="HGPｺﾞｼｯｸM" panose="020B0600000000000000" pitchFamily="50" charset="-128"/>
                <a:ea typeface="HGPｺﾞｼｯｸM" panose="020B0600000000000000" pitchFamily="50" charset="-128"/>
                <a:hlinkClick r:id="rId2"/>
              </a:rPr>
              <a:t>継承 </a:t>
            </a:r>
            <a:r>
              <a:rPr lang="en-US" altLang="ja-JP" sz="1100" dirty="0">
                <a:solidFill>
                  <a:schemeClr val="tx1"/>
                </a:solidFill>
                <a:latin typeface="HGPｺﾞｼｯｸM" panose="020B0600000000000000" pitchFamily="50" charset="-128"/>
                <a:ea typeface="HGPｺﾞｼｯｸM" panose="020B0600000000000000" pitchFamily="50" charset="-128"/>
                <a:hlinkClick r:id="rId2"/>
              </a:rPr>
              <a:t>4.0 </a:t>
            </a:r>
            <a:r>
              <a:rPr lang="ja-JP" altLang="en-US" sz="1100" dirty="0">
                <a:solidFill>
                  <a:schemeClr val="tx1"/>
                </a:solidFill>
                <a:latin typeface="HGPｺﾞｼｯｸM" panose="020B0600000000000000" pitchFamily="50" charset="-128"/>
                <a:ea typeface="HGPｺﾞｼｯｸM" panose="020B0600000000000000" pitchFamily="50" charset="-128"/>
                <a:hlinkClick r:id="rId2"/>
              </a:rPr>
              <a:t>国際 ライセンス</a:t>
            </a:r>
            <a:r>
              <a:rPr lang="ja-JP" altLang="en-US" sz="1100" dirty="0">
                <a:solidFill>
                  <a:srgbClr val="FF0000"/>
                </a:solidFill>
                <a:latin typeface="HGPｺﾞｼｯｸM" panose="020B0600000000000000" pitchFamily="50" charset="-128"/>
                <a:ea typeface="HGPｺﾞｼｯｸM" panose="020B0600000000000000" pitchFamily="50" charset="-128"/>
              </a:rPr>
              <a:t> </a:t>
            </a:r>
            <a:r>
              <a:rPr lang="ja-JP" altLang="en-US" sz="1100" dirty="0">
                <a:latin typeface="HGPｺﾞｼｯｸM" panose="020B0600000000000000" pitchFamily="50" charset="-128"/>
                <a:ea typeface="HGPｺﾞｼｯｸM" panose="020B0600000000000000" pitchFamily="50" charset="-128"/>
              </a:rPr>
              <a:t>の下に提供されています。</a:t>
            </a:r>
          </a:p>
        </p:txBody>
      </p:sp>
      <p:sp>
        <p:nvSpPr>
          <p:cNvPr id="4" name="テキスト ボックス 3"/>
          <p:cNvSpPr txBox="1"/>
          <p:nvPr userDrawn="1"/>
        </p:nvSpPr>
        <p:spPr>
          <a:xfrm>
            <a:off x="467544" y="6456768"/>
            <a:ext cx="7632848" cy="261610"/>
          </a:xfrm>
          <a:prstGeom prst="rect">
            <a:avLst/>
          </a:prstGeom>
          <a:noFill/>
        </p:spPr>
        <p:txBody>
          <a:bodyPr wrap="square" rtlCol="0">
            <a:spAutoFit/>
          </a:bodyPr>
          <a:lstStyle/>
          <a:p>
            <a:r>
              <a:rPr lang="ja-JP" altLang="en-US" sz="1100" dirty="0">
                <a:latin typeface="HGPｺﾞｼｯｸM" panose="020B0600000000000000" pitchFamily="50" charset="-128"/>
                <a:ea typeface="HGPｺﾞｼｯｸM" panose="020B0600000000000000" pitchFamily="50" charset="-128"/>
              </a:rPr>
              <a:t>要件定義フレームワーク</a:t>
            </a:r>
            <a:r>
              <a:rPr lang="en-US" altLang="ja-JP" sz="1100" dirty="0">
                <a:latin typeface="HGPｺﾞｼｯｸM" panose="020B0600000000000000" pitchFamily="50" charset="-128"/>
                <a:ea typeface="HGPｺﾞｼｯｸM" panose="020B0600000000000000" pitchFamily="50" charset="-128"/>
              </a:rPr>
              <a:t>©2018 TIS INC. </a:t>
            </a:r>
            <a:r>
              <a:rPr lang="ja-JP" altLang="en-US" sz="1100" dirty="0">
                <a:latin typeface="HGPｺﾞｼｯｸM" panose="020B0600000000000000" pitchFamily="50" charset="-128"/>
                <a:ea typeface="HGPｺﾞｼｯｸM" panose="020B0600000000000000" pitchFamily="50" charset="-128"/>
              </a:rPr>
              <a:t>クリエイティブ・コモンズ・ライセンス（表示</a:t>
            </a:r>
            <a:r>
              <a:rPr lang="en-US" altLang="ja-JP" sz="1100" dirty="0">
                <a:latin typeface="HGPｺﾞｼｯｸM" panose="020B0600000000000000" pitchFamily="50" charset="-128"/>
                <a:ea typeface="HGPｺﾞｼｯｸM" panose="020B0600000000000000" pitchFamily="50" charset="-128"/>
              </a:rPr>
              <a:t>-</a:t>
            </a:r>
            <a:r>
              <a:rPr lang="ja-JP" altLang="en-US" sz="1100" dirty="0">
                <a:latin typeface="HGPｺﾞｼｯｸM" panose="020B0600000000000000" pitchFamily="50" charset="-128"/>
                <a:ea typeface="HGPｺﾞｼｯｸM" panose="020B0600000000000000" pitchFamily="50" charset="-128"/>
              </a:rPr>
              <a:t>継承 </a:t>
            </a:r>
            <a:r>
              <a:rPr lang="en-US" altLang="ja-JP" sz="1100" dirty="0">
                <a:latin typeface="HGPｺﾞｼｯｸM" panose="020B0600000000000000" pitchFamily="50" charset="-128"/>
                <a:ea typeface="HGPｺﾞｼｯｸM" panose="020B0600000000000000" pitchFamily="50" charset="-128"/>
              </a:rPr>
              <a:t>4.0 </a:t>
            </a:r>
            <a:r>
              <a:rPr lang="ja-JP" altLang="en-US" sz="1100" dirty="0">
                <a:latin typeface="HGPｺﾞｼｯｸM" panose="020B0600000000000000" pitchFamily="50" charset="-128"/>
                <a:ea typeface="HGPｺﾞｼｯｸM" panose="020B0600000000000000" pitchFamily="50" charset="-128"/>
              </a:rPr>
              <a:t>国際）。</a:t>
            </a:r>
          </a:p>
        </p:txBody>
      </p:sp>
    </p:spTree>
    <p:extLst>
      <p:ext uri="{BB962C8B-B14F-4D97-AF65-F5344CB8AC3E}">
        <p14:creationId xmlns:p14="http://schemas.microsoft.com/office/powerpoint/2010/main" val="3145424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874854492"/>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本文">
    <p:spTree>
      <p:nvGrpSpPr>
        <p:cNvPr id="1" name=""/>
        <p:cNvGrpSpPr/>
        <p:nvPr/>
      </p:nvGrpSpPr>
      <p:grpSpPr>
        <a:xfrm>
          <a:off x="0" y="0"/>
          <a:ext cx="0" cy="0"/>
          <a:chOff x="0" y="0"/>
          <a:chExt cx="0" cy="0"/>
        </a:xfrm>
      </p:grpSpPr>
      <p:sp>
        <p:nvSpPr>
          <p:cNvPr id="4" name="スライド番号プレースホルダ 3"/>
          <p:cNvSpPr>
            <a:spLocks noGrp="1"/>
          </p:cNvSpPr>
          <p:nvPr>
            <p:ph type="sldNum" sz="quarter" idx="12"/>
          </p:nvPr>
        </p:nvSpPr>
        <p:spPr>
          <a:xfrm>
            <a:off x="7839000" y="6580584"/>
            <a:ext cx="1269504" cy="288032"/>
          </a:xfrm>
          <a:prstGeom prst="rect">
            <a:avLst/>
          </a:prstGeom>
        </p:spPr>
        <p:txBody>
          <a:bodyPr/>
          <a:lstStyle>
            <a:lvl1pPr algn="r">
              <a:defRPr sz="1200">
                <a:latin typeface="+mj-lt"/>
                <a:ea typeface="A-OTF 新ゴ Pro L" pitchFamily="34" charset="-128"/>
              </a:defRPr>
            </a:lvl1pPr>
          </a:lstStyle>
          <a:p>
            <a:fld id="{99AD903E-2787-9244-93D6-61CE01669DE3}" type="slidenum">
              <a:rPr lang="ja-JP" altLang="en-US" smtClean="0"/>
              <a:pPr/>
              <a:t>‹#›</a:t>
            </a:fld>
            <a:endParaRPr lang="ja-JP" altLang="en-US" dirty="0"/>
          </a:p>
        </p:txBody>
      </p:sp>
      <p:sp>
        <p:nvSpPr>
          <p:cNvPr id="6" name="テキスト プレースホルダー 9"/>
          <p:cNvSpPr>
            <a:spLocks noGrp="1"/>
          </p:cNvSpPr>
          <p:nvPr>
            <p:ph type="body" sz="quarter" idx="13"/>
          </p:nvPr>
        </p:nvSpPr>
        <p:spPr>
          <a:xfrm>
            <a:off x="592089" y="692696"/>
            <a:ext cx="5832475" cy="360040"/>
          </a:xfrm>
          <a:prstGeom prst="rect">
            <a:avLst/>
          </a:prstGeom>
        </p:spPr>
        <p:txBody>
          <a:bodyPr/>
          <a:lstStyle>
            <a:lvl1pPr marL="0" indent="0">
              <a:buNone/>
              <a:defRPr sz="1800">
                <a:latin typeface="HGPｺﾞｼｯｸE" panose="020B0900000000000000" pitchFamily="50" charset="-128"/>
                <a:ea typeface="HGPｺﾞｼｯｸE" panose="020B0900000000000000" pitchFamily="50" charset="-128"/>
              </a:defRPr>
            </a:lvl1pPr>
            <a:lvl5pPr>
              <a:defRPr/>
            </a:lvl5pPr>
          </a:lstStyle>
          <a:p>
            <a:pPr lvl="0"/>
            <a:endParaRPr kumimoji="1" lang="ja-JP" altLang="en-US" dirty="0"/>
          </a:p>
        </p:txBody>
      </p:sp>
      <p:sp>
        <p:nvSpPr>
          <p:cNvPr id="9" name="正方形/長方形 8"/>
          <p:cNvSpPr/>
          <p:nvPr userDrawn="1"/>
        </p:nvSpPr>
        <p:spPr>
          <a:xfrm>
            <a:off x="8676456" y="6669360"/>
            <a:ext cx="108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519392913"/>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END_THANKYOU">
    <p:spTree>
      <p:nvGrpSpPr>
        <p:cNvPr id="1" name=""/>
        <p:cNvGrpSpPr/>
        <p:nvPr/>
      </p:nvGrpSpPr>
      <p:grpSpPr>
        <a:xfrm>
          <a:off x="0" y="0"/>
          <a:ext cx="0" cy="0"/>
          <a:chOff x="0" y="0"/>
          <a:chExt cx="0" cy="0"/>
        </a:xfrm>
      </p:grpSpPr>
    </p:spTree>
    <p:extLst>
      <p:ext uri="{BB962C8B-B14F-4D97-AF65-F5344CB8AC3E}">
        <p14:creationId xmlns:p14="http://schemas.microsoft.com/office/powerpoint/2010/main" val="971261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_ご挨拶">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1848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END_ロゴ">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28275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3784602"/>
            <a:ext cx="52914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pic>
        <p:nvPicPr>
          <p:cNvPr id="8" name="図 7"/>
          <p:cNvPicPr>
            <a:picLocks noChangeAspect="1"/>
          </p:cNvPicPr>
          <p:nvPr userDrawn="1"/>
        </p:nvPicPr>
        <p:blipFill rotWithShape="1">
          <a:blip r:embed="rId4">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430565151"/>
      </p:ext>
    </p:extLst>
  </p:cSld>
  <p:clrMap bg1="lt1" tx1="dk1" bg2="lt2" tx2="dk2" accent1="accent1" accent2="accent2" accent3="accent3" accent4="accent4" accent5="accent5" accent6="accent6" hlink="hlink" folHlink="folHlink"/>
  <p:sldLayoutIdLst>
    <p:sldLayoutId id="2147483658" r:id="rId1"/>
    <p:sldLayoutId id="2147483669" r:id="rId2"/>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13" name="直線コネクタ 12"/>
          <p:cNvCxnSpPr/>
          <p:nvPr userDrawn="1"/>
        </p:nvCxnSpPr>
        <p:spPr>
          <a:xfrm>
            <a:off x="576000" y="1080000"/>
            <a:ext cx="8030704" cy="1588"/>
          </a:xfrm>
          <a:prstGeom prst="line">
            <a:avLst/>
          </a:prstGeom>
          <a:ln w="3175">
            <a:solidFill>
              <a:srgbClr val="1BADBD"/>
            </a:solidFill>
          </a:ln>
          <a:effectLst/>
        </p:spPr>
        <p:style>
          <a:lnRef idx="2">
            <a:schemeClr val="accent1"/>
          </a:lnRef>
          <a:fillRef idx="0">
            <a:schemeClr val="accent1"/>
          </a:fillRef>
          <a:effectRef idx="1">
            <a:schemeClr val="accent1"/>
          </a:effectRef>
          <a:fontRef idx="minor">
            <a:schemeClr val="tx1"/>
          </a:fontRef>
        </p:style>
      </p:cxnSp>
      <p:pic>
        <p:nvPicPr>
          <p:cNvPr id="5" name="図 4"/>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0" y="0"/>
            <a:ext cx="298938" cy="6858000"/>
          </a:xfrm>
          <a:prstGeom prst="rect">
            <a:avLst/>
          </a:prstGeom>
        </p:spPr>
      </p:pic>
    </p:spTree>
    <p:extLst>
      <p:ext uri="{BB962C8B-B14F-4D97-AF65-F5344CB8AC3E}">
        <p14:creationId xmlns:p14="http://schemas.microsoft.com/office/powerpoint/2010/main" val="542415550"/>
      </p:ext>
    </p:extLst>
  </p:cSld>
  <p:clrMap bg1="lt1" tx1="dk1" bg2="lt2" tx2="dk2" accent1="accent1" accent2="accent2" accent3="accent3" accent4="accent4" accent5="accent5" accent6="accent6" hlink="hlink" folHlink="folHlink"/>
  <p:sldLayoutIdLst>
    <p:sldLayoutId id="2147483664" r:id="rId1"/>
  </p:sldLayoutIdLst>
  <p:txStyles>
    <p:titleStyle>
      <a:lvl1pPr algn="ctr" defTabSz="4572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kumimoji="1"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kumimoji="1"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kumimoji="1"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userDrawn="1"/>
        </p:nvCxnSpPr>
        <p:spPr>
          <a:xfrm>
            <a:off x="2362200" y="3276600"/>
            <a:ext cx="44196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TextBox 11"/>
          <p:cNvSpPr txBox="1"/>
          <p:nvPr userDrawn="1"/>
        </p:nvSpPr>
        <p:spPr>
          <a:xfrm>
            <a:off x="2946400" y="2406650"/>
            <a:ext cx="3251200" cy="661720"/>
          </a:xfrm>
          <a:prstGeom prst="rect">
            <a:avLst/>
          </a:prstGeom>
          <a:noFill/>
        </p:spPr>
        <p:txBody>
          <a:bodyPr wrap="square" rtlCol="0">
            <a:spAutoFit/>
          </a:bodyPr>
          <a:lstStyle/>
          <a:p>
            <a:pPr algn="ctr"/>
            <a:r>
              <a:rPr kumimoji="1" lang="en-US" altLang="ja-JP" sz="3600" spc="300" dirty="0">
                <a:solidFill>
                  <a:srgbClr val="14BED3"/>
                </a:solidFill>
                <a:latin typeface="R Frutiger Roman"/>
                <a:cs typeface="R Frutiger Roman"/>
              </a:rPr>
              <a:t>THANK YOU</a:t>
            </a:r>
            <a:endParaRPr kumimoji="1" lang="ja-JP" altLang="en-US" sz="3600" spc="300" dirty="0">
              <a:solidFill>
                <a:srgbClr val="14BED3"/>
              </a:solidFill>
              <a:latin typeface="R Frutiger Roman"/>
              <a:cs typeface="R Frutiger Roman"/>
            </a:endParaRPr>
          </a:p>
        </p:txBody>
      </p:sp>
    </p:spTree>
    <p:extLst>
      <p:ext uri="{BB962C8B-B14F-4D97-AF65-F5344CB8AC3E}">
        <p14:creationId xmlns:p14="http://schemas.microsoft.com/office/powerpoint/2010/main" val="3871136122"/>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cxnSp>
        <p:nvCxnSpPr>
          <p:cNvPr id="8" name="直線コネクタ 7"/>
          <p:cNvCxnSpPr/>
          <p:nvPr userDrawn="1"/>
        </p:nvCxnSpPr>
        <p:spPr>
          <a:xfrm>
            <a:off x="2362200" y="3276600"/>
            <a:ext cx="4419600" cy="1588"/>
          </a:xfrm>
          <a:prstGeom prst="line">
            <a:avLst/>
          </a:prstGeom>
          <a:ln w="317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 name="テキスト ボックス 1"/>
          <p:cNvSpPr txBox="1"/>
          <p:nvPr userDrawn="1"/>
        </p:nvSpPr>
        <p:spPr>
          <a:xfrm>
            <a:off x="2252548" y="2564904"/>
            <a:ext cx="4638904" cy="523220"/>
          </a:xfrm>
          <a:prstGeom prst="rect">
            <a:avLst/>
          </a:prstGeom>
          <a:noFill/>
        </p:spPr>
        <p:txBody>
          <a:bodyPr wrap="square" rtlCol="0">
            <a:spAutoFit/>
          </a:bodyPr>
          <a:lstStyle/>
          <a:p>
            <a:pPr algn="ctr"/>
            <a:r>
              <a:rPr kumimoji="1" lang="ja-JP" altLang="en-US" sz="2800" dirty="0">
                <a:solidFill>
                  <a:schemeClr val="tx2"/>
                </a:solidFill>
              </a:rPr>
              <a:t>ご清聴ありがとうございました</a:t>
            </a:r>
          </a:p>
        </p:txBody>
      </p:sp>
    </p:spTree>
    <p:extLst>
      <p:ext uri="{BB962C8B-B14F-4D97-AF65-F5344CB8AC3E}">
        <p14:creationId xmlns:p14="http://schemas.microsoft.com/office/powerpoint/2010/main" val="1549298983"/>
      </p:ext>
    </p:extLst>
  </p:cSld>
  <p:clrMap bg1="lt1" tx1="dk1" bg2="lt2" tx2="dk2" accent1="accent1" accent2="accent2" accent3="accent3" accent4="accent4" accent5="accent5" accent6="accent6" hlink="hlink" folHlink="folHlink"/>
  <p:sldLayoutIdLst>
    <p:sldLayoutId id="2147483668"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8634175"/>
      </p:ext>
    </p:extLst>
  </p:cSld>
  <p:clrMap bg1="lt1" tx1="dk1" bg2="lt2" tx2="dk2" accent1="accent1" accent2="accent2" accent3="accent3" accent4="accent4" accent5="accent5" accent6="accent6" hlink="hlink" folHlink="folHlink"/>
  <p:sldLayoutIdLst>
    <p:sldLayoutId id="2147483662" r:id="rId1"/>
  </p:sldLayoutIdLst>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hyperlink" Target="https://warp.da.ndl.go.jp/info:ndljp/pid/12446699/www.ipa.go.jp/sec/softwareengineering/reports/20100416.html" TargetMode="Externa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txBox="1">
            <a:spLocks/>
          </p:cNvSpPr>
          <p:nvPr/>
        </p:nvSpPr>
        <p:spPr>
          <a:xfrm>
            <a:off x="323528" y="3284984"/>
            <a:ext cx="6025151" cy="432048"/>
          </a:xfrm>
          <a:prstGeom prst="rect">
            <a:avLst/>
          </a:prstGeom>
        </p:spPr>
        <p:txBody>
          <a:bodyPr/>
          <a:lstStyle/>
          <a:p>
            <a:pPr lvl="0">
              <a:spcBef>
                <a:spcPct val="0"/>
              </a:spcBef>
              <a:defRPr/>
            </a:pPr>
            <a:r>
              <a:rPr lang="ja-JP" altLang="en-US" sz="2400" noProof="0" dirty="0">
                <a:latin typeface="HGPｺﾞｼｯｸE" panose="020B0900000000000000" pitchFamily="50" charset="-128"/>
                <a:ea typeface="HGPｺﾞｼｯｸE" panose="020B0900000000000000" pitchFamily="50" charset="-128"/>
                <a:cs typeface="A-OTF 新ゴ Pro R"/>
              </a:rPr>
              <a:t>要件定義フレームワーク　概要説明資料</a:t>
            </a:r>
            <a:endParaRPr kumimoji="1" lang="ja-JP" altLang="en-US" sz="2400" u="none" strike="noStrike" kern="1200" cap="none" spc="0" normalizeH="0" baseline="0" noProof="0" dirty="0">
              <a:ln>
                <a:noFill/>
              </a:ln>
              <a:solidFill>
                <a:schemeClr val="tx1"/>
              </a:solidFill>
              <a:effectLst/>
              <a:uLnTx/>
              <a:uFillTx/>
              <a:latin typeface="HGPｺﾞｼｯｸE" panose="020B0900000000000000" pitchFamily="50" charset="-128"/>
              <a:ea typeface="HGPｺﾞｼｯｸE" panose="020B0900000000000000" pitchFamily="50" charset="-128"/>
              <a:cs typeface="A-OTF 新ゴ Pro R"/>
            </a:endParaRPr>
          </a:p>
        </p:txBody>
      </p:sp>
      <p:sp>
        <p:nvSpPr>
          <p:cNvPr id="11" name="テキスト ボックス 10"/>
          <p:cNvSpPr txBox="1"/>
          <p:nvPr/>
        </p:nvSpPr>
        <p:spPr>
          <a:xfrm>
            <a:off x="467544" y="4653136"/>
            <a:ext cx="3168352" cy="634020"/>
          </a:xfrm>
          <a:prstGeom prst="rect">
            <a:avLst/>
          </a:prstGeom>
          <a:noFill/>
        </p:spPr>
        <p:txBody>
          <a:bodyPr wrap="square" rtlCol="0">
            <a:spAutoFit/>
          </a:bodyPr>
          <a:lstStyle/>
          <a:p>
            <a:pPr lvl="0" defTabSz="914400">
              <a:spcBef>
                <a:spcPct val="20000"/>
              </a:spcBef>
            </a:pPr>
            <a:r>
              <a:rPr lang="ja-JP" altLang="en-US" sz="1600" dirty="0">
                <a:latin typeface="HGPｺﾞｼｯｸM" panose="020B0600000000000000" pitchFamily="50" charset="-128"/>
                <a:ea typeface="HGPｺﾞｼｯｸM" panose="020B0600000000000000" pitchFamily="50" charset="-128"/>
              </a:rPr>
              <a:t>第</a:t>
            </a:r>
            <a:r>
              <a:rPr lang="en-US" altLang="ja-JP" sz="1600" dirty="0">
                <a:latin typeface="HGPｺﾞｼｯｸM" panose="020B0600000000000000" pitchFamily="50" charset="-128"/>
                <a:ea typeface="HGPｺﾞｼｯｸM" panose="020B0600000000000000" pitchFamily="50" charset="-128"/>
              </a:rPr>
              <a:t>2.30</a:t>
            </a:r>
            <a:r>
              <a:rPr lang="ja-JP" altLang="en-US" sz="1600" dirty="0">
                <a:latin typeface="HGPｺﾞｼｯｸM" panose="020B0600000000000000" pitchFamily="50" charset="-128"/>
                <a:ea typeface="HGPｺﾞｼｯｸM" panose="020B0600000000000000" pitchFamily="50" charset="-128"/>
              </a:rPr>
              <a:t>版</a:t>
            </a:r>
            <a:endParaRPr lang="en-US" altLang="ja-JP" sz="1600" dirty="0">
              <a:latin typeface="HGPｺﾞｼｯｸM" panose="020B0600000000000000" pitchFamily="50" charset="-128"/>
              <a:ea typeface="HGPｺﾞｼｯｸM" panose="020B0600000000000000" pitchFamily="50" charset="-128"/>
            </a:endParaRPr>
          </a:p>
          <a:p>
            <a:pPr lvl="0" defTabSz="914400">
              <a:spcBef>
                <a:spcPct val="20000"/>
              </a:spcBef>
            </a:pPr>
            <a:r>
              <a:rPr lang="en-US" altLang="ja-JP" sz="1600" dirty="0">
                <a:latin typeface="HGPｺﾞｼｯｸM" panose="020B0600000000000000" pitchFamily="50" charset="-128"/>
                <a:ea typeface="HGPｺﾞｼｯｸM" panose="020B0600000000000000" pitchFamily="50" charset="-128"/>
              </a:rPr>
              <a:t>2018</a:t>
            </a:r>
            <a:r>
              <a:rPr lang="ja-JP" altLang="en-US" sz="1600" dirty="0">
                <a:latin typeface="HGPｺﾞｼｯｸM" panose="020B0600000000000000" pitchFamily="50" charset="-128"/>
                <a:ea typeface="HGPｺﾞｼｯｸM" panose="020B0600000000000000" pitchFamily="50" charset="-128"/>
              </a:rPr>
              <a:t>年</a:t>
            </a:r>
            <a:r>
              <a:rPr lang="en-US" altLang="ja-JP" sz="1600" dirty="0">
                <a:latin typeface="HGPｺﾞｼｯｸM" panose="020B0600000000000000" pitchFamily="50" charset="-128"/>
                <a:ea typeface="HGPｺﾞｼｯｸM" panose="020B0600000000000000" pitchFamily="50" charset="-128"/>
              </a:rPr>
              <a:t>09</a:t>
            </a:r>
            <a:r>
              <a:rPr lang="ja-JP" altLang="en-US" sz="1600" dirty="0">
                <a:latin typeface="HGPｺﾞｼｯｸM" panose="020B0600000000000000" pitchFamily="50" charset="-128"/>
                <a:ea typeface="HGPｺﾞｼｯｸM" panose="020B0600000000000000" pitchFamily="50" charset="-128"/>
              </a:rPr>
              <a:t>月</a:t>
            </a:r>
            <a:r>
              <a:rPr lang="en-US" altLang="ja-JP" sz="1600" dirty="0">
                <a:latin typeface="HGPｺﾞｼｯｸM" panose="020B0600000000000000" pitchFamily="50" charset="-128"/>
                <a:ea typeface="HGPｺﾞｼｯｸM" panose="020B0600000000000000" pitchFamily="50" charset="-128"/>
              </a:rPr>
              <a:t>07</a:t>
            </a:r>
            <a:r>
              <a:rPr lang="ja-JP" altLang="en-US" sz="1600" dirty="0">
                <a:latin typeface="HGPｺﾞｼｯｸM" panose="020B0600000000000000" pitchFamily="50" charset="-128"/>
                <a:ea typeface="HGPｺﾞｼｯｸM" panose="020B0600000000000000" pitchFamily="50" charset="-128"/>
              </a:rPr>
              <a:t>日</a:t>
            </a:r>
          </a:p>
        </p:txBody>
      </p:sp>
      <p:sp>
        <p:nvSpPr>
          <p:cNvPr id="12" name="テキスト ボックス 11"/>
          <p:cNvSpPr txBox="1"/>
          <p:nvPr/>
        </p:nvSpPr>
        <p:spPr>
          <a:xfrm>
            <a:off x="491064" y="5268526"/>
            <a:ext cx="2064712" cy="338554"/>
          </a:xfrm>
          <a:prstGeom prst="rect">
            <a:avLst/>
          </a:prstGeom>
          <a:noFill/>
        </p:spPr>
        <p:txBody>
          <a:bodyPr wrap="square" rtlCol="0">
            <a:spAutoFit/>
          </a:bodyPr>
          <a:lstStyle/>
          <a:p>
            <a:r>
              <a:rPr kumimoji="1" lang="en-US" altLang="ja-JP" sz="1600" dirty="0">
                <a:latin typeface="HGPｺﾞｼｯｸM" panose="020B0600000000000000" pitchFamily="50" charset="-128"/>
                <a:ea typeface="HGPｺﾞｼｯｸM" panose="020B0600000000000000" pitchFamily="50" charset="-128"/>
              </a:rPr>
              <a:t>TIS</a:t>
            </a:r>
            <a:r>
              <a:rPr kumimoji="1" lang="ja-JP" altLang="en-US" sz="1600" dirty="0">
                <a:latin typeface="HGPｺﾞｼｯｸM" panose="020B0600000000000000" pitchFamily="50" charset="-128"/>
                <a:ea typeface="HGPｺﾞｼｯｸM" panose="020B0600000000000000" pitchFamily="50" charset="-128"/>
              </a:rPr>
              <a:t>株式会社</a:t>
            </a:r>
          </a:p>
        </p:txBody>
      </p:sp>
    </p:spTree>
    <p:extLst>
      <p:ext uri="{BB962C8B-B14F-4D97-AF65-F5344CB8AC3E}">
        <p14:creationId xmlns:p14="http://schemas.microsoft.com/office/powerpoint/2010/main" val="4076448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kumimoji="1" lang="ja-JP" altLang="en-US" sz="2800" dirty="0">
                <a:latin typeface="+mn-ea"/>
                <a:ea typeface="+mn-ea"/>
              </a:rPr>
              <a:t>参考文献</a:t>
            </a:r>
          </a:p>
        </p:txBody>
      </p:sp>
    </p:spTree>
    <p:extLst>
      <p:ext uri="{BB962C8B-B14F-4D97-AF65-F5344CB8AC3E}">
        <p14:creationId xmlns:p14="http://schemas.microsoft.com/office/powerpoint/2010/main" val="414255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11</a:t>
            </a:fld>
            <a:endParaRPr lang="ja-JP" altLang="en-US" dirty="0"/>
          </a:p>
        </p:txBody>
      </p:sp>
      <p:sp>
        <p:nvSpPr>
          <p:cNvPr id="3" name="テキスト プレースホルダー 2"/>
          <p:cNvSpPr>
            <a:spLocks noGrp="1"/>
          </p:cNvSpPr>
          <p:nvPr>
            <p:ph type="body" sz="quarter" idx="13"/>
          </p:nvPr>
        </p:nvSpPr>
        <p:spPr/>
        <p:txBody>
          <a:bodyPr/>
          <a:lstStyle/>
          <a:p>
            <a:r>
              <a:rPr kumimoji="1" lang="ja-JP" altLang="en-US" dirty="0"/>
              <a:t>参考文献</a:t>
            </a:r>
          </a:p>
        </p:txBody>
      </p:sp>
      <p:sp>
        <p:nvSpPr>
          <p:cNvPr id="5" name="テキスト ボックス 4"/>
          <p:cNvSpPr txBox="1"/>
          <p:nvPr/>
        </p:nvSpPr>
        <p:spPr>
          <a:xfrm>
            <a:off x="376065" y="1196752"/>
            <a:ext cx="8660431" cy="1200329"/>
          </a:xfrm>
          <a:prstGeom prst="rect">
            <a:avLst/>
          </a:prstGeom>
          <a:noFill/>
        </p:spPr>
        <p:txBody>
          <a:bodyPr wrap="square" rtlCol="0">
            <a:spAutoFit/>
          </a:bodyPr>
          <a:lstStyle/>
          <a:p>
            <a:r>
              <a:rPr lang="en-US" altLang="ja-JP" sz="1200" dirty="0">
                <a:solidFill>
                  <a:srgbClr val="201815"/>
                </a:solidFill>
                <a:latin typeface="HGPｺﾞｼｯｸM" panose="020B0600000000000000" pitchFamily="50" charset="-128"/>
                <a:ea typeface="HGPｺﾞｼｯｸM" panose="020B0600000000000000" pitchFamily="50" charset="-128"/>
              </a:rPr>
              <a:t>[1]</a:t>
            </a:r>
            <a:r>
              <a:rPr lang="ja-JP" altLang="en-US" sz="1200" dirty="0">
                <a:solidFill>
                  <a:srgbClr val="201815"/>
                </a:solidFill>
                <a:latin typeface="HGPｺﾞｼｯｸM" panose="020B0600000000000000" pitchFamily="50" charset="-128"/>
                <a:ea typeface="HGPｺﾞｼｯｸM" panose="020B0600000000000000"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rPr>
              <a:t>JISA REBOK</a:t>
            </a:r>
            <a:r>
              <a:rPr lang="ja-JP" altLang="en-US" sz="1200" dirty="0">
                <a:solidFill>
                  <a:srgbClr val="201815"/>
                </a:solidFill>
                <a:latin typeface="HGPｺﾞｼｯｸM" panose="020B0600000000000000" pitchFamily="50" charset="-128"/>
                <a:ea typeface="HGPｺﾞｼｯｸM" panose="020B0600000000000000" pitchFamily="50" charset="-128"/>
              </a:rPr>
              <a:t>企画</a:t>
            </a:r>
            <a:r>
              <a:rPr lang="en-US" altLang="ja-JP" sz="1200" dirty="0">
                <a:solidFill>
                  <a:srgbClr val="201815"/>
                </a:solidFill>
                <a:latin typeface="HGPｺﾞｼｯｸM" panose="020B0600000000000000" pitchFamily="50" charset="-128"/>
                <a:ea typeface="HGPｺﾞｼｯｸM" panose="020B0600000000000000" pitchFamily="50" charset="-128"/>
              </a:rPr>
              <a:t>WG </a:t>
            </a:r>
            <a:r>
              <a:rPr lang="ja-JP" altLang="en-US" sz="1200" dirty="0">
                <a:solidFill>
                  <a:srgbClr val="201815"/>
                </a:solidFill>
                <a:latin typeface="HGPｺﾞｼｯｸM" panose="020B0600000000000000" pitchFamily="50" charset="-128"/>
                <a:ea typeface="HGPｺﾞｼｯｸM" panose="020B0600000000000000" pitchFamily="50" charset="-128"/>
              </a:rPr>
              <a:t>編 （</a:t>
            </a:r>
            <a:r>
              <a:rPr lang="en-US" altLang="ja-JP" sz="1200" dirty="0">
                <a:solidFill>
                  <a:srgbClr val="201815"/>
                </a:solidFill>
                <a:latin typeface="HGPｺﾞｼｯｸM" panose="020B0600000000000000" pitchFamily="50" charset="-128"/>
                <a:ea typeface="HGPｺﾞｼｯｸM" panose="020B0600000000000000" pitchFamily="50" charset="-128"/>
              </a:rPr>
              <a:t>2011</a:t>
            </a:r>
            <a:r>
              <a:rPr lang="ja-JP" altLang="en-US" sz="1200" dirty="0">
                <a:solidFill>
                  <a:srgbClr val="201815"/>
                </a:solidFill>
                <a:latin typeface="HGPｺﾞｼｯｸM" panose="020B0600000000000000" pitchFamily="50" charset="-128"/>
                <a:ea typeface="HGPｺﾞｼｯｸM" panose="020B0600000000000000"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要求工学知識体系　第１版</a:t>
            </a:r>
            <a:r>
              <a:rPr lang="en-US" altLang="ja-JP" sz="1200" dirty="0">
                <a:solidFill>
                  <a:srgbClr val="201815"/>
                </a:solidFill>
                <a:latin typeface="HGPｺﾞｼｯｸM" panose="020B0600000000000000" pitchFamily="50" charset="-128"/>
                <a:ea typeface="HGPｺﾞｼｯｸM" panose="020B0600000000000000" pitchFamily="50" charset="-128"/>
              </a:rPr>
              <a:t>』 </a:t>
            </a:r>
            <a:r>
              <a:rPr lang="ja-JP" altLang="en-US" sz="1200" dirty="0">
                <a:solidFill>
                  <a:srgbClr val="201815"/>
                </a:solidFill>
                <a:latin typeface="HGPｺﾞｼｯｸM" panose="020B0600000000000000" pitchFamily="50" charset="-128"/>
                <a:ea typeface="HGPｺﾞｼｯｸM" panose="020B0600000000000000" pitchFamily="50" charset="-128"/>
              </a:rPr>
              <a:t>株式会社 近代科学社</a:t>
            </a:r>
            <a:endParaRPr lang="en-US" altLang="ja-JP" sz="1200" dirty="0">
              <a:solidFill>
                <a:srgbClr val="201815"/>
              </a:solidFill>
              <a:latin typeface="HGPｺﾞｼｯｸM" panose="020B0600000000000000" pitchFamily="50" charset="-128"/>
              <a:ea typeface="HGPｺﾞｼｯｸM" panose="020B0600000000000000" pitchFamily="50" charset="-128"/>
            </a:endParaRPr>
          </a:p>
          <a:p>
            <a:endParaRPr lang="ja-JP" altLang="en-US" sz="1200" dirty="0">
              <a:solidFill>
                <a:srgbClr val="201815"/>
              </a:solidFill>
              <a:latin typeface="HGPｺﾞｼｯｸM" panose="020B0600000000000000" pitchFamily="50" charset="-128"/>
              <a:ea typeface="HGPｺﾞｼｯｸM" panose="020B0600000000000000" pitchFamily="50" charset="-128"/>
            </a:endParaRPr>
          </a:p>
          <a:p>
            <a:r>
              <a:rPr lang="en-US" altLang="ja-JP" sz="1200" dirty="0">
                <a:solidFill>
                  <a:srgbClr val="201815"/>
                </a:solidFill>
                <a:latin typeface="HGPｺﾞｼｯｸM" panose="020B0600000000000000" pitchFamily="50" charset="-128"/>
                <a:ea typeface="HGPｺﾞｼｯｸM" panose="020B0600000000000000" pitchFamily="50" charset="-128"/>
              </a:rPr>
              <a:t>[2]</a:t>
            </a:r>
            <a:r>
              <a:rPr lang="pt-BR" altLang="ja-JP" sz="1200" dirty="0">
                <a:solidFill>
                  <a:srgbClr val="201815"/>
                </a:solidFill>
                <a:latin typeface="HGPｺﾞｼｯｸM" panose="020B0600000000000000" pitchFamily="50" charset="-128"/>
                <a:ea typeface="HGPｺﾞｼｯｸM" panose="020B0600000000000000" pitchFamily="50" charset="-128"/>
              </a:rPr>
              <a:t> IPA/SEC </a:t>
            </a:r>
            <a:r>
              <a:rPr lang="ja-JP" altLang="pt-BR" sz="1200" dirty="0">
                <a:solidFill>
                  <a:srgbClr val="201815"/>
                </a:solidFill>
                <a:latin typeface="HGPｺﾞｼｯｸM" panose="020B0600000000000000" pitchFamily="50" charset="-128"/>
                <a:ea typeface="HGPｺﾞｼｯｸM" panose="020B0600000000000000" pitchFamily="50" charset="-128"/>
              </a:rPr>
              <a:t>（</a:t>
            </a:r>
            <a:r>
              <a:rPr lang="pt-BR" altLang="ja-JP" sz="1200" dirty="0">
                <a:solidFill>
                  <a:srgbClr val="201815"/>
                </a:solidFill>
                <a:latin typeface="HGPｺﾞｼｯｸM" panose="020B0600000000000000" pitchFamily="50" charset="-128"/>
                <a:ea typeface="HGPｺﾞｼｯｸM" panose="020B0600000000000000" pitchFamily="50" charset="-128"/>
              </a:rPr>
              <a:t>2010</a:t>
            </a:r>
            <a:r>
              <a:rPr lang="ja-JP" altLang="pt-BR" sz="1200" dirty="0">
                <a:solidFill>
                  <a:srgbClr val="201815"/>
                </a:solidFill>
                <a:latin typeface="HGPｺﾞｼｯｸM" panose="020B0600000000000000" pitchFamily="50" charset="-128"/>
                <a:ea typeface="HGPｺﾞｼｯｸM" panose="020B0600000000000000" pitchFamily="50" charset="-128"/>
              </a:rPr>
              <a:t>） </a:t>
            </a:r>
            <a:r>
              <a:rPr lang="pt-BR" altLang="ja-JP" sz="1200" dirty="0">
                <a:solidFill>
                  <a:srgbClr val="201815"/>
                </a:solidFill>
                <a:latin typeface="HGPｺﾞｼｯｸM" panose="020B0600000000000000" pitchFamily="50" charset="-128"/>
                <a:ea typeface="HGPｺﾞｼｯｸM" panose="020B0600000000000000" pitchFamily="50" charset="-128"/>
              </a:rPr>
              <a:t>『</a:t>
            </a:r>
            <a:r>
              <a:rPr lang="ja-JP" altLang="pt-BR" sz="1200" dirty="0">
                <a:solidFill>
                  <a:srgbClr val="201815"/>
                </a:solidFill>
                <a:latin typeface="HGPｺﾞｼｯｸM" panose="020B0600000000000000" pitchFamily="50" charset="-128"/>
                <a:ea typeface="HGPｺﾞｼｯｸM" panose="020B0600000000000000" pitchFamily="50" charset="-128"/>
              </a:rPr>
              <a:t>非機能要求グレード</a:t>
            </a:r>
            <a:r>
              <a:rPr lang="pt-BR" altLang="ja-JP" sz="1200" dirty="0">
                <a:solidFill>
                  <a:srgbClr val="201815"/>
                </a:solidFill>
                <a:latin typeface="HGPｺﾞｼｯｸM" panose="020B0600000000000000" pitchFamily="50" charset="-128"/>
                <a:ea typeface="HGPｺﾞｼｯｸM" panose="020B0600000000000000" pitchFamily="50" charset="-128"/>
              </a:rPr>
              <a:t>』</a:t>
            </a:r>
            <a:br>
              <a:rPr lang="pt-BR" altLang="ja-JP" sz="1200" dirty="0">
                <a:solidFill>
                  <a:srgbClr val="201815"/>
                </a:solidFill>
                <a:latin typeface="HGPｺﾞｼｯｸM" panose="020B0600000000000000" pitchFamily="50" charset="-128"/>
                <a:ea typeface="HGPｺﾞｼｯｸM" panose="020B0600000000000000" pitchFamily="50" charset="-128"/>
              </a:rPr>
            </a:br>
            <a:r>
              <a:rPr lang="pt-BR" altLang="ja-JP" sz="1200" dirty="0">
                <a:solidFill>
                  <a:srgbClr val="201815"/>
                </a:solidFill>
                <a:latin typeface="HGPｺﾞｼｯｸM" panose="020B0600000000000000" pitchFamily="50" charset="-128"/>
                <a:ea typeface="HGPｺﾞｼｯｸM" panose="020B0600000000000000" pitchFamily="50" charset="-128"/>
              </a:rPr>
              <a:t>     </a:t>
            </a:r>
            <a:r>
              <a:rPr lang="pt-BR" altLang="ja-JP" sz="1200" dirty="0">
                <a:solidFill>
                  <a:srgbClr val="201815"/>
                </a:solidFill>
                <a:latin typeface="HGPｺﾞｼｯｸM" panose="020B0600000000000000" pitchFamily="50" charset="-128"/>
                <a:ea typeface="HGPｺﾞｼｯｸM" panose="020B0600000000000000" pitchFamily="50" charset="-128"/>
                <a:hlinkClick r:id="rId2"/>
              </a:rPr>
              <a:t>https://warp.da.ndl.go.jp/info:ndljp/pid/12446699/www.ipa.go.jp/sec/softwareengineering/reports/20100416.html</a:t>
            </a:r>
            <a:br>
              <a:rPr lang="pt-BR" altLang="ja-JP" sz="1200" dirty="0">
                <a:solidFill>
                  <a:srgbClr val="201815"/>
                </a:solidFill>
                <a:latin typeface="HGPｺﾞｼｯｸM" panose="020B0600000000000000" pitchFamily="50" charset="-128"/>
                <a:ea typeface="HGPｺﾞｼｯｸM" panose="020B0600000000000000" pitchFamily="50" charset="-128"/>
              </a:rPr>
            </a:br>
            <a:r>
              <a:rPr lang="pt-BR" altLang="ja-JP" sz="1200" dirty="0">
                <a:solidFill>
                  <a:srgbClr val="201815"/>
                </a:solidFill>
                <a:latin typeface="HGPｺﾞｼｯｸM" panose="020B0600000000000000" pitchFamily="50" charset="-128"/>
                <a:ea typeface="HGPｺﾞｼｯｸM" panose="020B0600000000000000" pitchFamily="50" charset="-128"/>
              </a:rPr>
              <a:t>     </a:t>
            </a:r>
            <a:r>
              <a:rPr lang="en-US" altLang="ja-JP" sz="1200" dirty="0">
                <a:solidFill>
                  <a:srgbClr val="201815"/>
                </a:solidFill>
                <a:latin typeface="HGPｺﾞｼｯｸM" panose="020B0600000000000000" pitchFamily="50" charset="-128"/>
                <a:ea typeface="HGPｺﾞｼｯｸM" panose="020B0600000000000000" pitchFamily="50" charset="-128"/>
              </a:rPr>
              <a:t>※</a:t>
            </a:r>
            <a:r>
              <a:rPr lang="ja-JP" altLang="en-US" sz="1200" dirty="0">
                <a:solidFill>
                  <a:srgbClr val="201815"/>
                </a:solidFill>
                <a:latin typeface="HGPｺﾞｼｯｸM" panose="020B0600000000000000" pitchFamily="50" charset="-128"/>
                <a:ea typeface="HGPｺﾞｼｯｸM" panose="020B0600000000000000" pitchFamily="50" charset="-128"/>
              </a:rPr>
              <a:t>「国立国会図書館インターネット資料収集保存事業（</a:t>
            </a:r>
            <a:r>
              <a:rPr lang="en-US" altLang="ja-JP" sz="1200" dirty="0">
                <a:solidFill>
                  <a:srgbClr val="201815"/>
                </a:solidFill>
                <a:latin typeface="HGPｺﾞｼｯｸM" panose="020B0600000000000000" pitchFamily="50" charset="-128"/>
                <a:ea typeface="HGPｺﾞｼｯｸM" panose="020B0600000000000000" pitchFamily="50" charset="-128"/>
              </a:rPr>
              <a:t>WARP</a:t>
            </a:r>
            <a:r>
              <a:rPr lang="ja-JP" altLang="en-US" sz="1200" dirty="0">
                <a:solidFill>
                  <a:srgbClr val="201815"/>
                </a:solidFill>
                <a:latin typeface="HGPｺﾞｼｯｸM" panose="020B0600000000000000" pitchFamily="50" charset="-128"/>
                <a:ea typeface="HGPｺﾞｼｯｸM" panose="020B0600000000000000" pitchFamily="50" charset="-128"/>
              </a:rPr>
              <a:t>）サイト」で閲覧が可能です。</a:t>
            </a:r>
            <a:endParaRPr lang="pt-BR" altLang="ja-JP" sz="1200" dirty="0">
              <a:solidFill>
                <a:srgbClr val="201815"/>
              </a:solidFill>
              <a:latin typeface="HGPｺﾞｼｯｸM" panose="020B0600000000000000" pitchFamily="50" charset="-128"/>
              <a:ea typeface="HGPｺﾞｼｯｸM" panose="020B0600000000000000" pitchFamily="50" charset="-128"/>
            </a:endParaRPr>
          </a:p>
          <a:p>
            <a:endParaRPr lang="en-US" altLang="ja-JP" sz="1200" dirty="0">
              <a:solidFill>
                <a:srgbClr val="201815"/>
              </a:solidFill>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1126652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3"/>
          </p:nvPr>
        </p:nvSpPr>
        <p:spPr/>
        <p:txBody>
          <a:bodyPr/>
          <a:lstStyle/>
          <a:p>
            <a:r>
              <a:rPr kumimoji="1" lang="ja-JP" altLang="en-US" dirty="0"/>
              <a:t>本資料について</a:t>
            </a:r>
          </a:p>
        </p:txBody>
      </p:sp>
      <p:sp>
        <p:nvSpPr>
          <p:cNvPr id="3" name="テキスト ボックス 2"/>
          <p:cNvSpPr txBox="1"/>
          <p:nvPr/>
        </p:nvSpPr>
        <p:spPr>
          <a:xfrm>
            <a:off x="467544" y="1340768"/>
            <a:ext cx="8530543" cy="1015663"/>
          </a:xfrm>
          <a:prstGeom prst="rect">
            <a:avLst/>
          </a:prstGeom>
          <a:noFill/>
        </p:spPr>
        <p:txBody>
          <a:bodyPr wrap="square" rtlCol="0">
            <a:spAutoFit/>
          </a:bodyPr>
          <a:lstStyle/>
          <a:p>
            <a:r>
              <a:rPr kumimoji="1" lang="ja-JP" altLang="en-US" sz="2000" dirty="0">
                <a:latin typeface="HGPｺﾞｼｯｸM" panose="020B0600000000000000" pitchFamily="50" charset="-128"/>
                <a:ea typeface="HGPｺﾞｼｯｸM" panose="020B0600000000000000" pitchFamily="50" charset="-128"/>
              </a:rPr>
              <a:t>本資料は、管理者、開発者、組織長など様々な立場の</a:t>
            </a:r>
            <a:endParaRPr kumimoji="1" lang="en-US" altLang="ja-JP" sz="2000" dirty="0">
              <a:latin typeface="HGPｺﾞｼｯｸM" panose="020B0600000000000000" pitchFamily="50" charset="-128"/>
              <a:ea typeface="HGPｺﾞｼｯｸM" panose="020B0600000000000000" pitchFamily="50" charset="-128"/>
            </a:endParaRPr>
          </a:p>
          <a:p>
            <a:r>
              <a:rPr lang="ja-JP" altLang="en-US" sz="2000" dirty="0">
                <a:latin typeface="HGPｺﾞｼｯｸM" panose="020B0600000000000000" pitchFamily="50" charset="-128"/>
                <a:ea typeface="HGPｺﾞｼｯｸM" panose="020B0600000000000000" pitchFamily="50" charset="-128"/>
              </a:rPr>
              <a:t>要件定義フレームワークの内容をご存じない</a:t>
            </a:r>
            <a:r>
              <a:rPr kumimoji="1" lang="ja-JP" altLang="en-US" sz="2000" dirty="0">
                <a:latin typeface="HGPｺﾞｼｯｸM" panose="020B0600000000000000" pitchFamily="50" charset="-128"/>
                <a:ea typeface="HGPｺﾞｼｯｸM" panose="020B0600000000000000" pitchFamily="50" charset="-128"/>
              </a:rPr>
              <a:t>方々に、</a:t>
            </a:r>
            <a:endParaRPr kumimoji="1" lang="en-US" altLang="ja-JP" sz="2000" dirty="0">
              <a:latin typeface="HGPｺﾞｼｯｸM" panose="020B0600000000000000" pitchFamily="50" charset="-128"/>
              <a:ea typeface="HGPｺﾞｼｯｸM" panose="020B0600000000000000" pitchFamily="50" charset="-128"/>
            </a:endParaRPr>
          </a:p>
          <a:p>
            <a:r>
              <a:rPr kumimoji="1" lang="ja-JP" altLang="en-US" sz="2000" dirty="0">
                <a:latin typeface="HGPｺﾞｼｯｸM" panose="020B0600000000000000" pitchFamily="50" charset="-128"/>
                <a:ea typeface="HGPｺﾞｼｯｸM" panose="020B0600000000000000" pitchFamily="50" charset="-128"/>
              </a:rPr>
              <a:t>要件定義フレームワークの全体像および概要を理解頂くことを目的としています。</a:t>
            </a:r>
            <a:endParaRPr kumimoji="1" lang="en-US" altLang="ja-JP" sz="2000"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619327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3"/>
          </p:nvPr>
        </p:nvSpPr>
        <p:spPr>
          <a:xfrm>
            <a:off x="606153" y="3356992"/>
            <a:ext cx="7926287" cy="576064"/>
          </a:xfrm>
        </p:spPr>
        <p:txBody>
          <a:bodyPr/>
          <a:lstStyle/>
          <a:p>
            <a:pPr algn="ctr"/>
            <a:r>
              <a:rPr lang="ja-JP" altLang="en-US" sz="2400" dirty="0"/>
              <a:t>１．要件定義フレームワークとは</a:t>
            </a:r>
            <a:endParaRPr kumimoji="1" lang="ja-JP" altLang="en-US" sz="2400" dirty="0"/>
          </a:p>
        </p:txBody>
      </p:sp>
    </p:spTree>
    <p:extLst>
      <p:ext uri="{BB962C8B-B14F-4D97-AF65-F5344CB8AC3E}">
        <p14:creationId xmlns:p14="http://schemas.microsoft.com/office/powerpoint/2010/main" val="3427013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4</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１．要件定義フレームワークとは</a:t>
            </a:r>
            <a:endParaRPr kumimoji="1" lang="ja-JP" altLang="en-US" dirty="0"/>
          </a:p>
        </p:txBody>
      </p:sp>
      <p:sp>
        <p:nvSpPr>
          <p:cNvPr id="5" name="テキスト ボックス 4"/>
          <p:cNvSpPr txBox="1"/>
          <p:nvPr/>
        </p:nvSpPr>
        <p:spPr>
          <a:xfrm>
            <a:off x="376065" y="3789040"/>
            <a:ext cx="1603647" cy="369332"/>
          </a:xfrm>
          <a:prstGeom prst="rect">
            <a:avLst/>
          </a:prstGeom>
          <a:noFill/>
        </p:spPr>
        <p:txBody>
          <a:bodyPr wrap="square" rtlCol="0">
            <a:spAutoFit/>
          </a:bodyPr>
          <a:lstStyle/>
          <a:p>
            <a:r>
              <a:rPr lang="en-US" altLang="ja-JP" dirty="0">
                <a:solidFill>
                  <a:srgbClr val="201815"/>
                </a:solidFill>
                <a:latin typeface="HGPｺﾞｼｯｸE" panose="020B0900000000000000" pitchFamily="50" charset="-128"/>
                <a:ea typeface="HGPｺﾞｼｯｸE" panose="020B0900000000000000" pitchFamily="50" charset="-128"/>
              </a:rPr>
              <a:t>【</a:t>
            </a:r>
            <a:r>
              <a:rPr lang="ja-JP" altLang="en-US" dirty="0">
                <a:solidFill>
                  <a:srgbClr val="201815"/>
                </a:solidFill>
                <a:latin typeface="HGPｺﾞｼｯｸE" panose="020B0900000000000000" pitchFamily="50" charset="-128"/>
                <a:ea typeface="HGPｺﾞｼｯｸE" panose="020B0900000000000000" pitchFamily="50" charset="-128"/>
              </a:rPr>
              <a:t>コンセプト</a:t>
            </a:r>
            <a:r>
              <a:rPr lang="en-US" altLang="ja-JP" dirty="0">
                <a:solidFill>
                  <a:srgbClr val="201815"/>
                </a:solidFill>
                <a:latin typeface="HGPｺﾞｼｯｸE" panose="020B0900000000000000" pitchFamily="50" charset="-128"/>
                <a:ea typeface="HGPｺﾞｼｯｸE" panose="020B0900000000000000" pitchFamily="50" charset="-128"/>
              </a:rPr>
              <a:t>】</a:t>
            </a:r>
          </a:p>
        </p:txBody>
      </p:sp>
      <p:sp>
        <p:nvSpPr>
          <p:cNvPr id="4" name="角丸四角形 3"/>
          <p:cNvSpPr/>
          <p:nvPr/>
        </p:nvSpPr>
        <p:spPr>
          <a:xfrm>
            <a:off x="323528" y="1628800"/>
            <a:ext cx="8712967" cy="1584176"/>
          </a:xfrm>
          <a:prstGeom prst="round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要件定義フレームワークは、</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業務</a:t>
            </a:r>
            <a:r>
              <a:rPr lang="en-US" altLang="ja-JP" sz="2400" b="1" dirty="0">
                <a:solidFill>
                  <a:srgbClr val="201815"/>
                </a:solidFill>
                <a:latin typeface="HGPｺﾞｼｯｸE" panose="020B0900000000000000" pitchFamily="50" charset="-128"/>
                <a:ea typeface="HGPｺﾞｼｯｸE" panose="020B0900000000000000" pitchFamily="50" charset="-128"/>
              </a:rPr>
              <a:t>/</a:t>
            </a:r>
            <a:r>
              <a:rPr lang="ja-JP" altLang="en-US" sz="2400" b="1" dirty="0">
                <a:solidFill>
                  <a:srgbClr val="201815"/>
                </a:solidFill>
                <a:latin typeface="HGPｺﾞｼｯｸE" panose="020B0900000000000000" pitchFamily="50" charset="-128"/>
                <a:ea typeface="HGPｺﾞｼｯｸE" panose="020B0900000000000000" pitchFamily="50" charset="-128"/>
              </a:rPr>
              <a:t>システム要件定義の進め方、成果物、技法、ノウハウを</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a:p>
            <a:pPr algn="ctr"/>
            <a:r>
              <a:rPr lang="ja-JP" altLang="en-US" sz="2400" b="1" dirty="0">
                <a:solidFill>
                  <a:srgbClr val="201815"/>
                </a:solidFill>
                <a:latin typeface="HGPｺﾞｼｯｸE" panose="020B0900000000000000" pitchFamily="50" charset="-128"/>
                <a:ea typeface="HGPｺﾞｼｯｸE" panose="020B0900000000000000" pitchFamily="50" charset="-128"/>
              </a:rPr>
              <a:t>体系的かつ実践的なレベルにまとめたガイドラインです。</a:t>
            </a:r>
            <a:endParaRPr lang="en-US" altLang="ja-JP" sz="2400" b="1" dirty="0">
              <a:solidFill>
                <a:srgbClr val="201815"/>
              </a:solidFill>
              <a:latin typeface="HGPｺﾞｼｯｸE" panose="020B0900000000000000" pitchFamily="50" charset="-128"/>
              <a:ea typeface="HGPｺﾞｼｯｸE" panose="020B0900000000000000" pitchFamily="50" charset="-128"/>
            </a:endParaRPr>
          </a:p>
        </p:txBody>
      </p:sp>
      <p:grpSp>
        <p:nvGrpSpPr>
          <p:cNvPr id="14" name="グループ化 13"/>
          <p:cNvGrpSpPr/>
          <p:nvPr/>
        </p:nvGrpSpPr>
        <p:grpSpPr>
          <a:xfrm>
            <a:off x="467544" y="5434598"/>
            <a:ext cx="8477523" cy="442674"/>
            <a:chOff x="467544" y="4725144"/>
            <a:chExt cx="8477523" cy="442674"/>
          </a:xfrm>
        </p:grpSpPr>
        <p:sp>
          <p:nvSpPr>
            <p:cNvPr id="15" name="テキスト ボックス 14"/>
            <p:cNvSpPr txBox="1"/>
            <p:nvPr/>
          </p:nvSpPr>
          <p:spPr>
            <a:xfrm>
              <a:off x="808163" y="4767708"/>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a:solidFill>
                    <a:srgbClr val="201815"/>
                  </a:solidFill>
                  <a:latin typeface="HGPｺﾞｼｯｸM" panose="020B0600000000000000" pitchFamily="50" charset="-128"/>
                  <a:ea typeface="HGPｺﾞｼｯｸM" panose="020B0600000000000000" pitchFamily="50" charset="-128"/>
                </a:rPr>
                <a:t>　　　　　　　　要件定義を学ぶ人にも理解しやすいガイド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16" name="角丸四角形 15"/>
            <p:cNvSpPr/>
            <p:nvPr/>
          </p:nvSpPr>
          <p:spPr>
            <a:xfrm>
              <a:off x="467544" y="4725144"/>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a:solidFill>
                    <a:srgbClr val="201815"/>
                  </a:solidFill>
                  <a:latin typeface="HGPｺﾞｼｯｸM" panose="020B0600000000000000" pitchFamily="50" charset="-128"/>
                  <a:ea typeface="HGPｺﾞｼｯｸM" panose="020B0600000000000000" pitchFamily="50" charset="-128"/>
                </a:rPr>
                <a:t>理解容易</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grpSp>
        <p:nvGrpSpPr>
          <p:cNvPr id="17" name="グループ化 16"/>
          <p:cNvGrpSpPr/>
          <p:nvPr/>
        </p:nvGrpSpPr>
        <p:grpSpPr>
          <a:xfrm>
            <a:off x="467544" y="4858534"/>
            <a:ext cx="8477523" cy="442674"/>
            <a:chOff x="467544" y="4149080"/>
            <a:chExt cx="8477523" cy="442674"/>
          </a:xfrm>
        </p:grpSpPr>
        <p:sp>
          <p:nvSpPr>
            <p:cNvPr id="18" name="テキスト ボックス 17"/>
            <p:cNvSpPr txBox="1"/>
            <p:nvPr/>
          </p:nvSpPr>
          <p:spPr>
            <a:xfrm>
              <a:off x="808163" y="4191644"/>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a:solidFill>
                    <a:srgbClr val="201815"/>
                  </a:solidFill>
                  <a:latin typeface="HGPｺﾞｼｯｸM" panose="020B0600000000000000" pitchFamily="50" charset="-128"/>
                  <a:ea typeface="HGPｺﾞｼｯｸM" panose="020B0600000000000000" pitchFamily="50" charset="-128"/>
                </a:rPr>
                <a:t>　　　　　　　　現場プロジェクト要件定義で実践可能な詳細度でガイド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19" name="角丸四角形 18"/>
            <p:cNvSpPr/>
            <p:nvPr/>
          </p:nvSpPr>
          <p:spPr>
            <a:xfrm>
              <a:off x="467544" y="4149080"/>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a:solidFill>
                    <a:srgbClr val="201815"/>
                  </a:solidFill>
                  <a:latin typeface="HGPｺﾞｼｯｸM" panose="020B0600000000000000" pitchFamily="50" charset="-128"/>
                  <a:ea typeface="HGPｺﾞｼｯｸM" panose="020B0600000000000000" pitchFamily="50" charset="-128"/>
                </a:rPr>
                <a:t>実用的</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grpSp>
        <p:nvGrpSpPr>
          <p:cNvPr id="20" name="グループ化 19"/>
          <p:cNvGrpSpPr/>
          <p:nvPr/>
        </p:nvGrpSpPr>
        <p:grpSpPr>
          <a:xfrm>
            <a:off x="467544" y="4302622"/>
            <a:ext cx="8477523" cy="442674"/>
            <a:chOff x="467544" y="3593168"/>
            <a:chExt cx="8477523" cy="442674"/>
          </a:xfrm>
        </p:grpSpPr>
        <p:sp>
          <p:nvSpPr>
            <p:cNvPr id="21" name="テキスト ボックス 20"/>
            <p:cNvSpPr txBox="1"/>
            <p:nvPr/>
          </p:nvSpPr>
          <p:spPr>
            <a:xfrm>
              <a:off x="808163" y="3635732"/>
              <a:ext cx="8136904" cy="400110"/>
            </a:xfrm>
            <a:prstGeom prst="rect">
              <a:avLst/>
            </a:prstGeom>
            <a:gradFill>
              <a:gsLst>
                <a:gs pos="0">
                  <a:schemeClr val="accent4">
                    <a:tint val="50000"/>
                    <a:satMod val="300000"/>
                    <a:alpha val="0"/>
                  </a:schemeClr>
                </a:gs>
                <a:gs pos="35000">
                  <a:schemeClr val="accent4">
                    <a:tint val="37000"/>
                    <a:satMod val="300000"/>
                  </a:schemeClr>
                </a:gs>
                <a:gs pos="100000">
                  <a:schemeClr val="accent4">
                    <a:tint val="15000"/>
                    <a:satMod val="350000"/>
                  </a:schemeClr>
                </a:gs>
              </a:gsLst>
            </a:gradFill>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ja-JP" altLang="en-US" sz="2000" dirty="0">
                  <a:solidFill>
                    <a:srgbClr val="201815"/>
                  </a:solidFill>
                  <a:latin typeface="HGPｺﾞｼｯｸM" panose="020B0600000000000000" pitchFamily="50" charset="-128"/>
                  <a:ea typeface="HGPｺﾞｼｯｸM" panose="020B0600000000000000" pitchFamily="50" charset="-128"/>
                </a:rPr>
                <a:t>　　　　　　　　トレーサビリティが明確な作業プロセスをガイド</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sp>
          <p:nvSpPr>
            <p:cNvPr id="22" name="角丸四角形 21"/>
            <p:cNvSpPr/>
            <p:nvPr/>
          </p:nvSpPr>
          <p:spPr>
            <a:xfrm>
              <a:off x="467544" y="3593168"/>
              <a:ext cx="1564755" cy="442674"/>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spAutoFit/>
            </a:bodyPr>
            <a:lstStyle/>
            <a:p>
              <a:pPr algn="ctr"/>
              <a:r>
                <a:rPr lang="ja-JP" altLang="en-US" sz="2000" dirty="0">
                  <a:solidFill>
                    <a:srgbClr val="201815"/>
                  </a:solidFill>
                  <a:latin typeface="HGPｺﾞｼｯｸM" panose="020B0600000000000000" pitchFamily="50" charset="-128"/>
                  <a:ea typeface="HGPｺﾞｼｯｸM" panose="020B0600000000000000" pitchFamily="50" charset="-128"/>
                </a:rPr>
                <a:t>体系的</a:t>
              </a:r>
              <a:endParaRPr lang="en-US" altLang="ja-JP" sz="2000" dirty="0">
                <a:solidFill>
                  <a:srgbClr val="201815"/>
                </a:solidFill>
                <a:latin typeface="HGPｺﾞｼｯｸM" panose="020B0600000000000000" pitchFamily="50" charset="-128"/>
                <a:ea typeface="HGPｺﾞｼｯｸM" panose="020B0600000000000000" pitchFamily="50" charset="-128"/>
              </a:endParaRPr>
            </a:p>
          </p:txBody>
        </p:sp>
      </p:grpSp>
    </p:spTree>
    <p:extLst>
      <p:ext uri="{BB962C8B-B14F-4D97-AF65-F5344CB8AC3E}">
        <p14:creationId xmlns:p14="http://schemas.microsoft.com/office/powerpoint/2010/main" val="1605047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0-#ppt_w/2"/>
                                          </p:val>
                                        </p:tav>
                                        <p:tav tm="100000">
                                          <p:val>
                                            <p:strVal val="#ppt_x"/>
                                          </p:val>
                                        </p:tav>
                                      </p:tavLst>
                                    </p:anim>
                                    <p:anim calcmode="lin" valueType="num">
                                      <p:cBhvr additive="base">
                                        <p:cTn id="8"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0-#ppt_w/2"/>
                                          </p:val>
                                        </p:tav>
                                        <p:tav tm="100000">
                                          <p:val>
                                            <p:strVal val="#ppt_x"/>
                                          </p:val>
                                        </p:tav>
                                      </p:tavLst>
                                    </p:anim>
                                    <p:anim calcmode="lin" valueType="num">
                                      <p:cBhvr additive="base">
                                        <p:cTn id="14" dur="500" fill="hold"/>
                                        <p:tgtEl>
                                          <p:spTgt spid="17"/>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5</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１．要件定義フレームワークとは</a:t>
            </a:r>
            <a:endParaRPr kumimoji="1" lang="ja-JP" altLang="en-US" dirty="0"/>
          </a:p>
        </p:txBody>
      </p:sp>
      <p:sp>
        <p:nvSpPr>
          <p:cNvPr id="5" name="テキスト ボックス 4"/>
          <p:cNvSpPr txBox="1"/>
          <p:nvPr/>
        </p:nvSpPr>
        <p:spPr>
          <a:xfrm>
            <a:off x="539552" y="1136933"/>
            <a:ext cx="8208912" cy="338554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目的</a:t>
            </a:r>
            <a:r>
              <a:rPr lang="en-US" altLang="ja-JP" dirty="0">
                <a:solidFill>
                  <a:srgbClr val="201815"/>
                </a:solidFill>
                <a:latin typeface="HGPｺﾞｼｯｸM" panose="020B0600000000000000" pitchFamily="50" charset="-128"/>
                <a:ea typeface="HGPｺﾞｼｯｸM" panose="020B0600000000000000" pitchFamily="50" charset="-128"/>
              </a:rPr>
              <a:t>】</a:t>
            </a:r>
          </a:p>
          <a:p>
            <a:endParaRPr lang="en-US" altLang="ja-JP" sz="800" dirty="0">
              <a:solidFill>
                <a:srgbClr val="201815"/>
              </a:solidFill>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u="sng" dirty="0">
                <a:solidFill>
                  <a:srgbClr val="FF0000"/>
                </a:solidFill>
                <a:latin typeface="HGPｺﾞｼｯｸM" panose="020B0600000000000000" pitchFamily="50" charset="-128"/>
                <a:ea typeface="HGPｺﾞｼｯｸM" panose="020B0600000000000000" pitchFamily="50" charset="-128"/>
              </a:rPr>
              <a:t>要件定義プロセス・技法等の標準</a:t>
            </a:r>
            <a:r>
              <a:rPr lang="ja-JP" altLang="en-US" u="sng" dirty="0">
                <a:solidFill>
                  <a:srgbClr val="FF0000"/>
                </a:solidFill>
                <a:latin typeface="HGPｺﾞｼｯｸM" panose="020B0600000000000000" pitchFamily="50" charset="-128"/>
                <a:ea typeface="HGPｺﾞｼｯｸM" panose="020B0600000000000000" pitchFamily="50" charset="-128"/>
              </a:rPr>
              <a:t>（ベースライン）</a:t>
            </a:r>
            <a:r>
              <a:rPr lang="ja-JP" altLang="ja-JP" dirty="0">
                <a:latin typeface="HGPｺﾞｼｯｸM" panose="020B0600000000000000" pitchFamily="50" charset="-128"/>
                <a:ea typeface="HGPｺﾞｼｯｸM" panose="020B0600000000000000" pitchFamily="50" charset="-128"/>
              </a:rPr>
              <a:t>を共有</a:t>
            </a:r>
            <a:r>
              <a:rPr lang="ja-JP" altLang="en-US" dirty="0">
                <a:latin typeface="HGPｺﾞｼｯｸM" panose="020B0600000000000000" pitchFamily="50" charset="-128"/>
                <a:ea typeface="HGPｺﾞｼｯｸM" panose="020B0600000000000000" pitchFamily="50" charset="-128"/>
              </a:rPr>
              <a:t>す</a:t>
            </a:r>
            <a:r>
              <a:rPr lang="ja-JP" altLang="ja-JP" dirty="0">
                <a:latin typeface="HGPｺﾞｼｯｸM" panose="020B0600000000000000" pitchFamily="50" charset="-128"/>
                <a:ea typeface="HGPｺﾞｼｯｸM" panose="020B0600000000000000" pitchFamily="50" charset="-128"/>
              </a:rPr>
              <a:t>る</a:t>
            </a:r>
            <a:endParaRPr lang="en-US"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ja-JP"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u="sng" dirty="0">
                <a:solidFill>
                  <a:srgbClr val="FF0000"/>
                </a:solidFill>
                <a:latin typeface="HGPｺﾞｼｯｸM" panose="020B0600000000000000" pitchFamily="50" charset="-128"/>
                <a:ea typeface="HGPｺﾞｼｯｸM" panose="020B0600000000000000" pitchFamily="50" charset="-128"/>
              </a:rPr>
              <a:t>プロジェクト</a:t>
            </a:r>
            <a:r>
              <a:rPr lang="ja-JP" altLang="en-US" u="sng" dirty="0">
                <a:solidFill>
                  <a:srgbClr val="FF0000"/>
                </a:solidFill>
                <a:latin typeface="HGPｺﾞｼｯｸM" panose="020B0600000000000000" pitchFamily="50" charset="-128"/>
                <a:ea typeface="HGPｺﾞｼｯｸM" panose="020B0600000000000000" pitchFamily="50" charset="-128"/>
              </a:rPr>
              <a:t>状況</a:t>
            </a:r>
            <a:r>
              <a:rPr lang="ja-JP" altLang="ja-JP" u="sng" dirty="0">
                <a:solidFill>
                  <a:srgbClr val="FF0000"/>
                </a:solidFill>
                <a:latin typeface="HGPｺﾞｼｯｸM" panose="020B0600000000000000" pitchFamily="50" charset="-128"/>
                <a:ea typeface="HGPｺﾞｼｯｸM" panose="020B0600000000000000" pitchFamily="50" charset="-128"/>
              </a:rPr>
              <a:t>に合わせ</a:t>
            </a:r>
            <a:r>
              <a:rPr lang="ja-JP" altLang="en-US" u="sng" dirty="0">
                <a:solidFill>
                  <a:srgbClr val="FF0000"/>
                </a:solidFill>
                <a:latin typeface="HGPｺﾞｼｯｸM" panose="020B0600000000000000" pitchFamily="50" charset="-128"/>
                <a:ea typeface="HGPｺﾞｼｯｸM" panose="020B0600000000000000" pitchFamily="50" charset="-128"/>
              </a:rPr>
              <a:t>た</a:t>
            </a:r>
            <a:r>
              <a:rPr lang="ja-JP" altLang="ja-JP" u="sng" dirty="0">
                <a:solidFill>
                  <a:srgbClr val="FF0000"/>
                </a:solidFill>
                <a:latin typeface="HGPｺﾞｼｯｸM" panose="020B0600000000000000" pitchFamily="50" charset="-128"/>
                <a:ea typeface="HGPｺﾞｼｯｸM" panose="020B0600000000000000" pitchFamily="50" charset="-128"/>
              </a:rPr>
              <a:t>カスタマイズ</a:t>
            </a:r>
            <a:r>
              <a:rPr lang="ja-JP" altLang="en-US" dirty="0">
                <a:latin typeface="HGPｺﾞｼｯｸM" panose="020B0600000000000000" pitchFamily="50" charset="-128"/>
                <a:ea typeface="HGPｺﾞｼｯｸM" panose="020B0600000000000000" pitchFamily="50" charset="-128"/>
              </a:rPr>
              <a:t>で</a:t>
            </a:r>
            <a:r>
              <a:rPr lang="ja-JP" altLang="ja-JP" dirty="0">
                <a:latin typeface="HGPｺﾞｼｯｸM" panose="020B0600000000000000" pitchFamily="50" charset="-128"/>
                <a:ea typeface="HGPｺﾞｼｯｸM" panose="020B0600000000000000" pitchFamily="50" charset="-128"/>
              </a:rPr>
              <a:t>、合理的</a:t>
            </a:r>
            <a:r>
              <a:rPr lang="ja-JP" altLang="en-US" dirty="0">
                <a:latin typeface="HGPｺﾞｼｯｸM" panose="020B0600000000000000" pitchFamily="50" charset="-128"/>
                <a:ea typeface="HGPｺﾞｼｯｸM" panose="020B0600000000000000" pitchFamily="50" charset="-128"/>
              </a:rPr>
              <a:t>・</a:t>
            </a:r>
            <a:r>
              <a:rPr lang="ja-JP" altLang="ja-JP" dirty="0">
                <a:latin typeface="HGPｺﾞｼｯｸM" panose="020B0600000000000000" pitchFamily="50" charset="-128"/>
                <a:ea typeface="HGPｺﾞｼｯｸM" panose="020B0600000000000000" pitchFamily="50" charset="-128"/>
              </a:rPr>
              <a:t>効率的</a:t>
            </a:r>
            <a:r>
              <a:rPr lang="ja-JP" altLang="en-US" dirty="0">
                <a:latin typeface="HGPｺﾞｼｯｸM" panose="020B0600000000000000" pitchFamily="50" charset="-128"/>
                <a:ea typeface="HGPｺﾞｼｯｸM" panose="020B0600000000000000" pitchFamily="50" charset="-128"/>
              </a:rPr>
              <a:t>に</a:t>
            </a:r>
            <a:r>
              <a:rPr lang="ja-JP" altLang="ja-JP" dirty="0">
                <a:latin typeface="HGPｺﾞｼｯｸM" panose="020B0600000000000000" pitchFamily="50" charset="-128"/>
                <a:ea typeface="HGPｺﾞｼｯｸM" panose="020B0600000000000000" pitchFamily="50" charset="-128"/>
              </a:rPr>
              <a:t>要件定義</a:t>
            </a:r>
            <a:r>
              <a:rPr lang="ja-JP" altLang="en-US" dirty="0">
                <a:latin typeface="HGPｺﾞｼｯｸM" panose="020B0600000000000000" pitchFamily="50" charset="-128"/>
                <a:ea typeface="HGPｺﾞｼｯｸM" panose="020B0600000000000000" pitchFamily="50" charset="-128"/>
              </a:rPr>
              <a:t>を</a:t>
            </a:r>
            <a:r>
              <a:rPr lang="ja-JP" altLang="ja-JP" dirty="0">
                <a:latin typeface="HGPｺﾞｼｯｸM" panose="020B0600000000000000" pitchFamily="50" charset="-128"/>
                <a:ea typeface="HGPｺﾞｼｯｸM" panose="020B0600000000000000" pitchFamily="50" charset="-128"/>
              </a:rPr>
              <a:t>進め</a:t>
            </a:r>
            <a:r>
              <a:rPr lang="ja-JP" altLang="en-US" dirty="0">
                <a:latin typeface="HGPｺﾞｼｯｸM" panose="020B0600000000000000" pitchFamily="50" charset="-128"/>
                <a:ea typeface="HGPｺﾞｼｯｸM" panose="020B0600000000000000" pitchFamily="50" charset="-128"/>
              </a:rPr>
              <a:t>る</a:t>
            </a:r>
            <a:endParaRPr lang="en-US"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ja-JP"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dirty="0">
                <a:latin typeface="HGPｺﾞｼｯｸM" panose="020B0600000000000000" pitchFamily="50" charset="-128"/>
                <a:ea typeface="HGPｺﾞｼｯｸM" panose="020B0600000000000000" pitchFamily="50" charset="-128"/>
              </a:rPr>
              <a:t>プロジェクト</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フレームワーク間で、</a:t>
            </a:r>
            <a:r>
              <a:rPr lang="ja-JP" altLang="ja-JP" dirty="0">
                <a:latin typeface="HGPｺﾞｼｯｸM" panose="020B0600000000000000" pitchFamily="50" charset="-128"/>
                <a:ea typeface="HGPｺﾞｼｯｸM" panose="020B0600000000000000" pitchFamily="50" charset="-128"/>
              </a:rPr>
              <a:t>ノウハウ</a:t>
            </a:r>
            <a:r>
              <a:rPr lang="ja-JP" altLang="en-US" dirty="0">
                <a:latin typeface="HGPｺﾞｼｯｸM" panose="020B0600000000000000" pitchFamily="50" charset="-128"/>
                <a:ea typeface="HGPｺﾞｼｯｸM" panose="020B0600000000000000" pitchFamily="50" charset="-128"/>
              </a:rPr>
              <a:t>・ＴＩＰＳの</a:t>
            </a:r>
            <a:r>
              <a:rPr lang="ja-JP" altLang="ja-JP" dirty="0">
                <a:latin typeface="HGPｺﾞｼｯｸM" panose="020B0600000000000000" pitchFamily="50" charset="-128"/>
                <a:ea typeface="HGPｺﾞｼｯｸM" panose="020B0600000000000000" pitchFamily="50" charset="-128"/>
              </a:rPr>
              <a:t>フィードバックサイクル</a:t>
            </a:r>
            <a:r>
              <a:rPr lang="ja-JP" altLang="en-US" dirty="0">
                <a:latin typeface="HGPｺﾞｼｯｸM" panose="020B0600000000000000" pitchFamily="50" charset="-128"/>
                <a:ea typeface="HGPｺﾞｼｯｸM" panose="020B0600000000000000" pitchFamily="50" charset="-128"/>
              </a:rPr>
              <a:t>を回す</a:t>
            </a:r>
            <a:endParaRPr lang="en-US" altLang="ja-JP" dirty="0">
              <a:latin typeface="HGPｺﾞｼｯｸM" panose="020B0600000000000000" pitchFamily="50" charset="-128"/>
              <a:ea typeface="HGPｺﾞｼｯｸM" panose="020B0600000000000000" pitchFamily="50" charset="-128"/>
            </a:endParaRPr>
          </a:p>
          <a:p>
            <a:pPr marL="285750" lvl="0" indent="-285750">
              <a:buFont typeface="Wingdings" panose="05000000000000000000" pitchFamily="2" charset="2"/>
              <a:buChar char="l"/>
            </a:pPr>
            <a:endParaRPr lang="en-US" altLang="ja-JP" dirty="0">
              <a:latin typeface="HGPｺﾞｼｯｸM" panose="020B0600000000000000" pitchFamily="50" charset="-128"/>
              <a:ea typeface="HGPｺﾞｼｯｸM" panose="020B0600000000000000" pitchFamily="50" charset="-128"/>
            </a:endParaRPr>
          </a:p>
          <a:p>
            <a:pPr lvl="0"/>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ねらい</a:t>
            </a:r>
            <a:r>
              <a:rPr lang="en-US" altLang="ja-JP" dirty="0">
                <a:latin typeface="HGPｺﾞｼｯｸM" panose="020B0600000000000000" pitchFamily="50" charset="-128"/>
                <a:ea typeface="HGPｺﾞｼｯｸM" panose="020B0600000000000000" pitchFamily="50" charset="-128"/>
              </a:rPr>
              <a:t>】</a:t>
            </a:r>
          </a:p>
          <a:p>
            <a:pPr lvl="0"/>
            <a:endParaRPr lang="en-US" altLang="ja-JP" sz="800" dirty="0">
              <a:latin typeface="HGPｺﾞｼｯｸM" panose="020B0600000000000000" pitchFamily="50" charset="-128"/>
              <a:ea typeface="HGPｺﾞｼｯｸM" panose="020B0600000000000000" pitchFamily="50" charset="-128"/>
            </a:endParaRPr>
          </a:p>
          <a:p>
            <a:pPr marL="542925" indent="-285750">
              <a:buFont typeface="Wingdings" panose="05000000000000000000" pitchFamily="2" charset="2"/>
              <a:buChar char="l"/>
            </a:pPr>
            <a:r>
              <a:rPr lang="ja-JP" altLang="ja-JP" dirty="0">
                <a:latin typeface="HGPｺﾞｼｯｸM" panose="020B0600000000000000" pitchFamily="50" charset="-128"/>
                <a:ea typeface="HGPｺﾞｼｯｸM" panose="020B0600000000000000" pitchFamily="50" charset="-128"/>
              </a:rPr>
              <a:t>要件定義起因のプロジェクト</a:t>
            </a:r>
            <a:r>
              <a:rPr lang="ja-JP" altLang="en-US" dirty="0">
                <a:latin typeface="HGPｺﾞｼｯｸM" panose="020B0600000000000000" pitchFamily="50" charset="-128"/>
                <a:ea typeface="HGPｺﾞｼｯｸM" panose="020B0600000000000000" pitchFamily="50" charset="-128"/>
              </a:rPr>
              <a:t>トラブル</a:t>
            </a:r>
            <a:r>
              <a:rPr lang="ja-JP" altLang="ja-JP" dirty="0">
                <a:latin typeface="HGPｺﾞｼｯｸM" panose="020B0600000000000000" pitchFamily="50" charset="-128"/>
                <a:ea typeface="HGPｺﾞｼｯｸM" panose="020B0600000000000000" pitchFamily="50" charset="-128"/>
              </a:rPr>
              <a:t>を撲滅</a:t>
            </a:r>
            <a:endParaRPr lang="en-US"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endParaRPr lang="en-US" altLang="ja-JP" dirty="0">
              <a:latin typeface="HGPｺﾞｼｯｸM" panose="020B0600000000000000" pitchFamily="50" charset="-128"/>
              <a:ea typeface="HGPｺﾞｼｯｸM" panose="020B0600000000000000" pitchFamily="50" charset="-128"/>
            </a:endParaRPr>
          </a:p>
          <a:p>
            <a:pPr marL="542925" lvl="0" indent="-285750">
              <a:buFont typeface="Wingdings" panose="05000000000000000000" pitchFamily="2" charset="2"/>
              <a:buChar char="l"/>
            </a:pPr>
            <a:r>
              <a:rPr lang="ja-JP"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ビジネス・業務</a:t>
            </a:r>
            <a:r>
              <a:rPr lang="ja-JP" altLang="ja-JP" dirty="0">
                <a:latin typeface="HGPｺﾞｼｯｸM" panose="020B0600000000000000" pitchFamily="50" charset="-128"/>
                <a:ea typeface="HGPｺﾞｼｯｸM" panose="020B0600000000000000" pitchFamily="50" charset="-128"/>
              </a:rPr>
              <a:t>』と『システム』の橋渡し</a:t>
            </a:r>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427973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6</a:t>
            </a:fld>
            <a:endParaRPr lang="ja-JP" altLang="en-US" dirty="0">
              <a:solidFill>
                <a:srgbClr val="201815"/>
              </a:solidFill>
            </a:endParaRPr>
          </a:p>
        </p:txBody>
      </p:sp>
      <p:sp>
        <p:nvSpPr>
          <p:cNvPr id="6" name="テキスト ボックス 5"/>
          <p:cNvSpPr txBox="1"/>
          <p:nvPr/>
        </p:nvSpPr>
        <p:spPr>
          <a:xfrm>
            <a:off x="376065" y="3356992"/>
            <a:ext cx="1603647" cy="369332"/>
          </a:xfrm>
          <a:prstGeom prst="rect">
            <a:avLst/>
          </a:prstGeom>
          <a:noFill/>
        </p:spPr>
        <p:txBody>
          <a:bodyPr wrap="square" rtlCol="0">
            <a:spAutoFit/>
          </a:bodyPr>
          <a:lstStyle/>
          <a:p>
            <a:r>
              <a:rPr lang="en-US" altLang="ja-JP" dirty="0">
                <a:solidFill>
                  <a:srgbClr val="201815"/>
                </a:solidFill>
              </a:rPr>
              <a:t>【</a:t>
            </a:r>
            <a:r>
              <a:rPr lang="ja-JP" altLang="en-US" dirty="0">
                <a:solidFill>
                  <a:srgbClr val="201815"/>
                </a:solidFill>
              </a:rPr>
              <a:t>対象領域</a:t>
            </a:r>
            <a:r>
              <a:rPr lang="en-US" altLang="ja-JP" dirty="0">
                <a:solidFill>
                  <a:srgbClr val="201815"/>
                </a:solidFill>
              </a:rPr>
              <a:t>】</a:t>
            </a:r>
          </a:p>
        </p:txBody>
      </p:sp>
      <p:sp>
        <p:nvSpPr>
          <p:cNvPr id="7" name="テキスト ボックス 6"/>
          <p:cNvSpPr txBox="1"/>
          <p:nvPr/>
        </p:nvSpPr>
        <p:spPr>
          <a:xfrm>
            <a:off x="376065" y="1196752"/>
            <a:ext cx="1603647" cy="369332"/>
          </a:xfrm>
          <a:prstGeom prst="rect">
            <a:avLst/>
          </a:prstGeom>
          <a:noFill/>
        </p:spPr>
        <p:txBody>
          <a:bodyPr wrap="square" rtlCol="0">
            <a:spAutoFit/>
          </a:bodyPr>
          <a:lstStyle/>
          <a:p>
            <a:r>
              <a:rPr lang="en-US" altLang="ja-JP" dirty="0">
                <a:solidFill>
                  <a:srgbClr val="201815"/>
                </a:solidFill>
              </a:rPr>
              <a:t>【</a:t>
            </a:r>
            <a:r>
              <a:rPr lang="ja-JP" altLang="en-US" dirty="0">
                <a:solidFill>
                  <a:srgbClr val="201815"/>
                </a:solidFill>
              </a:rPr>
              <a:t>対象工程</a:t>
            </a:r>
            <a:r>
              <a:rPr lang="en-US" altLang="ja-JP" dirty="0">
                <a:solidFill>
                  <a:srgbClr val="201815"/>
                </a:solidFill>
              </a:rPr>
              <a:t>】</a:t>
            </a:r>
          </a:p>
        </p:txBody>
      </p:sp>
      <p:grpSp>
        <p:nvGrpSpPr>
          <p:cNvPr id="8" name="グループ化 7"/>
          <p:cNvGrpSpPr/>
          <p:nvPr/>
        </p:nvGrpSpPr>
        <p:grpSpPr>
          <a:xfrm>
            <a:off x="630802" y="2071275"/>
            <a:ext cx="8045654" cy="709653"/>
            <a:chOff x="0" y="600402"/>
            <a:chExt cx="6535935" cy="517249"/>
          </a:xfrm>
        </p:grpSpPr>
        <p:sp>
          <p:nvSpPr>
            <p:cNvPr id="11" name="ホームベース 10"/>
            <p:cNvSpPr/>
            <p:nvPr/>
          </p:nvSpPr>
          <p:spPr>
            <a:xfrm>
              <a:off x="5635935"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ja-JP" altLang="en-US" sz="1400" dirty="0">
                  <a:solidFill>
                    <a:schemeClr val="tx1"/>
                  </a:solidFill>
                  <a:latin typeface="HGPｺﾞｼｯｸM" panose="020B0600000000000000" pitchFamily="50" charset="-128"/>
                  <a:ea typeface="HGPｺﾞｼｯｸM" panose="020B0600000000000000" pitchFamily="50" charset="-128"/>
                </a:rPr>
                <a:t>　運用</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2" name="ホームベース 11"/>
            <p:cNvSpPr/>
            <p:nvPr/>
          </p:nvSpPr>
          <p:spPr>
            <a:xfrm>
              <a:off x="4936857"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システム</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3" name="ホームベース 12"/>
            <p:cNvSpPr/>
            <p:nvPr/>
          </p:nvSpPr>
          <p:spPr>
            <a:xfrm>
              <a:off x="423159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r"/>
              <a:r>
                <a:rPr lang="ja-JP" altLang="en-US" sz="1400" dirty="0">
                  <a:solidFill>
                    <a:schemeClr val="tx1"/>
                  </a:solidFill>
                  <a:latin typeface="HGPｺﾞｼｯｸM" panose="020B0600000000000000" pitchFamily="50" charset="-128"/>
                  <a:ea typeface="HGPｺﾞｼｯｸM" panose="020B0600000000000000" pitchFamily="50" charset="-128"/>
                </a:rPr>
                <a:t>　　結合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r"/>
              <a:r>
                <a:rPr lang="ja-JP" altLang="en-US" sz="1400" dirty="0">
                  <a:solidFill>
                    <a:schemeClr val="tx1"/>
                  </a:solidFill>
                  <a:latin typeface="HGPｺﾞｼｯｸM" panose="020B0600000000000000" pitchFamily="50" charset="-128"/>
                  <a:ea typeface="HGPｺﾞｼｯｸM" panose="020B0600000000000000" pitchFamily="50" charset="-128"/>
                </a:rPr>
                <a:t>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4" name="ホームベース 13"/>
            <p:cNvSpPr/>
            <p:nvPr/>
          </p:nvSpPr>
          <p:spPr>
            <a:xfrm>
              <a:off x="3526325"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製造</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単体テスト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5" name="ホームベース 14"/>
            <p:cNvSpPr/>
            <p:nvPr/>
          </p:nvSpPr>
          <p:spPr>
            <a:xfrm>
              <a:off x="282106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内部設計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6" name="ホームベース 15"/>
            <p:cNvSpPr/>
            <p:nvPr/>
          </p:nvSpPr>
          <p:spPr>
            <a:xfrm>
              <a:off x="2115795" y="605371"/>
              <a:ext cx="900000" cy="512279"/>
            </a:xfrm>
            <a:prstGeom prst="homePlate">
              <a:avLst>
                <a:gd name="adj" fmla="val 33832"/>
              </a:avLst>
            </a:prstGeom>
            <a:solidFill>
              <a:schemeClr val="tx2">
                <a:lumMod val="20000"/>
                <a:lumOff val="80000"/>
              </a:schemeClr>
            </a:solidFill>
            <a:ln w="9525" cmpd="sng">
              <a:solidFill>
                <a:schemeClr val="bg2">
                  <a:lumMod val="75000"/>
                </a:schemeClr>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外部設計</a:t>
              </a:r>
              <a:endParaRPr lang="en-US" altLang="ja-JP" sz="1400" dirty="0">
                <a:solidFill>
                  <a:schemeClr val="tx1"/>
                </a:solidFill>
                <a:latin typeface="HGPｺﾞｼｯｸM" panose="020B0600000000000000" pitchFamily="50" charset="-128"/>
                <a:ea typeface="HGPｺﾞｼｯｸM" panose="020B0600000000000000" pitchFamily="50" charset="-128"/>
              </a:endParaRPr>
            </a:p>
          </p:txBody>
        </p:sp>
        <p:sp>
          <p:nvSpPr>
            <p:cNvPr id="17" name="ホームベース 16"/>
            <p:cNvSpPr/>
            <p:nvPr/>
          </p:nvSpPr>
          <p:spPr>
            <a:xfrm>
              <a:off x="1410530" y="605371"/>
              <a:ext cx="900000" cy="512279"/>
            </a:xfrm>
            <a:prstGeom prst="homePlate">
              <a:avLst>
                <a:gd name="adj" fmla="val 33832"/>
              </a:avLst>
            </a:prstGeom>
            <a:solidFill>
              <a:schemeClr val="tx2">
                <a:lumMod val="60000"/>
                <a:lumOff val="40000"/>
              </a:schemeClr>
            </a:solidFill>
            <a:ln w="25400" cmpd="sng">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システム</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要件定義</a:t>
              </a:r>
            </a:p>
          </p:txBody>
        </p:sp>
        <p:sp>
          <p:nvSpPr>
            <p:cNvPr id="18" name="ホームベース 17"/>
            <p:cNvSpPr/>
            <p:nvPr/>
          </p:nvSpPr>
          <p:spPr>
            <a:xfrm>
              <a:off x="705265" y="605371"/>
              <a:ext cx="900000" cy="512279"/>
            </a:xfrm>
            <a:prstGeom prst="homePlate">
              <a:avLst>
                <a:gd name="adj" fmla="val 33832"/>
              </a:avLst>
            </a:prstGeom>
            <a:solidFill>
              <a:schemeClr val="tx2">
                <a:lumMod val="60000"/>
                <a:lumOff val="40000"/>
              </a:schemeClr>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　　業務</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　　要件定義</a:t>
              </a:r>
            </a:p>
          </p:txBody>
        </p:sp>
        <p:sp>
          <p:nvSpPr>
            <p:cNvPr id="19" name="ホームベース 18"/>
            <p:cNvSpPr/>
            <p:nvPr/>
          </p:nvSpPr>
          <p:spPr>
            <a:xfrm>
              <a:off x="0" y="605371"/>
              <a:ext cx="900000" cy="512279"/>
            </a:xfrm>
            <a:prstGeom prst="homePlate">
              <a:avLst>
                <a:gd name="adj" fmla="val 33832"/>
              </a:avLst>
            </a:prstGeom>
            <a:solidFill>
              <a:schemeClr val="tx2">
                <a:lumMod val="20000"/>
                <a:lumOff val="80000"/>
              </a:schemeClr>
            </a:solidFill>
          </p:spPr>
          <p:style>
            <a:lnRef idx="1">
              <a:schemeClr val="accent3"/>
            </a:lnRef>
            <a:fillRef idx="2">
              <a:schemeClr val="accent3"/>
            </a:fillRef>
            <a:effectRef idx="1">
              <a:schemeClr val="accent3"/>
            </a:effectRef>
            <a:fontRef idx="minor">
              <a:schemeClr val="dk1"/>
            </a:fontRef>
          </p:style>
          <p:txBody>
            <a:bodyPr lIns="0" tIns="0" rIns="0" bIns="0" rtlCol="0" anchor="ctr" anchorCtr="1"/>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400" dirty="0">
                  <a:solidFill>
                    <a:schemeClr val="tx1"/>
                  </a:solidFill>
                  <a:latin typeface="HGPｺﾞｼｯｸM" panose="020B0600000000000000" pitchFamily="50" charset="-128"/>
                  <a:ea typeface="HGPｺﾞｼｯｸM" panose="020B0600000000000000" pitchFamily="50" charset="-128"/>
                </a:rPr>
                <a:t>システム化</a:t>
              </a:r>
              <a:endParaRPr lang="en-US" altLang="ja-JP" sz="1400" dirty="0">
                <a:solidFill>
                  <a:schemeClr val="tx1"/>
                </a:solidFill>
                <a:latin typeface="HGPｺﾞｼｯｸM" panose="020B0600000000000000" pitchFamily="50" charset="-128"/>
                <a:ea typeface="HGPｺﾞｼｯｸM" panose="020B0600000000000000" pitchFamily="50" charset="-128"/>
              </a:endParaRPr>
            </a:p>
            <a:p>
              <a:pPr algn="ctr"/>
              <a:r>
                <a:rPr lang="ja-JP" altLang="en-US" sz="1400" dirty="0">
                  <a:solidFill>
                    <a:schemeClr val="tx1"/>
                  </a:solidFill>
                  <a:latin typeface="HGPｺﾞｼｯｸM" panose="020B0600000000000000" pitchFamily="50" charset="-128"/>
                  <a:ea typeface="HGPｺﾞｼｯｸM" panose="020B0600000000000000" pitchFamily="50" charset="-128"/>
                </a:rPr>
                <a:t>企画・計画</a:t>
              </a:r>
            </a:p>
          </p:txBody>
        </p:sp>
        <p:cxnSp>
          <p:nvCxnSpPr>
            <p:cNvPr id="20" name="直線コネクタ 19"/>
            <p:cNvCxnSpPr/>
            <p:nvPr/>
          </p:nvCxnSpPr>
          <p:spPr>
            <a:xfrm>
              <a:off x="705265" y="600402"/>
              <a:ext cx="204227" cy="26110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a:endCxn id="19" idx="3"/>
            </p:cNvCxnSpPr>
            <p:nvPr/>
          </p:nvCxnSpPr>
          <p:spPr>
            <a:xfrm flipV="1">
              <a:off x="705265" y="861511"/>
              <a:ext cx="194735" cy="2561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8" name="正方形/長方形 37"/>
          <p:cNvSpPr/>
          <p:nvPr/>
        </p:nvSpPr>
        <p:spPr>
          <a:xfrm>
            <a:off x="1498974" y="2038678"/>
            <a:ext cx="1976061" cy="781661"/>
          </a:xfrm>
          <a:prstGeom prst="rect">
            <a:avLst/>
          </a:prstGeom>
          <a:noFill/>
          <a:ln w="50800">
            <a:solidFill>
              <a:srgbClr val="FF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200" dirty="0">
              <a:solidFill>
                <a:srgbClr val="FFFFFF"/>
              </a:solidFill>
            </a:endParaRPr>
          </a:p>
        </p:txBody>
      </p:sp>
      <p:sp>
        <p:nvSpPr>
          <p:cNvPr id="39" name="テキスト ボックス 38"/>
          <p:cNvSpPr txBox="1"/>
          <p:nvPr/>
        </p:nvSpPr>
        <p:spPr>
          <a:xfrm>
            <a:off x="1619672" y="3348281"/>
            <a:ext cx="6984776" cy="584775"/>
          </a:xfrm>
          <a:prstGeom prst="rect">
            <a:avLst/>
          </a:prstGeom>
          <a:noFill/>
        </p:spPr>
        <p:txBody>
          <a:bodyPr wrap="square" rtlCol="0">
            <a:spAutoFit/>
          </a:bodyPr>
          <a:lstStyle/>
          <a:p>
            <a:pPr marL="285750" indent="-285750">
              <a:buFont typeface="Wingdings" panose="05000000000000000000" pitchFamily="2" charset="2"/>
              <a:buChar char="l"/>
            </a:pPr>
            <a:r>
              <a:rPr lang="ja-JP" altLang="en-US" sz="1600" dirty="0">
                <a:solidFill>
                  <a:srgbClr val="201815"/>
                </a:solidFill>
                <a:latin typeface="HGPｺﾞｼｯｸM" panose="020B0600000000000000" pitchFamily="50" charset="-128"/>
                <a:ea typeface="HGPｺﾞｼｯｸM" panose="020B0600000000000000" pitchFamily="50" charset="-128"/>
              </a:rPr>
              <a:t>ＡＰＳ</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業務ＳＥ</a:t>
            </a:r>
            <a:r>
              <a:rPr lang="en-US" altLang="ja-JP" sz="1600" dirty="0">
                <a:solidFill>
                  <a:srgbClr val="201815"/>
                </a:solidFill>
                <a:latin typeface="HGPｺﾞｼｯｸM" panose="020B0600000000000000" pitchFamily="50" charset="-128"/>
                <a:ea typeface="HGPｺﾞｼｯｸM" panose="020B0600000000000000" pitchFamily="50" charset="-128"/>
              </a:rPr>
              <a:t>)</a:t>
            </a:r>
            <a:r>
              <a:rPr lang="ja-JP" altLang="en-US" sz="1600" dirty="0">
                <a:solidFill>
                  <a:srgbClr val="201815"/>
                </a:solidFill>
                <a:latin typeface="HGPｺﾞｼｯｸM" panose="020B0600000000000000" pitchFamily="50" charset="-128"/>
                <a:ea typeface="HGPｺﾞｼｯｸM" panose="020B0600000000000000" pitchFamily="50" charset="-128"/>
              </a:rPr>
              <a:t>担当領域が対象</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marL="285750" indent="-285750">
              <a:buFont typeface="Wingdings" panose="05000000000000000000" pitchFamily="2" charset="2"/>
              <a:buChar char="l"/>
            </a:pPr>
            <a:r>
              <a:rPr lang="ja-JP" altLang="en-US" sz="1600" dirty="0">
                <a:latin typeface="HGPｺﾞｼｯｸM" panose="020B0600000000000000" pitchFamily="50" charset="-128"/>
                <a:ea typeface="HGPｺﾞｼｯｸM" panose="020B0600000000000000" pitchFamily="50" charset="-128"/>
              </a:rPr>
              <a:t>マネジメントは要件定義固有事柄を対象</a:t>
            </a:r>
            <a:endParaRPr lang="en-US" altLang="ja-JP" sz="1600" dirty="0">
              <a:latin typeface="HGPｺﾞｼｯｸM" panose="020B0600000000000000" pitchFamily="50" charset="-128"/>
              <a:ea typeface="HGPｺﾞｼｯｸM" panose="020B0600000000000000" pitchFamily="50" charset="-128"/>
            </a:endParaRPr>
          </a:p>
        </p:txBody>
      </p:sp>
      <p:sp>
        <p:nvSpPr>
          <p:cNvPr id="24" name="正方形/長方形 23"/>
          <p:cNvSpPr/>
          <p:nvPr/>
        </p:nvSpPr>
        <p:spPr>
          <a:xfrm>
            <a:off x="963377" y="4297789"/>
            <a:ext cx="4052406" cy="599591"/>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b="1" dirty="0">
                <a:solidFill>
                  <a:srgbClr val="201815"/>
                </a:solidFill>
                <a:latin typeface="HGPｺﾞｼｯｸM" panose="020B0600000000000000" pitchFamily="50" charset="-128"/>
                <a:ea typeface="HGPｺﾞｼｯｸM" panose="020B0600000000000000" pitchFamily="50" charset="-128"/>
              </a:rPr>
              <a:t>業務要件</a:t>
            </a:r>
          </a:p>
        </p:txBody>
      </p:sp>
      <p:sp>
        <p:nvSpPr>
          <p:cNvPr id="25" name="正方形/長方形 24"/>
          <p:cNvSpPr/>
          <p:nvPr/>
        </p:nvSpPr>
        <p:spPr>
          <a:xfrm>
            <a:off x="963377" y="4978018"/>
            <a:ext cx="4052406" cy="599590"/>
          </a:xfrm>
          <a:prstGeom prst="rect">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b="1" dirty="0">
                <a:solidFill>
                  <a:srgbClr val="201815"/>
                </a:solidFill>
                <a:latin typeface="HGPｺﾞｼｯｸM" panose="020B0600000000000000" pitchFamily="50" charset="-128"/>
                <a:ea typeface="HGPｺﾞｼｯｸM" panose="020B0600000000000000" pitchFamily="50" charset="-128"/>
              </a:rPr>
              <a:t>システム要件</a:t>
            </a:r>
          </a:p>
        </p:txBody>
      </p:sp>
      <p:sp>
        <p:nvSpPr>
          <p:cNvPr id="26" name="正方形/長方形 25"/>
          <p:cNvSpPr/>
          <p:nvPr/>
        </p:nvSpPr>
        <p:spPr>
          <a:xfrm>
            <a:off x="640321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移行</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27" name="正方形/長方形 26"/>
          <p:cNvSpPr/>
          <p:nvPr/>
        </p:nvSpPr>
        <p:spPr>
          <a:xfrm>
            <a:off x="963377" y="5774651"/>
            <a:ext cx="1984853" cy="599589"/>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インフラ方式</a:t>
            </a:r>
          </a:p>
        </p:txBody>
      </p:sp>
      <p:sp>
        <p:nvSpPr>
          <p:cNvPr id="28" name="正方形/長方形 27"/>
          <p:cNvSpPr/>
          <p:nvPr/>
        </p:nvSpPr>
        <p:spPr>
          <a:xfrm>
            <a:off x="747627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運用</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29" name="正方形/長方形 28"/>
          <p:cNvSpPr/>
          <p:nvPr/>
        </p:nvSpPr>
        <p:spPr>
          <a:xfrm>
            <a:off x="3022659" y="5774651"/>
            <a:ext cx="1993124" cy="599589"/>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アーキテクチャ</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32" name="テキスト ボックス 23"/>
          <p:cNvSpPr txBox="1"/>
          <p:nvPr/>
        </p:nvSpPr>
        <p:spPr>
          <a:xfrm>
            <a:off x="1043834" y="4638936"/>
            <a:ext cx="1925072"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エンジニアリング</a:t>
            </a:r>
          </a:p>
        </p:txBody>
      </p:sp>
      <p:sp>
        <p:nvSpPr>
          <p:cNvPr id="33" name="テキスト ボックス 24"/>
          <p:cNvSpPr txBox="1"/>
          <p:nvPr/>
        </p:nvSpPr>
        <p:spPr>
          <a:xfrm>
            <a:off x="3043334" y="4638936"/>
            <a:ext cx="1923498"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マネジメント</a:t>
            </a:r>
          </a:p>
        </p:txBody>
      </p:sp>
      <p:sp>
        <p:nvSpPr>
          <p:cNvPr id="34" name="テキスト ボックス 27"/>
          <p:cNvSpPr txBox="1"/>
          <p:nvPr/>
        </p:nvSpPr>
        <p:spPr>
          <a:xfrm>
            <a:off x="1046082" y="5321229"/>
            <a:ext cx="1925072"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エンジニアリング</a:t>
            </a:r>
          </a:p>
        </p:txBody>
      </p:sp>
      <p:sp>
        <p:nvSpPr>
          <p:cNvPr id="35" name="テキスト ボックス 28"/>
          <p:cNvSpPr txBox="1"/>
          <p:nvPr/>
        </p:nvSpPr>
        <p:spPr>
          <a:xfrm>
            <a:off x="3045582" y="5321229"/>
            <a:ext cx="1923498" cy="227433"/>
          </a:xfrm>
          <a:prstGeom prst="rect">
            <a:avLst/>
          </a:prstGeom>
          <a:solidFill>
            <a:schemeClr val="accent1">
              <a:lumMod val="40000"/>
              <a:lumOff val="60000"/>
            </a:schemeClr>
          </a:solidFill>
          <a:ln w="9525" cmpd="sng">
            <a:solidFill>
              <a:schemeClr val="accent3">
                <a:lumMod val="50000"/>
              </a:schemeClr>
            </a:solid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マネジメント</a:t>
            </a:r>
          </a:p>
        </p:txBody>
      </p:sp>
      <p:sp>
        <p:nvSpPr>
          <p:cNvPr id="37" name="正方形/長方形 36"/>
          <p:cNvSpPr/>
          <p:nvPr/>
        </p:nvSpPr>
        <p:spPr>
          <a:xfrm>
            <a:off x="5328079" y="4295721"/>
            <a:ext cx="984153" cy="1976585"/>
          </a:xfrm>
          <a:prstGeom prst="rect">
            <a:avLst/>
          </a:prstGeom>
          <a:solidFill>
            <a:schemeClr val="bg1">
              <a:lumMod val="75000"/>
            </a:schemeClr>
          </a:solidFill>
          <a:ln w="9525">
            <a:solidFill>
              <a:schemeClr val="accent3">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sz="1600" dirty="0">
                <a:solidFill>
                  <a:srgbClr val="201815"/>
                </a:solidFill>
                <a:latin typeface="HGPｺﾞｼｯｸM" panose="020B0600000000000000" pitchFamily="50" charset="-128"/>
                <a:ea typeface="HGPｺﾞｼｯｸM" panose="020B0600000000000000" pitchFamily="50" charset="-128"/>
              </a:rPr>
              <a:t>テスト</a:t>
            </a:r>
            <a:endParaRPr lang="en-US" altLang="ja-JP" sz="1600" dirty="0">
              <a:solidFill>
                <a:srgbClr val="201815"/>
              </a:solidFill>
              <a:latin typeface="HGPｺﾞｼｯｸM" panose="020B0600000000000000" pitchFamily="50" charset="-128"/>
              <a:ea typeface="HGPｺﾞｼｯｸM" panose="020B0600000000000000" pitchFamily="50" charset="-128"/>
            </a:endParaRPr>
          </a:p>
          <a:p>
            <a:pPr algn="ctr"/>
            <a:r>
              <a:rPr lang="ja-JP" altLang="en-US" sz="1600" dirty="0">
                <a:solidFill>
                  <a:srgbClr val="201815"/>
                </a:solidFill>
                <a:latin typeface="HGPｺﾞｼｯｸM" panose="020B0600000000000000" pitchFamily="50" charset="-128"/>
                <a:ea typeface="HGPｺﾞｼｯｸM" panose="020B0600000000000000" pitchFamily="50" charset="-128"/>
              </a:rPr>
              <a:t>方式</a:t>
            </a:r>
          </a:p>
        </p:txBody>
      </p:sp>
      <p:sp>
        <p:nvSpPr>
          <p:cNvPr id="36" name="正方形/長方形 35"/>
          <p:cNvSpPr/>
          <p:nvPr/>
        </p:nvSpPr>
        <p:spPr>
          <a:xfrm>
            <a:off x="799756" y="4149080"/>
            <a:ext cx="4359891" cy="1549738"/>
          </a:xfrm>
          <a:prstGeom prst="rect">
            <a:avLst/>
          </a:prstGeom>
          <a:noFill/>
          <a:ln w="50800">
            <a:solidFill>
              <a:srgbClr val="FF0000"/>
            </a:solidFill>
            <a:prstDash val="sysDash"/>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600" dirty="0">
              <a:solidFill>
                <a:srgbClr val="FFFFFF"/>
              </a:solidFill>
              <a:latin typeface="HGPｺﾞｼｯｸM" panose="020B0600000000000000" pitchFamily="50" charset="-128"/>
              <a:ea typeface="HGPｺﾞｼｯｸM" panose="020B0600000000000000" pitchFamily="50" charset="-128"/>
            </a:endParaRPr>
          </a:p>
        </p:txBody>
      </p:sp>
      <p:sp>
        <p:nvSpPr>
          <p:cNvPr id="4" name="円/楕円 3"/>
          <p:cNvSpPr/>
          <p:nvPr/>
        </p:nvSpPr>
        <p:spPr>
          <a:xfrm>
            <a:off x="1043762" y="4992319"/>
            <a:ext cx="1172525" cy="2978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機能</a:t>
            </a:r>
          </a:p>
        </p:txBody>
      </p:sp>
      <p:sp>
        <p:nvSpPr>
          <p:cNvPr id="41" name="円/楕円 40"/>
          <p:cNvSpPr/>
          <p:nvPr/>
        </p:nvSpPr>
        <p:spPr>
          <a:xfrm>
            <a:off x="3731968" y="4992319"/>
            <a:ext cx="1172525" cy="297808"/>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sz="1600" dirty="0">
                <a:solidFill>
                  <a:schemeClr val="tx1"/>
                </a:solidFill>
                <a:latin typeface="HGPｺﾞｼｯｸM" panose="020B0600000000000000" pitchFamily="50" charset="-128"/>
                <a:ea typeface="HGPｺﾞｼｯｸM" panose="020B0600000000000000" pitchFamily="50" charset="-128"/>
              </a:rPr>
              <a:t>非機能</a:t>
            </a:r>
          </a:p>
        </p:txBody>
      </p:sp>
      <p:cxnSp>
        <p:nvCxnSpPr>
          <p:cNvPr id="22" name="曲線コネクタ 21"/>
          <p:cNvCxnSpPr>
            <a:stCxn id="41" idx="7"/>
            <a:endCxn id="37" idx="0"/>
          </p:cNvCxnSpPr>
          <p:nvPr/>
        </p:nvCxnSpPr>
        <p:spPr>
          <a:xfrm rot="5400000" flipH="1" flipV="1">
            <a:off x="4906362" y="4122140"/>
            <a:ext cx="740212" cy="1087377"/>
          </a:xfrm>
          <a:prstGeom prst="curvedConnector3">
            <a:avLst>
              <a:gd name="adj1" fmla="val 109602"/>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2" name="曲線コネクタ 41"/>
          <p:cNvCxnSpPr>
            <a:stCxn id="41" idx="7"/>
            <a:endCxn id="26" idx="0"/>
          </p:cNvCxnSpPr>
          <p:nvPr/>
        </p:nvCxnSpPr>
        <p:spPr>
          <a:xfrm rot="5400000" flipH="1" flipV="1">
            <a:off x="5443932" y="3584570"/>
            <a:ext cx="740212" cy="2162516"/>
          </a:xfrm>
          <a:prstGeom prst="curvedConnector3">
            <a:avLst>
              <a:gd name="adj1" fmla="val 143574"/>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4" name="曲線コネクタ 43"/>
          <p:cNvCxnSpPr>
            <a:stCxn id="41" idx="7"/>
            <a:endCxn id="28" idx="0"/>
          </p:cNvCxnSpPr>
          <p:nvPr/>
        </p:nvCxnSpPr>
        <p:spPr>
          <a:xfrm rot="5400000" flipH="1" flipV="1">
            <a:off x="5980462" y="3048040"/>
            <a:ext cx="740212" cy="3235576"/>
          </a:xfrm>
          <a:prstGeom prst="curvedConnector3">
            <a:avLst>
              <a:gd name="adj1" fmla="val 180634"/>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47" name="曲線コネクタ 46"/>
          <p:cNvCxnSpPr>
            <a:stCxn id="41" idx="4"/>
            <a:endCxn id="27" idx="0"/>
          </p:cNvCxnSpPr>
          <p:nvPr/>
        </p:nvCxnSpPr>
        <p:spPr>
          <a:xfrm rot="5400000">
            <a:off x="2894755" y="4351176"/>
            <a:ext cx="484524" cy="2362427"/>
          </a:xfrm>
          <a:prstGeom prst="curvedConnector3">
            <a:avLst>
              <a:gd name="adj1" fmla="val 50000"/>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50" name="曲線コネクタ 49"/>
          <p:cNvCxnSpPr>
            <a:stCxn id="41" idx="4"/>
            <a:endCxn id="29" idx="0"/>
          </p:cNvCxnSpPr>
          <p:nvPr/>
        </p:nvCxnSpPr>
        <p:spPr>
          <a:xfrm rot="5400000">
            <a:off x="3926463" y="5382884"/>
            <a:ext cx="484524" cy="299010"/>
          </a:xfrm>
          <a:prstGeom prst="curvedConnector3">
            <a:avLst>
              <a:gd name="adj1" fmla="val 50000"/>
            </a:avLst>
          </a:prstGeom>
          <a:ln w="127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43" name="テキスト プレースホルダー 2"/>
          <p:cNvSpPr>
            <a:spLocks noGrp="1"/>
          </p:cNvSpPr>
          <p:nvPr>
            <p:ph type="body" sz="quarter" idx="13"/>
          </p:nvPr>
        </p:nvSpPr>
        <p:spPr/>
        <p:txBody>
          <a:bodyPr/>
          <a:lstStyle/>
          <a:p>
            <a:r>
              <a:rPr lang="ja-JP" altLang="en-US" dirty="0"/>
              <a:t>１．要件定義フレームワークとは</a:t>
            </a:r>
          </a:p>
        </p:txBody>
      </p:sp>
    </p:spTree>
    <p:extLst>
      <p:ext uri="{BB962C8B-B14F-4D97-AF65-F5344CB8AC3E}">
        <p14:creationId xmlns:p14="http://schemas.microsoft.com/office/powerpoint/2010/main" val="267123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7</a:t>
            </a:fld>
            <a:endParaRPr lang="ja-JP" altLang="en-US" dirty="0"/>
          </a:p>
        </p:txBody>
      </p:sp>
      <p:sp>
        <p:nvSpPr>
          <p:cNvPr id="4" name="テキスト プレースホルダー 2"/>
          <p:cNvSpPr>
            <a:spLocks noGrp="1"/>
          </p:cNvSpPr>
          <p:nvPr>
            <p:ph type="body" sz="quarter" idx="13"/>
          </p:nvPr>
        </p:nvSpPr>
        <p:spPr/>
        <p:txBody>
          <a:bodyPr/>
          <a:lstStyle/>
          <a:p>
            <a:r>
              <a:rPr lang="ja-JP" altLang="en-US" dirty="0"/>
              <a:t>１．要件定義フレームワークとは</a:t>
            </a:r>
          </a:p>
        </p:txBody>
      </p:sp>
      <p:sp>
        <p:nvSpPr>
          <p:cNvPr id="5" name="テキスト ボックス 4"/>
          <p:cNvSpPr txBox="1"/>
          <p:nvPr/>
        </p:nvSpPr>
        <p:spPr>
          <a:xfrm>
            <a:off x="376065" y="1196752"/>
            <a:ext cx="8516415" cy="5509200"/>
          </a:xfrm>
          <a:prstGeom prst="rect">
            <a:avLst/>
          </a:prstGeom>
          <a:noFill/>
        </p:spPr>
        <p:txBody>
          <a:bodyPr wrap="square" rtlCol="0">
            <a:spAutoFit/>
          </a:bodyPr>
          <a:lstStyle/>
          <a:p>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業界内の標準との関係</a:t>
            </a:r>
            <a:r>
              <a:rPr lang="en-US" altLang="ja-JP" dirty="0">
                <a:latin typeface="HGPｺﾞｼｯｸM" panose="020B0600000000000000" pitchFamily="50" charset="-128"/>
                <a:ea typeface="HGPｺﾞｼｯｸM" panose="020B0600000000000000" pitchFamily="50" charset="-128"/>
              </a:rPr>
              <a:t>】</a:t>
            </a:r>
          </a:p>
          <a:p>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要件定義フレームワークは、</a:t>
            </a:r>
            <a:r>
              <a:rPr lang="en-US" altLang="ja-JP" dirty="0">
                <a:latin typeface="HGPｺﾞｼｯｸM" panose="020B0600000000000000" pitchFamily="50" charset="-128"/>
                <a:ea typeface="HGPｺﾞｼｯｸM" panose="020B0600000000000000" pitchFamily="50" charset="-128"/>
              </a:rPr>
              <a:t>REBOK(</a:t>
            </a:r>
            <a:r>
              <a:rPr lang="ja-JP" altLang="en-US" dirty="0">
                <a:latin typeface="HGPｺﾞｼｯｸM" panose="020B0600000000000000" pitchFamily="50" charset="-128"/>
                <a:ea typeface="HGPｺﾞｼｯｸM" panose="020B0600000000000000" pitchFamily="50" charset="-128"/>
              </a:rPr>
              <a:t>アールイーボック</a:t>
            </a:r>
            <a:r>
              <a:rPr lang="en-US" altLang="ja-JP" dirty="0">
                <a:latin typeface="HGPｺﾞｼｯｸM" panose="020B0600000000000000" pitchFamily="50" charset="-128"/>
                <a:ea typeface="HGPｺﾞｼｯｸM" panose="020B0600000000000000" pitchFamily="50" charset="-128"/>
              </a:rPr>
              <a:t>)[1]</a:t>
            </a:r>
            <a:r>
              <a:rPr lang="ja-JP" altLang="en-US" dirty="0">
                <a:latin typeface="HGPｺﾞｼｯｸM" panose="020B0600000000000000" pitchFamily="50" charset="-128"/>
                <a:ea typeface="HGPｺﾞｼｯｸM" panose="020B0600000000000000" pitchFamily="50" charset="-128"/>
              </a:rPr>
              <a:t>等の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ビジネスアナリシス、要求工学の知識体系を、全体的な考え方や要件定義プロセス等</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のベースとし、具体的には下記の対応関係があります。</a:t>
            </a:r>
          </a:p>
          <a:p>
            <a:endParaRPr lang="ja-JP" altLang="en-US" dirty="0">
              <a:latin typeface="HGPｺﾞｼｯｸM" panose="020B0600000000000000" pitchFamily="50" charset="-128"/>
              <a:ea typeface="HGPｺﾞｼｯｸM" panose="020B0600000000000000" pitchFamily="50" charset="-128"/>
            </a:endParaRPr>
          </a:p>
          <a:p>
            <a:pPr marL="62865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業務要件定義とシステム要件定義のプロセスガイドが定義する、「プロセス」</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「サブプロセス」レベルのプロセスは、</a:t>
            </a:r>
            <a:r>
              <a:rPr lang="en-US" altLang="ja-JP" dirty="0">
                <a:latin typeface="HGPｺﾞｼｯｸM" panose="020B0600000000000000" pitchFamily="50" charset="-128"/>
                <a:ea typeface="HGPｺﾞｼｯｸM" panose="020B0600000000000000" pitchFamily="50" charset="-128"/>
              </a:rPr>
              <a:t>REBOK[1]</a:t>
            </a:r>
            <a:r>
              <a:rPr lang="ja-JP" altLang="en-US" dirty="0">
                <a:latin typeface="HGPｺﾞｼｯｸM" panose="020B0600000000000000" pitchFamily="50" charset="-128"/>
                <a:ea typeface="HGPｺﾞｼｯｸM" panose="020B0600000000000000" pitchFamily="50" charset="-128"/>
              </a:rPr>
              <a:t>のプロセスモデルを踏襲しています。</a:t>
            </a:r>
          </a:p>
          <a:p>
            <a:pPr marL="628650" indent="-285750">
              <a:buFont typeface="Arial" panose="020B0604020202020204" pitchFamily="34" charset="0"/>
              <a:buChar char="•"/>
            </a:pPr>
            <a:r>
              <a:rPr lang="ja-JP" altLang="en-US" dirty="0">
                <a:latin typeface="HGPｺﾞｼｯｸM" panose="020B0600000000000000" pitchFamily="50" charset="-128"/>
                <a:ea typeface="HGPｺﾞｼｯｸM" panose="020B0600000000000000" pitchFamily="50" charset="-128"/>
              </a:rPr>
              <a:t>非機能要件定義で決めること</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メトリクス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は、非機能要求グレード</a:t>
            </a:r>
            <a:r>
              <a:rPr lang="en-US" altLang="ja-JP" dirty="0">
                <a:latin typeface="HGPｺﾞｼｯｸM" panose="020B0600000000000000" pitchFamily="50" charset="-128"/>
                <a:ea typeface="HGPｺﾞｼｯｸM" panose="020B0600000000000000" pitchFamily="50" charset="-128"/>
              </a:rPr>
              <a:t>[2]</a:t>
            </a:r>
            <a:r>
              <a:rPr lang="ja-JP" altLang="en-US" dirty="0">
                <a:latin typeface="HGPｺﾞｼｯｸM" panose="020B0600000000000000" pitchFamily="50" charset="-128"/>
                <a:ea typeface="HGPｺﾞｼｯｸM" panose="020B0600000000000000" pitchFamily="50" charset="-128"/>
              </a:rPr>
              <a:t>の項目一覧を</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踏襲しています。</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ただし、「テスト要件」「ネットワーク要件」を要件定義フレームワークで独自に</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追加しています。</a:t>
            </a:r>
          </a:p>
          <a:p>
            <a:endParaRPr lang="ja-JP" altLang="en-US" dirty="0">
              <a:latin typeface="HGPｺﾞｼｯｸM" panose="020B0600000000000000" pitchFamily="50" charset="-128"/>
              <a:ea typeface="HGPｺﾞｼｯｸM" panose="020B0600000000000000" pitchFamily="50" charset="-128"/>
            </a:endParaRPr>
          </a:p>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a:t>
            </a:r>
            <a:r>
              <a:rPr lang="en-US" altLang="ja-JP" sz="1400" dirty="0">
                <a:latin typeface="HGPｺﾞｼｯｸM" panose="020B0600000000000000" pitchFamily="50" charset="-128"/>
                <a:ea typeface="HGPｺﾞｼｯｸM" panose="020B0600000000000000" pitchFamily="50" charset="-128"/>
              </a:rPr>
              <a:t>REBOK[1]</a:t>
            </a:r>
            <a:r>
              <a:rPr lang="ja-JP" altLang="en-US" sz="1400" dirty="0">
                <a:latin typeface="HGPｺﾞｼｯｸM" panose="020B0600000000000000" pitchFamily="50" charset="-128"/>
                <a:ea typeface="HGPｺﾞｼｯｸM" panose="020B0600000000000000" pitchFamily="50" charset="-128"/>
              </a:rPr>
              <a:t>は、実践の視点から要求工学知識を体系的に整理した知識体系です。</a:t>
            </a:r>
          </a:p>
          <a:p>
            <a:r>
              <a:rPr lang="en-US" altLang="ja-JP" sz="1400" dirty="0">
                <a:latin typeface="HGPｺﾞｼｯｸM" panose="020B0600000000000000" pitchFamily="50" charset="-128"/>
                <a:ea typeface="HGPｺﾞｼｯｸM" panose="020B0600000000000000" pitchFamily="50" charset="-128"/>
              </a:rPr>
              <a:t>※</a:t>
            </a:r>
            <a:r>
              <a:rPr lang="ja-JP" altLang="en-US" sz="1400" dirty="0">
                <a:latin typeface="HGPｺﾞｼｯｸM" panose="020B0600000000000000" pitchFamily="50" charset="-128"/>
                <a:ea typeface="HGPｺﾞｼｯｸM" panose="020B0600000000000000" pitchFamily="50" charset="-128"/>
              </a:rPr>
              <a:t>：非機能要求グレード</a:t>
            </a:r>
            <a:r>
              <a:rPr lang="en-US" altLang="ja-JP" sz="1400" dirty="0">
                <a:latin typeface="HGPｺﾞｼｯｸM" panose="020B0600000000000000" pitchFamily="50" charset="-128"/>
                <a:ea typeface="HGPｺﾞｼｯｸM" panose="020B0600000000000000" pitchFamily="50" charset="-128"/>
              </a:rPr>
              <a:t>[2]</a:t>
            </a:r>
            <a:r>
              <a:rPr lang="ja-JP" altLang="en-US" sz="1400" dirty="0">
                <a:latin typeface="HGPｺﾞｼｯｸM" panose="020B0600000000000000" pitchFamily="50" charset="-128"/>
                <a:ea typeface="HGPｺﾞｼｯｸM" panose="020B0600000000000000" pitchFamily="50" charset="-128"/>
              </a:rPr>
              <a:t>は、重要な項目から段階的に詳細化しながら非機能要求の確認を行うツール群です。</a:t>
            </a:r>
          </a:p>
          <a:p>
            <a:endParaRPr lang="ja-JP" altLang="en-US"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これに、従来から開発現場で活用しているプロセス・技法を加え、</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不足しているプロセス・技法を補ったものを、要件定義の現場で使えるレベルまで、</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内容の具体化、詳細化を行っています。</a:t>
            </a:r>
          </a:p>
          <a:p>
            <a:endParaRPr lang="en-US" altLang="ja-JP" dirty="0">
              <a:latin typeface="HGPｺﾞｼｯｸM" panose="020B0600000000000000" pitchFamily="50" charset="-128"/>
              <a:ea typeface="HGPｺﾞｼｯｸM" panose="020B0600000000000000" pitchFamily="50" charset="-128"/>
            </a:endParaRPr>
          </a:p>
        </p:txBody>
      </p:sp>
    </p:spTree>
    <p:extLst>
      <p:ext uri="{BB962C8B-B14F-4D97-AF65-F5344CB8AC3E}">
        <p14:creationId xmlns:p14="http://schemas.microsoft.com/office/powerpoint/2010/main" val="3115413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solidFill>
                  <a:srgbClr val="201815"/>
                </a:solidFill>
              </a:rPr>
              <a:pPr/>
              <a:t>8</a:t>
            </a:fld>
            <a:endParaRPr lang="ja-JP" altLang="en-US" dirty="0">
              <a:solidFill>
                <a:srgbClr val="201815"/>
              </a:solidFill>
            </a:endParaRPr>
          </a:p>
        </p:txBody>
      </p:sp>
      <p:sp>
        <p:nvSpPr>
          <p:cNvPr id="3" name="テキスト プレースホルダー 2"/>
          <p:cNvSpPr>
            <a:spLocks noGrp="1"/>
          </p:cNvSpPr>
          <p:nvPr>
            <p:ph type="body" sz="quarter" idx="13"/>
          </p:nvPr>
        </p:nvSpPr>
        <p:spPr/>
        <p:txBody>
          <a:bodyPr/>
          <a:lstStyle/>
          <a:p>
            <a:r>
              <a:rPr lang="ja-JP" altLang="en-US" dirty="0"/>
              <a:t>１．要件定義フレームワークとは</a:t>
            </a:r>
          </a:p>
          <a:p>
            <a:endParaRPr kumimoji="1" lang="ja-JP" altLang="en-US" dirty="0"/>
          </a:p>
        </p:txBody>
      </p:sp>
      <p:sp>
        <p:nvSpPr>
          <p:cNvPr id="4" name="テキスト ボックス 3"/>
          <p:cNvSpPr txBox="1"/>
          <p:nvPr/>
        </p:nvSpPr>
        <p:spPr>
          <a:xfrm>
            <a:off x="376065" y="1268760"/>
            <a:ext cx="8588424" cy="369332"/>
          </a:xfrm>
          <a:prstGeom prst="rect">
            <a:avLst/>
          </a:prstGeom>
          <a:noFill/>
        </p:spPr>
        <p:txBody>
          <a:bodyPr wrap="square" rtlCol="0">
            <a:spAutoFit/>
          </a:bodyPr>
          <a:lstStyle/>
          <a:p>
            <a:r>
              <a:rPr lang="en-US" altLang="ja-JP" dirty="0">
                <a:solidFill>
                  <a:srgbClr val="201815"/>
                </a:solidFill>
              </a:rPr>
              <a:t>【</a:t>
            </a:r>
            <a:r>
              <a:rPr lang="ja-JP" altLang="en-US" dirty="0">
                <a:solidFill>
                  <a:srgbClr val="201815"/>
                </a:solidFill>
              </a:rPr>
              <a:t>構成</a:t>
            </a:r>
            <a:r>
              <a:rPr lang="en-US" altLang="ja-JP" dirty="0">
                <a:solidFill>
                  <a:srgbClr val="201815"/>
                </a:solidFill>
              </a:rPr>
              <a:t>】 </a:t>
            </a:r>
            <a:r>
              <a:rPr lang="ja-JP" altLang="en-US" u="sng" dirty="0">
                <a:solidFill>
                  <a:srgbClr val="FF0000"/>
                </a:solidFill>
              </a:rPr>
              <a:t>「基礎知識」「プロセスガイド」「成果物ガイド」「技法ガイド」</a:t>
            </a:r>
            <a:r>
              <a:rPr lang="ja-JP" altLang="en-US" dirty="0">
                <a:solidFill>
                  <a:srgbClr val="201815"/>
                </a:solidFill>
              </a:rPr>
              <a:t>の４点で構成</a:t>
            </a:r>
            <a:endParaRPr lang="en-US" altLang="ja-JP" dirty="0">
              <a:solidFill>
                <a:srgbClr val="201815"/>
              </a:solidFill>
            </a:endParaRPr>
          </a:p>
        </p:txBody>
      </p:sp>
      <p:graphicFrame>
        <p:nvGraphicFramePr>
          <p:cNvPr id="5" name="表 4"/>
          <p:cNvGraphicFramePr>
            <a:graphicFrameLocks noGrp="1"/>
          </p:cNvGraphicFramePr>
          <p:nvPr>
            <p:extLst>
              <p:ext uri="{D42A27DB-BD31-4B8C-83A1-F6EECF244321}">
                <p14:modId xmlns:p14="http://schemas.microsoft.com/office/powerpoint/2010/main" val="3777670833"/>
              </p:ext>
            </p:extLst>
          </p:nvPr>
        </p:nvGraphicFramePr>
        <p:xfrm>
          <a:off x="251520" y="1772816"/>
          <a:ext cx="8815622" cy="4632960"/>
        </p:xfrm>
        <a:graphic>
          <a:graphicData uri="http://schemas.openxmlformats.org/drawingml/2006/table">
            <a:tbl>
              <a:tblPr firstRow="1" firstCol="1" bandRow="1">
                <a:tableStyleId>{D27102A9-8310-4765-A935-A1911B00CA55}</a:tableStyleId>
              </a:tblPr>
              <a:tblGrid>
                <a:gridCol w="256917">
                  <a:extLst>
                    <a:ext uri="{9D8B030D-6E8A-4147-A177-3AD203B41FA5}">
                      <a16:colId xmlns:a16="http://schemas.microsoft.com/office/drawing/2014/main" val="20000"/>
                    </a:ext>
                  </a:extLst>
                </a:gridCol>
                <a:gridCol w="881095">
                  <a:extLst>
                    <a:ext uri="{9D8B030D-6E8A-4147-A177-3AD203B41FA5}">
                      <a16:colId xmlns:a16="http://schemas.microsoft.com/office/drawing/2014/main" val="20001"/>
                    </a:ext>
                  </a:extLst>
                </a:gridCol>
                <a:gridCol w="518172">
                  <a:extLst>
                    <a:ext uri="{9D8B030D-6E8A-4147-A177-3AD203B41FA5}">
                      <a16:colId xmlns:a16="http://schemas.microsoft.com/office/drawing/2014/main" val="20002"/>
                    </a:ext>
                  </a:extLst>
                </a:gridCol>
                <a:gridCol w="2808312">
                  <a:extLst>
                    <a:ext uri="{9D8B030D-6E8A-4147-A177-3AD203B41FA5}">
                      <a16:colId xmlns:a16="http://schemas.microsoft.com/office/drawing/2014/main" val="20003"/>
                    </a:ext>
                  </a:extLst>
                </a:gridCol>
                <a:gridCol w="4351126">
                  <a:extLst>
                    <a:ext uri="{9D8B030D-6E8A-4147-A177-3AD203B41FA5}">
                      <a16:colId xmlns:a16="http://schemas.microsoft.com/office/drawing/2014/main" val="20004"/>
                    </a:ext>
                  </a:extLst>
                </a:gridCol>
              </a:tblGrid>
              <a:tr h="184635">
                <a:tc>
                  <a:txBody>
                    <a:bodyPr/>
                    <a:lstStyle/>
                    <a:p>
                      <a:pPr>
                        <a:spcAft>
                          <a:spcPts val="0"/>
                        </a:spcAft>
                      </a:pP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名称</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pPr>
                        <a:spcAft>
                          <a:spcPts val="0"/>
                        </a:spcAft>
                      </a:pP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内容</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extLst>
                  <a:ext uri="{0D108BD9-81ED-4DB2-BD59-A6C34878D82A}">
                    <a16:rowId xmlns:a16="http://schemas.microsoft.com/office/drawing/2014/main" val="10000"/>
                  </a:ext>
                </a:extLst>
              </a:tr>
              <a:tr h="446089">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1</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要件定義基礎知識集</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要件定義に関する一般的な基礎知識を解説</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要求工学基礎知識</a:t>
                      </a: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extLst>
                  <a:ext uri="{0D108BD9-81ED-4DB2-BD59-A6C34878D82A}">
                    <a16:rowId xmlns:a16="http://schemas.microsoft.com/office/drawing/2014/main" val="10001"/>
                  </a:ext>
                </a:extLst>
              </a:tr>
              <a:tr h="436195">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2</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要件定義フレームワーク</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概要説明書</a:t>
                      </a:r>
                      <a:endParaRPr lang="ja-JP" sz="1600" strike="sngStrike"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要件定義フレームワークの</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基本的な考え方、構成、使用方法、背景等</a:t>
                      </a:r>
                    </a:p>
                  </a:txBody>
                  <a:tcPr marL="45260" marR="45260" marT="0" marB="0"/>
                </a:tc>
                <a:extLst>
                  <a:ext uri="{0D108BD9-81ED-4DB2-BD59-A6C34878D82A}">
                    <a16:rowId xmlns:a16="http://schemas.microsoft.com/office/drawing/2014/main" val="10002"/>
                  </a:ext>
                </a:extLst>
              </a:tr>
              <a:tr h="436195">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3</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a:solidFill>
                            <a:schemeClr val="tx1"/>
                          </a:solidFill>
                          <a:latin typeface="HGPｺﾞｼｯｸM" panose="020B0600000000000000" pitchFamily="50" charset="-128"/>
                          <a:ea typeface="HGPｺﾞｼｯｸM" panose="020B0600000000000000" pitchFamily="50" charset="-128"/>
                        </a:rPr>
                        <a:t>要件定義計画</a:t>
                      </a:r>
                      <a:endParaRPr lang="en-US" altLang="ja-JP" sz="1600" strike="sngStrike"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計画</a:t>
                      </a:r>
                      <a:r>
                        <a:rPr lang="ja-JP" sz="1600" kern="100" dirty="0">
                          <a:solidFill>
                            <a:schemeClr val="tx1"/>
                          </a:solidFill>
                          <a:effectLst/>
                          <a:latin typeface="HGPｺﾞｼｯｸM" panose="020B0600000000000000" pitchFamily="50" charset="-128"/>
                          <a:ea typeface="HGPｺﾞｼｯｸM" panose="020B0600000000000000" pitchFamily="50" charset="-128"/>
                        </a:rPr>
                        <a:t>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要件定義計画</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について</a:t>
                      </a:r>
                      <a:r>
                        <a:rPr lang="ja-JP" sz="1600" kern="100" dirty="0">
                          <a:solidFill>
                            <a:schemeClr val="tx1"/>
                          </a:solidFill>
                          <a:effectLst/>
                          <a:latin typeface="HGPｺﾞｼｯｸM" panose="020B0600000000000000" pitchFamily="50" charset="-128"/>
                          <a:ea typeface="HGPｺﾞｼｯｸM" panose="020B0600000000000000" pitchFamily="50" charset="-128"/>
                        </a:rPr>
                        <a:t>、</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進め方等のガイドラインや成果物、テクニックを定義</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extLst>
                  <a:ext uri="{0D108BD9-81ED-4DB2-BD59-A6C34878D82A}">
                    <a16:rowId xmlns:a16="http://schemas.microsoft.com/office/drawing/2014/main" val="10003"/>
                  </a:ext>
                </a:extLst>
              </a:tr>
              <a:tr h="436195">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4</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計画</a:t>
                      </a:r>
                      <a:r>
                        <a:rPr lang="ja-JP" sz="1600" kern="100" dirty="0">
                          <a:solidFill>
                            <a:schemeClr val="tx1"/>
                          </a:solidFill>
                          <a:effectLst/>
                          <a:latin typeface="HGPｺﾞｼｯｸM" panose="020B0600000000000000" pitchFamily="50" charset="-128"/>
                          <a:ea typeface="HGPｺﾞｼｯｸM" panose="020B0600000000000000" pitchFamily="50" charset="-128"/>
                        </a:rPr>
                        <a:t>成果物</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サンプル＆ガイド</a:t>
                      </a: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要件定義計画で作成する成果物の</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marL="0" marR="0" indent="0" algn="l" defTabSz="457200" rtl="0" eaLnBrk="1" fontAlgn="auto" latinLnBrk="0" hangingPunct="1">
                        <a:lnSpc>
                          <a:spcPct val="100000"/>
                        </a:lnSpc>
                        <a:spcBef>
                          <a:spcPts val="0"/>
                        </a:spcBef>
                        <a:spcAft>
                          <a:spcPts val="0"/>
                        </a:spcAft>
                        <a:buClrTx/>
                        <a:buSzTx/>
                        <a:buFontTx/>
                        <a:buNone/>
                        <a:tabLst/>
                        <a:defRPr/>
                      </a:pP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定義</a:t>
                      </a:r>
                      <a:r>
                        <a:rPr lang="en-US" sz="1600" kern="100" dirty="0">
                          <a:solidFill>
                            <a:schemeClr val="tx1"/>
                          </a:solidFill>
                          <a:effectLst/>
                          <a:latin typeface="HGPｺﾞｼｯｸM" panose="020B0600000000000000" pitchFamily="50" charset="-128"/>
                          <a:ea typeface="HGPｺﾞｼｯｸM" panose="020B0600000000000000" pitchFamily="50" charset="-128"/>
                        </a:rPr>
                        <a:t> </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extLst>
                  <a:ext uri="{0D108BD9-81ED-4DB2-BD59-A6C34878D82A}">
                    <a16:rowId xmlns:a16="http://schemas.microsoft.com/office/drawing/2014/main" val="10004"/>
                  </a:ext>
                </a:extLst>
              </a:tr>
              <a:tr h="436195">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5</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a:solidFill>
                            <a:schemeClr val="tx1"/>
                          </a:solidFill>
                          <a:latin typeface="HGPｺﾞｼｯｸM" panose="020B0600000000000000" pitchFamily="50" charset="-128"/>
                          <a:ea typeface="HGPｺﾞｼｯｸM" panose="020B0600000000000000" pitchFamily="50" charset="-128"/>
                        </a:rPr>
                        <a:t>業務要件</a:t>
                      </a: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について、</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進め方等のガイドラインや成果物、テクニックを定義</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extLst>
                  <a:ext uri="{0D108BD9-81ED-4DB2-BD59-A6C34878D82A}">
                    <a16:rowId xmlns:a16="http://schemas.microsoft.com/office/drawing/2014/main" val="10005"/>
                  </a:ext>
                </a:extLst>
              </a:tr>
              <a:tr h="436195">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6</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業務要件定義成果物</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サンプル＆ガイド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業務要件定義で作成する成果物の</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a:t>
                      </a:r>
                      <a:r>
                        <a:rPr lang="ja-JP" sz="1600" kern="100" dirty="0">
                          <a:solidFill>
                            <a:schemeClr val="tx1"/>
                          </a:solidFill>
                          <a:effectLst/>
                          <a:latin typeface="HGPｺﾞｼｯｸM" panose="020B0600000000000000" pitchFamily="50" charset="-128"/>
                          <a:ea typeface="HGPｺﾞｼｯｸM" panose="020B0600000000000000" pitchFamily="50" charset="-128"/>
                        </a:rPr>
                        <a:t>定義</a:t>
                      </a:r>
                    </a:p>
                  </a:txBody>
                  <a:tcPr marL="45260" marR="45260" marT="0" marB="0"/>
                </a:tc>
                <a:extLst>
                  <a:ext uri="{0D108BD9-81ED-4DB2-BD59-A6C34878D82A}">
                    <a16:rowId xmlns:a16="http://schemas.microsoft.com/office/drawing/2014/main" val="10006"/>
                  </a:ext>
                </a:extLst>
              </a:tr>
              <a:tr h="436195">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7</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r>
                        <a:rPr lang="ja-JP" altLang="en-US" sz="1600" dirty="0">
                          <a:solidFill>
                            <a:schemeClr val="tx1"/>
                          </a:solidFill>
                          <a:latin typeface="HGPｺﾞｼｯｸM" panose="020B0600000000000000" pitchFamily="50" charset="-128"/>
                          <a:ea typeface="HGPｺﾞｼｯｸM" panose="020B0600000000000000" pitchFamily="50" charset="-128"/>
                        </a:rPr>
                        <a:t>システム要件</a:t>
                      </a: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システム要件定義プロセスガイド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システム</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要件定義</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について、</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進め方等のガイドラインや成果物、テクニックを定義</a:t>
                      </a:r>
                      <a:endParaRPr lang="ja-JP" alt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extLst>
                  <a:ext uri="{0D108BD9-81ED-4DB2-BD59-A6C34878D82A}">
                    <a16:rowId xmlns:a16="http://schemas.microsoft.com/office/drawing/2014/main" val="10007"/>
                  </a:ext>
                </a:extLst>
              </a:tr>
              <a:tr h="436195">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8</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2">
                  <a:txBody>
                    <a:bodyPr/>
                    <a:lstStyle/>
                    <a:p>
                      <a:endParaRPr lang="ja-JP" altLang="en-US" sz="1600" dirty="0">
                        <a:solidFill>
                          <a:schemeClr val="tx1"/>
                        </a:solidFill>
                        <a:latin typeface="HGPｺﾞｼｯｸM" panose="020B0600000000000000" pitchFamily="50" charset="-128"/>
                        <a:ea typeface="HGPｺﾞｼｯｸM" panose="020B0600000000000000" pitchFamily="50" charset="-128"/>
                      </a:endParaRPr>
                    </a:p>
                  </a:txBody>
                  <a:tcPr marL="45260" marR="45260" marT="0" marB="0"/>
                </a:tc>
                <a:tc hMerge="1">
                  <a:txBody>
                    <a:bodyPr/>
                    <a:lstStyle/>
                    <a:p>
                      <a:pPr>
                        <a:spcAft>
                          <a:spcPts val="0"/>
                        </a:spcAft>
                      </a:pPr>
                      <a:endParaRPr lang="ja-JP" sz="1600" kern="100" dirty="0">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システム要件定義成果物</a:t>
                      </a:r>
                      <a:endParaRPr lang="en-US" altLang="ja-JP" sz="1600" kern="100" dirty="0">
                        <a:solidFill>
                          <a:schemeClr val="tx1"/>
                        </a:solidFill>
                        <a:effectLst/>
                        <a:latin typeface="HGPｺﾞｼｯｸM" panose="020B0600000000000000" pitchFamily="50" charset="-128"/>
                        <a:ea typeface="HGPｺﾞｼｯｸM" panose="020B0600000000000000" pitchFamily="50" charset="-128"/>
                      </a:endParaRPr>
                    </a:p>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サンプル＆ガイド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a:txBody>
                    <a:bodyPr/>
                    <a:lstStyle/>
                    <a:p>
                      <a:pPr>
                        <a:spcAft>
                          <a:spcPts val="0"/>
                        </a:spcAft>
                      </a:pP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システム</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要件定義で作成する成果物の</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体系や成果物様式、記述ガイドライン</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を</a:t>
                      </a:r>
                      <a:r>
                        <a:rPr lang="ja-JP" altLang="ja-JP" sz="1600" kern="100" dirty="0">
                          <a:solidFill>
                            <a:schemeClr val="tx1"/>
                          </a:solidFill>
                          <a:effectLst/>
                          <a:latin typeface="HGPｺﾞｼｯｸM" panose="020B0600000000000000" pitchFamily="50" charset="-128"/>
                          <a:ea typeface="HGPｺﾞｼｯｸM" panose="020B0600000000000000" pitchFamily="50" charset="-128"/>
                        </a:rPr>
                        <a:t>定義</a:t>
                      </a:r>
                      <a:endParaRPr lang="ja-JP" sz="1600" kern="100" dirty="0">
                        <a:solidFill>
                          <a:schemeClr val="tx1"/>
                        </a:solidFill>
                        <a:effectLst/>
                        <a:latin typeface="HGPｺﾞｼｯｸM" panose="020B0600000000000000" pitchFamily="50" charset="-128"/>
                        <a:ea typeface="HGPｺﾞｼｯｸM" panose="020B0600000000000000" pitchFamily="50" charset="-128"/>
                      </a:endParaRPr>
                    </a:p>
                  </a:txBody>
                  <a:tcPr marL="45260" marR="45260" marT="0" marB="0"/>
                </a:tc>
                <a:extLst>
                  <a:ext uri="{0D108BD9-81ED-4DB2-BD59-A6C34878D82A}">
                    <a16:rowId xmlns:a16="http://schemas.microsoft.com/office/drawing/2014/main" val="10008"/>
                  </a:ext>
                </a:extLst>
              </a:tr>
              <a:tr h="436195">
                <a:tc>
                  <a:txBody>
                    <a:bodyPr/>
                    <a:lstStyle/>
                    <a:p>
                      <a:pPr marL="0" lvl="0" indent="0">
                        <a:spcAft>
                          <a:spcPts val="0"/>
                        </a:spcAft>
                        <a:buSzPts val="900"/>
                        <a:buFontTx/>
                        <a:buNone/>
                      </a:pPr>
                      <a:r>
                        <a:rPr lang="en-US" altLang="ja-JP" sz="1600" kern="100" dirty="0">
                          <a:solidFill>
                            <a:schemeClr val="tx1"/>
                          </a:solidFill>
                          <a:effectLst/>
                          <a:latin typeface="HGPｺﾞｼｯｸM" panose="020B0600000000000000" pitchFamily="50" charset="-128"/>
                          <a:ea typeface="HGPｺﾞｼｯｸM" panose="020B0600000000000000" pitchFamily="50" charset="-128"/>
                        </a:rPr>
                        <a:t>9</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gridSpan="3">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要件定義技法ガイド</a:t>
                      </a:r>
                      <a:endParaRPr lang="ja-JP" sz="1600" kern="100" dirty="0">
                        <a:solidFill>
                          <a:schemeClr val="tx1"/>
                        </a:solidFill>
                        <a:effectLst/>
                        <a:latin typeface="HGPｺﾞｼｯｸM" panose="020B0600000000000000" pitchFamily="50" charset="-128"/>
                        <a:ea typeface="HGPｺﾞｼｯｸM" panose="020B0600000000000000" pitchFamily="50" charset="-128"/>
                        <a:cs typeface="Times New Roman"/>
                      </a:endParaRPr>
                    </a:p>
                  </a:txBody>
                  <a:tcPr marL="45260" marR="45260" marT="0" marB="0"/>
                </a:tc>
                <a:tc hMerge="1">
                  <a:txBody>
                    <a:bodyPr/>
                    <a:lstStyle/>
                    <a:p>
                      <a:pPr>
                        <a:spcAft>
                          <a:spcPts val="0"/>
                        </a:spcAft>
                      </a:pPr>
                      <a:endParaRPr lang="ja-JP" sz="1200" kern="100" dirty="0">
                        <a:effectLst/>
                        <a:latin typeface="HGPｺﾞｼｯｸM" panose="020B0600000000000000" pitchFamily="50" charset="-128"/>
                        <a:ea typeface="HGPｺﾞｼｯｸM" panose="020B0600000000000000" pitchFamily="50" charset="-128"/>
                      </a:endParaRPr>
                    </a:p>
                  </a:txBody>
                  <a:tcPr marL="45260" marR="45260" marT="0" marB="0"/>
                </a:tc>
                <a:tc hMerge="1">
                  <a:txBody>
                    <a:bodyPr/>
                    <a:lstStyle/>
                    <a:p>
                      <a:endParaRPr kumimoji="1" lang="ja-JP" altLang="en-US"/>
                    </a:p>
                  </a:txBody>
                  <a:tcPr/>
                </a:tc>
                <a:tc>
                  <a:txBody>
                    <a:bodyPr/>
                    <a:lstStyle/>
                    <a:p>
                      <a:pPr>
                        <a:spcAft>
                          <a:spcPts val="0"/>
                        </a:spcAft>
                      </a:pPr>
                      <a:r>
                        <a:rPr lang="ja-JP" sz="1600" kern="100" dirty="0">
                          <a:solidFill>
                            <a:schemeClr val="tx1"/>
                          </a:solidFill>
                          <a:effectLst/>
                          <a:latin typeface="HGPｺﾞｼｯｸM" panose="020B0600000000000000" pitchFamily="50" charset="-128"/>
                          <a:ea typeface="HGPｺﾞｼｯｸM" panose="020B0600000000000000" pitchFamily="50" charset="-128"/>
                        </a:rPr>
                        <a:t>業務要件定義、システム要件定義で活用する</a:t>
                      </a:r>
                      <a:br>
                        <a:rPr lang="en-US" altLang="ja-JP" sz="1600" kern="100" dirty="0">
                          <a:solidFill>
                            <a:schemeClr val="tx1"/>
                          </a:solidFill>
                          <a:effectLst/>
                          <a:latin typeface="HGPｺﾞｼｯｸM" panose="020B0600000000000000" pitchFamily="50" charset="-128"/>
                          <a:ea typeface="HGPｺﾞｼｯｸM" panose="020B0600000000000000" pitchFamily="50" charset="-128"/>
                        </a:rPr>
                      </a:br>
                      <a:r>
                        <a:rPr lang="ja-JP" sz="1600" kern="100" dirty="0">
                          <a:solidFill>
                            <a:schemeClr val="tx1"/>
                          </a:solidFill>
                          <a:effectLst/>
                          <a:latin typeface="HGPｺﾞｼｯｸM" panose="020B0600000000000000" pitchFamily="50" charset="-128"/>
                          <a:ea typeface="HGPｺﾞｼｯｸM" panose="020B0600000000000000" pitchFamily="50" charset="-128"/>
                        </a:rPr>
                        <a:t>主要な技法</a:t>
                      </a:r>
                      <a:r>
                        <a:rPr lang="ja-JP" altLang="en-US" sz="1600" kern="100" dirty="0">
                          <a:solidFill>
                            <a:schemeClr val="tx1"/>
                          </a:solidFill>
                          <a:effectLst/>
                          <a:latin typeface="HGPｺﾞｼｯｸM" panose="020B0600000000000000" pitchFamily="50" charset="-128"/>
                          <a:ea typeface="HGPｺﾞｼｯｸM" panose="020B0600000000000000" pitchFamily="50" charset="-128"/>
                        </a:rPr>
                        <a:t>の</a:t>
                      </a:r>
                      <a:r>
                        <a:rPr lang="ja-JP" sz="1600" kern="100" dirty="0">
                          <a:solidFill>
                            <a:schemeClr val="tx1"/>
                          </a:solidFill>
                          <a:effectLst/>
                          <a:latin typeface="HGPｺﾞｼｯｸM" panose="020B0600000000000000" pitchFamily="50" charset="-128"/>
                          <a:ea typeface="HGPｺﾞｼｯｸM" panose="020B0600000000000000" pitchFamily="50" charset="-128"/>
                        </a:rPr>
                        <a:t>実践ガイドライン</a:t>
                      </a:r>
                    </a:p>
                  </a:txBody>
                  <a:tcPr marL="45260" marR="4526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826007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2"/>
          </p:nvPr>
        </p:nvSpPr>
        <p:spPr/>
        <p:txBody>
          <a:bodyPr/>
          <a:lstStyle/>
          <a:p>
            <a:fld id="{99AD903E-2787-9244-93D6-61CE01669DE3}" type="slidenum">
              <a:rPr lang="ja-JP" altLang="en-US" smtClean="0"/>
              <a:pPr/>
              <a:t>9</a:t>
            </a:fld>
            <a:endParaRPr lang="ja-JP" altLang="en-US" dirty="0"/>
          </a:p>
        </p:txBody>
      </p:sp>
      <p:sp>
        <p:nvSpPr>
          <p:cNvPr id="3" name="テキスト プレースホルダー 2"/>
          <p:cNvSpPr>
            <a:spLocks noGrp="1"/>
          </p:cNvSpPr>
          <p:nvPr>
            <p:ph type="body" sz="quarter" idx="13"/>
          </p:nvPr>
        </p:nvSpPr>
        <p:spPr/>
        <p:txBody>
          <a:bodyPr/>
          <a:lstStyle/>
          <a:p>
            <a:r>
              <a:rPr lang="ja-JP" altLang="en-US" dirty="0"/>
              <a:t>１．要件定義フレームワークとは</a:t>
            </a:r>
            <a:endParaRPr kumimoji="1" lang="ja-JP" altLang="en-US" dirty="0"/>
          </a:p>
        </p:txBody>
      </p:sp>
      <p:graphicFrame>
        <p:nvGraphicFramePr>
          <p:cNvPr id="4" name="表 3"/>
          <p:cNvGraphicFramePr>
            <a:graphicFrameLocks noGrp="1"/>
          </p:cNvGraphicFramePr>
          <p:nvPr>
            <p:extLst>
              <p:ext uri="{D42A27DB-BD31-4B8C-83A1-F6EECF244321}">
                <p14:modId xmlns:p14="http://schemas.microsoft.com/office/powerpoint/2010/main" val="1660542191"/>
              </p:ext>
            </p:extLst>
          </p:nvPr>
        </p:nvGraphicFramePr>
        <p:xfrm>
          <a:off x="467544" y="1484784"/>
          <a:ext cx="8352929" cy="2931160"/>
        </p:xfrm>
        <a:graphic>
          <a:graphicData uri="http://schemas.openxmlformats.org/drawingml/2006/table">
            <a:tbl>
              <a:tblPr firstRow="1" bandRow="1">
                <a:tableStyleId>{00A15C55-8517-42AA-B614-E9B94910E393}</a:tableStyleId>
              </a:tblPr>
              <a:tblGrid>
                <a:gridCol w="1863250">
                  <a:extLst>
                    <a:ext uri="{9D8B030D-6E8A-4147-A177-3AD203B41FA5}">
                      <a16:colId xmlns:a16="http://schemas.microsoft.com/office/drawing/2014/main" val="20000"/>
                    </a:ext>
                  </a:extLst>
                </a:gridCol>
                <a:gridCol w="1863250">
                  <a:extLst>
                    <a:ext uri="{9D8B030D-6E8A-4147-A177-3AD203B41FA5}">
                      <a16:colId xmlns:a16="http://schemas.microsoft.com/office/drawing/2014/main" val="20001"/>
                    </a:ext>
                  </a:extLst>
                </a:gridCol>
                <a:gridCol w="4626429">
                  <a:extLst>
                    <a:ext uri="{9D8B030D-6E8A-4147-A177-3AD203B41FA5}">
                      <a16:colId xmlns:a16="http://schemas.microsoft.com/office/drawing/2014/main" val="20002"/>
                    </a:ext>
                  </a:extLst>
                </a:gridCol>
              </a:tblGrid>
              <a:tr h="370840">
                <a:tc>
                  <a:txBody>
                    <a:bodyPr/>
                    <a:lstStyle/>
                    <a:p>
                      <a:r>
                        <a:rPr kumimoji="1" lang="ja-JP" altLang="en-US" dirty="0">
                          <a:latin typeface="HGPｺﾞｼｯｸM" panose="020B0600000000000000" pitchFamily="50" charset="-128"/>
                          <a:ea typeface="HGPｺﾞｼｯｸM" panose="020B0600000000000000" pitchFamily="50" charset="-128"/>
                        </a:rPr>
                        <a:t>誰が</a:t>
                      </a: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いつ</a:t>
                      </a: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どのように</a:t>
                      </a:r>
                    </a:p>
                  </a:txBody>
                  <a:tcPr/>
                </a:tc>
                <a:extLst>
                  <a:ext uri="{0D108BD9-81ED-4DB2-BD59-A6C34878D82A}">
                    <a16:rowId xmlns:a16="http://schemas.microsoft.com/office/drawing/2014/main" val="10000"/>
                  </a:ext>
                </a:extLst>
              </a:tr>
              <a:tr h="370840">
                <a:tc>
                  <a:txBody>
                    <a:bodyPr/>
                    <a:lstStyle/>
                    <a:p>
                      <a:r>
                        <a:rPr lang="en-US" altLang="ja-JP" dirty="0">
                          <a:latin typeface="HGPｺﾞｼｯｸM" panose="020B0600000000000000" pitchFamily="50" charset="-128"/>
                          <a:ea typeface="HGPｺﾞｼｯｸM" panose="020B0600000000000000" pitchFamily="50" charset="-128"/>
                        </a:rPr>
                        <a:t>PM/PL</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要件定義開始前</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dirty="0">
                          <a:latin typeface="HGPｺﾞｼｯｸM" panose="020B0600000000000000" pitchFamily="50" charset="-128"/>
                          <a:ea typeface="HGPｺﾞｼｯｸM" panose="020B0600000000000000" pitchFamily="50" charset="-128"/>
                        </a:rPr>
                        <a:t>要件定義フレームワークをベースに、</a:t>
                      </a:r>
                      <a:br>
                        <a:rPr lang="en-US" altLang="ja-JP" dirty="0">
                          <a:latin typeface="HGPｺﾞｼｯｸM" panose="020B0600000000000000" pitchFamily="50" charset="-128"/>
                          <a:ea typeface="HGPｺﾞｼｯｸM" panose="020B0600000000000000" pitchFamily="50" charset="-128"/>
                        </a:rPr>
                      </a:br>
                      <a:r>
                        <a:rPr lang="ja-JP" altLang="ja-JP" dirty="0">
                          <a:latin typeface="HGPｺﾞｼｯｸM" panose="020B0600000000000000" pitchFamily="50" charset="-128"/>
                          <a:ea typeface="HGPｺﾞｼｯｸM" panose="020B0600000000000000" pitchFamily="50" charset="-128"/>
                        </a:rPr>
                        <a:t>プロジェクト</a:t>
                      </a:r>
                      <a:r>
                        <a:rPr lang="ja-JP" altLang="en-US" dirty="0">
                          <a:latin typeface="HGPｺﾞｼｯｸM" panose="020B0600000000000000" pitchFamily="50" charset="-128"/>
                          <a:ea typeface="HGPｺﾞｼｯｸM" panose="020B0600000000000000" pitchFamily="50" charset="-128"/>
                        </a:rPr>
                        <a:t>の</a:t>
                      </a:r>
                      <a:r>
                        <a:rPr lang="ja-JP" altLang="ja-JP" dirty="0">
                          <a:latin typeface="HGPｺﾞｼｯｸM" panose="020B0600000000000000" pitchFamily="50" charset="-128"/>
                          <a:ea typeface="HGPｺﾞｼｯｸM" panose="020B0600000000000000" pitchFamily="50" charset="-128"/>
                        </a:rPr>
                        <a:t>要件定義</a:t>
                      </a:r>
                      <a:r>
                        <a:rPr lang="ja-JP" altLang="en-US" dirty="0">
                          <a:latin typeface="HGPｺﾞｼｯｸM" panose="020B0600000000000000" pitchFamily="50" charset="-128"/>
                          <a:ea typeface="HGPｺﾞｼｯｸM" panose="020B0600000000000000" pitchFamily="50" charset="-128"/>
                        </a:rPr>
                        <a:t>作業ガイドライン</a:t>
                      </a:r>
                      <a:r>
                        <a:rPr lang="ja-JP" altLang="ja-JP" dirty="0">
                          <a:latin typeface="HGPｺﾞｼｯｸM" panose="020B0600000000000000" pitchFamily="50" charset="-128"/>
                          <a:ea typeface="HGPｺﾞｼｯｸM" panose="020B0600000000000000" pitchFamily="50" charset="-128"/>
                        </a:rPr>
                        <a:t>を作成</a:t>
                      </a:r>
                      <a:endParaRPr lang="en-US" altLang="ja-JP"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1"/>
                  </a:ext>
                </a:extLst>
              </a:tr>
              <a:tr h="370840">
                <a:tc>
                  <a:txBody>
                    <a:bodyPr/>
                    <a:lstStyle/>
                    <a:p>
                      <a:r>
                        <a:rPr lang="ja-JP" altLang="ja-JP" dirty="0">
                          <a:latin typeface="HGPｺﾞｼｯｸM" panose="020B0600000000000000" pitchFamily="50" charset="-128"/>
                          <a:ea typeface="HGPｺﾞｼｯｸM" panose="020B0600000000000000" pitchFamily="50" charset="-128"/>
                        </a:rPr>
                        <a:t>要件定義担当</a:t>
                      </a:r>
                      <a:r>
                        <a:rPr lang="ja-JP" altLang="en-US" dirty="0">
                          <a:latin typeface="HGPｺﾞｼｯｸM" panose="020B0600000000000000" pitchFamily="50" charset="-128"/>
                          <a:ea typeface="HGPｺﾞｼｯｸM" panose="020B0600000000000000" pitchFamily="50" charset="-128"/>
                        </a:rPr>
                        <a:t>者</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要件定義実施時</a:t>
                      </a:r>
                    </a:p>
                  </a:txBody>
                  <a:tcPr/>
                </a:tc>
                <a:tc>
                  <a:txBody>
                    <a:bodyPr/>
                    <a:lstStyle/>
                    <a:p>
                      <a:r>
                        <a:rPr lang="ja-JP" altLang="en-US" dirty="0">
                          <a:latin typeface="HGPｺﾞｼｯｸM" panose="020B0600000000000000" pitchFamily="50" charset="-128"/>
                          <a:ea typeface="HGPｺﾞｼｯｸM" panose="020B0600000000000000" pitchFamily="50" charset="-128"/>
                        </a:rPr>
                        <a:t>作業ガイドラインに沿って作業を進めながら、</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要件定義フレームワークのノウハウを実践</a:t>
                      </a:r>
                      <a:endParaRPr lang="en-US" altLang="ja-JP"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2"/>
                  </a:ext>
                </a:extLst>
              </a:tr>
              <a:tr h="370840">
                <a:tc>
                  <a:txBody>
                    <a:bodyPr/>
                    <a:lstStyle/>
                    <a:p>
                      <a:r>
                        <a:rPr lang="ja-JP" altLang="ja-JP" dirty="0">
                          <a:latin typeface="HGPｺﾞｼｯｸM" panose="020B0600000000000000" pitchFamily="50" charset="-128"/>
                          <a:ea typeface="HGPｺﾞｼｯｸM" panose="020B0600000000000000" pitchFamily="50" charset="-128"/>
                        </a:rPr>
                        <a:t>組織標準</a:t>
                      </a:r>
                      <a:r>
                        <a:rPr lang="ja-JP" altLang="en-US" dirty="0">
                          <a:latin typeface="HGPｺﾞｼｯｸM" panose="020B0600000000000000" pitchFamily="50" charset="-128"/>
                          <a:ea typeface="HGPｺﾞｼｯｸM" panose="020B0600000000000000" pitchFamily="50" charset="-128"/>
                        </a:rPr>
                        <a:t>担当者</a:t>
                      </a:r>
                      <a:endParaRPr kumimoji="1" lang="ja-JP" altLang="en-US" dirty="0">
                        <a:latin typeface="HGPｺﾞｼｯｸM" panose="020B0600000000000000" pitchFamily="50" charset="-128"/>
                        <a:ea typeface="HGPｺﾞｼｯｸM" panose="020B0600000000000000" pitchFamily="50" charset="-128"/>
                      </a:endParaRP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組織標準作成時</a:t>
                      </a:r>
                    </a:p>
                  </a:txBody>
                  <a:tcPr/>
                </a:tc>
                <a:tc>
                  <a:txBody>
                    <a:bodyPr/>
                    <a:lstStyle/>
                    <a:p>
                      <a:r>
                        <a:rPr lang="ja-JP" altLang="en-US" dirty="0">
                          <a:latin typeface="HGPｺﾞｼｯｸM" panose="020B0600000000000000" pitchFamily="50" charset="-128"/>
                          <a:ea typeface="HGPｺﾞｼｯｸM" panose="020B0600000000000000" pitchFamily="50" charset="-128"/>
                        </a:rPr>
                        <a:t>業務ドメインやお客さまの特性を考慮した、</a:t>
                      </a:r>
                      <a:endParaRPr lang="en-US" altLang="ja-JP" dirty="0">
                        <a:latin typeface="HGPｺﾞｼｯｸM" panose="020B0600000000000000" pitchFamily="50" charset="-128"/>
                        <a:ea typeface="HGPｺﾞｼｯｸM" panose="020B0600000000000000" pitchFamily="50" charset="-128"/>
                      </a:endParaRPr>
                    </a:p>
                    <a:p>
                      <a:r>
                        <a:rPr lang="ja-JP" altLang="en-US" dirty="0">
                          <a:latin typeface="HGPｺﾞｼｯｸM" panose="020B0600000000000000" pitchFamily="50" charset="-128"/>
                          <a:ea typeface="HGPｺﾞｼｯｸM" panose="020B0600000000000000" pitchFamily="50" charset="-128"/>
                        </a:rPr>
                        <a:t>要件定義プロセス</a:t>
                      </a:r>
                      <a:r>
                        <a:rPr lang="en-US" altLang="ja-JP" dirty="0">
                          <a:latin typeface="HGPｺﾞｼｯｸM" panose="020B0600000000000000" pitchFamily="50" charset="-128"/>
                          <a:ea typeface="HGPｺﾞｼｯｸM" panose="020B0600000000000000" pitchFamily="50" charset="-128"/>
                        </a:rPr>
                        <a:t>/</a:t>
                      </a:r>
                      <a:r>
                        <a:rPr lang="ja-JP" altLang="en-US" dirty="0">
                          <a:latin typeface="HGPｺﾞｼｯｸM" panose="020B0600000000000000" pitchFamily="50" charset="-128"/>
                          <a:ea typeface="HGPｺﾞｼｯｸM" panose="020B0600000000000000" pitchFamily="50" charset="-128"/>
                        </a:rPr>
                        <a:t>成果物のテーラリング</a:t>
                      </a:r>
                      <a:endParaRPr kumimoji="1" lang="ja-JP" altLang="en-US"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3"/>
                  </a:ext>
                </a:extLst>
              </a:tr>
              <a:tr h="370840">
                <a:tc>
                  <a:txBody>
                    <a:bodyPr/>
                    <a:lstStyle/>
                    <a:p>
                      <a:r>
                        <a:rPr kumimoji="1" lang="ja-JP" altLang="en-US" dirty="0">
                          <a:latin typeface="HGPｺﾞｼｯｸM" panose="020B0600000000000000" pitchFamily="50" charset="-128"/>
                          <a:ea typeface="HGPｺﾞｼｯｸM" panose="020B0600000000000000" pitchFamily="50" charset="-128"/>
                        </a:rPr>
                        <a:t>外部設計担当者</a:t>
                      </a:r>
                    </a:p>
                  </a:txBody>
                  <a:tcPr/>
                </a:tc>
                <a:tc>
                  <a:txBody>
                    <a:bodyPr/>
                    <a:lstStyle/>
                    <a:p>
                      <a:r>
                        <a:rPr kumimoji="1" lang="ja-JP" altLang="en-US" dirty="0">
                          <a:latin typeface="HGPｺﾞｼｯｸM" panose="020B0600000000000000" pitchFamily="50" charset="-128"/>
                          <a:ea typeface="HGPｺﾞｼｯｸM" panose="020B0600000000000000" pitchFamily="50" charset="-128"/>
                        </a:rPr>
                        <a:t>外部設計開始前</a:t>
                      </a:r>
                      <a:endParaRPr kumimoji="1" lang="en-US" altLang="ja-JP" dirty="0">
                        <a:latin typeface="HGPｺﾞｼｯｸM" panose="020B0600000000000000" pitchFamily="50" charset="-128"/>
                        <a:ea typeface="HGPｺﾞｼｯｸM" panose="020B0600000000000000" pitchFamily="50" charset="-128"/>
                      </a:endParaRPr>
                    </a:p>
                    <a:p>
                      <a:r>
                        <a:rPr kumimoji="1" lang="en-US" altLang="ja-JP" sz="1400" dirty="0">
                          <a:latin typeface="HGPｺﾞｼｯｸM" panose="020B0600000000000000" pitchFamily="50" charset="-128"/>
                          <a:ea typeface="HGPｺﾞｼｯｸM" panose="020B0600000000000000" pitchFamily="50" charset="-128"/>
                        </a:rPr>
                        <a:t>(</a:t>
                      </a:r>
                      <a:r>
                        <a:rPr kumimoji="1" lang="ja-JP" altLang="en-US" sz="1400" dirty="0">
                          <a:latin typeface="HGPｺﾞｼｯｸM" panose="020B0600000000000000" pitchFamily="50" charset="-128"/>
                          <a:ea typeface="HGPｺﾞｼｯｸM" panose="020B0600000000000000" pitchFamily="50" charset="-128"/>
                        </a:rPr>
                        <a:t>外設から開始する</a:t>
                      </a:r>
                      <a:r>
                        <a:rPr kumimoji="1" lang="en-US" altLang="ja-JP" sz="1400" dirty="0">
                          <a:latin typeface="HGPｺﾞｼｯｸM" panose="020B0600000000000000" pitchFamily="50" charset="-128"/>
                          <a:ea typeface="HGPｺﾞｼｯｸM" panose="020B0600000000000000" pitchFamily="50" charset="-128"/>
                        </a:rPr>
                        <a:t>PJ)</a:t>
                      </a:r>
                      <a:endParaRPr kumimoji="1" lang="ja-JP" altLang="en-US" sz="1400" dirty="0">
                        <a:latin typeface="HGPｺﾞｼｯｸM" panose="020B0600000000000000" pitchFamily="50" charset="-128"/>
                        <a:ea typeface="HGPｺﾞｼｯｸM" panose="020B0600000000000000" pitchFamily="50" charset="-128"/>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ja-JP" altLang="en-US" dirty="0">
                          <a:latin typeface="HGPｺﾞｼｯｸM" panose="020B0600000000000000" pitchFamily="50" charset="-128"/>
                          <a:ea typeface="HGPｺﾞｼｯｸM" panose="020B0600000000000000" pitchFamily="50" charset="-128"/>
                        </a:rPr>
                        <a:t>お客さまから受領する要件定義成果物の</a:t>
                      </a:r>
                      <a:br>
                        <a:rPr lang="en-US" altLang="ja-JP" dirty="0">
                          <a:latin typeface="HGPｺﾞｼｯｸM" panose="020B0600000000000000" pitchFamily="50" charset="-128"/>
                          <a:ea typeface="HGPｺﾞｼｯｸM" panose="020B0600000000000000" pitchFamily="50" charset="-128"/>
                        </a:rPr>
                      </a:br>
                      <a:r>
                        <a:rPr lang="ja-JP" altLang="en-US" dirty="0">
                          <a:latin typeface="HGPｺﾞｼｯｸM" panose="020B0600000000000000" pitchFamily="50" charset="-128"/>
                          <a:ea typeface="HGPｺﾞｼｯｸM" panose="020B0600000000000000" pitchFamily="50" charset="-128"/>
                        </a:rPr>
                        <a:t>品揃え、内容、品質を確認</a:t>
                      </a:r>
                      <a:endParaRPr lang="en-US" altLang="ja-JP" dirty="0">
                        <a:latin typeface="HGPｺﾞｼｯｸM" panose="020B0600000000000000" pitchFamily="50" charset="-128"/>
                        <a:ea typeface="HGPｺﾞｼｯｸM" panose="020B0600000000000000" pitchFamily="50" charset="-128"/>
                      </a:endParaRPr>
                    </a:p>
                  </a:txBody>
                  <a:tcPr/>
                </a:tc>
                <a:extLst>
                  <a:ext uri="{0D108BD9-81ED-4DB2-BD59-A6C34878D82A}">
                    <a16:rowId xmlns:a16="http://schemas.microsoft.com/office/drawing/2014/main" val="10004"/>
                  </a:ext>
                </a:extLst>
              </a:tr>
            </a:tbl>
          </a:graphicData>
        </a:graphic>
      </p:graphicFrame>
      <p:sp>
        <p:nvSpPr>
          <p:cNvPr id="5" name="テキスト ボックス 4"/>
          <p:cNvSpPr txBox="1"/>
          <p:nvPr/>
        </p:nvSpPr>
        <p:spPr>
          <a:xfrm>
            <a:off x="539552" y="1136933"/>
            <a:ext cx="8208912" cy="369332"/>
          </a:xfrm>
          <a:prstGeom prst="rect">
            <a:avLst/>
          </a:prstGeom>
          <a:noFill/>
        </p:spPr>
        <p:txBody>
          <a:bodyPr wrap="square" rtlCol="0">
            <a:spAutoFit/>
          </a:bodyPr>
          <a:lstStyle/>
          <a:p>
            <a:r>
              <a:rPr lang="en-US" altLang="ja-JP" dirty="0">
                <a:solidFill>
                  <a:srgbClr val="201815"/>
                </a:solidFill>
                <a:latin typeface="HGPｺﾞｼｯｸM" panose="020B0600000000000000" pitchFamily="50" charset="-128"/>
                <a:ea typeface="HGPｺﾞｼｯｸM" panose="020B0600000000000000" pitchFamily="50" charset="-128"/>
              </a:rPr>
              <a:t>【</a:t>
            </a:r>
            <a:r>
              <a:rPr lang="ja-JP" altLang="en-US" dirty="0">
                <a:solidFill>
                  <a:srgbClr val="201815"/>
                </a:solidFill>
                <a:latin typeface="HGPｺﾞｼｯｸM" panose="020B0600000000000000" pitchFamily="50" charset="-128"/>
                <a:ea typeface="HGPｺﾞｼｯｸM" panose="020B0600000000000000" pitchFamily="50" charset="-128"/>
              </a:rPr>
              <a:t>想定利用者と利用シーン</a:t>
            </a:r>
            <a:r>
              <a:rPr lang="en-US" altLang="ja-JP" dirty="0">
                <a:solidFill>
                  <a:srgbClr val="201815"/>
                </a:solidFill>
                <a:latin typeface="HGPｺﾞｼｯｸM" panose="020B0600000000000000" pitchFamily="50" charset="-128"/>
                <a:ea typeface="HGPｺﾞｼｯｸM" panose="020B0600000000000000" pitchFamily="50" charset="-128"/>
              </a:rPr>
              <a:t>】</a:t>
            </a:r>
          </a:p>
        </p:txBody>
      </p:sp>
      <p:sp>
        <p:nvSpPr>
          <p:cNvPr id="15" name="フローチャート : 複数書類 14"/>
          <p:cNvSpPr/>
          <p:nvPr/>
        </p:nvSpPr>
        <p:spPr>
          <a:xfrm>
            <a:off x="683568" y="4649787"/>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ja-JP" altLang="en-US" dirty="0">
                <a:latin typeface="HGPｺﾞｼｯｸM" panose="020B0600000000000000" pitchFamily="50" charset="-128"/>
                <a:ea typeface="HGPｺﾞｼｯｸM" panose="020B0600000000000000" pitchFamily="50" charset="-128"/>
              </a:rPr>
              <a:t>要件定義</a:t>
            </a:r>
            <a:r>
              <a:rPr kumimoji="1" lang="en-US" altLang="ja-JP" dirty="0">
                <a:latin typeface="HGPｺﾞｼｯｸM" panose="020B0600000000000000" pitchFamily="50" charset="-128"/>
                <a:ea typeface="HGPｺﾞｼｯｸM" panose="020B0600000000000000" pitchFamily="50" charset="-128"/>
              </a:rPr>
              <a:t>FW</a:t>
            </a:r>
            <a:endParaRPr kumimoji="1" lang="ja-JP" altLang="en-US" dirty="0">
              <a:latin typeface="HGPｺﾞｼｯｸM" panose="020B0600000000000000" pitchFamily="50" charset="-128"/>
              <a:ea typeface="HGPｺﾞｼｯｸM" panose="020B0600000000000000" pitchFamily="50" charset="-128"/>
            </a:endParaRPr>
          </a:p>
        </p:txBody>
      </p:sp>
      <p:sp>
        <p:nvSpPr>
          <p:cNvPr id="16" name="フローチャート : 複数書類 15"/>
          <p:cNvSpPr/>
          <p:nvPr/>
        </p:nvSpPr>
        <p:spPr>
          <a:xfrm>
            <a:off x="5868144" y="5304875"/>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kumimoji="1" lang="en-US" altLang="ja-JP" sz="1600" dirty="0">
                <a:latin typeface="HGPｺﾞｼｯｸM" panose="020B0600000000000000" pitchFamily="50" charset="-128"/>
                <a:ea typeface="HGPｺﾞｼｯｸM" panose="020B0600000000000000" pitchFamily="50" charset="-128"/>
              </a:rPr>
              <a:t>PJ</a:t>
            </a:r>
            <a:r>
              <a:rPr kumimoji="1" lang="ja-JP" altLang="en-US" sz="1600" dirty="0">
                <a:latin typeface="HGPｺﾞｼｯｸM" panose="020B0600000000000000" pitchFamily="50" charset="-128"/>
                <a:ea typeface="HGPｺﾞｼｯｸM" panose="020B0600000000000000" pitchFamily="50" charset="-128"/>
              </a:rPr>
              <a:t>標準</a:t>
            </a:r>
            <a:br>
              <a:rPr kumimoji="1"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作業ガイド</a:t>
            </a:r>
            <a:endParaRPr kumimoji="1" lang="ja-JP" altLang="en-US" sz="1600" dirty="0">
              <a:latin typeface="HGPｺﾞｼｯｸM" panose="020B0600000000000000" pitchFamily="50" charset="-128"/>
              <a:ea typeface="HGPｺﾞｼｯｸM" panose="020B0600000000000000" pitchFamily="50" charset="-128"/>
            </a:endParaRPr>
          </a:p>
        </p:txBody>
      </p:sp>
      <p:sp>
        <p:nvSpPr>
          <p:cNvPr id="17" name="フローチャート : 複数書類 16"/>
          <p:cNvSpPr/>
          <p:nvPr/>
        </p:nvSpPr>
        <p:spPr>
          <a:xfrm>
            <a:off x="2411760" y="5854445"/>
            <a:ext cx="864096" cy="651421"/>
          </a:xfrm>
          <a:prstGeom prst="flowChartMultidocument">
            <a:avLst/>
          </a:prstGeom>
        </p:spPr>
        <p:style>
          <a:lnRef idx="1">
            <a:schemeClr val="accent4"/>
          </a:lnRef>
          <a:fillRef idx="2">
            <a:schemeClr val="accent4"/>
          </a:fillRef>
          <a:effectRef idx="1">
            <a:schemeClr val="accent4"/>
          </a:effectRef>
          <a:fontRef idx="minor">
            <a:schemeClr val="dk1"/>
          </a:fontRef>
        </p:style>
        <p:txBody>
          <a:bodyPr wrap="none" rtlCol="0" anchor="ctr"/>
          <a:lstStyle/>
          <a:p>
            <a:pPr algn="ctr"/>
            <a:r>
              <a:rPr lang="ja-JP" altLang="en-US" sz="1600" dirty="0">
                <a:latin typeface="HGPｺﾞｼｯｸM" panose="020B0600000000000000" pitchFamily="50" charset="-128"/>
                <a:ea typeface="HGPｺﾞｼｯｸM" panose="020B0600000000000000" pitchFamily="50" charset="-128"/>
              </a:rPr>
              <a:t>組織標準</a:t>
            </a:r>
            <a:br>
              <a:rPr lang="en-US" altLang="ja-JP" sz="1600" dirty="0">
                <a:latin typeface="HGPｺﾞｼｯｸM" panose="020B0600000000000000" pitchFamily="50" charset="-128"/>
                <a:ea typeface="HGPｺﾞｼｯｸM" panose="020B0600000000000000" pitchFamily="50" charset="-128"/>
              </a:rPr>
            </a:br>
            <a:r>
              <a:rPr lang="ja-JP" altLang="en-US" sz="1600" dirty="0">
                <a:latin typeface="HGPｺﾞｼｯｸM" panose="020B0600000000000000" pitchFamily="50" charset="-128"/>
                <a:ea typeface="HGPｺﾞｼｯｸM" panose="020B0600000000000000" pitchFamily="50" charset="-128"/>
              </a:rPr>
              <a:t>要件定義</a:t>
            </a:r>
            <a:r>
              <a:rPr lang="en-US" altLang="ja-JP" sz="1600" dirty="0">
                <a:latin typeface="HGPｺﾞｼｯｸM" panose="020B0600000000000000" pitchFamily="50" charset="-128"/>
                <a:ea typeface="HGPｺﾞｼｯｸM" panose="020B0600000000000000" pitchFamily="50" charset="-128"/>
              </a:rPr>
              <a:t>FW</a:t>
            </a:r>
            <a:endParaRPr kumimoji="1" lang="ja-JP" altLang="en-US" sz="1600" dirty="0">
              <a:latin typeface="HGPｺﾞｼｯｸM" panose="020B0600000000000000" pitchFamily="50" charset="-128"/>
              <a:ea typeface="HGPｺﾞｼｯｸM" panose="020B0600000000000000" pitchFamily="50" charset="-128"/>
            </a:endParaRPr>
          </a:p>
        </p:txBody>
      </p:sp>
      <p:cxnSp>
        <p:nvCxnSpPr>
          <p:cNvPr id="18" name="直線矢印コネクタ 17"/>
          <p:cNvCxnSpPr>
            <a:stCxn id="15" idx="3"/>
          </p:cNvCxnSpPr>
          <p:nvPr/>
        </p:nvCxnSpPr>
        <p:spPr>
          <a:xfrm>
            <a:off x="1547664" y="4975498"/>
            <a:ext cx="2785615" cy="654154"/>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19" name="直線矢印コネクタ 18"/>
          <p:cNvCxnSpPr>
            <a:stCxn id="15" idx="2"/>
          </p:cNvCxnSpPr>
          <p:nvPr/>
        </p:nvCxnSpPr>
        <p:spPr>
          <a:xfrm>
            <a:off x="1055529" y="5276538"/>
            <a:ext cx="2560" cy="528726"/>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0" name="直線矢印コネクタ 19"/>
          <p:cNvCxnSpPr>
            <a:endCxn id="17" idx="1"/>
          </p:cNvCxnSpPr>
          <p:nvPr/>
        </p:nvCxnSpPr>
        <p:spPr>
          <a:xfrm>
            <a:off x="1419245" y="6169595"/>
            <a:ext cx="992515" cy="105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直線矢印コネクタ 20"/>
          <p:cNvCxnSpPr>
            <a:endCxn id="16" idx="1"/>
          </p:cNvCxnSpPr>
          <p:nvPr/>
        </p:nvCxnSpPr>
        <p:spPr>
          <a:xfrm>
            <a:off x="5007966" y="5629652"/>
            <a:ext cx="860178" cy="9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矢印コネクタ 21"/>
          <p:cNvCxnSpPr>
            <a:stCxn id="17" idx="3"/>
          </p:cNvCxnSpPr>
          <p:nvPr/>
        </p:nvCxnSpPr>
        <p:spPr>
          <a:xfrm flipV="1">
            <a:off x="3275856" y="5629652"/>
            <a:ext cx="1057423" cy="550504"/>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3" name="直線矢印コネクタ 22"/>
          <p:cNvCxnSpPr>
            <a:stCxn id="16" idx="3"/>
          </p:cNvCxnSpPr>
          <p:nvPr/>
        </p:nvCxnSpPr>
        <p:spPr>
          <a:xfrm flipV="1">
            <a:off x="6732240" y="5629310"/>
            <a:ext cx="1250777" cy="1276"/>
          </a:xfrm>
          <a:prstGeom prst="straightConnector1">
            <a:avLst/>
          </a:prstGeom>
          <a:ln>
            <a:prstDash val="dash"/>
            <a:headEnd type="arrow"/>
            <a:tailEnd type="none"/>
          </a:ln>
        </p:spPr>
        <p:style>
          <a:lnRef idx="2">
            <a:schemeClr val="accent1"/>
          </a:lnRef>
          <a:fillRef idx="0">
            <a:schemeClr val="accent1"/>
          </a:fillRef>
          <a:effectRef idx="1">
            <a:schemeClr val="accent1"/>
          </a:effectRef>
          <a:fontRef idx="minor">
            <a:schemeClr val="tx1"/>
          </a:fontRef>
        </p:style>
      </p:cxnSp>
      <p:cxnSp>
        <p:nvCxnSpPr>
          <p:cNvPr id="24" name="直線矢印コネクタ 62"/>
          <p:cNvCxnSpPr/>
          <p:nvPr/>
        </p:nvCxnSpPr>
        <p:spPr>
          <a:xfrm rot="16200000" flipV="1">
            <a:off x="4672251" y="1663700"/>
            <a:ext cx="513205" cy="6762378"/>
          </a:xfrm>
          <a:prstGeom prst="bentConnector2">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25" name="テキスト ボックス 24"/>
          <p:cNvSpPr txBox="1"/>
          <p:nvPr/>
        </p:nvSpPr>
        <p:spPr>
          <a:xfrm>
            <a:off x="7020272" y="4511287"/>
            <a:ext cx="1152128" cy="276999"/>
          </a:xfrm>
          <a:prstGeom prst="rect">
            <a:avLst/>
          </a:prstGeom>
          <a:noFill/>
        </p:spPr>
        <p:txBody>
          <a:bodyPr wrap="square" rtlCol="0">
            <a:spAutoFit/>
          </a:bodyPr>
          <a:lstStyle/>
          <a:p>
            <a:pPr algn="ctr"/>
            <a:r>
              <a:rPr kumimoji="1" lang="ja-JP" altLang="en-US" sz="1200" dirty="0">
                <a:latin typeface="HGPｺﾞｼｯｸM" panose="020B0600000000000000" pitchFamily="50" charset="-128"/>
                <a:ea typeface="HGPｺﾞｼｯｸM" panose="020B0600000000000000" pitchFamily="50" charset="-128"/>
              </a:rPr>
              <a:t>ノウハウ参照</a:t>
            </a:r>
          </a:p>
        </p:txBody>
      </p:sp>
      <p:sp>
        <p:nvSpPr>
          <p:cNvPr id="26" name="テキスト ボックス 25"/>
          <p:cNvSpPr txBox="1"/>
          <p:nvPr/>
        </p:nvSpPr>
        <p:spPr>
          <a:xfrm>
            <a:off x="6804248" y="4960749"/>
            <a:ext cx="1440160" cy="646331"/>
          </a:xfrm>
          <a:prstGeom prst="rect">
            <a:avLst/>
          </a:prstGeom>
          <a:noFill/>
        </p:spPr>
        <p:txBody>
          <a:bodyPr wrap="square" rtlCol="0">
            <a:spAutoFit/>
          </a:bodyPr>
          <a:lstStyle/>
          <a:p>
            <a:pPr algn="ctr"/>
            <a:r>
              <a:rPr kumimoji="1" lang="ja-JP" altLang="en-US" sz="1200" dirty="0">
                <a:latin typeface="HGPｺﾞｼｯｸM" panose="020B0600000000000000" pitchFamily="50" charset="-128"/>
                <a:ea typeface="HGPｺﾞｼｯｸM" panose="020B0600000000000000" pitchFamily="50" charset="-128"/>
              </a:rPr>
              <a:t>踏むべき手順</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作るべき成果物</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参照</a:t>
            </a:r>
          </a:p>
        </p:txBody>
      </p:sp>
      <p:sp>
        <p:nvSpPr>
          <p:cNvPr id="27" name="テキスト ボックス 26"/>
          <p:cNvSpPr txBox="1"/>
          <p:nvPr/>
        </p:nvSpPr>
        <p:spPr>
          <a:xfrm>
            <a:off x="5127466" y="5353587"/>
            <a:ext cx="621177" cy="276999"/>
          </a:xfrm>
          <a:prstGeom prst="rect">
            <a:avLst/>
          </a:prstGeom>
          <a:noFill/>
        </p:spPr>
        <p:txBody>
          <a:bodyPr wrap="square" rtlCol="0">
            <a:spAutoFit/>
          </a:bodyPr>
          <a:lstStyle/>
          <a:p>
            <a:pPr algn="ctr"/>
            <a:r>
              <a:rPr kumimoji="1" lang="ja-JP" altLang="en-US" sz="1200" dirty="0">
                <a:latin typeface="HGPｺﾞｼｯｸM" panose="020B0600000000000000" pitchFamily="50" charset="-128"/>
                <a:ea typeface="HGPｺﾞｼｯｸM" panose="020B0600000000000000" pitchFamily="50" charset="-128"/>
              </a:rPr>
              <a:t>作成</a:t>
            </a:r>
          </a:p>
        </p:txBody>
      </p:sp>
      <p:sp>
        <p:nvSpPr>
          <p:cNvPr id="28" name="テキスト ボックス 27"/>
          <p:cNvSpPr txBox="1"/>
          <p:nvPr/>
        </p:nvSpPr>
        <p:spPr>
          <a:xfrm>
            <a:off x="1284287" y="5877272"/>
            <a:ext cx="1127473" cy="276999"/>
          </a:xfrm>
          <a:prstGeom prst="rect">
            <a:avLst/>
          </a:prstGeom>
          <a:noFill/>
        </p:spPr>
        <p:txBody>
          <a:bodyPr wrap="square" rtlCol="0">
            <a:spAutoFit/>
          </a:bodyPr>
          <a:lstStyle/>
          <a:p>
            <a:pPr algn="ctr"/>
            <a:r>
              <a:rPr kumimoji="1" lang="ja-JP" altLang="en-US" sz="1200" dirty="0">
                <a:latin typeface="HGPｺﾞｼｯｸM" panose="020B0600000000000000" pitchFamily="50" charset="-128"/>
                <a:ea typeface="HGPｺﾞｼｯｸM" panose="020B0600000000000000" pitchFamily="50" charset="-128"/>
              </a:rPr>
              <a:t>テーラリング</a:t>
            </a:r>
          </a:p>
        </p:txBody>
      </p:sp>
      <p:sp>
        <p:nvSpPr>
          <p:cNvPr id="29" name="テキスト ボックス 28"/>
          <p:cNvSpPr txBox="1"/>
          <p:nvPr/>
        </p:nvSpPr>
        <p:spPr>
          <a:xfrm>
            <a:off x="357479" y="5475838"/>
            <a:ext cx="1401219" cy="276999"/>
          </a:xfrm>
          <a:prstGeom prst="rect">
            <a:avLst/>
          </a:prstGeom>
          <a:noFill/>
        </p:spPr>
        <p:txBody>
          <a:bodyPr wrap="square" rtlCol="0">
            <a:spAutoFit/>
          </a:bodyPr>
          <a:lstStyle/>
          <a:p>
            <a:pPr algn="ctr"/>
            <a:r>
              <a:rPr kumimoji="1" lang="ja-JP" altLang="en-US" sz="1200" dirty="0">
                <a:latin typeface="HGPｺﾞｼｯｸM" panose="020B0600000000000000" pitchFamily="50" charset="-128"/>
                <a:ea typeface="HGPｺﾞｼｯｸM" panose="020B0600000000000000" pitchFamily="50" charset="-128"/>
              </a:rPr>
              <a:t>ベースとして</a:t>
            </a:r>
            <a:r>
              <a:rPr lang="ja-JP" altLang="en-US" sz="1200" dirty="0">
                <a:latin typeface="HGPｺﾞｼｯｸM" panose="020B0600000000000000" pitchFamily="50" charset="-128"/>
                <a:ea typeface="HGPｺﾞｼｯｸM" panose="020B0600000000000000" pitchFamily="50" charset="-128"/>
              </a:rPr>
              <a:t>参照</a:t>
            </a:r>
            <a:endParaRPr kumimoji="1" lang="en-US" altLang="ja-JP" sz="1200" dirty="0">
              <a:latin typeface="HGPｺﾞｼｯｸM" panose="020B0600000000000000" pitchFamily="50" charset="-128"/>
              <a:ea typeface="HGPｺﾞｼｯｸM" panose="020B0600000000000000" pitchFamily="50" charset="-128"/>
            </a:endParaRPr>
          </a:p>
        </p:txBody>
      </p:sp>
      <p:sp>
        <p:nvSpPr>
          <p:cNvPr id="30" name="テキスト ボックス 29"/>
          <p:cNvSpPr txBox="1"/>
          <p:nvPr/>
        </p:nvSpPr>
        <p:spPr>
          <a:xfrm>
            <a:off x="3103957" y="5450760"/>
            <a:ext cx="1401219" cy="461665"/>
          </a:xfrm>
          <a:prstGeom prst="rect">
            <a:avLst/>
          </a:prstGeom>
          <a:noFill/>
        </p:spPr>
        <p:txBody>
          <a:bodyPr wrap="square" rtlCol="0">
            <a:spAutoFit/>
          </a:bodyPr>
          <a:lstStyle/>
          <a:p>
            <a:pPr algn="ctr"/>
            <a:r>
              <a:rPr kumimoji="1" lang="ja-JP" altLang="en-US" sz="1200" dirty="0">
                <a:latin typeface="HGPｺﾞｼｯｸM" panose="020B0600000000000000" pitchFamily="50" charset="-128"/>
                <a:ea typeface="HGPｺﾞｼｯｸM" panose="020B0600000000000000" pitchFamily="50" charset="-128"/>
              </a:rPr>
              <a:t>流用</a:t>
            </a:r>
            <a:r>
              <a:rPr lang="ja-JP" altLang="en-US" sz="1200" dirty="0">
                <a:latin typeface="HGPｺﾞｼｯｸM" panose="020B0600000000000000" pitchFamily="50" charset="-128"/>
                <a:ea typeface="HGPｺﾞｼｯｸM" panose="020B0600000000000000" pitchFamily="50" charset="-128"/>
              </a:rPr>
              <a:t>または</a:t>
            </a:r>
            <a:endParaRPr kumimoji="1" lang="en-US" altLang="ja-JP" sz="1200" dirty="0">
              <a:latin typeface="HGPｺﾞｼｯｸM" panose="020B0600000000000000" pitchFamily="50" charset="-128"/>
              <a:ea typeface="HGPｺﾞｼｯｸM" panose="020B0600000000000000" pitchFamily="50" charset="-128"/>
            </a:endParaRPr>
          </a:p>
          <a:p>
            <a:pPr algn="ctr"/>
            <a:r>
              <a:rPr kumimoji="1" lang="ja-JP" altLang="en-US" sz="1200" dirty="0">
                <a:latin typeface="HGPｺﾞｼｯｸM" panose="020B0600000000000000" pitchFamily="50" charset="-128"/>
                <a:ea typeface="HGPｺﾞｼｯｸM" panose="020B0600000000000000" pitchFamily="50" charset="-128"/>
              </a:rPr>
              <a:t>ベースとして</a:t>
            </a:r>
            <a:r>
              <a:rPr lang="ja-JP" altLang="en-US" sz="1200" dirty="0">
                <a:latin typeface="HGPｺﾞｼｯｸM" panose="020B0600000000000000" pitchFamily="50" charset="-128"/>
                <a:ea typeface="HGPｺﾞｼｯｸM" panose="020B0600000000000000" pitchFamily="50" charset="-128"/>
              </a:rPr>
              <a:t>参照</a:t>
            </a:r>
            <a:endParaRPr kumimoji="1" lang="en-US" altLang="ja-JP" sz="1200" dirty="0">
              <a:latin typeface="HGPｺﾞｼｯｸM" panose="020B0600000000000000" pitchFamily="50" charset="-128"/>
              <a:ea typeface="HGPｺﾞｼｯｸM" panose="020B0600000000000000" pitchFamily="50" charset="-128"/>
            </a:endParaRPr>
          </a:p>
        </p:txBody>
      </p:sp>
      <p:grpSp>
        <p:nvGrpSpPr>
          <p:cNvPr id="36" name="グループ化 35"/>
          <p:cNvGrpSpPr/>
          <p:nvPr/>
        </p:nvGrpSpPr>
        <p:grpSpPr>
          <a:xfrm>
            <a:off x="7524328" y="5277903"/>
            <a:ext cx="1728192" cy="1031417"/>
            <a:chOff x="7524328" y="5277903"/>
            <a:chExt cx="1728192" cy="1031417"/>
          </a:xfrm>
        </p:grpSpPr>
        <p:sp>
          <p:nvSpPr>
            <p:cNvPr id="11" name="テキスト ボックス 10"/>
            <p:cNvSpPr txBox="1"/>
            <p:nvPr/>
          </p:nvSpPr>
          <p:spPr>
            <a:xfrm>
              <a:off x="7524328" y="5939988"/>
              <a:ext cx="1728192" cy="369332"/>
            </a:xfrm>
            <a:prstGeom prst="rect">
              <a:avLst/>
            </a:prstGeom>
            <a:noFill/>
          </p:spPr>
          <p:txBody>
            <a:bodyPr wrap="square" rtlCol="0">
              <a:spAutoFit/>
            </a:bodyPr>
            <a:lstStyle/>
            <a:p>
              <a:pPr algn="ctr"/>
              <a:r>
                <a:rPr lang="ja-JP" altLang="en-US" dirty="0">
                  <a:solidFill>
                    <a:srgbClr val="201815"/>
                  </a:solidFill>
                  <a:latin typeface="HGPｺﾞｼｯｸM" panose="020B0600000000000000" pitchFamily="50" charset="-128"/>
                  <a:ea typeface="HGPｺﾞｼｯｸM" panose="020B0600000000000000" pitchFamily="50" charset="-128"/>
                </a:rPr>
                <a:t>要件定義担当</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1" name="図 3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47716" y="5277903"/>
              <a:ext cx="524654" cy="761946"/>
            </a:xfrm>
            <a:prstGeom prst="rect">
              <a:avLst/>
            </a:prstGeom>
          </p:spPr>
        </p:pic>
      </p:grpSp>
      <p:grpSp>
        <p:nvGrpSpPr>
          <p:cNvPr id="35" name="グループ化 34"/>
          <p:cNvGrpSpPr/>
          <p:nvPr/>
        </p:nvGrpSpPr>
        <p:grpSpPr>
          <a:xfrm>
            <a:off x="4179259" y="5221641"/>
            <a:ext cx="1026455" cy="1026184"/>
            <a:chOff x="4242841" y="5221641"/>
            <a:chExt cx="1026455" cy="1026184"/>
          </a:xfrm>
        </p:grpSpPr>
        <p:sp>
          <p:nvSpPr>
            <p:cNvPr id="8" name="テキスト ボックス 7"/>
            <p:cNvSpPr txBox="1"/>
            <p:nvPr/>
          </p:nvSpPr>
          <p:spPr>
            <a:xfrm>
              <a:off x="4242841" y="5878493"/>
              <a:ext cx="1026455" cy="369332"/>
            </a:xfrm>
            <a:prstGeom prst="rect">
              <a:avLst/>
            </a:prstGeom>
            <a:noFill/>
          </p:spPr>
          <p:txBody>
            <a:bodyPr wrap="square" rtlCol="0">
              <a:spAutoFit/>
            </a:bodyPr>
            <a:lstStyle/>
            <a:p>
              <a:pPr algn="ctr"/>
              <a:r>
                <a:rPr lang="en-US" altLang="ja-JP" dirty="0">
                  <a:solidFill>
                    <a:srgbClr val="201815"/>
                  </a:solidFill>
                  <a:latin typeface="HGPｺﾞｼｯｸM" panose="020B0600000000000000" pitchFamily="50" charset="-128"/>
                  <a:ea typeface="HGPｺﾞｼｯｸM" panose="020B0600000000000000" pitchFamily="50" charset="-128"/>
                </a:rPr>
                <a:t>PM/PL</a:t>
              </a:r>
            </a:p>
          </p:txBody>
        </p:sp>
        <p:pic>
          <p:nvPicPr>
            <p:cNvPr id="32" name="図 3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83228" y="5221641"/>
              <a:ext cx="524654" cy="761946"/>
            </a:xfrm>
            <a:prstGeom prst="rect">
              <a:avLst/>
            </a:prstGeom>
          </p:spPr>
        </p:pic>
      </p:grpSp>
      <p:grpSp>
        <p:nvGrpSpPr>
          <p:cNvPr id="34" name="グループ化 33"/>
          <p:cNvGrpSpPr/>
          <p:nvPr/>
        </p:nvGrpSpPr>
        <p:grpSpPr>
          <a:xfrm>
            <a:off x="193993" y="5816433"/>
            <a:ext cx="1728192" cy="996943"/>
            <a:chOff x="193993" y="5816433"/>
            <a:chExt cx="1728192" cy="996943"/>
          </a:xfrm>
        </p:grpSpPr>
        <p:sp>
          <p:nvSpPr>
            <p:cNvPr id="14" name="テキスト ボックス 13"/>
            <p:cNvSpPr txBox="1"/>
            <p:nvPr/>
          </p:nvSpPr>
          <p:spPr>
            <a:xfrm>
              <a:off x="193993" y="6444044"/>
              <a:ext cx="1728192" cy="369332"/>
            </a:xfrm>
            <a:prstGeom prst="rect">
              <a:avLst/>
            </a:prstGeom>
            <a:noFill/>
          </p:spPr>
          <p:txBody>
            <a:bodyPr wrap="square" rtlCol="0">
              <a:spAutoFit/>
            </a:bodyPr>
            <a:lstStyle/>
            <a:p>
              <a:pPr algn="ctr"/>
              <a:r>
                <a:rPr lang="ja-JP" altLang="en-US" dirty="0">
                  <a:solidFill>
                    <a:srgbClr val="201815"/>
                  </a:solidFill>
                  <a:latin typeface="HGPｺﾞｼｯｸM" panose="020B0600000000000000" pitchFamily="50" charset="-128"/>
                  <a:ea typeface="HGPｺﾞｼｯｸM" panose="020B0600000000000000" pitchFamily="50" charset="-128"/>
                </a:rPr>
                <a:t>標準化担当</a:t>
              </a:r>
              <a:endParaRPr lang="en-US" altLang="ja-JP" dirty="0">
                <a:solidFill>
                  <a:srgbClr val="201815"/>
                </a:solidFill>
                <a:latin typeface="HGPｺﾞｼｯｸM" panose="020B0600000000000000" pitchFamily="50" charset="-128"/>
                <a:ea typeface="HGPｺﾞｼｯｸM" panose="020B0600000000000000" pitchFamily="50" charset="-128"/>
              </a:endParaRPr>
            </a:p>
          </p:txBody>
        </p:sp>
        <p:pic>
          <p:nvPicPr>
            <p:cNvPr id="33" name="図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169" y="5816433"/>
              <a:ext cx="600719" cy="739346"/>
            </a:xfrm>
            <a:prstGeom prst="rect">
              <a:avLst/>
            </a:prstGeom>
          </p:spPr>
        </p:pic>
      </p:grpSp>
    </p:spTree>
    <p:extLst>
      <p:ext uri="{BB962C8B-B14F-4D97-AF65-F5344CB8AC3E}">
        <p14:creationId xmlns:p14="http://schemas.microsoft.com/office/powerpoint/2010/main" val="3507816993"/>
      </p:ext>
    </p:extLst>
  </p:cSld>
  <p:clrMapOvr>
    <a:masterClrMapping/>
  </p:clrMapOvr>
</p:sld>
</file>

<file path=ppt/theme/theme1.xml><?xml version="1.0" encoding="utf-8"?>
<a:theme xmlns:a="http://schemas.openxmlformats.org/drawingml/2006/main" name="表紙">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ユーザー定義 2">
      <a:majorFont>
        <a:latin typeface="Gill Sans MT"/>
        <a:ea typeface="A-OTF 新ゴ Pro R"/>
        <a:cs typeface=""/>
      </a:majorFont>
      <a:minorFont>
        <a:latin typeface="Consolas"/>
        <a:ea typeface="HGｺﾞｼｯｸ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本文">
  <a:themeElements>
    <a:clrScheme name="ユーザー定義 2">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0070C0"/>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END_THANKYOU">
  <a:themeElements>
    <a:clrScheme name="ITHD推奨カラーパレット">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32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END_ご挨拶">
  <a:themeElements>
    <a:clrScheme name="ITHD_推奨カラー">
      <a:dk1>
        <a:srgbClr val="201815"/>
      </a:dk1>
      <a:lt1>
        <a:srgbClr val="FFFFFF"/>
      </a:lt1>
      <a:dk2>
        <a:srgbClr val="47C3D3"/>
      </a:dk2>
      <a:lt2>
        <a:srgbClr val="B3B3B3"/>
      </a:lt2>
      <a:accent1>
        <a:srgbClr val="5F6062"/>
      </a:accent1>
      <a:accent2>
        <a:srgbClr val="D74C77"/>
      </a:accent2>
      <a:accent3>
        <a:srgbClr val="8B7CBA"/>
      </a:accent3>
      <a:accent4>
        <a:srgbClr val="3E96D2"/>
      </a:accent4>
      <a:accent5>
        <a:srgbClr val="00A79D"/>
      </a:accent5>
      <a:accent6>
        <a:srgbClr val="ADD361"/>
      </a:accent6>
      <a:hlink>
        <a:srgbClr val="E8AD5F"/>
      </a:hlink>
      <a:folHlink>
        <a:srgbClr val="EBDE5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END_ロ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1072</Words>
  <Application>Microsoft Office PowerPoint</Application>
  <PresentationFormat>画面に合わせる (4:3)</PresentationFormat>
  <Paragraphs>168</Paragraphs>
  <Slides>11</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5</vt:i4>
      </vt:variant>
      <vt:variant>
        <vt:lpstr>スライド タイトル</vt:lpstr>
      </vt:variant>
      <vt:variant>
        <vt:i4>11</vt:i4>
      </vt:variant>
    </vt:vector>
  </HeadingPairs>
  <TitlesOfParts>
    <vt:vector size="25" baseType="lpstr">
      <vt:lpstr>HGPｺﾞｼｯｸE</vt:lpstr>
      <vt:lpstr>HGPｺﾞｼｯｸM</vt:lpstr>
      <vt:lpstr>ＭＳ Ｐゴシック</vt:lpstr>
      <vt:lpstr>R Frutiger Roman</vt:lpstr>
      <vt:lpstr>Arial</vt:lpstr>
      <vt:lpstr>Calibri</vt:lpstr>
      <vt:lpstr>Consolas</vt:lpstr>
      <vt:lpstr>Gill Sans MT</vt:lpstr>
      <vt:lpstr>Wingdings</vt:lpstr>
      <vt:lpstr>表紙</vt:lpstr>
      <vt:lpstr>本文</vt:lpstr>
      <vt:lpstr>END_THANKYOU</vt:lpstr>
      <vt:lpstr>END_ご挨拶</vt:lpstr>
      <vt:lpstr>END_ロゴ</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2018-05-16T02:44:58Z</dcterms:created>
  <dcterms:modified xsi:type="dcterms:W3CDTF">2023-04-05T08:57:37Z</dcterms:modified>
</cp:coreProperties>
</file>