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6" r:id="rId1"/>
    <p:sldMasterId id="2147483663" r:id="rId2"/>
  </p:sldMasterIdLst>
  <p:notesMasterIdLst>
    <p:notesMasterId r:id="rId56"/>
  </p:notesMasterIdLst>
  <p:handoutMasterIdLst>
    <p:handoutMasterId r:id="rId57"/>
  </p:handoutMasterIdLst>
  <p:sldIdLst>
    <p:sldId id="1058" r:id="rId3"/>
    <p:sldId id="517" r:id="rId4"/>
    <p:sldId id="1089" r:id="rId5"/>
    <p:sldId id="917" r:id="rId6"/>
    <p:sldId id="918" r:id="rId7"/>
    <p:sldId id="919" r:id="rId8"/>
    <p:sldId id="1091" r:id="rId9"/>
    <p:sldId id="1077" r:id="rId10"/>
    <p:sldId id="840" r:id="rId11"/>
    <p:sldId id="847" r:id="rId12"/>
    <p:sldId id="848" r:id="rId13"/>
    <p:sldId id="1082" r:id="rId14"/>
    <p:sldId id="1078" r:id="rId15"/>
    <p:sldId id="841" r:id="rId16"/>
    <p:sldId id="1092" r:id="rId17"/>
    <p:sldId id="1093" r:id="rId18"/>
    <p:sldId id="1094" r:id="rId19"/>
    <p:sldId id="1095" r:id="rId20"/>
    <p:sldId id="1096" r:id="rId21"/>
    <p:sldId id="1097" r:id="rId22"/>
    <p:sldId id="1098" r:id="rId23"/>
    <p:sldId id="1099" r:id="rId24"/>
    <p:sldId id="1100" r:id="rId25"/>
    <p:sldId id="1101" r:id="rId26"/>
    <p:sldId id="1102" r:id="rId27"/>
    <p:sldId id="1103" r:id="rId28"/>
    <p:sldId id="1104" r:id="rId29"/>
    <p:sldId id="1105" r:id="rId30"/>
    <p:sldId id="1106" r:id="rId31"/>
    <p:sldId id="1107" r:id="rId32"/>
    <p:sldId id="1108" r:id="rId33"/>
    <p:sldId id="1109" r:id="rId34"/>
    <p:sldId id="1110" r:id="rId35"/>
    <p:sldId id="1111" r:id="rId36"/>
    <p:sldId id="1112" r:id="rId37"/>
    <p:sldId id="1113" r:id="rId38"/>
    <p:sldId id="1114" r:id="rId39"/>
    <p:sldId id="1115" r:id="rId40"/>
    <p:sldId id="1116" r:id="rId41"/>
    <p:sldId id="1117" r:id="rId42"/>
    <p:sldId id="1118" r:id="rId43"/>
    <p:sldId id="1119" r:id="rId44"/>
    <p:sldId id="1120" r:id="rId45"/>
    <p:sldId id="1121" r:id="rId46"/>
    <p:sldId id="1122" r:id="rId47"/>
    <p:sldId id="1123" r:id="rId48"/>
    <p:sldId id="1124" r:id="rId49"/>
    <p:sldId id="1125" r:id="rId50"/>
    <p:sldId id="1126" r:id="rId51"/>
    <p:sldId id="1127" r:id="rId52"/>
    <p:sldId id="1129" r:id="rId53"/>
    <p:sldId id="1130" r:id="rId54"/>
    <p:sldId id="1131" r:id="rId55"/>
  </p:sldIdLst>
  <p:sldSz cx="9144000" cy="6858000" type="screen4x3"/>
  <p:notesSz cx="6735763" cy="9866313"/>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2">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成者" initials="A"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7EE"/>
    <a:srgbClr val="F9E9CB"/>
    <a:srgbClr val="F5DAA9"/>
    <a:srgbClr val="E8AD5F"/>
    <a:srgbClr val="1EA79D"/>
    <a:srgbClr val="4F9D99"/>
    <a:srgbClr val="499491"/>
    <a:srgbClr val="DDEEED"/>
    <a:srgbClr val="A0D2CF"/>
    <a:srgbClr val="69BD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1224" autoAdjust="0"/>
    <p:restoredTop sz="63206" autoAdjust="0"/>
  </p:normalViewPr>
  <p:slideViewPr>
    <p:cSldViewPr snapToObjects="1">
      <p:cViewPr varScale="1">
        <p:scale>
          <a:sx n="160" d="100"/>
          <a:sy n="160" d="100"/>
        </p:scale>
        <p:origin x="1638" y="138"/>
      </p:cViewPr>
      <p:guideLst>
        <p:guide orient="horz" pos="42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commentAuthors" Target="commentAuthors.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18227" cy="493929"/>
          </a:xfrm>
          <a:prstGeom prst="rect">
            <a:avLst/>
          </a:prstGeom>
        </p:spPr>
        <p:txBody>
          <a:bodyPr vert="horz" lIns="87764" tIns="43882" rIns="87764" bIns="43882"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6028" y="1"/>
            <a:ext cx="2918227" cy="493929"/>
          </a:xfrm>
          <a:prstGeom prst="rect">
            <a:avLst/>
          </a:prstGeom>
        </p:spPr>
        <p:txBody>
          <a:bodyPr vert="horz" lIns="87764" tIns="43882" rIns="87764" bIns="43882" rtlCol="0"/>
          <a:lstStyle>
            <a:lvl1pPr algn="r">
              <a:defRPr sz="1200"/>
            </a:lvl1pPr>
          </a:lstStyle>
          <a:p>
            <a:fld id="{EE3D50F1-F0EA-42C1-A0FA-9C188C6D4A67}" type="datetimeFigureOut">
              <a:rPr kumimoji="1" lang="ja-JP" altLang="en-US" smtClean="0"/>
              <a:t>2023/4/5</a:t>
            </a:fld>
            <a:endParaRPr kumimoji="1" lang="ja-JP" altLang="en-US"/>
          </a:p>
        </p:txBody>
      </p:sp>
      <p:sp>
        <p:nvSpPr>
          <p:cNvPr id="4" name="フッター プレースホルダー 3"/>
          <p:cNvSpPr>
            <a:spLocks noGrp="1"/>
          </p:cNvSpPr>
          <p:nvPr>
            <p:ph type="ftr" sz="quarter" idx="2"/>
          </p:nvPr>
        </p:nvSpPr>
        <p:spPr>
          <a:xfrm>
            <a:off x="1" y="9370851"/>
            <a:ext cx="2918227" cy="493929"/>
          </a:xfrm>
          <a:prstGeom prst="rect">
            <a:avLst/>
          </a:prstGeom>
        </p:spPr>
        <p:txBody>
          <a:bodyPr vert="horz" lIns="87764" tIns="43882" rIns="87764" bIns="43882"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6028" y="9370851"/>
            <a:ext cx="2918227" cy="493929"/>
          </a:xfrm>
          <a:prstGeom prst="rect">
            <a:avLst/>
          </a:prstGeom>
        </p:spPr>
        <p:txBody>
          <a:bodyPr vert="horz" lIns="87764" tIns="43882" rIns="87764" bIns="43882" rtlCol="0" anchor="b"/>
          <a:lstStyle>
            <a:lvl1pPr algn="r">
              <a:defRPr sz="1200"/>
            </a:lvl1pPr>
          </a:lstStyle>
          <a:p>
            <a:fld id="{E745DCE1-C5E7-48C2-853A-51F7D8B2437B}" type="slidenum">
              <a:rPr kumimoji="1" lang="ja-JP" altLang="en-US" smtClean="0"/>
              <a:t>‹#›</a:t>
            </a:fld>
            <a:endParaRPr kumimoji="1" lang="ja-JP" altLang="en-US"/>
          </a:p>
        </p:txBody>
      </p:sp>
    </p:spTree>
    <p:extLst>
      <p:ext uri="{BB962C8B-B14F-4D97-AF65-F5344CB8AC3E}">
        <p14:creationId xmlns:p14="http://schemas.microsoft.com/office/powerpoint/2010/main" val="23139241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8830" cy="493316"/>
          </a:xfrm>
          <a:prstGeom prst="rect">
            <a:avLst/>
          </a:prstGeom>
        </p:spPr>
        <p:txBody>
          <a:bodyPr vert="horz" lIns="90732" tIns="45365" rIns="90732" bIns="45365"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8" y="0"/>
            <a:ext cx="2918830" cy="493316"/>
          </a:xfrm>
          <a:prstGeom prst="rect">
            <a:avLst/>
          </a:prstGeom>
        </p:spPr>
        <p:txBody>
          <a:bodyPr vert="horz" lIns="90732" tIns="45365" rIns="90732" bIns="45365" rtlCol="0"/>
          <a:lstStyle>
            <a:lvl1pPr algn="r">
              <a:defRPr sz="1200"/>
            </a:lvl1pPr>
          </a:lstStyle>
          <a:p>
            <a:fld id="{6952135A-CF7D-4615-9482-B4F97B9D8950}" type="datetimeFigureOut">
              <a:rPr kumimoji="1" lang="ja-JP" altLang="en-US" smtClean="0"/>
              <a:pPr/>
              <a:t>2023/4/5</a:t>
            </a:fld>
            <a:endParaRPr kumimoji="1" lang="ja-JP" altLang="en-US"/>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0732" tIns="45365" rIns="90732" bIns="45365" rtlCol="0" anchor="ctr"/>
          <a:lstStyle/>
          <a:p>
            <a:endParaRPr lang="ja-JP" altLang="en-US"/>
          </a:p>
        </p:txBody>
      </p:sp>
      <p:sp>
        <p:nvSpPr>
          <p:cNvPr id="5" name="ノート プレースホルダー 4"/>
          <p:cNvSpPr>
            <a:spLocks noGrp="1"/>
          </p:cNvSpPr>
          <p:nvPr>
            <p:ph type="body" sz="quarter" idx="3"/>
          </p:nvPr>
        </p:nvSpPr>
        <p:spPr>
          <a:xfrm>
            <a:off x="673577" y="4686500"/>
            <a:ext cx="5388610" cy="4439841"/>
          </a:xfrm>
          <a:prstGeom prst="rect">
            <a:avLst/>
          </a:prstGeom>
        </p:spPr>
        <p:txBody>
          <a:bodyPr vert="horz" lIns="90732" tIns="45365" rIns="90732" bIns="45365"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371285"/>
            <a:ext cx="2918830" cy="493316"/>
          </a:xfrm>
          <a:prstGeom prst="rect">
            <a:avLst/>
          </a:prstGeom>
        </p:spPr>
        <p:txBody>
          <a:bodyPr vert="horz" lIns="90732" tIns="45365" rIns="90732" bIns="45365"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8" y="9371285"/>
            <a:ext cx="2918830" cy="493316"/>
          </a:xfrm>
          <a:prstGeom prst="rect">
            <a:avLst/>
          </a:prstGeom>
        </p:spPr>
        <p:txBody>
          <a:bodyPr vert="horz" lIns="90732" tIns="45365" rIns="90732" bIns="45365" rtlCol="0" anchor="b"/>
          <a:lstStyle>
            <a:lvl1pPr algn="r">
              <a:defRPr sz="1200"/>
            </a:lvl1pPr>
          </a:lstStyle>
          <a:p>
            <a:fld id="{F4DEF6AA-C012-4C4D-A522-9C25638D8620}" type="slidenum">
              <a:rPr kumimoji="1" lang="ja-JP" altLang="en-US" smtClean="0"/>
              <a:pPr/>
              <a:t>‹#›</a:t>
            </a:fld>
            <a:endParaRPr kumimoji="1" lang="ja-JP" altLang="en-US"/>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a:t>
            </a:fld>
            <a:endParaRPr kumimoji="1" lang="ja-JP" altLang="en-US"/>
          </a:p>
        </p:txBody>
      </p:sp>
    </p:spTree>
    <p:extLst>
      <p:ext uri="{BB962C8B-B14F-4D97-AF65-F5344CB8AC3E}">
        <p14:creationId xmlns:p14="http://schemas.microsoft.com/office/powerpoint/2010/main" val="2088570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10</a:t>
            </a:fld>
            <a:endParaRPr kumimoji="1" lang="ja-JP" altLang="en-US"/>
          </a:p>
        </p:txBody>
      </p:sp>
    </p:spTree>
    <p:extLst>
      <p:ext uri="{BB962C8B-B14F-4D97-AF65-F5344CB8AC3E}">
        <p14:creationId xmlns:p14="http://schemas.microsoft.com/office/powerpoint/2010/main" val="357648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11</a:t>
            </a:fld>
            <a:endParaRPr kumimoji="1" lang="ja-JP" altLang="en-US"/>
          </a:p>
        </p:txBody>
      </p:sp>
    </p:spTree>
    <p:extLst>
      <p:ext uri="{BB962C8B-B14F-4D97-AF65-F5344CB8AC3E}">
        <p14:creationId xmlns:p14="http://schemas.microsoft.com/office/powerpoint/2010/main" val="2022085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12</a:t>
            </a:fld>
            <a:endParaRPr kumimoji="1" lang="ja-JP" altLang="en-US"/>
          </a:p>
        </p:txBody>
      </p:sp>
    </p:spTree>
    <p:extLst>
      <p:ext uri="{BB962C8B-B14F-4D97-AF65-F5344CB8AC3E}">
        <p14:creationId xmlns:p14="http://schemas.microsoft.com/office/powerpoint/2010/main" val="298516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13</a:t>
            </a:fld>
            <a:endParaRPr kumimoji="1" lang="ja-JP" altLang="en-US"/>
          </a:p>
        </p:txBody>
      </p:sp>
    </p:spTree>
    <p:extLst>
      <p:ext uri="{BB962C8B-B14F-4D97-AF65-F5344CB8AC3E}">
        <p14:creationId xmlns:p14="http://schemas.microsoft.com/office/powerpoint/2010/main" val="1664559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14</a:t>
            </a:fld>
            <a:endParaRPr kumimoji="1" lang="ja-JP" altLang="en-US"/>
          </a:p>
        </p:txBody>
      </p:sp>
    </p:spTree>
    <p:extLst>
      <p:ext uri="{BB962C8B-B14F-4D97-AF65-F5344CB8AC3E}">
        <p14:creationId xmlns:p14="http://schemas.microsoft.com/office/powerpoint/2010/main" val="1274933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15</a:t>
            </a:fld>
            <a:endParaRPr kumimoji="1" lang="ja-JP" altLang="en-US"/>
          </a:p>
        </p:txBody>
      </p:sp>
    </p:spTree>
    <p:extLst>
      <p:ext uri="{BB962C8B-B14F-4D97-AF65-F5344CB8AC3E}">
        <p14:creationId xmlns:p14="http://schemas.microsoft.com/office/powerpoint/2010/main" val="1773560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16</a:t>
            </a:fld>
            <a:endParaRPr kumimoji="1" lang="ja-JP" altLang="en-US"/>
          </a:p>
        </p:txBody>
      </p:sp>
    </p:spTree>
    <p:extLst>
      <p:ext uri="{BB962C8B-B14F-4D97-AF65-F5344CB8AC3E}">
        <p14:creationId xmlns:p14="http://schemas.microsoft.com/office/powerpoint/2010/main" val="4193290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17</a:t>
            </a:fld>
            <a:endParaRPr kumimoji="1" lang="ja-JP" altLang="en-US"/>
          </a:p>
        </p:txBody>
      </p:sp>
    </p:spTree>
    <p:extLst>
      <p:ext uri="{BB962C8B-B14F-4D97-AF65-F5344CB8AC3E}">
        <p14:creationId xmlns:p14="http://schemas.microsoft.com/office/powerpoint/2010/main" val="2292460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18</a:t>
            </a:fld>
            <a:endParaRPr kumimoji="1" lang="ja-JP" altLang="en-US"/>
          </a:p>
        </p:txBody>
      </p:sp>
    </p:spTree>
    <p:extLst>
      <p:ext uri="{BB962C8B-B14F-4D97-AF65-F5344CB8AC3E}">
        <p14:creationId xmlns:p14="http://schemas.microsoft.com/office/powerpoint/2010/main" val="1163492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19</a:t>
            </a:fld>
            <a:endParaRPr kumimoji="1" lang="ja-JP" altLang="en-US"/>
          </a:p>
        </p:txBody>
      </p:sp>
    </p:spTree>
    <p:extLst>
      <p:ext uri="{BB962C8B-B14F-4D97-AF65-F5344CB8AC3E}">
        <p14:creationId xmlns:p14="http://schemas.microsoft.com/office/powerpoint/2010/main" val="2535249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a:t>
            </a:fld>
            <a:endParaRPr kumimoji="1" lang="ja-JP" altLang="en-US"/>
          </a:p>
        </p:txBody>
      </p:sp>
    </p:spTree>
    <p:extLst>
      <p:ext uri="{BB962C8B-B14F-4D97-AF65-F5344CB8AC3E}">
        <p14:creationId xmlns:p14="http://schemas.microsoft.com/office/powerpoint/2010/main" val="3564338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20</a:t>
            </a:fld>
            <a:endParaRPr kumimoji="1" lang="ja-JP" altLang="en-US"/>
          </a:p>
        </p:txBody>
      </p:sp>
    </p:spTree>
    <p:extLst>
      <p:ext uri="{BB962C8B-B14F-4D97-AF65-F5344CB8AC3E}">
        <p14:creationId xmlns:p14="http://schemas.microsoft.com/office/powerpoint/2010/main" val="264621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21</a:t>
            </a:fld>
            <a:endParaRPr kumimoji="1" lang="ja-JP" altLang="en-US"/>
          </a:p>
        </p:txBody>
      </p:sp>
    </p:spTree>
    <p:extLst>
      <p:ext uri="{BB962C8B-B14F-4D97-AF65-F5344CB8AC3E}">
        <p14:creationId xmlns:p14="http://schemas.microsoft.com/office/powerpoint/2010/main" val="39927051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22</a:t>
            </a:fld>
            <a:endParaRPr kumimoji="1" lang="ja-JP" altLang="en-US"/>
          </a:p>
        </p:txBody>
      </p:sp>
    </p:spTree>
    <p:extLst>
      <p:ext uri="{BB962C8B-B14F-4D97-AF65-F5344CB8AC3E}">
        <p14:creationId xmlns:p14="http://schemas.microsoft.com/office/powerpoint/2010/main" val="1968547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23</a:t>
            </a:fld>
            <a:endParaRPr kumimoji="1" lang="ja-JP" altLang="en-US"/>
          </a:p>
        </p:txBody>
      </p:sp>
    </p:spTree>
    <p:extLst>
      <p:ext uri="{BB962C8B-B14F-4D97-AF65-F5344CB8AC3E}">
        <p14:creationId xmlns:p14="http://schemas.microsoft.com/office/powerpoint/2010/main" val="2653126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24</a:t>
            </a:fld>
            <a:endParaRPr kumimoji="1" lang="ja-JP" altLang="en-US"/>
          </a:p>
        </p:txBody>
      </p:sp>
    </p:spTree>
    <p:extLst>
      <p:ext uri="{BB962C8B-B14F-4D97-AF65-F5344CB8AC3E}">
        <p14:creationId xmlns:p14="http://schemas.microsoft.com/office/powerpoint/2010/main" val="307730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906" eaLnBrk="0" hangingPunct="0">
              <a:defRPr kumimoji="1" sz="2800">
                <a:solidFill>
                  <a:schemeClr val="tx2"/>
                </a:solidFill>
                <a:latin typeface="HGP創英角ｺﾞｼｯｸUB" pitchFamily="50" charset="-128"/>
                <a:ea typeface="HGP創英角ｺﾞｼｯｸUB" pitchFamily="50" charset="-128"/>
              </a:defRPr>
            </a:lvl1pPr>
            <a:lvl2pPr marL="737452" indent="-283635" defTabSz="954906" eaLnBrk="0" hangingPunct="0">
              <a:defRPr kumimoji="1" sz="2800">
                <a:solidFill>
                  <a:schemeClr val="tx2"/>
                </a:solidFill>
                <a:latin typeface="HGP創英角ｺﾞｼｯｸUB" pitchFamily="50" charset="-128"/>
                <a:ea typeface="HGP創英角ｺﾞｼｯｸUB" pitchFamily="50" charset="-128"/>
              </a:defRPr>
            </a:lvl2pPr>
            <a:lvl3pPr marL="1134542" indent="-226908" defTabSz="954906" eaLnBrk="0" hangingPunct="0">
              <a:defRPr kumimoji="1" sz="2800">
                <a:solidFill>
                  <a:schemeClr val="tx2"/>
                </a:solidFill>
                <a:latin typeface="HGP創英角ｺﾞｼｯｸUB" pitchFamily="50" charset="-128"/>
                <a:ea typeface="HGP創英角ｺﾞｼｯｸUB" pitchFamily="50" charset="-128"/>
              </a:defRPr>
            </a:lvl3pPr>
            <a:lvl4pPr marL="1588359" indent="-226908" defTabSz="954906" eaLnBrk="0" hangingPunct="0">
              <a:defRPr kumimoji="1" sz="2800">
                <a:solidFill>
                  <a:schemeClr val="tx2"/>
                </a:solidFill>
                <a:latin typeface="HGP創英角ｺﾞｼｯｸUB" pitchFamily="50" charset="-128"/>
                <a:ea typeface="HGP創英角ｺﾞｼｯｸUB" pitchFamily="50" charset="-128"/>
              </a:defRPr>
            </a:lvl4pPr>
            <a:lvl5pPr marL="2042175" indent="-226908" defTabSz="954906" eaLnBrk="0" hangingPunct="0">
              <a:defRPr kumimoji="1" sz="2800">
                <a:solidFill>
                  <a:schemeClr val="tx2"/>
                </a:solidFill>
                <a:latin typeface="HGP創英角ｺﾞｼｯｸUB" pitchFamily="50" charset="-128"/>
                <a:ea typeface="HGP創英角ｺﾞｼｯｸUB" pitchFamily="50" charset="-128"/>
              </a:defRPr>
            </a:lvl5pPr>
            <a:lvl6pPr marL="2495992"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49809"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03625"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57442"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fld id="{8EA77C0B-77BA-4867-A4B8-76677444C042}" type="slidenum">
              <a:rPr lang="en-US" altLang="ja-JP" sz="1300">
                <a:solidFill>
                  <a:schemeClr val="tx1"/>
                </a:solidFill>
                <a:latin typeface="Arial" charset="0"/>
                <a:ea typeface="ＭＳ Ｐゴシック" pitchFamily="50" charset="-128"/>
              </a:rPr>
              <a:pPr eaLnBrk="1" hangingPunct="1"/>
              <a:t>25</a:t>
            </a:fld>
            <a:endParaRPr lang="en-US" altLang="ja-JP" sz="1300">
              <a:solidFill>
                <a:schemeClr val="tx1"/>
              </a:solidFill>
              <a:latin typeface="Arial" charset="0"/>
              <a:ea typeface="ＭＳ Ｐゴシック" pitchFamily="50" charset="-128"/>
            </a:endParaRPr>
          </a:p>
        </p:txBody>
      </p:sp>
      <p:sp>
        <p:nvSpPr>
          <p:cNvPr id="91139" name="Rectangle 2"/>
          <p:cNvSpPr>
            <a:spLocks noGrp="1" noRot="1" noChangeAspect="1" noChangeArrowheads="1" noTextEdit="1"/>
          </p:cNvSpPr>
          <p:nvPr>
            <p:ph type="sldImg"/>
          </p:nvPr>
        </p:nvSpPr>
        <p:spPr>
          <a:xfrm>
            <a:off x="719138" y="528638"/>
            <a:ext cx="5302250" cy="3978275"/>
          </a:xfrm>
          <a:ln/>
        </p:spPr>
      </p:sp>
      <p:sp>
        <p:nvSpPr>
          <p:cNvPr id="91140" name="Rectangle 3"/>
          <p:cNvSpPr>
            <a:spLocks noGrp="1" noChangeArrowheads="1"/>
          </p:cNvSpPr>
          <p:nvPr>
            <p:ph type="body" idx="1"/>
          </p:nvPr>
        </p:nvSpPr>
        <p:spPr>
          <a:xfrm>
            <a:off x="526970" y="4596286"/>
            <a:ext cx="5710140" cy="466571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6" tIns="45691" rIns="91386" bIns="45691"/>
          <a:lstStyle/>
          <a:p>
            <a:pPr eaLnBrk="1" hangingPunct="1"/>
            <a:r>
              <a:rPr lang="ja-JP" altLang="en-US" sz="1100"/>
              <a:t>●説明</a:t>
            </a:r>
          </a:p>
          <a:p>
            <a:pPr eaLnBrk="1" hangingPunct="1"/>
            <a:r>
              <a:rPr lang="ja-JP" altLang="en-US" sz="1100"/>
              <a:t>業務の例：「受発注業務」</a:t>
            </a:r>
          </a:p>
          <a:p>
            <a:pPr eaLnBrk="1" hangingPunct="1"/>
            <a:r>
              <a:rPr lang="ja-JP" altLang="en-US" sz="1100"/>
              <a:t>　商品を発注する、商品が納入される、商品を受注する、商品を出庫する　等。</a:t>
            </a:r>
          </a:p>
          <a:p>
            <a:pPr eaLnBrk="1" hangingPunct="1"/>
            <a:r>
              <a:rPr lang="ja-JP" altLang="en-US" sz="1100"/>
              <a:t>非機能要求は機能要求に比べ、曖昧な事が多いです。</a:t>
            </a:r>
          </a:p>
          <a:p>
            <a:pPr eaLnBrk="1" hangingPunct="1"/>
            <a:r>
              <a:rPr lang="ja-JP" altLang="en-US" sz="1100"/>
              <a:t>　①障害が発生してもサービスは極力止めないでほしい</a:t>
            </a:r>
          </a:p>
          <a:p>
            <a:pPr eaLnBrk="1" hangingPunct="1"/>
            <a:r>
              <a:rPr lang="ja-JP" altLang="en-US" sz="1100"/>
              <a:t>　②ウィルス混入は防止してほしい</a:t>
            </a:r>
          </a:p>
          <a:p>
            <a:pPr eaLnBrk="1" hangingPunct="1"/>
            <a:r>
              <a:rPr lang="ja-JP" altLang="en-US" sz="1100"/>
              <a:t>　③いつでも、誰でも、どこでも、使えるようにしてほしい</a:t>
            </a:r>
          </a:p>
          <a:p>
            <a:pPr eaLnBrk="1" hangingPunct="1"/>
            <a:r>
              <a:rPr lang="ja-JP" altLang="en-US" sz="1100"/>
              <a:t>要求の曖昧さを明確化しようとしているのが次の事です。</a:t>
            </a:r>
          </a:p>
          <a:p>
            <a:pPr eaLnBrk="1" hangingPunct="1"/>
            <a:r>
              <a:rPr lang="ja-JP" altLang="en-US" sz="1100"/>
              <a:t>　㋐対象業務は全て </a:t>
            </a:r>
            <a:r>
              <a:rPr lang="en-US" altLang="ja-JP" sz="1100"/>
              <a:t>or </a:t>
            </a:r>
            <a:r>
              <a:rPr lang="ja-JP" altLang="en-US" sz="1100"/>
              <a:t>特定？「極力」での許容時間は</a:t>
            </a:r>
            <a:r>
              <a:rPr lang="en-US" altLang="ja-JP" sz="1100"/>
              <a:t>1</a:t>
            </a:r>
            <a:r>
              <a:rPr lang="ja-JP" altLang="en-US" sz="1100"/>
              <a:t>分、</a:t>
            </a:r>
            <a:r>
              <a:rPr lang="en-US" altLang="ja-JP" sz="1100"/>
              <a:t>10</a:t>
            </a:r>
            <a:r>
              <a:rPr lang="ja-JP" altLang="en-US" sz="1100"/>
              <a:t>分、</a:t>
            </a:r>
            <a:r>
              <a:rPr lang="en-US" altLang="ja-JP" sz="1100"/>
              <a:t>or 1</a:t>
            </a:r>
            <a:r>
              <a:rPr lang="ja-JP" altLang="en-US" sz="1100"/>
              <a:t>時間？</a:t>
            </a:r>
          </a:p>
          <a:p>
            <a:pPr eaLnBrk="1" hangingPunct="1"/>
            <a:r>
              <a:rPr lang="ja-JP" altLang="en-US" sz="1100"/>
              <a:t>　㋑データの暗号化の範囲は？暗号化の鍵管理方法は？不正アクセスの追跡範囲は？</a:t>
            </a:r>
          </a:p>
          <a:p>
            <a:pPr eaLnBrk="1" hangingPunct="1"/>
            <a:r>
              <a:rPr lang="ja-JP" altLang="en-US" sz="1100"/>
              <a:t>　㋒サービス時間帯は</a:t>
            </a:r>
            <a:r>
              <a:rPr lang="en-US" altLang="ja-JP" sz="1100"/>
              <a:t>24H</a:t>
            </a:r>
            <a:r>
              <a:rPr lang="ja-JP" altLang="en-US" sz="1100"/>
              <a:t>、</a:t>
            </a:r>
            <a:r>
              <a:rPr lang="en-US" altLang="ja-JP" sz="1100"/>
              <a:t>9</a:t>
            </a:r>
            <a:r>
              <a:rPr lang="ja-JP" altLang="en-US" sz="1100"/>
              <a:t>～</a:t>
            </a:r>
            <a:r>
              <a:rPr lang="en-US" altLang="ja-JP" sz="1100"/>
              <a:t>21</a:t>
            </a:r>
            <a:r>
              <a:rPr lang="ja-JP" altLang="en-US" sz="1100"/>
              <a:t>時、 </a:t>
            </a:r>
            <a:r>
              <a:rPr lang="en-US" altLang="ja-JP" sz="1100"/>
              <a:t>or </a:t>
            </a:r>
            <a:r>
              <a:rPr lang="ja-JP" altLang="en-US" sz="1100"/>
              <a:t>　</a:t>
            </a:r>
            <a:r>
              <a:rPr lang="en-US" altLang="ja-JP" sz="1100"/>
              <a:t>9</a:t>
            </a:r>
            <a:r>
              <a:rPr lang="ja-JP" altLang="en-US" sz="1100"/>
              <a:t>～</a:t>
            </a:r>
            <a:r>
              <a:rPr lang="en-US" altLang="ja-JP" sz="1100"/>
              <a:t>17</a:t>
            </a:r>
            <a:r>
              <a:rPr lang="ja-JP" altLang="en-US" sz="1100"/>
              <a:t>時？</a:t>
            </a:r>
          </a:p>
          <a:p>
            <a:pPr eaLnBrk="1" hangingPunct="1"/>
            <a:r>
              <a:rPr lang="ja-JP" altLang="en-US" sz="1100"/>
              <a:t>　㋓対象ユーザ数はどのくらい？セキュリティ認証の程度は？</a:t>
            </a:r>
            <a:endParaRPr lang="en-US" altLang="ja-JP" sz="1100"/>
          </a:p>
          <a:p>
            <a:pPr eaLnBrk="1" hangingPunct="1"/>
            <a:r>
              <a:rPr lang="ja-JP" altLang="en-US" sz="1100"/>
              <a:t>　㋔どこでもの範囲は？建屋内、 同一県内、国内 </a:t>
            </a:r>
            <a:r>
              <a:rPr lang="en-US" altLang="ja-JP" sz="1100"/>
              <a:t>or </a:t>
            </a:r>
            <a:r>
              <a:rPr lang="ja-JP" altLang="en-US" sz="1100"/>
              <a:t>海外？</a:t>
            </a:r>
          </a:p>
          <a:p>
            <a:pPr eaLnBrk="1" hangingPunct="1"/>
            <a:endParaRPr lang="ja-JP" altLang="en-US" sz="1100"/>
          </a:p>
          <a:p>
            <a:pPr eaLnBrk="1" hangingPunct="1"/>
            <a:r>
              <a:rPr lang="ja-JP" altLang="en-US" sz="1100"/>
              <a:t>①⇒㋐、②⇒㋑、③⇒㋒・㋓・㋔のように曖昧な要求を明確化しつつユーザや顧客と合意していくことが重要です。</a:t>
            </a:r>
          </a:p>
          <a:p>
            <a:pPr eaLnBrk="1" hangingPunct="1"/>
            <a:endParaRPr lang="ja-JP" altLang="en-US" sz="1100"/>
          </a:p>
          <a:p>
            <a:pPr eaLnBrk="1" hangingPunct="1"/>
            <a:r>
              <a:rPr lang="ja-JP" altLang="en-US" sz="1100"/>
              <a:t>●説明省略　不可</a:t>
            </a:r>
          </a:p>
          <a:p>
            <a:pPr eaLnBrk="1" hangingPunct="1"/>
            <a:r>
              <a:rPr lang="ja-JP" altLang="en-US"/>
              <a:t>　</a:t>
            </a:r>
            <a:endParaRPr lang="ja-JP" altLang="ja-JP"/>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スライド イメージ プレースホルダー 1"/>
          <p:cNvSpPr>
            <a:spLocks noGrp="1" noRot="1" noChangeAspect="1" noTextEdit="1"/>
          </p:cNvSpPr>
          <p:nvPr>
            <p:ph type="sldImg"/>
          </p:nvPr>
        </p:nvSpPr>
        <p:spPr>
          <a:ln/>
        </p:spPr>
      </p:sp>
      <p:sp>
        <p:nvSpPr>
          <p:cNvPr id="131075"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en-US" dirty="0">
                <a:ea typeface="ＭＳ Ｐ明朝" charset="-128"/>
              </a:rPr>
              <a:t>●説明</a:t>
            </a:r>
            <a:endParaRPr lang="en-US" altLang="ja-JP" dirty="0">
              <a:ea typeface="ＭＳ Ｐ明朝" charset="-128"/>
            </a:endParaRPr>
          </a:p>
          <a:p>
            <a:r>
              <a:rPr lang="ja-JP" altLang="en-US" dirty="0">
                <a:ea typeface="ＭＳ Ｐ明朝" charset="-128"/>
              </a:rPr>
              <a:t>様々なステークホルダから聞き出した（引き出した）要求は、矛盾していたり実現が困難だったりします。</a:t>
            </a:r>
            <a:endParaRPr lang="en-US" altLang="ja-JP" dirty="0">
              <a:ea typeface="ＭＳ Ｐ明朝" charset="-128"/>
            </a:endParaRPr>
          </a:p>
          <a:p>
            <a:r>
              <a:rPr lang="ja-JP" altLang="en-US" dirty="0">
                <a:ea typeface="ＭＳ Ｐ明朝" charset="-128"/>
              </a:rPr>
              <a:t>非機能要求グレードを使い調整していくことが大事です。</a:t>
            </a:r>
            <a:endParaRPr lang="en-US" altLang="ja-JP" dirty="0">
              <a:ea typeface="ＭＳ Ｐ明朝" charset="-128"/>
            </a:endParaRPr>
          </a:p>
          <a:p>
            <a:r>
              <a:rPr lang="ja-JP" altLang="en-US" dirty="0">
                <a:ea typeface="ＭＳ Ｐ明朝" charset="-128"/>
              </a:rPr>
              <a:t>最終的にはレベル値の決定まで行い、決定値についてはステークホルダの合意を取りましょう。</a:t>
            </a:r>
            <a:endParaRPr lang="en-US" altLang="ja-JP" dirty="0">
              <a:ea typeface="ＭＳ Ｐ明朝" charset="-128"/>
            </a:endParaRPr>
          </a:p>
          <a:p>
            <a:endParaRPr lang="ja-JP" altLang="en-US" dirty="0">
              <a:ea typeface="ＭＳ Ｐ明朝" charset="-128"/>
            </a:endParaRPr>
          </a:p>
        </p:txBody>
      </p:sp>
      <p:sp>
        <p:nvSpPr>
          <p:cNvPr id="131076"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906" eaLnBrk="0" hangingPunct="0">
              <a:defRPr kumimoji="1" sz="2800">
                <a:solidFill>
                  <a:schemeClr val="tx2"/>
                </a:solidFill>
                <a:latin typeface="HGP創英角ｺﾞｼｯｸUB" pitchFamily="50" charset="-128"/>
                <a:ea typeface="HGP創英角ｺﾞｼｯｸUB" pitchFamily="50" charset="-128"/>
              </a:defRPr>
            </a:lvl1pPr>
            <a:lvl2pPr marL="737452" indent="-283635" defTabSz="954906" eaLnBrk="0" hangingPunct="0">
              <a:defRPr kumimoji="1" sz="2800">
                <a:solidFill>
                  <a:schemeClr val="tx2"/>
                </a:solidFill>
                <a:latin typeface="HGP創英角ｺﾞｼｯｸUB" pitchFamily="50" charset="-128"/>
                <a:ea typeface="HGP創英角ｺﾞｼｯｸUB" pitchFamily="50" charset="-128"/>
              </a:defRPr>
            </a:lvl2pPr>
            <a:lvl3pPr marL="1134542" indent="-226908" defTabSz="954906" eaLnBrk="0" hangingPunct="0">
              <a:defRPr kumimoji="1" sz="2800">
                <a:solidFill>
                  <a:schemeClr val="tx2"/>
                </a:solidFill>
                <a:latin typeface="HGP創英角ｺﾞｼｯｸUB" pitchFamily="50" charset="-128"/>
                <a:ea typeface="HGP創英角ｺﾞｼｯｸUB" pitchFamily="50" charset="-128"/>
              </a:defRPr>
            </a:lvl3pPr>
            <a:lvl4pPr marL="1588359" indent="-226908" defTabSz="954906" eaLnBrk="0" hangingPunct="0">
              <a:defRPr kumimoji="1" sz="2800">
                <a:solidFill>
                  <a:schemeClr val="tx2"/>
                </a:solidFill>
                <a:latin typeface="HGP創英角ｺﾞｼｯｸUB" pitchFamily="50" charset="-128"/>
                <a:ea typeface="HGP創英角ｺﾞｼｯｸUB" pitchFamily="50" charset="-128"/>
              </a:defRPr>
            </a:lvl4pPr>
            <a:lvl5pPr marL="2042175" indent="-226908" defTabSz="954906" eaLnBrk="0" hangingPunct="0">
              <a:defRPr kumimoji="1" sz="2800">
                <a:solidFill>
                  <a:schemeClr val="tx2"/>
                </a:solidFill>
                <a:latin typeface="HGP創英角ｺﾞｼｯｸUB" pitchFamily="50" charset="-128"/>
                <a:ea typeface="HGP創英角ｺﾞｼｯｸUB" pitchFamily="50" charset="-128"/>
              </a:defRPr>
            </a:lvl5pPr>
            <a:lvl6pPr marL="2495992"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49809"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03625"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57442"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fld id="{F6790900-2052-4B5D-8A93-55696E40399E}" type="slidenum">
              <a:rPr lang="en-US" altLang="ja-JP" sz="1300">
                <a:solidFill>
                  <a:schemeClr val="tx1"/>
                </a:solidFill>
                <a:latin typeface="Arial" charset="0"/>
                <a:ea typeface="ＭＳ Ｐゴシック" charset="-128"/>
              </a:rPr>
              <a:pPr eaLnBrk="1" hangingPunct="1"/>
              <a:t>26</a:t>
            </a:fld>
            <a:endParaRPr lang="en-US" altLang="ja-JP" sz="1300">
              <a:solidFill>
                <a:schemeClr val="tx1"/>
              </a:solidFill>
              <a:latin typeface="Arial" charset="0"/>
              <a:ea typeface="ＭＳ Ｐゴシック"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スライド イメージ プレースホルダー 1"/>
          <p:cNvSpPr>
            <a:spLocks noGrp="1" noRot="1" noChangeAspect="1" noTextEdit="1"/>
          </p:cNvSpPr>
          <p:nvPr>
            <p:ph type="sldImg"/>
          </p:nvPr>
        </p:nvSpPr>
        <p:spPr>
          <a:ln/>
        </p:spPr>
      </p:sp>
      <p:sp>
        <p:nvSpPr>
          <p:cNvPr id="132099"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dirty="0">
              <a:ea typeface="ＭＳ Ｐ明朝" charset="-128"/>
            </a:endParaRPr>
          </a:p>
        </p:txBody>
      </p:sp>
      <p:sp>
        <p:nvSpPr>
          <p:cNvPr id="132100"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906" eaLnBrk="0" hangingPunct="0">
              <a:defRPr kumimoji="1" sz="2800">
                <a:solidFill>
                  <a:schemeClr val="tx2"/>
                </a:solidFill>
                <a:latin typeface="HGP創英角ｺﾞｼｯｸUB" pitchFamily="50" charset="-128"/>
                <a:ea typeface="HGP創英角ｺﾞｼｯｸUB" pitchFamily="50" charset="-128"/>
              </a:defRPr>
            </a:lvl1pPr>
            <a:lvl2pPr marL="737452" indent="-283635" defTabSz="954906" eaLnBrk="0" hangingPunct="0">
              <a:defRPr kumimoji="1" sz="2800">
                <a:solidFill>
                  <a:schemeClr val="tx2"/>
                </a:solidFill>
                <a:latin typeface="HGP創英角ｺﾞｼｯｸUB" pitchFamily="50" charset="-128"/>
                <a:ea typeface="HGP創英角ｺﾞｼｯｸUB" pitchFamily="50" charset="-128"/>
              </a:defRPr>
            </a:lvl2pPr>
            <a:lvl3pPr marL="1134542" indent="-226908" defTabSz="954906" eaLnBrk="0" hangingPunct="0">
              <a:defRPr kumimoji="1" sz="2800">
                <a:solidFill>
                  <a:schemeClr val="tx2"/>
                </a:solidFill>
                <a:latin typeface="HGP創英角ｺﾞｼｯｸUB" pitchFamily="50" charset="-128"/>
                <a:ea typeface="HGP創英角ｺﾞｼｯｸUB" pitchFamily="50" charset="-128"/>
              </a:defRPr>
            </a:lvl3pPr>
            <a:lvl4pPr marL="1588359" indent="-226908" defTabSz="954906" eaLnBrk="0" hangingPunct="0">
              <a:defRPr kumimoji="1" sz="2800">
                <a:solidFill>
                  <a:schemeClr val="tx2"/>
                </a:solidFill>
                <a:latin typeface="HGP創英角ｺﾞｼｯｸUB" pitchFamily="50" charset="-128"/>
                <a:ea typeface="HGP創英角ｺﾞｼｯｸUB" pitchFamily="50" charset="-128"/>
              </a:defRPr>
            </a:lvl4pPr>
            <a:lvl5pPr marL="2042175" indent="-226908" defTabSz="954906" eaLnBrk="0" hangingPunct="0">
              <a:defRPr kumimoji="1" sz="2800">
                <a:solidFill>
                  <a:schemeClr val="tx2"/>
                </a:solidFill>
                <a:latin typeface="HGP創英角ｺﾞｼｯｸUB" pitchFamily="50" charset="-128"/>
                <a:ea typeface="HGP創英角ｺﾞｼｯｸUB" pitchFamily="50" charset="-128"/>
              </a:defRPr>
            </a:lvl5pPr>
            <a:lvl6pPr marL="2495992"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49809"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03625"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57442"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fld id="{D1139872-603B-4B24-8717-BEDD09D75845}" type="slidenum">
              <a:rPr lang="en-US" altLang="ja-JP" sz="1300">
                <a:solidFill>
                  <a:schemeClr val="tx1"/>
                </a:solidFill>
                <a:latin typeface="Arial" charset="0"/>
                <a:ea typeface="ＭＳ Ｐゴシック" charset="-128"/>
              </a:rPr>
              <a:pPr eaLnBrk="1" hangingPunct="1"/>
              <a:t>27</a:t>
            </a:fld>
            <a:endParaRPr lang="en-US" altLang="ja-JP" sz="1300">
              <a:solidFill>
                <a:schemeClr val="tx1"/>
              </a:solidFill>
              <a:latin typeface="Arial" charset="0"/>
              <a:ea typeface="ＭＳ Ｐゴシック"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スライド イメージ プレースホルダー 1"/>
          <p:cNvSpPr>
            <a:spLocks noGrp="1" noRot="1" noChangeAspect="1" noTextEdit="1"/>
          </p:cNvSpPr>
          <p:nvPr>
            <p:ph type="sldImg"/>
          </p:nvPr>
        </p:nvSpPr>
        <p:spPr>
          <a:ln/>
        </p:spPr>
      </p:sp>
      <p:sp>
        <p:nvSpPr>
          <p:cNvPr id="133123" name="ノート プレースホルダー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en-US">
                <a:ea typeface="ＭＳ Ｐ明朝" charset="-128"/>
              </a:rPr>
              <a:t>●説明</a:t>
            </a:r>
            <a:endParaRPr lang="en-US" altLang="ja-JP">
              <a:ea typeface="ＭＳ Ｐ明朝" charset="-128"/>
            </a:endParaRPr>
          </a:p>
          <a:p>
            <a:r>
              <a:rPr lang="ja-JP" altLang="en-US">
                <a:ea typeface="ＭＳ Ｐ明朝" charset="-128"/>
              </a:rPr>
              <a:t>非機能要求の項目間で矛盾しないように設定が必要になります。</a:t>
            </a:r>
            <a:endParaRPr lang="en-US" altLang="ja-JP">
              <a:ea typeface="ＭＳ Ｐ明朝" charset="-128"/>
            </a:endParaRPr>
          </a:p>
          <a:p>
            <a:endParaRPr lang="en-US" altLang="ja-JP">
              <a:ea typeface="ＭＳ Ｐ明朝" charset="-128"/>
            </a:endParaRPr>
          </a:p>
          <a:p>
            <a:r>
              <a:rPr lang="ja-JP" altLang="en-US">
                <a:ea typeface="ＭＳ Ｐ明朝" charset="-128"/>
              </a:rPr>
              <a:t>●説明省略　不可</a:t>
            </a:r>
          </a:p>
          <a:p>
            <a:endParaRPr lang="ja-JP" altLang="en-US">
              <a:ea typeface="ＭＳ Ｐ明朝" charset="-128"/>
            </a:endParaRPr>
          </a:p>
        </p:txBody>
      </p:sp>
      <p:sp>
        <p:nvSpPr>
          <p:cNvPr id="133124" name="スライド番号プレースホルダー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906" eaLnBrk="0" hangingPunct="0">
              <a:defRPr kumimoji="1" sz="2800">
                <a:solidFill>
                  <a:schemeClr val="tx2"/>
                </a:solidFill>
                <a:latin typeface="HGP創英角ｺﾞｼｯｸUB" pitchFamily="50" charset="-128"/>
                <a:ea typeface="HGP創英角ｺﾞｼｯｸUB" pitchFamily="50" charset="-128"/>
              </a:defRPr>
            </a:lvl1pPr>
            <a:lvl2pPr marL="737452" indent="-283635" defTabSz="954906" eaLnBrk="0" hangingPunct="0">
              <a:defRPr kumimoji="1" sz="2800">
                <a:solidFill>
                  <a:schemeClr val="tx2"/>
                </a:solidFill>
                <a:latin typeface="HGP創英角ｺﾞｼｯｸUB" pitchFamily="50" charset="-128"/>
                <a:ea typeface="HGP創英角ｺﾞｼｯｸUB" pitchFamily="50" charset="-128"/>
              </a:defRPr>
            </a:lvl2pPr>
            <a:lvl3pPr marL="1134542" indent="-226908" defTabSz="954906" eaLnBrk="0" hangingPunct="0">
              <a:defRPr kumimoji="1" sz="2800">
                <a:solidFill>
                  <a:schemeClr val="tx2"/>
                </a:solidFill>
                <a:latin typeface="HGP創英角ｺﾞｼｯｸUB" pitchFamily="50" charset="-128"/>
                <a:ea typeface="HGP創英角ｺﾞｼｯｸUB" pitchFamily="50" charset="-128"/>
              </a:defRPr>
            </a:lvl3pPr>
            <a:lvl4pPr marL="1588359" indent="-226908" defTabSz="954906" eaLnBrk="0" hangingPunct="0">
              <a:defRPr kumimoji="1" sz="2800">
                <a:solidFill>
                  <a:schemeClr val="tx2"/>
                </a:solidFill>
                <a:latin typeface="HGP創英角ｺﾞｼｯｸUB" pitchFamily="50" charset="-128"/>
                <a:ea typeface="HGP創英角ｺﾞｼｯｸUB" pitchFamily="50" charset="-128"/>
              </a:defRPr>
            </a:lvl4pPr>
            <a:lvl5pPr marL="2042175" indent="-226908" defTabSz="954906" eaLnBrk="0" hangingPunct="0">
              <a:defRPr kumimoji="1" sz="2800">
                <a:solidFill>
                  <a:schemeClr val="tx2"/>
                </a:solidFill>
                <a:latin typeface="HGP創英角ｺﾞｼｯｸUB" pitchFamily="50" charset="-128"/>
                <a:ea typeface="HGP創英角ｺﾞｼｯｸUB" pitchFamily="50" charset="-128"/>
              </a:defRPr>
            </a:lvl5pPr>
            <a:lvl6pPr marL="2495992"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49809"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03625"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57442" indent="-226908" defTabSz="954906"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fld id="{E9D932D4-A37E-4E6B-84A8-75D6AD5F1A4C}" type="slidenum">
              <a:rPr lang="en-US" altLang="ja-JP" sz="1300">
                <a:solidFill>
                  <a:schemeClr val="tx1"/>
                </a:solidFill>
                <a:latin typeface="Arial" charset="0"/>
                <a:ea typeface="ＭＳ Ｐゴシック" charset="-128"/>
              </a:rPr>
              <a:pPr eaLnBrk="1" hangingPunct="1"/>
              <a:t>28</a:t>
            </a:fld>
            <a:endParaRPr lang="en-US" altLang="ja-JP" sz="1300">
              <a:solidFill>
                <a:schemeClr val="tx1"/>
              </a:solidFill>
              <a:latin typeface="Arial" charset="0"/>
              <a:ea typeface="ＭＳ Ｐゴシック"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29</a:t>
            </a:fld>
            <a:endParaRPr kumimoji="1" lang="ja-JP" altLang="en-US"/>
          </a:p>
        </p:txBody>
      </p:sp>
    </p:spTree>
    <p:extLst>
      <p:ext uri="{BB962C8B-B14F-4D97-AF65-F5344CB8AC3E}">
        <p14:creationId xmlns:p14="http://schemas.microsoft.com/office/powerpoint/2010/main" val="1367894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a:t>
            </a:fld>
            <a:endParaRPr kumimoji="1" lang="ja-JP" altLang="en-US"/>
          </a:p>
        </p:txBody>
      </p:sp>
    </p:spTree>
    <p:extLst>
      <p:ext uri="{BB962C8B-B14F-4D97-AF65-F5344CB8AC3E}">
        <p14:creationId xmlns:p14="http://schemas.microsoft.com/office/powerpoint/2010/main" val="3280787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30</a:t>
            </a:fld>
            <a:endParaRPr kumimoji="1" lang="ja-JP" altLang="en-US"/>
          </a:p>
        </p:txBody>
      </p:sp>
    </p:spTree>
    <p:extLst>
      <p:ext uri="{BB962C8B-B14F-4D97-AF65-F5344CB8AC3E}">
        <p14:creationId xmlns:p14="http://schemas.microsoft.com/office/powerpoint/2010/main" val="40149602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31</a:t>
            </a:fld>
            <a:endParaRPr kumimoji="1" lang="ja-JP" altLang="en-US"/>
          </a:p>
        </p:txBody>
      </p:sp>
    </p:spTree>
    <p:extLst>
      <p:ext uri="{BB962C8B-B14F-4D97-AF65-F5344CB8AC3E}">
        <p14:creationId xmlns:p14="http://schemas.microsoft.com/office/powerpoint/2010/main" val="27068890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32</a:t>
            </a:fld>
            <a:endParaRPr kumimoji="1" lang="ja-JP" altLang="en-US"/>
          </a:p>
        </p:txBody>
      </p:sp>
    </p:spTree>
    <p:extLst>
      <p:ext uri="{BB962C8B-B14F-4D97-AF65-F5344CB8AC3E}">
        <p14:creationId xmlns:p14="http://schemas.microsoft.com/office/powerpoint/2010/main" val="9097593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33</a:t>
            </a:fld>
            <a:endParaRPr kumimoji="1" lang="ja-JP" altLang="en-US"/>
          </a:p>
        </p:txBody>
      </p:sp>
    </p:spTree>
    <p:extLst>
      <p:ext uri="{BB962C8B-B14F-4D97-AF65-F5344CB8AC3E}">
        <p14:creationId xmlns:p14="http://schemas.microsoft.com/office/powerpoint/2010/main" val="2703247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34</a:t>
            </a:fld>
            <a:endParaRPr kumimoji="1" lang="ja-JP" altLang="en-US"/>
          </a:p>
        </p:txBody>
      </p:sp>
    </p:spTree>
    <p:extLst>
      <p:ext uri="{BB962C8B-B14F-4D97-AF65-F5344CB8AC3E}">
        <p14:creationId xmlns:p14="http://schemas.microsoft.com/office/powerpoint/2010/main" val="23253572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35</a:t>
            </a:fld>
            <a:endParaRPr kumimoji="1" lang="ja-JP" altLang="en-US"/>
          </a:p>
        </p:txBody>
      </p:sp>
    </p:spTree>
    <p:extLst>
      <p:ext uri="{BB962C8B-B14F-4D97-AF65-F5344CB8AC3E}">
        <p14:creationId xmlns:p14="http://schemas.microsoft.com/office/powerpoint/2010/main" val="12476482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36</a:t>
            </a:fld>
            <a:endParaRPr kumimoji="1" lang="ja-JP" altLang="en-US"/>
          </a:p>
        </p:txBody>
      </p:sp>
    </p:spTree>
    <p:extLst>
      <p:ext uri="{BB962C8B-B14F-4D97-AF65-F5344CB8AC3E}">
        <p14:creationId xmlns:p14="http://schemas.microsoft.com/office/powerpoint/2010/main" val="9224797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37</a:t>
            </a:fld>
            <a:endParaRPr kumimoji="1" lang="ja-JP" altLang="en-US"/>
          </a:p>
        </p:txBody>
      </p:sp>
    </p:spTree>
    <p:extLst>
      <p:ext uri="{BB962C8B-B14F-4D97-AF65-F5344CB8AC3E}">
        <p14:creationId xmlns:p14="http://schemas.microsoft.com/office/powerpoint/2010/main" val="290747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38</a:t>
            </a:fld>
            <a:endParaRPr kumimoji="1" lang="ja-JP" altLang="en-US"/>
          </a:p>
        </p:txBody>
      </p:sp>
    </p:spTree>
    <p:extLst>
      <p:ext uri="{BB962C8B-B14F-4D97-AF65-F5344CB8AC3E}">
        <p14:creationId xmlns:p14="http://schemas.microsoft.com/office/powerpoint/2010/main" val="42852096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39</a:t>
            </a:fld>
            <a:endParaRPr kumimoji="1" lang="ja-JP" altLang="en-US"/>
          </a:p>
        </p:txBody>
      </p:sp>
    </p:spTree>
    <p:extLst>
      <p:ext uri="{BB962C8B-B14F-4D97-AF65-F5344CB8AC3E}">
        <p14:creationId xmlns:p14="http://schemas.microsoft.com/office/powerpoint/2010/main" val="2233010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a:t>
            </a:fld>
            <a:endParaRPr kumimoji="1" lang="ja-JP" altLang="en-US"/>
          </a:p>
        </p:txBody>
      </p:sp>
    </p:spTree>
    <p:extLst>
      <p:ext uri="{BB962C8B-B14F-4D97-AF65-F5344CB8AC3E}">
        <p14:creationId xmlns:p14="http://schemas.microsoft.com/office/powerpoint/2010/main" val="9285292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40</a:t>
            </a:fld>
            <a:endParaRPr kumimoji="1" lang="ja-JP" altLang="en-US"/>
          </a:p>
        </p:txBody>
      </p:sp>
    </p:spTree>
    <p:extLst>
      <p:ext uri="{BB962C8B-B14F-4D97-AF65-F5344CB8AC3E}">
        <p14:creationId xmlns:p14="http://schemas.microsoft.com/office/powerpoint/2010/main" val="16451920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41</a:t>
            </a:fld>
            <a:endParaRPr kumimoji="1" lang="ja-JP" altLang="en-US"/>
          </a:p>
        </p:txBody>
      </p:sp>
    </p:spTree>
    <p:extLst>
      <p:ext uri="{BB962C8B-B14F-4D97-AF65-F5344CB8AC3E}">
        <p14:creationId xmlns:p14="http://schemas.microsoft.com/office/powerpoint/2010/main" val="14797956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42</a:t>
            </a:fld>
            <a:endParaRPr kumimoji="1" lang="ja-JP" altLang="en-US"/>
          </a:p>
        </p:txBody>
      </p:sp>
    </p:spTree>
    <p:extLst>
      <p:ext uri="{BB962C8B-B14F-4D97-AF65-F5344CB8AC3E}">
        <p14:creationId xmlns:p14="http://schemas.microsoft.com/office/powerpoint/2010/main" val="15280432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43</a:t>
            </a:fld>
            <a:endParaRPr kumimoji="1" lang="ja-JP" altLang="en-US"/>
          </a:p>
        </p:txBody>
      </p:sp>
    </p:spTree>
    <p:extLst>
      <p:ext uri="{BB962C8B-B14F-4D97-AF65-F5344CB8AC3E}">
        <p14:creationId xmlns:p14="http://schemas.microsoft.com/office/powerpoint/2010/main" val="26924752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44</a:t>
            </a:fld>
            <a:endParaRPr kumimoji="1" lang="ja-JP" altLang="en-US"/>
          </a:p>
        </p:txBody>
      </p:sp>
    </p:spTree>
    <p:extLst>
      <p:ext uri="{BB962C8B-B14F-4D97-AF65-F5344CB8AC3E}">
        <p14:creationId xmlns:p14="http://schemas.microsoft.com/office/powerpoint/2010/main" val="36026786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45</a:t>
            </a:fld>
            <a:endParaRPr kumimoji="1" lang="ja-JP" altLang="en-US"/>
          </a:p>
        </p:txBody>
      </p:sp>
    </p:spTree>
    <p:extLst>
      <p:ext uri="{BB962C8B-B14F-4D97-AF65-F5344CB8AC3E}">
        <p14:creationId xmlns:p14="http://schemas.microsoft.com/office/powerpoint/2010/main" val="26427306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46</a:t>
            </a:fld>
            <a:endParaRPr kumimoji="1" lang="ja-JP" altLang="en-US"/>
          </a:p>
        </p:txBody>
      </p:sp>
    </p:spTree>
    <p:extLst>
      <p:ext uri="{BB962C8B-B14F-4D97-AF65-F5344CB8AC3E}">
        <p14:creationId xmlns:p14="http://schemas.microsoft.com/office/powerpoint/2010/main" val="6707024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47</a:t>
            </a:fld>
            <a:endParaRPr kumimoji="1" lang="ja-JP" altLang="en-US"/>
          </a:p>
        </p:txBody>
      </p:sp>
    </p:spTree>
    <p:extLst>
      <p:ext uri="{BB962C8B-B14F-4D97-AF65-F5344CB8AC3E}">
        <p14:creationId xmlns:p14="http://schemas.microsoft.com/office/powerpoint/2010/main" val="12735579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48</a:t>
            </a:fld>
            <a:endParaRPr kumimoji="1" lang="ja-JP" altLang="en-US"/>
          </a:p>
        </p:txBody>
      </p:sp>
    </p:spTree>
    <p:extLst>
      <p:ext uri="{BB962C8B-B14F-4D97-AF65-F5344CB8AC3E}">
        <p14:creationId xmlns:p14="http://schemas.microsoft.com/office/powerpoint/2010/main" val="17126967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49</a:t>
            </a:fld>
            <a:endParaRPr kumimoji="1" lang="ja-JP" altLang="en-US"/>
          </a:p>
        </p:txBody>
      </p:sp>
    </p:spTree>
    <p:extLst>
      <p:ext uri="{BB962C8B-B14F-4D97-AF65-F5344CB8AC3E}">
        <p14:creationId xmlns:p14="http://schemas.microsoft.com/office/powerpoint/2010/main" val="2420346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a:t>
            </a:fld>
            <a:endParaRPr kumimoji="1" lang="ja-JP" altLang="en-US"/>
          </a:p>
        </p:txBody>
      </p:sp>
    </p:spTree>
    <p:extLst>
      <p:ext uri="{BB962C8B-B14F-4D97-AF65-F5344CB8AC3E}">
        <p14:creationId xmlns:p14="http://schemas.microsoft.com/office/powerpoint/2010/main" val="35291257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50</a:t>
            </a:fld>
            <a:endParaRPr kumimoji="1" lang="ja-JP" altLang="en-US"/>
          </a:p>
        </p:txBody>
      </p:sp>
    </p:spTree>
    <p:extLst>
      <p:ext uri="{BB962C8B-B14F-4D97-AF65-F5344CB8AC3E}">
        <p14:creationId xmlns:p14="http://schemas.microsoft.com/office/powerpoint/2010/main" val="27540952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51</a:t>
            </a:fld>
            <a:endParaRPr kumimoji="1" lang="ja-JP" altLang="en-US"/>
          </a:p>
        </p:txBody>
      </p:sp>
    </p:spTree>
    <p:extLst>
      <p:ext uri="{BB962C8B-B14F-4D97-AF65-F5344CB8AC3E}">
        <p14:creationId xmlns:p14="http://schemas.microsoft.com/office/powerpoint/2010/main" val="25849411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・要件定義成果物の記述詳細度等は、開発イテレーション内でのプロダクトオーナーとのコミュニケーション密度</a:t>
            </a:r>
            <a:r>
              <a:rPr kumimoji="1" lang="en-US" altLang="ja-JP" dirty="0"/>
              <a:t>/</a:t>
            </a:r>
            <a:r>
              <a:rPr kumimoji="1" lang="ja-JP" altLang="en-US" dirty="0"/>
              <a:t>頻度を基準に判断する。</a:t>
            </a:r>
            <a:endParaRPr kumimoji="1" lang="en-US" altLang="ja-JP" dirty="0"/>
          </a:p>
          <a:p>
            <a:r>
              <a:rPr kumimoji="1" lang="ja-JP" altLang="en-US" dirty="0"/>
              <a:t>・インフラやソフトウエアアーキテクチャの要件は変更影響が大きいため、業務アプリケーション要件に先行して決める。</a:t>
            </a:r>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52</a:t>
            </a:fld>
            <a:endParaRPr kumimoji="1" lang="ja-JP" altLang="en-US"/>
          </a:p>
        </p:txBody>
      </p:sp>
    </p:spTree>
    <p:extLst>
      <p:ext uri="{BB962C8B-B14F-4D97-AF65-F5344CB8AC3E}">
        <p14:creationId xmlns:p14="http://schemas.microsoft.com/office/powerpoint/2010/main" val="22316738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53</a:t>
            </a:fld>
            <a:endParaRPr kumimoji="1" lang="ja-JP" altLang="en-US"/>
          </a:p>
        </p:txBody>
      </p:sp>
    </p:spTree>
    <p:extLst>
      <p:ext uri="{BB962C8B-B14F-4D97-AF65-F5344CB8AC3E}">
        <p14:creationId xmlns:p14="http://schemas.microsoft.com/office/powerpoint/2010/main" val="4058562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6</a:t>
            </a:fld>
            <a:endParaRPr kumimoji="1" lang="ja-JP" altLang="en-US"/>
          </a:p>
        </p:txBody>
      </p:sp>
    </p:spTree>
    <p:extLst>
      <p:ext uri="{BB962C8B-B14F-4D97-AF65-F5344CB8AC3E}">
        <p14:creationId xmlns:p14="http://schemas.microsoft.com/office/powerpoint/2010/main" val="2703731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7</a:t>
            </a:fld>
            <a:endParaRPr kumimoji="1" lang="ja-JP" altLang="en-US"/>
          </a:p>
        </p:txBody>
      </p:sp>
    </p:spTree>
    <p:extLst>
      <p:ext uri="{BB962C8B-B14F-4D97-AF65-F5344CB8AC3E}">
        <p14:creationId xmlns:p14="http://schemas.microsoft.com/office/powerpoint/2010/main" val="1982002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8</a:t>
            </a:fld>
            <a:endParaRPr kumimoji="1" lang="ja-JP" altLang="en-US"/>
          </a:p>
        </p:txBody>
      </p:sp>
    </p:spTree>
    <p:extLst>
      <p:ext uri="{BB962C8B-B14F-4D97-AF65-F5344CB8AC3E}">
        <p14:creationId xmlns:p14="http://schemas.microsoft.com/office/powerpoint/2010/main" val="3538905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F4DEF6AA-C012-4C4D-A522-9C25638D8620}" type="slidenum">
              <a:rPr kumimoji="1" lang="ja-JP" altLang="en-US" smtClean="0"/>
              <a:pPr/>
              <a:t>9</a:t>
            </a:fld>
            <a:endParaRPr kumimoji="1" lang="ja-JP" altLang="en-US"/>
          </a:p>
        </p:txBody>
      </p:sp>
    </p:spTree>
    <p:extLst>
      <p:ext uri="{BB962C8B-B14F-4D97-AF65-F5344CB8AC3E}">
        <p14:creationId xmlns:p14="http://schemas.microsoft.com/office/powerpoint/2010/main" val="974074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542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400">
                <a:latin typeface="HGPｺﾞｼｯｸM" panose="020B0600000000000000" pitchFamily="50" charset="-128"/>
                <a:ea typeface="HGPｺﾞｼｯｸM" panose="020B0600000000000000" pitchFamily="50"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M" panose="020B0600000000000000" pitchFamily="50" charset="-128"/>
                <a:ea typeface="HGPｺﾞｼｯｸM" panose="020B0600000000000000" pitchFamily="50" charset="-128"/>
              </a:defRPr>
            </a:lvl1pPr>
            <a:lvl5pPr>
              <a:defRPr/>
            </a:lvl5pPr>
          </a:lstStyle>
          <a:p>
            <a:pPr lvl="0"/>
            <a:endParaRPr kumimoji="1" lang="ja-JP" altLang="en-US" dirty="0"/>
          </a:p>
        </p:txBody>
      </p:sp>
    </p:spTree>
    <p:extLst>
      <p:ext uri="{BB962C8B-B14F-4D97-AF65-F5344CB8AC3E}">
        <p14:creationId xmlns:p14="http://schemas.microsoft.com/office/powerpoint/2010/main" val="519392913"/>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4602"/>
            <a:ext cx="52914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7" name="図 6"/>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430565151"/>
      </p:ext>
    </p:extLst>
  </p:cSld>
  <p:clrMap bg1="lt1" tx1="dk1" bg2="lt2" tx2="dk2" accent1="accent1" accent2="accent2" accent3="accent3" accent4="accent4" accent5="accent5" accent6="accent6" hlink="hlink" folHlink="folHlink"/>
  <p:sldLayoutIdLst>
    <p:sldLayoutId id="2147483658"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1080000"/>
            <a:ext cx="8030704"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pic>
        <p:nvPicPr>
          <p:cNvPr id="5" name="図 4"/>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
        <p:nvSpPr>
          <p:cNvPr id="7" name="スライド番号プレースホルダ 3"/>
          <p:cNvSpPr>
            <a:spLocks noGrp="1"/>
          </p:cNvSpPr>
          <p:nvPr>
            <p:ph type="sldNum" sz="quarter" idx="4"/>
          </p:nvPr>
        </p:nvSpPr>
        <p:spPr>
          <a:xfrm>
            <a:off x="7839000" y="6580584"/>
            <a:ext cx="1269504" cy="288032"/>
          </a:xfrm>
          <a:prstGeom prst="rect">
            <a:avLst/>
          </a:prstGeom>
        </p:spPr>
        <p:txBody>
          <a:bodyPr/>
          <a:lstStyle>
            <a:lvl1pPr algn="r">
              <a:defRPr sz="1400">
                <a:latin typeface="HGPｺﾞｼｯｸM" panose="020B0600000000000000" pitchFamily="50" charset="-128"/>
                <a:ea typeface="HGPｺﾞｼｯｸM" panose="020B0600000000000000" pitchFamily="50" charset="-128"/>
              </a:defRPr>
            </a:lvl1pPr>
          </a:lstStyle>
          <a:p>
            <a:fld id="{99AD903E-2787-9244-93D6-61CE01669DE3}" type="slidenum">
              <a:rPr lang="ja-JP" altLang="en-US" smtClean="0"/>
              <a:pPr/>
              <a:t>‹#›</a:t>
            </a:fld>
            <a:endParaRPr lang="ja-JP" altLang="en-US" dirty="0"/>
          </a:p>
        </p:txBody>
      </p:sp>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64" r:id="rId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Fintan-contents/requirement-definition-fw"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1.jpeg"/><Relationship Id="rId11" Type="http://schemas.openxmlformats.org/officeDocument/2006/relationships/image" Target="../media/image16.png"/><Relationship Id="rId5" Type="http://schemas.openxmlformats.org/officeDocument/2006/relationships/image" Target="../media/image10.jpe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491065" y="3212976"/>
            <a:ext cx="5593103" cy="432048"/>
          </a:xfrm>
          <a:prstGeom prst="rect">
            <a:avLst/>
          </a:prstGeom>
        </p:spPr>
        <p:txBody>
          <a:bodyPr/>
          <a:lstStyle/>
          <a:p>
            <a:pPr lvl="0">
              <a:spcBef>
                <a:spcPct val="0"/>
              </a:spcBef>
              <a:defRPr/>
            </a:pPr>
            <a:r>
              <a:rPr lang="ja-JP" altLang="en-US" sz="2400" noProof="0" dirty="0">
                <a:latin typeface="HGPｺﾞｼｯｸE" panose="020B0900000000000000" pitchFamily="50" charset="-128"/>
                <a:ea typeface="HGPｺﾞｼｯｸE" panose="020B0900000000000000" pitchFamily="50" charset="-128"/>
                <a:cs typeface="A-OTF 新ゴ Pro R"/>
              </a:rPr>
              <a:t>システム要件定義</a:t>
            </a:r>
            <a:endParaRPr kumimoji="1" lang="ja-JP" altLang="en-US" sz="24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12" name="タイトル 1"/>
          <p:cNvSpPr txBox="1">
            <a:spLocks/>
          </p:cNvSpPr>
          <p:nvPr/>
        </p:nvSpPr>
        <p:spPr>
          <a:xfrm>
            <a:off x="539552" y="3789040"/>
            <a:ext cx="5593103" cy="360040"/>
          </a:xfrm>
          <a:prstGeom prst="rect">
            <a:avLst/>
          </a:prstGeom>
        </p:spPr>
        <p:txBody>
          <a:bodyPr/>
          <a:lstStyle/>
          <a:p>
            <a:pPr lvl="0">
              <a:spcBef>
                <a:spcPct val="0"/>
              </a:spcBef>
              <a:defRPr/>
            </a:pPr>
            <a:r>
              <a:rPr kumimoji="1" lang="ja-JP" altLang="en-US" sz="16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rPr>
              <a:t>Ｖｅｒ１．４．０</a:t>
            </a:r>
          </a:p>
        </p:txBody>
      </p:sp>
    </p:spTree>
    <p:extLst>
      <p:ext uri="{BB962C8B-B14F-4D97-AF65-F5344CB8AC3E}">
        <p14:creationId xmlns:p14="http://schemas.microsoft.com/office/powerpoint/2010/main" val="3271077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10</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Ｓ１</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システム要求の収集と整理</a:t>
            </a:r>
          </a:p>
        </p:txBody>
      </p:sp>
      <p:sp>
        <p:nvSpPr>
          <p:cNvPr id="5" name="テキスト ボックス 4"/>
          <p:cNvSpPr txBox="1"/>
          <p:nvPr/>
        </p:nvSpPr>
        <p:spPr>
          <a:xfrm>
            <a:off x="539552" y="1136933"/>
            <a:ext cx="8208912" cy="430887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355600"/>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現行システムの調査</a:t>
            </a:r>
            <a:r>
              <a:rPr lang="en-US" altLang="ja-JP" dirty="0">
                <a:latin typeface="HGPｺﾞｼｯｸM" panose="020B0600000000000000" pitchFamily="50" charset="-128"/>
                <a:ea typeface="HGPｺﾞｼｯｸM" panose="020B0600000000000000" pitchFamily="50" charset="-128"/>
              </a:rPr>
              <a:t>】</a:t>
            </a:r>
          </a:p>
          <a:p>
            <a:pPr marL="355600"/>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業務要件定義段階での調査結果を踏まえて、</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現行システム課題の理解や原因分析に必要な範囲と詳細度で行う。</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355600"/>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機能の整理</a:t>
            </a:r>
            <a:r>
              <a:rPr lang="en-US" altLang="ja-JP" dirty="0">
                <a:latin typeface="HGPｺﾞｼｯｸM" panose="020B0600000000000000" pitchFamily="50" charset="-128"/>
                <a:ea typeface="HGPｺﾞｼｯｸM" panose="020B0600000000000000" pitchFamily="50" charset="-128"/>
              </a:rPr>
              <a:t>】</a:t>
            </a:r>
          </a:p>
          <a:p>
            <a:pPr marL="355600"/>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「現行システム課題の原因」、「業務要件実現に関するシステム検討事項」</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に対する解決手段を、システム要求一覧やシステム機能一覧に反映する。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システム機能全体での整合性、実現性を確保するために、</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システムフロー図、ＣＲＵＤ図で機能やエンティティの関連を整理する。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ＮＬＰのメタモデル、避けるべき曖昧な用語、等のテクニックを使って、</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要求の曖昧さを排除する。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「曖昧さの排除」は業務要件定義編で解説</a:t>
            </a:r>
            <a:r>
              <a:rPr lang="en-US" altLang="ja-JP" dirty="0">
                <a:latin typeface="HGPｺﾞｼｯｸM" panose="020B0600000000000000" pitchFamily="50" charset="-128"/>
                <a:ea typeface="HGPｺﾞｼｯｸM" panose="020B0600000000000000" pitchFamily="50" charset="-128"/>
              </a:rPr>
              <a:t>)</a:t>
            </a:r>
          </a:p>
          <a:p>
            <a:pPr marL="1076325" indent="-35560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249927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11</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Ｓ１</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システム要求の収集と整理</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アンチパターン①</a:t>
            </a:r>
            <a:endParaRPr lang="en-US" altLang="ja-JP" dirty="0">
              <a:latin typeface="HGPｺﾞｼｯｸM" panose="020B0600000000000000" pitchFamily="50" charset="-128"/>
              <a:ea typeface="HGPｺﾞｼｯｸM" panose="020B0600000000000000" pitchFamily="50" charset="-128"/>
            </a:endParaRPr>
          </a:p>
        </p:txBody>
      </p:sp>
      <p:sp>
        <p:nvSpPr>
          <p:cNvPr id="12" name="角丸四角形 11"/>
          <p:cNvSpPr/>
          <p:nvPr/>
        </p:nvSpPr>
        <p:spPr>
          <a:xfrm>
            <a:off x="755576" y="1694197"/>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すべてのシステム要求実現を前提としてシステム要件定義を進めてしまう。</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539552" y="2996952"/>
            <a:ext cx="8208912" cy="1323439"/>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業務要件とのトレーサビリティを分析し、必要なシステム要求に絞り込む。</a:t>
            </a:r>
            <a:br>
              <a:rPr lang="en-US" altLang="ja-JP" dirty="0">
                <a:latin typeface="HGPｺﾞｼｯｸM" panose="020B0600000000000000" pitchFamily="50" charset="-128"/>
                <a:ea typeface="HGPｺﾞｼｯｸM" panose="020B0600000000000000" pitchFamily="50" charset="-128"/>
              </a:rPr>
            </a:b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改善テーマを設定し、関連するシステム要求に絞り込む。</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500610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角丸四角形 9"/>
          <p:cNvSpPr/>
          <p:nvPr/>
        </p:nvSpPr>
        <p:spPr>
          <a:xfrm>
            <a:off x="755576" y="1694197"/>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“遅れた“業務要件確定に伴い、システム要求変更が多発する。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12</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Ｓ１</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システム要求の収集と整理</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アンチパターン②</a:t>
            </a:r>
            <a:endParaRPr lang="en-US" altLang="ja-JP" dirty="0">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539552" y="2996952"/>
            <a:ext cx="8208912" cy="2523768"/>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要件定義計画時点で、難易度が高いビジネス要件や業務要件を把握する。</a:t>
            </a:r>
            <a:br>
              <a:rPr lang="en-US" altLang="ja-JP"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　　→該当部分は要件確定遅れに備えた要件定義計画を合意する。</a:t>
            </a:r>
            <a:br>
              <a:rPr lang="en-US" altLang="ja-JP" sz="1600"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　　　 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確定遅れの影響取込期間の設定、影響規模の上限合意</a:t>
            </a:r>
            <a:r>
              <a:rPr lang="en-US" altLang="ja-JP" dirty="0">
                <a:latin typeface="HGPｺﾞｼｯｸM" panose="020B0600000000000000" pitchFamily="50" charset="-128"/>
                <a:ea typeface="HGPｺﾞｼｯｸM" panose="020B0600000000000000" pitchFamily="50" charset="-128"/>
              </a:rPr>
              <a:t>)</a:t>
            </a: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業務機能や業務要件ごとに、要件の合意確度や変更影響を見極める。</a:t>
            </a:r>
            <a:br>
              <a:rPr lang="en-US" altLang="ja-JP" sz="2000"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　　→新規のサービス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業務に関わる部分はリスク大</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　　→お客さまのお客さまが強い要件決定力を持つ場合はリスク大</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306650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13</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322239161"/>
              </p:ext>
            </p:extLst>
          </p:nvPr>
        </p:nvGraphicFramePr>
        <p:xfrm>
          <a:off x="611560" y="1556792"/>
          <a:ext cx="7950200" cy="2194560"/>
        </p:xfrm>
        <a:graphic>
          <a:graphicData uri="http://schemas.openxmlformats.org/drawingml/2006/table">
            <a:tbl>
              <a:tblPr/>
              <a:tblGrid>
                <a:gridCol w="2952328">
                  <a:extLst>
                    <a:ext uri="{9D8B030D-6E8A-4147-A177-3AD203B41FA5}">
                      <a16:colId xmlns:a16="http://schemas.microsoft.com/office/drawing/2014/main" val="20000"/>
                    </a:ext>
                  </a:extLst>
                </a:gridCol>
                <a:gridCol w="4997872">
                  <a:extLst>
                    <a:ext uri="{9D8B030D-6E8A-4147-A177-3AD203B41FA5}">
                      <a16:colId xmlns:a16="http://schemas.microsoft.com/office/drawing/2014/main" val="20001"/>
                    </a:ext>
                  </a:extLst>
                </a:gridCol>
              </a:tblGrid>
              <a:tr h="288032">
                <a:tc rowSpan="6">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システム要件定義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１．システム要件定義プロセスの概要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２．システム要求の収集と整理</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2"/>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４．非機能要件の定義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５．全体要件の精査、合意と承認</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６．引継ぎ</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15745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14</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Ｓ２</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 機能要件の定義</a:t>
            </a:r>
            <a:endParaRPr kumimoji="1" lang="ja-JP" altLang="en-US"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1600438"/>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このプロセスでの到達目標</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システム機能一覧に整理した各機能要件で実現する機能内容や関係情報を、</a:t>
            </a:r>
            <a:endParaRPr lang="en-US" altLang="ja-JP"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設計以降のスコープが明確で、適切な工数見積が可能な状態に詳細化する。</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サブプロセスフロー</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1691680" y="2904114"/>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S2-01-01 </a:t>
            </a:r>
            <a:r>
              <a:rPr lang="ja-JP" altLang="en-US" dirty="0">
                <a:solidFill>
                  <a:schemeClr val="tx1"/>
                </a:solidFill>
                <a:latin typeface="HGPｺﾞｼｯｸM" panose="020B0600000000000000" pitchFamily="50" charset="-128"/>
                <a:ea typeface="HGPｺﾞｼｯｸM" panose="020B0600000000000000" pitchFamily="50" charset="-128"/>
              </a:rPr>
              <a:t>画面機能の要件定義</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1691680" y="3611400"/>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S2-01-02 </a:t>
            </a:r>
            <a:r>
              <a:rPr lang="ja-JP" altLang="en-US" dirty="0">
                <a:solidFill>
                  <a:schemeClr val="tx1"/>
                </a:solidFill>
                <a:latin typeface="HGPｺﾞｼｯｸM" panose="020B0600000000000000" pitchFamily="50" charset="-128"/>
                <a:ea typeface="HGPｺﾞｼｯｸM" panose="020B0600000000000000" pitchFamily="50" charset="-128"/>
              </a:rPr>
              <a:t>帳票機能の要件定義</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1691680" y="4318686"/>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S2-01-03 </a:t>
            </a:r>
            <a:r>
              <a:rPr lang="ja-JP" altLang="en-US" dirty="0">
                <a:solidFill>
                  <a:schemeClr val="tx1"/>
                </a:solidFill>
                <a:latin typeface="HGPｺﾞｼｯｸM" panose="020B0600000000000000" pitchFamily="50" charset="-128"/>
                <a:ea typeface="HGPｺﾞｼｯｸM" panose="020B0600000000000000" pitchFamily="50" charset="-128"/>
              </a:rPr>
              <a:t>外部</a:t>
            </a:r>
            <a:r>
              <a:rPr lang="en-US" altLang="ja-JP" dirty="0">
                <a:solidFill>
                  <a:schemeClr val="tx1"/>
                </a:solidFill>
                <a:latin typeface="HGPｺﾞｼｯｸM" panose="020B0600000000000000" pitchFamily="50" charset="-128"/>
                <a:ea typeface="HGPｺﾞｼｯｸM" panose="020B0600000000000000" pitchFamily="50" charset="-128"/>
              </a:rPr>
              <a:t>IF</a:t>
            </a:r>
            <a:r>
              <a:rPr lang="ja-JP" altLang="en-US" dirty="0">
                <a:solidFill>
                  <a:schemeClr val="tx1"/>
                </a:solidFill>
                <a:latin typeface="HGPｺﾞｼｯｸM" panose="020B0600000000000000" pitchFamily="50" charset="-128"/>
                <a:ea typeface="HGPｺﾞｼｯｸM" panose="020B0600000000000000" pitchFamily="50" charset="-128"/>
              </a:rPr>
              <a:t>機能の要件定義</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1691680" y="5025972"/>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S2-01-04 </a:t>
            </a:r>
            <a:r>
              <a:rPr lang="ja-JP" altLang="en-US" dirty="0">
                <a:solidFill>
                  <a:schemeClr val="tx1"/>
                </a:solidFill>
                <a:latin typeface="HGPｺﾞｼｯｸM" panose="020B0600000000000000" pitchFamily="50" charset="-128"/>
                <a:ea typeface="HGPｺﾞｼｯｸM" panose="020B0600000000000000" pitchFamily="50" charset="-128"/>
              </a:rPr>
              <a:t>バッチ機能の要件定義</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10" name="角丸四角形 9"/>
          <p:cNvSpPr/>
          <p:nvPr/>
        </p:nvSpPr>
        <p:spPr>
          <a:xfrm>
            <a:off x="1691680" y="5733256"/>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S2-01-05 </a:t>
            </a:r>
            <a:r>
              <a:rPr lang="ja-JP" altLang="en-US" dirty="0">
                <a:solidFill>
                  <a:schemeClr val="tx1"/>
                </a:solidFill>
                <a:latin typeface="HGPｺﾞｼｯｸM" panose="020B0600000000000000" pitchFamily="50" charset="-128"/>
                <a:ea typeface="HGPｺﾞｼｯｸM" panose="020B0600000000000000" pitchFamily="50" charset="-128"/>
              </a:rPr>
              <a:t>論理データモデル定義</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18" name="正方形/長方形 17"/>
          <p:cNvSpPr/>
          <p:nvPr/>
        </p:nvSpPr>
        <p:spPr>
          <a:xfrm>
            <a:off x="5508104" y="2904114"/>
            <a:ext cx="3456384" cy="5760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画面</a:t>
            </a:r>
            <a:r>
              <a:rPr lang="ja-JP" altLang="en-US" sz="1600" dirty="0">
                <a:solidFill>
                  <a:schemeClr val="tx1"/>
                </a:solidFill>
                <a:latin typeface="HGPｺﾞｼｯｸM" panose="020B0600000000000000" pitchFamily="50" charset="-128"/>
                <a:ea typeface="HGPｺﾞｼｯｸM" panose="020B0600000000000000" pitchFamily="50" charset="-128"/>
              </a:rPr>
              <a:t>機能の機能要件を定義する。</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sp>
        <p:nvSpPr>
          <p:cNvPr id="19" name="正方形/長方形 18"/>
          <p:cNvSpPr/>
          <p:nvPr/>
        </p:nvSpPr>
        <p:spPr>
          <a:xfrm>
            <a:off x="5508104" y="4318685"/>
            <a:ext cx="3456384" cy="5760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外部システムとの</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ＩＦ機能要件を</a:t>
            </a:r>
            <a:r>
              <a:rPr lang="ja-JP" altLang="en-US" sz="1600" dirty="0">
                <a:solidFill>
                  <a:schemeClr val="tx1"/>
                </a:solidFill>
                <a:latin typeface="HGPｺﾞｼｯｸM" panose="020B0600000000000000" pitchFamily="50" charset="-128"/>
                <a:ea typeface="HGPｺﾞｼｯｸM" panose="020B0600000000000000" pitchFamily="50" charset="-128"/>
              </a:rPr>
              <a:t>定義する。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1" name="正方形/長方形 20"/>
          <p:cNvSpPr/>
          <p:nvPr/>
        </p:nvSpPr>
        <p:spPr>
          <a:xfrm>
            <a:off x="5508104" y="5025971"/>
            <a:ext cx="3456384" cy="5760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バッチ機能の機能要件を定義する。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2" name="正方形/長方形 21"/>
          <p:cNvSpPr/>
          <p:nvPr/>
        </p:nvSpPr>
        <p:spPr>
          <a:xfrm>
            <a:off x="5507592" y="5733256"/>
            <a:ext cx="3456384" cy="5760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機能要件をもとに、</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エンティティ、項目を具体化する。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3" name="正方形/長方形 22"/>
          <p:cNvSpPr/>
          <p:nvPr/>
        </p:nvSpPr>
        <p:spPr>
          <a:xfrm>
            <a:off x="5507592" y="3611399"/>
            <a:ext cx="3456384" cy="57606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帳票機能の機能要件を定義する。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4" name="フローチャート : 書類 23"/>
          <p:cNvSpPr/>
          <p:nvPr/>
        </p:nvSpPr>
        <p:spPr>
          <a:xfrm>
            <a:off x="323528" y="2904114"/>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画面機能</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要件定義書</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5" name="フローチャート : 書類 24"/>
          <p:cNvSpPr/>
          <p:nvPr/>
        </p:nvSpPr>
        <p:spPr>
          <a:xfrm>
            <a:off x="323528" y="3611399"/>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帳票機能</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要件定義書</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29" name="フローチャート : 書類 28"/>
          <p:cNvSpPr/>
          <p:nvPr/>
        </p:nvSpPr>
        <p:spPr>
          <a:xfrm>
            <a:off x="323528" y="4332706"/>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外部ＩＦ機能要件定義書</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30" name="フローチャート : 書類 29"/>
          <p:cNvSpPr/>
          <p:nvPr/>
        </p:nvSpPr>
        <p:spPr>
          <a:xfrm>
            <a:off x="323528" y="5064223"/>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バッチ機能要件定義書</a:t>
            </a:r>
            <a:endParaRPr kumimoji="1" lang="ja-JP" altLang="en-US" sz="1200" dirty="0">
              <a:latin typeface="HGPｺﾞｼｯｸM" panose="020B0600000000000000" pitchFamily="50" charset="-128"/>
              <a:ea typeface="HGPｺﾞｼｯｸM" panose="020B0600000000000000" pitchFamily="50" charset="-128"/>
            </a:endParaRPr>
          </a:p>
        </p:txBody>
      </p:sp>
      <p:sp>
        <p:nvSpPr>
          <p:cNvPr id="31" name="フローチャート : 書類 30"/>
          <p:cNvSpPr/>
          <p:nvPr/>
        </p:nvSpPr>
        <p:spPr>
          <a:xfrm>
            <a:off x="323528" y="5751318"/>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論理データモデル定義書</a:t>
            </a:r>
            <a:endParaRPr kumimoji="1" lang="ja-JP" altLang="en-US" sz="1200" dirty="0">
              <a:latin typeface="HGPｺﾞｼｯｸM" panose="020B0600000000000000" pitchFamily="50" charset="-128"/>
              <a:ea typeface="HGPｺﾞｼｯｸM" panose="020B0600000000000000" pitchFamily="50" charset="-128"/>
            </a:endParaRPr>
          </a:p>
        </p:txBody>
      </p:sp>
      <p:cxnSp>
        <p:nvCxnSpPr>
          <p:cNvPr id="11" name="直線矢印コネクタ 10"/>
          <p:cNvCxnSpPr>
            <a:stCxn id="6" idx="1"/>
            <a:endCxn id="24" idx="3"/>
          </p:cNvCxnSpPr>
          <p:nvPr/>
        </p:nvCxnSpPr>
        <p:spPr>
          <a:xfrm flipH="1">
            <a:off x="1295904" y="3084134"/>
            <a:ext cx="395776" cy="104434"/>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endCxn id="25" idx="3"/>
          </p:cNvCxnSpPr>
          <p:nvPr/>
        </p:nvCxnSpPr>
        <p:spPr>
          <a:xfrm flipH="1">
            <a:off x="1295904" y="3791420"/>
            <a:ext cx="395776" cy="104433"/>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8" idx="1"/>
            <a:endCxn id="29" idx="3"/>
          </p:cNvCxnSpPr>
          <p:nvPr/>
        </p:nvCxnSpPr>
        <p:spPr>
          <a:xfrm flipH="1">
            <a:off x="1295904" y="4498706"/>
            <a:ext cx="395776" cy="118454"/>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33" name="直線矢印コネクタ 32"/>
          <p:cNvCxnSpPr>
            <a:stCxn id="9" idx="1"/>
            <a:endCxn id="30" idx="3"/>
          </p:cNvCxnSpPr>
          <p:nvPr/>
        </p:nvCxnSpPr>
        <p:spPr>
          <a:xfrm flipH="1">
            <a:off x="1295904" y="5205992"/>
            <a:ext cx="395776" cy="142685"/>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36" name="直線矢印コネクタ 35"/>
          <p:cNvCxnSpPr>
            <a:stCxn id="10" idx="1"/>
            <a:endCxn id="31" idx="3"/>
          </p:cNvCxnSpPr>
          <p:nvPr/>
        </p:nvCxnSpPr>
        <p:spPr>
          <a:xfrm flipH="1">
            <a:off x="1295904" y="5913276"/>
            <a:ext cx="395776" cy="122496"/>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2920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ja-JP" altLang="en-US" dirty="0"/>
              <a:t>Ｓ２</a:t>
            </a:r>
            <a:r>
              <a:rPr lang="en-US" altLang="ja-JP" dirty="0"/>
              <a:t>.</a:t>
            </a:r>
            <a:r>
              <a:rPr lang="ja-JP" altLang="en-US" dirty="0"/>
              <a:t> 機能要件の定義</a:t>
            </a:r>
          </a:p>
        </p:txBody>
      </p:sp>
      <p:sp>
        <p:nvSpPr>
          <p:cNvPr id="3" name="テキスト ボックス 2"/>
          <p:cNvSpPr txBox="1"/>
          <p:nvPr/>
        </p:nvSpPr>
        <p:spPr>
          <a:xfrm>
            <a:off x="539551" y="1136933"/>
            <a:ext cx="8568953" cy="3828740"/>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355600"/>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定義内容の詳細度</a:t>
            </a:r>
            <a:r>
              <a:rPr lang="en-US" altLang="ja-JP" dirty="0">
                <a:latin typeface="HGPｺﾞｼｯｸM" panose="020B0600000000000000" pitchFamily="50" charset="-128"/>
                <a:ea typeface="HGPｺﾞｼｯｸM" panose="020B0600000000000000" pitchFamily="50" charset="-128"/>
              </a:rPr>
              <a:t>】</a:t>
            </a:r>
          </a:p>
          <a:p>
            <a:pPr marL="355600"/>
            <a:endParaRPr lang="en-US" altLang="ja-JP" sz="8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外部設計工程の契約形態や検討内容と整合させる。</a:t>
            </a:r>
            <a:br>
              <a:rPr lang="en-US" altLang="ja-JP"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a:p>
            <a:pPr marL="1071563">
              <a:lnSpc>
                <a:spcPct val="90000"/>
              </a:lnSpc>
            </a:pPr>
            <a:r>
              <a:rPr lang="ja-JP" altLang="en-US" dirty="0">
                <a:latin typeface="HGPｺﾞｼｯｸM" panose="020B0600000000000000" pitchFamily="50" charset="-128"/>
                <a:ea typeface="HGPｺﾞｼｯｸM" panose="020B0600000000000000" pitchFamily="50" charset="-128"/>
              </a:rPr>
              <a:t>「外部設計から一括請負」の場合は、見積確度維持のため詳細化が必要。</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「外部設計まで準委任」の場合は、一括請負に比べ詳細化の必要性は低い。</a:t>
            </a:r>
            <a:endParaRPr lang="en-US" altLang="ja-JP" dirty="0">
              <a:latin typeface="HGPｺﾞｼｯｸM" panose="020B0600000000000000" pitchFamily="50" charset="-128"/>
              <a:ea typeface="HGPｺﾞｼｯｸM" panose="020B0600000000000000" pitchFamily="50" charset="-128"/>
            </a:endParaRPr>
          </a:p>
          <a:p>
            <a:pPr marL="1071563">
              <a:lnSpc>
                <a:spcPct val="90000"/>
              </a:lnSpc>
            </a:pPr>
            <a:r>
              <a:rPr lang="ja-JP" altLang="en-US" dirty="0">
                <a:latin typeface="HGPｺﾞｼｯｸM" panose="020B0600000000000000" pitchFamily="50" charset="-128"/>
                <a:ea typeface="HGPｺﾞｼｯｸM" panose="020B0600000000000000" pitchFamily="50" charset="-128"/>
              </a:rPr>
              <a:t>→要件定義フレームワークのサンプルを参考に詳細化する。</a:t>
            </a:r>
            <a:endParaRPr lang="en-US" altLang="ja-JP" dirty="0">
              <a:latin typeface="HGPｺﾞｼｯｸM" panose="020B0600000000000000" pitchFamily="50" charset="-128"/>
              <a:ea typeface="HGPｺﾞｼｯｸM" panose="020B0600000000000000" pitchFamily="50" charset="-128"/>
            </a:endParaRPr>
          </a:p>
          <a:p>
            <a:pPr marL="1343025">
              <a:lnSpc>
                <a:spcPct val="90000"/>
              </a:lnSpc>
            </a:pPr>
            <a:endParaRPr lang="en-US" altLang="ja-JP" sz="8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決定した要件内容の判断理由を文書に残す</a:t>
            </a:r>
            <a:endParaRPr lang="en-US" altLang="ja-JP" dirty="0">
              <a:latin typeface="HGPｺﾞｼｯｸM" panose="020B0600000000000000" pitchFamily="50" charset="-128"/>
              <a:ea typeface="HGPｺﾞｼｯｸM" panose="020B0600000000000000" pitchFamily="50" charset="-128"/>
            </a:endParaRPr>
          </a:p>
          <a:p>
            <a:pPr marL="720725">
              <a:lnSpc>
                <a:spcPct val="90000"/>
              </a:lnSpc>
            </a:pPr>
            <a:endParaRPr lang="en-US" altLang="ja-JP" sz="800" dirty="0">
              <a:latin typeface="HGPｺﾞｼｯｸM" panose="020B0600000000000000" pitchFamily="50" charset="-128"/>
              <a:ea typeface="HGPｺﾞｼｯｸM" panose="020B0600000000000000" pitchFamily="50" charset="-128"/>
            </a:endParaRPr>
          </a:p>
          <a:p>
            <a:pPr marL="1071563">
              <a:lnSpc>
                <a:spcPct val="90000"/>
              </a:lnSpc>
            </a:pPr>
            <a:r>
              <a:rPr lang="ja-JP" altLang="en-US" dirty="0">
                <a:latin typeface="HGPｺﾞｼｯｸM" panose="020B0600000000000000" pitchFamily="50" charset="-128"/>
                <a:ea typeface="HGPｺﾞｼｯｸM" panose="020B0600000000000000" pitchFamily="50" charset="-128"/>
              </a:rPr>
              <a:t>要件に複数の選択肢がある場合や、重要な意図がある場合、決定した</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要件の判断理由や背景を記録し、後続作業にその判断意図を継承する。</a:t>
            </a:r>
            <a:endParaRPr lang="en-US" altLang="ja-JP" sz="1000" dirty="0">
              <a:latin typeface="HGPｺﾞｼｯｸM" panose="020B0600000000000000" pitchFamily="50" charset="-128"/>
              <a:ea typeface="HGPｺﾞｼｯｸM" panose="020B0600000000000000" pitchFamily="50" charset="-128"/>
            </a:endParaRPr>
          </a:p>
          <a:p>
            <a:pPr marL="1071563">
              <a:lnSpc>
                <a:spcPct val="90000"/>
              </a:lnSpc>
            </a:pPr>
            <a:r>
              <a:rPr lang="ja-JP" altLang="en-US" dirty="0">
                <a:latin typeface="HGPｺﾞｼｯｸM" panose="020B0600000000000000" pitchFamily="50" charset="-128"/>
                <a:ea typeface="HGPｺﾞｼｯｸM" panose="020B0600000000000000" pitchFamily="50" charset="-128"/>
              </a:rPr>
              <a:t>機能が必要な業務的理由や機能要件の妥当性を示すために、依拠する</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業務要件を示す。</a:t>
            </a:r>
            <a:endParaRPr lang="en-US" altLang="ja-JP" dirty="0">
              <a:latin typeface="HGPｺﾞｼｯｸM" panose="020B0600000000000000" pitchFamily="50" charset="-128"/>
              <a:ea typeface="HGPｺﾞｼｯｸM" panose="020B0600000000000000" pitchFamily="50" charset="-128"/>
            </a:endParaRPr>
          </a:p>
          <a:p>
            <a:pPr marL="1071563">
              <a:lnSpc>
                <a:spcPct val="90000"/>
              </a:lnSpc>
            </a:pPr>
            <a:r>
              <a:rPr lang="ja-JP" altLang="en-US" sz="800" dirty="0">
                <a:latin typeface="HGPｺﾞｼｯｸM" panose="020B0600000000000000" pitchFamily="50" charset="-128"/>
                <a:ea typeface="HGPｺﾞｼｯｸM" panose="020B0600000000000000" pitchFamily="50" charset="-128"/>
              </a:rPr>
              <a:t>　</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保守開発で、既存の要件や機能を理解するための重要なインプットになる。</a:t>
            </a:r>
            <a:endParaRPr lang="en-US" altLang="ja-JP" dirty="0">
              <a:latin typeface="HGPｺﾞｼｯｸM" panose="020B0600000000000000" pitchFamily="50" charset="-128"/>
              <a:ea typeface="HGPｺﾞｼｯｸM" panose="020B0600000000000000" pitchFamily="50" charset="-128"/>
            </a:endParaRPr>
          </a:p>
        </p:txBody>
      </p:sp>
      <p:sp>
        <p:nvSpPr>
          <p:cNvPr id="8"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15</a:t>
            </a:fld>
            <a:endParaRPr lang="ja-JP" altLang="en-US" dirty="0"/>
          </a:p>
        </p:txBody>
      </p:sp>
      <p:sp>
        <p:nvSpPr>
          <p:cNvPr id="4" name="テキスト ボックス 3"/>
          <p:cNvSpPr txBox="1"/>
          <p:nvPr/>
        </p:nvSpPr>
        <p:spPr>
          <a:xfrm>
            <a:off x="1691680" y="5867980"/>
            <a:ext cx="6078652" cy="646331"/>
          </a:xfrm>
          <a:prstGeom prst="rect">
            <a:avLst/>
          </a:prstGeom>
          <a:noFill/>
        </p:spPr>
        <p:txBody>
          <a:bodyPr wrap="none" rtlCol="0">
            <a:spAutoFit/>
          </a:bodyPr>
          <a:lstStyle/>
          <a:p>
            <a:r>
              <a:rPr lang="ja-JP" altLang="en-US" dirty="0">
                <a:latin typeface="HGPｺﾞｼｯｸM" panose="020B0600000000000000" pitchFamily="50" charset="-128"/>
                <a:ea typeface="HGPｺﾞｼｯｸM" panose="020B0600000000000000" pitchFamily="50" charset="-128"/>
              </a:rPr>
              <a:t>要件定義フレームワーク</a:t>
            </a:r>
            <a:endParaRPr lang="en-US" altLang="ja-JP" dirty="0">
              <a:latin typeface="HGPｺﾞｼｯｸM" panose="020B0600000000000000" pitchFamily="50" charset="-128"/>
              <a:ea typeface="HGPｺﾞｼｯｸM" panose="020B0600000000000000" pitchFamily="50" charset="-128"/>
            </a:endParaRPr>
          </a:p>
          <a:p>
            <a:r>
              <a:rPr lang="en-US" altLang="ja-JP" dirty="0">
                <a:hlinkClick r:id="rId3"/>
              </a:rPr>
              <a:t>https://github.com/Fintan-contents/requirement-definition-fw</a:t>
            </a:r>
            <a:endParaRPr kumimoji="1" lang="ja-JP" altLang="en-US" dirty="0"/>
          </a:p>
        </p:txBody>
      </p:sp>
    </p:spTree>
    <p:extLst>
      <p:ext uri="{BB962C8B-B14F-4D97-AF65-F5344CB8AC3E}">
        <p14:creationId xmlns:p14="http://schemas.microsoft.com/office/powerpoint/2010/main" val="1414123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ja-JP" altLang="en-US" dirty="0"/>
              <a:t>Ｓ２</a:t>
            </a:r>
            <a:r>
              <a:rPr lang="en-US" altLang="ja-JP" dirty="0"/>
              <a:t>.</a:t>
            </a:r>
            <a:r>
              <a:rPr lang="ja-JP" altLang="en-US" dirty="0"/>
              <a:t> 機能要件の定義</a:t>
            </a:r>
          </a:p>
        </p:txBody>
      </p:sp>
      <p:sp>
        <p:nvSpPr>
          <p:cNvPr id="3" name="テキスト ボックス 2"/>
          <p:cNvSpPr txBox="1"/>
          <p:nvPr/>
        </p:nvSpPr>
        <p:spPr>
          <a:xfrm>
            <a:off x="539552" y="1136933"/>
            <a:ext cx="8352928" cy="5770811"/>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358775"/>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認識齟齬、誤解の低減</a:t>
            </a:r>
            <a:r>
              <a:rPr lang="en-US" altLang="ja-JP" dirty="0">
                <a:latin typeface="HGPｺﾞｼｯｸM" panose="020B0600000000000000" pitchFamily="50" charset="-128"/>
                <a:ea typeface="HGPｺﾞｼｯｸM" panose="020B0600000000000000" pitchFamily="50" charset="-128"/>
              </a:rPr>
              <a:t>】</a:t>
            </a:r>
          </a:p>
          <a:p>
            <a:pPr marL="358775"/>
            <a:endParaRPr lang="en-US" altLang="ja-JP" sz="800"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お客さま業務用語、一般用語で記述する。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用語集を遵守</a:t>
            </a:r>
            <a:r>
              <a:rPr lang="en-US" altLang="ja-JP" dirty="0">
                <a:latin typeface="HGPｺﾞｼｯｸM" panose="020B0600000000000000" pitchFamily="50" charset="-128"/>
                <a:ea typeface="HGPｺﾞｼｯｸM" panose="020B0600000000000000" pitchFamily="50" charset="-128"/>
              </a:rPr>
              <a:t>)</a:t>
            </a:r>
          </a:p>
          <a:p>
            <a:pPr marL="1077913" indent="-384175">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349375"/>
            <a:r>
              <a:rPr lang="ja-JP" altLang="en-US" dirty="0">
                <a:latin typeface="HGPｺﾞｼｯｸM" panose="020B0600000000000000" pitchFamily="50" charset="-128"/>
                <a:ea typeface="HGPｺﾞｼｯｸM" panose="020B0600000000000000" pitchFamily="50" charset="-128"/>
              </a:rPr>
              <a:t>システム</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開発者寄りの記述を避け、業務内容とシステム活用を</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お客さまがイメージしやすく</a:t>
            </a:r>
            <a:endParaRPr lang="en-US" altLang="ja-JP"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sz="2400"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sz="2400"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7913" indent="-3841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693738"/>
            <a:r>
              <a:rPr lang="ja-JP" altLang="en-US" sz="800" dirty="0">
                <a:latin typeface="HGPｺﾞｼｯｸM" panose="020B0600000000000000" pitchFamily="50" charset="-128"/>
                <a:ea typeface="HGPｺﾞｼｯｸM" panose="020B0600000000000000" pitchFamily="50" charset="-128"/>
              </a:rPr>
              <a:t>　</a:t>
            </a:r>
            <a:endParaRPr lang="en-US" altLang="ja-JP" sz="800" dirty="0">
              <a:latin typeface="HGPｺﾞｼｯｸM" panose="020B0600000000000000" pitchFamily="50" charset="-128"/>
              <a:ea typeface="HGPｺﾞｼｯｸM" panose="020B0600000000000000" pitchFamily="50" charset="-128"/>
            </a:endParaRPr>
          </a:p>
          <a:p>
            <a:pPr marL="1077913" indent="-3841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機能を使用する状況</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シナリオ、利用者、目的、頻度、制約、等</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を記述する。</a:t>
            </a:r>
            <a:endParaRPr lang="en-US" altLang="ja-JP" dirty="0">
              <a:latin typeface="HGPｺﾞｼｯｸM" panose="020B0600000000000000" pitchFamily="50" charset="-128"/>
              <a:ea typeface="HGPｺﾞｼｯｸM" panose="020B0600000000000000" pitchFamily="50" charset="-128"/>
            </a:endParaRPr>
          </a:p>
          <a:p>
            <a:pPr marL="1077913" indent="-384175">
              <a:lnSpc>
                <a:spcPct val="9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7913" indent="-3841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正常系、異常系の判別を明確に記述する。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画面遷移、ロジック、等</a:t>
            </a:r>
            <a:r>
              <a:rPr lang="en-US" altLang="ja-JP" dirty="0">
                <a:latin typeface="HGPｺﾞｼｯｸM" panose="020B0600000000000000" pitchFamily="50" charset="-128"/>
                <a:ea typeface="HGPｺﾞｼｯｸM" panose="020B0600000000000000" pitchFamily="50" charset="-128"/>
              </a:rPr>
              <a:t>)</a:t>
            </a:r>
          </a:p>
          <a:p>
            <a:pPr marL="1077913" indent="-384175">
              <a:lnSpc>
                <a:spcPct val="9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7913" indent="-384175">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曖昧さを排除する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モデリングの活用、ＮＬＰのメタモデルの活用、等</a:t>
            </a:r>
            <a:r>
              <a:rPr lang="en-US" altLang="ja-JP" dirty="0">
                <a:latin typeface="HGPｺﾞｼｯｸM" panose="020B0600000000000000" pitchFamily="50" charset="-128"/>
                <a:ea typeface="HGPｺﾞｼｯｸM" panose="020B0600000000000000" pitchFamily="50" charset="-128"/>
              </a:rPr>
              <a:t>)</a:t>
            </a:r>
          </a:p>
          <a:p>
            <a:pPr marL="1077913" indent="-36195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996952"/>
            <a:ext cx="3423884" cy="2313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7532" y="2996952"/>
            <a:ext cx="3314502" cy="1994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テキスト ボックス 10"/>
          <p:cNvSpPr txBox="1"/>
          <p:nvPr/>
        </p:nvSpPr>
        <p:spPr>
          <a:xfrm>
            <a:off x="4755524" y="5003154"/>
            <a:ext cx="4608512" cy="400110"/>
          </a:xfrm>
          <a:prstGeom prst="rect">
            <a:avLst/>
          </a:prstGeom>
          <a:noFill/>
        </p:spPr>
        <p:txBody>
          <a:bodyPr wrap="square" rtlCol="0">
            <a:spAutoFit/>
          </a:bodyPr>
          <a:lstStyle/>
          <a:p>
            <a:r>
              <a:rPr lang="en-US" altLang="ja-JP" sz="1000" dirty="0">
                <a:latin typeface="HGPｺﾞｼｯｸM" panose="020B0600000000000000" pitchFamily="50" charset="-128"/>
                <a:ea typeface="HGPｺﾞｼｯｸM" panose="020B0600000000000000" pitchFamily="50" charset="-128"/>
              </a:rPr>
              <a:t>※</a:t>
            </a:r>
            <a:r>
              <a:rPr lang="ja-JP" altLang="en-US" sz="1000" dirty="0">
                <a:latin typeface="HGPｺﾞｼｯｸM" panose="020B0600000000000000" pitchFamily="50" charset="-128"/>
                <a:ea typeface="HGPｺﾞｼｯｸM" panose="020B0600000000000000" pitchFamily="50" charset="-128"/>
              </a:rPr>
              <a:t>ＩＰＡ 情報処理推進機構「機能要件の合意形成ガイド」から引用　</a:t>
            </a:r>
            <a:endParaRPr lang="en-US" altLang="ja-JP" sz="1000" dirty="0">
              <a:latin typeface="HGPｺﾞｼｯｸM" panose="020B0600000000000000" pitchFamily="50" charset="-128"/>
              <a:ea typeface="HGPｺﾞｼｯｸM" panose="020B0600000000000000" pitchFamily="50" charset="-128"/>
            </a:endParaRPr>
          </a:p>
          <a:p>
            <a:r>
              <a:rPr lang="ja-JP" altLang="en-US" sz="1000" dirty="0">
                <a:latin typeface="HGPｺﾞｼｯｸM" panose="020B0600000000000000" pitchFamily="50" charset="-128"/>
                <a:ea typeface="HGPｺﾞｼｯｸM" panose="020B0600000000000000" pitchFamily="50" charset="-128"/>
              </a:rPr>
              <a:t>　</a:t>
            </a:r>
            <a:r>
              <a:rPr lang="en-US" altLang="ja-JP" sz="1000" dirty="0">
                <a:latin typeface="HGPｺﾞｼｯｸM" panose="020B0600000000000000" pitchFamily="50" charset="-128"/>
                <a:ea typeface="HGPｺﾞｼｯｸM" panose="020B0600000000000000" pitchFamily="50" charset="-128"/>
              </a:rPr>
              <a:t>https://www.ipa.go.jp/archive/files/000004521.pdf</a:t>
            </a:r>
          </a:p>
        </p:txBody>
      </p:sp>
      <p:sp>
        <p:nvSpPr>
          <p:cNvPr id="7"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16</a:t>
            </a:fld>
            <a:endParaRPr lang="ja-JP" altLang="en-US" dirty="0"/>
          </a:p>
        </p:txBody>
      </p:sp>
    </p:spTree>
    <p:extLst>
      <p:ext uri="{BB962C8B-B14F-4D97-AF65-F5344CB8AC3E}">
        <p14:creationId xmlns:p14="http://schemas.microsoft.com/office/powerpoint/2010/main" val="855503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lang="ja-JP" altLang="en-US" dirty="0"/>
              <a:t>Ｓ２</a:t>
            </a:r>
            <a:r>
              <a:rPr lang="en-US" altLang="ja-JP" dirty="0"/>
              <a:t>.</a:t>
            </a:r>
            <a:r>
              <a:rPr lang="ja-JP" altLang="en-US" dirty="0"/>
              <a:t> 機能要件の定義</a:t>
            </a:r>
          </a:p>
        </p:txBody>
      </p:sp>
      <p:sp>
        <p:nvSpPr>
          <p:cNvPr id="3" name="テキスト ボックス 2"/>
          <p:cNvSpPr txBox="1"/>
          <p:nvPr/>
        </p:nvSpPr>
        <p:spPr>
          <a:xfrm>
            <a:off x="539552" y="1136933"/>
            <a:ext cx="8604448" cy="5016758"/>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355600"/>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効率化、品質向上</a:t>
            </a:r>
            <a:r>
              <a:rPr lang="en-US" altLang="ja-JP" dirty="0">
                <a:latin typeface="HGPｺﾞｼｯｸM" panose="020B0600000000000000" pitchFamily="50" charset="-128"/>
                <a:ea typeface="HGPｺﾞｼｯｸM" panose="020B0600000000000000" pitchFamily="50" charset="-128"/>
              </a:rPr>
              <a:t>】</a:t>
            </a:r>
          </a:p>
          <a:p>
            <a:pPr marL="355600"/>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共通要件は別冊にまとめるなどし、個々の要件記述から分離する。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42875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画面設計標準、共通画面部品、方式標準、ドメイン定義、用語集等</a:t>
            </a:r>
            <a:br>
              <a:rPr lang="en-US" altLang="ja-JP" dirty="0">
                <a:latin typeface="HGPｺﾞｼｯｸM" panose="020B0600000000000000" pitchFamily="50" charset="-128"/>
                <a:ea typeface="HGPｺﾞｼｯｸM" panose="020B0600000000000000" pitchFamily="50" charset="-128"/>
              </a:rPr>
            </a:br>
            <a:r>
              <a:rPr lang="en-US" altLang="ja-JP" sz="800" dirty="0">
                <a:latin typeface="HGPｺﾞｼｯｸM" panose="020B0600000000000000" pitchFamily="50" charset="-128"/>
                <a:ea typeface="HGPｺﾞｼｯｸM" panose="020B0600000000000000" pitchFamily="50" charset="-128"/>
              </a:rPr>
              <a:t>	</a:t>
            </a: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他の要件や機能への影響度が高い部分からレビューを進め、手戻りを減らす。</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レビューでお客さまに確認頂く項目を用意する。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当該機能と関連する業務の担当者に、業務要件の充足を確認してもらう。</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42875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業務フローや業務ルール定義と、システム機能要件の内容を突き合わせ</a:t>
            </a:r>
            <a:endParaRPr lang="en-US" altLang="ja-JP" dirty="0">
              <a:latin typeface="HGPｺﾞｼｯｸM" panose="020B0600000000000000" pitchFamily="50" charset="-128"/>
              <a:ea typeface="HGPｺﾞｼｯｸM" panose="020B0600000000000000" pitchFamily="50" charset="-128"/>
            </a:endParaRPr>
          </a:p>
          <a:p>
            <a:pPr marL="142875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業務階層定義上の業務と、システム機能一覧上の機能を突き合わせ</a:t>
            </a:r>
            <a:endParaRPr lang="en-US" altLang="ja-JP" dirty="0">
              <a:latin typeface="HGPｺﾞｼｯｸM" panose="020B0600000000000000" pitchFamily="50" charset="-128"/>
              <a:ea typeface="HGPｺﾞｼｯｸM" panose="020B0600000000000000" pitchFamily="50" charset="-128"/>
            </a:endParaRPr>
          </a:p>
          <a:p>
            <a:pPr marL="1343025"/>
            <a:endParaRPr lang="en-US" altLang="ja-JP" sz="1400" dirty="0">
              <a:latin typeface="HGPｺﾞｼｯｸM" panose="020B0600000000000000" pitchFamily="50" charset="-128"/>
              <a:ea typeface="HGPｺﾞｼｯｸM" panose="020B0600000000000000" pitchFamily="50" charset="-128"/>
            </a:endParaRPr>
          </a:p>
          <a:p>
            <a:pPr marL="1077913" indent="-36195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重要機能を見極めて、かける時間</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工数のメリハリをつける。</a:t>
            </a:r>
            <a:endParaRPr lang="en-US" altLang="ja-JP" dirty="0">
              <a:latin typeface="HGPｺﾞｼｯｸM" panose="020B0600000000000000" pitchFamily="50" charset="-128"/>
              <a:ea typeface="HGPｺﾞｼｯｸM" panose="020B0600000000000000" pitchFamily="50" charset="-128"/>
            </a:endParaRPr>
          </a:p>
          <a:p>
            <a:pPr marL="1077913" indent="-36195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42875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業務フロー図、業務ルールをもとにクリティカルな機能をお客さまと確認する。</a:t>
            </a:r>
            <a:endParaRPr lang="en-US" altLang="ja-JP" dirty="0">
              <a:latin typeface="HGPｺﾞｼｯｸM" panose="020B0600000000000000" pitchFamily="50" charset="-128"/>
              <a:ea typeface="HGPｺﾞｼｯｸM" panose="020B0600000000000000" pitchFamily="50" charset="-128"/>
            </a:endParaRPr>
          </a:p>
          <a:p>
            <a:pPr marL="1428750" indent="-285750">
              <a:buFont typeface="Wingdings" panose="05000000000000000000" pitchFamily="2" charset="2"/>
              <a:buChar char="ü"/>
            </a:pP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保守開発の場合</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新規・変更・既存を記述凡例で明確にする。</a:t>
            </a:r>
            <a:endParaRPr lang="en-US" altLang="ja-JP" dirty="0">
              <a:latin typeface="HGPｺﾞｼｯｸM" panose="020B0600000000000000" pitchFamily="50" charset="-128"/>
              <a:ea typeface="HGPｺﾞｼｯｸM" panose="020B0600000000000000" pitchFamily="50" charset="-128"/>
            </a:endParaRPr>
          </a:p>
          <a:p>
            <a:pPr marL="1077913" indent="-361950">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715963"/>
            <a:endParaRPr lang="en-US" altLang="ja-JP" dirty="0">
              <a:latin typeface="HGPｺﾞｼｯｸM" panose="020B0600000000000000" pitchFamily="50" charset="-128"/>
              <a:ea typeface="HGPｺﾞｼｯｸM" panose="020B0600000000000000" pitchFamily="50" charset="-128"/>
            </a:endParaRPr>
          </a:p>
        </p:txBody>
      </p:sp>
      <p:sp>
        <p:nvSpPr>
          <p:cNvPr id="4"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17</a:t>
            </a:fld>
            <a:endParaRPr lang="ja-JP" altLang="en-US" dirty="0"/>
          </a:p>
        </p:txBody>
      </p:sp>
    </p:spTree>
    <p:extLst>
      <p:ext uri="{BB962C8B-B14F-4D97-AF65-F5344CB8AC3E}">
        <p14:creationId xmlns:p14="http://schemas.microsoft.com/office/powerpoint/2010/main" val="1627621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18</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Ｓ２</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 機能要件の定義</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アンチパターン①</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3024242"/>
            <a:ext cx="8208912" cy="2154436"/>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ソフトウェア方式担当</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アーキテクト</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との連携を密に。</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endParaRPr lang="en-US" altLang="ja-JP" sz="1000"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アプリケーション機能の実現方法、難易度、複雑度</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アプリケーション処理方式を先行して固め、機能要件を方式と</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整合させる</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81088"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ソフトウェア方式要件検討と機能要件検討のスケジュール整合性を確保。</a:t>
            </a:r>
            <a:endParaRPr lang="en-US" altLang="ja-JP" dirty="0">
              <a:latin typeface="HGPｺﾞｼｯｸM" panose="020B0600000000000000" pitchFamily="50" charset="-128"/>
              <a:ea typeface="HGPｺﾞｼｯｸM" panose="020B0600000000000000" pitchFamily="50" charset="-128"/>
            </a:endParaRPr>
          </a:p>
        </p:txBody>
      </p:sp>
      <p:sp>
        <p:nvSpPr>
          <p:cNvPr id="12" name="角丸四角形 11"/>
          <p:cNvSpPr/>
          <p:nvPr/>
        </p:nvSpPr>
        <p:spPr>
          <a:xfrm>
            <a:off x="755576" y="1694197"/>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処理方式やアプリ基盤との不整合、実現不可能な画面レイアウトなど、</a:t>
            </a:r>
          </a:p>
          <a:p>
            <a:pPr algn="ctr"/>
            <a:r>
              <a:rPr lang="ja-JP" altLang="en-US" dirty="0">
                <a:solidFill>
                  <a:schemeClr val="tx1"/>
                </a:solidFill>
                <a:latin typeface="HGPｺﾞｼｯｸM" panose="020B0600000000000000" pitchFamily="50" charset="-128"/>
                <a:ea typeface="HGPｺﾞｼｯｸM" panose="020B0600000000000000" pitchFamily="50" charset="-128"/>
              </a:rPr>
              <a:t>技術的実現性が未検証の機能要件が定義される。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197697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19</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Ｓ２</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 機能要件の定義</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アンチパターン②</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208912" cy="32624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できるだけシンプルな機能要件にまとめる。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お客さまは実装の複雑度を考慮せずに、複数機能の集約を</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求める場合がある。</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設計・実装・テストの複雑化で、逆にコスト増になることも。</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081088"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「設計」しない。</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要件はお客様への提供を約束するもので設計はシステムとしての実現方法を検討するものである。</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要件定義工程ではお客様との要件合意に注力するべきであって、不必要に設計レベルの事柄を合意するべきではない。</a:t>
            </a:r>
            <a:endParaRPr lang="en-US" altLang="ja-JP" dirty="0">
              <a:latin typeface="HGPｺﾞｼｯｸM" panose="020B0600000000000000" pitchFamily="50" charset="-128"/>
              <a:ea typeface="HGPｺﾞｼｯｸM" panose="020B0600000000000000" pitchFamily="50" charset="-128"/>
            </a:endParaRPr>
          </a:p>
        </p:txBody>
      </p:sp>
      <p:sp>
        <p:nvSpPr>
          <p:cNvPr id="13" name="角丸四角形 12"/>
          <p:cNvSpPr/>
          <p:nvPr/>
        </p:nvSpPr>
        <p:spPr>
          <a:xfrm>
            <a:off x="755576" y="1700808"/>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複雑度が高い機能要件を定義し、設計</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製造</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テストの効率を下げてしまう。</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07639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3669316199"/>
              </p:ext>
            </p:extLst>
          </p:nvPr>
        </p:nvGraphicFramePr>
        <p:xfrm>
          <a:off x="611560" y="1556792"/>
          <a:ext cx="7950200" cy="2194560"/>
        </p:xfrm>
        <a:graphic>
          <a:graphicData uri="http://schemas.openxmlformats.org/drawingml/2006/table">
            <a:tbl>
              <a:tblPr/>
              <a:tblGrid>
                <a:gridCol w="2952328">
                  <a:extLst>
                    <a:ext uri="{9D8B030D-6E8A-4147-A177-3AD203B41FA5}">
                      <a16:colId xmlns:a16="http://schemas.microsoft.com/office/drawing/2014/main" val="20000"/>
                    </a:ext>
                  </a:extLst>
                </a:gridCol>
                <a:gridCol w="4997872">
                  <a:extLst>
                    <a:ext uri="{9D8B030D-6E8A-4147-A177-3AD203B41FA5}">
                      <a16:colId xmlns:a16="http://schemas.microsoft.com/office/drawing/2014/main" val="20001"/>
                    </a:ext>
                  </a:extLst>
                </a:gridCol>
              </a:tblGrid>
              <a:tr h="288032">
                <a:tc rowSpan="6">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システム要件定義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１．システム要件定義プロセスの概要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２．システム要求の収集と整理</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４．非機能要件の定義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５．全体要件の精査、合意と承認</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６．引継ぎ</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44717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20</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Ｓ２</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 機能要件の定義</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アンチパターン③</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208912" cy="2739211"/>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ステークホルダー分析とＣＲＵＤ分析で外部ＩＦ抽出漏れを防ぐ。</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接続先のニーズによるＩＦは、ステークホルダー分析で関連外部</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システム特定から。</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自システムのニーズによるＩＦは、ＣＲＵＤでのデータライフサイクル</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分析から。</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1079500" indent="-363538">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1400" dirty="0">
              <a:latin typeface="HGPｺﾞｼｯｸM" panose="020B0600000000000000" pitchFamily="50" charset="-128"/>
              <a:ea typeface="HGPｺﾞｼｯｸM" panose="020B0600000000000000" pitchFamily="50" charset="-128"/>
            </a:endParaRPr>
          </a:p>
        </p:txBody>
      </p:sp>
      <p:sp>
        <p:nvSpPr>
          <p:cNvPr id="11" name="角丸四角形 10"/>
          <p:cNvSpPr/>
          <p:nvPr/>
        </p:nvSpPr>
        <p:spPr>
          <a:xfrm>
            <a:off x="755576" y="1647969"/>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外部接続先システムの洗い出し漏れにより、後続工程で大きなロスを発生する。</a:t>
            </a:r>
          </a:p>
          <a:p>
            <a:pPr algn="ct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接続処理方式の追加検討、インフラ方式・設計の見直し等</a:t>
            </a:r>
            <a:r>
              <a:rPr lang="en-US" altLang="ja-JP" dirty="0">
                <a:solidFill>
                  <a:schemeClr val="tx1"/>
                </a:solidFill>
                <a:latin typeface="HGPｺﾞｼｯｸM" panose="020B0600000000000000" pitchFamily="50" charset="-128"/>
                <a:ea typeface="HGPｺﾞｼｯｸM" panose="020B0600000000000000" pitchFamily="50" charset="-128"/>
              </a:rPr>
              <a:t>)</a:t>
            </a:r>
          </a:p>
        </p:txBody>
      </p:sp>
    </p:spTree>
    <p:extLst>
      <p:ext uri="{BB962C8B-B14F-4D97-AF65-F5344CB8AC3E}">
        <p14:creationId xmlns:p14="http://schemas.microsoft.com/office/powerpoint/2010/main" val="3835072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21</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Ｓ２</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 機能要件の定義</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アンチパターン④</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208912" cy="378565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お客さま、接続先システムの担当を巻き込み、以下を明確にする。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ＩＦ仕様、接続方式</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責任境界</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プロトコル、セキュリティポリシー</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エラーリカバリ方法</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テスト方法、環境</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移行・切替のリハーサル、本番実施方法</a:t>
            </a:r>
            <a:endParaRPr lang="en-US" altLang="ja-JP"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費用負担</a:t>
            </a:r>
            <a:endParaRPr lang="en-US" altLang="ja-JP" dirty="0">
              <a:latin typeface="HGPｺﾞｼｯｸM" panose="020B0600000000000000" pitchFamily="50" charset="-128"/>
              <a:ea typeface="HGPｺﾞｼｯｸM" panose="020B0600000000000000" pitchFamily="50" charset="-128"/>
            </a:endParaRPr>
          </a:p>
          <a:p>
            <a:pPr marL="1441450"/>
            <a:endParaRPr lang="en-US" altLang="ja-JP" sz="1400" dirty="0">
              <a:latin typeface="HGPｺﾞｼｯｸM" panose="020B0600000000000000" pitchFamily="50" charset="-128"/>
              <a:ea typeface="HGPｺﾞｼｯｸM" panose="020B0600000000000000" pitchFamily="50" charset="-128"/>
            </a:endParaRPr>
          </a:p>
          <a:p>
            <a:pPr marL="285750" indent="-285750">
              <a:buFont typeface="Arial" panose="020B0604020202020204" pitchFamily="34" charset="0"/>
              <a:buChar char="•"/>
            </a:pPr>
            <a:endParaRPr lang="en-US" altLang="ja-JP" sz="1400" dirty="0">
              <a:latin typeface="HGPｺﾞｼｯｸM" panose="020B0600000000000000" pitchFamily="50" charset="-128"/>
              <a:ea typeface="HGPｺﾞｼｯｸM" panose="020B0600000000000000" pitchFamily="50" charset="-128"/>
            </a:endParaRPr>
          </a:p>
          <a:p>
            <a:pPr marL="1079500" indent="-363538">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1400" dirty="0">
              <a:latin typeface="HGPｺﾞｼｯｸM" panose="020B0600000000000000" pitchFamily="50" charset="-128"/>
              <a:ea typeface="HGPｺﾞｼｯｸM" panose="020B0600000000000000" pitchFamily="50" charset="-128"/>
            </a:endParaRPr>
          </a:p>
        </p:txBody>
      </p:sp>
      <p:sp>
        <p:nvSpPr>
          <p:cNvPr id="11" name="角丸四角形 10"/>
          <p:cNvSpPr/>
          <p:nvPr/>
        </p:nvSpPr>
        <p:spPr>
          <a:xfrm>
            <a:off x="755576" y="1647969"/>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外部接続先との取り決めが不十分で、後工程のコスト・スケジュールに影響する。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747163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22</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2867352225"/>
              </p:ext>
            </p:extLst>
          </p:nvPr>
        </p:nvGraphicFramePr>
        <p:xfrm>
          <a:off x="611560" y="1556792"/>
          <a:ext cx="7950200" cy="2194560"/>
        </p:xfrm>
        <a:graphic>
          <a:graphicData uri="http://schemas.openxmlformats.org/drawingml/2006/table">
            <a:tbl>
              <a:tblPr/>
              <a:tblGrid>
                <a:gridCol w="2952328">
                  <a:extLst>
                    <a:ext uri="{9D8B030D-6E8A-4147-A177-3AD203B41FA5}">
                      <a16:colId xmlns:a16="http://schemas.microsoft.com/office/drawing/2014/main" val="20000"/>
                    </a:ext>
                  </a:extLst>
                </a:gridCol>
                <a:gridCol w="4997872">
                  <a:extLst>
                    <a:ext uri="{9D8B030D-6E8A-4147-A177-3AD203B41FA5}">
                      <a16:colId xmlns:a16="http://schemas.microsoft.com/office/drawing/2014/main" val="20001"/>
                    </a:ext>
                  </a:extLst>
                </a:gridCol>
              </a:tblGrid>
              <a:tr h="288032">
                <a:tc rowSpan="6">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システム要件定義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１．システム要件定義プロセスの概要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２．システム要求の収集と整理</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４．非機能要件の定義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3"/>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５．全体要件の精査、合意と承認</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６．引継ぎ</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19859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23</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要件の分類</a:t>
            </a:r>
          </a:p>
        </p:txBody>
      </p:sp>
      <p:graphicFrame>
        <p:nvGraphicFramePr>
          <p:cNvPr id="4" name="表 3"/>
          <p:cNvGraphicFramePr>
            <a:graphicFrameLocks noGrp="1"/>
          </p:cNvGraphicFramePr>
          <p:nvPr>
            <p:extLst>
              <p:ext uri="{D42A27DB-BD31-4B8C-83A1-F6EECF244321}">
                <p14:modId xmlns:p14="http://schemas.microsoft.com/office/powerpoint/2010/main" val="72249396"/>
              </p:ext>
            </p:extLst>
          </p:nvPr>
        </p:nvGraphicFramePr>
        <p:xfrm>
          <a:off x="467544" y="1720915"/>
          <a:ext cx="8352928" cy="3148245"/>
        </p:xfrm>
        <a:graphic>
          <a:graphicData uri="http://schemas.openxmlformats.org/drawingml/2006/table">
            <a:tbl>
              <a:tblPr firstRow="1" firstCol="1" bandRow="1">
                <a:tableStyleId>{5C22544A-7EE6-4342-B048-85BDC9FD1C3A}</a:tableStyleId>
              </a:tblPr>
              <a:tblGrid>
                <a:gridCol w="1364298">
                  <a:extLst>
                    <a:ext uri="{9D8B030D-6E8A-4147-A177-3AD203B41FA5}">
                      <a16:colId xmlns:a16="http://schemas.microsoft.com/office/drawing/2014/main" val="20000"/>
                    </a:ext>
                  </a:extLst>
                </a:gridCol>
                <a:gridCol w="3550850">
                  <a:extLst>
                    <a:ext uri="{9D8B030D-6E8A-4147-A177-3AD203B41FA5}">
                      <a16:colId xmlns:a16="http://schemas.microsoft.com/office/drawing/2014/main" val="20001"/>
                    </a:ext>
                  </a:extLst>
                </a:gridCol>
                <a:gridCol w="3437780">
                  <a:extLst>
                    <a:ext uri="{9D8B030D-6E8A-4147-A177-3AD203B41FA5}">
                      <a16:colId xmlns:a16="http://schemas.microsoft.com/office/drawing/2014/main" val="20002"/>
                    </a:ext>
                  </a:extLst>
                </a:gridCol>
              </a:tblGrid>
              <a:tr h="360040">
                <a:tc>
                  <a:txBody>
                    <a:bodyPr/>
                    <a:lstStyle/>
                    <a:p>
                      <a:pPr marL="0" indent="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分類</a:t>
                      </a:r>
                      <a:endParaRPr 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solidFill>
                      <a:srgbClr val="3E96D2"/>
                    </a:solidFill>
                  </a:tcPr>
                </a:tc>
                <a:tc>
                  <a:txBody>
                    <a:bodyPr/>
                    <a:lstStyle/>
                    <a:p>
                      <a:pPr marL="88900" indent="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説明</a:t>
                      </a:r>
                      <a:endParaRPr 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solidFill>
                      <a:srgbClr val="3E96D2"/>
                    </a:solidFill>
                  </a:tcPr>
                </a:tc>
                <a:tc>
                  <a:txBody>
                    <a:bodyPr/>
                    <a:lstStyle/>
                    <a:p>
                      <a:pPr marL="88900" indent="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mn-cs"/>
                        </a:rPr>
                        <a:t>例</a:t>
                      </a:r>
                      <a:endParaRPr 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solidFill>
                      <a:srgbClr val="3E96D2"/>
                    </a:solidFill>
                  </a:tcPr>
                </a:tc>
                <a:extLst>
                  <a:ext uri="{0D108BD9-81ED-4DB2-BD59-A6C34878D82A}">
                    <a16:rowId xmlns:a16="http://schemas.microsoft.com/office/drawing/2014/main" val="10000"/>
                  </a:ext>
                </a:extLst>
              </a:tr>
              <a:tr h="1080120">
                <a:tc>
                  <a:txBody>
                    <a:bodyPr/>
                    <a:lstStyle/>
                    <a:p>
                      <a:pPr marL="0" indent="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機能要件</a:t>
                      </a:r>
                      <a:endParaRPr 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solidFill>
                      <a:srgbClr val="CEDDEE"/>
                    </a:solidFill>
                  </a:tcPr>
                </a:tc>
                <a:tc>
                  <a:txBody>
                    <a:bodyPr/>
                    <a:lstStyle/>
                    <a:p>
                      <a:pPr marL="88900" indent="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利用者が目的を遂げるために</a:t>
                      </a:r>
                      <a:endPar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marL="88900" indent="0">
                        <a:spcAft>
                          <a:spcPts val="0"/>
                        </a:spcAft>
                      </a:pPr>
                      <a:r>
                        <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IT</a:t>
                      </a: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システムが提供するサービス。</a:t>
                      </a:r>
                    </a:p>
                    <a:p>
                      <a:pPr marL="88900" indent="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システムが実現する画面機能や</a:t>
                      </a:r>
                      <a:endPar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marL="88900" indent="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出力帳票、バッチ処理機能、外部システム連携機能を明確化する。</a:t>
                      </a:r>
                    </a:p>
                  </a:txBody>
                  <a:tcPr marL="68580" marR="68580" marT="0" marB="0">
                    <a:solidFill>
                      <a:srgbClr val="CEDDEE"/>
                    </a:solidFill>
                  </a:tcPr>
                </a:tc>
                <a:tc>
                  <a:txBody>
                    <a:bodyPr/>
                    <a:lstStyle/>
                    <a:p>
                      <a:pPr marL="88900" indent="0">
                        <a:spcAft>
                          <a:spcPts val="0"/>
                        </a:spcAft>
                        <a:buFont typeface="Arial" panose="020B0604020202020204" pitchFamily="34" charset="0"/>
                        <a:buNone/>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前日に発生したクレジットカード利用実績をカード番号単位で集計し、◯◯センターへ電送する。</a:t>
                      </a:r>
                      <a:endParaRPr 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solidFill>
                      <a:srgbClr val="CEDDEE"/>
                    </a:solidFill>
                  </a:tcPr>
                </a:tc>
                <a:extLst>
                  <a:ext uri="{0D108BD9-81ED-4DB2-BD59-A6C34878D82A}">
                    <a16:rowId xmlns:a16="http://schemas.microsoft.com/office/drawing/2014/main" val="10001"/>
                  </a:ext>
                </a:extLst>
              </a:tr>
              <a:tr h="1416605">
                <a:tc>
                  <a:txBody>
                    <a:bodyPr/>
                    <a:lstStyle/>
                    <a:p>
                      <a:pPr marL="25400" indent="-2540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rPr>
                        <a:t>非機能</a:t>
                      </a:r>
                      <a:r>
                        <a:rPr lang="ja-JP" sz="1800" kern="100" dirty="0">
                          <a:solidFill>
                            <a:schemeClr val="tx1"/>
                          </a:solidFill>
                          <a:effectLst/>
                          <a:latin typeface="HGPｺﾞｼｯｸM" panose="020B0600000000000000" pitchFamily="50" charset="-128"/>
                          <a:ea typeface="HGPｺﾞｼｯｸM" panose="020B0600000000000000" pitchFamily="50" charset="-128"/>
                        </a:rPr>
                        <a:t>要件</a:t>
                      </a:r>
                      <a:endParaRPr 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68580" marR="68580" marT="0" marB="0">
                    <a:solidFill>
                      <a:srgbClr val="E8EFF7"/>
                    </a:solidFill>
                  </a:tcPr>
                </a:tc>
                <a:tc>
                  <a:txBody>
                    <a:bodyPr/>
                    <a:lstStyle/>
                    <a:p>
                      <a:pPr marL="88900" indent="0">
                        <a:spcAft>
                          <a:spcPts val="0"/>
                        </a:spcAft>
                      </a:pPr>
                      <a:r>
                        <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IT</a:t>
                      </a: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システムの機能要件に付随して必要となる品質要件や制約事項。</a:t>
                      </a:r>
                    </a:p>
                    <a:p>
                      <a:pPr marL="88900" indent="0">
                        <a:spcAft>
                          <a:spcPts val="0"/>
                        </a:spcAft>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システム機能に求められる性能、業務処理量、セキュリティ、稼働時間などを明確化する。</a:t>
                      </a:r>
                    </a:p>
                  </a:txBody>
                  <a:tcPr marL="68580" marR="68580" marT="0" marB="0">
                    <a:solidFill>
                      <a:srgbClr val="E8EFF7"/>
                    </a:solidFill>
                  </a:tcPr>
                </a:tc>
                <a:tc>
                  <a:txBody>
                    <a:bodyPr/>
                    <a:lstStyle/>
                    <a:p>
                      <a:pPr marL="88900" indent="0">
                        <a:spcAft>
                          <a:spcPts val="0"/>
                        </a:spcAft>
                        <a:buFont typeface="Arial" panose="020B0604020202020204" pitchFamily="34" charset="0"/>
                        <a:buNone/>
                      </a:pP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クレジットカード利用実績集計は、</a:t>
                      </a:r>
                      <a:r>
                        <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3</a:t>
                      </a: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万件</a:t>
                      </a:r>
                      <a:r>
                        <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a:t>
                      </a: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日の実績データを</a:t>
                      </a:r>
                      <a:endPar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marL="88900" indent="0">
                        <a:spcAft>
                          <a:spcPts val="0"/>
                        </a:spcAft>
                        <a:buFont typeface="Arial" panose="020B0604020202020204" pitchFamily="34" charset="0"/>
                        <a:buNone/>
                      </a:pPr>
                      <a:r>
                        <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00:00</a:t>
                      </a: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から</a:t>
                      </a:r>
                      <a:r>
                        <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01:00</a:t>
                      </a: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の間で集計する。</a:t>
                      </a:r>
                      <a:endPar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p>
                      <a:pPr marL="88900" indent="0">
                        <a:spcAft>
                          <a:spcPts val="0"/>
                        </a:spcAft>
                        <a:buFont typeface="Arial" panose="020B0604020202020204" pitchFamily="34" charset="0"/>
                        <a:buNone/>
                      </a:pPr>
                      <a:r>
                        <a:rPr lang="en-US" altLang="ja-JP"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a:t>
                      </a:r>
                      <a:r>
                        <a:rPr lang="ja-JP" altLang="en-US" sz="1800" kern="100" dirty="0">
                          <a:solidFill>
                            <a:schemeClr val="tx1"/>
                          </a:solidFill>
                          <a:effectLst/>
                          <a:latin typeface="HGPｺﾞｼｯｸM" panose="020B0600000000000000" pitchFamily="50" charset="-128"/>
                          <a:ea typeface="HGPｺﾞｼｯｸM" panose="020B0600000000000000" pitchFamily="50" charset="-128"/>
                          <a:cs typeface="Times New Roman"/>
                        </a:rPr>
                        <a:t>非機能要求グレードの中項目「業務処理量」観点の要件</a:t>
                      </a:r>
                    </a:p>
                  </a:txBody>
                  <a:tcPr marL="68580" marR="68580" marT="0" marB="0">
                    <a:solidFill>
                      <a:srgbClr val="E8EFF7"/>
                    </a:solidFill>
                  </a:tcPr>
                </a:tc>
                <a:extLst>
                  <a:ext uri="{0D108BD9-81ED-4DB2-BD59-A6C34878D82A}">
                    <a16:rowId xmlns:a16="http://schemas.microsoft.com/office/drawing/2014/main" val="10002"/>
                  </a:ext>
                </a:extLst>
              </a:tr>
            </a:tbl>
          </a:graphicData>
        </a:graphic>
      </p:graphicFrame>
      <p:sp>
        <p:nvSpPr>
          <p:cNvPr id="5" name="正方形/長方形 4"/>
          <p:cNvSpPr/>
          <p:nvPr/>
        </p:nvSpPr>
        <p:spPr>
          <a:xfrm>
            <a:off x="445950" y="5025950"/>
            <a:ext cx="8374521" cy="923330"/>
          </a:xfrm>
          <a:prstGeom prst="rect">
            <a:avLst/>
          </a:prstGeom>
        </p:spPr>
        <p:txBody>
          <a:bodyPr wrap="square">
            <a:spAutoFit/>
          </a:bodyPr>
          <a:lstStyle/>
          <a:p>
            <a:r>
              <a:rPr lang="ja-JP" altLang="en-US" dirty="0">
                <a:latin typeface="HGPｺﾞｼｯｸM" panose="020B0600000000000000" pitchFamily="50" charset="-128"/>
                <a:ea typeface="HGPｺﾞｼｯｸM" panose="020B0600000000000000" pitchFamily="50" charset="-128"/>
              </a:rPr>
              <a:t>非機能要件は、ユーザーの関心が部分的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例えばセキュリティ</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で曖昧になりやすい。</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業務特性に応じた適切な非機能要件を定義するには、非機能要件に含まれる要素を</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体系的に理解した上で、お客さまをリードして具体化することが欠かせない。</a:t>
            </a:r>
          </a:p>
        </p:txBody>
      </p:sp>
    </p:spTree>
    <p:extLst>
      <p:ext uri="{BB962C8B-B14F-4D97-AF65-F5344CB8AC3E}">
        <p14:creationId xmlns:p14="http://schemas.microsoft.com/office/powerpoint/2010/main" val="39043160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24</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非機能要件の大分類</a:t>
            </a:r>
          </a:p>
        </p:txBody>
      </p:sp>
      <p:sp>
        <p:nvSpPr>
          <p:cNvPr id="5" name="正方形/長方形 4"/>
          <p:cNvSpPr/>
          <p:nvPr/>
        </p:nvSpPr>
        <p:spPr>
          <a:xfrm>
            <a:off x="683568" y="5805264"/>
            <a:ext cx="7416824" cy="646331"/>
          </a:xfrm>
          <a:prstGeom prst="rect">
            <a:avLst/>
          </a:prstGeom>
        </p:spPr>
        <p:txBody>
          <a:bodyPr wrap="square">
            <a:spAutoFit/>
          </a:bodyPr>
          <a:lstStyle/>
          <a:p>
            <a:r>
              <a:rPr lang="en-US" altLang="ja-JP" dirty="0"/>
              <a:t>IPA/SEC </a:t>
            </a:r>
            <a:r>
              <a:rPr lang="ja-JP" altLang="ja-JP" dirty="0"/>
              <a:t>非機能要求グレード：</a:t>
            </a:r>
            <a:r>
              <a:rPr lang="en-US" altLang="ja-JP" dirty="0">
                <a:solidFill>
                  <a:schemeClr val="accent3">
                    <a:lumMod val="75000"/>
                  </a:schemeClr>
                </a:solidFill>
              </a:rPr>
              <a:t>https://www.ipa.go.jp/sec/softwareengineering/std/ent03-b.html</a:t>
            </a:r>
            <a:endParaRPr lang="ja-JP" altLang="en-US" dirty="0">
              <a:solidFill>
                <a:schemeClr val="accent3">
                  <a:lumMod val="75000"/>
                </a:schemeClr>
              </a:solidFill>
              <a:latin typeface="HGPｺﾞｼｯｸM" panose="020B0600000000000000" pitchFamily="50" charset="-128"/>
              <a:ea typeface="HGPｺﾞｼｯｸM" panose="020B0600000000000000" pitchFamily="50" charset="-128"/>
            </a:endParaRPr>
          </a:p>
        </p:txBody>
      </p:sp>
      <p:graphicFrame>
        <p:nvGraphicFramePr>
          <p:cNvPr id="6" name="表 5"/>
          <p:cNvGraphicFramePr>
            <a:graphicFrameLocks noGrp="1"/>
          </p:cNvGraphicFramePr>
          <p:nvPr>
            <p:extLst>
              <p:ext uri="{D42A27DB-BD31-4B8C-83A1-F6EECF244321}">
                <p14:modId xmlns:p14="http://schemas.microsoft.com/office/powerpoint/2010/main" val="461322881"/>
              </p:ext>
            </p:extLst>
          </p:nvPr>
        </p:nvGraphicFramePr>
        <p:xfrm>
          <a:off x="434915" y="1772816"/>
          <a:ext cx="8457565" cy="3845560"/>
        </p:xfrm>
        <a:graphic>
          <a:graphicData uri="http://schemas.openxmlformats.org/drawingml/2006/table">
            <a:tbl>
              <a:tblPr firstRow="1" bandRow="1">
                <a:tableStyleId>{00A15C55-8517-42AA-B614-E9B94910E393}</a:tableStyleId>
              </a:tblPr>
              <a:tblGrid>
                <a:gridCol w="1481455">
                  <a:extLst>
                    <a:ext uri="{9D8B030D-6E8A-4147-A177-3AD203B41FA5}">
                      <a16:colId xmlns:a16="http://schemas.microsoft.com/office/drawing/2014/main" val="20000"/>
                    </a:ext>
                  </a:extLst>
                </a:gridCol>
                <a:gridCol w="2827655">
                  <a:extLst>
                    <a:ext uri="{9D8B030D-6E8A-4147-A177-3AD203B41FA5}">
                      <a16:colId xmlns:a16="http://schemas.microsoft.com/office/drawing/2014/main" val="20001"/>
                    </a:ext>
                  </a:extLst>
                </a:gridCol>
                <a:gridCol w="4148455">
                  <a:extLst>
                    <a:ext uri="{9D8B030D-6E8A-4147-A177-3AD203B41FA5}">
                      <a16:colId xmlns:a16="http://schemas.microsoft.com/office/drawing/2014/main" val="20002"/>
                    </a:ext>
                  </a:extLst>
                </a:gridCol>
              </a:tblGrid>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大項目</a:t>
                      </a:r>
                    </a:p>
                  </a:txBody>
                  <a:tcPr>
                    <a:solidFill>
                      <a:srgbClr val="3E96D2"/>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説明</a:t>
                      </a:r>
                    </a:p>
                  </a:txBody>
                  <a:tcPr>
                    <a:solidFill>
                      <a:srgbClr val="3E96D2"/>
                    </a:solidFill>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例</a:t>
                      </a:r>
                    </a:p>
                  </a:txBody>
                  <a:tcPr>
                    <a:solidFill>
                      <a:srgbClr val="3E96D2"/>
                    </a:solidFill>
                  </a:tcPr>
                </a:tc>
                <a:extLst>
                  <a:ext uri="{0D108BD9-81ED-4DB2-BD59-A6C34878D82A}">
                    <a16:rowId xmlns:a16="http://schemas.microsoft.com/office/drawing/2014/main" val="10000"/>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可用性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システムサービスを継続的に</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利用可能とする要求</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運用スケジュール</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r>
                        <a:rPr kumimoji="1" lang="ja-JP" altLang="en-US" sz="1600" dirty="0">
                          <a:solidFill>
                            <a:schemeClr val="tx1"/>
                          </a:solidFill>
                          <a:latin typeface="HGPｺﾞｼｯｸM" panose="020B0600000000000000" pitchFamily="50" charset="-128"/>
                          <a:ea typeface="HGPｺﾞｼｯｸM" panose="020B0600000000000000" pitchFamily="50" charset="-128"/>
                        </a:rPr>
                        <a:t>稼働時間・停止予定など</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p>
                    <a:p>
                      <a:r>
                        <a:rPr kumimoji="1" lang="ja-JP" altLang="en-US" sz="1600" dirty="0">
                          <a:solidFill>
                            <a:schemeClr val="tx1"/>
                          </a:solidFill>
                          <a:latin typeface="HGPｺﾞｼｯｸM" panose="020B0600000000000000" pitchFamily="50" charset="-128"/>
                          <a:ea typeface="HGPｺﾞｼｯｸM" panose="020B0600000000000000" pitchFamily="50" charset="-128"/>
                        </a:rPr>
                        <a:t>障害、災害時における可動目標</a:t>
                      </a:r>
                    </a:p>
                  </a:txBody>
                  <a:tcPr/>
                </a:tc>
                <a:extLst>
                  <a:ext uri="{0D108BD9-81ED-4DB2-BD59-A6C34878D82A}">
                    <a16:rowId xmlns:a16="http://schemas.microsoft.com/office/drawing/2014/main" val="10001"/>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性能・拡張性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システムの性能および将来の</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システム拡張に関する要求</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業務量および今後の増加見積</a:t>
                      </a:r>
                    </a:p>
                    <a:p>
                      <a:r>
                        <a:rPr kumimoji="1" lang="ja-JP" altLang="en-US" sz="1600" dirty="0">
                          <a:solidFill>
                            <a:schemeClr val="tx1"/>
                          </a:solidFill>
                          <a:latin typeface="HGPｺﾞｼｯｸM" panose="020B0600000000000000" pitchFamily="50" charset="-128"/>
                          <a:ea typeface="HGPｺﾞｼｯｸM" panose="020B0600000000000000" pitchFamily="50" charset="-128"/>
                        </a:rPr>
                        <a:t>システム化対象業務の特性</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r>
                        <a:rPr kumimoji="1" lang="ja-JP" altLang="en-US" sz="1600" dirty="0">
                          <a:solidFill>
                            <a:schemeClr val="tx1"/>
                          </a:solidFill>
                          <a:latin typeface="HGPｺﾞｼｯｸM" panose="020B0600000000000000" pitchFamily="50" charset="-128"/>
                          <a:ea typeface="HGPｺﾞｼｯｸM" panose="020B0600000000000000" pitchFamily="50" charset="-128"/>
                        </a:rPr>
                        <a:t>通常時</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r>
                        <a:rPr kumimoji="1" lang="ja-JP" altLang="en-US" sz="1600" dirty="0">
                          <a:solidFill>
                            <a:schemeClr val="tx1"/>
                          </a:solidFill>
                          <a:latin typeface="HGPｺﾞｼｯｸM" panose="020B0600000000000000" pitchFamily="50" charset="-128"/>
                          <a:ea typeface="HGPｺﾞｼｯｸM" panose="020B0600000000000000" pitchFamily="50" charset="-128"/>
                        </a:rPr>
                        <a:t>ピーク時</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p>
                  </a:txBody>
                  <a:tcPr/>
                </a:tc>
                <a:extLst>
                  <a:ext uri="{0D108BD9-81ED-4DB2-BD59-A6C34878D82A}">
                    <a16:rowId xmlns:a16="http://schemas.microsoft.com/office/drawing/2014/main" val="10002"/>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運用・保守性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システムの運用と保守サービス</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に関する要求</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運用中に求められるシステム稼働レベル</a:t>
                      </a:r>
                    </a:p>
                    <a:p>
                      <a:r>
                        <a:rPr kumimoji="1" lang="ja-JP" altLang="en-US" sz="1600" dirty="0">
                          <a:solidFill>
                            <a:schemeClr val="tx1"/>
                          </a:solidFill>
                          <a:latin typeface="HGPｺﾞｼｯｸM" panose="020B0600000000000000" pitchFamily="50" charset="-128"/>
                          <a:ea typeface="HGPｺﾞｼｯｸM" panose="020B0600000000000000" pitchFamily="50" charset="-128"/>
                        </a:rPr>
                        <a:t>問題発生時の対応レベル</a:t>
                      </a:r>
                    </a:p>
                  </a:txBody>
                  <a:tcPr/>
                </a:tc>
                <a:extLst>
                  <a:ext uri="{0D108BD9-81ED-4DB2-BD59-A6C34878D82A}">
                    <a16:rowId xmlns:a16="http://schemas.microsoft.com/office/drawing/2014/main" val="10003"/>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移行性</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現行システム資産の移行に</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関する要求</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新システムへの移行期間、移行方法</a:t>
                      </a:r>
                    </a:p>
                    <a:p>
                      <a:r>
                        <a:rPr kumimoji="1" lang="ja-JP" altLang="en-US" sz="1600" dirty="0">
                          <a:solidFill>
                            <a:schemeClr val="tx1"/>
                          </a:solidFill>
                          <a:latin typeface="HGPｺﾞｼｯｸM" panose="020B0600000000000000" pitchFamily="50" charset="-128"/>
                          <a:ea typeface="HGPｺﾞｼｯｸM" panose="020B0600000000000000" pitchFamily="50" charset="-128"/>
                        </a:rPr>
                        <a:t>移行対象資産の種類および量</a:t>
                      </a:r>
                    </a:p>
                  </a:txBody>
                  <a:tcPr/>
                </a:tc>
                <a:extLst>
                  <a:ext uri="{0D108BD9-81ED-4DB2-BD59-A6C34878D82A}">
                    <a16:rowId xmlns:a16="http://schemas.microsoft.com/office/drawing/2014/main" val="10004"/>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セキュリティ</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情報システムの安全性の</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確保に関する要求</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利用制限</a:t>
                      </a:r>
                    </a:p>
                    <a:p>
                      <a:r>
                        <a:rPr kumimoji="1" lang="ja-JP" altLang="en-US" sz="1600" dirty="0">
                          <a:solidFill>
                            <a:schemeClr val="tx1"/>
                          </a:solidFill>
                          <a:latin typeface="HGPｺﾞｼｯｸM" panose="020B0600000000000000" pitchFamily="50" charset="-128"/>
                          <a:ea typeface="HGPｺﾞｼｯｸM" panose="020B0600000000000000" pitchFamily="50" charset="-128"/>
                        </a:rPr>
                        <a:t>不正アクセスの防止</a:t>
                      </a:r>
                    </a:p>
                  </a:txBody>
                  <a:tcPr/>
                </a:tc>
                <a:extLst>
                  <a:ext uri="{0D108BD9-81ED-4DB2-BD59-A6C34878D82A}">
                    <a16:rowId xmlns:a16="http://schemas.microsoft.com/office/drawing/2014/main" val="10005"/>
                  </a:ext>
                </a:extLst>
              </a:tr>
              <a:tr h="370840">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システム環境・</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エコロジー</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システムの設置環境や</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a:p>
                      <a:r>
                        <a:rPr kumimoji="1" lang="ja-JP" altLang="en-US" sz="1600" dirty="0">
                          <a:solidFill>
                            <a:schemeClr val="tx1"/>
                          </a:solidFill>
                          <a:latin typeface="HGPｺﾞｼｯｸM" panose="020B0600000000000000" pitchFamily="50" charset="-128"/>
                          <a:ea typeface="HGPｺﾞｼｯｸM" panose="020B0600000000000000" pitchFamily="50" charset="-128"/>
                        </a:rPr>
                        <a:t>エコロジーに関する要求</a:t>
                      </a:r>
                    </a:p>
                  </a:txBody>
                  <a:tcPr/>
                </a:tc>
                <a:tc>
                  <a:txBody>
                    <a:bodyPr/>
                    <a:lstStyle/>
                    <a:p>
                      <a:r>
                        <a:rPr kumimoji="1" lang="ja-JP" altLang="en-US" sz="1600" dirty="0">
                          <a:solidFill>
                            <a:schemeClr val="tx1"/>
                          </a:solidFill>
                          <a:latin typeface="HGPｺﾞｼｯｸM" panose="020B0600000000000000" pitchFamily="50" charset="-128"/>
                          <a:ea typeface="HGPｺﾞｼｯｸM" panose="020B0600000000000000" pitchFamily="50" charset="-128"/>
                        </a:rPr>
                        <a:t>耐震</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r>
                        <a:rPr kumimoji="1" lang="ja-JP" altLang="en-US" sz="1600" dirty="0">
                          <a:solidFill>
                            <a:schemeClr val="tx1"/>
                          </a:solidFill>
                          <a:latin typeface="HGPｺﾞｼｯｸM" panose="020B0600000000000000" pitchFamily="50" charset="-128"/>
                          <a:ea typeface="HGPｺﾞｼｯｸM" panose="020B0600000000000000" pitchFamily="50" charset="-128"/>
                        </a:rPr>
                        <a:t>免震、温度</a:t>
                      </a:r>
                      <a:r>
                        <a:rPr kumimoji="1" lang="en-US" altLang="ja-JP" sz="1600" dirty="0">
                          <a:solidFill>
                            <a:schemeClr val="tx1"/>
                          </a:solidFill>
                          <a:latin typeface="HGPｺﾞｼｯｸM" panose="020B0600000000000000" pitchFamily="50" charset="-128"/>
                          <a:ea typeface="HGPｺﾞｼｯｸM" panose="020B0600000000000000" pitchFamily="50" charset="-128"/>
                        </a:rPr>
                        <a:t>/</a:t>
                      </a:r>
                      <a:r>
                        <a:rPr kumimoji="1" lang="ja-JP" altLang="en-US" sz="1600" dirty="0">
                          <a:solidFill>
                            <a:schemeClr val="tx1"/>
                          </a:solidFill>
                          <a:latin typeface="HGPｺﾞｼｯｸM" panose="020B0600000000000000" pitchFamily="50" charset="-128"/>
                          <a:ea typeface="HGPｺﾞｼｯｸM" panose="020B0600000000000000" pitchFamily="50" charset="-128"/>
                        </a:rPr>
                        <a:t>湿度などのシステム環境</a:t>
                      </a:r>
                    </a:p>
                    <a:p>
                      <a:r>
                        <a:rPr kumimoji="1" lang="en-US" altLang="ja-JP" sz="1600" dirty="0">
                          <a:solidFill>
                            <a:schemeClr val="tx1"/>
                          </a:solidFill>
                          <a:latin typeface="HGPｺﾞｼｯｸM" panose="020B0600000000000000" pitchFamily="50" charset="-128"/>
                          <a:ea typeface="HGPｺﾞｼｯｸM" panose="020B0600000000000000" pitchFamily="50" charset="-128"/>
                        </a:rPr>
                        <a:t>CO2</a:t>
                      </a:r>
                      <a:r>
                        <a:rPr kumimoji="1" lang="ja-JP" altLang="en-US" sz="1600" dirty="0">
                          <a:solidFill>
                            <a:schemeClr val="tx1"/>
                          </a:solidFill>
                          <a:latin typeface="HGPｺﾞｼｯｸM" panose="020B0600000000000000" pitchFamily="50" charset="-128"/>
                          <a:ea typeface="HGPｺﾞｼｯｸM" panose="020B0600000000000000" pitchFamily="50" charset="-128"/>
                        </a:rPr>
                        <a:t>排出量などのエコロジー関連</a:t>
                      </a:r>
                    </a:p>
                  </a:txBody>
                  <a:tcPr/>
                </a:tc>
                <a:extLst>
                  <a:ext uri="{0D108BD9-81ED-4DB2-BD59-A6C34878D82A}">
                    <a16:rowId xmlns:a16="http://schemas.microsoft.com/office/drawing/2014/main" val="10006"/>
                  </a:ext>
                </a:extLst>
              </a:tr>
            </a:tbl>
          </a:graphicData>
        </a:graphic>
      </p:graphicFrame>
      <p:sp>
        <p:nvSpPr>
          <p:cNvPr id="10" name="テキスト ボックス 9"/>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網羅的な非機能要件定義には、</a:t>
            </a:r>
            <a:r>
              <a:rPr lang="ja-JP" altLang="ja-JP" dirty="0">
                <a:latin typeface="HGPｺﾞｼｯｸM" panose="020B0600000000000000" pitchFamily="50" charset="-128"/>
                <a:ea typeface="HGPｺﾞｼｯｸM" panose="020B0600000000000000" pitchFamily="50" charset="-128"/>
              </a:rPr>
              <a:t>「非機能要求グレード」等のフレームワークが有効</a:t>
            </a:r>
            <a:endParaRPr lang="ja-JP" altLang="en-US"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176184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ChangeArrowheads="1"/>
          </p:cNvSpPr>
          <p:nvPr/>
        </p:nvSpPr>
        <p:spPr bwMode="gray">
          <a:xfrm>
            <a:off x="323428" y="1489993"/>
            <a:ext cx="8642350" cy="2016125"/>
          </a:xfrm>
          <a:prstGeom prst="rect">
            <a:avLst/>
          </a:prstGeom>
          <a:solidFill>
            <a:srgbClr val="CCDBF0"/>
          </a:solidFill>
          <a:ln w="9525" algn="ctr">
            <a:solidFill>
              <a:srgbClr val="3E3E8E"/>
            </a:solidFill>
            <a:miter lim="800000"/>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362" name="Rectangle 2" descr="70%"/>
          <p:cNvSpPr>
            <a:spLocks noChangeArrowheads="1"/>
          </p:cNvSpPr>
          <p:nvPr/>
        </p:nvSpPr>
        <p:spPr bwMode="gray">
          <a:xfrm>
            <a:off x="325016" y="3506118"/>
            <a:ext cx="8642350" cy="2881312"/>
          </a:xfrm>
          <a:prstGeom prst="rect">
            <a:avLst/>
          </a:prstGeom>
          <a:pattFill prst="pct70">
            <a:fgClr>
              <a:srgbClr val="DDDDDD"/>
            </a:fgClr>
            <a:bgClr>
              <a:schemeClr val="bg1"/>
            </a:bgClr>
          </a:pattFill>
          <a:ln w="9525">
            <a:solidFill>
              <a:schemeClr val="tx1"/>
            </a:solidFill>
            <a:miter lim="800000"/>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364" name="Rectangle 4"/>
          <p:cNvSpPr>
            <a:spLocks noChangeArrowheads="1"/>
          </p:cNvSpPr>
          <p:nvPr/>
        </p:nvSpPr>
        <p:spPr bwMode="gray">
          <a:xfrm>
            <a:off x="323428" y="3506118"/>
            <a:ext cx="565150" cy="2881312"/>
          </a:xfrm>
          <a:prstGeom prst="rect">
            <a:avLst/>
          </a:prstGeom>
          <a:solidFill>
            <a:srgbClr val="C0C0C0"/>
          </a:solidFill>
          <a:ln w="9525">
            <a:solidFill>
              <a:schemeClr val="tx1"/>
            </a:solidFill>
            <a:miter lim="800000"/>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365" name="Rectangle 5"/>
          <p:cNvSpPr>
            <a:spLocks noChangeArrowheads="1"/>
          </p:cNvSpPr>
          <p:nvPr/>
        </p:nvSpPr>
        <p:spPr bwMode="gray">
          <a:xfrm>
            <a:off x="323428" y="1489993"/>
            <a:ext cx="565150" cy="2016125"/>
          </a:xfrm>
          <a:prstGeom prst="rect">
            <a:avLst/>
          </a:prstGeom>
          <a:solidFill>
            <a:srgbClr val="A5BFE5"/>
          </a:solidFill>
          <a:ln w="9525" algn="ctr">
            <a:solidFill>
              <a:srgbClr val="3E3E8E"/>
            </a:solidFill>
            <a:miter lim="800000"/>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367" name="Text Box 7"/>
          <p:cNvSpPr txBox="1">
            <a:spLocks noChangeArrowheads="1"/>
          </p:cNvSpPr>
          <p:nvPr/>
        </p:nvSpPr>
        <p:spPr bwMode="gray">
          <a:xfrm>
            <a:off x="321880" y="3723605"/>
            <a:ext cx="553998"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2400">
                <a:solidFill>
                  <a:srgbClr val="131A1F"/>
                </a:solidFill>
                <a:latin typeface="HGPｺﾞｼｯｸM" panose="020B0600000000000000" pitchFamily="50" charset="-128"/>
                <a:ea typeface="HGPｺﾞｼｯｸM" panose="020B0600000000000000" pitchFamily="50" charset="-128"/>
              </a:rPr>
              <a:t>非機能要求</a:t>
            </a:r>
          </a:p>
        </p:txBody>
      </p:sp>
      <p:grpSp>
        <p:nvGrpSpPr>
          <p:cNvPr id="15368" name="Group 1098"/>
          <p:cNvGrpSpPr>
            <a:grpSpLocks/>
          </p:cNvGrpSpPr>
          <p:nvPr/>
        </p:nvGrpSpPr>
        <p:grpSpPr bwMode="auto">
          <a:xfrm>
            <a:off x="1531516" y="3363243"/>
            <a:ext cx="6740525" cy="3060700"/>
            <a:chOff x="923" y="2060"/>
            <a:chExt cx="4246" cy="1928"/>
          </a:xfrm>
        </p:grpSpPr>
        <p:sp>
          <p:nvSpPr>
            <p:cNvPr id="15477" name="Rectangle 9"/>
            <p:cNvSpPr>
              <a:spLocks noChangeArrowheads="1"/>
            </p:cNvSpPr>
            <p:nvPr/>
          </p:nvSpPr>
          <p:spPr bwMode="gray">
            <a:xfrm>
              <a:off x="2066" y="2755"/>
              <a:ext cx="71"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78" name="Rectangle 10"/>
            <p:cNvSpPr>
              <a:spLocks noChangeArrowheads="1"/>
            </p:cNvSpPr>
            <p:nvPr/>
          </p:nvSpPr>
          <p:spPr bwMode="gray">
            <a:xfrm>
              <a:off x="2066" y="3225"/>
              <a:ext cx="71"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79" name="Rectangle 11"/>
            <p:cNvSpPr>
              <a:spLocks noChangeArrowheads="1"/>
            </p:cNvSpPr>
            <p:nvPr/>
          </p:nvSpPr>
          <p:spPr bwMode="gray">
            <a:xfrm>
              <a:off x="2274" y="2280"/>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80" name="Rectangle 12"/>
            <p:cNvSpPr>
              <a:spLocks noChangeArrowheads="1"/>
            </p:cNvSpPr>
            <p:nvPr/>
          </p:nvSpPr>
          <p:spPr bwMode="gray">
            <a:xfrm>
              <a:off x="2336" y="2379"/>
              <a:ext cx="70"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81" name="Rectangle 13"/>
            <p:cNvSpPr>
              <a:spLocks noChangeArrowheads="1"/>
            </p:cNvSpPr>
            <p:nvPr/>
          </p:nvSpPr>
          <p:spPr bwMode="gray">
            <a:xfrm>
              <a:off x="2274" y="2727"/>
              <a:ext cx="70"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82" name="Rectangle 14"/>
            <p:cNvSpPr>
              <a:spLocks noChangeArrowheads="1"/>
            </p:cNvSpPr>
            <p:nvPr/>
          </p:nvSpPr>
          <p:spPr bwMode="gray">
            <a:xfrm>
              <a:off x="2336" y="2824"/>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83" name="Rectangle 15"/>
            <p:cNvSpPr>
              <a:spLocks noChangeArrowheads="1"/>
            </p:cNvSpPr>
            <p:nvPr/>
          </p:nvSpPr>
          <p:spPr bwMode="gray">
            <a:xfrm>
              <a:off x="2274" y="3172"/>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84" name="Rectangle 16"/>
            <p:cNvSpPr>
              <a:spLocks noChangeArrowheads="1"/>
            </p:cNvSpPr>
            <p:nvPr/>
          </p:nvSpPr>
          <p:spPr bwMode="gray">
            <a:xfrm>
              <a:off x="2336" y="3271"/>
              <a:ext cx="70"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85" name="Rectangle 17"/>
            <p:cNvSpPr>
              <a:spLocks noChangeArrowheads="1"/>
            </p:cNvSpPr>
            <p:nvPr/>
          </p:nvSpPr>
          <p:spPr bwMode="gray">
            <a:xfrm>
              <a:off x="2274" y="3620"/>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86" name="Rectangle 18"/>
            <p:cNvSpPr>
              <a:spLocks noChangeArrowheads="1"/>
            </p:cNvSpPr>
            <p:nvPr/>
          </p:nvSpPr>
          <p:spPr bwMode="gray">
            <a:xfrm>
              <a:off x="2336" y="3720"/>
              <a:ext cx="70"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cxnSp>
          <p:nvCxnSpPr>
            <p:cNvPr id="15487" name="AutoShape 19"/>
            <p:cNvCxnSpPr>
              <a:cxnSpLocks noChangeShapeType="1"/>
              <a:stCxn id="15477" idx="0"/>
              <a:endCxn id="15479" idx="1"/>
            </p:cNvCxnSpPr>
            <p:nvPr/>
          </p:nvCxnSpPr>
          <p:spPr bwMode="gray">
            <a:xfrm flipV="1">
              <a:off x="2102" y="2314"/>
              <a:ext cx="172" cy="44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88" name="AutoShape 20"/>
            <p:cNvCxnSpPr>
              <a:cxnSpLocks noChangeShapeType="1"/>
              <a:stCxn id="15477" idx="0"/>
              <a:endCxn id="15480" idx="1"/>
            </p:cNvCxnSpPr>
            <p:nvPr/>
          </p:nvCxnSpPr>
          <p:spPr bwMode="gray">
            <a:xfrm flipV="1">
              <a:off x="2102" y="2412"/>
              <a:ext cx="234" cy="34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89" name="AutoShape 21"/>
            <p:cNvCxnSpPr>
              <a:cxnSpLocks noChangeShapeType="1"/>
              <a:stCxn id="15477" idx="3"/>
              <a:endCxn id="15481" idx="1"/>
            </p:cNvCxnSpPr>
            <p:nvPr/>
          </p:nvCxnSpPr>
          <p:spPr bwMode="gray">
            <a:xfrm flipV="1">
              <a:off x="2137" y="2760"/>
              <a:ext cx="137" cy="2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90" name="AutoShape 22"/>
            <p:cNvCxnSpPr>
              <a:cxnSpLocks noChangeShapeType="1"/>
              <a:stCxn id="15477" idx="3"/>
              <a:endCxn id="15482" idx="1"/>
            </p:cNvCxnSpPr>
            <p:nvPr/>
          </p:nvCxnSpPr>
          <p:spPr bwMode="gray">
            <a:xfrm>
              <a:off x="2137" y="2789"/>
              <a:ext cx="199" cy="6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91" name="AutoShape 23"/>
            <p:cNvCxnSpPr>
              <a:cxnSpLocks noChangeShapeType="1"/>
              <a:stCxn id="15477" idx="3"/>
              <a:endCxn id="15483" idx="0"/>
            </p:cNvCxnSpPr>
            <p:nvPr/>
          </p:nvCxnSpPr>
          <p:spPr bwMode="gray">
            <a:xfrm>
              <a:off x="2137" y="2789"/>
              <a:ext cx="173" cy="38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92" name="AutoShape 24"/>
            <p:cNvCxnSpPr>
              <a:cxnSpLocks noChangeShapeType="1"/>
              <a:stCxn id="15477" idx="2"/>
              <a:endCxn id="15485" idx="0"/>
            </p:cNvCxnSpPr>
            <p:nvPr/>
          </p:nvCxnSpPr>
          <p:spPr bwMode="gray">
            <a:xfrm>
              <a:off x="2102" y="2822"/>
              <a:ext cx="208" cy="79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93" name="AutoShape 25"/>
            <p:cNvCxnSpPr>
              <a:cxnSpLocks noChangeShapeType="1"/>
              <a:stCxn id="15478" idx="0"/>
              <a:endCxn id="15480" idx="2"/>
            </p:cNvCxnSpPr>
            <p:nvPr/>
          </p:nvCxnSpPr>
          <p:spPr bwMode="gray">
            <a:xfrm flipV="1">
              <a:off x="2102" y="2445"/>
              <a:ext cx="269" cy="78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94" name="AutoShape 26"/>
            <p:cNvCxnSpPr>
              <a:cxnSpLocks noChangeShapeType="1"/>
              <a:stCxn id="15478" idx="3"/>
              <a:endCxn id="15482" idx="1"/>
            </p:cNvCxnSpPr>
            <p:nvPr/>
          </p:nvCxnSpPr>
          <p:spPr bwMode="gray">
            <a:xfrm flipV="1">
              <a:off x="2137" y="2858"/>
              <a:ext cx="199" cy="40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95" name="AutoShape 27"/>
            <p:cNvCxnSpPr>
              <a:cxnSpLocks noChangeShapeType="1"/>
              <a:stCxn id="15478" idx="3"/>
              <a:endCxn id="15483" idx="1"/>
            </p:cNvCxnSpPr>
            <p:nvPr/>
          </p:nvCxnSpPr>
          <p:spPr bwMode="gray">
            <a:xfrm flipV="1">
              <a:off x="2137" y="3207"/>
              <a:ext cx="137" cy="5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96" name="AutoShape 28"/>
            <p:cNvCxnSpPr>
              <a:cxnSpLocks noChangeShapeType="1"/>
              <a:stCxn id="15478" idx="3"/>
              <a:endCxn id="15484" idx="1"/>
            </p:cNvCxnSpPr>
            <p:nvPr/>
          </p:nvCxnSpPr>
          <p:spPr bwMode="gray">
            <a:xfrm>
              <a:off x="2137" y="3258"/>
              <a:ext cx="199" cy="4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497" name="AutoShape 29"/>
            <p:cNvCxnSpPr>
              <a:cxnSpLocks noChangeShapeType="1"/>
              <a:stCxn id="15478" idx="2"/>
              <a:endCxn id="15485" idx="0"/>
            </p:cNvCxnSpPr>
            <p:nvPr/>
          </p:nvCxnSpPr>
          <p:spPr bwMode="gray">
            <a:xfrm>
              <a:off x="2102" y="3291"/>
              <a:ext cx="208" cy="32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5498" name="Rectangle 30"/>
            <p:cNvSpPr>
              <a:spLocks noChangeArrowheads="1"/>
            </p:cNvSpPr>
            <p:nvPr/>
          </p:nvSpPr>
          <p:spPr bwMode="gray">
            <a:xfrm>
              <a:off x="2709" y="2280"/>
              <a:ext cx="72"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499" name="Rectangle 31"/>
            <p:cNvSpPr>
              <a:spLocks noChangeArrowheads="1"/>
            </p:cNvSpPr>
            <p:nvPr/>
          </p:nvSpPr>
          <p:spPr bwMode="gray">
            <a:xfrm>
              <a:off x="2709" y="2379"/>
              <a:ext cx="72"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00" name="Rectangle 32"/>
            <p:cNvSpPr>
              <a:spLocks noChangeArrowheads="1"/>
            </p:cNvSpPr>
            <p:nvPr/>
          </p:nvSpPr>
          <p:spPr bwMode="gray">
            <a:xfrm>
              <a:off x="2709" y="2727"/>
              <a:ext cx="72"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01" name="Rectangle 33"/>
            <p:cNvSpPr>
              <a:spLocks noChangeArrowheads="1"/>
            </p:cNvSpPr>
            <p:nvPr/>
          </p:nvSpPr>
          <p:spPr bwMode="gray">
            <a:xfrm>
              <a:off x="2709" y="2824"/>
              <a:ext cx="72"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02" name="Rectangle 34"/>
            <p:cNvSpPr>
              <a:spLocks noChangeArrowheads="1"/>
            </p:cNvSpPr>
            <p:nvPr/>
          </p:nvSpPr>
          <p:spPr bwMode="gray">
            <a:xfrm>
              <a:off x="2709" y="3172"/>
              <a:ext cx="72"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03" name="Rectangle 35"/>
            <p:cNvSpPr>
              <a:spLocks noChangeArrowheads="1"/>
            </p:cNvSpPr>
            <p:nvPr/>
          </p:nvSpPr>
          <p:spPr bwMode="gray">
            <a:xfrm>
              <a:off x="2709" y="3271"/>
              <a:ext cx="72"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04" name="Rectangle 36"/>
            <p:cNvSpPr>
              <a:spLocks noChangeArrowheads="1"/>
            </p:cNvSpPr>
            <p:nvPr/>
          </p:nvSpPr>
          <p:spPr bwMode="gray">
            <a:xfrm>
              <a:off x="2709" y="3620"/>
              <a:ext cx="72"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05" name="Rectangle 37"/>
            <p:cNvSpPr>
              <a:spLocks noChangeArrowheads="1"/>
            </p:cNvSpPr>
            <p:nvPr/>
          </p:nvSpPr>
          <p:spPr bwMode="gray">
            <a:xfrm>
              <a:off x="2709" y="3720"/>
              <a:ext cx="72"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cxnSp>
          <p:nvCxnSpPr>
            <p:cNvPr id="15506" name="AutoShape 38"/>
            <p:cNvCxnSpPr>
              <a:cxnSpLocks noChangeShapeType="1"/>
              <a:stCxn id="15479" idx="3"/>
              <a:endCxn id="15498" idx="1"/>
            </p:cNvCxnSpPr>
            <p:nvPr/>
          </p:nvCxnSpPr>
          <p:spPr bwMode="gray">
            <a:xfrm>
              <a:off x="2344" y="2314"/>
              <a:ext cx="365"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07" name="AutoShape 39"/>
            <p:cNvCxnSpPr>
              <a:cxnSpLocks noChangeShapeType="1"/>
              <a:stCxn id="15480" idx="3"/>
              <a:endCxn id="15499" idx="1"/>
            </p:cNvCxnSpPr>
            <p:nvPr/>
          </p:nvCxnSpPr>
          <p:spPr bwMode="gray">
            <a:xfrm>
              <a:off x="2406" y="2412"/>
              <a:ext cx="303"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08" name="AutoShape 40"/>
            <p:cNvCxnSpPr>
              <a:cxnSpLocks noChangeShapeType="1"/>
              <a:stCxn id="15481" idx="3"/>
              <a:endCxn id="15500" idx="1"/>
            </p:cNvCxnSpPr>
            <p:nvPr/>
          </p:nvCxnSpPr>
          <p:spPr bwMode="gray">
            <a:xfrm>
              <a:off x="2344" y="2760"/>
              <a:ext cx="365"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09" name="AutoShape 41"/>
            <p:cNvCxnSpPr>
              <a:cxnSpLocks noChangeShapeType="1"/>
              <a:stCxn id="15482" idx="3"/>
              <a:endCxn id="15501" idx="1"/>
            </p:cNvCxnSpPr>
            <p:nvPr/>
          </p:nvCxnSpPr>
          <p:spPr bwMode="gray">
            <a:xfrm>
              <a:off x="2406" y="2858"/>
              <a:ext cx="303"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10" name="AutoShape 42"/>
            <p:cNvCxnSpPr>
              <a:cxnSpLocks noChangeShapeType="1"/>
              <a:stCxn id="15483" idx="3"/>
              <a:endCxn id="15502" idx="1"/>
            </p:cNvCxnSpPr>
            <p:nvPr/>
          </p:nvCxnSpPr>
          <p:spPr bwMode="gray">
            <a:xfrm>
              <a:off x="2344" y="3207"/>
              <a:ext cx="365"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11" name="AutoShape 43"/>
            <p:cNvCxnSpPr>
              <a:cxnSpLocks noChangeShapeType="1"/>
              <a:stCxn id="15484" idx="3"/>
              <a:endCxn id="15503" idx="1"/>
            </p:cNvCxnSpPr>
            <p:nvPr/>
          </p:nvCxnSpPr>
          <p:spPr bwMode="gray">
            <a:xfrm>
              <a:off x="2406" y="3304"/>
              <a:ext cx="303"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12" name="AutoShape 44"/>
            <p:cNvCxnSpPr>
              <a:cxnSpLocks noChangeShapeType="1"/>
              <a:stCxn id="15485" idx="3"/>
              <a:endCxn id="15504" idx="1"/>
            </p:cNvCxnSpPr>
            <p:nvPr/>
          </p:nvCxnSpPr>
          <p:spPr bwMode="gray">
            <a:xfrm>
              <a:off x="2344" y="3654"/>
              <a:ext cx="365"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13" name="AutoShape 45"/>
            <p:cNvCxnSpPr>
              <a:cxnSpLocks noChangeShapeType="1"/>
              <a:stCxn id="15486" idx="3"/>
              <a:endCxn id="15505" idx="1"/>
            </p:cNvCxnSpPr>
            <p:nvPr/>
          </p:nvCxnSpPr>
          <p:spPr bwMode="gray">
            <a:xfrm>
              <a:off x="2406" y="3754"/>
              <a:ext cx="303"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5514" name="Rectangle 46"/>
            <p:cNvSpPr>
              <a:spLocks noChangeArrowheads="1"/>
            </p:cNvSpPr>
            <p:nvPr/>
          </p:nvSpPr>
          <p:spPr bwMode="gray">
            <a:xfrm>
              <a:off x="3109" y="2280"/>
              <a:ext cx="73"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15" name="Rectangle 47"/>
            <p:cNvSpPr>
              <a:spLocks noChangeArrowheads="1"/>
            </p:cNvSpPr>
            <p:nvPr/>
          </p:nvSpPr>
          <p:spPr bwMode="gray">
            <a:xfrm>
              <a:off x="3109" y="2379"/>
              <a:ext cx="73"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16" name="Rectangle 48"/>
            <p:cNvSpPr>
              <a:spLocks noChangeArrowheads="1"/>
            </p:cNvSpPr>
            <p:nvPr/>
          </p:nvSpPr>
          <p:spPr bwMode="gray">
            <a:xfrm>
              <a:off x="3109" y="2727"/>
              <a:ext cx="73"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17" name="Rectangle 49"/>
            <p:cNvSpPr>
              <a:spLocks noChangeArrowheads="1"/>
            </p:cNvSpPr>
            <p:nvPr/>
          </p:nvSpPr>
          <p:spPr bwMode="gray">
            <a:xfrm>
              <a:off x="3109" y="2824"/>
              <a:ext cx="73"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18" name="Rectangle 50"/>
            <p:cNvSpPr>
              <a:spLocks noChangeArrowheads="1"/>
            </p:cNvSpPr>
            <p:nvPr/>
          </p:nvSpPr>
          <p:spPr bwMode="gray">
            <a:xfrm>
              <a:off x="3109" y="3172"/>
              <a:ext cx="73"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19" name="Rectangle 51"/>
            <p:cNvSpPr>
              <a:spLocks noChangeArrowheads="1"/>
            </p:cNvSpPr>
            <p:nvPr/>
          </p:nvSpPr>
          <p:spPr bwMode="gray">
            <a:xfrm>
              <a:off x="3109" y="3271"/>
              <a:ext cx="73"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20" name="Rectangle 52"/>
            <p:cNvSpPr>
              <a:spLocks noChangeArrowheads="1"/>
            </p:cNvSpPr>
            <p:nvPr/>
          </p:nvSpPr>
          <p:spPr bwMode="gray">
            <a:xfrm>
              <a:off x="3109" y="3620"/>
              <a:ext cx="73"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21" name="Rectangle 53"/>
            <p:cNvSpPr>
              <a:spLocks noChangeArrowheads="1"/>
            </p:cNvSpPr>
            <p:nvPr/>
          </p:nvSpPr>
          <p:spPr bwMode="gray">
            <a:xfrm>
              <a:off x="3109" y="3720"/>
              <a:ext cx="73"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cxnSp>
          <p:nvCxnSpPr>
            <p:cNvPr id="15522" name="AutoShape 54"/>
            <p:cNvCxnSpPr>
              <a:cxnSpLocks noChangeShapeType="1"/>
              <a:stCxn id="15498" idx="3"/>
              <a:endCxn id="15514" idx="1"/>
            </p:cNvCxnSpPr>
            <p:nvPr/>
          </p:nvCxnSpPr>
          <p:spPr bwMode="gray">
            <a:xfrm>
              <a:off x="2781" y="2314"/>
              <a:ext cx="32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23" name="AutoShape 55"/>
            <p:cNvCxnSpPr>
              <a:cxnSpLocks noChangeShapeType="1"/>
              <a:stCxn id="15499" idx="3"/>
              <a:endCxn id="15515" idx="1"/>
            </p:cNvCxnSpPr>
            <p:nvPr/>
          </p:nvCxnSpPr>
          <p:spPr bwMode="gray">
            <a:xfrm>
              <a:off x="2781" y="2412"/>
              <a:ext cx="32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24" name="AutoShape 56"/>
            <p:cNvCxnSpPr>
              <a:cxnSpLocks noChangeShapeType="1"/>
              <a:stCxn id="15498" idx="3"/>
              <a:endCxn id="15516" idx="0"/>
            </p:cNvCxnSpPr>
            <p:nvPr/>
          </p:nvCxnSpPr>
          <p:spPr bwMode="gray">
            <a:xfrm>
              <a:off x="2781" y="2314"/>
              <a:ext cx="365" cy="41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25" name="AutoShape 57"/>
            <p:cNvCxnSpPr>
              <a:cxnSpLocks noChangeShapeType="1"/>
              <a:stCxn id="15499" idx="3"/>
              <a:endCxn id="15517" idx="0"/>
            </p:cNvCxnSpPr>
            <p:nvPr/>
          </p:nvCxnSpPr>
          <p:spPr bwMode="gray">
            <a:xfrm>
              <a:off x="2781" y="2412"/>
              <a:ext cx="365" cy="41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26" name="AutoShape 58"/>
            <p:cNvCxnSpPr>
              <a:cxnSpLocks noChangeShapeType="1"/>
              <a:stCxn id="15500" idx="3"/>
              <a:endCxn id="15516" idx="1"/>
            </p:cNvCxnSpPr>
            <p:nvPr/>
          </p:nvCxnSpPr>
          <p:spPr bwMode="gray">
            <a:xfrm>
              <a:off x="2781" y="2760"/>
              <a:ext cx="32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27" name="AutoShape 59"/>
            <p:cNvCxnSpPr>
              <a:cxnSpLocks noChangeShapeType="1"/>
              <a:stCxn id="15501" idx="3"/>
              <a:endCxn id="15517" idx="1"/>
            </p:cNvCxnSpPr>
            <p:nvPr/>
          </p:nvCxnSpPr>
          <p:spPr bwMode="gray">
            <a:xfrm>
              <a:off x="2781" y="2858"/>
              <a:ext cx="32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28" name="AutoShape 60"/>
            <p:cNvCxnSpPr>
              <a:cxnSpLocks noChangeShapeType="1"/>
              <a:stCxn id="15500" idx="3"/>
              <a:endCxn id="15514" idx="1"/>
            </p:cNvCxnSpPr>
            <p:nvPr/>
          </p:nvCxnSpPr>
          <p:spPr bwMode="gray">
            <a:xfrm flipV="1">
              <a:off x="2781" y="2314"/>
              <a:ext cx="328" cy="44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29" name="AutoShape 61"/>
            <p:cNvCxnSpPr>
              <a:cxnSpLocks noChangeShapeType="1"/>
              <a:stCxn id="15501" idx="3"/>
              <a:endCxn id="15515" idx="1"/>
            </p:cNvCxnSpPr>
            <p:nvPr/>
          </p:nvCxnSpPr>
          <p:spPr bwMode="gray">
            <a:xfrm flipV="1">
              <a:off x="2781" y="2412"/>
              <a:ext cx="328" cy="44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30" name="AutoShape 62"/>
            <p:cNvCxnSpPr>
              <a:cxnSpLocks noChangeShapeType="1"/>
              <a:stCxn id="15502" idx="3"/>
              <a:endCxn id="15518" idx="1"/>
            </p:cNvCxnSpPr>
            <p:nvPr/>
          </p:nvCxnSpPr>
          <p:spPr bwMode="gray">
            <a:xfrm>
              <a:off x="2781" y="3207"/>
              <a:ext cx="32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31" name="AutoShape 63"/>
            <p:cNvCxnSpPr>
              <a:cxnSpLocks noChangeShapeType="1"/>
              <a:stCxn id="15503" idx="3"/>
              <a:endCxn id="15519" idx="1"/>
            </p:cNvCxnSpPr>
            <p:nvPr/>
          </p:nvCxnSpPr>
          <p:spPr bwMode="gray">
            <a:xfrm>
              <a:off x="2781" y="3304"/>
              <a:ext cx="32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32" name="AutoShape 64"/>
            <p:cNvCxnSpPr>
              <a:cxnSpLocks noChangeShapeType="1"/>
              <a:stCxn id="15502" idx="3"/>
              <a:endCxn id="15520" idx="0"/>
            </p:cNvCxnSpPr>
            <p:nvPr/>
          </p:nvCxnSpPr>
          <p:spPr bwMode="gray">
            <a:xfrm>
              <a:off x="2781" y="3207"/>
              <a:ext cx="365" cy="41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33" name="AutoShape 65"/>
            <p:cNvCxnSpPr>
              <a:cxnSpLocks noChangeShapeType="1"/>
              <a:stCxn id="15504" idx="3"/>
              <a:endCxn id="15520" idx="1"/>
            </p:cNvCxnSpPr>
            <p:nvPr/>
          </p:nvCxnSpPr>
          <p:spPr bwMode="gray">
            <a:xfrm>
              <a:off x="2781" y="3654"/>
              <a:ext cx="32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34" name="AutoShape 66"/>
            <p:cNvCxnSpPr>
              <a:cxnSpLocks noChangeShapeType="1"/>
              <a:stCxn id="15505" idx="3"/>
              <a:endCxn id="15521" idx="1"/>
            </p:cNvCxnSpPr>
            <p:nvPr/>
          </p:nvCxnSpPr>
          <p:spPr bwMode="gray">
            <a:xfrm>
              <a:off x="2781" y="3754"/>
              <a:ext cx="328"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35" name="AutoShape 67"/>
            <p:cNvCxnSpPr>
              <a:cxnSpLocks noChangeShapeType="1"/>
              <a:stCxn id="15504" idx="3"/>
              <a:endCxn id="15518" idx="1"/>
            </p:cNvCxnSpPr>
            <p:nvPr/>
          </p:nvCxnSpPr>
          <p:spPr bwMode="gray">
            <a:xfrm flipV="1">
              <a:off x="2781" y="3207"/>
              <a:ext cx="328" cy="44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36" name="AutoShape 68"/>
            <p:cNvCxnSpPr>
              <a:cxnSpLocks noChangeShapeType="1"/>
              <a:stCxn id="15505" idx="3"/>
              <a:endCxn id="15519" idx="1"/>
            </p:cNvCxnSpPr>
            <p:nvPr/>
          </p:nvCxnSpPr>
          <p:spPr bwMode="gray">
            <a:xfrm flipV="1">
              <a:off x="2781" y="3304"/>
              <a:ext cx="328" cy="45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5537" name="Rectangle 69"/>
            <p:cNvSpPr>
              <a:spLocks noChangeArrowheads="1"/>
            </p:cNvSpPr>
            <p:nvPr/>
          </p:nvSpPr>
          <p:spPr bwMode="gray">
            <a:xfrm>
              <a:off x="3457" y="2219"/>
              <a:ext cx="70"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38" name="Rectangle 70"/>
            <p:cNvSpPr>
              <a:spLocks noChangeArrowheads="1"/>
            </p:cNvSpPr>
            <p:nvPr/>
          </p:nvSpPr>
          <p:spPr bwMode="gray">
            <a:xfrm>
              <a:off x="3457" y="3876"/>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39" name="Rectangle 71"/>
            <p:cNvSpPr>
              <a:spLocks noChangeArrowheads="1"/>
            </p:cNvSpPr>
            <p:nvPr/>
          </p:nvSpPr>
          <p:spPr bwMode="gray">
            <a:xfrm>
              <a:off x="3457" y="3544"/>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40" name="Rectangle 72"/>
            <p:cNvSpPr>
              <a:spLocks noChangeArrowheads="1"/>
            </p:cNvSpPr>
            <p:nvPr/>
          </p:nvSpPr>
          <p:spPr bwMode="gray">
            <a:xfrm>
              <a:off x="3457" y="3213"/>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41" name="Rectangle 73"/>
            <p:cNvSpPr>
              <a:spLocks noChangeArrowheads="1"/>
            </p:cNvSpPr>
            <p:nvPr/>
          </p:nvSpPr>
          <p:spPr bwMode="gray">
            <a:xfrm>
              <a:off x="3457" y="2882"/>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42" name="Rectangle 74"/>
            <p:cNvSpPr>
              <a:spLocks noChangeArrowheads="1"/>
            </p:cNvSpPr>
            <p:nvPr/>
          </p:nvSpPr>
          <p:spPr bwMode="gray">
            <a:xfrm>
              <a:off x="3457" y="2551"/>
              <a:ext cx="70"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cxnSp>
          <p:nvCxnSpPr>
            <p:cNvPr id="15543" name="AutoShape 75"/>
            <p:cNvCxnSpPr>
              <a:cxnSpLocks noChangeShapeType="1"/>
              <a:stCxn id="15514" idx="3"/>
              <a:endCxn id="15537" idx="1"/>
            </p:cNvCxnSpPr>
            <p:nvPr/>
          </p:nvCxnSpPr>
          <p:spPr bwMode="gray">
            <a:xfrm flipV="1">
              <a:off x="3182" y="2254"/>
              <a:ext cx="275" cy="6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44" name="AutoShape 76"/>
            <p:cNvCxnSpPr>
              <a:cxnSpLocks noChangeShapeType="1"/>
              <a:stCxn id="15516" idx="3"/>
              <a:endCxn id="15537" idx="1"/>
            </p:cNvCxnSpPr>
            <p:nvPr/>
          </p:nvCxnSpPr>
          <p:spPr bwMode="gray">
            <a:xfrm flipV="1">
              <a:off x="3182" y="2254"/>
              <a:ext cx="275" cy="50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45" name="AutoShape 77"/>
            <p:cNvCxnSpPr>
              <a:cxnSpLocks noChangeShapeType="1"/>
              <a:stCxn id="15515" idx="3"/>
              <a:endCxn id="15542" idx="1"/>
            </p:cNvCxnSpPr>
            <p:nvPr/>
          </p:nvCxnSpPr>
          <p:spPr bwMode="gray">
            <a:xfrm>
              <a:off x="3182" y="2412"/>
              <a:ext cx="275" cy="17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46" name="AutoShape 78"/>
            <p:cNvCxnSpPr>
              <a:cxnSpLocks noChangeShapeType="1"/>
              <a:stCxn id="15517" idx="3"/>
              <a:endCxn id="15542" idx="1"/>
            </p:cNvCxnSpPr>
            <p:nvPr/>
          </p:nvCxnSpPr>
          <p:spPr bwMode="gray">
            <a:xfrm flipV="1">
              <a:off x="3182" y="2585"/>
              <a:ext cx="275" cy="27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47" name="AutoShape 79"/>
            <p:cNvCxnSpPr>
              <a:cxnSpLocks noChangeShapeType="1"/>
              <a:stCxn id="15518" idx="3"/>
              <a:endCxn id="15541" idx="1"/>
            </p:cNvCxnSpPr>
            <p:nvPr/>
          </p:nvCxnSpPr>
          <p:spPr bwMode="gray">
            <a:xfrm flipV="1">
              <a:off x="3182" y="2916"/>
              <a:ext cx="275" cy="29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48" name="AutoShape 80"/>
            <p:cNvCxnSpPr>
              <a:cxnSpLocks noChangeShapeType="1"/>
              <a:stCxn id="15520" idx="3"/>
              <a:endCxn id="15541" idx="1"/>
            </p:cNvCxnSpPr>
            <p:nvPr/>
          </p:nvCxnSpPr>
          <p:spPr bwMode="gray">
            <a:xfrm flipV="1">
              <a:off x="3182" y="2916"/>
              <a:ext cx="275" cy="73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49" name="AutoShape 81"/>
            <p:cNvCxnSpPr>
              <a:cxnSpLocks noChangeShapeType="1"/>
              <a:stCxn id="15519" idx="3"/>
              <a:endCxn id="15540" idx="1"/>
            </p:cNvCxnSpPr>
            <p:nvPr/>
          </p:nvCxnSpPr>
          <p:spPr bwMode="gray">
            <a:xfrm flipV="1">
              <a:off x="3182" y="3247"/>
              <a:ext cx="275" cy="5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50" name="AutoShape 82"/>
            <p:cNvCxnSpPr>
              <a:cxnSpLocks noChangeShapeType="1"/>
              <a:stCxn id="15521" idx="3"/>
              <a:endCxn id="15540" idx="1"/>
            </p:cNvCxnSpPr>
            <p:nvPr/>
          </p:nvCxnSpPr>
          <p:spPr bwMode="gray">
            <a:xfrm flipV="1">
              <a:off x="3182" y="3247"/>
              <a:ext cx="275" cy="50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51" name="AutoShape 83"/>
            <p:cNvCxnSpPr>
              <a:cxnSpLocks noChangeShapeType="1"/>
              <a:stCxn id="15520" idx="3"/>
              <a:endCxn id="15539" idx="1"/>
            </p:cNvCxnSpPr>
            <p:nvPr/>
          </p:nvCxnSpPr>
          <p:spPr bwMode="gray">
            <a:xfrm flipV="1">
              <a:off x="3182" y="3578"/>
              <a:ext cx="275" cy="7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52" name="AutoShape 84"/>
            <p:cNvCxnSpPr>
              <a:cxnSpLocks noChangeShapeType="1"/>
              <a:stCxn id="15519" idx="3"/>
              <a:endCxn id="15538" idx="1"/>
            </p:cNvCxnSpPr>
            <p:nvPr/>
          </p:nvCxnSpPr>
          <p:spPr bwMode="gray">
            <a:xfrm>
              <a:off x="3182" y="3304"/>
              <a:ext cx="275" cy="60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53" name="AutoShape 85"/>
            <p:cNvCxnSpPr>
              <a:cxnSpLocks noChangeShapeType="1"/>
              <a:stCxn id="15521" idx="3"/>
              <a:endCxn id="15538" idx="1"/>
            </p:cNvCxnSpPr>
            <p:nvPr/>
          </p:nvCxnSpPr>
          <p:spPr bwMode="gray">
            <a:xfrm>
              <a:off x="3182" y="3754"/>
              <a:ext cx="275" cy="15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5554" name="Rectangle 86"/>
            <p:cNvSpPr>
              <a:spLocks noChangeArrowheads="1"/>
            </p:cNvSpPr>
            <p:nvPr/>
          </p:nvSpPr>
          <p:spPr bwMode="gray">
            <a:xfrm>
              <a:off x="3714" y="2219"/>
              <a:ext cx="70"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55" name="Rectangle 87"/>
            <p:cNvSpPr>
              <a:spLocks noChangeArrowheads="1"/>
            </p:cNvSpPr>
            <p:nvPr/>
          </p:nvSpPr>
          <p:spPr bwMode="gray">
            <a:xfrm>
              <a:off x="3714" y="3876"/>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56" name="Rectangle 88"/>
            <p:cNvSpPr>
              <a:spLocks noChangeArrowheads="1"/>
            </p:cNvSpPr>
            <p:nvPr/>
          </p:nvSpPr>
          <p:spPr bwMode="gray">
            <a:xfrm>
              <a:off x="3714" y="3544"/>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57" name="Rectangle 89"/>
            <p:cNvSpPr>
              <a:spLocks noChangeArrowheads="1"/>
            </p:cNvSpPr>
            <p:nvPr/>
          </p:nvSpPr>
          <p:spPr bwMode="gray">
            <a:xfrm>
              <a:off x="3714" y="3213"/>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58" name="Rectangle 90"/>
            <p:cNvSpPr>
              <a:spLocks noChangeArrowheads="1"/>
            </p:cNvSpPr>
            <p:nvPr/>
          </p:nvSpPr>
          <p:spPr bwMode="gray">
            <a:xfrm>
              <a:off x="3714" y="2882"/>
              <a:ext cx="70"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59" name="Rectangle 91"/>
            <p:cNvSpPr>
              <a:spLocks noChangeArrowheads="1"/>
            </p:cNvSpPr>
            <p:nvPr/>
          </p:nvSpPr>
          <p:spPr bwMode="gray">
            <a:xfrm>
              <a:off x="3714" y="2551"/>
              <a:ext cx="70"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cxnSp>
          <p:nvCxnSpPr>
            <p:cNvPr id="15560" name="AutoShape 92"/>
            <p:cNvCxnSpPr>
              <a:cxnSpLocks noChangeShapeType="1"/>
              <a:stCxn id="15537" idx="3"/>
              <a:endCxn id="15554" idx="1"/>
            </p:cNvCxnSpPr>
            <p:nvPr/>
          </p:nvCxnSpPr>
          <p:spPr bwMode="gray">
            <a:xfrm>
              <a:off x="3527" y="2254"/>
              <a:ext cx="187"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1" name="AutoShape 93"/>
            <p:cNvCxnSpPr>
              <a:cxnSpLocks noChangeShapeType="1"/>
              <a:stCxn id="15537" idx="3"/>
              <a:endCxn id="15559" idx="1"/>
            </p:cNvCxnSpPr>
            <p:nvPr/>
          </p:nvCxnSpPr>
          <p:spPr bwMode="gray">
            <a:xfrm>
              <a:off x="3527" y="2254"/>
              <a:ext cx="187" cy="33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2" name="AutoShape 94"/>
            <p:cNvCxnSpPr>
              <a:cxnSpLocks noChangeShapeType="1"/>
              <a:stCxn id="15542" idx="3"/>
              <a:endCxn id="15559" idx="1"/>
            </p:cNvCxnSpPr>
            <p:nvPr/>
          </p:nvCxnSpPr>
          <p:spPr bwMode="gray">
            <a:xfrm>
              <a:off x="3527" y="2585"/>
              <a:ext cx="187"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3" name="AutoShape 95"/>
            <p:cNvCxnSpPr>
              <a:cxnSpLocks noChangeShapeType="1"/>
              <a:stCxn id="15542" idx="3"/>
              <a:endCxn id="15554" idx="1"/>
            </p:cNvCxnSpPr>
            <p:nvPr/>
          </p:nvCxnSpPr>
          <p:spPr bwMode="gray">
            <a:xfrm flipV="1">
              <a:off x="3527" y="2254"/>
              <a:ext cx="187" cy="33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4" name="AutoShape 96"/>
            <p:cNvCxnSpPr>
              <a:cxnSpLocks noChangeShapeType="1"/>
              <a:stCxn id="15541" idx="3"/>
              <a:endCxn id="15558" idx="1"/>
            </p:cNvCxnSpPr>
            <p:nvPr/>
          </p:nvCxnSpPr>
          <p:spPr bwMode="gray">
            <a:xfrm>
              <a:off x="3527" y="2916"/>
              <a:ext cx="187"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5" name="AutoShape 97"/>
            <p:cNvCxnSpPr>
              <a:cxnSpLocks noChangeShapeType="1"/>
              <a:stCxn id="15541" idx="3"/>
              <a:endCxn id="15557" idx="1"/>
            </p:cNvCxnSpPr>
            <p:nvPr/>
          </p:nvCxnSpPr>
          <p:spPr bwMode="gray">
            <a:xfrm>
              <a:off x="3527" y="2916"/>
              <a:ext cx="187" cy="33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6" name="AutoShape 98"/>
            <p:cNvCxnSpPr>
              <a:cxnSpLocks noChangeShapeType="1"/>
              <a:stCxn id="15540" idx="3"/>
              <a:endCxn id="15557" idx="1"/>
            </p:cNvCxnSpPr>
            <p:nvPr/>
          </p:nvCxnSpPr>
          <p:spPr bwMode="gray">
            <a:xfrm>
              <a:off x="3527" y="3247"/>
              <a:ext cx="187"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7" name="AutoShape 99"/>
            <p:cNvCxnSpPr>
              <a:cxnSpLocks noChangeShapeType="1"/>
              <a:stCxn id="15540" idx="3"/>
              <a:endCxn id="15558" idx="1"/>
            </p:cNvCxnSpPr>
            <p:nvPr/>
          </p:nvCxnSpPr>
          <p:spPr bwMode="gray">
            <a:xfrm flipV="1">
              <a:off x="3527" y="2916"/>
              <a:ext cx="187" cy="33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8" name="AutoShape 100"/>
            <p:cNvCxnSpPr>
              <a:cxnSpLocks noChangeShapeType="1"/>
              <a:stCxn id="15539" idx="3"/>
              <a:endCxn id="15556" idx="1"/>
            </p:cNvCxnSpPr>
            <p:nvPr/>
          </p:nvCxnSpPr>
          <p:spPr bwMode="gray">
            <a:xfrm>
              <a:off x="3527" y="3578"/>
              <a:ext cx="187"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69" name="AutoShape 101"/>
            <p:cNvCxnSpPr>
              <a:cxnSpLocks noChangeShapeType="1"/>
              <a:stCxn id="15539" idx="3"/>
              <a:endCxn id="15555" idx="1"/>
            </p:cNvCxnSpPr>
            <p:nvPr/>
          </p:nvCxnSpPr>
          <p:spPr bwMode="gray">
            <a:xfrm>
              <a:off x="3527" y="3578"/>
              <a:ext cx="187" cy="33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70" name="AutoShape 102"/>
            <p:cNvCxnSpPr>
              <a:cxnSpLocks noChangeShapeType="1"/>
              <a:stCxn id="15538" idx="3"/>
              <a:endCxn id="15555" idx="1"/>
            </p:cNvCxnSpPr>
            <p:nvPr/>
          </p:nvCxnSpPr>
          <p:spPr bwMode="gray">
            <a:xfrm>
              <a:off x="3527" y="3910"/>
              <a:ext cx="187" cy="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71" name="AutoShape 103"/>
            <p:cNvCxnSpPr>
              <a:cxnSpLocks noChangeShapeType="1"/>
              <a:stCxn id="15538" idx="3"/>
              <a:endCxn id="15556" idx="1"/>
            </p:cNvCxnSpPr>
            <p:nvPr/>
          </p:nvCxnSpPr>
          <p:spPr bwMode="gray">
            <a:xfrm flipV="1">
              <a:off x="3527" y="3578"/>
              <a:ext cx="187" cy="33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5572" name="Rectangle 104"/>
            <p:cNvSpPr>
              <a:spLocks noChangeArrowheads="1"/>
            </p:cNvSpPr>
            <p:nvPr/>
          </p:nvSpPr>
          <p:spPr bwMode="gray">
            <a:xfrm>
              <a:off x="4007" y="2280"/>
              <a:ext cx="72"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73" name="Rectangle 105"/>
            <p:cNvSpPr>
              <a:spLocks noChangeArrowheads="1"/>
            </p:cNvSpPr>
            <p:nvPr/>
          </p:nvSpPr>
          <p:spPr bwMode="gray">
            <a:xfrm>
              <a:off x="4070" y="2379"/>
              <a:ext cx="71"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74" name="Rectangle 106"/>
            <p:cNvSpPr>
              <a:spLocks noChangeArrowheads="1"/>
            </p:cNvSpPr>
            <p:nvPr/>
          </p:nvSpPr>
          <p:spPr bwMode="gray">
            <a:xfrm>
              <a:off x="4007" y="2727"/>
              <a:ext cx="72"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75" name="Rectangle 107"/>
            <p:cNvSpPr>
              <a:spLocks noChangeArrowheads="1"/>
            </p:cNvSpPr>
            <p:nvPr/>
          </p:nvSpPr>
          <p:spPr bwMode="gray">
            <a:xfrm>
              <a:off x="4070" y="2824"/>
              <a:ext cx="71"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76" name="Rectangle 108"/>
            <p:cNvSpPr>
              <a:spLocks noChangeArrowheads="1"/>
            </p:cNvSpPr>
            <p:nvPr/>
          </p:nvSpPr>
          <p:spPr bwMode="gray">
            <a:xfrm>
              <a:off x="4007" y="3172"/>
              <a:ext cx="72"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77" name="Rectangle 109"/>
            <p:cNvSpPr>
              <a:spLocks noChangeArrowheads="1"/>
            </p:cNvSpPr>
            <p:nvPr/>
          </p:nvSpPr>
          <p:spPr bwMode="gray">
            <a:xfrm>
              <a:off x="4070" y="3271"/>
              <a:ext cx="71"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78" name="Rectangle 110"/>
            <p:cNvSpPr>
              <a:spLocks noChangeArrowheads="1"/>
            </p:cNvSpPr>
            <p:nvPr/>
          </p:nvSpPr>
          <p:spPr bwMode="gray">
            <a:xfrm>
              <a:off x="4007" y="3620"/>
              <a:ext cx="72"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79" name="Rectangle 111"/>
            <p:cNvSpPr>
              <a:spLocks noChangeArrowheads="1"/>
            </p:cNvSpPr>
            <p:nvPr/>
          </p:nvSpPr>
          <p:spPr bwMode="gray">
            <a:xfrm>
              <a:off x="4070" y="3720"/>
              <a:ext cx="71"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cxnSp>
          <p:nvCxnSpPr>
            <p:cNvPr id="15580" name="AutoShape 112"/>
            <p:cNvCxnSpPr>
              <a:cxnSpLocks noChangeShapeType="1"/>
              <a:stCxn id="15554" idx="3"/>
              <a:endCxn id="15572" idx="1"/>
            </p:cNvCxnSpPr>
            <p:nvPr/>
          </p:nvCxnSpPr>
          <p:spPr bwMode="gray">
            <a:xfrm>
              <a:off x="3784" y="2254"/>
              <a:ext cx="223" cy="6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1" name="AutoShape 113"/>
            <p:cNvCxnSpPr>
              <a:cxnSpLocks noChangeShapeType="1"/>
              <a:stCxn id="15554" idx="3"/>
              <a:endCxn id="15573" idx="1"/>
            </p:cNvCxnSpPr>
            <p:nvPr/>
          </p:nvCxnSpPr>
          <p:spPr bwMode="gray">
            <a:xfrm>
              <a:off x="3784" y="2254"/>
              <a:ext cx="286" cy="15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2" name="AutoShape 114"/>
            <p:cNvCxnSpPr>
              <a:cxnSpLocks noChangeShapeType="1"/>
              <a:stCxn id="15554" idx="3"/>
              <a:endCxn id="15574" idx="0"/>
            </p:cNvCxnSpPr>
            <p:nvPr/>
          </p:nvCxnSpPr>
          <p:spPr bwMode="gray">
            <a:xfrm>
              <a:off x="3784" y="2254"/>
              <a:ext cx="260" cy="47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3" name="AutoShape 115"/>
            <p:cNvCxnSpPr>
              <a:cxnSpLocks noChangeShapeType="1"/>
              <a:stCxn id="15559" idx="3"/>
              <a:endCxn id="15572" idx="1"/>
            </p:cNvCxnSpPr>
            <p:nvPr/>
          </p:nvCxnSpPr>
          <p:spPr bwMode="gray">
            <a:xfrm flipV="1">
              <a:off x="3784" y="2314"/>
              <a:ext cx="223" cy="27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4" name="AutoShape 116"/>
            <p:cNvCxnSpPr>
              <a:cxnSpLocks noChangeShapeType="1"/>
              <a:stCxn id="15559" idx="3"/>
              <a:endCxn id="15573" idx="1"/>
            </p:cNvCxnSpPr>
            <p:nvPr/>
          </p:nvCxnSpPr>
          <p:spPr bwMode="gray">
            <a:xfrm flipV="1">
              <a:off x="3784" y="2412"/>
              <a:ext cx="286" cy="17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5" name="AutoShape 117"/>
            <p:cNvCxnSpPr>
              <a:cxnSpLocks noChangeShapeType="1"/>
              <a:stCxn id="15559" idx="3"/>
              <a:endCxn id="15574" idx="1"/>
            </p:cNvCxnSpPr>
            <p:nvPr/>
          </p:nvCxnSpPr>
          <p:spPr bwMode="gray">
            <a:xfrm>
              <a:off x="3784" y="2585"/>
              <a:ext cx="223" cy="17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6" name="AutoShape 118"/>
            <p:cNvCxnSpPr>
              <a:cxnSpLocks noChangeShapeType="1"/>
              <a:stCxn id="15559" idx="3"/>
              <a:endCxn id="15577" idx="1"/>
            </p:cNvCxnSpPr>
            <p:nvPr/>
          </p:nvCxnSpPr>
          <p:spPr bwMode="gray">
            <a:xfrm>
              <a:off x="3784" y="2585"/>
              <a:ext cx="286" cy="71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7" name="AutoShape 119"/>
            <p:cNvCxnSpPr>
              <a:cxnSpLocks noChangeShapeType="1"/>
              <a:stCxn id="15558" idx="3"/>
              <a:endCxn id="15577" idx="1"/>
            </p:cNvCxnSpPr>
            <p:nvPr/>
          </p:nvCxnSpPr>
          <p:spPr bwMode="gray">
            <a:xfrm>
              <a:off x="3784" y="2916"/>
              <a:ext cx="286" cy="388"/>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8" name="AutoShape 120"/>
            <p:cNvCxnSpPr>
              <a:cxnSpLocks noChangeShapeType="1"/>
              <a:stCxn id="15557" idx="3"/>
              <a:endCxn id="15576" idx="1"/>
            </p:cNvCxnSpPr>
            <p:nvPr/>
          </p:nvCxnSpPr>
          <p:spPr bwMode="gray">
            <a:xfrm flipV="1">
              <a:off x="3784" y="3207"/>
              <a:ext cx="223" cy="4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89" name="AutoShape 121"/>
            <p:cNvCxnSpPr>
              <a:cxnSpLocks noChangeShapeType="1"/>
              <a:stCxn id="15557" idx="3"/>
              <a:endCxn id="15577" idx="1"/>
            </p:cNvCxnSpPr>
            <p:nvPr/>
          </p:nvCxnSpPr>
          <p:spPr bwMode="gray">
            <a:xfrm>
              <a:off x="3784" y="3247"/>
              <a:ext cx="286" cy="5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90" name="AutoShape 122"/>
            <p:cNvCxnSpPr>
              <a:cxnSpLocks noChangeShapeType="1"/>
              <a:stCxn id="15556" idx="3"/>
              <a:endCxn id="15575" idx="1"/>
            </p:cNvCxnSpPr>
            <p:nvPr/>
          </p:nvCxnSpPr>
          <p:spPr bwMode="gray">
            <a:xfrm flipV="1">
              <a:off x="3784" y="2858"/>
              <a:ext cx="286" cy="720"/>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91" name="AutoShape 123"/>
            <p:cNvCxnSpPr>
              <a:cxnSpLocks noChangeShapeType="1"/>
              <a:stCxn id="15556" idx="3"/>
              <a:endCxn id="15576" idx="2"/>
            </p:cNvCxnSpPr>
            <p:nvPr/>
          </p:nvCxnSpPr>
          <p:spPr bwMode="gray">
            <a:xfrm flipV="1">
              <a:off x="3784" y="3239"/>
              <a:ext cx="260" cy="33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92" name="AutoShape 124"/>
            <p:cNvCxnSpPr>
              <a:cxnSpLocks noChangeShapeType="1"/>
              <a:stCxn id="15556" idx="3"/>
              <a:endCxn id="15577" idx="2"/>
            </p:cNvCxnSpPr>
            <p:nvPr/>
          </p:nvCxnSpPr>
          <p:spPr bwMode="gray">
            <a:xfrm flipV="1">
              <a:off x="3784" y="3337"/>
              <a:ext cx="322" cy="24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93" name="AutoShape 125"/>
            <p:cNvCxnSpPr>
              <a:cxnSpLocks noChangeShapeType="1"/>
              <a:stCxn id="15556" idx="3"/>
              <a:endCxn id="15578" idx="1"/>
            </p:cNvCxnSpPr>
            <p:nvPr/>
          </p:nvCxnSpPr>
          <p:spPr bwMode="gray">
            <a:xfrm>
              <a:off x="3784" y="3578"/>
              <a:ext cx="223" cy="7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94" name="AutoShape 126"/>
            <p:cNvCxnSpPr>
              <a:cxnSpLocks noChangeShapeType="1"/>
              <a:stCxn id="15556" idx="3"/>
              <a:endCxn id="15579" idx="1"/>
            </p:cNvCxnSpPr>
            <p:nvPr/>
          </p:nvCxnSpPr>
          <p:spPr bwMode="gray">
            <a:xfrm>
              <a:off x="3784" y="3578"/>
              <a:ext cx="286" cy="17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95" name="AutoShape 127"/>
            <p:cNvCxnSpPr>
              <a:cxnSpLocks noChangeShapeType="1"/>
              <a:stCxn id="15555" idx="3"/>
              <a:endCxn id="15576" idx="1"/>
            </p:cNvCxnSpPr>
            <p:nvPr/>
          </p:nvCxnSpPr>
          <p:spPr bwMode="gray">
            <a:xfrm flipV="1">
              <a:off x="3784" y="3207"/>
              <a:ext cx="223" cy="703"/>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96" name="AutoShape 128"/>
            <p:cNvCxnSpPr>
              <a:cxnSpLocks noChangeShapeType="1"/>
              <a:stCxn id="15555" idx="3"/>
              <a:endCxn id="15578" idx="1"/>
            </p:cNvCxnSpPr>
            <p:nvPr/>
          </p:nvCxnSpPr>
          <p:spPr bwMode="gray">
            <a:xfrm flipV="1">
              <a:off x="3784" y="3654"/>
              <a:ext cx="223" cy="25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597" name="AutoShape 129"/>
            <p:cNvCxnSpPr>
              <a:cxnSpLocks noChangeShapeType="1"/>
              <a:stCxn id="15555" idx="3"/>
              <a:endCxn id="15579" idx="1"/>
            </p:cNvCxnSpPr>
            <p:nvPr/>
          </p:nvCxnSpPr>
          <p:spPr bwMode="gray">
            <a:xfrm flipV="1">
              <a:off x="3784" y="3754"/>
              <a:ext cx="286" cy="156"/>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15598" name="Rectangle 130"/>
            <p:cNvSpPr>
              <a:spLocks noChangeArrowheads="1"/>
            </p:cNvSpPr>
            <p:nvPr/>
          </p:nvSpPr>
          <p:spPr bwMode="gray">
            <a:xfrm>
              <a:off x="4484" y="2599"/>
              <a:ext cx="72" cy="66"/>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599" name="Rectangle 131"/>
            <p:cNvSpPr>
              <a:spLocks noChangeArrowheads="1"/>
            </p:cNvSpPr>
            <p:nvPr/>
          </p:nvSpPr>
          <p:spPr bwMode="gray">
            <a:xfrm>
              <a:off x="4484" y="3435"/>
              <a:ext cx="72" cy="67"/>
            </a:xfrm>
            <a:prstGeom prst="rect">
              <a:avLst/>
            </a:prstGeom>
            <a:solidFill>
              <a:schemeClr val="bg1"/>
            </a:solidFill>
            <a:ln w="9525" algn="ctr">
              <a:solidFill>
                <a:schemeClr val="bg2"/>
              </a:solidFill>
              <a:miter lim="800000"/>
              <a:headEnd/>
              <a:tailEnd/>
            </a:ln>
          </p:spPr>
          <p:txBody>
            <a:bodyPr wrap="none" lIns="0" tIns="46800" rIns="0" bIns="468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cxnSp>
          <p:nvCxnSpPr>
            <p:cNvPr id="15600" name="AutoShape 132"/>
            <p:cNvCxnSpPr>
              <a:cxnSpLocks noChangeShapeType="1"/>
              <a:stCxn id="15572" idx="3"/>
              <a:endCxn id="15598" idx="1"/>
            </p:cNvCxnSpPr>
            <p:nvPr/>
          </p:nvCxnSpPr>
          <p:spPr bwMode="gray">
            <a:xfrm>
              <a:off x="4079" y="2314"/>
              <a:ext cx="405" cy="319"/>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601" name="AutoShape 133"/>
            <p:cNvCxnSpPr>
              <a:cxnSpLocks noChangeShapeType="1"/>
              <a:stCxn id="15573" idx="3"/>
              <a:endCxn id="15598" idx="1"/>
            </p:cNvCxnSpPr>
            <p:nvPr/>
          </p:nvCxnSpPr>
          <p:spPr bwMode="gray">
            <a:xfrm>
              <a:off x="4141" y="2412"/>
              <a:ext cx="343" cy="221"/>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602" name="AutoShape 134"/>
            <p:cNvCxnSpPr>
              <a:cxnSpLocks noChangeShapeType="1"/>
              <a:stCxn id="15574" idx="3"/>
              <a:endCxn id="15598" idx="1"/>
            </p:cNvCxnSpPr>
            <p:nvPr/>
          </p:nvCxnSpPr>
          <p:spPr bwMode="gray">
            <a:xfrm flipV="1">
              <a:off x="4079" y="2633"/>
              <a:ext cx="405" cy="127"/>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603" name="AutoShape 135"/>
            <p:cNvCxnSpPr>
              <a:cxnSpLocks noChangeShapeType="1"/>
              <a:stCxn id="15575" idx="3"/>
              <a:endCxn id="15598" idx="1"/>
            </p:cNvCxnSpPr>
            <p:nvPr/>
          </p:nvCxnSpPr>
          <p:spPr bwMode="gray">
            <a:xfrm flipV="1">
              <a:off x="4141" y="2633"/>
              <a:ext cx="343" cy="22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604" name="AutoShape 136"/>
            <p:cNvCxnSpPr>
              <a:cxnSpLocks noChangeShapeType="1"/>
              <a:stCxn id="15576" idx="3"/>
              <a:endCxn id="15599" idx="1"/>
            </p:cNvCxnSpPr>
            <p:nvPr/>
          </p:nvCxnSpPr>
          <p:spPr bwMode="gray">
            <a:xfrm>
              <a:off x="4079" y="3207"/>
              <a:ext cx="405" cy="262"/>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605" name="AutoShape 137"/>
            <p:cNvCxnSpPr>
              <a:cxnSpLocks noChangeShapeType="1"/>
              <a:stCxn id="15578" idx="3"/>
              <a:endCxn id="15599" idx="1"/>
            </p:cNvCxnSpPr>
            <p:nvPr/>
          </p:nvCxnSpPr>
          <p:spPr bwMode="gray">
            <a:xfrm flipV="1">
              <a:off x="4079" y="3469"/>
              <a:ext cx="405" cy="18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15606" name="AutoShape 138"/>
            <p:cNvCxnSpPr>
              <a:cxnSpLocks noChangeShapeType="1"/>
              <a:stCxn id="15579" idx="3"/>
              <a:endCxn id="15599" idx="1"/>
            </p:cNvCxnSpPr>
            <p:nvPr/>
          </p:nvCxnSpPr>
          <p:spPr bwMode="gray">
            <a:xfrm flipV="1">
              <a:off x="4141" y="3469"/>
              <a:ext cx="343" cy="285"/>
            </a:xfrm>
            <a:prstGeom prst="straightConnector1">
              <a:avLst/>
            </a:prstGeom>
            <a:noFill/>
            <a:ln w="9525">
              <a:solidFill>
                <a:schemeClr val="bg2"/>
              </a:solidFill>
              <a:round/>
              <a:headEnd/>
              <a:tailEnd/>
            </a:ln>
            <a:extLst>
              <a:ext uri="{909E8E84-426E-40DD-AFC4-6F175D3DCCD1}">
                <a14:hiddenFill xmlns:a14="http://schemas.microsoft.com/office/drawing/2010/main">
                  <a:noFill/>
                </a14:hiddenFill>
              </a:ext>
            </a:extLst>
          </p:spPr>
        </p:cxnSp>
        <p:grpSp>
          <p:nvGrpSpPr>
            <p:cNvPr id="15607" name="Group 1097"/>
            <p:cNvGrpSpPr>
              <a:grpSpLocks/>
            </p:cNvGrpSpPr>
            <p:nvPr/>
          </p:nvGrpSpPr>
          <p:grpSpPr bwMode="auto">
            <a:xfrm>
              <a:off x="923" y="2060"/>
              <a:ext cx="4246" cy="1928"/>
              <a:chOff x="923" y="2060"/>
              <a:chExt cx="4246" cy="1928"/>
            </a:xfrm>
          </p:grpSpPr>
          <p:pic>
            <p:nvPicPr>
              <p:cNvPr id="15608" name="Picture 140" descr="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746" y="2405"/>
                <a:ext cx="348"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09" name="Picture 141" descr="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820" y="2538"/>
                <a:ext cx="34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610" name="Group 142"/>
              <p:cNvGrpSpPr>
                <a:grpSpLocks/>
              </p:cNvGrpSpPr>
              <p:nvPr/>
            </p:nvGrpSpPr>
            <p:grpSpPr bwMode="auto">
              <a:xfrm>
                <a:off x="1996" y="2260"/>
                <a:ext cx="404" cy="187"/>
                <a:chOff x="1537" y="2990"/>
                <a:chExt cx="165" cy="328"/>
              </a:xfrm>
            </p:grpSpPr>
            <p:sp>
              <p:nvSpPr>
                <p:cNvPr id="177295" name="AutoShape 143"/>
                <p:cNvSpPr>
                  <a:spLocks noChangeArrowheads="1"/>
                </p:cNvSpPr>
                <p:nvPr/>
              </p:nvSpPr>
              <p:spPr bwMode="gray">
                <a:xfrm>
                  <a:off x="1537" y="2990"/>
                  <a:ext cx="165" cy="326"/>
                </a:xfrm>
                <a:prstGeom prst="cube">
                  <a:avLst>
                    <a:gd name="adj" fmla="val 21625"/>
                  </a:avLst>
                </a:prstGeom>
                <a:gradFill rotWithShape="0">
                  <a:gsLst>
                    <a:gs pos="0">
                      <a:srgbClr val="C0C0C0"/>
                    </a:gs>
                    <a:gs pos="100000">
                      <a:srgbClr val="777777"/>
                    </a:gs>
                  </a:gsLst>
                  <a:lin ang="2700000" scaled="1"/>
                </a:gra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372" name="Oval 144"/>
                <p:cNvSpPr>
                  <a:spLocks noChangeArrowheads="1"/>
                </p:cNvSpPr>
                <p:nvPr/>
              </p:nvSpPr>
              <p:spPr bwMode="gray">
                <a:xfrm>
                  <a:off x="1558" y="3289"/>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73" name="Oval 145"/>
                <p:cNvSpPr>
                  <a:spLocks noChangeArrowheads="1"/>
                </p:cNvSpPr>
                <p:nvPr/>
              </p:nvSpPr>
              <p:spPr bwMode="gray">
                <a:xfrm>
                  <a:off x="1577" y="3289"/>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74" name="Oval 146"/>
                <p:cNvSpPr>
                  <a:spLocks noChangeArrowheads="1"/>
                </p:cNvSpPr>
                <p:nvPr/>
              </p:nvSpPr>
              <p:spPr bwMode="gray">
                <a:xfrm>
                  <a:off x="1596"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75" name="Oval 147"/>
                <p:cNvSpPr>
                  <a:spLocks noChangeArrowheads="1"/>
                </p:cNvSpPr>
                <p:nvPr/>
              </p:nvSpPr>
              <p:spPr bwMode="gray">
                <a:xfrm>
                  <a:off x="1615"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76" name="Oval 148"/>
                <p:cNvSpPr>
                  <a:spLocks noChangeArrowheads="1"/>
                </p:cNvSpPr>
                <p:nvPr/>
              </p:nvSpPr>
              <p:spPr bwMode="gray">
                <a:xfrm>
                  <a:off x="1634"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77" name="Oval 149"/>
                <p:cNvSpPr>
                  <a:spLocks noChangeArrowheads="1"/>
                </p:cNvSpPr>
                <p:nvPr/>
              </p:nvSpPr>
              <p:spPr bwMode="gray">
                <a:xfrm>
                  <a:off x="1558" y="3268"/>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78" name="Oval 150"/>
                <p:cNvSpPr>
                  <a:spLocks noChangeArrowheads="1"/>
                </p:cNvSpPr>
                <p:nvPr/>
              </p:nvSpPr>
              <p:spPr bwMode="gray">
                <a:xfrm>
                  <a:off x="1577" y="3268"/>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79" name="Oval 151"/>
                <p:cNvSpPr>
                  <a:spLocks noChangeArrowheads="1"/>
                </p:cNvSpPr>
                <p:nvPr/>
              </p:nvSpPr>
              <p:spPr bwMode="gray">
                <a:xfrm>
                  <a:off x="1596"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0" name="Oval 152"/>
                <p:cNvSpPr>
                  <a:spLocks noChangeArrowheads="1"/>
                </p:cNvSpPr>
                <p:nvPr/>
              </p:nvSpPr>
              <p:spPr bwMode="gray">
                <a:xfrm>
                  <a:off x="1615"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1" name="Oval 153"/>
                <p:cNvSpPr>
                  <a:spLocks noChangeArrowheads="1"/>
                </p:cNvSpPr>
                <p:nvPr/>
              </p:nvSpPr>
              <p:spPr bwMode="gray">
                <a:xfrm>
                  <a:off x="1634"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2" name="Oval 154"/>
                <p:cNvSpPr>
                  <a:spLocks noChangeArrowheads="1"/>
                </p:cNvSpPr>
                <p:nvPr/>
              </p:nvSpPr>
              <p:spPr bwMode="gray">
                <a:xfrm>
                  <a:off x="1558" y="3247"/>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3" name="Oval 155"/>
                <p:cNvSpPr>
                  <a:spLocks noChangeArrowheads="1"/>
                </p:cNvSpPr>
                <p:nvPr/>
              </p:nvSpPr>
              <p:spPr bwMode="gray">
                <a:xfrm>
                  <a:off x="1577" y="3247"/>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4" name="Oval 156"/>
                <p:cNvSpPr>
                  <a:spLocks noChangeArrowheads="1"/>
                </p:cNvSpPr>
                <p:nvPr/>
              </p:nvSpPr>
              <p:spPr bwMode="gray">
                <a:xfrm>
                  <a:off x="1596"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5" name="Oval 157"/>
                <p:cNvSpPr>
                  <a:spLocks noChangeArrowheads="1"/>
                </p:cNvSpPr>
                <p:nvPr/>
              </p:nvSpPr>
              <p:spPr bwMode="gray">
                <a:xfrm>
                  <a:off x="1615"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6" name="Oval 158"/>
                <p:cNvSpPr>
                  <a:spLocks noChangeArrowheads="1"/>
                </p:cNvSpPr>
                <p:nvPr/>
              </p:nvSpPr>
              <p:spPr bwMode="gray">
                <a:xfrm>
                  <a:off x="1634"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7" name="Oval 159"/>
                <p:cNvSpPr>
                  <a:spLocks noChangeArrowheads="1"/>
                </p:cNvSpPr>
                <p:nvPr/>
              </p:nvSpPr>
              <p:spPr bwMode="gray">
                <a:xfrm>
                  <a:off x="1558" y="3226"/>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8" name="Oval 160"/>
                <p:cNvSpPr>
                  <a:spLocks noChangeArrowheads="1"/>
                </p:cNvSpPr>
                <p:nvPr/>
              </p:nvSpPr>
              <p:spPr bwMode="gray">
                <a:xfrm>
                  <a:off x="1577" y="3226"/>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89" name="Oval 161"/>
                <p:cNvSpPr>
                  <a:spLocks noChangeArrowheads="1"/>
                </p:cNvSpPr>
                <p:nvPr/>
              </p:nvSpPr>
              <p:spPr bwMode="gray">
                <a:xfrm>
                  <a:off x="1596"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90" name="Oval 162"/>
                <p:cNvSpPr>
                  <a:spLocks noChangeArrowheads="1"/>
                </p:cNvSpPr>
                <p:nvPr/>
              </p:nvSpPr>
              <p:spPr bwMode="gray">
                <a:xfrm>
                  <a:off x="1615"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91" name="Oval 163"/>
                <p:cNvSpPr>
                  <a:spLocks noChangeArrowheads="1"/>
                </p:cNvSpPr>
                <p:nvPr/>
              </p:nvSpPr>
              <p:spPr bwMode="gray">
                <a:xfrm>
                  <a:off x="1634"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611" name="Group 164"/>
              <p:cNvGrpSpPr>
                <a:grpSpLocks/>
              </p:cNvGrpSpPr>
              <p:nvPr/>
            </p:nvGrpSpPr>
            <p:grpSpPr bwMode="auto">
              <a:xfrm>
                <a:off x="1996" y="2706"/>
                <a:ext cx="404" cy="188"/>
                <a:chOff x="1537" y="2990"/>
                <a:chExt cx="165" cy="328"/>
              </a:xfrm>
            </p:grpSpPr>
            <p:sp>
              <p:nvSpPr>
                <p:cNvPr id="177317" name="AutoShape 165"/>
                <p:cNvSpPr>
                  <a:spLocks noChangeArrowheads="1"/>
                </p:cNvSpPr>
                <p:nvPr/>
              </p:nvSpPr>
              <p:spPr bwMode="gray">
                <a:xfrm>
                  <a:off x="1537" y="2990"/>
                  <a:ext cx="165" cy="333"/>
                </a:xfrm>
                <a:prstGeom prst="cube">
                  <a:avLst>
                    <a:gd name="adj" fmla="val 21625"/>
                  </a:avLst>
                </a:prstGeom>
                <a:gradFill rotWithShape="0">
                  <a:gsLst>
                    <a:gs pos="0">
                      <a:srgbClr val="C0C0C0"/>
                    </a:gs>
                    <a:gs pos="100000">
                      <a:srgbClr val="777777"/>
                    </a:gs>
                  </a:gsLst>
                  <a:lin ang="2700000" scaled="1"/>
                </a:gra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351" name="Oval 166"/>
                <p:cNvSpPr>
                  <a:spLocks noChangeArrowheads="1"/>
                </p:cNvSpPr>
                <p:nvPr/>
              </p:nvSpPr>
              <p:spPr bwMode="gray">
                <a:xfrm>
                  <a:off x="1558" y="3289"/>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52" name="Oval 167"/>
                <p:cNvSpPr>
                  <a:spLocks noChangeArrowheads="1"/>
                </p:cNvSpPr>
                <p:nvPr/>
              </p:nvSpPr>
              <p:spPr bwMode="gray">
                <a:xfrm>
                  <a:off x="1577" y="3289"/>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53" name="Oval 168"/>
                <p:cNvSpPr>
                  <a:spLocks noChangeArrowheads="1"/>
                </p:cNvSpPr>
                <p:nvPr/>
              </p:nvSpPr>
              <p:spPr bwMode="gray">
                <a:xfrm>
                  <a:off x="1596"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54" name="Oval 169"/>
                <p:cNvSpPr>
                  <a:spLocks noChangeArrowheads="1"/>
                </p:cNvSpPr>
                <p:nvPr/>
              </p:nvSpPr>
              <p:spPr bwMode="gray">
                <a:xfrm>
                  <a:off x="1615"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55" name="Oval 170"/>
                <p:cNvSpPr>
                  <a:spLocks noChangeArrowheads="1"/>
                </p:cNvSpPr>
                <p:nvPr/>
              </p:nvSpPr>
              <p:spPr bwMode="gray">
                <a:xfrm>
                  <a:off x="1634"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56" name="Oval 171"/>
                <p:cNvSpPr>
                  <a:spLocks noChangeArrowheads="1"/>
                </p:cNvSpPr>
                <p:nvPr/>
              </p:nvSpPr>
              <p:spPr bwMode="gray">
                <a:xfrm>
                  <a:off x="1558" y="3268"/>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57" name="Oval 172"/>
                <p:cNvSpPr>
                  <a:spLocks noChangeArrowheads="1"/>
                </p:cNvSpPr>
                <p:nvPr/>
              </p:nvSpPr>
              <p:spPr bwMode="gray">
                <a:xfrm>
                  <a:off x="1577" y="3268"/>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58" name="Oval 173"/>
                <p:cNvSpPr>
                  <a:spLocks noChangeArrowheads="1"/>
                </p:cNvSpPr>
                <p:nvPr/>
              </p:nvSpPr>
              <p:spPr bwMode="gray">
                <a:xfrm>
                  <a:off x="1596"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59" name="Oval 174"/>
                <p:cNvSpPr>
                  <a:spLocks noChangeArrowheads="1"/>
                </p:cNvSpPr>
                <p:nvPr/>
              </p:nvSpPr>
              <p:spPr bwMode="gray">
                <a:xfrm>
                  <a:off x="1615"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0" name="Oval 175"/>
                <p:cNvSpPr>
                  <a:spLocks noChangeArrowheads="1"/>
                </p:cNvSpPr>
                <p:nvPr/>
              </p:nvSpPr>
              <p:spPr bwMode="gray">
                <a:xfrm>
                  <a:off x="1634"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1" name="Oval 176"/>
                <p:cNvSpPr>
                  <a:spLocks noChangeArrowheads="1"/>
                </p:cNvSpPr>
                <p:nvPr/>
              </p:nvSpPr>
              <p:spPr bwMode="gray">
                <a:xfrm>
                  <a:off x="1558" y="3247"/>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2" name="Oval 177"/>
                <p:cNvSpPr>
                  <a:spLocks noChangeArrowheads="1"/>
                </p:cNvSpPr>
                <p:nvPr/>
              </p:nvSpPr>
              <p:spPr bwMode="gray">
                <a:xfrm>
                  <a:off x="1577" y="3247"/>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3" name="Oval 178"/>
                <p:cNvSpPr>
                  <a:spLocks noChangeArrowheads="1"/>
                </p:cNvSpPr>
                <p:nvPr/>
              </p:nvSpPr>
              <p:spPr bwMode="gray">
                <a:xfrm>
                  <a:off x="1596"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4" name="Oval 179"/>
                <p:cNvSpPr>
                  <a:spLocks noChangeArrowheads="1"/>
                </p:cNvSpPr>
                <p:nvPr/>
              </p:nvSpPr>
              <p:spPr bwMode="gray">
                <a:xfrm>
                  <a:off x="1615"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5" name="Oval 180"/>
                <p:cNvSpPr>
                  <a:spLocks noChangeArrowheads="1"/>
                </p:cNvSpPr>
                <p:nvPr/>
              </p:nvSpPr>
              <p:spPr bwMode="gray">
                <a:xfrm>
                  <a:off x="1634"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6" name="Oval 181"/>
                <p:cNvSpPr>
                  <a:spLocks noChangeArrowheads="1"/>
                </p:cNvSpPr>
                <p:nvPr/>
              </p:nvSpPr>
              <p:spPr bwMode="gray">
                <a:xfrm>
                  <a:off x="1558" y="3226"/>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7" name="Oval 182"/>
                <p:cNvSpPr>
                  <a:spLocks noChangeArrowheads="1"/>
                </p:cNvSpPr>
                <p:nvPr/>
              </p:nvSpPr>
              <p:spPr bwMode="gray">
                <a:xfrm>
                  <a:off x="1577" y="3226"/>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8" name="Oval 183"/>
                <p:cNvSpPr>
                  <a:spLocks noChangeArrowheads="1"/>
                </p:cNvSpPr>
                <p:nvPr/>
              </p:nvSpPr>
              <p:spPr bwMode="gray">
                <a:xfrm>
                  <a:off x="1596"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69" name="Oval 184"/>
                <p:cNvSpPr>
                  <a:spLocks noChangeArrowheads="1"/>
                </p:cNvSpPr>
                <p:nvPr/>
              </p:nvSpPr>
              <p:spPr bwMode="gray">
                <a:xfrm>
                  <a:off x="1615"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70" name="Oval 185"/>
                <p:cNvSpPr>
                  <a:spLocks noChangeArrowheads="1"/>
                </p:cNvSpPr>
                <p:nvPr/>
              </p:nvSpPr>
              <p:spPr bwMode="gray">
                <a:xfrm>
                  <a:off x="1634"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612" name="Group 186"/>
              <p:cNvGrpSpPr>
                <a:grpSpLocks/>
              </p:cNvGrpSpPr>
              <p:nvPr/>
            </p:nvGrpSpPr>
            <p:grpSpPr bwMode="auto">
              <a:xfrm>
                <a:off x="1996" y="3153"/>
                <a:ext cx="404" cy="188"/>
                <a:chOff x="1537" y="2990"/>
                <a:chExt cx="165" cy="328"/>
              </a:xfrm>
            </p:grpSpPr>
            <p:sp>
              <p:nvSpPr>
                <p:cNvPr id="177339" name="AutoShape 187"/>
                <p:cNvSpPr>
                  <a:spLocks noChangeArrowheads="1"/>
                </p:cNvSpPr>
                <p:nvPr/>
              </p:nvSpPr>
              <p:spPr bwMode="gray">
                <a:xfrm>
                  <a:off x="1537" y="2987"/>
                  <a:ext cx="165" cy="333"/>
                </a:xfrm>
                <a:prstGeom prst="cube">
                  <a:avLst>
                    <a:gd name="adj" fmla="val 21625"/>
                  </a:avLst>
                </a:prstGeom>
                <a:gradFill rotWithShape="0">
                  <a:gsLst>
                    <a:gs pos="0">
                      <a:srgbClr val="C0C0C0"/>
                    </a:gs>
                    <a:gs pos="100000">
                      <a:srgbClr val="777777"/>
                    </a:gs>
                  </a:gsLst>
                  <a:lin ang="2700000" scaled="1"/>
                </a:gra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330" name="Oval 188"/>
                <p:cNvSpPr>
                  <a:spLocks noChangeArrowheads="1"/>
                </p:cNvSpPr>
                <p:nvPr/>
              </p:nvSpPr>
              <p:spPr bwMode="gray">
                <a:xfrm>
                  <a:off x="1558" y="3289"/>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1" name="Oval 189"/>
                <p:cNvSpPr>
                  <a:spLocks noChangeArrowheads="1"/>
                </p:cNvSpPr>
                <p:nvPr/>
              </p:nvSpPr>
              <p:spPr bwMode="gray">
                <a:xfrm>
                  <a:off x="1577" y="3289"/>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2" name="Oval 190"/>
                <p:cNvSpPr>
                  <a:spLocks noChangeArrowheads="1"/>
                </p:cNvSpPr>
                <p:nvPr/>
              </p:nvSpPr>
              <p:spPr bwMode="gray">
                <a:xfrm>
                  <a:off x="1596"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3" name="Oval 191"/>
                <p:cNvSpPr>
                  <a:spLocks noChangeArrowheads="1"/>
                </p:cNvSpPr>
                <p:nvPr/>
              </p:nvSpPr>
              <p:spPr bwMode="gray">
                <a:xfrm>
                  <a:off x="1615"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4" name="Oval 192"/>
                <p:cNvSpPr>
                  <a:spLocks noChangeArrowheads="1"/>
                </p:cNvSpPr>
                <p:nvPr/>
              </p:nvSpPr>
              <p:spPr bwMode="gray">
                <a:xfrm>
                  <a:off x="1634"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5" name="Oval 193"/>
                <p:cNvSpPr>
                  <a:spLocks noChangeArrowheads="1"/>
                </p:cNvSpPr>
                <p:nvPr/>
              </p:nvSpPr>
              <p:spPr bwMode="gray">
                <a:xfrm>
                  <a:off x="1558" y="3268"/>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6" name="Oval 194"/>
                <p:cNvSpPr>
                  <a:spLocks noChangeArrowheads="1"/>
                </p:cNvSpPr>
                <p:nvPr/>
              </p:nvSpPr>
              <p:spPr bwMode="gray">
                <a:xfrm>
                  <a:off x="1577" y="3268"/>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7" name="Oval 195"/>
                <p:cNvSpPr>
                  <a:spLocks noChangeArrowheads="1"/>
                </p:cNvSpPr>
                <p:nvPr/>
              </p:nvSpPr>
              <p:spPr bwMode="gray">
                <a:xfrm>
                  <a:off x="1596"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8" name="Oval 196"/>
                <p:cNvSpPr>
                  <a:spLocks noChangeArrowheads="1"/>
                </p:cNvSpPr>
                <p:nvPr/>
              </p:nvSpPr>
              <p:spPr bwMode="gray">
                <a:xfrm>
                  <a:off x="1615"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39" name="Oval 197"/>
                <p:cNvSpPr>
                  <a:spLocks noChangeArrowheads="1"/>
                </p:cNvSpPr>
                <p:nvPr/>
              </p:nvSpPr>
              <p:spPr bwMode="gray">
                <a:xfrm>
                  <a:off x="1634"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0" name="Oval 198"/>
                <p:cNvSpPr>
                  <a:spLocks noChangeArrowheads="1"/>
                </p:cNvSpPr>
                <p:nvPr/>
              </p:nvSpPr>
              <p:spPr bwMode="gray">
                <a:xfrm>
                  <a:off x="1558" y="3247"/>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1" name="Oval 199"/>
                <p:cNvSpPr>
                  <a:spLocks noChangeArrowheads="1"/>
                </p:cNvSpPr>
                <p:nvPr/>
              </p:nvSpPr>
              <p:spPr bwMode="gray">
                <a:xfrm>
                  <a:off x="1577" y="3247"/>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2" name="Oval 200"/>
                <p:cNvSpPr>
                  <a:spLocks noChangeArrowheads="1"/>
                </p:cNvSpPr>
                <p:nvPr/>
              </p:nvSpPr>
              <p:spPr bwMode="gray">
                <a:xfrm>
                  <a:off x="1596"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3" name="Oval 201"/>
                <p:cNvSpPr>
                  <a:spLocks noChangeArrowheads="1"/>
                </p:cNvSpPr>
                <p:nvPr/>
              </p:nvSpPr>
              <p:spPr bwMode="gray">
                <a:xfrm>
                  <a:off x="1615"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4" name="Oval 202"/>
                <p:cNvSpPr>
                  <a:spLocks noChangeArrowheads="1"/>
                </p:cNvSpPr>
                <p:nvPr/>
              </p:nvSpPr>
              <p:spPr bwMode="gray">
                <a:xfrm>
                  <a:off x="1634"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5" name="Oval 203"/>
                <p:cNvSpPr>
                  <a:spLocks noChangeArrowheads="1"/>
                </p:cNvSpPr>
                <p:nvPr/>
              </p:nvSpPr>
              <p:spPr bwMode="gray">
                <a:xfrm>
                  <a:off x="1558" y="3226"/>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6" name="Oval 204"/>
                <p:cNvSpPr>
                  <a:spLocks noChangeArrowheads="1"/>
                </p:cNvSpPr>
                <p:nvPr/>
              </p:nvSpPr>
              <p:spPr bwMode="gray">
                <a:xfrm>
                  <a:off x="1577" y="3226"/>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7" name="Oval 205"/>
                <p:cNvSpPr>
                  <a:spLocks noChangeArrowheads="1"/>
                </p:cNvSpPr>
                <p:nvPr/>
              </p:nvSpPr>
              <p:spPr bwMode="gray">
                <a:xfrm>
                  <a:off x="1596"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8" name="Oval 206"/>
                <p:cNvSpPr>
                  <a:spLocks noChangeArrowheads="1"/>
                </p:cNvSpPr>
                <p:nvPr/>
              </p:nvSpPr>
              <p:spPr bwMode="gray">
                <a:xfrm>
                  <a:off x="1615"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49" name="Oval 207"/>
                <p:cNvSpPr>
                  <a:spLocks noChangeArrowheads="1"/>
                </p:cNvSpPr>
                <p:nvPr/>
              </p:nvSpPr>
              <p:spPr bwMode="gray">
                <a:xfrm>
                  <a:off x="1634"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613" name="Group 208"/>
              <p:cNvGrpSpPr>
                <a:grpSpLocks/>
              </p:cNvGrpSpPr>
              <p:nvPr/>
            </p:nvGrpSpPr>
            <p:grpSpPr bwMode="auto">
              <a:xfrm>
                <a:off x="1996" y="3601"/>
                <a:ext cx="404" cy="187"/>
                <a:chOff x="1537" y="2990"/>
                <a:chExt cx="165" cy="328"/>
              </a:xfrm>
            </p:grpSpPr>
            <p:sp>
              <p:nvSpPr>
                <p:cNvPr id="177361" name="AutoShape 209"/>
                <p:cNvSpPr>
                  <a:spLocks noChangeArrowheads="1"/>
                </p:cNvSpPr>
                <p:nvPr/>
              </p:nvSpPr>
              <p:spPr bwMode="gray">
                <a:xfrm>
                  <a:off x="1537" y="2992"/>
                  <a:ext cx="165" cy="326"/>
                </a:xfrm>
                <a:prstGeom prst="cube">
                  <a:avLst>
                    <a:gd name="adj" fmla="val 21625"/>
                  </a:avLst>
                </a:prstGeom>
                <a:gradFill rotWithShape="0">
                  <a:gsLst>
                    <a:gs pos="0">
                      <a:srgbClr val="C0C0C0"/>
                    </a:gs>
                    <a:gs pos="100000">
                      <a:srgbClr val="777777"/>
                    </a:gs>
                  </a:gsLst>
                  <a:lin ang="2700000" scaled="1"/>
                </a:gra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309" name="Oval 210"/>
                <p:cNvSpPr>
                  <a:spLocks noChangeArrowheads="1"/>
                </p:cNvSpPr>
                <p:nvPr/>
              </p:nvSpPr>
              <p:spPr bwMode="gray">
                <a:xfrm>
                  <a:off x="1558" y="3289"/>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0" name="Oval 211"/>
                <p:cNvSpPr>
                  <a:spLocks noChangeArrowheads="1"/>
                </p:cNvSpPr>
                <p:nvPr/>
              </p:nvSpPr>
              <p:spPr bwMode="gray">
                <a:xfrm>
                  <a:off x="1577" y="3289"/>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1" name="Oval 212"/>
                <p:cNvSpPr>
                  <a:spLocks noChangeArrowheads="1"/>
                </p:cNvSpPr>
                <p:nvPr/>
              </p:nvSpPr>
              <p:spPr bwMode="gray">
                <a:xfrm>
                  <a:off x="1596"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2" name="Oval 213"/>
                <p:cNvSpPr>
                  <a:spLocks noChangeArrowheads="1"/>
                </p:cNvSpPr>
                <p:nvPr/>
              </p:nvSpPr>
              <p:spPr bwMode="gray">
                <a:xfrm>
                  <a:off x="1615"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3" name="Oval 214"/>
                <p:cNvSpPr>
                  <a:spLocks noChangeArrowheads="1"/>
                </p:cNvSpPr>
                <p:nvPr/>
              </p:nvSpPr>
              <p:spPr bwMode="gray">
                <a:xfrm>
                  <a:off x="1634" y="3289"/>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4" name="Oval 215"/>
                <p:cNvSpPr>
                  <a:spLocks noChangeArrowheads="1"/>
                </p:cNvSpPr>
                <p:nvPr/>
              </p:nvSpPr>
              <p:spPr bwMode="gray">
                <a:xfrm>
                  <a:off x="1558" y="3268"/>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5" name="Oval 216"/>
                <p:cNvSpPr>
                  <a:spLocks noChangeArrowheads="1"/>
                </p:cNvSpPr>
                <p:nvPr/>
              </p:nvSpPr>
              <p:spPr bwMode="gray">
                <a:xfrm>
                  <a:off x="1577" y="3268"/>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6" name="Oval 217"/>
                <p:cNvSpPr>
                  <a:spLocks noChangeArrowheads="1"/>
                </p:cNvSpPr>
                <p:nvPr/>
              </p:nvSpPr>
              <p:spPr bwMode="gray">
                <a:xfrm>
                  <a:off x="1596"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7" name="Oval 218"/>
                <p:cNvSpPr>
                  <a:spLocks noChangeArrowheads="1"/>
                </p:cNvSpPr>
                <p:nvPr/>
              </p:nvSpPr>
              <p:spPr bwMode="gray">
                <a:xfrm>
                  <a:off x="1615"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8" name="Oval 219"/>
                <p:cNvSpPr>
                  <a:spLocks noChangeArrowheads="1"/>
                </p:cNvSpPr>
                <p:nvPr/>
              </p:nvSpPr>
              <p:spPr bwMode="gray">
                <a:xfrm>
                  <a:off x="1634" y="3268"/>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19" name="Oval 220"/>
                <p:cNvSpPr>
                  <a:spLocks noChangeArrowheads="1"/>
                </p:cNvSpPr>
                <p:nvPr/>
              </p:nvSpPr>
              <p:spPr bwMode="gray">
                <a:xfrm>
                  <a:off x="1558" y="3247"/>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0" name="Oval 221"/>
                <p:cNvSpPr>
                  <a:spLocks noChangeArrowheads="1"/>
                </p:cNvSpPr>
                <p:nvPr/>
              </p:nvSpPr>
              <p:spPr bwMode="gray">
                <a:xfrm>
                  <a:off x="1577" y="3247"/>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1" name="Oval 222"/>
                <p:cNvSpPr>
                  <a:spLocks noChangeArrowheads="1"/>
                </p:cNvSpPr>
                <p:nvPr/>
              </p:nvSpPr>
              <p:spPr bwMode="gray">
                <a:xfrm>
                  <a:off x="1596"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2" name="Oval 223"/>
                <p:cNvSpPr>
                  <a:spLocks noChangeArrowheads="1"/>
                </p:cNvSpPr>
                <p:nvPr/>
              </p:nvSpPr>
              <p:spPr bwMode="gray">
                <a:xfrm>
                  <a:off x="1615"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3" name="Oval 224"/>
                <p:cNvSpPr>
                  <a:spLocks noChangeArrowheads="1"/>
                </p:cNvSpPr>
                <p:nvPr/>
              </p:nvSpPr>
              <p:spPr bwMode="gray">
                <a:xfrm>
                  <a:off x="1634" y="3247"/>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4" name="Oval 225"/>
                <p:cNvSpPr>
                  <a:spLocks noChangeArrowheads="1"/>
                </p:cNvSpPr>
                <p:nvPr/>
              </p:nvSpPr>
              <p:spPr bwMode="gray">
                <a:xfrm>
                  <a:off x="1558" y="3226"/>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5" name="Oval 226"/>
                <p:cNvSpPr>
                  <a:spLocks noChangeArrowheads="1"/>
                </p:cNvSpPr>
                <p:nvPr/>
              </p:nvSpPr>
              <p:spPr bwMode="gray">
                <a:xfrm>
                  <a:off x="1577" y="3226"/>
                  <a:ext cx="12"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6" name="Oval 227"/>
                <p:cNvSpPr>
                  <a:spLocks noChangeArrowheads="1"/>
                </p:cNvSpPr>
                <p:nvPr/>
              </p:nvSpPr>
              <p:spPr bwMode="gray">
                <a:xfrm>
                  <a:off x="1596"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7" name="Oval 228"/>
                <p:cNvSpPr>
                  <a:spLocks noChangeArrowheads="1"/>
                </p:cNvSpPr>
                <p:nvPr/>
              </p:nvSpPr>
              <p:spPr bwMode="gray">
                <a:xfrm>
                  <a:off x="1615"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28" name="Oval 229"/>
                <p:cNvSpPr>
                  <a:spLocks noChangeArrowheads="1"/>
                </p:cNvSpPr>
                <p:nvPr/>
              </p:nvSpPr>
              <p:spPr bwMode="gray">
                <a:xfrm>
                  <a:off x="1634" y="3226"/>
                  <a:ext cx="13" cy="14"/>
                </a:xfrm>
                <a:prstGeom prst="ellipse">
                  <a:avLst/>
                </a:prstGeom>
                <a:solidFill>
                  <a:schemeClr val="bg1"/>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614" name="Group 1092"/>
              <p:cNvGrpSpPr>
                <a:grpSpLocks/>
              </p:cNvGrpSpPr>
              <p:nvPr/>
            </p:nvGrpSpPr>
            <p:grpSpPr bwMode="auto">
              <a:xfrm>
                <a:off x="923" y="2732"/>
                <a:ext cx="482" cy="585"/>
                <a:chOff x="923" y="2732"/>
                <a:chExt cx="482" cy="585"/>
              </a:xfrm>
            </p:grpSpPr>
            <p:pic>
              <p:nvPicPr>
                <p:cNvPr id="16306" name="Picture 231" descr="im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923" y="2732"/>
                  <a:ext cx="48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07" name="Picture 232" descr="imag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923" y="3202"/>
                  <a:ext cx="48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615" name="Picture 10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8" y="2312"/>
                <a:ext cx="44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000000"/>
                    </a:solidFill>
                    <a:miter lim="800000"/>
                    <a:headEnd/>
                    <a:tailEnd/>
                  </a14:hiddenLine>
                </a:ext>
              </a:extLst>
            </p:spPr>
          </p:pic>
          <p:pic>
            <p:nvPicPr>
              <p:cNvPr id="15616" name="Picture 10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2" y="2370"/>
                <a:ext cx="44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000000"/>
                    </a:solidFill>
                    <a:miter lim="800000"/>
                    <a:headEnd/>
                    <a:tailEnd/>
                  </a14:hiddenLine>
                </a:ext>
              </a:extLst>
            </p:spPr>
          </p:pic>
          <p:pic>
            <p:nvPicPr>
              <p:cNvPr id="15617" name="Picture 10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5" y="2428"/>
                <a:ext cx="44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000000"/>
                    </a:solidFill>
                    <a:miter lim="800000"/>
                    <a:headEnd/>
                    <a:tailEnd/>
                  </a14:hiddenLine>
                </a:ext>
              </a:extLst>
            </p:spPr>
          </p:pic>
          <p:pic>
            <p:nvPicPr>
              <p:cNvPr id="15618" name="Picture 236" descr="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820" y="3370"/>
                <a:ext cx="349"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619" name="Picture 10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2" y="3202"/>
                <a:ext cx="44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000000"/>
                    </a:solidFill>
                    <a:miter lim="800000"/>
                    <a:headEnd/>
                    <a:tailEnd/>
                  </a14:hiddenLine>
                </a:ext>
              </a:extLst>
            </p:spPr>
          </p:pic>
          <p:pic>
            <p:nvPicPr>
              <p:cNvPr id="15620" name="Picture 10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5" y="3260"/>
                <a:ext cx="447"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lgn="ctr">
                    <a:solidFill>
                      <a:srgbClr val="000000"/>
                    </a:solidFill>
                    <a:miter lim="800000"/>
                    <a:headEnd/>
                    <a:tailEnd/>
                  </a14:hiddenLine>
                </a:ext>
              </a:extLst>
            </p:spPr>
          </p:pic>
          <p:grpSp>
            <p:nvGrpSpPr>
              <p:cNvPr id="15621" name="Group 239"/>
              <p:cNvGrpSpPr>
                <a:grpSpLocks/>
              </p:cNvGrpSpPr>
              <p:nvPr/>
            </p:nvGrpSpPr>
            <p:grpSpPr bwMode="auto">
              <a:xfrm>
                <a:off x="1509" y="2274"/>
                <a:ext cx="333" cy="173"/>
                <a:chOff x="3477" y="1978"/>
                <a:chExt cx="240" cy="179"/>
              </a:xfrm>
            </p:grpSpPr>
            <p:grpSp>
              <p:nvGrpSpPr>
                <p:cNvPr id="16262" name="Group 240"/>
                <p:cNvGrpSpPr>
                  <a:grpSpLocks/>
                </p:cNvGrpSpPr>
                <p:nvPr/>
              </p:nvGrpSpPr>
              <p:grpSpPr bwMode="auto">
                <a:xfrm>
                  <a:off x="3477" y="1978"/>
                  <a:ext cx="183" cy="80"/>
                  <a:chOff x="1537" y="2990"/>
                  <a:chExt cx="165" cy="328"/>
                </a:xfrm>
              </p:grpSpPr>
              <p:sp>
                <p:nvSpPr>
                  <p:cNvPr id="177393" name="AutoShape 241"/>
                  <p:cNvSpPr>
                    <a:spLocks noChangeArrowheads="1"/>
                  </p:cNvSpPr>
                  <p:nvPr/>
                </p:nvSpPr>
                <p:spPr bwMode="gray">
                  <a:xfrm>
                    <a:off x="1537" y="2990"/>
                    <a:ext cx="165" cy="259"/>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286" name="Oval 242"/>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87" name="Oval 243"/>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88" name="Oval 244"/>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89" name="Oval 245"/>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0" name="Oval 246"/>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1" name="Oval 247"/>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2" name="Oval 248"/>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3" name="Oval 249"/>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4" name="Oval 250"/>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5" name="Oval 251"/>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6" name="Oval 252"/>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7" name="Oval 253"/>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8" name="Oval 254"/>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99" name="Oval 255"/>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00" name="Oval 256"/>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01" name="Oval 257"/>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02" name="Oval 258"/>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03" name="Oval 259"/>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04" name="Oval 260"/>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305" name="Oval 261"/>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6263" name="Group 262"/>
                <p:cNvGrpSpPr>
                  <a:grpSpLocks/>
                </p:cNvGrpSpPr>
                <p:nvPr/>
              </p:nvGrpSpPr>
              <p:grpSpPr bwMode="auto">
                <a:xfrm>
                  <a:off x="3534" y="2077"/>
                  <a:ext cx="183" cy="80"/>
                  <a:chOff x="1537" y="2990"/>
                  <a:chExt cx="165" cy="328"/>
                </a:xfrm>
              </p:grpSpPr>
              <p:sp>
                <p:nvSpPr>
                  <p:cNvPr id="177415" name="AutoShape 263"/>
                  <p:cNvSpPr>
                    <a:spLocks noChangeArrowheads="1"/>
                  </p:cNvSpPr>
                  <p:nvPr/>
                </p:nvSpPr>
                <p:spPr bwMode="gray">
                  <a:xfrm>
                    <a:off x="1537" y="2991"/>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265" name="Oval 264"/>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66" name="Oval 265"/>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67" name="Oval 266"/>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68" name="Oval 267"/>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69" name="Oval 268"/>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0" name="Oval 269"/>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1" name="Oval 270"/>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2" name="Oval 271"/>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3" name="Oval 272"/>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4" name="Oval 273"/>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5" name="Oval 274"/>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6" name="Oval 275"/>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7" name="Oval 276"/>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8" name="Oval 277"/>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79" name="Oval 278"/>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80" name="Oval 279"/>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81" name="Oval 280"/>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82" name="Oval 281"/>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83" name="Oval 282"/>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84" name="Oval 283"/>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22" name="Group 284"/>
              <p:cNvGrpSpPr>
                <a:grpSpLocks/>
              </p:cNvGrpSpPr>
              <p:nvPr/>
            </p:nvGrpSpPr>
            <p:grpSpPr bwMode="auto">
              <a:xfrm>
                <a:off x="1509" y="3616"/>
                <a:ext cx="333" cy="173"/>
                <a:chOff x="3477" y="1978"/>
                <a:chExt cx="240" cy="179"/>
              </a:xfrm>
            </p:grpSpPr>
            <p:grpSp>
              <p:nvGrpSpPr>
                <p:cNvPr id="16218" name="Group 285"/>
                <p:cNvGrpSpPr>
                  <a:grpSpLocks/>
                </p:cNvGrpSpPr>
                <p:nvPr/>
              </p:nvGrpSpPr>
              <p:grpSpPr bwMode="auto">
                <a:xfrm>
                  <a:off x="3477" y="1978"/>
                  <a:ext cx="183" cy="80"/>
                  <a:chOff x="1537" y="2990"/>
                  <a:chExt cx="165" cy="328"/>
                </a:xfrm>
              </p:grpSpPr>
              <p:sp>
                <p:nvSpPr>
                  <p:cNvPr id="177438" name="AutoShape 286"/>
                  <p:cNvSpPr>
                    <a:spLocks noChangeArrowheads="1"/>
                  </p:cNvSpPr>
                  <p:nvPr/>
                </p:nvSpPr>
                <p:spPr bwMode="gray">
                  <a:xfrm>
                    <a:off x="1537" y="2990"/>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242" name="Oval 287"/>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43" name="Oval 288"/>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44" name="Oval 289"/>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45" name="Oval 290"/>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46" name="Oval 291"/>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47" name="Oval 292"/>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48" name="Oval 293"/>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49" name="Oval 294"/>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0" name="Oval 295"/>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1" name="Oval 296"/>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2" name="Oval 297"/>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3" name="Oval 298"/>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4" name="Oval 299"/>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5" name="Oval 300"/>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6" name="Oval 301"/>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7" name="Oval 302"/>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8" name="Oval 303"/>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59" name="Oval 304"/>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60" name="Oval 305"/>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61" name="Oval 306"/>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6219" name="Group 307"/>
                <p:cNvGrpSpPr>
                  <a:grpSpLocks/>
                </p:cNvGrpSpPr>
                <p:nvPr/>
              </p:nvGrpSpPr>
              <p:grpSpPr bwMode="auto">
                <a:xfrm>
                  <a:off x="3534" y="2077"/>
                  <a:ext cx="183" cy="80"/>
                  <a:chOff x="1537" y="2990"/>
                  <a:chExt cx="165" cy="328"/>
                </a:xfrm>
              </p:grpSpPr>
              <p:sp>
                <p:nvSpPr>
                  <p:cNvPr id="177460" name="AutoShape 308"/>
                  <p:cNvSpPr>
                    <a:spLocks noChangeArrowheads="1"/>
                  </p:cNvSpPr>
                  <p:nvPr/>
                </p:nvSpPr>
                <p:spPr bwMode="gray">
                  <a:xfrm>
                    <a:off x="1537" y="2991"/>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221" name="Oval 309"/>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22" name="Oval 310"/>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23" name="Oval 311"/>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24" name="Oval 312"/>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25" name="Oval 313"/>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26" name="Oval 314"/>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27" name="Oval 315"/>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28" name="Oval 316"/>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29" name="Oval 317"/>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0" name="Oval 318"/>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1" name="Oval 319"/>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2" name="Oval 320"/>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3" name="Oval 321"/>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4" name="Oval 322"/>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5" name="Oval 323"/>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6" name="Oval 324"/>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7" name="Oval 325"/>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8" name="Oval 326"/>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39" name="Oval 327"/>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40" name="Oval 328"/>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23" name="Group 329"/>
              <p:cNvGrpSpPr>
                <a:grpSpLocks/>
              </p:cNvGrpSpPr>
              <p:nvPr/>
            </p:nvGrpSpPr>
            <p:grpSpPr bwMode="auto">
              <a:xfrm>
                <a:off x="1509" y="3169"/>
                <a:ext cx="333" cy="173"/>
                <a:chOff x="3477" y="1978"/>
                <a:chExt cx="240" cy="179"/>
              </a:xfrm>
            </p:grpSpPr>
            <p:grpSp>
              <p:nvGrpSpPr>
                <p:cNvPr id="16174" name="Group 330"/>
                <p:cNvGrpSpPr>
                  <a:grpSpLocks/>
                </p:cNvGrpSpPr>
                <p:nvPr/>
              </p:nvGrpSpPr>
              <p:grpSpPr bwMode="auto">
                <a:xfrm>
                  <a:off x="3477" y="1978"/>
                  <a:ext cx="183" cy="80"/>
                  <a:chOff x="1537" y="2990"/>
                  <a:chExt cx="165" cy="328"/>
                </a:xfrm>
              </p:grpSpPr>
              <p:sp>
                <p:nvSpPr>
                  <p:cNvPr id="177483" name="AutoShape 331"/>
                  <p:cNvSpPr>
                    <a:spLocks noChangeArrowheads="1"/>
                  </p:cNvSpPr>
                  <p:nvPr/>
                </p:nvSpPr>
                <p:spPr bwMode="gray">
                  <a:xfrm>
                    <a:off x="1537" y="2990"/>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198" name="Oval 332"/>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99" name="Oval 333"/>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0" name="Oval 334"/>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1" name="Oval 335"/>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2" name="Oval 336"/>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3" name="Oval 337"/>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4" name="Oval 338"/>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5" name="Oval 339"/>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6" name="Oval 340"/>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7" name="Oval 341"/>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8" name="Oval 342"/>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09" name="Oval 343"/>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10" name="Oval 344"/>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11" name="Oval 345"/>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12" name="Oval 346"/>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13" name="Oval 347"/>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14" name="Oval 348"/>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15" name="Oval 349"/>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16" name="Oval 350"/>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217" name="Oval 351"/>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6175" name="Group 352"/>
                <p:cNvGrpSpPr>
                  <a:grpSpLocks/>
                </p:cNvGrpSpPr>
                <p:nvPr/>
              </p:nvGrpSpPr>
              <p:grpSpPr bwMode="auto">
                <a:xfrm>
                  <a:off x="3534" y="2077"/>
                  <a:ext cx="183" cy="80"/>
                  <a:chOff x="1537" y="2990"/>
                  <a:chExt cx="165" cy="328"/>
                </a:xfrm>
              </p:grpSpPr>
              <p:sp>
                <p:nvSpPr>
                  <p:cNvPr id="177505" name="AutoShape 353"/>
                  <p:cNvSpPr>
                    <a:spLocks noChangeArrowheads="1"/>
                  </p:cNvSpPr>
                  <p:nvPr/>
                </p:nvSpPr>
                <p:spPr bwMode="gray">
                  <a:xfrm>
                    <a:off x="1537" y="2991"/>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177" name="Oval 354"/>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78" name="Oval 355"/>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79" name="Oval 356"/>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0" name="Oval 357"/>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1" name="Oval 358"/>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2" name="Oval 359"/>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3" name="Oval 360"/>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4" name="Oval 361"/>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5" name="Oval 362"/>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6" name="Oval 363"/>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7" name="Oval 364"/>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8" name="Oval 365"/>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89" name="Oval 366"/>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90" name="Oval 367"/>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91" name="Oval 368"/>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92" name="Oval 369"/>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93" name="Oval 370"/>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94" name="Oval 371"/>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95" name="Oval 372"/>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96" name="Oval 373"/>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24" name="Group 374"/>
              <p:cNvGrpSpPr>
                <a:grpSpLocks/>
              </p:cNvGrpSpPr>
              <p:nvPr/>
            </p:nvGrpSpPr>
            <p:grpSpPr bwMode="auto">
              <a:xfrm>
                <a:off x="1509" y="2722"/>
                <a:ext cx="333" cy="173"/>
                <a:chOff x="3477" y="1978"/>
                <a:chExt cx="240" cy="179"/>
              </a:xfrm>
            </p:grpSpPr>
            <p:grpSp>
              <p:nvGrpSpPr>
                <p:cNvPr id="16130" name="Group 375"/>
                <p:cNvGrpSpPr>
                  <a:grpSpLocks/>
                </p:cNvGrpSpPr>
                <p:nvPr/>
              </p:nvGrpSpPr>
              <p:grpSpPr bwMode="auto">
                <a:xfrm>
                  <a:off x="3477" y="1978"/>
                  <a:ext cx="183" cy="80"/>
                  <a:chOff x="1537" y="2990"/>
                  <a:chExt cx="165" cy="328"/>
                </a:xfrm>
              </p:grpSpPr>
              <p:sp>
                <p:nvSpPr>
                  <p:cNvPr id="177528" name="AutoShape 376"/>
                  <p:cNvSpPr>
                    <a:spLocks noChangeArrowheads="1"/>
                  </p:cNvSpPr>
                  <p:nvPr/>
                </p:nvSpPr>
                <p:spPr bwMode="gray">
                  <a:xfrm>
                    <a:off x="1537" y="2990"/>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154" name="Oval 377"/>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55" name="Oval 378"/>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56" name="Oval 379"/>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57" name="Oval 380"/>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58" name="Oval 381"/>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59" name="Oval 382"/>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0" name="Oval 383"/>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1" name="Oval 384"/>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2" name="Oval 385"/>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3" name="Oval 386"/>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4" name="Oval 387"/>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5" name="Oval 388"/>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6" name="Oval 389"/>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7" name="Oval 390"/>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8" name="Oval 391"/>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69" name="Oval 392"/>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70" name="Oval 393"/>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71" name="Oval 394"/>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72" name="Oval 395"/>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73" name="Oval 396"/>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6131" name="Group 397"/>
                <p:cNvGrpSpPr>
                  <a:grpSpLocks/>
                </p:cNvGrpSpPr>
                <p:nvPr/>
              </p:nvGrpSpPr>
              <p:grpSpPr bwMode="auto">
                <a:xfrm>
                  <a:off x="3534" y="2077"/>
                  <a:ext cx="183" cy="80"/>
                  <a:chOff x="1537" y="2990"/>
                  <a:chExt cx="165" cy="328"/>
                </a:xfrm>
              </p:grpSpPr>
              <p:sp>
                <p:nvSpPr>
                  <p:cNvPr id="177550" name="AutoShape 398"/>
                  <p:cNvSpPr>
                    <a:spLocks noChangeArrowheads="1"/>
                  </p:cNvSpPr>
                  <p:nvPr/>
                </p:nvSpPr>
                <p:spPr bwMode="gray">
                  <a:xfrm>
                    <a:off x="1537" y="3059"/>
                    <a:ext cx="165" cy="259"/>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133" name="Oval 399"/>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34" name="Oval 400"/>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35" name="Oval 401"/>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36" name="Oval 402"/>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37" name="Oval 403"/>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38" name="Oval 404"/>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39" name="Oval 405"/>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0" name="Oval 406"/>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1" name="Oval 407"/>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2" name="Oval 408"/>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3" name="Oval 409"/>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4" name="Oval 410"/>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5" name="Oval 411"/>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6" name="Oval 412"/>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7" name="Oval 413"/>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8" name="Oval 414"/>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49" name="Oval 415"/>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50" name="Oval 416"/>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51" name="Oval 417"/>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52" name="Oval 418"/>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25" name="Group 419"/>
              <p:cNvGrpSpPr>
                <a:grpSpLocks/>
              </p:cNvGrpSpPr>
              <p:nvPr/>
            </p:nvGrpSpPr>
            <p:grpSpPr bwMode="auto">
              <a:xfrm>
                <a:off x="2542" y="2274"/>
                <a:ext cx="333" cy="173"/>
                <a:chOff x="3477" y="1978"/>
                <a:chExt cx="240" cy="179"/>
              </a:xfrm>
            </p:grpSpPr>
            <p:grpSp>
              <p:nvGrpSpPr>
                <p:cNvPr id="16086" name="Group 420"/>
                <p:cNvGrpSpPr>
                  <a:grpSpLocks/>
                </p:cNvGrpSpPr>
                <p:nvPr/>
              </p:nvGrpSpPr>
              <p:grpSpPr bwMode="auto">
                <a:xfrm>
                  <a:off x="3477" y="1978"/>
                  <a:ext cx="183" cy="80"/>
                  <a:chOff x="1537" y="2990"/>
                  <a:chExt cx="165" cy="328"/>
                </a:xfrm>
              </p:grpSpPr>
              <p:sp>
                <p:nvSpPr>
                  <p:cNvPr id="177573" name="AutoShape 421"/>
                  <p:cNvSpPr>
                    <a:spLocks noChangeArrowheads="1"/>
                  </p:cNvSpPr>
                  <p:nvPr/>
                </p:nvSpPr>
                <p:spPr bwMode="gray">
                  <a:xfrm>
                    <a:off x="1537" y="2990"/>
                    <a:ext cx="165" cy="259"/>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110" name="Oval 422"/>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1" name="Oval 423"/>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2" name="Oval 424"/>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3" name="Oval 425"/>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4" name="Oval 426"/>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5" name="Oval 427"/>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6" name="Oval 428"/>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7" name="Oval 429"/>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8" name="Oval 430"/>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19" name="Oval 431"/>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0" name="Oval 432"/>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1" name="Oval 433"/>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2" name="Oval 434"/>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3" name="Oval 435"/>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4" name="Oval 436"/>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5" name="Oval 437"/>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6" name="Oval 438"/>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7" name="Oval 439"/>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8" name="Oval 440"/>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29" name="Oval 441"/>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6087" name="Group 442"/>
                <p:cNvGrpSpPr>
                  <a:grpSpLocks/>
                </p:cNvGrpSpPr>
                <p:nvPr/>
              </p:nvGrpSpPr>
              <p:grpSpPr bwMode="auto">
                <a:xfrm>
                  <a:off x="3534" y="2077"/>
                  <a:ext cx="183" cy="80"/>
                  <a:chOff x="1537" y="2990"/>
                  <a:chExt cx="165" cy="328"/>
                </a:xfrm>
              </p:grpSpPr>
              <p:sp>
                <p:nvSpPr>
                  <p:cNvPr id="177595" name="AutoShape 443"/>
                  <p:cNvSpPr>
                    <a:spLocks noChangeArrowheads="1"/>
                  </p:cNvSpPr>
                  <p:nvPr/>
                </p:nvSpPr>
                <p:spPr bwMode="gray">
                  <a:xfrm>
                    <a:off x="1537" y="2991"/>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089" name="Oval 444"/>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0" name="Oval 445"/>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1" name="Oval 446"/>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2" name="Oval 447"/>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3" name="Oval 448"/>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4" name="Oval 449"/>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5" name="Oval 450"/>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6" name="Oval 451"/>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7" name="Oval 452"/>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8" name="Oval 453"/>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99" name="Oval 454"/>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0" name="Oval 455"/>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1" name="Oval 456"/>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2" name="Oval 457"/>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3" name="Oval 458"/>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4" name="Oval 459"/>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5" name="Oval 460"/>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6" name="Oval 461"/>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7" name="Oval 462"/>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108" name="Oval 463"/>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26" name="Group 464"/>
              <p:cNvGrpSpPr>
                <a:grpSpLocks/>
              </p:cNvGrpSpPr>
              <p:nvPr/>
            </p:nvGrpSpPr>
            <p:grpSpPr bwMode="auto">
              <a:xfrm>
                <a:off x="2542" y="3616"/>
                <a:ext cx="333" cy="173"/>
                <a:chOff x="3477" y="1978"/>
                <a:chExt cx="240" cy="179"/>
              </a:xfrm>
            </p:grpSpPr>
            <p:grpSp>
              <p:nvGrpSpPr>
                <p:cNvPr id="16042" name="Group 465"/>
                <p:cNvGrpSpPr>
                  <a:grpSpLocks/>
                </p:cNvGrpSpPr>
                <p:nvPr/>
              </p:nvGrpSpPr>
              <p:grpSpPr bwMode="auto">
                <a:xfrm>
                  <a:off x="3477" y="1978"/>
                  <a:ext cx="183" cy="80"/>
                  <a:chOff x="1537" y="2990"/>
                  <a:chExt cx="165" cy="328"/>
                </a:xfrm>
              </p:grpSpPr>
              <p:sp>
                <p:nvSpPr>
                  <p:cNvPr id="177618" name="AutoShape 466"/>
                  <p:cNvSpPr>
                    <a:spLocks noChangeArrowheads="1"/>
                  </p:cNvSpPr>
                  <p:nvPr/>
                </p:nvSpPr>
                <p:spPr bwMode="gray">
                  <a:xfrm>
                    <a:off x="1537" y="2990"/>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066" name="Oval 467"/>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67" name="Oval 468"/>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68" name="Oval 469"/>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69" name="Oval 470"/>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0" name="Oval 471"/>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1" name="Oval 472"/>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2" name="Oval 473"/>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3" name="Oval 474"/>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4" name="Oval 475"/>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5" name="Oval 476"/>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6" name="Oval 477"/>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7" name="Oval 478"/>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8" name="Oval 479"/>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79" name="Oval 480"/>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80" name="Oval 481"/>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81" name="Oval 482"/>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82" name="Oval 483"/>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83" name="Oval 484"/>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84" name="Oval 485"/>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85" name="Oval 486"/>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6043" name="Group 487"/>
                <p:cNvGrpSpPr>
                  <a:grpSpLocks/>
                </p:cNvGrpSpPr>
                <p:nvPr/>
              </p:nvGrpSpPr>
              <p:grpSpPr bwMode="auto">
                <a:xfrm>
                  <a:off x="3534" y="2077"/>
                  <a:ext cx="183" cy="80"/>
                  <a:chOff x="1537" y="2990"/>
                  <a:chExt cx="165" cy="328"/>
                </a:xfrm>
              </p:grpSpPr>
              <p:sp>
                <p:nvSpPr>
                  <p:cNvPr id="177640" name="AutoShape 488"/>
                  <p:cNvSpPr>
                    <a:spLocks noChangeArrowheads="1"/>
                  </p:cNvSpPr>
                  <p:nvPr/>
                </p:nvSpPr>
                <p:spPr bwMode="gray">
                  <a:xfrm>
                    <a:off x="1537" y="2991"/>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045" name="Oval 489"/>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46" name="Oval 490"/>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47" name="Oval 491"/>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48" name="Oval 492"/>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49" name="Oval 493"/>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0" name="Oval 494"/>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1" name="Oval 495"/>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2" name="Oval 496"/>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3" name="Oval 497"/>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4" name="Oval 498"/>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5" name="Oval 499"/>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6" name="Oval 500"/>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7" name="Oval 501"/>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8" name="Oval 502"/>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59" name="Oval 503"/>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60" name="Oval 504"/>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61" name="Oval 505"/>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62" name="Oval 506"/>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63" name="Oval 507"/>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64" name="Oval 508"/>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27" name="Group 509"/>
              <p:cNvGrpSpPr>
                <a:grpSpLocks/>
              </p:cNvGrpSpPr>
              <p:nvPr/>
            </p:nvGrpSpPr>
            <p:grpSpPr bwMode="auto">
              <a:xfrm>
                <a:off x="2542" y="3169"/>
                <a:ext cx="333" cy="173"/>
                <a:chOff x="3477" y="1978"/>
                <a:chExt cx="240" cy="179"/>
              </a:xfrm>
            </p:grpSpPr>
            <p:grpSp>
              <p:nvGrpSpPr>
                <p:cNvPr id="15998" name="Group 510"/>
                <p:cNvGrpSpPr>
                  <a:grpSpLocks/>
                </p:cNvGrpSpPr>
                <p:nvPr/>
              </p:nvGrpSpPr>
              <p:grpSpPr bwMode="auto">
                <a:xfrm>
                  <a:off x="3477" y="1978"/>
                  <a:ext cx="183" cy="80"/>
                  <a:chOff x="1537" y="2990"/>
                  <a:chExt cx="165" cy="328"/>
                </a:xfrm>
              </p:grpSpPr>
              <p:sp>
                <p:nvSpPr>
                  <p:cNvPr id="177663" name="AutoShape 511"/>
                  <p:cNvSpPr>
                    <a:spLocks noChangeArrowheads="1"/>
                  </p:cNvSpPr>
                  <p:nvPr/>
                </p:nvSpPr>
                <p:spPr bwMode="gray">
                  <a:xfrm>
                    <a:off x="1537" y="2990"/>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022" name="Oval 512"/>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23" name="Oval 513"/>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24" name="Oval 514"/>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25" name="Oval 515"/>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26" name="Oval 516"/>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27" name="Oval 517"/>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28" name="Oval 518"/>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29" name="Oval 519"/>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0" name="Oval 520"/>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1" name="Oval 521"/>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2" name="Oval 522"/>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3" name="Oval 523"/>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4" name="Oval 524"/>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5" name="Oval 525"/>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6" name="Oval 526"/>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7" name="Oval 527"/>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8" name="Oval 528"/>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39" name="Oval 529"/>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40" name="Oval 530"/>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41" name="Oval 531"/>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999" name="Group 532"/>
                <p:cNvGrpSpPr>
                  <a:grpSpLocks/>
                </p:cNvGrpSpPr>
                <p:nvPr/>
              </p:nvGrpSpPr>
              <p:grpSpPr bwMode="auto">
                <a:xfrm>
                  <a:off x="3534" y="2077"/>
                  <a:ext cx="183" cy="80"/>
                  <a:chOff x="1537" y="2990"/>
                  <a:chExt cx="165" cy="328"/>
                </a:xfrm>
              </p:grpSpPr>
              <p:sp>
                <p:nvSpPr>
                  <p:cNvPr id="177685" name="AutoShape 533"/>
                  <p:cNvSpPr>
                    <a:spLocks noChangeArrowheads="1"/>
                  </p:cNvSpPr>
                  <p:nvPr/>
                </p:nvSpPr>
                <p:spPr bwMode="gray">
                  <a:xfrm>
                    <a:off x="1537" y="2991"/>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6001" name="Oval 534"/>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02" name="Oval 535"/>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03" name="Oval 536"/>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04" name="Oval 537"/>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05" name="Oval 538"/>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06" name="Oval 539"/>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07" name="Oval 540"/>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08" name="Oval 541"/>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09" name="Oval 542"/>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0" name="Oval 543"/>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1" name="Oval 544"/>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2" name="Oval 545"/>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3" name="Oval 546"/>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4" name="Oval 547"/>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5" name="Oval 548"/>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6" name="Oval 549"/>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7" name="Oval 550"/>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8" name="Oval 551"/>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19" name="Oval 552"/>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6020" name="Oval 553"/>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28" name="Group 554"/>
              <p:cNvGrpSpPr>
                <a:grpSpLocks/>
              </p:cNvGrpSpPr>
              <p:nvPr/>
            </p:nvGrpSpPr>
            <p:grpSpPr bwMode="auto">
              <a:xfrm>
                <a:off x="2542" y="2722"/>
                <a:ext cx="333" cy="173"/>
                <a:chOff x="3477" y="1978"/>
                <a:chExt cx="240" cy="179"/>
              </a:xfrm>
            </p:grpSpPr>
            <p:grpSp>
              <p:nvGrpSpPr>
                <p:cNvPr id="15954" name="Group 555"/>
                <p:cNvGrpSpPr>
                  <a:grpSpLocks/>
                </p:cNvGrpSpPr>
                <p:nvPr/>
              </p:nvGrpSpPr>
              <p:grpSpPr bwMode="auto">
                <a:xfrm>
                  <a:off x="3477" y="1978"/>
                  <a:ext cx="183" cy="80"/>
                  <a:chOff x="1537" y="2990"/>
                  <a:chExt cx="165" cy="328"/>
                </a:xfrm>
              </p:grpSpPr>
              <p:sp>
                <p:nvSpPr>
                  <p:cNvPr id="177708" name="AutoShape 556"/>
                  <p:cNvSpPr>
                    <a:spLocks noChangeArrowheads="1"/>
                  </p:cNvSpPr>
                  <p:nvPr/>
                </p:nvSpPr>
                <p:spPr bwMode="gray">
                  <a:xfrm>
                    <a:off x="1537" y="2990"/>
                    <a:ext cx="165"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978" name="Oval 557"/>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79" name="Oval 558"/>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0" name="Oval 559"/>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1" name="Oval 560"/>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2" name="Oval 561"/>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3" name="Oval 562"/>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4" name="Oval 563"/>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5" name="Oval 564"/>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6" name="Oval 565"/>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7" name="Oval 566"/>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8" name="Oval 567"/>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89" name="Oval 568"/>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90" name="Oval 569"/>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91" name="Oval 570"/>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92" name="Oval 571"/>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93" name="Oval 572"/>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94" name="Oval 573"/>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95" name="Oval 574"/>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96" name="Oval 575"/>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97" name="Oval 576"/>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955" name="Group 577"/>
                <p:cNvGrpSpPr>
                  <a:grpSpLocks/>
                </p:cNvGrpSpPr>
                <p:nvPr/>
              </p:nvGrpSpPr>
              <p:grpSpPr bwMode="auto">
                <a:xfrm>
                  <a:off x="3534" y="2077"/>
                  <a:ext cx="183" cy="80"/>
                  <a:chOff x="1537" y="2990"/>
                  <a:chExt cx="165" cy="328"/>
                </a:xfrm>
              </p:grpSpPr>
              <p:sp>
                <p:nvSpPr>
                  <p:cNvPr id="177730" name="AutoShape 578"/>
                  <p:cNvSpPr>
                    <a:spLocks noChangeArrowheads="1"/>
                  </p:cNvSpPr>
                  <p:nvPr/>
                </p:nvSpPr>
                <p:spPr bwMode="gray">
                  <a:xfrm>
                    <a:off x="1537" y="3059"/>
                    <a:ext cx="165" cy="259"/>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957" name="Oval 579"/>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58" name="Oval 580"/>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59" name="Oval 581"/>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0" name="Oval 582"/>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1" name="Oval 583"/>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2" name="Oval 584"/>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3" name="Oval 585"/>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4" name="Oval 586"/>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5" name="Oval 587"/>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6" name="Oval 588"/>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7" name="Oval 589"/>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8" name="Oval 590"/>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69" name="Oval 591"/>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70" name="Oval 592"/>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71" name="Oval 593"/>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72" name="Oval 594"/>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73" name="Oval 595"/>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74" name="Oval 596"/>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75" name="Oval 597"/>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76" name="Oval 598"/>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29" name="Group 1096"/>
              <p:cNvGrpSpPr>
                <a:grpSpLocks/>
              </p:cNvGrpSpPr>
              <p:nvPr/>
            </p:nvGrpSpPr>
            <p:grpSpPr bwMode="auto">
              <a:xfrm>
                <a:off x="3067" y="2060"/>
                <a:ext cx="589" cy="1928"/>
                <a:chOff x="3067" y="2060"/>
                <a:chExt cx="589" cy="1928"/>
              </a:xfrm>
            </p:grpSpPr>
            <p:grpSp>
              <p:nvGrpSpPr>
                <p:cNvPr id="15810" name="Group 600"/>
                <p:cNvGrpSpPr>
                  <a:grpSpLocks/>
                </p:cNvGrpSpPr>
                <p:nvPr/>
              </p:nvGrpSpPr>
              <p:grpSpPr bwMode="auto">
                <a:xfrm>
                  <a:off x="3067" y="2060"/>
                  <a:ext cx="589" cy="270"/>
                  <a:chOff x="4611" y="1702"/>
                  <a:chExt cx="424" cy="280"/>
                </a:xfrm>
              </p:grpSpPr>
              <p:pic>
                <p:nvPicPr>
                  <p:cNvPr id="15931" name="Picture 601" descr="images"/>
                  <p:cNvPicPr>
                    <a:picLocks noChangeAspect="1" noChangeArrowheads="1"/>
                  </p:cNvPicPr>
                  <p:nvPr/>
                </p:nvPicPr>
                <p:blipFill>
                  <a:blip r:embed="rId7">
                    <a:lum bright="30000"/>
                    <a:extLst>
                      <a:ext uri="{28A0092B-C50C-407E-A947-70E740481C1C}">
                        <a14:useLocalDpi xmlns:a14="http://schemas.microsoft.com/office/drawing/2010/main" val="0"/>
                      </a:ext>
                    </a:extLst>
                  </a:blip>
                  <a:srcRect/>
                  <a:stretch>
                    <a:fillRect/>
                  </a:stretch>
                </p:blipFill>
                <p:spPr bwMode="gray">
                  <a:xfrm>
                    <a:off x="4847" y="1702"/>
                    <a:ext cx="1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932" name="Group 602"/>
                  <p:cNvGrpSpPr>
                    <a:grpSpLocks/>
                  </p:cNvGrpSpPr>
                  <p:nvPr/>
                </p:nvGrpSpPr>
                <p:grpSpPr bwMode="auto">
                  <a:xfrm>
                    <a:off x="4611" y="1805"/>
                    <a:ext cx="189" cy="146"/>
                    <a:chOff x="1537" y="2990"/>
                    <a:chExt cx="165" cy="328"/>
                  </a:xfrm>
                </p:grpSpPr>
                <p:sp>
                  <p:nvSpPr>
                    <p:cNvPr id="177755" name="AutoShape 603"/>
                    <p:cNvSpPr>
                      <a:spLocks noChangeArrowheads="1"/>
                    </p:cNvSpPr>
                    <p:nvPr/>
                  </p:nvSpPr>
                  <p:spPr bwMode="gray">
                    <a:xfrm>
                      <a:off x="1537" y="2989"/>
                      <a:ext cx="165" cy="329"/>
                    </a:xfrm>
                    <a:prstGeom prst="cube">
                      <a:avLst>
                        <a:gd name="adj" fmla="val 21625"/>
                      </a:avLst>
                    </a:prstGeom>
                    <a:solidFill>
                      <a:srgbClr val="FFCCCC"/>
                    </a:solidFill>
                    <a:ln w="6350">
                      <a:solidFill>
                        <a:schemeClr val="folHlink"/>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934" name="Oval 604"/>
                    <p:cNvSpPr>
                      <a:spLocks noChangeArrowheads="1"/>
                    </p:cNvSpPr>
                    <p:nvPr/>
                  </p:nvSpPr>
                  <p:spPr bwMode="gray">
                    <a:xfrm>
                      <a:off x="1558"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35" name="Oval 605"/>
                    <p:cNvSpPr>
                      <a:spLocks noChangeArrowheads="1"/>
                    </p:cNvSpPr>
                    <p:nvPr/>
                  </p:nvSpPr>
                  <p:spPr bwMode="gray">
                    <a:xfrm>
                      <a:off x="1577"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36" name="Oval 606"/>
                    <p:cNvSpPr>
                      <a:spLocks noChangeArrowheads="1"/>
                    </p:cNvSpPr>
                    <p:nvPr/>
                  </p:nvSpPr>
                  <p:spPr bwMode="gray">
                    <a:xfrm>
                      <a:off x="1596"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37" name="Oval 607"/>
                    <p:cNvSpPr>
                      <a:spLocks noChangeArrowheads="1"/>
                    </p:cNvSpPr>
                    <p:nvPr/>
                  </p:nvSpPr>
                  <p:spPr bwMode="gray">
                    <a:xfrm>
                      <a:off x="1615"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38" name="Oval 608"/>
                    <p:cNvSpPr>
                      <a:spLocks noChangeArrowheads="1"/>
                    </p:cNvSpPr>
                    <p:nvPr/>
                  </p:nvSpPr>
                  <p:spPr bwMode="gray">
                    <a:xfrm>
                      <a:off x="1634"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39" name="Oval 609"/>
                    <p:cNvSpPr>
                      <a:spLocks noChangeArrowheads="1"/>
                    </p:cNvSpPr>
                    <p:nvPr/>
                  </p:nvSpPr>
                  <p:spPr bwMode="gray">
                    <a:xfrm>
                      <a:off x="1558"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0" name="Oval 610"/>
                    <p:cNvSpPr>
                      <a:spLocks noChangeArrowheads="1"/>
                    </p:cNvSpPr>
                    <p:nvPr/>
                  </p:nvSpPr>
                  <p:spPr bwMode="gray">
                    <a:xfrm>
                      <a:off x="1577"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1" name="Oval 611"/>
                    <p:cNvSpPr>
                      <a:spLocks noChangeArrowheads="1"/>
                    </p:cNvSpPr>
                    <p:nvPr/>
                  </p:nvSpPr>
                  <p:spPr bwMode="gray">
                    <a:xfrm>
                      <a:off x="1596"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2" name="Oval 612"/>
                    <p:cNvSpPr>
                      <a:spLocks noChangeArrowheads="1"/>
                    </p:cNvSpPr>
                    <p:nvPr/>
                  </p:nvSpPr>
                  <p:spPr bwMode="gray">
                    <a:xfrm>
                      <a:off x="1615"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3" name="Oval 613"/>
                    <p:cNvSpPr>
                      <a:spLocks noChangeArrowheads="1"/>
                    </p:cNvSpPr>
                    <p:nvPr/>
                  </p:nvSpPr>
                  <p:spPr bwMode="gray">
                    <a:xfrm>
                      <a:off x="1634"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4" name="Oval 614"/>
                    <p:cNvSpPr>
                      <a:spLocks noChangeArrowheads="1"/>
                    </p:cNvSpPr>
                    <p:nvPr/>
                  </p:nvSpPr>
                  <p:spPr bwMode="gray">
                    <a:xfrm>
                      <a:off x="1558"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5" name="Oval 615"/>
                    <p:cNvSpPr>
                      <a:spLocks noChangeArrowheads="1"/>
                    </p:cNvSpPr>
                    <p:nvPr/>
                  </p:nvSpPr>
                  <p:spPr bwMode="gray">
                    <a:xfrm>
                      <a:off x="1577"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6" name="Oval 616"/>
                    <p:cNvSpPr>
                      <a:spLocks noChangeArrowheads="1"/>
                    </p:cNvSpPr>
                    <p:nvPr/>
                  </p:nvSpPr>
                  <p:spPr bwMode="gray">
                    <a:xfrm>
                      <a:off x="1596"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7" name="Oval 617"/>
                    <p:cNvSpPr>
                      <a:spLocks noChangeArrowheads="1"/>
                    </p:cNvSpPr>
                    <p:nvPr/>
                  </p:nvSpPr>
                  <p:spPr bwMode="gray">
                    <a:xfrm>
                      <a:off x="1615"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8" name="Oval 618"/>
                    <p:cNvSpPr>
                      <a:spLocks noChangeArrowheads="1"/>
                    </p:cNvSpPr>
                    <p:nvPr/>
                  </p:nvSpPr>
                  <p:spPr bwMode="gray">
                    <a:xfrm>
                      <a:off x="1634"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49" name="Oval 619"/>
                    <p:cNvSpPr>
                      <a:spLocks noChangeArrowheads="1"/>
                    </p:cNvSpPr>
                    <p:nvPr/>
                  </p:nvSpPr>
                  <p:spPr bwMode="gray">
                    <a:xfrm>
                      <a:off x="1558"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50" name="Oval 620"/>
                    <p:cNvSpPr>
                      <a:spLocks noChangeArrowheads="1"/>
                    </p:cNvSpPr>
                    <p:nvPr/>
                  </p:nvSpPr>
                  <p:spPr bwMode="gray">
                    <a:xfrm>
                      <a:off x="1577"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51" name="Oval 621"/>
                    <p:cNvSpPr>
                      <a:spLocks noChangeArrowheads="1"/>
                    </p:cNvSpPr>
                    <p:nvPr/>
                  </p:nvSpPr>
                  <p:spPr bwMode="gray">
                    <a:xfrm>
                      <a:off x="1596"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52" name="Oval 622"/>
                    <p:cNvSpPr>
                      <a:spLocks noChangeArrowheads="1"/>
                    </p:cNvSpPr>
                    <p:nvPr/>
                  </p:nvSpPr>
                  <p:spPr bwMode="gray">
                    <a:xfrm>
                      <a:off x="1615"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53" name="Oval 623"/>
                    <p:cNvSpPr>
                      <a:spLocks noChangeArrowheads="1"/>
                    </p:cNvSpPr>
                    <p:nvPr/>
                  </p:nvSpPr>
                  <p:spPr bwMode="gray">
                    <a:xfrm>
                      <a:off x="1634"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811" name="Group 624"/>
                <p:cNvGrpSpPr>
                  <a:grpSpLocks/>
                </p:cNvGrpSpPr>
                <p:nvPr/>
              </p:nvGrpSpPr>
              <p:grpSpPr bwMode="auto">
                <a:xfrm>
                  <a:off x="3067" y="2391"/>
                  <a:ext cx="589" cy="271"/>
                  <a:chOff x="4611" y="1702"/>
                  <a:chExt cx="424" cy="280"/>
                </a:xfrm>
              </p:grpSpPr>
              <p:pic>
                <p:nvPicPr>
                  <p:cNvPr id="15908" name="Picture 625" descr="images"/>
                  <p:cNvPicPr>
                    <a:picLocks noChangeAspect="1" noChangeArrowheads="1"/>
                  </p:cNvPicPr>
                  <p:nvPr/>
                </p:nvPicPr>
                <p:blipFill>
                  <a:blip r:embed="rId7">
                    <a:lum bright="30000"/>
                    <a:extLst>
                      <a:ext uri="{28A0092B-C50C-407E-A947-70E740481C1C}">
                        <a14:useLocalDpi xmlns:a14="http://schemas.microsoft.com/office/drawing/2010/main" val="0"/>
                      </a:ext>
                    </a:extLst>
                  </a:blip>
                  <a:srcRect/>
                  <a:stretch>
                    <a:fillRect/>
                  </a:stretch>
                </p:blipFill>
                <p:spPr bwMode="gray">
                  <a:xfrm>
                    <a:off x="4847" y="1702"/>
                    <a:ext cx="1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909" name="Group 626"/>
                  <p:cNvGrpSpPr>
                    <a:grpSpLocks/>
                  </p:cNvGrpSpPr>
                  <p:nvPr/>
                </p:nvGrpSpPr>
                <p:grpSpPr bwMode="auto">
                  <a:xfrm>
                    <a:off x="4611" y="1805"/>
                    <a:ext cx="189" cy="146"/>
                    <a:chOff x="1537" y="2990"/>
                    <a:chExt cx="165" cy="328"/>
                  </a:xfrm>
                </p:grpSpPr>
                <p:sp>
                  <p:nvSpPr>
                    <p:cNvPr id="177779" name="AutoShape 627"/>
                    <p:cNvSpPr>
                      <a:spLocks noChangeArrowheads="1"/>
                    </p:cNvSpPr>
                    <p:nvPr/>
                  </p:nvSpPr>
                  <p:spPr bwMode="gray">
                    <a:xfrm>
                      <a:off x="1537" y="2991"/>
                      <a:ext cx="165" cy="327"/>
                    </a:xfrm>
                    <a:prstGeom prst="cube">
                      <a:avLst>
                        <a:gd name="adj" fmla="val 21625"/>
                      </a:avLst>
                    </a:prstGeom>
                    <a:solidFill>
                      <a:srgbClr val="FFCCCC"/>
                    </a:solidFill>
                    <a:ln w="6350">
                      <a:solidFill>
                        <a:schemeClr val="folHlink"/>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911" name="Oval 628"/>
                    <p:cNvSpPr>
                      <a:spLocks noChangeArrowheads="1"/>
                    </p:cNvSpPr>
                    <p:nvPr/>
                  </p:nvSpPr>
                  <p:spPr bwMode="gray">
                    <a:xfrm>
                      <a:off x="1558"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12" name="Oval 629"/>
                    <p:cNvSpPr>
                      <a:spLocks noChangeArrowheads="1"/>
                    </p:cNvSpPr>
                    <p:nvPr/>
                  </p:nvSpPr>
                  <p:spPr bwMode="gray">
                    <a:xfrm>
                      <a:off x="1577"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13" name="Oval 630"/>
                    <p:cNvSpPr>
                      <a:spLocks noChangeArrowheads="1"/>
                    </p:cNvSpPr>
                    <p:nvPr/>
                  </p:nvSpPr>
                  <p:spPr bwMode="gray">
                    <a:xfrm>
                      <a:off x="1596"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14" name="Oval 631"/>
                    <p:cNvSpPr>
                      <a:spLocks noChangeArrowheads="1"/>
                    </p:cNvSpPr>
                    <p:nvPr/>
                  </p:nvSpPr>
                  <p:spPr bwMode="gray">
                    <a:xfrm>
                      <a:off x="1615"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15" name="Oval 632"/>
                    <p:cNvSpPr>
                      <a:spLocks noChangeArrowheads="1"/>
                    </p:cNvSpPr>
                    <p:nvPr/>
                  </p:nvSpPr>
                  <p:spPr bwMode="gray">
                    <a:xfrm>
                      <a:off x="1634"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16" name="Oval 633"/>
                    <p:cNvSpPr>
                      <a:spLocks noChangeArrowheads="1"/>
                    </p:cNvSpPr>
                    <p:nvPr/>
                  </p:nvSpPr>
                  <p:spPr bwMode="gray">
                    <a:xfrm>
                      <a:off x="1558"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17" name="Oval 634"/>
                    <p:cNvSpPr>
                      <a:spLocks noChangeArrowheads="1"/>
                    </p:cNvSpPr>
                    <p:nvPr/>
                  </p:nvSpPr>
                  <p:spPr bwMode="gray">
                    <a:xfrm>
                      <a:off x="1577"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18" name="Oval 635"/>
                    <p:cNvSpPr>
                      <a:spLocks noChangeArrowheads="1"/>
                    </p:cNvSpPr>
                    <p:nvPr/>
                  </p:nvSpPr>
                  <p:spPr bwMode="gray">
                    <a:xfrm>
                      <a:off x="1596"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19" name="Oval 636"/>
                    <p:cNvSpPr>
                      <a:spLocks noChangeArrowheads="1"/>
                    </p:cNvSpPr>
                    <p:nvPr/>
                  </p:nvSpPr>
                  <p:spPr bwMode="gray">
                    <a:xfrm>
                      <a:off x="1615"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0" name="Oval 637"/>
                    <p:cNvSpPr>
                      <a:spLocks noChangeArrowheads="1"/>
                    </p:cNvSpPr>
                    <p:nvPr/>
                  </p:nvSpPr>
                  <p:spPr bwMode="gray">
                    <a:xfrm>
                      <a:off x="1634"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1" name="Oval 638"/>
                    <p:cNvSpPr>
                      <a:spLocks noChangeArrowheads="1"/>
                    </p:cNvSpPr>
                    <p:nvPr/>
                  </p:nvSpPr>
                  <p:spPr bwMode="gray">
                    <a:xfrm>
                      <a:off x="1558"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2" name="Oval 639"/>
                    <p:cNvSpPr>
                      <a:spLocks noChangeArrowheads="1"/>
                    </p:cNvSpPr>
                    <p:nvPr/>
                  </p:nvSpPr>
                  <p:spPr bwMode="gray">
                    <a:xfrm>
                      <a:off x="1577"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3" name="Oval 640"/>
                    <p:cNvSpPr>
                      <a:spLocks noChangeArrowheads="1"/>
                    </p:cNvSpPr>
                    <p:nvPr/>
                  </p:nvSpPr>
                  <p:spPr bwMode="gray">
                    <a:xfrm>
                      <a:off x="1596"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4" name="Oval 641"/>
                    <p:cNvSpPr>
                      <a:spLocks noChangeArrowheads="1"/>
                    </p:cNvSpPr>
                    <p:nvPr/>
                  </p:nvSpPr>
                  <p:spPr bwMode="gray">
                    <a:xfrm>
                      <a:off x="1615"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5" name="Oval 642"/>
                    <p:cNvSpPr>
                      <a:spLocks noChangeArrowheads="1"/>
                    </p:cNvSpPr>
                    <p:nvPr/>
                  </p:nvSpPr>
                  <p:spPr bwMode="gray">
                    <a:xfrm>
                      <a:off x="1634"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6" name="Oval 643"/>
                    <p:cNvSpPr>
                      <a:spLocks noChangeArrowheads="1"/>
                    </p:cNvSpPr>
                    <p:nvPr/>
                  </p:nvSpPr>
                  <p:spPr bwMode="gray">
                    <a:xfrm>
                      <a:off x="1558"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7" name="Oval 644"/>
                    <p:cNvSpPr>
                      <a:spLocks noChangeArrowheads="1"/>
                    </p:cNvSpPr>
                    <p:nvPr/>
                  </p:nvSpPr>
                  <p:spPr bwMode="gray">
                    <a:xfrm>
                      <a:off x="1577"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8" name="Oval 645"/>
                    <p:cNvSpPr>
                      <a:spLocks noChangeArrowheads="1"/>
                    </p:cNvSpPr>
                    <p:nvPr/>
                  </p:nvSpPr>
                  <p:spPr bwMode="gray">
                    <a:xfrm>
                      <a:off x="1596"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29" name="Oval 646"/>
                    <p:cNvSpPr>
                      <a:spLocks noChangeArrowheads="1"/>
                    </p:cNvSpPr>
                    <p:nvPr/>
                  </p:nvSpPr>
                  <p:spPr bwMode="gray">
                    <a:xfrm>
                      <a:off x="1615"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30" name="Oval 647"/>
                    <p:cNvSpPr>
                      <a:spLocks noChangeArrowheads="1"/>
                    </p:cNvSpPr>
                    <p:nvPr/>
                  </p:nvSpPr>
                  <p:spPr bwMode="gray">
                    <a:xfrm>
                      <a:off x="1634"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812" name="Group 648"/>
                <p:cNvGrpSpPr>
                  <a:grpSpLocks/>
                </p:cNvGrpSpPr>
                <p:nvPr/>
              </p:nvGrpSpPr>
              <p:grpSpPr bwMode="auto">
                <a:xfrm>
                  <a:off x="3067" y="2723"/>
                  <a:ext cx="589" cy="270"/>
                  <a:chOff x="4611" y="1702"/>
                  <a:chExt cx="424" cy="280"/>
                </a:xfrm>
              </p:grpSpPr>
              <p:pic>
                <p:nvPicPr>
                  <p:cNvPr id="15885" name="Picture 649" descr="images"/>
                  <p:cNvPicPr>
                    <a:picLocks noChangeAspect="1" noChangeArrowheads="1"/>
                  </p:cNvPicPr>
                  <p:nvPr/>
                </p:nvPicPr>
                <p:blipFill>
                  <a:blip r:embed="rId7">
                    <a:lum bright="30000"/>
                    <a:extLst>
                      <a:ext uri="{28A0092B-C50C-407E-A947-70E740481C1C}">
                        <a14:useLocalDpi xmlns:a14="http://schemas.microsoft.com/office/drawing/2010/main" val="0"/>
                      </a:ext>
                    </a:extLst>
                  </a:blip>
                  <a:srcRect/>
                  <a:stretch>
                    <a:fillRect/>
                  </a:stretch>
                </p:blipFill>
                <p:spPr bwMode="gray">
                  <a:xfrm>
                    <a:off x="4847" y="1702"/>
                    <a:ext cx="1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886" name="Group 650"/>
                  <p:cNvGrpSpPr>
                    <a:grpSpLocks/>
                  </p:cNvGrpSpPr>
                  <p:nvPr/>
                </p:nvGrpSpPr>
                <p:grpSpPr bwMode="auto">
                  <a:xfrm>
                    <a:off x="4611" y="1805"/>
                    <a:ext cx="189" cy="146"/>
                    <a:chOff x="1537" y="2990"/>
                    <a:chExt cx="165" cy="328"/>
                  </a:xfrm>
                </p:grpSpPr>
                <p:sp>
                  <p:nvSpPr>
                    <p:cNvPr id="177803" name="AutoShape 651"/>
                    <p:cNvSpPr>
                      <a:spLocks noChangeArrowheads="1"/>
                    </p:cNvSpPr>
                    <p:nvPr/>
                  </p:nvSpPr>
                  <p:spPr bwMode="gray">
                    <a:xfrm>
                      <a:off x="1537" y="2989"/>
                      <a:ext cx="165" cy="328"/>
                    </a:xfrm>
                    <a:prstGeom prst="cube">
                      <a:avLst>
                        <a:gd name="adj" fmla="val 21625"/>
                      </a:avLst>
                    </a:prstGeom>
                    <a:solidFill>
                      <a:srgbClr val="FFCCCC"/>
                    </a:solidFill>
                    <a:ln w="6350">
                      <a:solidFill>
                        <a:schemeClr val="folHlink"/>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888" name="Oval 652"/>
                    <p:cNvSpPr>
                      <a:spLocks noChangeArrowheads="1"/>
                    </p:cNvSpPr>
                    <p:nvPr/>
                  </p:nvSpPr>
                  <p:spPr bwMode="gray">
                    <a:xfrm>
                      <a:off x="1558"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89" name="Oval 653"/>
                    <p:cNvSpPr>
                      <a:spLocks noChangeArrowheads="1"/>
                    </p:cNvSpPr>
                    <p:nvPr/>
                  </p:nvSpPr>
                  <p:spPr bwMode="gray">
                    <a:xfrm>
                      <a:off x="1577"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0" name="Oval 654"/>
                    <p:cNvSpPr>
                      <a:spLocks noChangeArrowheads="1"/>
                    </p:cNvSpPr>
                    <p:nvPr/>
                  </p:nvSpPr>
                  <p:spPr bwMode="gray">
                    <a:xfrm>
                      <a:off x="1596"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1" name="Oval 655"/>
                    <p:cNvSpPr>
                      <a:spLocks noChangeArrowheads="1"/>
                    </p:cNvSpPr>
                    <p:nvPr/>
                  </p:nvSpPr>
                  <p:spPr bwMode="gray">
                    <a:xfrm>
                      <a:off x="1615"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2" name="Oval 656"/>
                    <p:cNvSpPr>
                      <a:spLocks noChangeArrowheads="1"/>
                    </p:cNvSpPr>
                    <p:nvPr/>
                  </p:nvSpPr>
                  <p:spPr bwMode="gray">
                    <a:xfrm>
                      <a:off x="1634"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3" name="Oval 657"/>
                    <p:cNvSpPr>
                      <a:spLocks noChangeArrowheads="1"/>
                    </p:cNvSpPr>
                    <p:nvPr/>
                  </p:nvSpPr>
                  <p:spPr bwMode="gray">
                    <a:xfrm>
                      <a:off x="1558"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4" name="Oval 658"/>
                    <p:cNvSpPr>
                      <a:spLocks noChangeArrowheads="1"/>
                    </p:cNvSpPr>
                    <p:nvPr/>
                  </p:nvSpPr>
                  <p:spPr bwMode="gray">
                    <a:xfrm>
                      <a:off x="1577"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5" name="Oval 659"/>
                    <p:cNvSpPr>
                      <a:spLocks noChangeArrowheads="1"/>
                    </p:cNvSpPr>
                    <p:nvPr/>
                  </p:nvSpPr>
                  <p:spPr bwMode="gray">
                    <a:xfrm>
                      <a:off x="1596"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6" name="Oval 660"/>
                    <p:cNvSpPr>
                      <a:spLocks noChangeArrowheads="1"/>
                    </p:cNvSpPr>
                    <p:nvPr/>
                  </p:nvSpPr>
                  <p:spPr bwMode="gray">
                    <a:xfrm>
                      <a:off x="1615"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7" name="Oval 661"/>
                    <p:cNvSpPr>
                      <a:spLocks noChangeArrowheads="1"/>
                    </p:cNvSpPr>
                    <p:nvPr/>
                  </p:nvSpPr>
                  <p:spPr bwMode="gray">
                    <a:xfrm>
                      <a:off x="1634"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8" name="Oval 662"/>
                    <p:cNvSpPr>
                      <a:spLocks noChangeArrowheads="1"/>
                    </p:cNvSpPr>
                    <p:nvPr/>
                  </p:nvSpPr>
                  <p:spPr bwMode="gray">
                    <a:xfrm>
                      <a:off x="1558"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99" name="Oval 663"/>
                    <p:cNvSpPr>
                      <a:spLocks noChangeArrowheads="1"/>
                    </p:cNvSpPr>
                    <p:nvPr/>
                  </p:nvSpPr>
                  <p:spPr bwMode="gray">
                    <a:xfrm>
                      <a:off x="1577"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00" name="Oval 664"/>
                    <p:cNvSpPr>
                      <a:spLocks noChangeArrowheads="1"/>
                    </p:cNvSpPr>
                    <p:nvPr/>
                  </p:nvSpPr>
                  <p:spPr bwMode="gray">
                    <a:xfrm>
                      <a:off x="1596"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01" name="Oval 665"/>
                    <p:cNvSpPr>
                      <a:spLocks noChangeArrowheads="1"/>
                    </p:cNvSpPr>
                    <p:nvPr/>
                  </p:nvSpPr>
                  <p:spPr bwMode="gray">
                    <a:xfrm>
                      <a:off x="1615"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02" name="Oval 666"/>
                    <p:cNvSpPr>
                      <a:spLocks noChangeArrowheads="1"/>
                    </p:cNvSpPr>
                    <p:nvPr/>
                  </p:nvSpPr>
                  <p:spPr bwMode="gray">
                    <a:xfrm>
                      <a:off x="1634"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03" name="Oval 667"/>
                    <p:cNvSpPr>
                      <a:spLocks noChangeArrowheads="1"/>
                    </p:cNvSpPr>
                    <p:nvPr/>
                  </p:nvSpPr>
                  <p:spPr bwMode="gray">
                    <a:xfrm>
                      <a:off x="1558"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04" name="Oval 668"/>
                    <p:cNvSpPr>
                      <a:spLocks noChangeArrowheads="1"/>
                    </p:cNvSpPr>
                    <p:nvPr/>
                  </p:nvSpPr>
                  <p:spPr bwMode="gray">
                    <a:xfrm>
                      <a:off x="1577"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05" name="Oval 669"/>
                    <p:cNvSpPr>
                      <a:spLocks noChangeArrowheads="1"/>
                    </p:cNvSpPr>
                    <p:nvPr/>
                  </p:nvSpPr>
                  <p:spPr bwMode="gray">
                    <a:xfrm>
                      <a:off x="1596"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06" name="Oval 670"/>
                    <p:cNvSpPr>
                      <a:spLocks noChangeArrowheads="1"/>
                    </p:cNvSpPr>
                    <p:nvPr/>
                  </p:nvSpPr>
                  <p:spPr bwMode="gray">
                    <a:xfrm>
                      <a:off x="1615"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907" name="Oval 671"/>
                    <p:cNvSpPr>
                      <a:spLocks noChangeArrowheads="1"/>
                    </p:cNvSpPr>
                    <p:nvPr/>
                  </p:nvSpPr>
                  <p:spPr bwMode="gray">
                    <a:xfrm>
                      <a:off x="1634"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813" name="Group 672"/>
                <p:cNvGrpSpPr>
                  <a:grpSpLocks/>
                </p:cNvGrpSpPr>
                <p:nvPr/>
              </p:nvGrpSpPr>
              <p:grpSpPr bwMode="auto">
                <a:xfrm>
                  <a:off x="3067" y="3054"/>
                  <a:ext cx="589" cy="270"/>
                  <a:chOff x="4611" y="1702"/>
                  <a:chExt cx="424" cy="280"/>
                </a:xfrm>
              </p:grpSpPr>
              <p:pic>
                <p:nvPicPr>
                  <p:cNvPr id="15862" name="Picture 673" descr="images"/>
                  <p:cNvPicPr>
                    <a:picLocks noChangeAspect="1" noChangeArrowheads="1"/>
                  </p:cNvPicPr>
                  <p:nvPr/>
                </p:nvPicPr>
                <p:blipFill>
                  <a:blip r:embed="rId7">
                    <a:lum bright="30000"/>
                    <a:extLst>
                      <a:ext uri="{28A0092B-C50C-407E-A947-70E740481C1C}">
                        <a14:useLocalDpi xmlns:a14="http://schemas.microsoft.com/office/drawing/2010/main" val="0"/>
                      </a:ext>
                    </a:extLst>
                  </a:blip>
                  <a:srcRect/>
                  <a:stretch>
                    <a:fillRect/>
                  </a:stretch>
                </p:blipFill>
                <p:spPr bwMode="gray">
                  <a:xfrm>
                    <a:off x="4847" y="1702"/>
                    <a:ext cx="1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863" name="Group 674"/>
                  <p:cNvGrpSpPr>
                    <a:grpSpLocks/>
                  </p:cNvGrpSpPr>
                  <p:nvPr/>
                </p:nvGrpSpPr>
                <p:grpSpPr bwMode="auto">
                  <a:xfrm>
                    <a:off x="4611" y="1805"/>
                    <a:ext cx="189" cy="146"/>
                    <a:chOff x="1537" y="2990"/>
                    <a:chExt cx="165" cy="328"/>
                  </a:xfrm>
                </p:grpSpPr>
                <p:sp>
                  <p:nvSpPr>
                    <p:cNvPr id="177827" name="AutoShape 675"/>
                    <p:cNvSpPr>
                      <a:spLocks noChangeArrowheads="1"/>
                    </p:cNvSpPr>
                    <p:nvPr/>
                  </p:nvSpPr>
                  <p:spPr bwMode="gray">
                    <a:xfrm>
                      <a:off x="1537" y="2989"/>
                      <a:ext cx="165" cy="329"/>
                    </a:xfrm>
                    <a:prstGeom prst="cube">
                      <a:avLst>
                        <a:gd name="adj" fmla="val 21625"/>
                      </a:avLst>
                    </a:prstGeom>
                    <a:solidFill>
                      <a:srgbClr val="FFCCCC"/>
                    </a:solidFill>
                    <a:ln w="6350">
                      <a:solidFill>
                        <a:schemeClr val="folHlink"/>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865" name="Oval 676"/>
                    <p:cNvSpPr>
                      <a:spLocks noChangeArrowheads="1"/>
                    </p:cNvSpPr>
                    <p:nvPr/>
                  </p:nvSpPr>
                  <p:spPr bwMode="gray">
                    <a:xfrm>
                      <a:off x="1558"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66" name="Oval 677"/>
                    <p:cNvSpPr>
                      <a:spLocks noChangeArrowheads="1"/>
                    </p:cNvSpPr>
                    <p:nvPr/>
                  </p:nvSpPr>
                  <p:spPr bwMode="gray">
                    <a:xfrm>
                      <a:off x="1577"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67" name="Oval 678"/>
                    <p:cNvSpPr>
                      <a:spLocks noChangeArrowheads="1"/>
                    </p:cNvSpPr>
                    <p:nvPr/>
                  </p:nvSpPr>
                  <p:spPr bwMode="gray">
                    <a:xfrm>
                      <a:off x="1596"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68" name="Oval 679"/>
                    <p:cNvSpPr>
                      <a:spLocks noChangeArrowheads="1"/>
                    </p:cNvSpPr>
                    <p:nvPr/>
                  </p:nvSpPr>
                  <p:spPr bwMode="gray">
                    <a:xfrm>
                      <a:off x="1615"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69" name="Oval 680"/>
                    <p:cNvSpPr>
                      <a:spLocks noChangeArrowheads="1"/>
                    </p:cNvSpPr>
                    <p:nvPr/>
                  </p:nvSpPr>
                  <p:spPr bwMode="gray">
                    <a:xfrm>
                      <a:off x="1634"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0" name="Oval 681"/>
                    <p:cNvSpPr>
                      <a:spLocks noChangeArrowheads="1"/>
                    </p:cNvSpPr>
                    <p:nvPr/>
                  </p:nvSpPr>
                  <p:spPr bwMode="gray">
                    <a:xfrm>
                      <a:off x="1558"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1" name="Oval 682"/>
                    <p:cNvSpPr>
                      <a:spLocks noChangeArrowheads="1"/>
                    </p:cNvSpPr>
                    <p:nvPr/>
                  </p:nvSpPr>
                  <p:spPr bwMode="gray">
                    <a:xfrm>
                      <a:off x="1577"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2" name="Oval 683"/>
                    <p:cNvSpPr>
                      <a:spLocks noChangeArrowheads="1"/>
                    </p:cNvSpPr>
                    <p:nvPr/>
                  </p:nvSpPr>
                  <p:spPr bwMode="gray">
                    <a:xfrm>
                      <a:off x="1596"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3" name="Oval 684"/>
                    <p:cNvSpPr>
                      <a:spLocks noChangeArrowheads="1"/>
                    </p:cNvSpPr>
                    <p:nvPr/>
                  </p:nvSpPr>
                  <p:spPr bwMode="gray">
                    <a:xfrm>
                      <a:off x="1615"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4" name="Oval 685"/>
                    <p:cNvSpPr>
                      <a:spLocks noChangeArrowheads="1"/>
                    </p:cNvSpPr>
                    <p:nvPr/>
                  </p:nvSpPr>
                  <p:spPr bwMode="gray">
                    <a:xfrm>
                      <a:off x="1634"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5" name="Oval 686"/>
                    <p:cNvSpPr>
                      <a:spLocks noChangeArrowheads="1"/>
                    </p:cNvSpPr>
                    <p:nvPr/>
                  </p:nvSpPr>
                  <p:spPr bwMode="gray">
                    <a:xfrm>
                      <a:off x="1558"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6" name="Oval 687"/>
                    <p:cNvSpPr>
                      <a:spLocks noChangeArrowheads="1"/>
                    </p:cNvSpPr>
                    <p:nvPr/>
                  </p:nvSpPr>
                  <p:spPr bwMode="gray">
                    <a:xfrm>
                      <a:off x="1577"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7" name="Oval 688"/>
                    <p:cNvSpPr>
                      <a:spLocks noChangeArrowheads="1"/>
                    </p:cNvSpPr>
                    <p:nvPr/>
                  </p:nvSpPr>
                  <p:spPr bwMode="gray">
                    <a:xfrm>
                      <a:off x="1596"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8" name="Oval 689"/>
                    <p:cNvSpPr>
                      <a:spLocks noChangeArrowheads="1"/>
                    </p:cNvSpPr>
                    <p:nvPr/>
                  </p:nvSpPr>
                  <p:spPr bwMode="gray">
                    <a:xfrm>
                      <a:off x="1615"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79" name="Oval 690"/>
                    <p:cNvSpPr>
                      <a:spLocks noChangeArrowheads="1"/>
                    </p:cNvSpPr>
                    <p:nvPr/>
                  </p:nvSpPr>
                  <p:spPr bwMode="gray">
                    <a:xfrm>
                      <a:off x="1634"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80" name="Oval 691"/>
                    <p:cNvSpPr>
                      <a:spLocks noChangeArrowheads="1"/>
                    </p:cNvSpPr>
                    <p:nvPr/>
                  </p:nvSpPr>
                  <p:spPr bwMode="gray">
                    <a:xfrm>
                      <a:off x="1558"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81" name="Oval 692"/>
                    <p:cNvSpPr>
                      <a:spLocks noChangeArrowheads="1"/>
                    </p:cNvSpPr>
                    <p:nvPr/>
                  </p:nvSpPr>
                  <p:spPr bwMode="gray">
                    <a:xfrm>
                      <a:off x="1577"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82" name="Oval 693"/>
                    <p:cNvSpPr>
                      <a:spLocks noChangeArrowheads="1"/>
                    </p:cNvSpPr>
                    <p:nvPr/>
                  </p:nvSpPr>
                  <p:spPr bwMode="gray">
                    <a:xfrm>
                      <a:off x="1596"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83" name="Oval 694"/>
                    <p:cNvSpPr>
                      <a:spLocks noChangeArrowheads="1"/>
                    </p:cNvSpPr>
                    <p:nvPr/>
                  </p:nvSpPr>
                  <p:spPr bwMode="gray">
                    <a:xfrm>
                      <a:off x="1615"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84" name="Oval 695"/>
                    <p:cNvSpPr>
                      <a:spLocks noChangeArrowheads="1"/>
                    </p:cNvSpPr>
                    <p:nvPr/>
                  </p:nvSpPr>
                  <p:spPr bwMode="gray">
                    <a:xfrm>
                      <a:off x="1634"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814" name="Group 696"/>
                <p:cNvGrpSpPr>
                  <a:grpSpLocks/>
                </p:cNvGrpSpPr>
                <p:nvPr/>
              </p:nvGrpSpPr>
              <p:grpSpPr bwMode="auto">
                <a:xfrm>
                  <a:off x="3067" y="3385"/>
                  <a:ext cx="589" cy="271"/>
                  <a:chOff x="4611" y="1702"/>
                  <a:chExt cx="424" cy="280"/>
                </a:xfrm>
              </p:grpSpPr>
              <p:pic>
                <p:nvPicPr>
                  <p:cNvPr id="15839" name="Picture 697" descr="images"/>
                  <p:cNvPicPr>
                    <a:picLocks noChangeAspect="1" noChangeArrowheads="1"/>
                  </p:cNvPicPr>
                  <p:nvPr/>
                </p:nvPicPr>
                <p:blipFill>
                  <a:blip r:embed="rId7">
                    <a:lum bright="30000"/>
                    <a:extLst>
                      <a:ext uri="{28A0092B-C50C-407E-A947-70E740481C1C}">
                        <a14:useLocalDpi xmlns:a14="http://schemas.microsoft.com/office/drawing/2010/main" val="0"/>
                      </a:ext>
                    </a:extLst>
                  </a:blip>
                  <a:srcRect/>
                  <a:stretch>
                    <a:fillRect/>
                  </a:stretch>
                </p:blipFill>
                <p:spPr bwMode="gray">
                  <a:xfrm>
                    <a:off x="4847" y="1702"/>
                    <a:ext cx="1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840" name="Group 698"/>
                  <p:cNvGrpSpPr>
                    <a:grpSpLocks/>
                  </p:cNvGrpSpPr>
                  <p:nvPr/>
                </p:nvGrpSpPr>
                <p:grpSpPr bwMode="auto">
                  <a:xfrm>
                    <a:off x="4611" y="1805"/>
                    <a:ext cx="189" cy="146"/>
                    <a:chOff x="1537" y="2990"/>
                    <a:chExt cx="165" cy="328"/>
                  </a:xfrm>
                </p:grpSpPr>
                <p:sp>
                  <p:nvSpPr>
                    <p:cNvPr id="177851" name="AutoShape 699"/>
                    <p:cNvSpPr>
                      <a:spLocks noChangeArrowheads="1"/>
                    </p:cNvSpPr>
                    <p:nvPr/>
                  </p:nvSpPr>
                  <p:spPr bwMode="gray">
                    <a:xfrm>
                      <a:off x="1537" y="2991"/>
                      <a:ext cx="165" cy="327"/>
                    </a:xfrm>
                    <a:prstGeom prst="cube">
                      <a:avLst>
                        <a:gd name="adj" fmla="val 21625"/>
                      </a:avLst>
                    </a:prstGeom>
                    <a:solidFill>
                      <a:srgbClr val="FFCCCC"/>
                    </a:solidFill>
                    <a:ln w="6350">
                      <a:solidFill>
                        <a:schemeClr val="folHlink"/>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842" name="Oval 700"/>
                    <p:cNvSpPr>
                      <a:spLocks noChangeArrowheads="1"/>
                    </p:cNvSpPr>
                    <p:nvPr/>
                  </p:nvSpPr>
                  <p:spPr bwMode="gray">
                    <a:xfrm>
                      <a:off x="1558"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43" name="Oval 701"/>
                    <p:cNvSpPr>
                      <a:spLocks noChangeArrowheads="1"/>
                    </p:cNvSpPr>
                    <p:nvPr/>
                  </p:nvSpPr>
                  <p:spPr bwMode="gray">
                    <a:xfrm>
                      <a:off x="1577"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44" name="Oval 702"/>
                    <p:cNvSpPr>
                      <a:spLocks noChangeArrowheads="1"/>
                    </p:cNvSpPr>
                    <p:nvPr/>
                  </p:nvSpPr>
                  <p:spPr bwMode="gray">
                    <a:xfrm>
                      <a:off x="1596"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45" name="Oval 703"/>
                    <p:cNvSpPr>
                      <a:spLocks noChangeArrowheads="1"/>
                    </p:cNvSpPr>
                    <p:nvPr/>
                  </p:nvSpPr>
                  <p:spPr bwMode="gray">
                    <a:xfrm>
                      <a:off x="1615"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46" name="Oval 704"/>
                    <p:cNvSpPr>
                      <a:spLocks noChangeArrowheads="1"/>
                    </p:cNvSpPr>
                    <p:nvPr/>
                  </p:nvSpPr>
                  <p:spPr bwMode="gray">
                    <a:xfrm>
                      <a:off x="1634"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47" name="Oval 705"/>
                    <p:cNvSpPr>
                      <a:spLocks noChangeArrowheads="1"/>
                    </p:cNvSpPr>
                    <p:nvPr/>
                  </p:nvSpPr>
                  <p:spPr bwMode="gray">
                    <a:xfrm>
                      <a:off x="1558"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48" name="Oval 706"/>
                    <p:cNvSpPr>
                      <a:spLocks noChangeArrowheads="1"/>
                    </p:cNvSpPr>
                    <p:nvPr/>
                  </p:nvSpPr>
                  <p:spPr bwMode="gray">
                    <a:xfrm>
                      <a:off x="1577"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49" name="Oval 707"/>
                    <p:cNvSpPr>
                      <a:spLocks noChangeArrowheads="1"/>
                    </p:cNvSpPr>
                    <p:nvPr/>
                  </p:nvSpPr>
                  <p:spPr bwMode="gray">
                    <a:xfrm>
                      <a:off x="1596"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0" name="Oval 708"/>
                    <p:cNvSpPr>
                      <a:spLocks noChangeArrowheads="1"/>
                    </p:cNvSpPr>
                    <p:nvPr/>
                  </p:nvSpPr>
                  <p:spPr bwMode="gray">
                    <a:xfrm>
                      <a:off x="1615"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1" name="Oval 709"/>
                    <p:cNvSpPr>
                      <a:spLocks noChangeArrowheads="1"/>
                    </p:cNvSpPr>
                    <p:nvPr/>
                  </p:nvSpPr>
                  <p:spPr bwMode="gray">
                    <a:xfrm>
                      <a:off x="1634"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2" name="Oval 710"/>
                    <p:cNvSpPr>
                      <a:spLocks noChangeArrowheads="1"/>
                    </p:cNvSpPr>
                    <p:nvPr/>
                  </p:nvSpPr>
                  <p:spPr bwMode="gray">
                    <a:xfrm>
                      <a:off x="1558"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3" name="Oval 711"/>
                    <p:cNvSpPr>
                      <a:spLocks noChangeArrowheads="1"/>
                    </p:cNvSpPr>
                    <p:nvPr/>
                  </p:nvSpPr>
                  <p:spPr bwMode="gray">
                    <a:xfrm>
                      <a:off x="1577"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4" name="Oval 712"/>
                    <p:cNvSpPr>
                      <a:spLocks noChangeArrowheads="1"/>
                    </p:cNvSpPr>
                    <p:nvPr/>
                  </p:nvSpPr>
                  <p:spPr bwMode="gray">
                    <a:xfrm>
                      <a:off x="1596"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5" name="Oval 713"/>
                    <p:cNvSpPr>
                      <a:spLocks noChangeArrowheads="1"/>
                    </p:cNvSpPr>
                    <p:nvPr/>
                  </p:nvSpPr>
                  <p:spPr bwMode="gray">
                    <a:xfrm>
                      <a:off x="1615"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6" name="Oval 714"/>
                    <p:cNvSpPr>
                      <a:spLocks noChangeArrowheads="1"/>
                    </p:cNvSpPr>
                    <p:nvPr/>
                  </p:nvSpPr>
                  <p:spPr bwMode="gray">
                    <a:xfrm>
                      <a:off x="1634"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7" name="Oval 715"/>
                    <p:cNvSpPr>
                      <a:spLocks noChangeArrowheads="1"/>
                    </p:cNvSpPr>
                    <p:nvPr/>
                  </p:nvSpPr>
                  <p:spPr bwMode="gray">
                    <a:xfrm>
                      <a:off x="1558"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8" name="Oval 716"/>
                    <p:cNvSpPr>
                      <a:spLocks noChangeArrowheads="1"/>
                    </p:cNvSpPr>
                    <p:nvPr/>
                  </p:nvSpPr>
                  <p:spPr bwMode="gray">
                    <a:xfrm>
                      <a:off x="1577"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59" name="Oval 717"/>
                    <p:cNvSpPr>
                      <a:spLocks noChangeArrowheads="1"/>
                    </p:cNvSpPr>
                    <p:nvPr/>
                  </p:nvSpPr>
                  <p:spPr bwMode="gray">
                    <a:xfrm>
                      <a:off x="1596"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60" name="Oval 718"/>
                    <p:cNvSpPr>
                      <a:spLocks noChangeArrowheads="1"/>
                    </p:cNvSpPr>
                    <p:nvPr/>
                  </p:nvSpPr>
                  <p:spPr bwMode="gray">
                    <a:xfrm>
                      <a:off x="1615"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61" name="Oval 719"/>
                    <p:cNvSpPr>
                      <a:spLocks noChangeArrowheads="1"/>
                    </p:cNvSpPr>
                    <p:nvPr/>
                  </p:nvSpPr>
                  <p:spPr bwMode="gray">
                    <a:xfrm>
                      <a:off x="1634"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815" name="Group 720"/>
                <p:cNvGrpSpPr>
                  <a:grpSpLocks/>
                </p:cNvGrpSpPr>
                <p:nvPr/>
              </p:nvGrpSpPr>
              <p:grpSpPr bwMode="auto">
                <a:xfrm>
                  <a:off x="3067" y="3718"/>
                  <a:ext cx="589" cy="270"/>
                  <a:chOff x="4611" y="1702"/>
                  <a:chExt cx="424" cy="280"/>
                </a:xfrm>
              </p:grpSpPr>
              <p:pic>
                <p:nvPicPr>
                  <p:cNvPr id="15816" name="Picture 721" descr="images"/>
                  <p:cNvPicPr>
                    <a:picLocks noChangeAspect="1" noChangeArrowheads="1"/>
                  </p:cNvPicPr>
                  <p:nvPr/>
                </p:nvPicPr>
                <p:blipFill>
                  <a:blip r:embed="rId7">
                    <a:lum bright="30000"/>
                    <a:extLst>
                      <a:ext uri="{28A0092B-C50C-407E-A947-70E740481C1C}">
                        <a14:useLocalDpi xmlns:a14="http://schemas.microsoft.com/office/drawing/2010/main" val="0"/>
                      </a:ext>
                    </a:extLst>
                  </a:blip>
                  <a:srcRect/>
                  <a:stretch>
                    <a:fillRect/>
                  </a:stretch>
                </p:blipFill>
                <p:spPr bwMode="gray">
                  <a:xfrm>
                    <a:off x="4847" y="1702"/>
                    <a:ext cx="188"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817" name="Group 722"/>
                  <p:cNvGrpSpPr>
                    <a:grpSpLocks/>
                  </p:cNvGrpSpPr>
                  <p:nvPr/>
                </p:nvGrpSpPr>
                <p:grpSpPr bwMode="auto">
                  <a:xfrm>
                    <a:off x="4611" y="1805"/>
                    <a:ext cx="189" cy="146"/>
                    <a:chOff x="1537" y="2990"/>
                    <a:chExt cx="165" cy="328"/>
                  </a:xfrm>
                </p:grpSpPr>
                <p:sp>
                  <p:nvSpPr>
                    <p:cNvPr id="177875" name="AutoShape 723"/>
                    <p:cNvSpPr>
                      <a:spLocks noChangeArrowheads="1"/>
                    </p:cNvSpPr>
                    <p:nvPr/>
                  </p:nvSpPr>
                  <p:spPr bwMode="gray">
                    <a:xfrm>
                      <a:off x="1537" y="2989"/>
                      <a:ext cx="165" cy="329"/>
                    </a:xfrm>
                    <a:prstGeom prst="cube">
                      <a:avLst>
                        <a:gd name="adj" fmla="val 21625"/>
                      </a:avLst>
                    </a:prstGeom>
                    <a:solidFill>
                      <a:srgbClr val="FFCCCC"/>
                    </a:solidFill>
                    <a:ln w="6350">
                      <a:solidFill>
                        <a:schemeClr val="folHlink"/>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819" name="Oval 724"/>
                    <p:cNvSpPr>
                      <a:spLocks noChangeArrowheads="1"/>
                    </p:cNvSpPr>
                    <p:nvPr/>
                  </p:nvSpPr>
                  <p:spPr bwMode="gray">
                    <a:xfrm>
                      <a:off x="1558"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0" name="Oval 725"/>
                    <p:cNvSpPr>
                      <a:spLocks noChangeArrowheads="1"/>
                    </p:cNvSpPr>
                    <p:nvPr/>
                  </p:nvSpPr>
                  <p:spPr bwMode="gray">
                    <a:xfrm>
                      <a:off x="1577" y="3289"/>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1" name="Oval 726"/>
                    <p:cNvSpPr>
                      <a:spLocks noChangeArrowheads="1"/>
                    </p:cNvSpPr>
                    <p:nvPr/>
                  </p:nvSpPr>
                  <p:spPr bwMode="gray">
                    <a:xfrm>
                      <a:off x="1596"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2" name="Oval 727"/>
                    <p:cNvSpPr>
                      <a:spLocks noChangeArrowheads="1"/>
                    </p:cNvSpPr>
                    <p:nvPr/>
                  </p:nvSpPr>
                  <p:spPr bwMode="gray">
                    <a:xfrm>
                      <a:off x="1615"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3" name="Oval 728"/>
                    <p:cNvSpPr>
                      <a:spLocks noChangeArrowheads="1"/>
                    </p:cNvSpPr>
                    <p:nvPr/>
                  </p:nvSpPr>
                  <p:spPr bwMode="gray">
                    <a:xfrm>
                      <a:off x="1634" y="3289"/>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4" name="Oval 729"/>
                    <p:cNvSpPr>
                      <a:spLocks noChangeArrowheads="1"/>
                    </p:cNvSpPr>
                    <p:nvPr/>
                  </p:nvSpPr>
                  <p:spPr bwMode="gray">
                    <a:xfrm>
                      <a:off x="1558"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5" name="Oval 730"/>
                    <p:cNvSpPr>
                      <a:spLocks noChangeArrowheads="1"/>
                    </p:cNvSpPr>
                    <p:nvPr/>
                  </p:nvSpPr>
                  <p:spPr bwMode="gray">
                    <a:xfrm>
                      <a:off x="1577" y="3268"/>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6" name="Oval 731"/>
                    <p:cNvSpPr>
                      <a:spLocks noChangeArrowheads="1"/>
                    </p:cNvSpPr>
                    <p:nvPr/>
                  </p:nvSpPr>
                  <p:spPr bwMode="gray">
                    <a:xfrm>
                      <a:off x="1596"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7" name="Oval 732"/>
                    <p:cNvSpPr>
                      <a:spLocks noChangeArrowheads="1"/>
                    </p:cNvSpPr>
                    <p:nvPr/>
                  </p:nvSpPr>
                  <p:spPr bwMode="gray">
                    <a:xfrm>
                      <a:off x="1615"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8" name="Oval 733"/>
                    <p:cNvSpPr>
                      <a:spLocks noChangeArrowheads="1"/>
                    </p:cNvSpPr>
                    <p:nvPr/>
                  </p:nvSpPr>
                  <p:spPr bwMode="gray">
                    <a:xfrm>
                      <a:off x="1634" y="3268"/>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29" name="Oval 734"/>
                    <p:cNvSpPr>
                      <a:spLocks noChangeArrowheads="1"/>
                    </p:cNvSpPr>
                    <p:nvPr/>
                  </p:nvSpPr>
                  <p:spPr bwMode="gray">
                    <a:xfrm>
                      <a:off x="1558"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0" name="Oval 735"/>
                    <p:cNvSpPr>
                      <a:spLocks noChangeArrowheads="1"/>
                    </p:cNvSpPr>
                    <p:nvPr/>
                  </p:nvSpPr>
                  <p:spPr bwMode="gray">
                    <a:xfrm>
                      <a:off x="1577" y="3247"/>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1" name="Oval 736"/>
                    <p:cNvSpPr>
                      <a:spLocks noChangeArrowheads="1"/>
                    </p:cNvSpPr>
                    <p:nvPr/>
                  </p:nvSpPr>
                  <p:spPr bwMode="gray">
                    <a:xfrm>
                      <a:off x="1596"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2" name="Oval 737"/>
                    <p:cNvSpPr>
                      <a:spLocks noChangeArrowheads="1"/>
                    </p:cNvSpPr>
                    <p:nvPr/>
                  </p:nvSpPr>
                  <p:spPr bwMode="gray">
                    <a:xfrm>
                      <a:off x="1615"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3" name="Oval 738"/>
                    <p:cNvSpPr>
                      <a:spLocks noChangeArrowheads="1"/>
                    </p:cNvSpPr>
                    <p:nvPr/>
                  </p:nvSpPr>
                  <p:spPr bwMode="gray">
                    <a:xfrm>
                      <a:off x="1634" y="3247"/>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4" name="Oval 739"/>
                    <p:cNvSpPr>
                      <a:spLocks noChangeArrowheads="1"/>
                    </p:cNvSpPr>
                    <p:nvPr/>
                  </p:nvSpPr>
                  <p:spPr bwMode="gray">
                    <a:xfrm>
                      <a:off x="1558"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5" name="Oval 740"/>
                    <p:cNvSpPr>
                      <a:spLocks noChangeArrowheads="1"/>
                    </p:cNvSpPr>
                    <p:nvPr/>
                  </p:nvSpPr>
                  <p:spPr bwMode="gray">
                    <a:xfrm>
                      <a:off x="1577" y="3226"/>
                      <a:ext cx="12"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6" name="Oval 741"/>
                    <p:cNvSpPr>
                      <a:spLocks noChangeArrowheads="1"/>
                    </p:cNvSpPr>
                    <p:nvPr/>
                  </p:nvSpPr>
                  <p:spPr bwMode="gray">
                    <a:xfrm>
                      <a:off x="1596"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7" name="Oval 742"/>
                    <p:cNvSpPr>
                      <a:spLocks noChangeArrowheads="1"/>
                    </p:cNvSpPr>
                    <p:nvPr/>
                  </p:nvSpPr>
                  <p:spPr bwMode="gray">
                    <a:xfrm>
                      <a:off x="1615"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38" name="Oval 743"/>
                    <p:cNvSpPr>
                      <a:spLocks noChangeArrowheads="1"/>
                    </p:cNvSpPr>
                    <p:nvPr/>
                  </p:nvSpPr>
                  <p:spPr bwMode="gray">
                    <a:xfrm>
                      <a:off x="1634" y="3226"/>
                      <a:ext cx="13" cy="14"/>
                    </a:xfrm>
                    <a:prstGeom prst="ellipse">
                      <a:avLst/>
                    </a:prstGeom>
                    <a:solidFill>
                      <a:srgbClr val="FFCCCC"/>
                    </a:solidFill>
                    <a:ln w="6350">
                      <a:solidFill>
                        <a:srgbClr val="9999FF"/>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grpSp>
            <p:nvGrpSpPr>
              <p:cNvPr id="15630" name="Group 744"/>
              <p:cNvGrpSpPr>
                <a:grpSpLocks/>
              </p:cNvGrpSpPr>
              <p:nvPr/>
            </p:nvGrpSpPr>
            <p:grpSpPr bwMode="auto">
              <a:xfrm>
                <a:off x="3808" y="2274"/>
                <a:ext cx="334" cy="173"/>
                <a:chOff x="3477" y="1978"/>
                <a:chExt cx="240" cy="179"/>
              </a:xfrm>
            </p:grpSpPr>
            <p:grpSp>
              <p:nvGrpSpPr>
                <p:cNvPr id="15766" name="Group 745"/>
                <p:cNvGrpSpPr>
                  <a:grpSpLocks/>
                </p:cNvGrpSpPr>
                <p:nvPr/>
              </p:nvGrpSpPr>
              <p:grpSpPr bwMode="auto">
                <a:xfrm>
                  <a:off x="3477" y="1978"/>
                  <a:ext cx="183" cy="80"/>
                  <a:chOff x="1537" y="2990"/>
                  <a:chExt cx="165" cy="328"/>
                </a:xfrm>
              </p:grpSpPr>
              <p:sp>
                <p:nvSpPr>
                  <p:cNvPr id="177898" name="AutoShape 746"/>
                  <p:cNvSpPr>
                    <a:spLocks noChangeArrowheads="1"/>
                  </p:cNvSpPr>
                  <p:nvPr/>
                </p:nvSpPr>
                <p:spPr bwMode="gray">
                  <a:xfrm>
                    <a:off x="1537" y="2990"/>
                    <a:ext cx="167" cy="259"/>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790" name="Oval 747"/>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1" name="Oval 748"/>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2" name="Oval 749"/>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3" name="Oval 750"/>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4" name="Oval 751"/>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5" name="Oval 752"/>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6" name="Oval 753"/>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7" name="Oval 754"/>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8" name="Oval 755"/>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99" name="Oval 756"/>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0" name="Oval 757"/>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1" name="Oval 758"/>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2" name="Oval 759"/>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3" name="Oval 760"/>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4" name="Oval 761"/>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5" name="Oval 762"/>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6" name="Oval 763"/>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7" name="Oval 764"/>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8" name="Oval 765"/>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809" name="Oval 766"/>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767" name="Group 767"/>
                <p:cNvGrpSpPr>
                  <a:grpSpLocks/>
                </p:cNvGrpSpPr>
                <p:nvPr/>
              </p:nvGrpSpPr>
              <p:grpSpPr bwMode="auto">
                <a:xfrm>
                  <a:off x="3534" y="2077"/>
                  <a:ext cx="183" cy="80"/>
                  <a:chOff x="1537" y="2990"/>
                  <a:chExt cx="165" cy="328"/>
                </a:xfrm>
              </p:grpSpPr>
              <p:sp>
                <p:nvSpPr>
                  <p:cNvPr id="177920" name="AutoShape 768"/>
                  <p:cNvSpPr>
                    <a:spLocks noChangeArrowheads="1"/>
                  </p:cNvSpPr>
                  <p:nvPr/>
                </p:nvSpPr>
                <p:spPr bwMode="gray">
                  <a:xfrm>
                    <a:off x="1537" y="2991"/>
                    <a:ext cx="167"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769" name="Oval 769"/>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0" name="Oval 770"/>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1" name="Oval 771"/>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2" name="Oval 772"/>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3" name="Oval 773"/>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4" name="Oval 774"/>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5" name="Oval 775"/>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6" name="Oval 776"/>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7" name="Oval 777"/>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8" name="Oval 778"/>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79" name="Oval 779"/>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0" name="Oval 780"/>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1" name="Oval 781"/>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2" name="Oval 782"/>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3" name="Oval 783"/>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4" name="Oval 784"/>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5" name="Oval 785"/>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6" name="Oval 786"/>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7" name="Oval 787"/>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88" name="Oval 788"/>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31" name="Group 789"/>
              <p:cNvGrpSpPr>
                <a:grpSpLocks/>
              </p:cNvGrpSpPr>
              <p:nvPr/>
            </p:nvGrpSpPr>
            <p:grpSpPr bwMode="auto">
              <a:xfrm>
                <a:off x="3808" y="3616"/>
                <a:ext cx="334" cy="173"/>
                <a:chOff x="3477" y="1978"/>
                <a:chExt cx="240" cy="179"/>
              </a:xfrm>
            </p:grpSpPr>
            <p:grpSp>
              <p:nvGrpSpPr>
                <p:cNvPr id="15722" name="Group 790"/>
                <p:cNvGrpSpPr>
                  <a:grpSpLocks/>
                </p:cNvGrpSpPr>
                <p:nvPr/>
              </p:nvGrpSpPr>
              <p:grpSpPr bwMode="auto">
                <a:xfrm>
                  <a:off x="3477" y="1978"/>
                  <a:ext cx="183" cy="80"/>
                  <a:chOff x="1537" y="2990"/>
                  <a:chExt cx="165" cy="328"/>
                </a:xfrm>
              </p:grpSpPr>
              <p:sp>
                <p:nvSpPr>
                  <p:cNvPr id="177943" name="AutoShape 791"/>
                  <p:cNvSpPr>
                    <a:spLocks noChangeArrowheads="1"/>
                  </p:cNvSpPr>
                  <p:nvPr/>
                </p:nvSpPr>
                <p:spPr bwMode="gray">
                  <a:xfrm>
                    <a:off x="1537" y="2990"/>
                    <a:ext cx="167"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746" name="Oval 792"/>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47" name="Oval 793"/>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48" name="Oval 794"/>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49" name="Oval 795"/>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0" name="Oval 796"/>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1" name="Oval 797"/>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2" name="Oval 798"/>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3" name="Oval 799"/>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4" name="Oval 800"/>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5" name="Oval 801"/>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6" name="Oval 802"/>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7" name="Oval 803"/>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8" name="Oval 804"/>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59" name="Oval 805"/>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60" name="Oval 806"/>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61" name="Oval 807"/>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62" name="Oval 808"/>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63" name="Oval 809"/>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64" name="Oval 810"/>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65" name="Oval 811"/>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723" name="Group 812"/>
                <p:cNvGrpSpPr>
                  <a:grpSpLocks/>
                </p:cNvGrpSpPr>
                <p:nvPr/>
              </p:nvGrpSpPr>
              <p:grpSpPr bwMode="auto">
                <a:xfrm>
                  <a:off x="3534" y="2077"/>
                  <a:ext cx="183" cy="80"/>
                  <a:chOff x="1537" y="2990"/>
                  <a:chExt cx="165" cy="328"/>
                </a:xfrm>
              </p:grpSpPr>
              <p:sp>
                <p:nvSpPr>
                  <p:cNvPr id="177965" name="AutoShape 813"/>
                  <p:cNvSpPr>
                    <a:spLocks noChangeArrowheads="1"/>
                  </p:cNvSpPr>
                  <p:nvPr/>
                </p:nvSpPr>
                <p:spPr bwMode="gray">
                  <a:xfrm>
                    <a:off x="1537" y="2991"/>
                    <a:ext cx="167"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725" name="Oval 814"/>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26" name="Oval 815"/>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27" name="Oval 816"/>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28" name="Oval 817"/>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29" name="Oval 818"/>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0" name="Oval 819"/>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1" name="Oval 820"/>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2" name="Oval 821"/>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3" name="Oval 822"/>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4" name="Oval 823"/>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5" name="Oval 824"/>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6" name="Oval 825"/>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7" name="Oval 826"/>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8" name="Oval 827"/>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39" name="Oval 828"/>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40" name="Oval 829"/>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41" name="Oval 830"/>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42" name="Oval 831"/>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43" name="Oval 832"/>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44" name="Oval 833"/>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32" name="Group 834"/>
              <p:cNvGrpSpPr>
                <a:grpSpLocks/>
              </p:cNvGrpSpPr>
              <p:nvPr/>
            </p:nvGrpSpPr>
            <p:grpSpPr bwMode="auto">
              <a:xfrm>
                <a:off x="3808" y="3169"/>
                <a:ext cx="334" cy="173"/>
                <a:chOff x="3477" y="1978"/>
                <a:chExt cx="240" cy="179"/>
              </a:xfrm>
            </p:grpSpPr>
            <p:grpSp>
              <p:nvGrpSpPr>
                <p:cNvPr id="15678" name="Group 835"/>
                <p:cNvGrpSpPr>
                  <a:grpSpLocks/>
                </p:cNvGrpSpPr>
                <p:nvPr/>
              </p:nvGrpSpPr>
              <p:grpSpPr bwMode="auto">
                <a:xfrm>
                  <a:off x="3477" y="1978"/>
                  <a:ext cx="183" cy="80"/>
                  <a:chOff x="1537" y="2990"/>
                  <a:chExt cx="165" cy="328"/>
                </a:xfrm>
              </p:grpSpPr>
              <p:sp>
                <p:nvSpPr>
                  <p:cNvPr id="177988" name="AutoShape 836"/>
                  <p:cNvSpPr>
                    <a:spLocks noChangeArrowheads="1"/>
                  </p:cNvSpPr>
                  <p:nvPr/>
                </p:nvSpPr>
                <p:spPr bwMode="gray">
                  <a:xfrm>
                    <a:off x="1537" y="2990"/>
                    <a:ext cx="167"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702" name="Oval 837"/>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03" name="Oval 838"/>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04" name="Oval 839"/>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05" name="Oval 840"/>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06" name="Oval 841"/>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07" name="Oval 842"/>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08" name="Oval 843"/>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09" name="Oval 844"/>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0" name="Oval 845"/>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1" name="Oval 846"/>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2" name="Oval 847"/>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3" name="Oval 848"/>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4" name="Oval 849"/>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5" name="Oval 850"/>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6" name="Oval 851"/>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7" name="Oval 852"/>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8" name="Oval 853"/>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19" name="Oval 854"/>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20" name="Oval 855"/>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21" name="Oval 856"/>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679" name="Group 857"/>
                <p:cNvGrpSpPr>
                  <a:grpSpLocks/>
                </p:cNvGrpSpPr>
                <p:nvPr/>
              </p:nvGrpSpPr>
              <p:grpSpPr bwMode="auto">
                <a:xfrm>
                  <a:off x="3534" y="2077"/>
                  <a:ext cx="183" cy="80"/>
                  <a:chOff x="1537" y="2990"/>
                  <a:chExt cx="165" cy="328"/>
                </a:xfrm>
              </p:grpSpPr>
              <p:sp>
                <p:nvSpPr>
                  <p:cNvPr id="178010" name="AutoShape 858"/>
                  <p:cNvSpPr>
                    <a:spLocks noChangeArrowheads="1"/>
                  </p:cNvSpPr>
                  <p:nvPr/>
                </p:nvSpPr>
                <p:spPr bwMode="gray">
                  <a:xfrm>
                    <a:off x="1537" y="2991"/>
                    <a:ext cx="167"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681" name="Oval 859"/>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82" name="Oval 860"/>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83" name="Oval 861"/>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84" name="Oval 862"/>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85" name="Oval 863"/>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86" name="Oval 864"/>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87" name="Oval 865"/>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88" name="Oval 866"/>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89" name="Oval 867"/>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0" name="Oval 868"/>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1" name="Oval 869"/>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2" name="Oval 870"/>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3" name="Oval 871"/>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4" name="Oval 872"/>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5" name="Oval 873"/>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6" name="Oval 874"/>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7" name="Oval 875"/>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8" name="Oval 876"/>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99" name="Oval 877"/>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700" name="Oval 878"/>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nvGrpSpPr>
              <p:cNvPr id="15633" name="Group 879"/>
              <p:cNvGrpSpPr>
                <a:grpSpLocks/>
              </p:cNvGrpSpPr>
              <p:nvPr/>
            </p:nvGrpSpPr>
            <p:grpSpPr bwMode="auto">
              <a:xfrm>
                <a:off x="3808" y="2722"/>
                <a:ext cx="334" cy="173"/>
                <a:chOff x="3477" y="1978"/>
                <a:chExt cx="240" cy="179"/>
              </a:xfrm>
            </p:grpSpPr>
            <p:grpSp>
              <p:nvGrpSpPr>
                <p:cNvPr id="15634" name="Group 880"/>
                <p:cNvGrpSpPr>
                  <a:grpSpLocks/>
                </p:cNvGrpSpPr>
                <p:nvPr/>
              </p:nvGrpSpPr>
              <p:grpSpPr bwMode="auto">
                <a:xfrm>
                  <a:off x="3477" y="1978"/>
                  <a:ext cx="183" cy="80"/>
                  <a:chOff x="1537" y="2990"/>
                  <a:chExt cx="165" cy="328"/>
                </a:xfrm>
              </p:grpSpPr>
              <p:sp>
                <p:nvSpPr>
                  <p:cNvPr id="178033" name="AutoShape 881"/>
                  <p:cNvSpPr>
                    <a:spLocks noChangeArrowheads="1"/>
                  </p:cNvSpPr>
                  <p:nvPr/>
                </p:nvSpPr>
                <p:spPr bwMode="gray">
                  <a:xfrm>
                    <a:off x="1537" y="2990"/>
                    <a:ext cx="167" cy="327"/>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658" name="Oval 882"/>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59" name="Oval 883"/>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0" name="Oval 884"/>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1" name="Oval 885"/>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2" name="Oval 886"/>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3" name="Oval 887"/>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4" name="Oval 888"/>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5" name="Oval 889"/>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6" name="Oval 890"/>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7" name="Oval 891"/>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8" name="Oval 892"/>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69" name="Oval 893"/>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70" name="Oval 894"/>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71" name="Oval 895"/>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72" name="Oval 896"/>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73" name="Oval 897"/>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74" name="Oval 898"/>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75" name="Oval 899"/>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76" name="Oval 900"/>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77" name="Oval 901"/>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nvGrpSpPr>
                <p:cNvPr id="15635" name="Group 902"/>
                <p:cNvGrpSpPr>
                  <a:grpSpLocks/>
                </p:cNvGrpSpPr>
                <p:nvPr/>
              </p:nvGrpSpPr>
              <p:grpSpPr bwMode="auto">
                <a:xfrm>
                  <a:off x="3534" y="2077"/>
                  <a:ext cx="183" cy="80"/>
                  <a:chOff x="1537" y="2990"/>
                  <a:chExt cx="165" cy="328"/>
                </a:xfrm>
              </p:grpSpPr>
              <p:sp>
                <p:nvSpPr>
                  <p:cNvPr id="178055" name="AutoShape 903"/>
                  <p:cNvSpPr>
                    <a:spLocks noChangeArrowheads="1"/>
                  </p:cNvSpPr>
                  <p:nvPr/>
                </p:nvSpPr>
                <p:spPr bwMode="gray">
                  <a:xfrm>
                    <a:off x="1537" y="3059"/>
                    <a:ext cx="167" cy="259"/>
                  </a:xfrm>
                  <a:prstGeom prst="cube">
                    <a:avLst>
                      <a:gd name="adj" fmla="val 21625"/>
                    </a:avLst>
                  </a:prstGeom>
                  <a:solidFill>
                    <a:srgbClr val="FFFFCC"/>
                  </a:solidFill>
                  <a:ln w="6350">
                    <a:solidFill>
                      <a:srgbClr val="333333"/>
                    </a:solidFill>
                    <a:miter lim="800000"/>
                    <a:headEnd/>
                    <a:tailEnd/>
                  </a:ln>
                  <a:effectLst/>
                </p:spPr>
                <p:txBody>
                  <a:bodyPr wrap="none" anchor="ctr"/>
                  <a:lstStyle/>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a:p>
                    <a:pPr algn="ctr">
                      <a:lnSpc>
                        <a:spcPct val="80000"/>
                      </a:lnSpc>
                      <a:defRPr/>
                    </a:pPr>
                    <a:endParaRPr lang="en-US" altLang="ja-JP" sz="1000" dirty="0">
                      <a:solidFill>
                        <a:schemeClr val="bg1"/>
                      </a:solidFill>
                      <a:effectLst>
                        <a:outerShdw blurRad="38100" dist="38100" dir="2700000" algn="tl">
                          <a:srgbClr val="000000"/>
                        </a:outerShdw>
                      </a:effectLst>
                      <a:ea typeface="ＭＳ Ｐゴシック" pitchFamily="50" charset="-128"/>
                    </a:endParaRPr>
                  </a:p>
                </p:txBody>
              </p:sp>
              <p:sp>
                <p:nvSpPr>
                  <p:cNvPr id="15637" name="Oval 904"/>
                  <p:cNvSpPr>
                    <a:spLocks noChangeArrowheads="1"/>
                  </p:cNvSpPr>
                  <p:nvPr/>
                </p:nvSpPr>
                <p:spPr bwMode="gray">
                  <a:xfrm>
                    <a:off x="1558"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38" name="Oval 905"/>
                  <p:cNvSpPr>
                    <a:spLocks noChangeArrowheads="1"/>
                  </p:cNvSpPr>
                  <p:nvPr/>
                </p:nvSpPr>
                <p:spPr bwMode="gray">
                  <a:xfrm>
                    <a:off x="1577" y="3289"/>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39" name="Oval 906"/>
                  <p:cNvSpPr>
                    <a:spLocks noChangeArrowheads="1"/>
                  </p:cNvSpPr>
                  <p:nvPr/>
                </p:nvSpPr>
                <p:spPr bwMode="gray">
                  <a:xfrm>
                    <a:off x="1596"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0" name="Oval 907"/>
                  <p:cNvSpPr>
                    <a:spLocks noChangeArrowheads="1"/>
                  </p:cNvSpPr>
                  <p:nvPr/>
                </p:nvSpPr>
                <p:spPr bwMode="gray">
                  <a:xfrm>
                    <a:off x="1615"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1" name="Oval 908"/>
                  <p:cNvSpPr>
                    <a:spLocks noChangeArrowheads="1"/>
                  </p:cNvSpPr>
                  <p:nvPr/>
                </p:nvSpPr>
                <p:spPr bwMode="gray">
                  <a:xfrm>
                    <a:off x="1634" y="3289"/>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2" name="Oval 909"/>
                  <p:cNvSpPr>
                    <a:spLocks noChangeArrowheads="1"/>
                  </p:cNvSpPr>
                  <p:nvPr/>
                </p:nvSpPr>
                <p:spPr bwMode="gray">
                  <a:xfrm>
                    <a:off x="1558"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3" name="Oval 910"/>
                  <p:cNvSpPr>
                    <a:spLocks noChangeArrowheads="1"/>
                  </p:cNvSpPr>
                  <p:nvPr/>
                </p:nvSpPr>
                <p:spPr bwMode="gray">
                  <a:xfrm>
                    <a:off x="1577" y="3268"/>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4" name="Oval 911"/>
                  <p:cNvSpPr>
                    <a:spLocks noChangeArrowheads="1"/>
                  </p:cNvSpPr>
                  <p:nvPr/>
                </p:nvSpPr>
                <p:spPr bwMode="gray">
                  <a:xfrm>
                    <a:off x="1596"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5" name="Oval 912"/>
                  <p:cNvSpPr>
                    <a:spLocks noChangeArrowheads="1"/>
                  </p:cNvSpPr>
                  <p:nvPr/>
                </p:nvSpPr>
                <p:spPr bwMode="gray">
                  <a:xfrm>
                    <a:off x="1615"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6" name="Oval 913"/>
                  <p:cNvSpPr>
                    <a:spLocks noChangeArrowheads="1"/>
                  </p:cNvSpPr>
                  <p:nvPr/>
                </p:nvSpPr>
                <p:spPr bwMode="gray">
                  <a:xfrm>
                    <a:off x="1634" y="3268"/>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7" name="Oval 914"/>
                  <p:cNvSpPr>
                    <a:spLocks noChangeArrowheads="1"/>
                  </p:cNvSpPr>
                  <p:nvPr/>
                </p:nvSpPr>
                <p:spPr bwMode="gray">
                  <a:xfrm>
                    <a:off x="1558"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8" name="Oval 915"/>
                  <p:cNvSpPr>
                    <a:spLocks noChangeArrowheads="1"/>
                  </p:cNvSpPr>
                  <p:nvPr/>
                </p:nvSpPr>
                <p:spPr bwMode="gray">
                  <a:xfrm>
                    <a:off x="1577" y="3247"/>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49" name="Oval 916"/>
                  <p:cNvSpPr>
                    <a:spLocks noChangeArrowheads="1"/>
                  </p:cNvSpPr>
                  <p:nvPr/>
                </p:nvSpPr>
                <p:spPr bwMode="gray">
                  <a:xfrm>
                    <a:off x="1596"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50" name="Oval 917"/>
                  <p:cNvSpPr>
                    <a:spLocks noChangeArrowheads="1"/>
                  </p:cNvSpPr>
                  <p:nvPr/>
                </p:nvSpPr>
                <p:spPr bwMode="gray">
                  <a:xfrm>
                    <a:off x="1615"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51" name="Oval 918"/>
                  <p:cNvSpPr>
                    <a:spLocks noChangeArrowheads="1"/>
                  </p:cNvSpPr>
                  <p:nvPr/>
                </p:nvSpPr>
                <p:spPr bwMode="gray">
                  <a:xfrm>
                    <a:off x="1634" y="3247"/>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52" name="Oval 919"/>
                  <p:cNvSpPr>
                    <a:spLocks noChangeArrowheads="1"/>
                  </p:cNvSpPr>
                  <p:nvPr/>
                </p:nvSpPr>
                <p:spPr bwMode="gray">
                  <a:xfrm>
                    <a:off x="1558"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53" name="Oval 920"/>
                  <p:cNvSpPr>
                    <a:spLocks noChangeArrowheads="1"/>
                  </p:cNvSpPr>
                  <p:nvPr/>
                </p:nvSpPr>
                <p:spPr bwMode="gray">
                  <a:xfrm>
                    <a:off x="1577" y="3226"/>
                    <a:ext cx="12"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54" name="Oval 921"/>
                  <p:cNvSpPr>
                    <a:spLocks noChangeArrowheads="1"/>
                  </p:cNvSpPr>
                  <p:nvPr/>
                </p:nvSpPr>
                <p:spPr bwMode="gray">
                  <a:xfrm>
                    <a:off x="1596"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55" name="Oval 922"/>
                  <p:cNvSpPr>
                    <a:spLocks noChangeArrowheads="1"/>
                  </p:cNvSpPr>
                  <p:nvPr/>
                </p:nvSpPr>
                <p:spPr bwMode="gray">
                  <a:xfrm>
                    <a:off x="1615"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656" name="Oval 923"/>
                  <p:cNvSpPr>
                    <a:spLocks noChangeArrowheads="1"/>
                  </p:cNvSpPr>
                  <p:nvPr/>
                </p:nvSpPr>
                <p:spPr bwMode="gray">
                  <a:xfrm>
                    <a:off x="1634" y="3226"/>
                    <a:ext cx="13" cy="14"/>
                  </a:xfrm>
                  <a:prstGeom prst="ellipse">
                    <a:avLst/>
                  </a:prstGeom>
                  <a:solidFill>
                    <a:schemeClr val="hlink"/>
                  </a:solidFill>
                  <a:ln>
                    <a:noFill/>
                  </a:ln>
                  <a:extLst>
                    <a:ext uri="{91240B29-F687-4F45-9708-019B960494DF}">
                      <a14:hiddenLine xmlns:a14="http://schemas.microsoft.com/office/drawing/2010/main" w="6350">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grpSp>
          </p:grpSp>
        </p:grpSp>
      </p:grpSp>
      <p:sp>
        <p:nvSpPr>
          <p:cNvPr id="15369" name="Oval 924"/>
          <p:cNvSpPr>
            <a:spLocks noChangeArrowheads="1"/>
          </p:cNvSpPr>
          <p:nvPr/>
        </p:nvSpPr>
        <p:spPr bwMode="gray">
          <a:xfrm>
            <a:off x="1093366" y="2098650"/>
            <a:ext cx="7553325" cy="1014933"/>
          </a:xfrm>
          <a:prstGeom prst="ellipse">
            <a:avLst/>
          </a:prstGeom>
          <a:solidFill>
            <a:srgbClr val="EDCD93"/>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600">
              <a:latin typeface="ＭＳ ゴシック" pitchFamily="49" charset="-128"/>
              <a:ea typeface="ＭＳ ゴシック" pitchFamily="49" charset="-128"/>
            </a:endParaRPr>
          </a:p>
        </p:txBody>
      </p:sp>
      <p:sp>
        <p:nvSpPr>
          <p:cNvPr id="15376" name="Text Box 931"/>
          <p:cNvSpPr txBox="1">
            <a:spLocks noChangeArrowheads="1"/>
          </p:cNvSpPr>
          <p:nvPr/>
        </p:nvSpPr>
        <p:spPr bwMode="gray">
          <a:xfrm>
            <a:off x="321880" y="1707480"/>
            <a:ext cx="553998"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2400" dirty="0">
                <a:solidFill>
                  <a:srgbClr val="131A1F"/>
                </a:solidFill>
                <a:latin typeface="HGPｺﾞｼｯｸM" panose="020B0600000000000000" pitchFamily="50" charset="-128"/>
                <a:ea typeface="HGPｺﾞｼｯｸM" panose="020B0600000000000000" pitchFamily="50" charset="-128"/>
              </a:rPr>
              <a:t>機能要求</a:t>
            </a:r>
          </a:p>
        </p:txBody>
      </p:sp>
      <p:sp>
        <p:nvSpPr>
          <p:cNvPr id="15382" name="Rectangle 997"/>
          <p:cNvSpPr>
            <a:spLocks noChangeArrowheads="1"/>
          </p:cNvSpPr>
          <p:nvPr/>
        </p:nvSpPr>
        <p:spPr bwMode="gray">
          <a:xfrm>
            <a:off x="3055516" y="2883396"/>
            <a:ext cx="749300" cy="446087"/>
          </a:xfrm>
          <a:prstGeom prst="rect">
            <a:avLst/>
          </a:prstGeom>
          <a:solidFill>
            <a:srgbClr val="92D050"/>
          </a:solidFill>
          <a:ln w="25400" cmpd="thinThick" algn="ctr">
            <a:solidFill>
              <a:schemeClr val="tx1"/>
            </a:solidFill>
            <a:miter lim="800000"/>
            <a:headEnd/>
            <a:tailEnd/>
          </a:ln>
        </p:spPr>
        <p:txBody>
          <a:bodyPr lIns="36000" tIns="36000" rIns="36000" bIns="72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2200">
                <a:solidFill>
                  <a:schemeClr val="bg1"/>
                </a:solidFill>
                <a:latin typeface="HGPｺﾞｼｯｸM" panose="020B0600000000000000" pitchFamily="50" charset="-128"/>
                <a:ea typeface="HGPｺﾞｼｯｸM" panose="020B0600000000000000" pitchFamily="50" charset="-128"/>
              </a:rPr>
              <a:t>製造</a:t>
            </a:r>
          </a:p>
        </p:txBody>
      </p:sp>
      <p:sp>
        <p:nvSpPr>
          <p:cNvPr id="15383" name="Rectangle 998"/>
          <p:cNvSpPr>
            <a:spLocks noChangeArrowheads="1"/>
          </p:cNvSpPr>
          <p:nvPr/>
        </p:nvSpPr>
        <p:spPr bwMode="gray">
          <a:xfrm>
            <a:off x="1991891" y="2882635"/>
            <a:ext cx="749300" cy="447609"/>
          </a:xfrm>
          <a:prstGeom prst="rect">
            <a:avLst/>
          </a:prstGeom>
          <a:solidFill>
            <a:srgbClr val="92D050"/>
          </a:solidFill>
          <a:ln w="25400" cmpd="thinThick" algn="ctr">
            <a:solidFill>
              <a:schemeClr val="tx1"/>
            </a:solidFill>
            <a:miter lim="800000"/>
            <a:headEnd/>
            <a:tailEnd/>
          </a:ln>
        </p:spPr>
        <p:txBody>
          <a:bodyPr lIns="36000" tIns="36000" rIns="36000" bIns="72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en-US" altLang="ja-JP" sz="2200">
                <a:solidFill>
                  <a:schemeClr val="bg1"/>
                </a:solidFill>
                <a:latin typeface="HGPｺﾞｼｯｸM" panose="020B0600000000000000" pitchFamily="50" charset="-128"/>
                <a:ea typeface="HGPｺﾞｼｯｸM" panose="020B0600000000000000" pitchFamily="50" charset="-128"/>
              </a:rPr>
              <a:t>EUC</a:t>
            </a:r>
          </a:p>
        </p:txBody>
      </p:sp>
      <p:sp>
        <p:nvSpPr>
          <p:cNvPr id="15384" name="Rectangle 999"/>
          <p:cNvSpPr>
            <a:spLocks noChangeArrowheads="1"/>
          </p:cNvSpPr>
          <p:nvPr/>
        </p:nvSpPr>
        <p:spPr bwMode="gray">
          <a:xfrm>
            <a:off x="4101678" y="2884983"/>
            <a:ext cx="749300" cy="446088"/>
          </a:xfrm>
          <a:prstGeom prst="rect">
            <a:avLst/>
          </a:prstGeom>
          <a:solidFill>
            <a:srgbClr val="92D050"/>
          </a:solidFill>
          <a:ln w="25400" cmpd="thinThick" algn="ctr">
            <a:solidFill>
              <a:schemeClr val="tx1"/>
            </a:solidFill>
            <a:miter lim="800000"/>
            <a:headEnd/>
            <a:tailEnd/>
          </a:ln>
        </p:spPr>
        <p:txBody>
          <a:bodyPr lIns="36000" tIns="36000" rIns="36000" bIns="72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2200">
                <a:solidFill>
                  <a:schemeClr val="bg1"/>
                </a:solidFill>
                <a:latin typeface="HGPｺﾞｼｯｸM" panose="020B0600000000000000" pitchFamily="50" charset="-128"/>
                <a:ea typeface="HGPｺﾞｼｯｸM" panose="020B0600000000000000" pitchFamily="50" charset="-128"/>
              </a:rPr>
              <a:t>物流</a:t>
            </a:r>
          </a:p>
        </p:txBody>
      </p:sp>
      <p:sp>
        <p:nvSpPr>
          <p:cNvPr id="15385" name="Rectangle 1000"/>
          <p:cNvSpPr>
            <a:spLocks noChangeArrowheads="1"/>
          </p:cNvSpPr>
          <p:nvPr/>
        </p:nvSpPr>
        <p:spPr bwMode="gray">
          <a:xfrm>
            <a:off x="5149428" y="2883396"/>
            <a:ext cx="747713" cy="446087"/>
          </a:xfrm>
          <a:prstGeom prst="rect">
            <a:avLst/>
          </a:prstGeom>
          <a:solidFill>
            <a:srgbClr val="92D050"/>
          </a:solidFill>
          <a:ln w="25400" cmpd="thinThick" algn="ctr">
            <a:solidFill>
              <a:schemeClr val="tx1"/>
            </a:solidFill>
            <a:miter lim="800000"/>
            <a:headEnd/>
            <a:tailEnd/>
          </a:ln>
        </p:spPr>
        <p:txBody>
          <a:bodyPr lIns="36000" tIns="36000" rIns="36000" bIns="72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2200">
                <a:solidFill>
                  <a:schemeClr val="bg1"/>
                </a:solidFill>
                <a:latin typeface="HGPｺﾞｼｯｸM" panose="020B0600000000000000" pitchFamily="50" charset="-128"/>
                <a:ea typeface="HGPｺﾞｼｯｸM" panose="020B0600000000000000" pitchFamily="50" charset="-128"/>
              </a:rPr>
              <a:t>会計</a:t>
            </a:r>
          </a:p>
        </p:txBody>
      </p:sp>
      <p:sp>
        <p:nvSpPr>
          <p:cNvPr id="15386" name="Rectangle 1001"/>
          <p:cNvSpPr>
            <a:spLocks noChangeArrowheads="1"/>
          </p:cNvSpPr>
          <p:nvPr/>
        </p:nvSpPr>
        <p:spPr bwMode="gray">
          <a:xfrm>
            <a:off x="6179716" y="2886571"/>
            <a:ext cx="747712" cy="446087"/>
          </a:xfrm>
          <a:prstGeom prst="rect">
            <a:avLst/>
          </a:prstGeom>
          <a:solidFill>
            <a:srgbClr val="92D050"/>
          </a:solidFill>
          <a:ln w="25400" cmpd="thinThick" algn="ctr">
            <a:solidFill>
              <a:schemeClr val="tx1"/>
            </a:solidFill>
            <a:miter lim="800000"/>
            <a:headEnd/>
            <a:tailEnd/>
          </a:ln>
        </p:spPr>
        <p:txBody>
          <a:bodyPr lIns="36000" tIns="36000" rIns="36000" bIns="72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2200">
                <a:solidFill>
                  <a:schemeClr val="bg1"/>
                </a:solidFill>
                <a:latin typeface="HGPｺﾞｼｯｸM" panose="020B0600000000000000" pitchFamily="50" charset="-128"/>
                <a:ea typeface="HGPｺﾞｼｯｸM" panose="020B0600000000000000" pitchFamily="50" charset="-128"/>
              </a:rPr>
              <a:t>分析</a:t>
            </a:r>
          </a:p>
        </p:txBody>
      </p:sp>
      <p:sp>
        <p:nvSpPr>
          <p:cNvPr id="15387" name="Rectangle 1002"/>
          <p:cNvSpPr>
            <a:spLocks noChangeArrowheads="1"/>
          </p:cNvSpPr>
          <p:nvPr/>
        </p:nvSpPr>
        <p:spPr bwMode="gray">
          <a:xfrm>
            <a:off x="7243341" y="2885810"/>
            <a:ext cx="749300" cy="447609"/>
          </a:xfrm>
          <a:prstGeom prst="rect">
            <a:avLst/>
          </a:prstGeom>
          <a:solidFill>
            <a:srgbClr val="92D050"/>
          </a:solidFill>
          <a:ln w="25400" cmpd="thinThick" algn="ctr">
            <a:solidFill>
              <a:schemeClr val="tx1"/>
            </a:solidFill>
            <a:miter lim="800000"/>
            <a:headEnd/>
            <a:tailEnd/>
          </a:ln>
        </p:spPr>
        <p:txBody>
          <a:bodyPr lIns="36000" tIns="36000" rIns="36000" bIns="72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2200">
                <a:solidFill>
                  <a:schemeClr val="bg1"/>
                </a:solidFill>
                <a:latin typeface="HGPｺﾞｼｯｸM" panose="020B0600000000000000" pitchFamily="50" charset="-128"/>
                <a:ea typeface="HGPｺﾞｼｯｸM" panose="020B0600000000000000" pitchFamily="50" charset="-128"/>
              </a:rPr>
              <a:t>販売</a:t>
            </a:r>
          </a:p>
        </p:txBody>
      </p:sp>
      <p:pic>
        <p:nvPicPr>
          <p:cNvPr id="15388" name="Picture 1003" descr="ふきだし"/>
          <p:cNvPicPr>
            <a:picLocks noChangeAspect="1" noChangeArrowheads="1"/>
          </p:cNvPicPr>
          <p:nvPr/>
        </p:nvPicPr>
        <p:blipFill>
          <a:blip r:embed="rId8">
            <a:lum bright="50000"/>
            <a:extLst>
              <a:ext uri="{28A0092B-C50C-407E-A947-70E740481C1C}">
                <a14:useLocalDpi xmlns:a14="http://schemas.microsoft.com/office/drawing/2010/main" val="0"/>
              </a:ext>
            </a:extLst>
          </a:blip>
          <a:srcRect/>
          <a:stretch>
            <a:fillRect/>
          </a:stretch>
        </p:blipFill>
        <p:spPr bwMode="gray">
          <a:xfrm>
            <a:off x="1734716" y="3807743"/>
            <a:ext cx="192087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9" name="Text Box 1004"/>
          <p:cNvSpPr txBox="1">
            <a:spLocks noChangeArrowheads="1"/>
          </p:cNvSpPr>
          <p:nvPr/>
        </p:nvSpPr>
        <p:spPr bwMode="gray">
          <a:xfrm>
            <a:off x="1622003" y="3941093"/>
            <a:ext cx="2219325" cy="903287"/>
          </a:xfrm>
          <a:prstGeom prst="rect">
            <a:avLst/>
          </a:prstGeom>
          <a:noFill/>
          <a:ln>
            <a:noFill/>
          </a:ln>
          <a:effectLst>
            <a:outerShdw dist="3592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800" dirty="0">
                <a:solidFill>
                  <a:srgbClr val="862222"/>
                </a:solidFill>
                <a:latin typeface="HGPｺﾞｼｯｸM" panose="020B0600000000000000" pitchFamily="50" charset="-128"/>
                <a:ea typeface="HGPｺﾞｼｯｸM" panose="020B0600000000000000" pitchFamily="50" charset="-128"/>
              </a:rPr>
              <a:t>①障害が発生しても</a:t>
            </a:r>
            <a:br>
              <a:rPr lang="ja-JP" altLang="en-US" sz="1800" dirty="0">
                <a:solidFill>
                  <a:srgbClr val="862222"/>
                </a:solidFill>
                <a:latin typeface="HGPｺﾞｼｯｸM" panose="020B0600000000000000" pitchFamily="50" charset="-128"/>
                <a:ea typeface="HGPｺﾞｼｯｸM" panose="020B0600000000000000" pitchFamily="50" charset="-128"/>
              </a:rPr>
            </a:br>
            <a:r>
              <a:rPr lang="ja-JP" altLang="en-US" sz="1800" dirty="0">
                <a:solidFill>
                  <a:srgbClr val="862222"/>
                </a:solidFill>
                <a:latin typeface="HGPｺﾞｼｯｸM" panose="020B0600000000000000" pitchFamily="50" charset="-128"/>
                <a:ea typeface="HGPｺﾞｼｯｸM" panose="020B0600000000000000" pitchFamily="50" charset="-128"/>
              </a:rPr>
              <a:t>サービスは</a:t>
            </a:r>
            <a:r>
              <a:rPr lang="ja-JP" altLang="en-US" sz="1800" dirty="0">
                <a:solidFill>
                  <a:srgbClr val="000099"/>
                </a:solidFill>
                <a:latin typeface="HGPｺﾞｼｯｸM" panose="020B0600000000000000" pitchFamily="50" charset="-128"/>
                <a:ea typeface="HGPｺﾞｼｯｸM" panose="020B0600000000000000" pitchFamily="50" charset="-128"/>
              </a:rPr>
              <a:t>極力</a:t>
            </a:r>
            <a:r>
              <a:rPr lang="ja-JP" altLang="en-US" sz="1800" dirty="0">
                <a:solidFill>
                  <a:srgbClr val="862222"/>
                </a:solidFill>
                <a:latin typeface="HGPｺﾞｼｯｸM" panose="020B0600000000000000" pitchFamily="50" charset="-128"/>
                <a:ea typeface="HGPｺﾞｼｯｸM" panose="020B0600000000000000" pitchFamily="50" charset="-128"/>
              </a:rPr>
              <a:t>止め</a:t>
            </a:r>
          </a:p>
          <a:p>
            <a:pPr algn="ctr" eaLnBrk="1" hangingPunct="1"/>
            <a:r>
              <a:rPr lang="ja-JP" altLang="en-US" sz="1800" dirty="0">
                <a:solidFill>
                  <a:srgbClr val="862222"/>
                </a:solidFill>
                <a:latin typeface="HGPｺﾞｼｯｸM" panose="020B0600000000000000" pitchFamily="50" charset="-128"/>
                <a:ea typeface="HGPｺﾞｼｯｸM" panose="020B0600000000000000" pitchFamily="50" charset="-128"/>
              </a:rPr>
              <a:t>ないでほしい</a:t>
            </a:r>
          </a:p>
        </p:txBody>
      </p:sp>
      <p:pic>
        <p:nvPicPr>
          <p:cNvPr id="15390" name="Picture 1005" descr="ふきだし"/>
          <p:cNvPicPr>
            <a:picLocks noChangeAspect="1" noChangeArrowheads="1"/>
          </p:cNvPicPr>
          <p:nvPr/>
        </p:nvPicPr>
        <p:blipFill>
          <a:blip r:embed="rId8">
            <a:lum bright="50000"/>
            <a:extLst>
              <a:ext uri="{28A0092B-C50C-407E-A947-70E740481C1C}">
                <a14:useLocalDpi xmlns:a14="http://schemas.microsoft.com/office/drawing/2010/main" val="0"/>
              </a:ext>
            </a:extLst>
          </a:blip>
          <a:srcRect/>
          <a:stretch>
            <a:fillRect/>
          </a:stretch>
        </p:blipFill>
        <p:spPr bwMode="gray">
          <a:xfrm>
            <a:off x="1734716" y="5103143"/>
            <a:ext cx="192087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91" name="Picture 1007" descr="ふきだし"/>
          <p:cNvPicPr>
            <a:picLocks noChangeAspect="1" noChangeArrowheads="1"/>
          </p:cNvPicPr>
          <p:nvPr/>
        </p:nvPicPr>
        <p:blipFill>
          <a:blip r:embed="rId8">
            <a:lum bright="50000"/>
            <a:extLst>
              <a:ext uri="{28A0092B-C50C-407E-A947-70E740481C1C}">
                <a14:useLocalDpi xmlns:a14="http://schemas.microsoft.com/office/drawing/2010/main" val="0"/>
              </a:ext>
            </a:extLst>
          </a:blip>
          <a:srcRect/>
          <a:stretch>
            <a:fillRect/>
          </a:stretch>
        </p:blipFill>
        <p:spPr bwMode="gray">
          <a:xfrm>
            <a:off x="3822278" y="4798343"/>
            <a:ext cx="1919288"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92" name="Text Box 1008"/>
          <p:cNvSpPr txBox="1">
            <a:spLocks noChangeArrowheads="1"/>
          </p:cNvSpPr>
          <p:nvPr/>
        </p:nvSpPr>
        <p:spPr bwMode="gray">
          <a:xfrm>
            <a:off x="3887366" y="5049168"/>
            <a:ext cx="1800225" cy="896937"/>
          </a:xfrm>
          <a:prstGeom prst="rect">
            <a:avLst/>
          </a:prstGeom>
          <a:noFill/>
          <a:ln>
            <a:noFill/>
          </a:ln>
          <a:effectLst>
            <a:outerShdw dist="3592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800">
                <a:solidFill>
                  <a:srgbClr val="000099"/>
                </a:solidFill>
                <a:latin typeface="HGPｺﾞｼｯｸM" panose="020B0600000000000000" pitchFamily="50" charset="-128"/>
                <a:ea typeface="HGPｺﾞｼｯｸM" panose="020B0600000000000000" pitchFamily="50" charset="-128"/>
              </a:rPr>
              <a:t>情報漏洩</a:t>
            </a:r>
            <a:r>
              <a:rPr lang="ja-JP" altLang="en-US" sz="1800">
                <a:solidFill>
                  <a:srgbClr val="862222"/>
                </a:solidFill>
                <a:latin typeface="HGPｺﾞｼｯｸM" panose="020B0600000000000000" pitchFamily="50" charset="-128"/>
                <a:ea typeface="HGPｺﾞｼｯｸM" panose="020B0600000000000000" pitchFamily="50" charset="-128"/>
              </a:rPr>
              <a:t>、</a:t>
            </a:r>
            <a:br>
              <a:rPr lang="ja-JP" altLang="en-US" sz="1800">
                <a:solidFill>
                  <a:srgbClr val="862222"/>
                </a:solidFill>
                <a:latin typeface="HGPｺﾞｼｯｸM" panose="020B0600000000000000" pitchFamily="50" charset="-128"/>
                <a:ea typeface="HGPｺﾞｼｯｸM" panose="020B0600000000000000" pitchFamily="50" charset="-128"/>
              </a:rPr>
            </a:br>
            <a:r>
              <a:rPr lang="ja-JP" altLang="en-US" sz="1800">
                <a:solidFill>
                  <a:srgbClr val="862222"/>
                </a:solidFill>
                <a:latin typeface="HGPｺﾞｼｯｸM" panose="020B0600000000000000" pitchFamily="50" charset="-128"/>
                <a:ea typeface="HGPｺﾞｼｯｸM" panose="020B0600000000000000" pitchFamily="50" charset="-128"/>
              </a:rPr>
              <a:t>②ウィルス混入は</a:t>
            </a:r>
            <a:br>
              <a:rPr lang="ja-JP" altLang="en-US" sz="1800">
                <a:solidFill>
                  <a:srgbClr val="862222"/>
                </a:solidFill>
                <a:latin typeface="HGPｺﾞｼｯｸM" panose="020B0600000000000000" pitchFamily="50" charset="-128"/>
                <a:ea typeface="HGPｺﾞｼｯｸM" panose="020B0600000000000000" pitchFamily="50" charset="-128"/>
              </a:rPr>
            </a:br>
            <a:r>
              <a:rPr lang="ja-JP" altLang="en-US" sz="1800">
                <a:solidFill>
                  <a:srgbClr val="862222"/>
                </a:solidFill>
                <a:latin typeface="HGPｺﾞｼｯｸM" panose="020B0600000000000000" pitchFamily="50" charset="-128"/>
                <a:ea typeface="HGPｺﾞｼｯｸM" panose="020B0600000000000000" pitchFamily="50" charset="-128"/>
              </a:rPr>
              <a:t>防止してほしい</a:t>
            </a:r>
          </a:p>
        </p:txBody>
      </p:sp>
      <p:pic>
        <p:nvPicPr>
          <p:cNvPr id="15393" name="Picture 1009" descr="ふきだし"/>
          <p:cNvPicPr>
            <a:picLocks noChangeAspect="1" noChangeArrowheads="1"/>
          </p:cNvPicPr>
          <p:nvPr/>
        </p:nvPicPr>
        <p:blipFill>
          <a:blip r:embed="rId8">
            <a:lum bright="50000"/>
            <a:extLst>
              <a:ext uri="{28A0092B-C50C-407E-A947-70E740481C1C}">
                <a14:useLocalDpi xmlns:a14="http://schemas.microsoft.com/office/drawing/2010/main" val="0"/>
              </a:ext>
            </a:extLst>
          </a:blip>
          <a:srcRect/>
          <a:stretch>
            <a:fillRect/>
          </a:stretch>
        </p:blipFill>
        <p:spPr bwMode="gray">
          <a:xfrm>
            <a:off x="5181178" y="3655343"/>
            <a:ext cx="192087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94" name="Text Box 1010"/>
          <p:cNvSpPr txBox="1">
            <a:spLocks noChangeArrowheads="1"/>
          </p:cNvSpPr>
          <p:nvPr/>
        </p:nvSpPr>
        <p:spPr bwMode="gray">
          <a:xfrm>
            <a:off x="5117678" y="3852193"/>
            <a:ext cx="1898650" cy="904875"/>
          </a:xfrm>
          <a:prstGeom prst="rect">
            <a:avLst/>
          </a:prstGeom>
          <a:noFill/>
          <a:ln>
            <a:noFill/>
          </a:ln>
          <a:effectLst>
            <a:outerShdw dist="3592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800">
                <a:solidFill>
                  <a:srgbClr val="000099"/>
                </a:solidFill>
                <a:latin typeface="HGPｺﾞｼｯｸM" panose="020B0600000000000000" pitchFamily="50" charset="-128"/>
                <a:ea typeface="HGPｺﾞｼｯｸM" panose="020B0600000000000000" pitchFamily="50" charset="-128"/>
              </a:rPr>
              <a:t>③いつでも、誰でも</a:t>
            </a:r>
            <a:br>
              <a:rPr lang="ja-JP" altLang="en-US" sz="1800">
                <a:solidFill>
                  <a:srgbClr val="000099"/>
                </a:solidFill>
                <a:latin typeface="HGPｺﾞｼｯｸM" panose="020B0600000000000000" pitchFamily="50" charset="-128"/>
                <a:ea typeface="HGPｺﾞｼｯｸM" panose="020B0600000000000000" pitchFamily="50" charset="-128"/>
              </a:rPr>
            </a:br>
            <a:r>
              <a:rPr lang="ja-JP" altLang="en-US" sz="1800">
                <a:solidFill>
                  <a:srgbClr val="000099"/>
                </a:solidFill>
                <a:latin typeface="HGPｺﾞｼｯｸM" panose="020B0600000000000000" pitchFamily="50" charset="-128"/>
                <a:ea typeface="HGPｺﾞｼｯｸM" panose="020B0600000000000000" pitchFamily="50" charset="-128"/>
              </a:rPr>
              <a:t>どこでも</a:t>
            </a:r>
            <a:r>
              <a:rPr lang="ja-JP" altLang="en-US" sz="1800">
                <a:solidFill>
                  <a:srgbClr val="862222"/>
                </a:solidFill>
                <a:latin typeface="HGPｺﾞｼｯｸM" panose="020B0600000000000000" pitchFamily="50" charset="-128"/>
                <a:ea typeface="HGPｺﾞｼｯｸM" panose="020B0600000000000000" pitchFamily="50" charset="-128"/>
              </a:rPr>
              <a:t>使える</a:t>
            </a:r>
            <a:br>
              <a:rPr lang="ja-JP" altLang="en-US" sz="1800">
                <a:solidFill>
                  <a:srgbClr val="862222"/>
                </a:solidFill>
                <a:latin typeface="HGPｺﾞｼｯｸM" panose="020B0600000000000000" pitchFamily="50" charset="-128"/>
                <a:ea typeface="HGPｺﾞｼｯｸM" panose="020B0600000000000000" pitchFamily="50" charset="-128"/>
              </a:rPr>
            </a:br>
            <a:r>
              <a:rPr lang="ja-JP" altLang="en-US" sz="1800">
                <a:solidFill>
                  <a:srgbClr val="862222"/>
                </a:solidFill>
                <a:latin typeface="HGPｺﾞｼｯｸM" panose="020B0600000000000000" pitchFamily="50" charset="-128"/>
                <a:ea typeface="HGPｺﾞｼｯｸM" panose="020B0600000000000000" pitchFamily="50" charset="-128"/>
              </a:rPr>
              <a:t>ようにしてほしい</a:t>
            </a:r>
          </a:p>
        </p:txBody>
      </p:sp>
      <p:pic>
        <p:nvPicPr>
          <p:cNvPr id="15395" name="Picture 1011" descr="ふきだし"/>
          <p:cNvPicPr>
            <a:picLocks noChangeAspect="1" noChangeArrowheads="1"/>
          </p:cNvPicPr>
          <p:nvPr/>
        </p:nvPicPr>
        <p:blipFill>
          <a:blip r:embed="rId8">
            <a:lum bright="50000"/>
            <a:extLst>
              <a:ext uri="{28A0092B-C50C-407E-A947-70E740481C1C}">
                <a14:useLocalDpi xmlns:a14="http://schemas.microsoft.com/office/drawing/2010/main" val="0"/>
              </a:ext>
            </a:extLst>
          </a:blip>
          <a:srcRect/>
          <a:stretch>
            <a:fillRect/>
          </a:stretch>
        </p:blipFill>
        <p:spPr bwMode="gray">
          <a:xfrm>
            <a:off x="6001916" y="5052343"/>
            <a:ext cx="1920875"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96" name="Text Box 1012"/>
          <p:cNvSpPr txBox="1">
            <a:spLocks noChangeArrowheads="1"/>
          </p:cNvSpPr>
          <p:nvPr/>
        </p:nvSpPr>
        <p:spPr bwMode="gray">
          <a:xfrm>
            <a:off x="6068591" y="5401593"/>
            <a:ext cx="1798637" cy="622300"/>
          </a:xfrm>
          <a:prstGeom prst="rect">
            <a:avLst/>
          </a:prstGeom>
          <a:noFill/>
          <a:ln>
            <a:noFill/>
          </a:ln>
          <a:effectLst>
            <a:outerShdw dist="3592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800">
                <a:solidFill>
                  <a:srgbClr val="862222"/>
                </a:solidFill>
                <a:ea typeface="ＭＳ Ｐゴシック" pitchFamily="50" charset="-128"/>
              </a:rPr>
              <a:t>⑤情報は</a:t>
            </a:r>
            <a:r>
              <a:rPr lang="ja-JP" altLang="en-US" sz="1800">
                <a:solidFill>
                  <a:srgbClr val="000099"/>
                </a:solidFill>
                <a:ea typeface="ＭＳ Ｐゴシック" pitchFamily="50" charset="-128"/>
              </a:rPr>
              <a:t>確実に</a:t>
            </a:r>
            <a:br>
              <a:rPr lang="ja-JP" altLang="en-US" sz="1800">
                <a:solidFill>
                  <a:srgbClr val="862222"/>
                </a:solidFill>
                <a:ea typeface="ＭＳ Ｐゴシック" pitchFamily="50" charset="-128"/>
              </a:rPr>
            </a:br>
            <a:r>
              <a:rPr lang="ja-JP" altLang="en-US" sz="1800">
                <a:solidFill>
                  <a:srgbClr val="862222"/>
                </a:solidFill>
                <a:ea typeface="ＭＳ Ｐゴシック" pitchFamily="50" charset="-128"/>
              </a:rPr>
              <a:t>保全してほしい</a:t>
            </a:r>
          </a:p>
        </p:txBody>
      </p:sp>
      <p:grpSp>
        <p:nvGrpSpPr>
          <p:cNvPr id="177982" name="Group 1118"/>
          <p:cNvGrpSpPr>
            <a:grpSpLocks/>
          </p:cNvGrpSpPr>
          <p:nvPr/>
        </p:nvGrpSpPr>
        <p:grpSpPr bwMode="auto">
          <a:xfrm>
            <a:off x="5249441" y="4195093"/>
            <a:ext cx="3381375" cy="1697037"/>
            <a:chOff x="3275" y="2584"/>
            <a:chExt cx="2130" cy="1069"/>
          </a:xfrm>
        </p:grpSpPr>
        <p:sp>
          <p:nvSpPr>
            <p:cNvPr id="15411" name="AutoShape 1026"/>
            <p:cNvSpPr>
              <a:spLocks noChangeArrowheads="1"/>
            </p:cNvSpPr>
            <p:nvPr/>
          </p:nvSpPr>
          <p:spPr bwMode="gray">
            <a:xfrm>
              <a:off x="3275" y="2584"/>
              <a:ext cx="586" cy="168"/>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288000" tIns="90000" rIns="288000" bIns="90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400">
                <a:solidFill>
                  <a:schemeClr val="tx1"/>
                </a:solidFill>
                <a:latin typeface="HGPｺﾞｼｯｸM" panose="020B0600000000000000" pitchFamily="50" charset="-128"/>
                <a:ea typeface="HGPｺﾞｼｯｸM" panose="020B0600000000000000" pitchFamily="50" charset="-128"/>
              </a:endParaRPr>
            </a:p>
          </p:txBody>
        </p:sp>
        <p:sp>
          <p:nvSpPr>
            <p:cNvPr id="15412" name="AutoShape 1027"/>
            <p:cNvSpPr>
              <a:spLocks noChangeArrowheads="1"/>
            </p:cNvSpPr>
            <p:nvPr/>
          </p:nvSpPr>
          <p:spPr bwMode="gray">
            <a:xfrm>
              <a:off x="3814" y="3064"/>
              <a:ext cx="1591" cy="589"/>
            </a:xfrm>
            <a:prstGeom prst="wedgeRectCallout">
              <a:avLst>
                <a:gd name="adj1" fmla="val -66310"/>
                <a:gd name="adj2" fmla="val -110037"/>
              </a:avLst>
            </a:prstGeom>
            <a:solidFill>
              <a:schemeClr val="bg1"/>
            </a:solidFill>
            <a:ln w="38100" algn="ctr">
              <a:solidFill>
                <a:srgbClr val="00B4A0"/>
              </a:solidFill>
              <a:miter lim="800000"/>
              <a:headEnd/>
              <a:tailEnd/>
            </a:ln>
          </p:spPr>
          <p:txBody>
            <a:bodyPr lIns="36000" tIns="18000" rIns="36000" bIns="18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600" dirty="0">
                  <a:solidFill>
                    <a:schemeClr val="tx1"/>
                  </a:solidFill>
                  <a:latin typeface="HGPｺﾞｼｯｸM" panose="020B0600000000000000" pitchFamily="50" charset="-128"/>
                  <a:ea typeface="HGPｺﾞｼｯｸM" panose="020B0600000000000000" pitchFamily="50" charset="-128"/>
                </a:rPr>
                <a:t>㋔どこでもの範囲は？</a:t>
              </a:r>
            </a:p>
            <a:p>
              <a:pPr algn="ctr" eaLnBrk="1" hangingPunct="1"/>
              <a:r>
                <a:rPr lang="ja-JP" altLang="en-US" sz="1600" dirty="0">
                  <a:solidFill>
                    <a:schemeClr val="tx1"/>
                  </a:solidFill>
                  <a:latin typeface="HGPｺﾞｼｯｸM" panose="020B0600000000000000" pitchFamily="50" charset="-128"/>
                  <a:ea typeface="HGPｺﾞｼｯｸM" panose="020B0600000000000000" pitchFamily="50" charset="-128"/>
                </a:rPr>
                <a:t>建屋内、 同一県内、</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国内 </a:t>
              </a:r>
              <a:r>
                <a:rPr lang="en-US" altLang="ja-JP" sz="1600" b="1" dirty="0">
                  <a:solidFill>
                    <a:schemeClr val="tx1"/>
                  </a:solidFill>
                  <a:latin typeface="HGPｺﾞｼｯｸM" panose="020B0600000000000000" pitchFamily="50" charset="-128"/>
                  <a:ea typeface="HGPｺﾞｼｯｸM" panose="020B0600000000000000" pitchFamily="50" charset="-128"/>
                </a:rPr>
                <a:t>or</a:t>
              </a:r>
              <a:r>
                <a:rPr lang="en-US" altLang="ja-JP" sz="1600" dirty="0">
                  <a:solidFill>
                    <a:schemeClr val="tx1"/>
                  </a:solidFill>
                  <a:latin typeface="HGPｺﾞｼｯｸM" panose="020B0600000000000000" pitchFamily="50" charset="-128"/>
                  <a:ea typeface="HGPｺﾞｼｯｸM" panose="020B0600000000000000" pitchFamily="50" charset="-128"/>
                </a:rPr>
                <a:t> </a:t>
              </a:r>
              <a:r>
                <a:rPr lang="ja-JP" altLang="en-US" sz="1600" dirty="0">
                  <a:solidFill>
                    <a:schemeClr val="tx1"/>
                  </a:solidFill>
                  <a:latin typeface="HGPｺﾞｼｯｸM" panose="020B0600000000000000" pitchFamily="50" charset="-128"/>
                  <a:ea typeface="HGPｺﾞｼｯｸM" panose="020B0600000000000000" pitchFamily="50" charset="-128"/>
                </a:rPr>
                <a:t>海外？</a:t>
              </a:r>
            </a:p>
          </p:txBody>
        </p:sp>
      </p:grpSp>
      <p:sp>
        <p:nvSpPr>
          <p:cNvPr id="15404" name="Text Box 1006"/>
          <p:cNvSpPr txBox="1">
            <a:spLocks noChangeArrowheads="1"/>
          </p:cNvSpPr>
          <p:nvPr/>
        </p:nvSpPr>
        <p:spPr bwMode="gray">
          <a:xfrm>
            <a:off x="1825203" y="5401593"/>
            <a:ext cx="1798638" cy="622300"/>
          </a:xfrm>
          <a:prstGeom prst="rect">
            <a:avLst/>
          </a:prstGeom>
          <a:noFill/>
          <a:ln>
            <a:noFill/>
          </a:ln>
          <a:effectLst>
            <a:outerShdw dist="35921" dir="2700000" algn="ctr" rotWithShape="0">
              <a:schemeClr val="bg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nchor="ct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800">
                <a:solidFill>
                  <a:srgbClr val="862222"/>
                </a:solidFill>
                <a:latin typeface="HGPｺﾞｼｯｸM" panose="020B0600000000000000" pitchFamily="50" charset="-128"/>
                <a:ea typeface="HGPｺﾞｼｯｸM" panose="020B0600000000000000" pitchFamily="50" charset="-128"/>
              </a:rPr>
              <a:t>④事務室内で</a:t>
            </a:r>
          </a:p>
          <a:p>
            <a:pPr algn="ctr" eaLnBrk="1" hangingPunct="1"/>
            <a:r>
              <a:rPr lang="ja-JP" altLang="en-US" sz="1800">
                <a:solidFill>
                  <a:srgbClr val="862222"/>
                </a:solidFill>
                <a:latin typeface="HGPｺﾞｼｯｸM" panose="020B0600000000000000" pitchFamily="50" charset="-128"/>
                <a:ea typeface="HGPｺﾞｼｯｸM" panose="020B0600000000000000" pitchFamily="50" charset="-128"/>
              </a:rPr>
              <a:t>運用したい</a:t>
            </a:r>
          </a:p>
        </p:txBody>
      </p:sp>
      <p:grpSp>
        <p:nvGrpSpPr>
          <p:cNvPr id="177983" name="Group 1122"/>
          <p:cNvGrpSpPr>
            <a:grpSpLocks/>
          </p:cNvGrpSpPr>
          <p:nvPr/>
        </p:nvGrpSpPr>
        <p:grpSpPr bwMode="auto">
          <a:xfrm>
            <a:off x="969541" y="4830093"/>
            <a:ext cx="4252912" cy="977900"/>
            <a:chOff x="712" y="2984"/>
            <a:chExt cx="2536" cy="616"/>
          </a:xfrm>
        </p:grpSpPr>
        <p:sp>
          <p:nvSpPr>
            <p:cNvPr id="15409" name="AutoShape 1029"/>
            <p:cNvSpPr>
              <a:spLocks noChangeArrowheads="1"/>
            </p:cNvSpPr>
            <p:nvPr/>
          </p:nvSpPr>
          <p:spPr bwMode="gray">
            <a:xfrm>
              <a:off x="2608" y="3136"/>
              <a:ext cx="640" cy="192"/>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288000" tIns="90000" rIns="288000" bIns="90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400">
                <a:solidFill>
                  <a:schemeClr val="tx1"/>
                </a:solidFill>
                <a:latin typeface="HGPｺﾞｼｯｸM" panose="020B0600000000000000" pitchFamily="50" charset="-128"/>
                <a:ea typeface="HGPｺﾞｼｯｸM" panose="020B0600000000000000" pitchFamily="50" charset="-128"/>
              </a:endParaRPr>
            </a:p>
          </p:txBody>
        </p:sp>
        <p:sp>
          <p:nvSpPr>
            <p:cNvPr id="15410" name="AutoShape 1030"/>
            <p:cNvSpPr>
              <a:spLocks noChangeArrowheads="1"/>
            </p:cNvSpPr>
            <p:nvPr/>
          </p:nvSpPr>
          <p:spPr bwMode="gray">
            <a:xfrm>
              <a:off x="712" y="2984"/>
              <a:ext cx="1656" cy="616"/>
            </a:xfrm>
            <a:prstGeom prst="wedgeRectCallout">
              <a:avLst>
                <a:gd name="adj1" fmla="val 62560"/>
                <a:gd name="adj2" fmla="val -16231"/>
              </a:avLst>
            </a:prstGeom>
            <a:solidFill>
              <a:schemeClr val="bg1"/>
            </a:solidFill>
            <a:ln w="38100" algn="ctr">
              <a:solidFill>
                <a:srgbClr val="00B4A0"/>
              </a:solidFill>
              <a:miter lim="800000"/>
              <a:headEnd/>
              <a:tailEnd/>
            </a:ln>
          </p:spPr>
          <p:txBody>
            <a:bodyPr lIns="36000" tIns="18000" rIns="36000" bIns="18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600" dirty="0">
                  <a:solidFill>
                    <a:schemeClr val="tx1"/>
                  </a:solidFill>
                  <a:latin typeface="HGPｺﾞｼｯｸM" panose="020B0600000000000000" pitchFamily="50" charset="-128"/>
                  <a:ea typeface="HGPｺﾞｼｯｸM" panose="020B0600000000000000" pitchFamily="50" charset="-128"/>
                </a:rPr>
                <a:t>㋑データの暗号化の範囲は？</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暗号化の鍵管理方法は？</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不正アクセスの追跡範囲は？</a:t>
              </a:r>
            </a:p>
          </p:txBody>
        </p:sp>
      </p:grpSp>
      <p:sp>
        <p:nvSpPr>
          <p:cNvPr id="1032" name="テキスト プレースホルダー 2"/>
          <p:cNvSpPr txBox="1">
            <a:spLocks/>
          </p:cNvSpPr>
          <p:nvPr/>
        </p:nvSpPr>
        <p:spPr>
          <a:xfrm>
            <a:off x="594000" y="691200"/>
            <a:ext cx="5832475" cy="360040"/>
          </a:xfrm>
          <a:prstGeom prst="rect">
            <a:avLst/>
          </a:prstGeom>
        </p:spPr>
        <p:txBody>
          <a:bodyPr/>
          <a:lstStyle>
            <a:lvl1pPr marL="0" indent="0" algn="l" defTabSz="457200" rtl="0" eaLnBrk="1" latinLnBrk="0" hangingPunct="1">
              <a:spcBef>
                <a:spcPct val="20000"/>
              </a:spcBef>
              <a:buFont typeface="Arial"/>
              <a:buNone/>
              <a:defRPr kumimoji="1" sz="1800" kern="1200">
                <a:solidFill>
                  <a:schemeClr val="tx1"/>
                </a:solidFill>
                <a:latin typeface="HGPｺﾞｼｯｸM" panose="020B0600000000000000" pitchFamily="50" charset="-128"/>
                <a:ea typeface="HGPｺﾞｼｯｸM" panose="020B0600000000000000" pitchFamily="50" charset="-128"/>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dirty="0"/>
              <a:t>非機能要求は曖昧なことが多い</a:t>
            </a:r>
          </a:p>
        </p:txBody>
      </p:sp>
      <p:pic>
        <p:nvPicPr>
          <p:cNvPr id="3" name="図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65017" y="1772816"/>
            <a:ext cx="1003048" cy="1075655"/>
          </a:xfrm>
          <a:prstGeom prst="rect">
            <a:avLst/>
          </a:prstGeom>
        </p:spPr>
      </p:pic>
      <p:pic>
        <p:nvPicPr>
          <p:cNvPr id="4" name="図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5436" y="1954634"/>
            <a:ext cx="1048612" cy="1051240"/>
          </a:xfrm>
          <a:prstGeom prst="rect">
            <a:avLst/>
          </a:prstGeom>
        </p:spPr>
      </p:pic>
      <p:pic>
        <p:nvPicPr>
          <p:cNvPr id="5" name="図 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55755" y="1946101"/>
            <a:ext cx="944637" cy="944637"/>
          </a:xfrm>
          <a:prstGeom prst="rect">
            <a:avLst/>
          </a:prstGeom>
        </p:spPr>
      </p:pic>
      <p:pic>
        <p:nvPicPr>
          <p:cNvPr id="6" name="図 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108664" y="1944564"/>
            <a:ext cx="903496" cy="980728"/>
          </a:xfrm>
          <a:prstGeom prst="rect">
            <a:avLst/>
          </a:prstGeom>
        </p:spPr>
      </p:pic>
      <p:pic>
        <p:nvPicPr>
          <p:cNvPr id="7" name="図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26048" y="1901907"/>
            <a:ext cx="674251" cy="980728"/>
          </a:xfrm>
          <a:prstGeom prst="rect">
            <a:avLst/>
          </a:prstGeom>
        </p:spPr>
      </p:pic>
      <p:pic>
        <p:nvPicPr>
          <p:cNvPr id="8" name="図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111454" y="1879188"/>
            <a:ext cx="1031305" cy="1037791"/>
          </a:xfrm>
          <a:prstGeom prst="rect">
            <a:avLst/>
          </a:prstGeom>
        </p:spPr>
      </p:pic>
      <p:grpSp>
        <p:nvGrpSpPr>
          <p:cNvPr id="177980" name="Group 1106"/>
          <p:cNvGrpSpPr>
            <a:grpSpLocks/>
          </p:cNvGrpSpPr>
          <p:nvPr/>
        </p:nvGrpSpPr>
        <p:grpSpPr bwMode="auto">
          <a:xfrm>
            <a:off x="1093366" y="2378993"/>
            <a:ext cx="2841625" cy="2163762"/>
            <a:chOff x="703" y="1607"/>
            <a:chExt cx="1667" cy="1188"/>
          </a:xfrm>
        </p:grpSpPr>
        <p:sp>
          <p:nvSpPr>
            <p:cNvPr id="15415" name="AutoShape 1016"/>
            <p:cNvSpPr>
              <a:spLocks noChangeArrowheads="1"/>
            </p:cNvSpPr>
            <p:nvPr/>
          </p:nvSpPr>
          <p:spPr bwMode="gray">
            <a:xfrm>
              <a:off x="703" y="1607"/>
              <a:ext cx="1667" cy="693"/>
            </a:xfrm>
            <a:prstGeom prst="wedgeRectCallout">
              <a:avLst>
                <a:gd name="adj1" fmla="val 11301"/>
                <a:gd name="adj2" fmla="val 98375"/>
              </a:avLst>
            </a:prstGeom>
            <a:solidFill>
              <a:schemeClr val="bg1"/>
            </a:solidFill>
            <a:ln w="38100" algn="ctr">
              <a:solidFill>
                <a:srgbClr val="00B4A0"/>
              </a:solidFill>
              <a:miter lim="800000"/>
              <a:headEnd/>
              <a:tailEnd/>
            </a:ln>
          </p:spPr>
          <p:txBody>
            <a:bodyPr lIns="36000" tIns="18000" rIns="36000" bIns="18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600" dirty="0">
                  <a:solidFill>
                    <a:schemeClr val="tx1"/>
                  </a:solidFill>
                  <a:latin typeface="HGPｺﾞｼｯｸM" panose="020B0600000000000000" pitchFamily="50" charset="-128"/>
                  <a:ea typeface="HGPｺﾞｼｯｸM" panose="020B0600000000000000" pitchFamily="50" charset="-128"/>
                </a:rPr>
                <a:t>㋐対象業務は全て</a:t>
              </a:r>
              <a:r>
                <a:rPr lang="en-US" altLang="ja-JP" sz="1600" b="1" dirty="0">
                  <a:solidFill>
                    <a:schemeClr val="tx1"/>
                  </a:solidFill>
                  <a:latin typeface="HGPｺﾞｼｯｸM" panose="020B0600000000000000" pitchFamily="50" charset="-128"/>
                  <a:ea typeface="HGPｺﾞｼｯｸM" panose="020B0600000000000000" pitchFamily="50" charset="-128"/>
                </a:rPr>
                <a:t>or</a:t>
              </a:r>
              <a:r>
                <a:rPr lang="ja-JP" altLang="en-US" sz="1600" dirty="0">
                  <a:solidFill>
                    <a:schemeClr val="tx1"/>
                  </a:solidFill>
                  <a:latin typeface="HGPｺﾞｼｯｸM" panose="020B0600000000000000" pitchFamily="50" charset="-128"/>
                  <a:ea typeface="HGPｺﾞｼｯｸM" panose="020B0600000000000000" pitchFamily="50" charset="-128"/>
                </a:rPr>
                <a:t>特定？</a:t>
              </a:r>
            </a:p>
            <a:p>
              <a:pPr algn="ctr" eaLnBrk="1" hangingPunct="1"/>
              <a:r>
                <a:rPr lang="ja-JP" altLang="en-US" sz="1600" dirty="0">
                  <a:solidFill>
                    <a:schemeClr val="tx1"/>
                  </a:solidFill>
                  <a:latin typeface="HGPｺﾞｼｯｸM" panose="020B0600000000000000" pitchFamily="50" charset="-128"/>
                  <a:ea typeface="HGPｺﾞｼｯｸM" panose="020B0600000000000000" pitchFamily="50" charset="-128"/>
                </a:rPr>
                <a:t>「極力」での許容時間は</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en-US" altLang="ja-JP" sz="1600" dirty="0">
                  <a:solidFill>
                    <a:schemeClr val="tx1"/>
                  </a:solidFill>
                  <a:latin typeface="HGPｺﾞｼｯｸM" panose="020B0600000000000000" pitchFamily="50" charset="-128"/>
                  <a:ea typeface="HGPｺﾞｼｯｸM" panose="020B0600000000000000" pitchFamily="50" charset="-128"/>
                </a:rPr>
                <a:t>1</a:t>
              </a:r>
              <a:r>
                <a:rPr lang="ja-JP" altLang="en-US" sz="1600" dirty="0">
                  <a:solidFill>
                    <a:schemeClr val="tx1"/>
                  </a:solidFill>
                  <a:latin typeface="HGPｺﾞｼｯｸM" panose="020B0600000000000000" pitchFamily="50" charset="-128"/>
                  <a:ea typeface="HGPｺﾞｼｯｸM" panose="020B0600000000000000" pitchFamily="50" charset="-128"/>
                </a:rPr>
                <a:t>分、</a:t>
              </a:r>
              <a:r>
                <a:rPr lang="en-US" altLang="ja-JP" sz="1600" dirty="0">
                  <a:solidFill>
                    <a:schemeClr val="tx1"/>
                  </a:solidFill>
                  <a:latin typeface="HGPｺﾞｼｯｸM" panose="020B0600000000000000" pitchFamily="50" charset="-128"/>
                  <a:ea typeface="HGPｺﾞｼｯｸM" panose="020B0600000000000000" pitchFamily="50" charset="-128"/>
                </a:rPr>
                <a:t>10</a:t>
              </a:r>
              <a:r>
                <a:rPr lang="ja-JP" altLang="en-US" sz="1600" dirty="0">
                  <a:solidFill>
                    <a:schemeClr val="tx1"/>
                  </a:solidFill>
                  <a:latin typeface="HGPｺﾞｼｯｸM" panose="020B0600000000000000" pitchFamily="50" charset="-128"/>
                  <a:ea typeface="HGPｺﾞｼｯｸM" panose="020B0600000000000000" pitchFamily="50" charset="-128"/>
                </a:rPr>
                <a:t>分、</a:t>
              </a:r>
              <a:r>
                <a:rPr lang="en-US" altLang="ja-JP" sz="1600" b="1" dirty="0">
                  <a:solidFill>
                    <a:schemeClr val="tx1"/>
                  </a:solidFill>
                  <a:latin typeface="HGPｺﾞｼｯｸM" panose="020B0600000000000000" pitchFamily="50" charset="-128"/>
                  <a:ea typeface="HGPｺﾞｼｯｸM" panose="020B0600000000000000" pitchFamily="50" charset="-128"/>
                </a:rPr>
                <a:t>or </a:t>
              </a:r>
              <a:r>
                <a:rPr lang="en-US" altLang="ja-JP" sz="1600" dirty="0">
                  <a:solidFill>
                    <a:schemeClr val="tx1"/>
                  </a:solidFill>
                  <a:latin typeface="HGPｺﾞｼｯｸM" panose="020B0600000000000000" pitchFamily="50" charset="-128"/>
                  <a:ea typeface="HGPｺﾞｼｯｸM" panose="020B0600000000000000" pitchFamily="50" charset="-128"/>
                </a:rPr>
                <a:t>1</a:t>
              </a:r>
              <a:r>
                <a:rPr lang="ja-JP" altLang="en-US" sz="1600" dirty="0">
                  <a:solidFill>
                    <a:schemeClr val="tx1"/>
                  </a:solidFill>
                  <a:latin typeface="HGPｺﾞｼｯｸM" panose="020B0600000000000000" pitchFamily="50" charset="-128"/>
                  <a:ea typeface="HGPｺﾞｼｯｸM" panose="020B0600000000000000" pitchFamily="50" charset="-128"/>
                </a:rPr>
                <a:t>時間？</a:t>
              </a:r>
            </a:p>
          </p:txBody>
        </p:sp>
        <p:sp>
          <p:nvSpPr>
            <p:cNvPr id="15416" name="AutoShape 1017"/>
            <p:cNvSpPr>
              <a:spLocks noChangeArrowheads="1"/>
            </p:cNvSpPr>
            <p:nvPr/>
          </p:nvSpPr>
          <p:spPr bwMode="gray">
            <a:xfrm>
              <a:off x="1688" y="2656"/>
              <a:ext cx="312" cy="139"/>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288000" tIns="90000" rIns="288000" bIns="90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400">
                <a:solidFill>
                  <a:schemeClr val="tx1"/>
                </a:solidFill>
                <a:latin typeface="HGPｺﾞｼｯｸM" panose="020B0600000000000000" pitchFamily="50" charset="-128"/>
                <a:ea typeface="HGPｺﾞｼｯｸM" panose="020B0600000000000000" pitchFamily="50" charset="-128"/>
              </a:endParaRPr>
            </a:p>
          </p:txBody>
        </p:sp>
      </p:grpSp>
      <p:grpSp>
        <p:nvGrpSpPr>
          <p:cNvPr id="177981" name="Group 1114"/>
          <p:cNvGrpSpPr>
            <a:grpSpLocks/>
          </p:cNvGrpSpPr>
          <p:nvPr/>
        </p:nvGrpSpPr>
        <p:grpSpPr bwMode="auto">
          <a:xfrm>
            <a:off x="6033666" y="2883818"/>
            <a:ext cx="2973387" cy="1282700"/>
            <a:chOff x="3742" y="1768"/>
            <a:chExt cx="1873" cy="808"/>
          </a:xfrm>
        </p:grpSpPr>
        <p:sp>
          <p:nvSpPr>
            <p:cNvPr id="15413" name="AutoShape 1021"/>
            <p:cNvSpPr>
              <a:spLocks noChangeArrowheads="1"/>
            </p:cNvSpPr>
            <p:nvPr/>
          </p:nvSpPr>
          <p:spPr bwMode="gray">
            <a:xfrm>
              <a:off x="3918" y="2400"/>
              <a:ext cx="432" cy="176"/>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288000" tIns="90000" rIns="288000" bIns="90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400">
                <a:solidFill>
                  <a:schemeClr val="tx1"/>
                </a:solidFill>
                <a:latin typeface="HGPｺﾞｼｯｸM" panose="020B0600000000000000" pitchFamily="50" charset="-128"/>
                <a:ea typeface="HGPｺﾞｼｯｸM" panose="020B0600000000000000" pitchFamily="50" charset="-128"/>
              </a:endParaRPr>
            </a:p>
          </p:txBody>
        </p:sp>
        <p:sp>
          <p:nvSpPr>
            <p:cNvPr id="15414" name="AutoShape 1023"/>
            <p:cNvSpPr>
              <a:spLocks noChangeArrowheads="1"/>
            </p:cNvSpPr>
            <p:nvPr/>
          </p:nvSpPr>
          <p:spPr bwMode="gray">
            <a:xfrm>
              <a:off x="3742" y="1768"/>
              <a:ext cx="1873" cy="565"/>
            </a:xfrm>
            <a:prstGeom prst="wedgeRectCallout">
              <a:avLst>
                <a:gd name="adj1" fmla="val -29532"/>
                <a:gd name="adj2" fmla="val 68472"/>
              </a:avLst>
            </a:prstGeom>
            <a:solidFill>
              <a:schemeClr val="bg1"/>
            </a:solidFill>
            <a:ln w="38100" algn="ctr">
              <a:solidFill>
                <a:srgbClr val="00B4A0"/>
              </a:solidFill>
              <a:miter lim="800000"/>
              <a:headEnd/>
              <a:tailEnd/>
            </a:ln>
          </p:spPr>
          <p:txBody>
            <a:bodyPr lIns="36000" tIns="18000" rIns="36000" bIns="18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600" dirty="0">
                  <a:solidFill>
                    <a:schemeClr val="tx1"/>
                  </a:solidFill>
                  <a:latin typeface="HGPｺﾞｼｯｸM" panose="020B0600000000000000" pitchFamily="50" charset="-128"/>
                  <a:ea typeface="HGPｺﾞｼｯｸM" panose="020B0600000000000000" pitchFamily="50" charset="-128"/>
                </a:rPr>
                <a:t>㋓対象ユーザ数はどのくらい？</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セキュリティ認証の程度は？</a:t>
              </a:r>
            </a:p>
          </p:txBody>
        </p:sp>
      </p:grpSp>
      <p:grpSp>
        <p:nvGrpSpPr>
          <p:cNvPr id="177984" name="Group 1110"/>
          <p:cNvGrpSpPr>
            <a:grpSpLocks/>
          </p:cNvGrpSpPr>
          <p:nvPr/>
        </p:nvGrpSpPr>
        <p:grpSpPr bwMode="auto">
          <a:xfrm>
            <a:off x="4033416" y="2525043"/>
            <a:ext cx="2192337" cy="1630362"/>
            <a:chOff x="2483" y="1549"/>
            <a:chExt cx="1381" cy="1027"/>
          </a:xfrm>
        </p:grpSpPr>
        <p:sp>
          <p:nvSpPr>
            <p:cNvPr id="15407" name="AutoShape 1019"/>
            <p:cNvSpPr>
              <a:spLocks noChangeArrowheads="1"/>
            </p:cNvSpPr>
            <p:nvPr/>
          </p:nvSpPr>
          <p:spPr bwMode="gray">
            <a:xfrm>
              <a:off x="3303" y="2408"/>
              <a:ext cx="561" cy="168"/>
            </a:xfrm>
            <a:prstGeom prst="roundRect">
              <a:avLst>
                <a:gd name="adj" fmla="val 16667"/>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lIns="288000" tIns="90000" rIns="288000" bIns="90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ja-JP" sz="1400">
                <a:solidFill>
                  <a:schemeClr val="tx1"/>
                </a:solidFill>
                <a:latin typeface="HGPｺﾞｼｯｸM" panose="020B0600000000000000" pitchFamily="50" charset="-128"/>
                <a:ea typeface="HGPｺﾞｼｯｸM" panose="020B0600000000000000" pitchFamily="50" charset="-128"/>
              </a:endParaRPr>
            </a:p>
          </p:txBody>
        </p:sp>
        <p:sp>
          <p:nvSpPr>
            <p:cNvPr id="15408" name="AutoShape 1020"/>
            <p:cNvSpPr>
              <a:spLocks noChangeArrowheads="1"/>
            </p:cNvSpPr>
            <p:nvPr/>
          </p:nvSpPr>
          <p:spPr bwMode="gray">
            <a:xfrm>
              <a:off x="2483" y="1549"/>
              <a:ext cx="1287" cy="676"/>
            </a:xfrm>
            <a:prstGeom prst="wedgeRectCallout">
              <a:avLst>
                <a:gd name="adj1" fmla="val 39333"/>
                <a:gd name="adj2" fmla="val 78310"/>
              </a:avLst>
            </a:prstGeom>
            <a:solidFill>
              <a:schemeClr val="bg1"/>
            </a:solidFill>
            <a:ln w="38100" algn="ctr">
              <a:solidFill>
                <a:srgbClr val="00B4A0"/>
              </a:solidFill>
              <a:miter lim="800000"/>
              <a:headEnd/>
              <a:tailEnd/>
            </a:ln>
          </p:spPr>
          <p:txBody>
            <a:bodyPr lIns="36000" tIns="18000" rIns="36000" bIns="18000"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1600" dirty="0">
                  <a:solidFill>
                    <a:schemeClr val="tx1"/>
                  </a:solidFill>
                  <a:latin typeface="HGPｺﾞｼｯｸM" panose="020B0600000000000000" pitchFamily="50" charset="-128"/>
                  <a:ea typeface="HGPｺﾞｼｯｸM" panose="020B0600000000000000" pitchFamily="50" charset="-128"/>
                </a:rPr>
                <a:t>㋒サービス時間帯は</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en-US" altLang="ja-JP" sz="1600" dirty="0">
                  <a:solidFill>
                    <a:schemeClr val="tx1"/>
                  </a:solidFill>
                  <a:latin typeface="HGPｺﾞｼｯｸM" panose="020B0600000000000000" pitchFamily="50" charset="-128"/>
                  <a:ea typeface="HGPｺﾞｼｯｸM" panose="020B0600000000000000" pitchFamily="50" charset="-128"/>
                </a:rPr>
                <a:t>24H</a:t>
              </a:r>
              <a:r>
                <a:rPr lang="ja-JP" altLang="en-US" sz="1600" dirty="0" err="1">
                  <a:solidFill>
                    <a:schemeClr val="tx1"/>
                  </a:solidFill>
                  <a:latin typeface="HGPｺﾞｼｯｸM" panose="020B0600000000000000" pitchFamily="50" charset="-128"/>
                  <a:ea typeface="HGPｺﾞｼｯｸM" panose="020B0600000000000000" pitchFamily="50" charset="-128"/>
                </a:rPr>
                <a:t>、</a:t>
              </a:r>
              <a:r>
                <a:rPr lang="en-US" altLang="ja-JP" sz="1600" dirty="0">
                  <a:solidFill>
                    <a:schemeClr val="tx1"/>
                  </a:solidFill>
                  <a:latin typeface="HGPｺﾞｼｯｸM" panose="020B0600000000000000" pitchFamily="50" charset="-128"/>
                  <a:ea typeface="HGPｺﾞｼｯｸM" panose="020B0600000000000000" pitchFamily="50" charset="-128"/>
                </a:rPr>
                <a:t>9</a:t>
              </a:r>
              <a:r>
                <a:rPr lang="ja-JP" altLang="en-US" sz="1600" dirty="0">
                  <a:solidFill>
                    <a:schemeClr val="tx1"/>
                  </a:solidFill>
                  <a:latin typeface="HGPｺﾞｼｯｸM" panose="020B0600000000000000" pitchFamily="50" charset="-128"/>
                  <a:ea typeface="HGPｺﾞｼｯｸM" panose="020B0600000000000000" pitchFamily="50" charset="-128"/>
                </a:rPr>
                <a:t>～</a:t>
              </a:r>
              <a:r>
                <a:rPr lang="en-US" altLang="ja-JP" sz="1600" dirty="0">
                  <a:solidFill>
                    <a:schemeClr val="tx1"/>
                  </a:solidFill>
                  <a:latin typeface="HGPｺﾞｼｯｸM" panose="020B0600000000000000" pitchFamily="50" charset="-128"/>
                  <a:ea typeface="HGPｺﾞｼｯｸM" panose="020B0600000000000000" pitchFamily="50" charset="-128"/>
                </a:rPr>
                <a:t>21</a:t>
              </a:r>
              <a:r>
                <a:rPr lang="ja-JP" altLang="en-US" sz="1600" dirty="0">
                  <a:solidFill>
                    <a:schemeClr val="tx1"/>
                  </a:solidFill>
                  <a:latin typeface="HGPｺﾞｼｯｸM" panose="020B0600000000000000" pitchFamily="50" charset="-128"/>
                  <a:ea typeface="HGPｺﾞｼｯｸM" panose="020B0600000000000000" pitchFamily="50" charset="-128"/>
                </a:rPr>
                <a:t>時、</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ja-JP" altLang="en-US" sz="1600" b="1" dirty="0">
                  <a:solidFill>
                    <a:schemeClr val="tx1"/>
                  </a:solidFill>
                  <a:latin typeface="HGPｺﾞｼｯｸM" panose="020B0600000000000000" pitchFamily="50" charset="-128"/>
                  <a:ea typeface="HGPｺﾞｼｯｸM" panose="020B0600000000000000" pitchFamily="50" charset="-128"/>
                </a:rPr>
                <a:t> </a:t>
              </a:r>
              <a:r>
                <a:rPr lang="en-US" altLang="ja-JP" sz="1600" b="1" dirty="0">
                  <a:solidFill>
                    <a:schemeClr val="tx1"/>
                  </a:solidFill>
                  <a:latin typeface="HGPｺﾞｼｯｸM" panose="020B0600000000000000" pitchFamily="50" charset="-128"/>
                  <a:ea typeface="HGPｺﾞｼｯｸM" panose="020B0600000000000000" pitchFamily="50" charset="-128"/>
                </a:rPr>
                <a:t>or </a:t>
              </a:r>
              <a:r>
                <a:rPr lang="ja-JP" altLang="en-US" sz="1600" dirty="0">
                  <a:solidFill>
                    <a:schemeClr val="tx1"/>
                  </a:solidFill>
                  <a:latin typeface="HGPｺﾞｼｯｸM" panose="020B0600000000000000" pitchFamily="50" charset="-128"/>
                  <a:ea typeface="HGPｺﾞｼｯｸM" panose="020B0600000000000000" pitchFamily="50" charset="-128"/>
                </a:rPr>
                <a:t>　</a:t>
              </a:r>
              <a:r>
                <a:rPr lang="en-US" altLang="ja-JP" sz="1600" dirty="0">
                  <a:solidFill>
                    <a:schemeClr val="tx1"/>
                  </a:solidFill>
                  <a:latin typeface="HGPｺﾞｼｯｸM" panose="020B0600000000000000" pitchFamily="50" charset="-128"/>
                  <a:ea typeface="HGPｺﾞｼｯｸM" panose="020B0600000000000000" pitchFamily="50" charset="-128"/>
                </a:rPr>
                <a:t>9</a:t>
              </a:r>
              <a:r>
                <a:rPr lang="ja-JP" altLang="en-US" sz="1600" dirty="0">
                  <a:solidFill>
                    <a:schemeClr val="tx1"/>
                  </a:solidFill>
                  <a:latin typeface="HGPｺﾞｼｯｸM" panose="020B0600000000000000" pitchFamily="50" charset="-128"/>
                  <a:ea typeface="HGPｺﾞｼｯｸM" panose="020B0600000000000000" pitchFamily="50" charset="-128"/>
                </a:rPr>
                <a:t>～</a:t>
              </a:r>
              <a:r>
                <a:rPr lang="en-US" altLang="ja-JP" sz="1600" dirty="0">
                  <a:solidFill>
                    <a:schemeClr val="tx1"/>
                  </a:solidFill>
                  <a:latin typeface="HGPｺﾞｼｯｸM" panose="020B0600000000000000" pitchFamily="50" charset="-128"/>
                  <a:ea typeface="HGPｺﾞｼｯｸM" panose="020B0600000000000000" pitchFamily="50" charset="-128"/>
                </a:rPr>
                <a:t>17</a:t>
              </a:r>
              <a:r>
                <a:rPr lang="ja-JP" altLang="en-US" sz="1600" dirty="0">
                  <a:solidFill>
                    <a:schemeClr val="tx1"/>
                  </a:solidFill>
                  <a:latin typeface="HGPｺﾞｼｯｸM" panose="020B0600000000000000" pitchFamily="50" charset="-128"/>
                  <a:ea typeface="HGPｺﾞｼｯｸM" panose="020B0600000000000000" pitchFamily="50" charset="-128"/>
                </a:rPr>
                <a:t>時？</a:t>
              </a:r>
            </a:p>
          </p:txBody>
        </p:sp>
      </p:grpSp>
      <p:sp>
        <p:nvSpPr>
          <p:cNvPr id="1040"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25</a:t>
            </a:fld>
            <a:endParaRPr lang="ja-JP" altLang="en-US" dirty="0"/>
          </a:p>
        </p:txBody>
      </p:sp>
    </p:spTree>
    <p:extLst>
      <p:ext uri="{BB962C8B-B14F-4D97-AF65-F5344CB8AC3E}">
        <p14:creationId xmlns:p14="http://schemas.microsoft.com/office/powerpoint/2010/main" val="36113671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7980"/>
                                        </p:tgtEl>
                                        <p:attrNameLst>
                                          <p:attrName>style.visibility</p:attrName>
                                        </p:attrNameLst>
                                      </p:cBhvr>
                                      <p:to>
                                        <p:strVal val="visible"/>
                                      </p:to>
                                    </p:set>
                                    <p:animEffect transition="in" filter="fade">
                                      <p:cBhvr>
                                        <p:cTn id="7" dur="500"/>
                                        <p:tgtEl>
                                          <p:spTgt spid="1779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7983"/>
                                        </p:tgtEl>
                                        <p:attrNameLst>
                                          <p:attrName>style.visibility</p:attrName>
                                        </p:attrNameLst>
                                      </p:cBhvr>
                                      <p:to>
                                        <p:strVal val="visible"/>
                                      </p:to>
                                    </p:set>
                                    <p:animEffect transition="in" filter="fade">
                                      <p:cBhvr>
                                        <p:cTn id="12" dur="500"/>
                                        <p:tgtEl>
                                          <p:spTgt spid="17798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7984"/>
                                        </p:tgtEl>
                                        <p:attrNameLst>
                                          <p:attrName>style.visibility</p:attrName>
                                        </p:attrNameLst>
                                      </p:cBhvr>
                                      <p:to>
                                        <p:strVal val="visible"/>
                                      </p:to>
                                    </p:set>
                                    <p:animEffect transition="in" filter="fade">
                                      <p:cBhvr>
                                        <p:cTn id="17" dur="500"/>
                                        <p:tgtEl>
                                          <p:spTgt spid="17798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7981"/>
                                        </p:tgtEl>
                                        <p:attrNameLst>
                                          <p:attrName>style.visibility</p:attrName>
                                        </p:attrNameLst>
                                      </p:cBhvr>
                                      <p:to>
                                        <p:strVal val="visible"/>
                                      </p:to>
                                    </p:set>
                                    <p:animEffect transition="in" filter="fade">
                                      <p:cBhvr>
                                        <p:cTn id="22" dur="500"/>
                                        <p:tgtEl>
                                          <p:spTgt spid="17798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7982"/>
                                        </p:tgtEl>
                                        <p:attrNameLst>
                                          <p:attrName>style.visibility</p:attrName>
                                        </p:attrNameLst>
                                      </p:cBhvr>
                                      <p:to>
                                        <p:strVal val="visible"/>
                                      </p:to>
                                    </p:set>
                                    <p:animEffect transition="in" filter="fade">
                                      <p:cBhvr>
                                        <p:cTn id="27" dur="500"/>
                                        <p:tgtEl>
                                          <p:spTgt spid="177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テキスト ボックス 5"/>
          <p:cNvSpPr txBox="1">
            <a:spLocks noChangeArrowheads="1"/>
          </p:cNvSpPr>
          <p:nvPr/>
        </p:nvSpPr>
        <p:spPr bwMode="auto">
          <a:xfrm>
            <a:off x="539750" y="1084734"/>
            <a:ext cx="6426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marL="342900" indent="-342900" eaLnBrk="1" hangingPunct="1">
              <a:buFont typeface="Wingdings" panose="05000000000000000000" pitchFamily="2" charset="2"/>
              <a:buChar char="n"/>
            </a:pPr>
            <a:r>
              <a:rPr lang="ja-JP" altLang="en-US" sz="1800" dirty="0">
                <a:solidFill>
                  <a:schemeClr val="tx1"/>
                </a:solidFill>
                <a:latin typeface="HGPｺﾞｼｯｸM" pitchFamily="50" charset="-128"/>
                <a:ea typeface="HGPｺﾞｼｯｸM" pitchFamily="50" charset="-128"/>
              </a:rPr>
              <a:t>要求調整例：バックアップの必要性・頻度・保存期間</a:t>
            </a:r>
          </a:p>
        </p:txBody>
      </p:sp>
      <p:sp>
        <p:nvSpPr>
          <p:cNvPr id="56324" name="テキスト ボックス 8"/>
          <p:cNvSpPr txBox="1">
            <a:spLocks noChangeArrowheads="1"/>
          </p:cNvSpPr>
          <p:nvPr/>
        </p:nvSpPr>
        <p:spPr bwMode="auto">
          <a:xfrm>
            <a:off x="5589588" y="2327275"/>
            <a:ext cx="15382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ja-JP" altLang="en-US" sz="2400"/>
              <a:t>調整後</a:t>
            </a:r>
          </a:p>
        </p:txBody>
      </p:sp>
      <p:sp>
        <p:nvSpPr>
          <p:cNvPr id="2" name="テキスト プレースホルダー 1"/>
          <p:cNvSpPr>
            <a:spLocks noGrp="1"/>
          </p:cNvSpPr>
          <p:nvPr>
            <p:ph type="body" sz="quarter" idx="13"/>
          </p:nvPr>
        </p:nvSpPr>
        <p:spPr/>
        <p:txBody>
          <a:bodyPr/>
          <a:lstStyle/>
          <a:p>
            <a:r>
              <a:rPr lang="ja-JP" altLang="en-US" dirty="0"/>
              <a:t>要件に即して</a:t>
            </a:r>
            <a:r>
              <a:rPr kumimoji="1" lang="ja-JP" altLang="en-US" dirty="0"/>
              <a:t>非機能要求を調整する</a:t>
            </a:r>
          </a:p>
        </p:txBody>
      </p:sp>
      <p:sp>
        <p:nvSpPr>
          <p:cNvPr id="56326" name="テキスト ボックス 10"/>
          <p:cNvSpPr txBox="1">
            <a:spLocks noChangeArrowheads="1"/>
          </p:cNvSpPr>
          <p:nvPr/>
        </p:nvSpPr>
        <p:spPr bwMode="auto">
          <a:xfrm>
            <a:off x="4788024" y="6237312"/>
            <a:ext cx="42672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r>
              <a:rPr lang="en-US" altLang="ja-JP" sz="1400">
                <a:solidFill>
                  <a:schemeClr val="tx1"/>
                </a:solidFill>
                <a:latin typeface="HGPｺﾞｼｯｸM" pitchFamily="50" charset="-128"/>
                <a:ea typeface="HGPｺﾞｼｯｸM" pitchFamily="50" charset="-128"/>
              </a:rPr>
              <a:t>BCP</a:t>
            </a:r>
            <a:r>
              <a:rPr lang="ja-JP" altLang="en-US" sz="1400" dirty="0">
                <a:solidFill>
                  <a:schemeClr val="tx1"/>
                </a:solidFill>
                <a:latin typeface="HGPｺﾞｼｯｸM" pitchFamily="50" charset="-128"/>
                <a:ea typeface="HGPｺﾞｼｯｸM" pitchFamily="50" charset="-128"/>
              </a:rPr>
              <a:t>：</a:t>
            </a:r>
            <a:r>
              <a:rPr lang="en-US" altLang="ja-JP" sz="1400" dirty="0">
                <a:solidFill>
                  <a:schemeClr val="tx1"/>
                </a:solidFill>
                <a:latin typeface="HGPｺﾞｼｯｸM" pitchFamily="50" charset="-128"/>
                <a:ea typeface="HGPｺﾞｼｯｸM" pitchFamily="50" charset="-128"/>
              </a:rPr>
              <a:t>Business Continuity Plan</a:t>
            </a:r>
            <a:r>
              <a:rPr lang="ja-JP" altLang="en-US" sz="1400" dirty="0">
                <a:solidFill>
                  <a:schemeClr val="tx1"/>
                </a:solidFill>
                <a:latin typeface="HGPｺﾞｼｯｸM" pitchFamily="50" charset="-128"/>
                <a:ea typeface="HGPｺﾞｼｯｸM" pitchFamily="50" charset="-128"/>
              </a:rPr>
              <a:t>（事業継続計画）</a:t>
            </a:r>
          </a:p>
        </p:txBody>
      </p:sp>
      <p:graphicFrame>
        <p:nvGraphicFramePr>
          <p:cNvPr id="12" name="表 11"/>
          <p:cNvGraphicFramePr>
            <a:graphicFrameLocks noGrp="1"/>
          </p:cNvGraphicFramePr>
          <p:nvPr>
            <p:extLst>
              <p:ext uri="{D42A27DB-BD31-4B8C-83A1-F6EECF244321}">
                <p14:modId xmlns:p14="http://schemas.microsoft.com/office/powerpoint/2010/main" val="2173673839"/>
              </p:ext>
            </p:extLst>
          </p:nvPr>
        </p:nvGraphicFramePr>
        <p:xfrm>
          <a:off x="473075" y="1572391"/>
          <a:ext cx="8347397" cy="1568577"/>
        </p:xfrm>
        <a:graphic>
          <a:graphicData uri="http://schemas.openxmlformats.org/drawingml/2006/table">
            <a:tbl>
              <a:tblPr firstRow="1" bandRow="1">
                <a:tableStyleId>{00A15C55-8517-42AA-B614-E9B94910E393}</a:tableStyleId>
              </a:tblPr>
              <a:tblGrid>
                <a:gridCol w="3090813">
                  <a:extLst>
                    <a:ext uri="{9D8B030D-6E8A-4147-A177-3AD203B41FA5}">
                      <a16:colId xmlns:a16="http://schemas.microsoft.com/office/drawing/2014/main" val="20000"/>
                    </a:ext>
                  </a:extLst>
                </a:gridCol>
                <a:gridCol w="2376264">
                  <a:extLst>
                    <a:ext uri="{9D8B030D-6E8A-4147-A177-3AD203B41FA5}">
                      <a16:colId xmlns:a16="http://schemas.microsoft.com/office/drawing/2014/main" val="20001"/>
                    </a:ext>
                  </a:extLst>
                </a:gridCol>
                <a:gridCol w="2880320">
                  <a:extLst>
                    <a:ext uri="{9D8B030D-6E8A-4147-A177-3AD203B41FA5}">
                      <a16:colId xmlns:a16="http://schemas.microsoft.com/office/drawing/2014/main" val="20002"/>
                    </a:ext>
                  </a:extLst>
                </a:gridCol>
              </a:tblGrid>
              <a:tr h="447826">
                <a:tc>
                  <a:txBody>
                    <a:bodyPr/>
                    <a:lstStyle/>
                    <a:p>
                      <a:r>
                        <a:rPr kumimoji="1" lang="ja-JP" altLang="en-US" sz="1800" dirty="0">
                          <a:latin typeface="HGPｺﾞｼｯｸM" pitchFamily="50" charset="-128"/>
                          <a:ea typeface="HGPｺﾞｼｯｸM" pitchFamily="50" charset="-128"/>
                        </a:rPr>
                        <a:t>非機能要求メトリクス</a:t>
                      </a:r>
                    </a:p>
                  </a:txBody>
                  <a:tcPr marL="91447" marR="91447" marT="45746" marB="45746"/>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ユーザ見解</a:t>
                      </a:r>
                      <a:endParaRPr kumimoji="1" lang="ja-JP" altLang="en-US" sz="1800" dirty="0">
                        <a:solidFill>
                          <a:schemeClr val="tx1"/>
                        </a:solidFill>
                        <a:latin typeface="HGPｺﾞｼｯｸM" pitchFamily="50" charset="-128"/>
                        <a:ea typeface="HGPｺﾞｼｯｸM" pitchFamily="50" charset="-128"/>
                      </a:endParaRPr>
                    </a:p>
                  </a:txBody>
                  <a:tcPr marL="91447" marR="91447" marT="45746" marB="45746"/>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ベンダ見解</a:t>
                      </a:r>
                      <a:endParaRPr kumimoji="1" lang="ja-JP" altLang="en-US" sz="1800" dirty="0">
                        <a:solidFill>
                          <a:schemeClr val="tx1"/>
                        </a:solidFill>
                        <a:latin typeface="HGPｺﾞｼｯｸM" pitchFamily="50" charset="-128"/>
                        <a:ea typeface="HGPｺﾞｼｯｸM" pitchFamily="50" charset="-128"/>
                      </a:endParaRPr>
                    </a:p>
                  </a:txBody>
                  <a:tcPr marL="91447" marR="91447" marT="45746" marB="45746"/>
                </a:tc>
                <a:extLst>
                  <a:ext uri="{0D108BD9-81ED-4DB2-BD59-A6C34878D82A}">
                    <a16:rowId xmlns:a16="http://schemas.microsoft.com/office/drawing/2014/main" val="10000"/>
                  </a:ext>
                </a:extLst>
              </a:tr>
              <a:tr h="378641">
                <a:tc>
                  <a:txBody>
                    <a:bodyPr/>
                    <a:lstStyle/>
                    <a:p>
                      <a:r>
                        <a:rPr kumimoji="1" lang="ja-JP" altLang="en-US" sz="1800" dirty="0">
                          <a:latin typeface="HGPｺﾞｼｯｸM" panose="020B0600000000000000" pitchFamily="50" charset="-128"/>
                          <a:ea typeface="HGPｺﾞｼｯｸM" panose="020B0600000000000000" pitchFamily="50" charset="-128"/>
                        </a:rPr>
                        <a:t>バックアップの必要性</a:t>
                      </a:r>
                    </a:p>
                  </a:txBody>
                  <a:tcPr marL="91447" marR="91447" marT="45746" marB="45746"/>
                </a:tc>
                <a:tc>
                  <a:txBody>
                    <a:bodyPr/>
                    <a:lstStyle/>
                    <a:p>
                      <a:r>
                        <a:rPr kumimoji="1" lang="ja-JP" altLang="en-US" sz="1800" dirty="0">
                          <a:latin typeface="HGPｺﾞｼｯｸM" panose="020B0600000000000000" pitchFamily="50" charset="-128"/>
                          <a:ea typeface="HGPｺﾞｼｯｸM" panose="020B0600000000000000" pitchFamily="50" charset="-128"/>
                        </a:rPr>
                        <a:t>コストを安価に抑えたい</a:t>
                      </a:r>
                    </a:p>
                  </a:txBody>
                  <a:tcPr marL="91447" marR="91447" marT="45746" marB="45746"/>
                </a:tc>
                <a:tc>
                  <a:txBody>
                    <a:bodyPr/>
                    <a:lstStyle/>
                    <a:p>
                      <a:r>
                        <a:rPr kumimoji="1" lang="ja-JP" altLang="en-US" sz="1800" dirty="0">
                          <a:latin typeface="HGPｺﾞｼｯｸM" panose="020B0600000000000000" pitchFamily="50" charset="-128"/>
                          <a:ea typeface="HGPｺﾞｼｯｸM" panose="020B0600000000000000" pitchFamily="50" charset="-128"/>
                        </a:rPr>
                        <a:t>障害時のことを考えると必要</a:t>
                      </a:r>
                    </a:p>
                  </a:txBody>
                  <a:tcPr marL="91447" marR="91447" marT="45746" marB="45746"/>
                </a:tc>
                <a:extLst>
                  <a:ext uri="{0D108BD9-81ED-4DB2-BD59-A6C34878D82A}">
                    <a16:rowId xmlns:a16="http://schemas.microsoft.com/office/drawing/2014/main" val="10001"/>
                  </a:ext>
                </a:extLst>
              </a:tr>
              <a:tr h="371055">
                <a:tc>
                  <a:txBody>
                    <a:bodyPr/>
                    <a:lstStyle/>
                    <a:p>
                      <a:r>
                        <a:rPr kumimoji="1" lang="ja-JP" altLang="en-US" sz="1800" dirty="0">
                          <a:latin typeface="HGPｺﾞｼｯｸM" panose="020B0600000000000000" pitchFamily="50" charset="-128"/>
                          <a:ea typeface="HGPｺﾞｼｯｸM" panose="020B0600000000000000" pitchFamily="50" charset="-128"/>
                        </a:rPr>
                        <a:t>バックアップの頻度</a:t>
                      </a:r>
                    </a:p>
                  </a:txBody>
                  <a:tcPr marL="91447" marR="91447" marT="45746" marB="45746"/>
                </a:tc>
                <a:tc>
                  <a:txBody>
                    <a:bodyPr/>
                    <a:lstStyle/>
                    <a:p>
                      <a:r>
                        <a:rPr kumimoji="1" lang="ja-JP" altLang="en-US" sz="1800" dirty="0">
                          <a:latin typeface="HGPｺﾞｼｯｸM" panose="020B0600000000000000" pitchFamily="50" charset="-128"/>
                          <a:ea typeface="HGPｺﾞｼｯｸM" panose="020B0600000000000000" pitchFamily="50" charset="-128"/>
                        </a:rPr>
                        <a:t>月次で収集</a:t>
                      </a:r>
                    </a:p>
                  </a:txBody>
                  <a:tcPr marL="91447" marR="91447" marT="45746" marB="45746"/>
                </a:tc>
                <a:tc>
                  <a:txBody>
                    <a:bodyPr/>
                    <a:lstStyle/>
                    <a:p>
                      <a:r>
                        <a:rPr kumimoji="1" lang="ja-JP" altLang="en-US" sz="1800" dirty="0">
                          <a:latin typeface="HGPｺﾞｼｯｸM" panose="020B0600000000000000" pitchFamily="50" charset="-128"/>
                          <a:ea typeface="HGPｺﾞｼｯｸM" panose="020B0600000000000000" pitchFamily="50" charset="-128"/>
                        </a:rPr>
                        <a:t>日次で収集</a:t>
                      </a:r>
                    </a:p>
                  </a:txBody>
                  <a:tcPr marL="91447" marR="91447" marT="45746" marB="45746"/>
                </a:tc>
                <a:extLst>
                  <a:ext uri="{0D108BD9-81ED-4DB2-BD59-A6C34878D82A}">
                    <a16:rowId xmlns:a16="http://schemas.microsoft.com/office/drawing/2014/main" val="10002"/>
                  </a:ext>
                </a:extLst>
              </a:tr>
              <a:tr h="371055">
                <a:tc>
                  <a:txBody>
                    <a:bodyPr/>
                    <a:lstStyle/>
                    <a:p>
                      <a:r>
                        <a:rPr kumimoji="1" lang="ja-JP" altLang="en-US" sz="1800" dirty="0">
                          <a:latin typeface="HGPｺﾞｼｯｸM" panose="020B0600000000000000" pitchFamily="50" charset="-128"/>
                          <a:ea typeface="HGPｺﾞｼｯｸM" panose="020B0600000000000000" pitchFamily="50" charset="-128"/>
                        </a:rPr>
                        <a:t>バックアップデータの保存期間</a:t>
                      </a:r>
                    </a:p>
                  </a:txBody>
                  <a:tcPr marL="91447" marR="91447" marT="45746" marB="45746"/>
                </a:tc>
                <a:tc>
                  <a:txBody>
                    <a:bodyPr/>
                    <a:lstStyle/>
                    <a:p>
                      <a:r>
                        <a:rPr kumimoji="1" lang="ja-JP" altLang="en-US" sz="1800" dirty="0">
                          <a:latin typeface="HGPｺﾞｼｯｸM" panose="020B0600000000000000" pitchFamily="50" charset="-128"/>
                          <a:ea typeface="HGPｺﾞｼｯｸM" panose="020B0600000000000000" pitchFamily="50" charset="-128"/>
                        </a:rPr>
                        <a:t>できるだけ長く</a:t>
                      </a:r>
                    </a:p>
                  </a:txBody>
                  <a:tcPr marL="91447" marR="91447" marT="45746" marB="45746"/>
                </a:tc>
                <a:tc>
                  <a:txBody>
                    <a:bodyPr/>
                    <a:lstStyle/>
                    <a:p>
                      <a:r>
                        <a:rPr kumimoji="1" lang="ja-JP" altLang="en-US" sz="1800" dirty="0">
                          <a:latin typeface="HGPｺﾞｼｯｸM" panose="020B0600000000000000" pitchFamily="50" charset="-128"/>
                          <a:ea typeface="HGPｺﾞｼｯｸM" panose="020B0600000000000000" pitchFamily="50" charset="-128"/>
                        </a:rPr>
                        <a:t>保管期間は</a:t>
                      </a:r>
                      <a:r>
                        <a:rPr kumimoji="1" lang="en-US" altLang="ja-JP" sz="1800" dirty="0">
                          <a:latin typeface="HGPｺﾞｼｯｸM" panose="020B0600000000000000" pitchFamily="50" charset="-128"/>
                          <a:ea typeface="HGPｺﾞｼｯｸM" panose="020B0600000000000000" pitchFamily="50" charset="-128"/>
                        </a:rPr>
                        <a:t>3</a:t>
                      </a:r>
                      <a:r>
                        <a:rPr kumimoji="1" lang="ja-JP" altLang="en-US" sz="1800" dirty="0">
                          <a:latin typeface="HGPｺﾞｼｯｸM" panose="020B0600000000000000" pitchFamily="50" charset="-128"/>
                          <a:ea typeface="HGPｺﾞｼｯｸM" panose="020B0600000000000000" pitchFamily="50" charset="-128"/>
                        </a:rPr>
                        <a:t>年</a:t>
                      </a:r>
                    </a:p>
                  </a:txBody>
                  <a:tcPr marL="91447" marR="91447" marT="45746" marB="45746"/>
                </a:tc>
                <a:extLst>
                  <a:ext uri="{0D108BD9-81ED-4DB2-BD59-A6C34878D82A}">
                    <a16:rowId xmlns:a16="http://schemas.microsoft.com/office/drawing/2014/main" val="10003"/>
                  </a:ext>
                </a:extLst>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3562690151"/>
              </p:ext>
            </p:extLst>
          </p:nvPr>
        </p:nvGraphicFramePr>
        <p:xfrm>
          <a:off x="1765895" y="4682580"/>
          <a:ext cx="5686425" cy="1482724"/>
        </p:xfrm>
        <a:graphic>
          <a:graphicData uri="http://schemas.openxmlformats.org/drawingml/2006/table">
            <a:tbl>
              <a:tblPr firstRow="1" bandRow="1">
                <a:tableStyleId>{00A15C55-8517-42AA-B614-E9B94910E393}</a:tableStyleId>
              </a:tblPr>
              <a:tblGrid>
                <a:gridCol w="3152527">
                  <a:extLst>
                    <a:ext uri="{9D8B030D-6E8A-4147-A177-3AD203B41FA5}">
                      <a16:colId xmlns:a16="http://schemas.microsoft.com/office/drawing/2014/main" val="20000"/>
                    </a:ext>
                  </a:extLst>
                </a:gridCol>
                <a:gridCol w="2533898">
                  <a:extLst>
                    <a:ext uri="{9D8B030D-6E8A-4147-A177-3AD203B41FA5}">
                      <a16:colId xmlns:a16="http://schemas.microsoft.com/office/drawing/2014/main" val="20001"/>
                    </a:ext>
                  </a:extLst>
                </a:gridCol>
              </a:tblGrid>
              <a:tr h="37068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itchFamily="50" charset="-128"/>
                          <a:ea typeface="HGPｺﾞｼｯｸM" pitchFamily="50" charset="-128"/>
                        </a:rPr>
                        <a:t>非機能要求メトリクス</a:t>
                      </a:r>
                    </a:p>
                  </a:txBody>
                  <a:tcPr marL="91423" marR="91423" marT="45700" marB="45700"/>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調整後</a:t>
                      </a:r>
                      <a:endParaRPr kumimoji="1" lang="ja-JP" altLang="en-US" sz="1800" dirty="0">
                        <a:solidFill>
                          <a:schemeClr val="tx1"/>
                        </a:solidFill>
                        <a:latin typeface="HGPｺﾞｼｯｸM" pitchFamily="50" charset="-128"/>
                        <a:ea typeface="HGPｺﾞｼｯｸM" pitchFamily="50" charset="-128"/>
                      </a:endParaRPr>
                    </a:p>
                  </a:txBody>
                  <a:tcPr marL="91423" marR="91423" marT="45700" marB="45700"/>
                </a:tc>
                <a:extLst>
                  <a:ext uri="{0D108BD9-81ED-4DB2-BD59-A6C34878D82A}">
                    <a16:rowId xmlns:a16="http://schemas.microsoft.com/office/drawing/2014/main" val="10000"/>
                  </a:ext>
                </a:extLst>
              </a:tr>
              <a:tr h="370681">
                <a:tc>
                  <a:txBody>
                    <a:bodyPr/>
                    <a:lstStyle/>
                    <a:p>
                      <a:r>
                        <a:rPr kumimoji="1" lang="ja-JP" altLang="en-US" sz="1800" dirty="0">
                          <a:latin typeface="HGPｺﾞｼｯｸM" panose="020B0600000000000000" pitchFamily="50" charset="-128"/>
                          <a:ea typeface="HGPｺﾞｼｯｸM" panose="020B0600000000000000" pitchFamily="50" charset="-128"/>
                        </a:rPr>
                        <a:t>バックアップの必要性</a:t>
                      </a:r>
                    </a:p>
                  </a:txBody>
                  <a:tcPr marL="91423" marR="91423" marT="45700" marB="45700"/>
                </a:tc>
                <a:tc>
                  <a:txBody>
                    <a:bodyPr/>
                    <a:lstStyle/>
                    <a:p>
                      <a:r>
                        <a:rPr kumimoji="1" lang="ja-JP" altLang="en-US" sz="1800" dirty="0">
                          <a:latin typeface="HGPｺﾞｼｯｸM" panose="020B0600000000000000" pitchFamily="50" charset="-128"/>
                          <a:ea typeface="HGPｺﾞｼｯｸM" panose="020B0600000000000000" pitchFamily="50" charset="-128"/>
                        </a:rPr>
                        <a:t>バックアップを取る</a:t>
                      </a:r>
                    </a:p>
                  </a:txBody>
                  <a:tcPr marL="91423" marR="91423" marT="45700" marB="45700"/>
                </a:tc>
                <a:extLst>
                  <a:ext uri="{0D108BD9-81ED-4DB2-BD59-A6C34878D82A}">
                    <a16:rowId xmlns:a16="http://schemas.microsoft.com/office/drawing/2014/main" val="10001"/>
                  </a:ext>
                </a:extLst>
              </a:tr>
              <a:tr h="370681">
                <a:tc>
                  <a:txBody>
                    <a:bodyPr/>
                    <a:lstStyle/>
                    <a:p>
                      <a:r>
                        <a:rPr kumimoji="1" lang="ja-JP" altLang="en-US" sz="1800" dirty="0">
                          <a:latin typeface="HGPｺﾞｼｯｸM" panose="020B0600000000000000" pitchFamily="50" charset="-128"/>
                          <a:ea typeface="HGPｺﾞｼｯｸM" panose="020B0600000000000000" pitchFamily="50" charset="-128"/>
                        </a:rPr>
                        <a:t>バックアップの頻度</a:t>
                      </a:r>
                    </a:p>
                  </a:txBody>
                  <a:tcPr marL="91423" marR="91423" marT="45700" marB="45700"/>
                </a:tc>
                <a:tc>
                  <a:txBody>
                    <a:bodyPr/>
                    <a:lstStyle/>
                    <a:p>
                      <a:r>
                        <a:rPr kumimoji="1" lang="ja-JP" altLang="en-US" sz="1800" dirty="0">
                          <a:latin typeface="HGPｺﾞｼｯｸM" panose="020B0600000000000000" pitchFamily="50" charset="-128"/>
                          <a:ea typeface="HGPｺﾞｼｯｸM" panose="020B0600000000000000" pitchFamily="50" charset="-128"/>
                        </a:rPr>
                        <a:t>週次で収集</a:t>
                      </a:r>
                    </a:p>
                  </a:txBody>
                  <a:tcPr marL="91423" marR="91423" marT="45700" marB="45700"/>
                </a:tc>
                <a:extLst>
                  <a:ext uri="{0D108BD9-81ED-4DB2-BD59-A6C34878D82A}">
                    <a16:rowId xmlns:a16="http://schemas.microsoft.com/office/drawing/2014/main" val="10002"/>
                  </a:ext>
                </a:extLst>
              </a:tr>
              <a:tr h="370681">
                <a:tc>
                  <a:txBody>
                    <a:bodyPr/>
                    <a:lstStyle/>
                    <a:p>
                      <a:r>
                        <a:rPr kumimoji="1" lang="ja-JP" altLang="en-US" sz="1800" dirty="0">
                          <a:latin typeface="HGPｺﾞｼｯｸM" panose="020B0600000000000000" pitchFamily="50" charset="-128"/>
                          <a:ea typeface="HGPｺﾞｼｯｸM" panose="020B0600000000000000" pitchFamily="50" charset="-128"/>
                        </a:rPr>
                        <a:t>バックアップデータの保存期間</a:t>
                      </a:r>
                    </a:p>
                  </a:txBody>
                  <a:tcPr marL="91423" marR="91423" marT="45700" marB="45700"/>
                </a:tc>
                <a:tc>
                  <a:txBody>
                    <a:bodyPr/>
                    <a:lstStyle/>
                    <a:p>
                      <a:r>
                        <a:rPr kumimoji="1" lang="ja-JP" altLang="en-US" sz="1800" dirty="0">
                          <a:latin typeface="HGPｺﾞｼｯｸM" panose="020B0600000000000000" pitchFamily="50" charset="-128"/>
                          <a:ea typeface="HGPｺﾞｼｯｸM" panose="020B0600000000000000" pitchFamily="50" charset="-128"/>
                        </a:rPr>
                        <a:t>保管期間は</a:t>
                      </a:r>
                      <a:r>
                        <a:rPr kumimoji="1" lang="en-US" altLang="ja-JP" sz="1800" dirty="0">
                          <a:latin typeface="HGPｺﾞｼｯｸM" panose="020B0600000000000000" pitchFamily="50" charset="-128"/>
                          <a:ea typeface="HGPｺﾞｼｯｸM" panose="020B0600000000000000" pitchFamily="50" charset="-128"/>
                        </a:rPr>
                        <a:t>3</a:t>
                      </a:r>
                      <a:r>
                        <a:rPr kumimoji="1" lang="ja-JP" altLang="en-US" sz="1800" dirty="0">
                          <a:latin typeface="HGPｺﾞｼｯｸM" panose="020B0600000000000000" pitchFamily="50" charset="-128"/>
                          <a:ea typeface="HGPｺﾞｼｯｸM" panose="020B0600000000000000" pitchFamily="50" charset="-128"/>
                        </a:rPr>
                        <a:t>年</a:t>
                      </a:r>
                    </a:p>
                  </a:txBody>
                  <a:tcPr marL="91423" marR="91423" marT="45700" marB="45700"/>
                </a:tc>
                <a:extLst>
                  <a:ext uri="{0D108BD9-81ED-4DB2-BD59-A6C34878D82A}">
                    <a16:rowId xmlns:a16="http://schemas.microsoft.com/office/drawing/2014/main" val="10003"/>
                  </a:ext>
                </a:extLst>
              </a:tr>
            </a:tbl>
          </a:graphicData>
        </a:graphic>
      </p:graphicFrame>
      <p:sp>
        <p:nvSpPr>
          <p:cNvPr id="56366" name="下矢印 13"/>
          <p:cNvSpPr>
            <a:spLocks noChangeArrowheads="1"/>
          </p:cNvSpPr>
          <p:nvPr/>
        </p:nvSpPr>
        <p:spPr bwMode="auto">
          <a:xfrm>
            <a:off x="2427288" y="3381995"/>
            <a:ext cx="4289425" cy="1153666"/>
          </a:xfrm>
          <a:prstGeom prst="downArrow">
            <a:avLst>
              <a:gd name="adj1" fmla="val 50000"/>
              <a:gd name="adj2" fmla="val 50000"/>
            </a:avLst>
          </a:prstGeom>
          <a:solidFill>
            <a:schemeClr val="accent6">
              <a:lumMod val="40000"/>
              <a:lumOff val="60000"/>
            </a:schemeClr>
          </a:solidFill>
          <a:ln w="12700" algn="ctr">
            <a:solidFill>
              <a:schemeClr val="tx2">
                <a:lumMod val="75000"/>
              </a:schemeClr>
            </a:solidFill>
            <a:round/>
            <a:headEnd/>
            <a:tailEnd/>
          </a:ln>
        </p:spPr>
        <p:txBody>
          <a:bodyPr wrap="none"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endParaRPr lang="ja-JP" altLang="en-US" sz="3200">
              <a:latin typeface="ＭＳ ゴシック" pitchFamily="49" charset="-128"/>
              <a:ea typeface="ＭＳ ゴシック" pitchFamily="49" charset="-128"/>
            </a:endParaRPr>
          </a:p>
        </p:txBody>
      </p:sp>
      <p:sp>
        <p:nvSpPr>
          <p:cNvPr id="56367" name="テキスト ボックス 14"/>
          <p:cNvSpPr txBox="1">
            <a:spLocks noChangeArrowheads="1"/>
          </p:cNvSpPr>
          <p:nvPr/>
        </p:nvSpPr>
        <p:spPr bwMode="auto">
          <a:xfrm>
            <a:off x="3105150" y="3356992"/>
            <a:ext cx="30273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r>
              <a:rPr lang="en-US" altLang="ja-JP" sz="2400" dirty="0">
                <a:solidFill>
                  <a:schemeClr val="tx1"/>
                </a:solidFill>
                <a:latin typeface="HGPｺﾞｼｯｸM" pitchFamily="50" charset="-128"/>
                <a:ea typeface="HGPｺﾞｼｯｸM" pitchFamily="50" charset="-128"/>
              </a:rPr>
              <a:t>BCP</a:t>
            </a:r>
            <a:r>
              <a:rPr lang="ja-JP" altLang="en-US" sz="2400" dirty="0">
                <a:solidFill>
                  <a:schemeClr val="tx1"/>
                </a:solidFill>
                <a:latin typeface="HGPｺﾞｼｯｸM" pitchFamily="50" charset="-128"/>
                <a:ea typeface="HGPｺﾞｼｯｸM" pitchFamily="50" charset="-128"/>
              </a:rPr>
              <a:t>に鑑み</a:t>
            </a:r>
            <a:br>
              <a:rPr lang="en-US" altLang="ja-JP" sz="2400" dirty="0">
                <a:solidFill>
                  <a:schemeClr val="tx1"/>
                </a:solidFill>
                <a:latin typeface="HGPｺﾞｼｯｸM" pitchFamily="50" charset="-128"/>
                <a:ea typeface="HGPｺﾞｼｯｸM" pitchFamily="50" charset="-128"/>
              </a:rPr>
            </a:br>
            <a:r>
              <a:rPr lang="ja-JP" altLang="en-US" sz="2400" dirty="0">
                <a:solidFill>
                  <a:schemeClr val="tx1"/>
                </a:solidFill>
                <a:latin typeface="HGPｺﾞｼｯｸM" pitchFamily="50" charset="-128"/>
                <a:ea typeface="HGPｺﾞｼｯｸM" pitchFamily="50" charset="-128"/>
              </a:rPr>
              <a:t>以下の通り調整</a:t>
            </a:r>
          </a:p>
        </p:txBody>
      </p:sp>
      <p:sp>
        <p:nvSpPr>
          <p:cNvPr id="14"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26</a:t>
            </a:fld>
            <a:endParaRPr lang="ja-JP" altLang="en-US" dirty="0"/>
          </a:p>
        </p:txBody>
      </p:sp>
    </p:spTree>
    <p:extLst>
      <p:ext uri="{BB962C8B-B14F-4D97-AF65-F5344CB8AC3E}">
        <p14:creationId xmlns:p14="http://schemas.microsoft.com/office/powerpoint/2010/main" val="71568623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テキスト ボックス 2"/>
          <p:cNvSpPr txBox="1">
            <a:spLocks noChangeArrowheads="1"/>
          </p:cNvSpPr>
          <p:nvPr/>
        </p:nvSpPr>
        <p:spPr bwMode="auto">
          <a:xfrm>
            <a:off x="539750" y="1115452"/>
            <a:ext cx="8216900"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marL="342900" indent="-342900" eaLnBrk="1" hangingPunct="1">
              <a:buFont typeface="Wingdings" panose="05000000000000000000" pitchFamily="2" charset="2"/>
              <a:buChar char="n"/>
            </a:pPr>
            <a:r>
              <a:rPr lang="ja-JP" altLang="en-US" sz="1800" dirty="0">
                <a:solidFill>
                  <a:schemeClr val="tx1"/>
                </a:solidFill>
                <a:latin typeface="HGPｺﾞｼｯｸM" pitchFamily="50" charset="-128"/>
                <a:ea typeface="HGPｺﾞｼｯｸM" pitchFamily="50" charset="-128"/>
              </a:rPr>
              <a:t>非機能要求とコスト・リスクの関係</a:t>
            </a:r>
            <a:endParaRPr lang="en-US" altLang="ja-JP" sz="1800" dirty="0">
              <a:solidFill>
                <a:schemeClr val="tx1"/>
              </a:solidFill>
              <a:latin typeface="HGPｺﾞｼｯｸM" pitchFamily="50" charset="-128"/>
              <a:ea typeface="HGPｺﾞｼｯｸM" pitchFamily="50" charset="-128"/>
            </a:endParaRPr>
          </a:p>
          <a:p>
            <a:pPr marL="342900" indent="-342900" eaLnBrk="1" hangingPunct="1">
              <a:buFont typeface="Wingdings" panose="05000000000000000000" pitchFamily="2" charset="2"/>
              <a:buChar char="n"/>
            </a:pPr>
            <a:endParaRPr lang="en-US" altLang="ja-JP" sz="800" dirty="0">
              <a:solidFill>
                <a:schemeClr val="tx1"/>
              </a:solidFill>
              <a:latin typeface="HGPｺﾞｼｯｸM" pitchFamily="50" charset="-128"/>
              <a:ea typeface="HGPｺﾞｼｯｸM" pitchFamily="50" charset="-128"/>
            </a:endParaRPr>
          </a:p>
          <a:p>
            <a:pPr marL="625475" eaLnBrk="1" hangingPunct="1"/>
            <a:r>
              <a:rPr lang="ja-JP" altLang="en-US" sz="1800" dirty="0">
                <a:solidFill>
                  <a:schemeClr val="tx1"/>
                </a:solidFill>
                <a:latin typeface="HGPｺﾞｼｯｸM" pitchFamily="50" charset="-128"/>
                <a:ea typeface="HGPｺﾞｼｯｸM" pitchFamily="50" charset="-128"/>
              </a:rPr>
              <a:t>一般的に非機能要求レベルを高くすると、導入コストは大きく、リスクは小さくなる。</a:t>
            </a:r>
          </a:p>
          <a:p>
            <a:pPr marL="342900" indent="-342900" eaLnBrk="1" hangingPunct="1">
              <a:buFont typeface="Wingdings" panose="05000000000000000000" pitchFamily="2" charset="2"/>
              <a:buChar char="n"/>
            </a:pPr>
            <a:endParaRPr lang="ja-JP" altLang="en-US" sz="1800" dirty="0">
              <a:solidFill>
                <a:schemeClr val="tx1"/>
              </a:solidFill>
              <a:latin typeface="HGPｺﾞｼｯｸM" pitchFamily="50" charset="-128"/>
              <a:ea typeface="HGPｺﾞｼｯｸM" pitchFamily="50" charset="-128"/>
            </a:endParaRPr>
          </a:p>
        </p:txBody>
      </p:sp>
      <p:graphicFrame>
        <p:nvGraphicFramePr>
          <p:cNvPr id="8" name="表 7"/>
          <p:cNvGraphicFramePr>
            <a:graphicFrameLocks noGrp="1"/>
          </p:cNvGraphicFramePr>
          <p:nvPr>
            <p:extLst>
              <p:ext uri="{D42A27DB-BD31-4B8C-83A1-F6EECF244321}">
                <p14:modId xmlns:p14="http://schemas.microsoft.com/office/powerpoint/2010/main" val="3438880729"/>
              </p:ext>
            </p:extLst>
          </p:nvPr>
        </p:nvGraphicFramePr>
        <p:xfrm>
          <a:off x="1043608" y="2439988"/>
          <a:ext cx="7126288" cy="2797178"/>
        </p:xfrm>
        <a:graphic>
          <a:graphicData uri="http://schemas.openxmlformats.org/drawingml/2006/table">
            <a:tbl>
              <a:tblPr firstRow="1" bandRow="1">
                <a:tableStyleId>{1E171933-4619-4E11-9A3F-F7608DF75F80}</a:tableStyleId>
              </a:tblPr>
              <a:tblGrid>
                <a:gridCol w="1461801">
                  <a:extLst>
                    <a:ext uri="{9D8B030D-6E8A-4147-A177-3AD203B41FA5}">
                      <a16:colId xmlns:a16="http://schemas.microsoft.com/office/drawing/2014/main" val="20000"/>
                    </a:ext>
                  </a:extLst>
                </a:gridCol>
                <a:gridCol w="1461803">
                  <a:extLst>
                    <a:ext uri="{9D8B030D-6E8A-4147-A177-3AD203B41FA5}">
                      <a16:colId xmlns:a16="http://schemas.microsoft.com/office/drawing/2014/main" val="20001"/>
                    </a:ext>
                  </a:extLst>
                </a:gridCol>
                <a:gridCol w="664456">
                  <a:extLst>
                    <a:ext uri="{9D8B030D-6E8A-4147-A177-3AD203B41FA5}">
                      <a16:colId xmlns:a16="http://schemas.microsoft.com/office/drawing/2014/main" val="20002"/>
                    </a:ext>
                  </a:extLst>
                </a:gridCol>
                <a:gridCol w="1312300">
                  <a:extLst>
                    <a:ext uri="{9D8B030D-6E8A-4147-A177-3AD203B41FA5}">
                      <a16:colId xmlns:a16="http://schemas.microsoft.com/office/drawing/2014/main" val="20003"/>
                    </a:ext>
                  </a:extLst>
                </a:gridCol>
                <a:gridCol w="680847">
                  <a:extLst>
                    <a:ext uri="{9D8B030D-6E8A-4147-A177-3AD203B41FA5}">
                      <a16:colId xmlns:a16="http://schemas.microsoft.com/office/drawing/2014/main" val="20004"/>
                    </a:ext>
                  </a:extLst>
                </a:gridCol>
                <a:gridCol w="880624">
                  <a:extLst>
                    <a:ext uri="{9D8B030D-6E8A-4147-A177-3AD203B41FA5}">
                      <a16:colId xmlns:a16="http://schemas.microsoft.com/office/drawing/2014/main" val="20005"/>
                    </a:ext>
                  </a:extLst>
                </a:gridCol>
                <a:gridCol w="664457">
                  <a:extLst>
                    <a:ext uri="{9D8B030D-6E8A-4147-A177-3AD203B41FA5}">
                      <a16:colId xmlns:a16="http://schemas.microsoft.com/office/drawing/2014/main" val="20006"/>
                    </a:ext>
                  </a:extLst>
                </a:gridCol>
              </a:tblGrid>
              <a:tr h="396214">
                <a:tc>
                  <a:txBody>
                    <a:bodyPr/>
                    <a:lstStyle/>
                    <a:p>
                      <a:endParaRPr kumimoji="1" lang="ja-JP" altLang="en-US" sz="1800" b="1" dirty="0">
                        <a:latin typeface="HGPｺﾞｼｯｸM" pitchFamily="50" charset="-128"/>
                        <a:ea typeface="HGPｺﾞｼｯｸM" pitchFamily="50" charset="-128"/>
                      </a:endParaRPr>
                    </a:p>
                  </a:txBody>
                  <a:tcPr marL="91433" marR="91433" marT="45707" marB="45707"/>
                </a:tc>
                <a:tc gridSpan="2">
                  <a:txBody>
                    <a:bodyPr/>
                    <a:lstStyle/>
                    <a:p>
                      <a:pPr algn="ctr"/>
                      <a:r>
                        <a:rPr kumimoji="1" lang="ja-JP" altLang="en-US" sz="1800" dirty="0">
                          <a:latin typeface="HGPｺﾞｼｯｸM" panose="020B0600000000000000" pitchFamily="50" charset="-128"/>
                          <a:ea typeface="HGPｺﾞｼｯｸM" panose="020B0600000000000000" pitchFamily="50" charset="-128"/>
                        </a:rPr>
                        <a:t>レベル</a:t>
                      </a:r>
                      <a:endParaRPr kumimoji="1" lang="ja-JP" altLang="en-US" sz="1800" b="1" dirty="0">
                        <a:solidFill>
                          <a:schemeClr val="tx1"/>
                        </a:solidFill>
                        <a:latin typeface="HGPｺﾞｼｯｸM" pitchFamily="50" charset="-128"/>
                        <a:ea typeface="HGPｺﾞｼｯｸM" pitchFamily="50" charset="-128"/>
                      </a:endParaRPr>
                    </a:p>
                  </a:txBody>
                  <a:tcPr marL="91433" marR="91433" marT="45707" marB="45707"/>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1" dirty="0">
                        <a:solidFill>
                          <a:schemeClr val="tx1"/>
                        </a:solidFill>
                        <a:latin typeface="HGPｺﾞｼｯｸM" pitchFamily="50" charset="-128"/>
                        <a:ea typeface="HGPｺﾞｼｯｸM" pitchFamily="50" charset="-128"/>
                      </a:endParaRPr>
                    </a:p>
                  </a:txBody>
                  <a:tcPr marL="91429" marR="9142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導入コスト</a:t>
                      </a:r>
                      <a:endParaRPr kumimoji="1" lang="ja-JP" altLang="en-US" sz="1800" b="1" dirty="0">
                        <a:solidFill>
                          <a:schemeClr val="tx1"/>
                        </a:solidFill>
                        <a:latin typeface="HGPｺﾞｼｯｸM" pitchFamily="50" charset="-128"/>
                        <a:ea typeface="HGPｺﾞｼｯｸM" pitchFamily="50" charset="-128"/>
                      </a:endParaRPr>
                    </a:p>
                  </a:txBody>
                  <a:tcPr marL="91433" marR="91433" marT="45707" marB="45707"/>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1" dirty="0">
                        <a:solidFill>
                          <a:schemeClr val="tx1"/>
                        </a:solidFill>
                        <a:latin typeface="HGPｺﾞｼｯｸM" pitchFamily="50" charset="-128"/>
                        <a:ea typeface="HGPｺﾞｼｯｸM" pitchFamily="50" charset="-128"/>
                      </a:endParaRPr>
                    </a:p>
                  </a:txBody>
                  <a:tcPr marL="91429" marR="9142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リスク</a:t>
                      </a:r>
                      <a:endParaRPr kumimoji="1" lang="ja-JP" altLang="en-US" sz="1800" b="1" dirty="0">
                        <a:solidFill>
                          <a:schemeClr val="tx1"/>
                        </a:solidFill>
                        <a:latin typeface="HGPｺﾞｼｯｸM" pitchFamily="50" charset="-128"/>
                        <a:ea typeface="HGPｺﾞｼｯｸM" pitchFamily="50" charset="-128"/>
                      </a:endParaRPr>
                    </a:p>
                  </a:txBody>
                  <a:tcPr marL="91433" marR="91433" marT="45707" marB="45707"/>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2000" b="1" dirty="0">
                        <a:solidFill>
                          <a:schemeClr val="tx1"/>
                        </a:solidFill>
                        <a:latin typeface="HGPｺﾞｼｯｸM" pitchFamily="50" charset="-128"/>
                        <a:ea typeface="HGPｺﾞｼｯｸM" pitchFamily="50" charset="-128"/>
                      </a:endParaRPr>
                    </a:p>
                  </a:txBody>
                  <a:tcPr marL="91429" marR="91429" marT="45707" marB="4570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96214">
                <a:tc rowSpan="3">
                  <a:txBody>
                    <a:bodyPr/>
                    <a:lstStyle/>
                    <a:p>
                      <a:r>
                        <a:rPr kumimoji="1" lang="ja-JP" altLang="en-US" sz="1800" dirty="0">
                          <a:latin typeface="HGPｺﾞｼｯｸM" panose="020B0600000000000000" pitchFamily="50" charset="-128"/>
                          <a:ea typeface="HGPｺﾞｼｯｸM" panose="020B0600000000000000" pitchFamily="50" charset="-128"/>
                        </a:rPr>
                        <a:t>バックアップ保管期間</a:t>
                      </a:r>
                      <a:endParaRPr kumimoji="1" lang="en-US" altLang="ja-JP" sz="1800" b="1" dirty="0">
                        <a:latin typeface="HGPｺﾞｼｯｸM" pitchFamily="50" charset="-128"/>
                        <a:ea typeface="HGPｺﾞｼｯｸM" pitchFamily="50" charset="-128"/>
                      </a:endParaRPr>
                    </a:p>
                  </a:txBody>
                  <a:tcPr marL="91433" marR="91433" marT="45707" marB="45707" anchor="ctr"/>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長期間</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大</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コスト大</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大</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低</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小</a:t>
                      </a:r>
                      <a:endParaRPr kumimoji="1" lang="ja-JP" altLang="en-US" sz="1800" b="1" dirty="0">
                        <a:latin typeface="HGPｺﾞｼｯｸM" pitchFamily="50" charset="-128"/>
                        <a:ea typeface="HGPｺﾞｼｯｸM" pitchFamily="50" charset="-128"/>
                      </a:endParaRPr>
                    </a:p>
                  </a:txBody>
                  <a:tcPr marL="91433" marR="91433" marT="45707" marB="45707"/>
                </a:tc>
                <a:extLst>
                  <a:ext uri="{0D108BD9-81ED-4DB2-BD59-A6C34878D82A}">
                    <a16:rowId xmlns:a16="http://schemas.microsoft.com/office/drawing/2014/main" val="10001"/>
                  </a:ext>
                </a:extLst>
              </a:tr>
              <a:tr h="396214">
                <a:tc vMerge="1">
                  <a:txBody>
                    <a:bodyPr/>
                    <a:lstStyle/>
                    <a:p>
                      <a:endParaRPr kumimoji="1" lang="en-US" altLang="ja-JP"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短期間</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コスト小</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中</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endParaRPr kumimoji="1" lang="ja-JP" altLang="en-US" sz="1800" b="1" dirty="0">
                        <a:latin typeface="HGPｺﾞｼｯｸM" pitchFamily="50" charset="-128"/>
                        <a:ea typeface="HGPｺﾞｼｯｸM" pitchFamily="50" charset="-128"/>
                      </a:endParaRPr>
                    </a:p>
                  </a:txBody>
                  <a:tcPr marL="91433" marR="91433" marT="45707" marB="45707"/>
                </a:tc>
                <a:extLst>
                  <a:ext uri="{0D108BD9-81ED-4DB2-BD59-A6C34878D82A}">
                    <a16:rowId xmlns:a16="http://schemas.microsoft.com/office/drawing/2014/main" val="10002"/>
                  </a:ext>
                </a:extLst>
              </a:tr>
              <a:tr h="396214">
                <a:tc vMerge="1">
                  <a:txBody>
                    <a:bodyPr/>
                    <a:lstStyle/>
                    <a:p>
                      <a:endParaRPr kumimoji="1" lang="en-US" altLang="ja-JP" sz="2000" b="1" dirty="0">
                        <a:latin typeface="HGPｺﾞｼｯｸM" pitchFamily="50" charset="-128"/>
                        <a:ea typeface="HGPｺﾞｼｯｸM"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保存せず</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小</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コスト＝０</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小</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高</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大</a:t>
                      </a:r>
                      <a:endParaRPr kumimoji="1" lang="ja-JP" altLang="en-US" sz="1800" b="1" dirty="0">
                        <a:latin typeface="HGPｺﾞｼｯｸM" pitchFamily="50" charset="-128"/>
                        <a:ea typeface="HGPｺﾞｼｯｸM" pitchFamily="50" charset="-128"/>
                      </a:endParaRPr>
                    </a:p>
                  </a:txBody>
                  <a:tcPr marL="91433" marR="91433" marT="45707" marB="45707"/>
                </a:tc>
                <a:extLst>
                  <a:ext uri="{0D108BD9-81ED-4DB2-BD59-A6C34878D82A}">
                    <a16:rowId xmlns:a16="http://schemas.microsoft.com/office/drawing/2014/main" val="10003"/>
                  </a:ext>
                </a:extLst>
              </a:tr>
              <a:tr h="396214">
                <a:tc rowSpan="3">
                  <a:txBody>
                    <a:bodyPr/>
                    <a:lstStyle/>
                    <a:p>
                      <a:r>
                        <a:rPr kumimoji="1" lang="ja-JP" altLang="en-US" sz="1800" dirty="0">
                          <a:latin typeface="HGPｺﾞｼｯｸM" panose="020B0600000000000000" pitchFamily="50" charset="-128"/>
                          <a:ea typeface="HGPｺﾞｼｯｸM" panose="020B0600000000000000" pitchFamily="50" charset="-128"/>
                        </a:rPr>
                        <a:t>バックアップ取得間隔</a:t>
                      </a:r>
                      <a:endParaRPr kumimoji="1" lang="ja-JP" altLang="en-US" sz="1800" b="1" dirty="0">
                        <a:latin typeface="HGPｺﾞｼｯｸM" pitchFamily="50" charset="-128"/>
                        <a:ea typeface="HGPｺﾞｼｯｸM" pitchFamily="50" charset="-128"/>
                      </a:endParaRPr>
                    </a:p>
                  </a:txBody>
                  <a:tcPr marL="91433" marR="91433" marT="45707" marB="45707" anchor="ctr"/>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短周期</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大</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コスト大</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大</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低</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小</a:t>
                      </a:r>
                      <a:endParaRPr kumimoji="1" lang="ja-JP" altLang="en-US" sz="1800" b="1" dirty="0">
                        <a:latin typeface="HGPｺﾞｼｯｸM" pitchFamily="50" charset="-128"/>
                        <a:ea typeface="HGPｺﾞｼｯｸM" pitchFamily="50" charset="-128"/>
                      </a:endParaRPr>
                    </a:p>
                  </a:txBody>
                  <a:tcPr marL="91433" marR="91433" marT="45707" marB="45707"/>
                </a:tc>
                <a:extLst>
                  <a:ext uri="{0D108BD9-81ED-4DB2-BD59-A6C34878D82A}">
                    <a16:rowId xmlns:a16="http://schemas.microsoft.com/office/drawing/2014/main" val="10004"/>
                  </a:ext>
                </a:extLst>
              </a:tr>
              <a:tr h="396214">
                <a:tc vMerge="1">
                  <a:txBody>
                    <a:bodyPr/>
                    <a:lstStyle/>
                    <a:p>
                      <a:endParaRPr kumimoji="1" lang="ja-JP" altLang="en-US" dirty="0"/>
                    </a:p>
                  </a:txBody>
                  <a:tcPr/>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長周期</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コスト小</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中</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1" dirty="0">
                        <a:latin typeface="HGPｺﾞｼｯｸM" pitchFamily="50" charset="-128"/>
                        <a:ea typeface="HGPｺﾞｼｯｸM" pitchFamily="50" charset="-128"/>
                      </a:endParaRPr>
                    </a:p>
                  </a:txBody>
                  <a:tcPr marL="91433" marR="91433" marT="45707" marB="45707"/>
                </a:tc>
                <a:extLst>
                  <a:ext uri="{0D108BD9-81ED-4DB2-BD59-A6C34878D82A}">
                    <a16:rowId xmlns:a16="http://schemas.microsoft.com/office/drawing/2014/main" val="10005"/>
                  </a:ext>
                </a:extLst>
              </a:tr>
              <a:tr h="419894">
                <a:tc vMerge="1">
                  <a:txBody>
                    <a:bodyPr/>
                    <a:lstStyle/>
                    <a:p>
                      <a:endParaRPr kumimoji="1" lang="ja-JP" altLang="en-US" sz="2000" b="1" dirty="0">
                        <a:latin typeface="HGPｺﾞｼｯｸM" pitchFamily="50" charset="-128"/>
                        <a:ea typeface="HGPｺﾞｼｯｸM"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latin typeface="HGPｺﾞｼｯｸM" panose="020B0600000000000000" pitchFamily="50" charset="-128"/>
                          <a:ea typeface="HGPｺﾞｼｯｸM" panose="020B0600000000000000" pitchFamily="50" charset="-128"/>
                        </a:rPr>
                        <a:t>取得せず</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小</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コスト＝０</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小</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高</a:t>
                      </a:r>
                      <a:endParaRPr kumimoji="1" lang="ja-JP" altLang="en-US" sz="1800" b="1" dirty="0">
                        <a:latin typeface="HGPｺﾞｼｯｸM" pitchFamily="50" charset="-128"/>
                        <a:ea typeface="HGPｺﾞｼｯｸM" pitchFamily="50" charset="-128"/>
                      </a:endParaRPr>
                    </a:p>
                  </a:txBody>
                  <a:tcPr marL="91433" marR="91433" marT="45707" marB="45707"/>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latin typeface="HGPｺﾞｼｯｸM" panose="020B0600000000000000" pitchFamily="50" charset="-128"/>
                          <a:ea typeface="HGPｺﾞｼｯｸM" panose="020B0600000000000000" pitchFamily="50" charset="-128"/>
                        </a:rPr>
                        <a:t>大</a:t>
                      </a:r>
                      <a:endParaRPr kumimoji="1" lang="ja-JP" altLang="en-US" sz="1800" b="1" dirty="0">
                        <a:latin typeface="HGPｺﾞｼｯｸM" pitchFamily="50" charset="-128"/>
                        <a:ea typeface="HGPｺﾞｼｯｸM" pitchFamily="50" charset="-128"/>
                      </a:endParaRPr>
                    </a:p>
                  </a:txBody>
                  <a:tcPr marL="91433" marR="91433" marT="45707" marB="45707"/>
                </a:tc>
                <a:extLst>
                  <a:ext uri="{0D108BD9-81ED-4DB2-BD59-A6C34878D82A}">
                    <a16:rowId xmlns:a16="http://schemas.microsoft.com/office/drawing/2014/main" val="10006"/>
                  </a:ext>
                </a:extLst>
              </a:tr>
            </a:tbl>
          </a:graphicData>
        </a:graphic>
      </p:graphicFrame>
      <p:sp>
        <p:nvSpPr>
          <p:cNvPr id="2" name="テキスト プレースホルダー 1"/>
          <p:cNvSpPr>
            <a:spLocks noGrp="1"/>
          </p:cNvSpPr>
          <p:nvPr>
            <p:ph type="body" sz="quarter" idx="13"/>
          </p:nvPr>
        </p:nvSpPr>
        <p:spPr/>
        <p:txBody>
          <a:bodyPr/>
          <a:lstStyle/>
          <a:p>
            <a:r>
              <a:rPr lang="ja-JP" altLang="en-US" dirty="0"/>
              <a:t>非機能要求レベルと、コスト・リスクのトレードオフ関係</a:t>
            </a:r>
            <a:endParaRPr lang="ja-JP" altLang="en-US" dirty="0">
              <a:solidFill>
                <a:srgbClr val="FF0000"/>
              </a:solidFill>
            </a:endParaRPr>
          </a:p>
        </p:txBody>
      </p:sp>
      <p:sp>
        <p:nvSpPr>
          <p:cNvPr id="57408" name="テキスト ボックス 3"/>
          <p:cNvSpPr txBox="1">
            <a:spLocks noChangeArrowheads="1"/>
          </p:cNvSpPr>
          <p:nvPr/>
        </p:nvSpPr>
        <p:spPr bwMode="auto">
          <a:xfrm>
            <a:off x="827584" y="2051556"/>
            <a:ext cx="39909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r>
              <a:rPr lang="en-US" altLang="ja-JP" sz="1800" dirty="0">
                <a:solidFill>
                  <a:schemeClr val="tx1"/>
                </a:solidFill>
                <a:latin typeface="HGPｺﾞｼｯｸM" pitchFamily="50" charset="-128"/>
                <a:ea typeface="HGPｺﾞｼｯｸM" pitchFamily="50" charset="-128"/>
              </a:rPr>
              <a:t>【</a:t>
            </a:r>
            <a:r>
              <a:rPr lang="ja-JP" altLang="en-US" sz="1800" dirty="0">
                <a:solidFill>
                  <a:schemeClr val="tx1"/>
                </a:solidFill>
                <a:latin typeface="HGPｺﾞｼｯｸM" pitchFamily="50" charset="-128"/>
                <a:ea typeface="HGPｺﾞｼｯｸM" pitchFamily="50" charset="-128"/>
              </a:rPr>
              <a:t>データのバックアップ</a:t>
            </a:r>
            <a:r>
              <a:rPr lang="en-US" altLang="ja-JP" sz="1800" dirty="0">
                <a:solidFill>
                  <a:schemeClr val="tx1"/>
                </a:solidFill>
                <a:latin typeface="HGPｺﾞｼｯｸM" pitchFamily="50" charset="-128"/>
                <a:ea typeface="HGPｺﾞｼｯｸM" pitchFamily="50" charset="-128"/>
              </a:rPr>
              <a:t>】</a:t>
            </a:r>
            <a:endParaRPr lang="ja-JP" altLang="en-US" sz="1800" dirty="0">
              <a:solidFill>
                <a:schemeClr val="tx1"/>
              </a:solidFill>
              <a:latin typeface="HGPｺﾞｼｯｸM" pitchFamily="50" charset="-128"/>
              <a:ea typeface="HGPｺﾞｼｯｸM" pitchFamily="50" charset="-128"/>
            </a:endParaRPr>
          </a:p>
        </p:txBody>
      </p:sp>
      <p:sp>
        <p:nvSpPr>
          <p:cNvPr id="57409" name="テキスト ボックス 6"/>
          <p:cNvSpPr txBox="1">
            <a:spLocks noChangeArrowheads="1"/>
          </p:cNvSpPr>
          <p:nvPr/>
        </p:nvSpPr>
        <p:spPr bwMode="auto">
          <a:xfrm>
            <a:off x="395536" y="5445224"/>
            <a:ext cx="864096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marL="285750" indent="-285750" eaLnBrk="1" hangingPunct="1">
              <a:buFont typeface="Arial" panose="020B0604020202020204" pitchFamily="34" charset="0"/>
              <a:buChar char="•"/>
            </a:pPr>
            <a:r>
              <a:rPr lang="ja-JP" altLang="en-US" sz="1800" dirty="0">
                <a:solidFill>
                  <a:schemeClr val="tx1"/>
                </a:solidFill>
                <a:latin typeface="HGPｺﾞｼｯｸM" pitchFamily="50" charset="-128"/>
                <a:ea typeface="HGPｺﾞｼｯｸM" pitchFamily="50" charset="-128"/>
              </a:rPr>
              <a:t>保管期間が短い場合、アーカイブに使えない、社内規程や法律違反になるリスクがある。</a:t>
            </a:r>
            <a:endParaRPr lang="en-US" altLang="ja-JP" sz="1800" dirty="0">
              <a:solidFill>
                <a:schemeClr val="tx1"/>
              </a:solidFill>
              <a:latin typeface="HGPｺﾞｼｯｸM" pitchFamily="50" charset="-128"/>
              <a:ea typeface="HGPｺﾞｼｯｸM" pitchFamily="50" charset="-128"/>
            </a:endParaRPr>
          </a:p>
          <a:p>
            <a:pPr marL="285750" indent="-285750" eaLnBrk="1" hangingPunct="1">
              <a:buFont typeface="Arial" panose="020B0604020202020204" pitchFamily="34" charset="0"/>
              <a:buChar char="•"/>
            </a:pPr>
            <a:r>
              <a:rPr lang="ja-JP" altLang="en-US" sz="1800" dirty="0">
                <a:solidFill>
                  <a:schemeClr val="tx1"/>
                </a:solidFill>
                <a:latin typeface="HGPｺﾞｼｯｸM" pitchFamily="50" charset="-128"/>
                <a:ea typeface="HGPｺﾞｼｯｸM" pitchFamily="50" charset="-128"/>
              </a:rPr>
              <a:t>バックアップが未取得の場合、データ破壊発生時にシステムを復旧できないリスクがある。</a:t>
            </a:r>
            <a:endParaRPr lang="en-US" altLang="ja-JP" sz="1800" dirty="0">
              <a:solidFill>
                <a:schemeClr val="tx1"/>
              </a:solidFill>
              <a:latin typeface="HGPｺﾞｼｯｸM" pitchFamily="50" charset="-128"/>
              <a:ea typeface="HGPｺﾞｼｯｸM" pitchFamily="50" charset="-128"/>
            </a:endParaRPr>
          </a:p>
          <a:p>
            <a:pPr marL="285750" indent="-285750" eaLnBrk="1" hangingPunct="1">
              <a:buFont typeface="Arial" panose="020B0604020202020204" pitchFamily="34" charset="0"/>
              <a:buChar char="•"/>
            </a:pPr>
            <a:r>
              <a:rPr lang="ja-JP" altLang="en-US" sz="1800" dirty="0">
                <a:solidFill>
                  <a:schemeClr val="tx1"/>
                </a:solidFill>
                <a:latin typeface="HGPｺﾞｼｯｸM" pitchFamily="50" charset="-128"/>
                <a:ea typeface="HGPｺﾞｼｯｸM" pitchFamily="50" charset="-128"/>
              </a:rPr>
              <a:t>取得間隔が長いとシステム復旧時に古いデータに戻るリスクがある。</a:t>
            </a:r>
          </a:p>
        </p:txBody>
      </p:sp>
      <p:cxnSp>
        <p:nvCxnSpPr>
          <p:cNvPr id="57411" name="直線矢印コネクタ 9"/>
          <p:cNvCxnSpPr>
            <a:cxnSpLocks noChangeShapeType="1"/>
          </p:cNvCxnSpPr>
          <p:nvPr/>
        </p:nvCxnSpPr>
        <p:spPr bwMode="auto">
          <a:xfrm flipV="1">
            <a:off x="4265885" y="3232150"/>
            <a:ext cx="0" cy="377825"/>
          </a:xfrm>
          <a:prstGeom prst="straightConnector1">
            <a:avLst/>
          </a:prstGeom>
          <a:noFill/>
          <a:ln w="444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7412" name="直線矢印コネクタ 10"/>
          <p:cNvCxnSpPr>
            <a:cxnSpLocks noChangeShapeType="1"/>
          </p:cNvCxnSpPr>
          <p:nvPr/>
        </p:nvCxnSpPr>
        <p:spPr bwMode="auto">
          <a:xfrm flipV="1">
            <a:off x="4265885" y="4437112"/>
            <a:ext cx="0" cy="377825"/>
          </a:xfrm>
          <a:prstGeom prst="straightConnector1">
            <a:avLst/>
          </a:prstGeom>
          <a:noFill/>
          <a:ln w="444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7413" name="直線矢印コネクタ 11"/>
          <p:cNvCxnSpPr>
            <a:cxnSpLocks noChangeShapeType="1"/>
          </p:cNvCxnSpPr>
          <p:nvPr/>
        </p:nvCxnSpPr>
        <p:spPr bwMode="auto">
          <a:xfrm flipV="1">
            <a:off x="6267723" y="3232150"/>
            <a:ext cx="0" cy="377825"/>
          </a:xfrm>
          <a:prstGeom prst="straightConnector1">
            <a:avLst/>
          </a:prstGeom>
          <a:noFill/>
          <a:ln w="444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7414" name="直線矢印コネクタ 12"/>
          <p:cNvCxnSpPr>
            <a:cxnSpLocks noChangeShapeType="1"/>
          </p:cNvCxnSpPr>
          <p:nvPr/>
        </p:nvCxnSpPr>
        <p:spPr bwMode="auto">
          <a:xfrm flipV="1">
            <a:off x="6267723" y="4437112"/>
            <a:ext cx="0" cy="377825"/>
          </a:xfrm>
          <a:prstGeom prst="straightConnector1">
            <a:avLst/>
          </a:prstGeom>
          <a:noFill/>
          <a:ln w="4445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7415" name="直線矢印コネクタ 13"/>
          <p:cNvCxnSpPr>
            <a:cxnSpLocks noChangeShapeType="1"/>
          </p:cNvCxnSpPr>
          <p:nvPr/>
        </p:nvCxnSpPr>
        <p:spPr bwMode="auto">
          <a:xfrm flipV="1">
            <a:off x="7812360" y="3232150"/>
            <a:ext cx="0" cy="377825"/>
          </a:xfrm>
          <a:prstGeom prst="straightConnector1">
            <a:avLst/>
          </a:prstGeom>
          <a:noFill/>
          <a:ln w="44450" algn="ctr">
            <a:solidFill>
              <a:schemeClr val="tx1"/>
            </a:solidFill>
            <a:round/>
            <a:headEnd type="triangle" w="med" len="med"/>
            <a:tailEnd/>
          </a:ln>
          <a:extLst>
            <a:ext uri="{909E8E84-426E-40DD-AFC4-6F175D3DCCD1}">
              <a14:hiddenFill xmlns:a14="http://schemas.microsoft.com/office/drawing/2010/main">
                <a:noFill/>
              </a14:hiddenFill>
            </a:ext>
          </a:extLst>
        </p:spPr>
      </p:cxnSp>
      <p:cxnSp>
        <p:nvCxnSpPr>
          <p:cNvPr id="57416" name="直線矢印コネクタ 14"/>
          <p:cNvCxnSpPr>
            <a:cxnSpLocks noChangeShapeType="1"/>
          </p:cNvCxnSpPr>
          <p:nvPr/>
        </p:nvCxnSpPr>
        <p:spPr bwMode="auto">
          <a:xfrm flipV="1">
            <a:off x="7812360" y="4437112"/>
            <a:ext cx="0" cy="379413"/>
          </a:xfrm>
          <a:prstGeom prst="straightConnector1">
            <a:avLst/>
          </a:prstGeom>
          <a:noFill/>
          <a:ln w="44450" algn="ctr">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16"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27</a:t>
            </a:fld>
            <a:endParaRPr lang="ja-JP" altLang="en-US" dirty="0"/>
          </a:p>
        </p:txBody>
      </p:sp>
    </p:spTree>
    <p:extLst>
      <p:ext uri="{BB962C8B-B14F-4D97-AF65-F5344CB8AC3E}">
        <p14:creationId xmlns:p14="http://schemas.microsoft.com/office/powerpoint/2010/main" val="378100540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テキスト ボックス 4"/>
          <p:cNvSpPr txBox="1">
            <a:spLocks noChangeArrowheads="1"/>
          </p:cNvSpPr>
          <p:nvPr/>
        </p:nvSpPr>
        <p:spPr bwMode="auto">
          <a:xfrm>
            <a:off x="546100" y="1118354"/>
            <a:ext cx="819150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marL="354013" indent="-285750" eaLnBrk="1" hangingPunct="1">
              <a:buFont typeface="Wingdings" panose="05000000000000000000" pitchFamily="2" charset="2"/>
              <a:buChar char="n"/>
            </a:pPr>
            <a:r>
              <a:rPr lang="ja-JP" altLang="en-US" sz="1800" dirty="0">
                <a:solidFill>
                  <a:schemeClr val="tx1"/>
                </a:solidFill>
                <a:latin typeface="HGPｺﾞｼｯｸM" pitchFamily="50" charset="-128"/>
                <a:ea typeface="HGPｺﾞｼｯｸM" pitchFamily="50" charset="-128"/>
              </a:rPr>
              <a:t>一部の非機能要求メトリクス間には依存関連があり、矛盾がないよう調整が必要。</a:t>
            </a:r>
            <a:endParaRPr lang="en-US" altLang="ja-JP" sz="1800" dirty="0">
              <a:solidFill>
                <a:schemeClr val="tx1"/>
              </a:solidFill>
              <a:latin typeface="HGPｺﾞｼｯｸM" pitchFamily="50" charset="-128"/>
              <a:ea typeface="HGPｺﾞｼｯｸM" pitchFamily="50" charset="-128"/>
            </a:endParaRPr>
          </a:p>
          <a:p>
            <a:pPr marL="536575" eaLnBrk="1" hangingPunct="1"/>
            <a:endParaRPr lang="en-US" altLang="ja-JP" sz="800" dirty="0">
              <a:solidFill>
                <a:schemeClr val="tx1"/>
              </a:solidFill>
              <a:latin typeface="HGPｺﾞｼｯｸM" pitchFamily="50" charset="-128"/>
              <a:ea typeface="HGPｺﾞｼｯｸM" pitchFamily="50" charset="-128"/>
            </a:endParaRPr>
          </a:p>
          <a:p>
            <a:pPr marL="536575" eaLnBrk="1" hangingPunct="1"/>
            <a:r>
              <a:rPr lang="en-US" altLang="ja-JP" sz="1400" dirty="0">
                <a:solidFill>
                  <a:schemeClr val="tx1"/>
                </a:solidFill>
                <a:latin typeface="HGPｺﾞｼｯｸM" pitchFamily="50" charset="-128"/>
                <a:ea typeface="HGPｺﾞｼｯｸM" pitchFamily="50" charset="-128"/>
              </a:rPr>
              <a:t>【</a:t>
            </a:r>
            <a:r>
              <a:rPr lang="ja-JP" altLang="en-US" sz="1400" dirty="0">
                <a:solidFill>
                  <a:schemeClr val="tx1"/>
                </a:solidFill>
                <a:latin typeface="HGPｺﾞｼｯｸM" pitchFamily="50" charset="-128"/>
                <a:ea typeface="HGPｺﾞｼｯｸM" pitchFamily="50" charset="-128"/>
              </a:rPr>
              <a:t>例</a:t>
            </a:r>
            <a:r>
              <a:rPr lang="en-US" altLang="ja-JP" sz="1400" dirty="0">
                <a:solidFill>
                  <a:schemeClr val="tx1"/>
                </a:solidFill>
                <a:latin typeface="HGPｺﾞｼｯｸM" pitchFamily="50" charset="-128"/>
                <a:ea typeface="HGPｺﾞｼｯｸM" pitchFamily="50" charset="-128"/>
              </a:rPr>
              <a:t>】</a:t>
            </a:r>
          </a:p>
          <a:p>
            <a:pPr marL="979488" indent="-342900" eaLnBrk="1" hangingPunct="1">
              <a:buFont typeface="+mj-ea"/>
              <a:buAutoNum type="circleNumDbPlain"/>
            </a:pPr>
            <a:r>
              <a:rPr lang="en-US" altLang="ja-JP" sz="1600" dirty="0">
                <a:solidFill>
                  <a:schemeClr val="tx1"/>
                </a:solidFill>
                <a:latin typeface="HGPｺﾞｼｯｸM" pitchFamily="50" charset="-128"/>
                <a:ea typeface="HGPｺﾞｼｯｸM" pitchFamily="50" charset="-128"/>
              </a:rPr>
              <a:t>RTO</a:t>
            </a:r>
            <a:r>
              <a:rPr lang="ja-JP" altLang="en-US" sz="1600" dirty="0">
                <a:solidFill>
                  <a:schemeClr val="tx1"/>
                </a:solidFill>
                <a:latin typeface="HGPｺﾞｼｯｸM" pitchFamily="50" charset="-128"/>
                <a:ea typeface="HGPｺﾞｼｯｸM" pitchFamily="50" charset="-128"/>
              </a:rPr>
              <a:t>をレベル</a:t>
            </a:r>
            <a:r>
              <a:rPr lang="en-US" altLang="ja-JP" sz="1600" dirty="0">
                <a:solidFill>
                  <a:schemeClr val="tx1"/>
                </a:solidFill>
                <a:latin typeface="HGPｺﾞｼｯｸM" pitchFamily="50" charset="-128"/>
                <a:ea typeface="HGPｺﾞｼｯｸM" pitchFamily="50" charset="-128"/>
              </a:rPr>
              <a:t>3</a:t>
            </a:r>
            <a:r>
              <a:rPr lang="ja-JP" altLang="en-US" sz="1600" dirty="0">
                <a:solidFill>
                  <a:schemeClr val="tx1"/>
                </a:solidFill>
                <a:latin typeface="HGPｺﾞｼｯｸM" pitchFamily="50" charset="-128"/>
                <a:ea typeface="HGPｺﾞｼｯｸM" pitchFamily="50" charset="-128"/>
              </a:rPr>
              <a:t>の「</a:t>
            </a:r>
            <a:r>
              <a:rPr lang="en-US" altLang="ja-JP" sz="1600" dirty="0">
                <a:solidFill>
                  <a:schemeClr val="tx1"/>
                </a:solidFill>
                <a:latin typeface="HGPｺﾞｼｯｸM" pitchFamily="50" charset="-128"/>
                <a:ea typeface="HGPｺﾞｼｯｸM" pitchFamily="50" charset="-128"/>
              </a:rPr>
              <a:t>6</a:t>
            </a:r>
            <a:r>
              <a:rPr lang="ja-JP" altLang="en-US" sz="1600" dirty="0">
                <a:solidFill>
                  <a:schemeClr val="tx1"/>
                </a:solidFill>
                <a:latin typeface="HGPｺﾞｼｯｸM" pitchFamily="50" charset="-128"/>
                <a:ea typeface="HGPｺﾞｼｯｸM" pitchFamily="50" charset="-128"/>
              </a:rPr>
              <a:t>時間以内」、サーバ冗長化はレベル</a:t>
            </a:r>
            <a:r>
              <a:rPr lang="en-US" altLang="ja-JP" sz="1600" dirty="0">
                <a:solidFill>
                  <a:schemeClr val="tx1"/>
                </a:solidFill>
                <a:latin typeface="HGPｺﾞｼｯｸM" pitchFamily="50" charset="-128"/>
                <a:ea typeface="HGPｺﾞｼｯｸM" pitchFamily="50" charset="-128"/>
              </a:rPr>
              <a:t>0</a:t>
            </a:r>
            <a:r>
              <a:rPr lang="ja-JP" altLang="en-US" sz="1600" dirty="0">
                <a:solidFill>
                  <a:schemeClr val="tx1"/>
                </a:solidFill>
                <a:latin typeface="HGPｺﾞｼｯｸM" pitchFamily="50" charset="-128"/>
                <a:ea typeface="HGPｺﾞｼｯｸM" pitchFamily="50" charset="-128"/>
              </a:rPr>
              <a:t>の「非冗長構成」を決定</a:t>
            </a:r>
            <a:endParaRPr lang="en-US" altLang="ja-JP" sz="1600" dirty="0">
              <a:solidFill>
                <a:schemeClr val="tx1"/>
              </a:solidFill>
              <a:latin typeface="HGPｺﾞｼｯｸM" pitchFamily="50" charset="-128"/>
              <a:ea typeface="HGPｺﾞｼｯｸM" pitchFamily="50" charset="-128"/>
            </a:endParaRPr>
          </a:p>
          <a:p>
            <a:pPr marL="979488" indent="-342900" eaLnBrk="1" hangingPunct="1">
              <a:buFont typeface="+mj-ea"/>
              <a:buAutoNum type="circleNumDbPlain"/>
            </a:pPr>
            <a:r>
              <a:rPr lang="ja-JP" altLang="en-US" sz="1600" dirty="0">
                <a:solidFill>
                  <a:schemeClr val="tx1"/>
                </a:solidFill>
                <a:latin typeface="HGPｺﾞｼｯｸM" pitchFamily="50" charset="-128"/>
                <a:ea typeface="HGPｺﾞｼｯｸM" pitchFamily="50" charset="-128"/>
              </a:rPr>
              <a:t>非機能要求全体を確認し、サーバ故障時の</a:t>
            </a:r>
            <a:r>
              <a:rPr lang="en-US" altLang="ja-JP" sz="1600" dirty="0">
                <a:solidFill>
                  <a:schemeClr val="tx1"/>
                </a:solidFill>
                <a:latin typeface="HGPｺﾞｼｯｸM" pitchFamily="50" charset="-128"/>
                <a:ea typeface="HGPｺﾞｼｯｸM" pitchFamily="50" charset="-128"/>
              </a:rPr>
              <a:t>RTO</a:t>
            </a:r>
            <a:r>
              <a:rPr lang="ja-JP" altLang="en-US" sz="1600" dirty="0">
                <a:solidFill>
                  <a:schemeClr val="tx1"/>
                </a:solidFill>
                <a:latin typeface="HGPｺﾞｼｯｸM" pitchFamily="50" charset="-128"/>
                <a:ea typeface="HGPｺﾞｼｯｸM" pitchFamily="50" charset="-128"/>
              </a:rPr>
              <a:t>「</a:t>
            </a:r>
            <a:r>
              <a:rPr lang="en-US" altLang="ja-JP" sz="1600" dirty="0">
                <a:solidFill>
                  <a:schemeClr val="tx1"/>
                </a:solidFill>
                <a:latin typeface="HGPｺﾞｼｯｸM" pitchFamily="50" charset="-128"/>
                <a:ea typeface="HGPｺﾞｼｯｸM" pitchFamily="50" charset="-128"/>
              </a:rPr>
              <a:t>6</a:t>
            </a:r>
            <a:r>
              <a:rPr lang="ja-JP" altLang="en-US" sz="1600" dirty="0">
                <a:solidFill>
                  <a:schemeClr val="tx1"/>
                </a:solidFill>
                <a:latin typeface="HGPｺﾞｼｯｸM" pitchFamily="50" charset="-128"/>
                <a:ea typeface="HGPｺﾞｼｯｸM" pitchFamily="50" charset="-128"/>
              </a:rPr>
              <a:t>時間以内」は困難なことが判明</a:t>
            </a:r>
            <a:endParaRPr lang="en-US" altLang="ja-JP" sz="1600" dirty="0">
              <a:solidFill>
                <a:schemeClr val="tx1"/>
              </a:solidFill>
              <a:latin typeface="HGPｺﾞｼｯｸM" pitchFamily="50" charset="-128"/>
              <a:ea typeface="HGPｺﾞｼｯｸM" pitchFamily="50" charset="-128"/>
            </a:endParaRPr>
          </a:p>
          <a:p>
            <a:pPr marL="979488" indent="-342900" eaLnBrk="1" hangingPunct="1">
              <a:buFont typeface="+mj-ea"/>
              <a:buAutoNum type="circleNumDbPlain"/>
            </a:pPr>
            <a:r>
              <a:rPr lang="en-US" altLang="ja-JP" sz="1600" dirty="0">
                <a:solidFill>
                  <a:schemeClr val="tx1"/>
                </a:solidFill>
                <a:latin typeface="HGPｺﾞｼｯｸM" pitchFamily="50" charset="-128"/>
                <a:ea typeface="HGPｺﾞｼｯｸM" pitchFamily="50" charset="-128"/>
              </a:rPr>
              <a:t>RTO</a:t>
            </a:r>
            <a:r>
              <a:rPr lang="ja-JP" altLang="en-US" sz="1600" dirty="0">
                <a:solidFill>
                  <a:schemeClr val="tx1"/>
                </a:solidFill>
                <a:latin typeface="HGPｺﾞｼｯｸM" pitchFamily="50" charset="-128"/>
                <a:ea typeface="HGPｺﾞｼｯｸM" pitchFamily="50" charset="-128"/>
              </a:rPr>
              <a:t>を満たすために、冗長化のレベルを</a:t>
            </a:r>
            <a:r>
              <a:rPr lang="en-US" altLang="ja-JP" sz="1600" dirty="0">
                <a:solidFill>
                  <a:schemeClr val="tx1"/>
                </a:solidFill>
                <a:latin typeface="HGPｺﾞｼｯｸM" pitchFamily="50" charset="-128"/>
                <a:ea typeface="HGPｺﾞｼｯｸM" pitchFamily="50" charset="-128"/>
              </a:rPr>
              <a:t>1</a:t>
            </a:r>
            <a:r>
              <a:rPr lang="ja-JP" altLang="en-US" sz="1600" dirty="0">
                <a:solidFill>
                  <a:schemeClr val="tx1"/>
                </a:solidFill>
                <a:latin typeface="HGPｺﾞｼｯｸM" pitchFamily="50" charset="-128"/>
                <a:ea typeface="HGPｺﾞｼｯｸM" pitchFamily="50" charset="-128"/>
              </a:rPr>
              <a:t>ないし</a:t>
            </a:r>
            <a:r>
              <a:rPr lang="en-US" altLang="ja-JP" sz="1600" dirty="0">
                <a:solidFill>
                  <a:schemeClr val="tx1"/>
                </a:solidFill>
                <a:latin typeface="HGPｺﾞｼｯｸM" pitchFamily="50" charset="-128"/>
                <a:ea typeface="HGPｺﾞｼｯｸM" pitchFamily="50" charset="-128"/>
              </a:rPr>
              <a:t>2</a:t>
            </a:r>
            <a:r>
              <a:rPr lang="ja-JP" altLang="en-US" sz="1600" dirty="0">
                <a:solidFill>
                  <a:schemeClr val="tx1"/>
                </a:solidFill>
                <a:latin typeface="HGPｺﾞｼｯｸM" pitchFamily="50" charset="-128"/>
                <a:ea typeface="HGPｺﾞｼｯｸM" pitchFamily="50" charset="-128"/>
              </a:rPr>
              <a:t>にレベルアップすることを決定</a:t>
            </a:r>
            <a:endParaRPr lang="en-US" altLang="ja-JP" sz="1600" dirty="0">
              <a:solidFill>
                <a:schemeClr val="tx1"/>
              </a:solidFill>
              <a:latin typeface="HGPｺﾞｼｯｸM" pitchFamily="50" charset="-128"/>
              <a:ea typeface="HGPｺﾞｼｯｸM" pitchFamily="50" charset="-128"/>
            </a:endParaRPr>
          </a:p>
          <a:p>
            <a:pPr marL="636588" eaLnBrk="1" hangingPunct="1"/>
            <a:endParaRPr lang="en-US" altLang="ja-JP" sz="800" dirty="0">
              <a:solidFill>
                <a:schemeClr val="tx1"/>
              </a:solidFill>
              <a:latin typeface="HGPｺﾞｼｯｸM" pitchFamily="50" charset="-128"/>
              <a:ea typeface="HGPｺﾞｼｯｸM" pitchFamily="50" charset="-128"/>
            </a:endParaRPr>
          </a:p>
          <a:p>
            <a:pPr marL="357188" eaLnBrk="1" hangingPunct="1"/>
            <a:r>
              <a:rPr lang="en-US" altLang="ja-JP" sz="1800" dirty="0">
                <a:solidFill>
                  <a:schemeClr val="tx1"/>
                </a:solidFill>
                <a:latin typeface="HGPｺﾞｼｯｸM" pitchFamily="50" charset="-128"/>
                <a:ea typeface="HGPｺﾞｼｯｸM" pitchFamily="50" charset="-128"/>
              </a:rPr>
              <a:t>※</a:t>
            </a:r>
            <a:r>
              <a:rPr lang="ja-JP" altLang="en-US" sz="1800" dirty="0">
                <a:solidFill>
                  <a:schemeClr val="tx1"/>
                </a:solidFill>
                <a:latin typeface="HGPｺﾞｼｯｸM" pitchFamily="50" charset="-128"/>
                <a:ea typeface="HGPｺﾞｼｯｸM" pitchFamily="50" charset="-128"/>
              </a:rPr>
              <a:t>非機能要件と機能要件間でのトレードオフが行われる場合もある</a:t>
            </a:r>
            <a:endParaRPr lang="en-US" altLang="ja-JP" sz="1800" dirty="0">
              <a:solidFill>
                <a:schemeClr val="tx1"/>
              </a:solidFill>
              <a:latin typeface="HGPｺﾞｼｯｸM" pitchFamily="50" charset="-128"/>
              <a:ea typeface="HGPｺﾞｼｯｸM" pitchFamily="50" charset="-128"/>
            </a:endParaRPr>
          </a:p>
        </p:txBody>
      </p:sp>
      <p:sp>
        <p:nvSpPr>
          <p:cNvPr id="2" name="テキスト プレースホルダー 1"/>
          <p:cNvSpPr>
            <a:spLocks noGrp="1"/>
          </p:cNvSpPr>
          <p:nvPr>
            <p:ph type="body" sz="quarter" idx="13"/>
          </p:nvPr>
        </p:nvSpPr>
        <p:spPr/>
        <p:txBody>
          <a:bodyPr/>
          <a:lstStyle/>
          <a:p>
            <a:r>
              <a:rPr kumimoji="1" lang="ja-JP" altLang="en-US" dirty="0"/>
              <a:t>非機能要求メトリクス間の矛盾</a:t>
            </a:r>
          </a:p>
        </p:txBody>
      </p:sp>
      <p:pic>
        <p:nvPicPr>
          <p:cNvPr id="58373"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6" y="2924944"/>
            <a:ext cx="8955087"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28</a:t>
            </a:fld>
            <a:endParaRPr lang="ja-JP" altLang="en-US" dirty="0"/>
          </a:p>
        </p:txBody>
      </p:sp>
    </p:spTree>
    <p:extLst>
      <p:ext uri="{BB962C8B-B14F-4D97-AF65-F5344CB8AC3E}">
        <p14:creationId xmlns:p14="http://schemas.microsoft.com/office/powerpoint/2010/main" val="136844226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29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システム要件定義のアウトプット</a:t>
            </a:r>
            <a:endParaRPr lang="ja-JP"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510740"/>
            <a:ext cx="8841210" cy="4870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2644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089" y="2460372"/>
            <a:ext cx="7772876" cy="4298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a:t>
            </a:fld>
            <a:endParaRPr lang="ja-JP" altLang="en-US" dirty="0"/>
          </a:p>
        </p:txBody>
      </p:sp>
      <p:sp>
        <p:nvSpPr>
          <p:cNvPr id="3" name="テキスト プレースホルダー 2"/>
          <p:cNvSpPr>
            <a:spLocks noGrp="1"/>
          </p:cNvSpPr>
          <p:nvPr>
            <p:ph type="body" sz="quarter" idx="13"/>
          </p:nvPr>
        </p:nvSpPr>
        <p:spPr/>
        <p:txBody>
          <a:bodyPr/>
          <a:lstStyle/>
          <a:p>
            <a:r>
              <a:rPr kumimoji="1"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システム要件定義</a:t>
            </a:r>
            <a:r>
              <a:rPr kumimoji="1" lang="ja-JP" altLang="en-US" dirty="0">
                <a:latin typeface="HGPｺﾞｼｯｸM" panose="020B0600000000000000" pitchFamily="50" charset="-128"/>
                <a:ea typeface="HGPｺﾞｼｯｸM" panose="020B0600000000000000" pitchFamily="50" charset="-128"/>
              </a:rPr>
              <a:t>プロセス</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とは？</a:t>
            </a:r>
          </a:p>
        </p:txBody>
      </p:sp>
      <p:sp>
        <p:nvSpPr>
          <p:cNvPr id="4" name="テキスト ボックス 3"/>
          <p:cNvSpPr txBox="1"/>
          <p:nvPr/>
        </p:nvSpPr>
        <p:spPr>
          <a:xfrm>
            <a:off x="539552" y="1136933"/>
            <a:ext cx="8208912" cy="1323439"/>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システム要件定義プロセスは、業務要件実現に必要なシステム機能要件と</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それに付随する非機能要件業務を定義するプロセス。</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あるべき業務という</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目的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 を実現する</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手段</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としての</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十分性</a:t>
            </a:r>
            <a:r>
              <a:rPr lang="en-US" altLang="ja-JP" dirty="0">
                <a:latin typeface="HGPｺﾞｼｯｸM" panose="020B0600000000000000" pitchFamily="50" charset="-128"/>
                <a:ea typeface="HGPｺﾞｼｯｸM" panose="020B0600000000000000" pitchFamily="50" charset="-128"/>
              </a:rPr>
              <a:t>』</a:t>
            </a:r>
            <a:r>
              <a:rPr lang="ja-JP" altLang="en-US" dirty="0" err="1">
                <a:latin typeface="HGPｺﾞｼｯｸM" panose="020B0600000000000000" pitchFamily="50" charset="-128"/>
                <a:ea typeface="HGPｺﾞｼｯｸM" panose="020B0600000000000000" pitchFamily="50" charset="-128"/>
              </a:rPr>
              <a:t>、</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IT</a:t>
            </a:r>
            <a:r>
              <a:rPr lang="ja-JP" altLang="en-US" dirty="0">
                <a:latin typeface="HGPｺﾞｼｯｸM" panose="020B0600000000000000" pitchFamily="50" charset="-128"/>
                <a:ea typeface="HGPｺﾞｼｯｸM" panose="020B0600000000000000" pitchFamily="50" charset="-128"/>
              </a:rPr>
              <a:t>システムとしての</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実現性</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の観点から、必要なレベルまで具体化する。</a:t>
            </a:r>
            <a:endParaRPr lang="en-US" altLang="ja-JP" dirty="0">
              <a:latin typeface="HGPｺﾞｼｯｸM" panose="020B0600000000000000" pitchFamily="50" charset="-128"/>
              <a:ea typeface="HGPｺﾞｼｯｸM" panose="020B0600000000000000" pitchFamily="50" charset="-128"/>
            </a:endParaRPr>
          </a:p>
        </p:txBody>
      </p:sp>
      <p:sp>
        <p:nvSpPr>
          <p:cNvPr id="7" name="正方形/長方形 6"/>
          <p:cNvSpPr/>
          <p:nvPr/>
        </p:nvSpPr>
        <p:spPr>
          <a:xfrm>
            <a:off x="1547663" y="5051648"/>
            <a:ext cx="6817301" cy="1617712"/>
          </a:xfrm>
          <a:prstGeom prst="rect">
            <a:avLst/>
          </a:prstGeom>
          <a:noFill/>
          <a:ln w="3810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785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30</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endParaRPr kumimoji="1" lang="ja-JP" altLang="en-US"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1600438"/>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このプロセスでの到達目標</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システムの性能やセキュリティ、システムやデータの移行等の非機能要件</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メトリクスごとに具体的な実現要件を明確化する。</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サブプロセス</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1691680" y="2904114"/>
            <a:ext cx="3672408" cy="9000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S3-01</a:t>
            </a:r>
            <a:r>
              <a:rPr lang="ja-JP" altLang="en-US" dirty="0">
                <a:solidFill>
                  <a:schemeClr val="tx1"/>
                </a:solidFill>
                <a:latin typeface="HGPｺﾞｼｯｸM" panose="020B0600000000000000" pitchFamily="50" charset="-128"/>
                <a:ea typeface="HGPｺﾞｼｯｸM" panose="020B0600000000000000" pitchFamily="50" charset="-128"/>
              </a:rPr>
              <a:t>～</a:t>
            </a:r>
            <a:r>
              <a:rPr lang="en-US" altLang="ja-JP" dirty="0">
                <a:solidFill>
                  <a:schemeClr val="tx1"/>
                </a:solidFill>
                <a:latin typeface="HGPｺﾞｼｯｸM" panose="020B0600000000000000" pitchFamily="50" charset="-128"/>
                <a:ea typeface="HGPｺﾞｼｯｸM" panose="020B0600000000000000" pitchFamily="50" charset="-128"/>
              </a:rPr>
              <a:t>11. </a:t>
            </a:r>
          </a:p>
          <a:p>
            <a:pPr algn="ctr"/>
            <a:r>
              <a:rPr lang="ja-JP" altLang="en-US" dirty="0">
                <a:solidFill>
                  <a:schemeClr val="tx1"/>
                </a:solidFill>
                <a:latin typeface="HGPｺﾞｼｯｸM" panose="020B0600000000000000" pitchFamily="50" charset="-128"/>
                <a:ea typeface="HGPｺﾞｼｯｸM" panose="020B0600000000000000" pitchFamily="50" charset="-128"/>
              </a:rPr>
              <a:t>各要件の詳細化</a:t>
            </a:r>
          </a:p>
        </p:txBody>
      </p:sp>
      <p:sp>
        <p:nvSpPr>
          <p:cNvPr id="7" name="角丸四角形 6"/>
          <p:cNvSpPr/>
          <p:nvPr/>
        </p:nvSpPr>
        <p:spPr>
          <a:xfrm>
            <a:off x="1691680" y="4192721"/>
            <a:ext cx="3672408" cy="9000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S3-12. </a:t>
            </a:r>
          </a:p>
          <a:p>
            <a:pPr algn="ctr"/>
            <a:r>
              <a:rPr lang="ja-JP" altLang="en-US" dirty="0">
                <a:solidFill>
                  <a:schemeClr val="tx1"/>
                </a:solidFill>
                <a:latin typeface="HGPｺﾞｼｯｸM" panose="020B0600000000000000" pitchFamily="50" charset="-128"/>
                <a:ea typeface="HGPｺﾞｼｯｸM" panose="020B0600000000000000" pitchFamily="50" charset="-128"/>
              </a:rPr>
              <a:t>非機能要件の制約条件と</a:t>
            </a:r>
            <a:br>
              <a:rPr lang="ja-JP" altLang="en-US" dirty="0">
                <a:solidFill>
                  <a:schemeClr val="tx1"/>
                </a:solidFill>
                <a:latin typeface="HGPｺﾞｼｯｸM" panose="020B0600000000000000" pitchFamily="50" charset="-128"/>
                <a:ea typeface="HGPｺﾞｼｯｸM" panose="020B0600000000000000" pitchFamily="50" charset="-128"/>
              </a:rPr>
            </a:br>
            <a:r>
              <a:rPr lang="ja-JP" altLang="en-US" dirty="0">
                <a:solidFill>
                  <a:schemeClr val="tx1"/>
                </a:solidFill>
                <a:latin typeface="HGPｺﾞｼｯｸM" panose="020B0600000000000000" pitchFamily="50" charset="-128"/>
                <a:ea typeface="HGPｺﾞｼｯｸM" panose="020B0600000000000000" pitchFamily="50" charset="-128"/>
              </a:rPr>
              <a:t>前提条件の定義</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18" name="正方形/長方形 17"/>
          <p:cNvSpPr/>
          <p:nvPr/>
        </p:nvSpPr>
        <p:spPr>
          <a:xfrm>
            <a:off x="5508104" y="2904114"/>
            <a:ext cx="3456384" cy="90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非機能要件の</a:t>
            </a:r>
            <a:r>
              <a:rPr lang="ja-JP" altLang="en-US" sz="1600" dirty="0">
                <a:solidFill>
                  <a:schemeClr val="tx1"/>
                </a:solidFill>
                <a:latin typeface="HGPｺﾞｼｯｸM" panose="020B0600000000000000" pitchFamily="50" charset="-128"/>
                <a:ea typeface="HGPｺﾞｼｯｸM" panose="020B0600000000000000" pitchFamily="50" charset="-128"/>
              </a:rPr>
              <a:t>メトリクスごとに</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ＫＰＩを設定する。</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sp>
        <p:nvSpPr>
          <p:cNvPr id="19" name="正方形/長方形 18"/>
          <p:cNvSpPr/>
          <p:nvPr/>
        </p:nvSpPr>
        <p:spPr>
          <a:xfrm>
            <a:off x="5508104" y="4192721"/>
            <a:ext cx="3456384" cy="90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非機能要件実現に関連する</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制約条件と前提条件を定義する。</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cxnSp>
        <p:nvCxnSpPr>
          <p:cNvPr id="23" name="直線矢印コネクタ 22"/>
          <p:cNvCxnSpPr>
            <a:stCxn id="6" idx="2"/>
            <a:endCxn id="7" idx="0"/>
          </p:cNvCxnSpPr>
          <p:nvPr/>
        </p:nvCxnSpPr>
        <p:spPr>
          <a:xfrm>
            <a:off x="3527884" y="3804114"/>
            <a:ext cx="0" cy="38860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フローチャート : 書類 28"/>
          <p:cNvSpPr/>
          <p:nvPr/>
        </p:nvSpPr>
        <p:spPr>
          <a:xfrm>
            <a:off x="251520" y="4372261"/>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sz="1200" dirty="0">
                <a:latin typeface="HGPｺﾞｼｯｸM" panose="020B0600000000000000" pitchFamily="50" charset="-128"/>
                <a:ea typeface="HGPｺﾞｼｯｸM" panose="020B0600000000000000" pitchFamily="50" charset="-128"/>
              </a:rPr>
              <a:t>非機能</a:t>
            </a:r>
            <a:endParaRPr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要件定義書</a:t>
            </a:r>
            <a:endParaRPr kumimoji="1" lang="ja-JP" altLang="en-US" sz="1200" dirty="0">
              <a:latin typeface="HGPｺﾞｼｯｸM" panose="020B0600000000000000" pitchFamily="50" charset="-128"/>
              <a:ea typeface="HGPｺﾞｼｯｸM" panose="020B0600000000000000" pitchFamily="50" charset="-128"/>
            </a:endParaRPr>
          </a:p>
        </p:txBody>
      </p:sp>
      <p:cxnSp>
        <p:nvCxnSpPr>
          <p:cNvPr id="11" name="直線矢印コネクタ 10"/>
          <p:cNvCxnSpPr>
            <a:stCxn id="6" idx="1"/>
            <a:endCxn id="29" idx="3"/>
          </p:cNvCxnSpPr>
          <p:nvPr/>
        </p:nvCxnSpPr>
        <p:spPr>
          <a:xfrm flipH="1">
            <a:off x="1223896" y="3354114"/>
            <a:ext cx="467784" cy="1302601"/>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15" idx="1"/>
            <a:endCxn id="29" idx="3"/>
          </p:cNvCxnSpPr>
          <p:nvPr/>
        </p:nvCxnSpPr>
        <p:spPr>
          <a:xfrm flipH="1" flipV="1">
            <a:off x="1223896" y="4656715"/>
            <a:ext cx="467784" cy="1238509"/>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15" name="角丸四角形 14"/>
          <p:cNvSpPr/>
          <p:nvPr/>
        </p:nvSpPr>
        <p:spPr>
          <a:xfrm>
            <a:off x="1691680" y="5445224"/>
            <a:ext cx="3672408" cy="90000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S3-13. </a:t>
            </a:r>
          </a:p>
          <a:p>
            <a:pPr algn="ctr"/>
            <a:r>
              <a:rPr lang="ja-JP" altLang="en-US" dirty="0">
                <a:solidFill>
                  <a:schemeClr val="tx1"/>
                </a:solidFill>
                <a:latin typeface="HGPｺﾞｼｯｸM" panose="020B0600000000000000" pitchFamily="50" charset="-128"/>
                <a:ea typeface="HGPｺﾞｼｯｸM" panose="020B0600000000000000" pitchFamily="50" charset="-128"/>
              </a:rPr>
              <a:t>非機能要件の対応レベル決定</a:t>
            </a:r>
          </a:p>
        </p:txBody>
      </p:sp>
      <p:sp>
        <p:nvSpPr>
          <p:cNvPr id="16" name="正方形/長方形 15"/>
          <p:cNvSpPr/>
          <p:nvPr/>
        </p:nvSpPr>
        <p:spPr>
          <a:xfrm>
            <a:off x="5508104" y="5445224"/>
            <a:ext cx="3456384" cy="90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他要件や制約・前提と</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非機能要件のトレードオフを計り、</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全体最適な非機能要件にする。</a:t>
            </a:r>
          </a:p>
        </p:txBody>
      </p:sp>
      <p:cxnSp>
        <p:nvCxnSpPr>
          <p:cNvPr id="17" name="直線矢印コネクタ 16"/>
          <p:cNvCxnSpPr>
            <a:stCxn id="7" idx="2"/>
            <a:endCxn id="15" idx="0"/>
          </p:cNvCxnSpPr>
          <p:nvPr/>
        </p:nvCxnSpPr>
        <p:spPr>
          <a:xfrm>
            <a:off x="3527884" y="5092721"/>
            <a:ext cx="0" cy="3525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a:stCxn id="7" idx="1"/>
            <a:endCxn id="29" idx="3"/>
          </p:cNvCxnSpPr>
          <p:nvPr/>
        </p:nvCxnSpPr>
        <p:spPr>
          <a:xfrm flipH="1">
            <a:off x="1223896" y="4642721"/>
            <a:ext cx="467784" cy="13994"/>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721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カギ線コネクタ 132"/>
          <p:cNvCxnSpPr>
            <a:stCxn id="57" idx="0"/>
            <a:endCxn id="37" idx="2"/>
          </p:cNvCxnSpPr>
          <p:nvPr/>
        </p:nvCxnSpPr>
        <p:spPr>
          <a:xfrm flipV="1">
            <a:off x="3077776" y="2492419"/>
            <a:ext cx="0" cy="2232725"/>
          </a:xfrm>
          <a:prstGeom prst="straightConnector1">
            <a:avLst/>
          </a:prstGeom>
          <a:effectLst/>
        </p:spPr>
        <p:style>
          <a:lnRef idx="2">
            <a:schemeClr val="accent1"/>
          </a:lnRef>
          <a:fillRef idx="0">
            <a:schemeClr val="accent1"/>
          </a:fillRef>
          <a:effectRef idx="1">
            <a:schemeClr val="accent1"/>
          </a:effectRef>
          <a:fontRef idx="minor">
            <a:schemeClr val="tx1"/>
          </a:fontRef>
        </p:style>
      </p:cxnSp>
      <p:cxnSp>
        <p:nvCxnSpPr>
          <p:cNvPr id="136" name="カギ線コネクタ 135"/>
          <p:cNvCxnSpPr>
            <a:stCxn id="58" idx="0"/>
            <a:endCxn id="63" idx="2"/>
          </p:cNvCxnSpPr>
          <p:nvPr/>
        </p:nvCxnSpPr>
        <p:spPr>
          <a:xfrm flipV="1">
            <a:off x="4266024" y="2246198"/>
            <a:ext cx="0" cy="2457378"/>
          </a:xfrm>
          <a:prstGeom prst="straightConnector1">
            <a:avLst/>
          </a:prstGeom>
          <a:effectLst/>
        </p:spPr>
        <p:style>
          <a:lnRef idx="2">
            <a:schemeClr val="accent1"/>
          </a:lnRef>
          <a:fillRef idx="0">
            <a:schemeClr val="accent1"/>
          </a:fillRef>
          <a:effectRef idx="1">
            <a:schemeClr val="accent1"/>
          </a:effectRef>
          <a:fontRef idx="minor">
            <a:schemeClr val="tx1"/>
          </a:fontRef>
        </p:style>
      </p:cxnSp>
      <p:cxnSp>
        <p:nvCxnSpPr>
          <p:cNvPr id="139" name="カギ線コネクタ 138"/>
          <p:cNvCxnSpPr>
            <a:stCxn id="67" idx="0"/>
            <a:endCxn id="51" idx="2"/>
          </p:cNvCxnSpPr>
          <p:nvPr/>
        </p:nvCxnSpPr>
        <p:spPr>
          <a:xfrm flipV="1">
            <a:off x="5576440" y="2246198"/>
            <a:ext cx="0" cy="4232243"/>
          </a:xfrm>
          <a:prstGeom prst="straightConnector1">
            <a:avLst/>
          </a:prstGeom>
          <a:effectLst/>
        </p:spPr>
        <p:style>
          <a:lnRef idx="2">
            <a:schemeClr val="accent1"/>
          </a:lnRef>
          <a:fillRef idx="0">
            <a:schemeClr val="accent1"/>
          </a:fillRef>
          <a:effectRef idx="1">
            <a:schemeClr val="accent1"/>
          </a:effectRef>
          <a:fontRef idx="minor">
            <a:schemeClr val="tx1"/>
          </a:fontRef>
        </p:style>
      </p:cxnSp>
      <p:cxnSp>
        <p:nvCxnSpPr>
          <p:cNvPr id="142" name="カギ線コネクタ 141"/>
          <p:cNvCxnSpPr>
            <a:stCxn id="34" idx="0"/>
            <a:endCxn id="50" idx="2"/>
          </p:cNvCxnSpPr>
          <p:nvPr/>
        </p:nvCxnSpPr>
        <p:spPr>
          <a:xfrm flipV="1">
            <a:off x="7016600" y="2492419"/>
            <a:ext cx="0" cy="2232725"/>
          </a:xfrm>
          <a:prstGeom prst="straightConnector1">
            <a:avLst/>
          </a:prstGeom>
          <a:effectLst/>
        </p:spPr>
        <p:style>
          <a:lnRef idx="2">
            <a:schemeClr val="accent1"/>
          </a:lnRef>
          <a:fillRef idx="0">
            <a:schemeClr val="accent1"/>
          </a:fillRef>
          <a:effectRef idx="1">
            <a:schemeClr val="accent1"/>
          </a:effectRef>
          <a:fontRef idx="minor">
            <a:schemeClr val="tx1"/>
          </a:fontRef>
        </p:style>
      </p:cxnSp>
      <p:cxnSp>
        <p:nvCxnSpPr>
          <p:cNvPr id="130" name="カギ線コネクタ 129"/>
          <p:cNvCxnSpPr>
            <a:stCxn id="19" idx="0"/>
            <a:endCxn id="65" idx="2"/>
          </p:cNvCxnSpPr>
          <p:nvPr/>
        </p:nvCxnSpPr>
        <p:spPr>
          <a:xfrm flipV="1">
            <a:off x="1889760" y="2492419"/>
            <a:ext cx="0" cy="1390197"/>
          </a:xfrm>
          <a:prstGeom prst="straightConnector1">
            <a:avLst/>
          </a:prstGeom>
          <a:effectLst/>
        </p:spPr>
        <p:style>
          <a:lnRef idx="2">
            <a:schemeClr val="accent1"/>
          </a:lnRef>
          <a:fillRef idx="0">
            <a:schemeClr val="accent1"/>
          </a:fillRef>
          <a:effectRef idx="1">
            <a:schemeClr val="accent1"/>
          </a:effectRef>
          <a:fontRef idx="minor">
            <a:schemeClr val="tx1"/>
          </a:fontRef>
        </p:style>
      </p:cxnSp>
      <p:cxnSp>
        <p:nvCxnSpPr>
          <p:cNvPr id="127" name="カギ線コネクタ 126"/>
          <p:cNvCxnSpPr>
            <a:stCxn id="9" idx="0"/>
            <a:endCxn id="64" idx="2"/>
          </p:cNvCxnSpPr>
          <p:nvPr/>
        </p:nvCxnSpPr>
        <p:spPr>
          <a:xfrm flipV="1">
            <a:off x="742003" y="2246198"/>
            <a:ext cx="0" cy="1636418"/>
          </a:xfrm>
          <a:prstGeom prst="straightConnector1">
            <a:avLst/>
          </a:prstGeom>
          <a:effectLst/>
        </p:spPr>
        <p:style>
          <a:lnRef idx="2">
            <a:schemeClr val="accent1"/>
          </a:lnRef>
          <a:fillRef idx="0">
            <a:schemeClr val="accent1"/>
          </a:fillRef>
          <a:effectRef idx="1">
            <a:schemeClr val="accent1"/>
          </a:effectRef>
          <a:fontRef idx="minor">
            <a:schemeClr val="tx1"/>
          </a:fontRef>
        </p:style>
      </p:cxn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31</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sp>
        <p:nvSpPr>
          <p:cNvPr id="6" name="Text Box 4"/>
          <p:cNvSpPr txBox="1">
            <a:spLocks noChangeArrowheads="1"/>
          </p:cNvSpPr>
          <p:nvPr/>
        </p:nvSpPr>
        <p:spPr bwMode="auto">
          <a:xfrm>
            <a:off x="238003" y="2636911"/>
            <a:ext cx="1008000" cy="309600"/>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bg1"/>
                </a:solidFill>
                <a:latin typeface="HGPｺﾞｼｯｸM" panose="020B0600000000000000" pitchFamily="50" charset="-128"/>
                <a:ea typeface="HGPｺﾞｼｯｸM" panose="020B0600000000000000" pitchFamily="50" charset="-128"/>
              </a:rPr>
              <a:t>継続性</a:t>
            </a:r>
          </a:p>
        </p:txBody>
      </p:sp>
      <p:sp>
        <p:nvSpPr>
          <p:cNvPr id="7" name="Text Box 5"/>
          <p:cNvSpPr txBox="1">
            <a:spLocks noChangeArrowheads="1"/>
          </p:cNvSpPr>
          <p:nvPr/>
        </p:nvSpPr>
        <p:spPr bwMode="auto">
          <a:xfrm>
            <a:off x="238003" y="3052146"/>
            <a:ext cx="1008000" cy="309600"/>
          </a:xfrm>
          <a:prstGeom prst="rect">
            <a:avLst/>
          </a:prstGeom>
          <a:solidFill>
            <a:schemeClr val="accent4">
              <a:lumMod val="60000"/>
              <a:lumOff val="40000"/>
            </a:schemeClr>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耐障害性</a:t>
            </a:r>
          </a:p>
        </p:txBody>
      </p:sp>
      <p:sp>
        <p:nvSpPr>
          <p:cNvPr id="8" name="Text Box 6"/>
          <p:cNvSpPr txBox="1">
            <a:spLocks noChangeArrowheads="1"/>
          </p:cNvSpPr>
          <p:nvPr/>
        </p:nvSpPr>
        <p:spPr bwMode="auto">
          <a:xfrm>
            <a:off x="238003" y="3467381"/>
            <a:ext cx="1008000" cy="309600"/>
          </a:xfrm>
          <a:prstGeom prst="rect">
            <a:avLst/>
          </a:prstGeom>
          <a:solidFill>
            <a:schemeClr val="accent4">
              <a:lumMod val="60000"/>
              <a:lumOff val="40000"/>
            </a:schemeClr>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災害対策</a:t>
            </a:r>
          </a:p>
        </p:txBody>
      </p:sp>
      <p:sp>
        <p:nvSpPr>
          <p:cNvPr id="9" name="Text Box 7" descr="球"/>
          <p:cNvSpPr txBox="1">
            <a:spLocks noChangeArrowheads="1"/>
          </p:cNvSpPr>
          <p:nvPr/>
        </p:nvSpPr>
        <p:spPr bwMode="auto">
          <a:xfrm>
            <a:off x="238003" y="3882616"/>
            <a:ext cx="1008000" cy="30960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回復性</a:t>
            </a:r>
          </a:p>
        </p:txBody>
      </p:sp>
      <p:sp>
        <p:nvSpPr>
          <p:cNvPr id="14" name="Text Box 13"/>
          <p:cNvSpPr txBox="1">
            <a:spLocks noChangeArrowheads="1"/>
          </p:cNvSpPr>
          <p:nvPr/>
        </p:nvSpPr>
        <p:spPr bwMode="auto">
          <a:xfrm>
            <a:off x="1367760" y="2636911"/>
            <a:ext cx="1044000" cy="309600"/>
          </a:xfrm>
          <a:prstGeom prst="rect">
            <a:avLst/>
          </a:prstGeom>
          <a:solidFill>
            <a:srgbClr val="FF0000"/>
          </a:solidFill>
          <a:ln w="9525">
            <a:solidFill>
              <a:schemeClr val="tx1"/>
            </a:solidFill>
            <a:miter lim="800000"/>
            <a:headEnd/>
            <a:tailEnd/>
          </a:ln>
        </p:spPr>
        <p:txBody>
          <a:bodyPr wrap="square"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bg1"/>
                </a:solidFill>
                <a:latin typeface="HGPｺﾞｼｯｸM" panose="020B0600000000000000" pitchFamily="50" charset="-128"/>
                <a:ea typeface="HGPｺﾞｼｯｸM" panose="020B0600000000000000" pitchFamily="50" charset="-128"/>
              </a:rPr>
              <a:t>業務処理量</a:t>
            </a:r>
          </a:p>
        </p:txBody>
      </p:sp>
      <p:sp>
        <p:nvSpPr>
          <p:cNvPr id="15" name="Text Box 14" descr="右上がり対角線 (太)"/>
          <p:cNvSpPr txBox="1">
            <a:spLocks noChangeArrowheads="1"/>
          </p:cNvSpPr>
          <p:nvPr/>
        </p:nvSpPr>
        <p:spPr bwMode="auto">
          <a:xfrm>
            <a:off x="1367760" y="3052146"/>
            <a:ext cx="1044000" cy="309600"/>
          </a:xfrm>
          <a:prstGeom prst="rect">
            <a:avLst/>
          </a:prstGeom>
          <a:solidFill>
            <a:srgbClr val="FFFF00"/>
          </a:solidFill>
          <a:ln w="9525">
            <a:solidFill>
              <a:schemeClr val="tx1"/>
            </a:solidFill>
            <a:miter lim="800000"/>
            <a:headEnd/>
            <a:tailEnd/>
          </a:ln>
        </p:spPr>
        <p:txBody>
          <a:bodyPr wrap="square"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tx1"/>
                </a:solidFill>
                <a:latin typeface="HGPｺﾞｼｯｸM" panose="020B0600000000000000" pitchFamily="50" charset="-128"/>
                <a:ea typeface="HGPｺﾞｼｯｸM" panose="020B0600000000000000" pitchFamily="50" charset="-128"/>
              </a:rPr>
              <a:t>性能目標値</a:t>
            </a:r>
          </a:p>
        </p:txBody>
      </p:sp>
      <p:sp>
        <p:nvSpPr>
          <p:cNvPr id="18" name="Text Box 17" descr="右上がり対角線 (太)"/>
          <p:cNvSpPr txBox="1">
            <a:spLocks noChangeArrowheads="1"/>
          </p:cNvSpPr>
          <p:nvPr/>
        </p:nvSpPr>
        <p:spPr bwMode="auto">
          <a:xfrm>
            <a:off x="1367760" y="3467381"/>
            <a:ext cx="1044000" cy="309600"/>
          </a:xfrm>
          <a:prstGeom prst="rect">
            <a:avLst/>
          </a:prstGeom>
          <a:solidFill>
            <a:srgbClr val="FFFF00"/>
          </a:solidFill>
          <a:ln w="9525">
            <a:solidFill>
              <a:schemeClr val="tx1"/>
            </a:solidFill>
            <a:miter lim="800000"/>
            <a:headEnd/>
            <a:tailEnd/>
          </a:ln>
        </p:spPr>
        <p:txBody>
          <a:bodyPr wrap="square"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200" dirty="0">
                <a:solidFill>
                  <a:schemeClr val="tx1"/>
                </a:solidFill>
                <a:latin typeface="HGPｺﾞｼｯｸM" panose="020B0600000000000000" pitchFamily="50" charset="-128"/>
                <a:ea typeface="HGPｺﾞｼｯｸM" panose="020B0600000000000000" pitchFamily="50" charset="-128"/>
              </a:rPr>
              <a:t>リソース拡張性</a:t>
            </a:r>
          </a:p>
        </p:txBody>
      </p:sp>
      <p:sp>
        <p:nvSpPr>
          <p:cNvPr id="19" name="Text Box 18"/>
          <p:cNvSpPr txBox="1">
            <a:spLocks noChangeArrowheads="1"/>
          </p:cNvSpPr>
          <p:nvPr/>
        </p:nvSpPr>
        <p:spPr bwMode="auto">
          <a:xfrm>
            <a:off x="1367760" y="3882616"/>
            <a:ext cx="1044000" cy="309600"/>
          </a:xfrm>
          <a:prstGeom prst="rect">
            <a:avLst/>
          </a:prstGeom>
          <a:solidFill>
            <a:schemeClr val="accent4">
              <a:lumMod val="60000"/>
              <a:lumOff val="40000"/>
            </a:schemeClr>
          </a:solidFill>
          <a:ln w="9525">
            <a:solidFill>
              <a:schemeClr val="tx1"/>
            </a:solidFill>
            <a:miter lim="800000"/>
            <a:headEnd/>
            <a:tailEnd/>
          </a:ln>
        </p:spPr>
        <p:txBody>
          <a:bodyPr wrap="square"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200" dirty="0">
                <a:solidFill>
                  <a:schemeClr val="tx1"/>
                </a:solidFill>
                <a:latin typeface="HGPｺﾞｼｯｸM" panose="020B0600000000000000" pitchFamily="50" charset="-128"/>
                <a:ea typeface="HGPｺﾞｼｯｸM" panose="020B0600000000000000" pitchFamily="50" charset="-128"/>
              </a:rPr>
              <a:t>性能品質保証</a:t>
            </a:r>
          </a:p>
        </p:txBody>
      </p:sp>
      <p:sp>
        <p:nvSpPr>
          <p:cNvPr id="34" name="Text Box 70"/>
          <p:cNvSpPr txBox="1">
            <a:spLocks noChangeArrowheads="1"/>
          </p:cNvSpPr>
          <p:nvPr/>
        </p:nvSpPr>
        <p:spPr bwMode="auto">
          <a:xfrm>
            <a:off x="6372200" y="4725144"/>
            <a:ext cx="1288800" cy="523220"/>
          </a:xfrm>
          <a:prstGeom prst="rect">
            <a:avLst/>
          </a:prstGeom>
          <a:solidFill>
            <a:schemeClr val="accent4">
              <a:lumMod val="60000"/>
              <a:lumOff val="40000"/>
            </a:schemeClr>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環境</a:t>
            </a:r>
            <a:br>
              <a:rPr lang="ja-JP" altLang="en-US"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マネージメント</a:t>
            </a:r>
          </a:p>
        </p:txBody>
      </p:sp>
      <p:sp>
        <p:nvSpPr>
          <p:cNvPr id="36" name="Text Box 76"/>
          <p:cNvSpPr txBox="1">
            <a:spLocks noChangeArrowheads="1"/>
          </p:cNvSpPr>
          <p:nvPr/>
        </p:nvSpPr>
        <p:spPr bwMode="auto">
          <a:xfrm>
            <a:off x="2537832" y="1156682"/>
            <a:ext cx="3456384" cy="400110"/>
          </a:xfrm>
          <a:prstGeom prst="rect">
            <a:avLst/>
          </a:prstGeom>
          <a:solidFill>
            <a:srgbClr val="FFCCFF"/>
          </a:solidFill>
          <a:ln w="9525">
            <a:solidFill>
              <a:schemeClr val="tx1"/>
            </a:solidFill>
            <a:miter lim="800000"/>
            <a:headEnd/>
            <a:tailEnd/>
          </a:ln>
          <a:effectLst/>
        </p:spPr>
        <p:txBody>
          <a:bodyPr wrap="square">
            <a:spAutoFit/>
          </a:bodyPr>
          <a:lstStyle/>
          <a:p>
            <a:pPr algn="ctr">
              <a:spcBef>
                <a:spcPct val="50000"/>
              </a:spcBef>
              <a:defRPr/>
            </a:pPr>
            <a:r>
              <a:rPr lang="ja-JP" altLang="en-US" sz="2000" dirty="0">
                <a:solidFill>
                  <a:schemeClr val="tx1"/>
                </a:solidFill>
                <a:effectLst>
                  <a:outerShdw blurRad="38100" dist="38100" dir="2700000" algn="tl">
                    <a:srgbClr val="FFFFFF"/>
                  </a:outerShdw>
                </a:effectLst>
                <a:latin typeface="HGPｺﾞｼｯｸM" panose="020B0600000000000000" pitchFamily="50" charset="-128"/>
                <a:ea typeface="HGPｺﾞｼｯｸM" panose="020B0600000000000000" pitchFamily="50" charset="-128"/>
              </a:rPr>
              <a:t>非機能要求グレードのメトリクス</a:t>
            </a:r>
          </a:p>
        </p:txBody>
      </p:sp>
      <p:sp>
        <p:nvSpPr>
          <p:cNvPr id="37" name="Text Box 84"/>
          <p:cNvSpPr txBox="1">
            <a:spLocks noChangeArrowheads="1"/>
          </p:cNvSpPr>
          <p:nvPr/>
        </p:nvSpPr>
        <p:spPr bwMode="auto">
          <a:xfrm>
            <a:off x="2555776" y="1907644"/>
            <a:ext cx="1044000" cy="584775"/>
          </a:xfrm>
          <a:prstGeom prst="rect">
            <a:avLst/>
          </a:prstGeom>
          <a:solidFill>
            <a:srgbClr val="CCFFCC"/>
          </a:solidFill>
          <a:ln w="28575">
            <a:solidFill>
              <a:schemeClr val="tx1"/>
            </a:solidFill>
            <a:miter lim="800000"/>
            <a:headEnd/>
            <a:tailEnd/>
          </a:ln>
        </p:spPr>
        <p:txBody>
          <a:bodyPr wrap="squar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600" dirty="0">
                <a:solidFill>
                  <a:schemeClr val="tx1"/>
                </a:solidFill>
                <a:latin typeface="HGPｺﾞｼｯｸM" panose="020B0600000000000000" pitchFamily="50" charset="-128"/>
                <a:ea typeface="HGPｺﾞｼｯｸM" panose="020B0600000000000000" pitchFamily="50" charset="-128"/>
              </a:rPr>
              <a:t>運用・</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保守性</a:t>
            </a:r>
          </a:p>
        </p:txBody>
      </p:sp>
      <p:sp>
        <p:nvSpPr>
          <p:cNvPr id="43" name="Text Box 87"/>
          <p:cNvSpPr txBox="1">
            <a:spLocks noChangeArrowheads="1"/>
          </p:cNvSpPr>
          <p:nvPr/>
        </p:nvSpPr>
        <p:spPr bwMode="auto">
          <a:xfrm>
            <a:off x="467544" y="4823575"/>
            <a:ext cx="1224000" cy="262800"/>
          </a:xfrm>
          <a:prstGeom prst="rect">
            <a:avLst/>
          </a:prstGeom>
          <a:solidFill>
            <a:srgbClr val="FF0000"/>
          </a:solidFill>
          <a:ln w="9525">
            <a:solidFill>
              <a:schemeClr val="tx1"/>
            </a:solidFill>
            <a:miter lim="800000"/>
            <a:headEnd/>
            <a:tailEnd/>
          </a:ln>
        </p:spPr>
        <p:txBody>
          <a:bodyPr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spcBef>
                <a:spcPct val="50000"/>
              </a:spcBef>
              <a:defRPr/>
            </a:pPr>
            <a:r>
              <a:rPr lang="ja-JP" altLang="en-US" sz="1400" dirty="0">
                <a:solidFill>
                  <a:schemeClr val="bg1"/>
                </a:solidFill>
                <a:latin typeface="HGPｺﾞｼｯｸM" panose="020B0600000000000000" pitchFamily="50" charset="-128"/>
                <a:ea typeface="HGPｺﾞｼｯｸM" panose="020B0600000000000000" pitchFamily="50" charset="-128"/>
              </a:rPr>
              <a:t>中項目</a:t>
            </a:r>
          </a:p>
        </p:txBody>
      </p:sp>
      <p:sp>
        <p:nvSpPr>
          <p:cNvPr id="45" name="Text Box 89" descr="球"/>
          <p:cNvSpPr txBox="1">
            <a:spLocks noChangeArrowheads="1"/>
          </p:cNvSpPr>
          <p:nvPr/>
        </p:nvSpPr>
        <p:spPr bwMode="auto">
          <a:xfrm>
            <a:off x="467544" y="5151185"/>
            <a:ext cx="1224000" cy="262800"/>
          </a:xfrm>
          <a:prstGeom prst="rect">
            <a:avLst/>
          </a:prstGeom>
          <a:solidFill>
            <a:srgbClr val="FFFF00"/>
          </a:solidFill>
          <a:ln w="9525">
            <a:solidFill>
              <a:schemeClr val="tx1"/>
            </a:solidFill>
            <a:miter lim="800000"/>
            <a:headEnd/>
            <a:tailEnd/>
          </a:ln>
        </p:spPr>
        <p:txBody>
          <a:bodyPr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spcBef>
                <a:spcPct val="50000"/>
              </a:spcBef>
            </a:pPr>
            <a:r>
              <a:rPr lang="ja-JP" altLang="en-US" sz="1400">
                <a:solidFill>
                  <a:schemeClr val="tx1"/>
                </a:solidFill>
                <a:latin typeface="HGPｺﾞｼｯｸM" panose="020B0600000000000000" pitchFamily="50" charset="-128"/>
                <a:ea typeface="HGPｺﾞｼｯｸM" panose="020B0600000000000000" pitchFamily="50" charset="-128"/>
              </a:rPr>
              <a:t>中項目</a:t>
            </a:r>
          </a:p>
        </p:txBody>
      </p:sp>
      <p:sp>
        <p:nvSpPr>
          <p:cNvPr id="46" name="Text Box 90"/>
          <p:cNvSpPr txBox="1">
            <a:spLocks noChangeArrowheads="1"/>
          </p:cNvSpPr>
          <p:nvPr/>
        </p:nvSpPr>
        <p:spPr bwMode="auto">
          <a:xfrm>
            <a:off x="467544" y="5478795"/>
            <a:ext cx="1224000" cy="262800"/>
          </a:xfrm>
          <a:prstGeom prst="rect">
            <a:avLst/>
          </a:prstGeom>
          <a:solidFill>
            <a:schemeClr val="accent4">
              <a:lumMod val="60000"/>
              <a:lumOff val="40000"/>
            </a:schemeClr>
          </a:solidFill>
          <a:ln w="9525">
            <a:solidFill>
              <a:schemeClr val="tx1"/>
            </a:solidFill>
            <a:miter lim="800000"/>
            <a:headEnd/>
            <a:tailEnd/>
          </a:ln>
        </p:spPr>
        <p:txBody>
          <a:bodyPr anchor="ct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spcBef>
                <a:spcPct val="50000"/>
              </a:spcBef>
            </a:pPr>
            <a:r>
              <a:rPr lang="ja-JP" altLang="en-US" sz="1400">
                <a:solidFill>
                  <a:schemeClr val="tx1"/>
                </a:solidFill>
                <a:latin typeface="HGPｺﾞｼｯｸM" panose="020B0600000000000000" pitchFamily="50" charset="-128"/>
                <a:ea typeface="HGPｺﾞｼｯｸM" panose="020B0600000000000000" pitchFamily="50" charset="-128"/>
              </a:rPr>
              <a:t>中項目</a:t>
            </a:r>
          </a:p>
        </p:txBody>
      </p:sp>
      <p:sp>
        <p:nvSpPr>
          <p:cNvPr id="47" name="Line 91"/>
          <p:cNvSpPr>
            <a:spLocks noChangeShapeType="1"/>
          </p:cNvSpPr>
          <p:nvPr/>
        </p:nvSpPr>
        <p:spPr bwMode="gray">
          <a:xfrm flipH="1">
            <a:off x="1821500" y="4843611"/>
            <a:ext cx="0" cy="969409"/>
          </a:xfrm>
          <a:prstGeom prst="line">
            <a:avLst/>
          </a:prstGeom>
          <a:noFill/>
          <a:ln w="38100">
            <a:solidFill>
              <a:srgbClr val="000080"/>
            </a:solidFill>
            <a:round/>
            <a:headEnd/>
            <a:tailEnd type="triangle" w="med" len="med"/>
          </a:ln>
          <a:extLst>
            <a:ext uri="{909E8E84-426E-40DD-AFC4-6F175D3DCCD1}">
              <a14:hiddenFill xmlns:a14="http://schemas.microsoft.com/office/drawing/2010/main">
                <a:noFill/>
              </a14:hiddenFill>
            </a:ext>
          </a:extLst>
        </p:spPr>
        <p:txBody>
          <a:bodyPr wrap="none" lIns="288000" tIns="90000" rIns="288000" bIns="90000" anchor="ctr"/>
          <a:lstStyle/>
          <a:p>
            <a:endParaRPr lang="ja-JP" altLang="en-US">
              <a:latin typeface="HGPｺﾞｼｯｸM" panose="020B0600000000000000" pitchFamily="50" charset="-128"/>
              <a:ea typeface="HGPｺﾞｼｯｸM" panose="020B0600000000000000" pitchFamily="50" charset="-128"/>
            </a:endParaRPr>
          </a:p>
        </p:txBody>
      </p:sp>
      <p:sp>
        <p:nvSpPr>
          <p:cNvPr id="40" name="Text Box 92"/>
          <p:cNvSpPr txBox="1">
            <a:spLocks noChangeArrowheads="1"/>
          </p:cNvSpPr>
          <p:nvPr/>
        </p:nvSpPr>
        <p:spPr bwMode="gray">
          <a:xfrm>
            <a:off x="1850284" y="4800017"/>
            <a:ext cx="273444" cy="25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36000" tIns="18000" rIns="36000" bIns="1800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多</a:t>
            </a:r>
          </a:p>
        </p:txBody>
      </p:sp>
      <p:sp>
        <p:nvSpPr>
          <p:cNvPr id="41" name="Text Box 93"/>
          <p:cNvSpPr txBox="1">
            <a:spLocks noChangeArrowheads="1"/>
          </p:cNvSpPr>
          <p:nvPr/>
        </p:nvSpPr>
        <p:spPr bwMode="gray">
          <a:xfrm>
            <a:off x="1850284" y="5556833"/>
            <a:ext cx="273444" cy="25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36000" tIns="18000" rIns="36000" bIns="1800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少</a:t>
            </a:r>
          </a:p>
        </p:txBody>
      </p:sp>
      <p:sp>
        <p:nvSpPr>
          <p:cNvPr id="42" name="Text Box 94"/>
          <p:cNvSpPr txBox="1">
            <a:spLocks noChangeArrowheads="1"/>
          </p:cNvSpPr>
          <p:nvPr/>
        </p:nvSpPr>
        <p:spPr bwMode="gray">
          <a:xfrm>
            <a:off x="395536" y="4516876"/>
            <a:ext cx="2016224" cy="25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36000" tIns="18000" rIns="36000" bIns="1800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重要項目を含む割合</a:t>
            </a:r>
          </a:p>
        </p:txBody>
      </p:sp>
      <p:sp>
        <p:nvSpPr>
          <p:cNvPr id="50" name="Text Box 65"/>
          <p:cNvSpPr txBox="1">
            <a:spLocks noChangeArrowheads="1"/>
          </p:cNvSpPr>
          <p:nvPr/>
        </p:nvSpPr>
        <p:spPr bwMode="auto">
          <a:xfrm>
            <a:off x="6372200" y="1907644"/>
            <a:ext cx="1288800" cy="584775"/>
          </a:xfrm>
          <a:prstGeom prst="rect">
            <a:avLst/>
          </a:prstGeom>
          <a:solidFill>
            <a:srgbClr val="CCFFCC"/>
          </a:solidFill>
          <a:ln w="28575">
            <a:solidFill>
              <a:schemeClr val="tx1"/>
            </a:solidFill>
            <a:miter lim="800000"/>
            <a:headEnd/>
            <a:tailEnd/>
          </a:ln>
        </p:spPr>
        <p:txBody>
          <a:bodyPr wrap="square" lIns="18000" rIns="1800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600" dirty="0">
                <a:solidFill>
                  <a:schemeClr val="tx1"/>
                </a:solidFill>
                <a:latin typeface="HGPｺﾞｼｯｸM" panose="020B0600000000000000" pitchFamily="50" charset="-128"/>
                <a:ea typeface="HGPｺﾞｼｯｸM" panose="020B0600000000000000" pitchFamily="50" charset="-128"/>
              </a:rPr>
              <a:t>システム環境</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エコロジー</a:t>
            </a:r>
          </a:p>
        </p:txBody>
      </p:sp>
      <p:sp>
        <p:nvSpPr>
          <p:cNvPr id="51" name="Text Box 45"/>
          <p:cNvSpPr txBox="1">
            <a:spLocks noChangeArrowheads="1"/>
          </p:cNvSpPr>
          <p:nvPr/>
        </p:nvSpPr>
        <p:spPr bwMode="auto">
          <a:xfrm>
            <a:off x="4932040" y="1907644"/>
            <a:ext cx="1288800" cy="338554"/>
          </a:xfrm>
          <a:prstGeom prst="rect">
            <a:avLst/>
          </a:prstGeom>
          <a:solidFill>
            <a:srgbClr val="CCFFCC"/>
          </a:solidFill>
          <a:ln w="28575">
            <a:solidFill>
              <a:schemeClr val="tx1"/>
            </a:solidFill>
            <a:miter lim="800000"/>
            <a:headEnd/>
            <a:tailEnd/>
          </a:ln>
        </p:spPr>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600" dirty="0">
                <a:solidFill>
                  <a:schemeClr val="tx1"/>
                </a:solidFill>
                <a:latin typeface="HGPｺﾞｼｯｸM" panose="020B0600000000000000" pitchFamily="50" charset="-128"/>
                <a:ea typeface="HGPｺﾞｼｯｸM" panose="020B0600000000000000" pitchFamily="50" charset="-128"/>
              </a:rPr>
              <a:t>セキュリティ</a:t>
            </a:r>
          </a:p>
        </p:txBody>
      </p:sp>
      <p:sp>
        <p:nvSpPr>
          <p:cNvPr id="52" name="Text Box 21" descr="右上がり対角線 (太)"/>
          <p:cNvSpPr txBox="1">
            <a:spLocks noChangeArrowheads="1"/>
          </p:cNvSpPr>
          <p:nvPr/>
        </p:nvSpPr>
        <p:spPr bwMode="auto">
          <a:xfrm>
            <a:off x="2555776" y="2636911"/>
            <a:ext cx="1044000" cy="30960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tx1"/>
                </a:solidFill>
                <a:latin typeface="HGPｺﾞｼｯｸM" panose="020B0600000000000000" pitchFamily="50" charset="-128"/>
                <a:ea typeface="HGPｺﾞｼｯｸM" panose="020B0600000000000000" pitchFamily="50" charset="-128"/>
              </a:rPr>
              <a:t>通常運用</a:t>
            </a:r>
          </a:p>
        </p:txBody>
      </p:sp>
      <p:sp>
        <p:nvSpPr>
          <p:cNvPr id="53" name="Text Box 22" descr="球"/>
          <p:cNvSpPr txBox="1">
            <a:spLocks noChangeArrowheads="1"/>
          </p:cNvSpPr>
          <p:nvPr/>
        </p:nvSpPr>
        <p:spPr bwMode="auto">
          <a:xfrm>
            <a:off x="2555776" y="3052146"/>
            <a:ext cx="1044000" cy="30960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保守運用</a:t>
            </a:r>
          </a:p>
        </p:txBody>
      </p:sp>
      <p:sp>
        <p:nvSpPr>
          <p:cNvPr id="54" name="Text Box 23"/>
          <p:cNvSpPr txBox="1">
            <a:spLocks noChangeArrowheads="1"/>
          </p:cNvSpPr>
          <p:nvPr/>
        </p:nvSpPr>
        <p:spPr bwMode="auto">
          <a:xfrm>
            <a:off x="2555776" y="3467381"/>
            <a:ext cx="1044000" cy="309600"/>
          </a:xfrm>
          <a:prstGeom prst="rect">
            <a:avLst/>
          </a:prstGeom>
          <a:solidFill>
            <a:schemeClr val="accent4">
              <a:lumMod val="60000"/>
              <a:lumOff val="40000"/>
            </a:schemeClr>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障害時運用</a:t>
            </a:r>
          </a:p>
        </p:txBody>
      </p:sp>
      <p:sp>
        <p:nvSpPr>
          <p:cNvPr id="55" name="Text Box 24"/>
          <p:cNvSpPr txBox="1">
            <a:spLocks noChangeArrowheads="1"/>
          </p:cNvSpPr>
          <p:nvPr/>
        </p:nvSpPr>
        <p:spPr bwMode="auto">
          <a:xfrm>
            <a:off x="2555776" y="3882616"/>
            <a:ext cx="1044000" cy="309600"/>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bg1"/>
                </a:solidFill>
                <a:latin typeface="HGPｺﾞｼｯｸM" panose="020B0600000000000000" pitchFamily="50" charset="-128"/>
                <a:ea typeface="HGPｺﾞｼｯｸM" panose="020B0600000000000000" pitchFamily="50" charset="-128"/>
              </a:rPr>
              <a:t>運用環境</a:t>
            </a:r>
          </a:p>
        </p:txBody>
      </p:sp>
      <p:sp>
        <p:nvSpPr>
          <p:cNvPr id="56" name="Text Box 25" descr="球"/>
          <p:cNvSpPr txBox="1">
            <a:spLocks noChangeArrowheads="1"/>
          </p:cNvSpPr>
          <p:nvPr/>
        </p:nvSpPr>
        <p:spPr bwMode="auto">
          <a:xfrm>
            <a:off x="2555776" y="4293096"/>
            <a:ext cx="1044000" cy="30960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サポート体制</a:t>
            </a:r>
          </a:p>
        </p:txBody>
      </p:sp>
      <p:sp>
        <p:nvSpPr>
          <p:cNvPr id="57" name="Text Box 31" descr="球"/>
          <p:cNvSpPr txBox="1">
            <a:spLocks noChangeArrowheads="1"/>
          </p:cNvSpPr>
          <p:nvPr/>
        </p:nvSpPr>
        <p:spPr bwMode="auto">
          <a:xfrm>
            <a:off x="2555776" y="4725144"/>
            <a:ext cx="1044000" cy="461665"/>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200" dirty="0">
                <a:solidFill>
                  <a:schemeClr val="tx1"/>
                </a:solidFill>
                <a:latin typeface="HGPｺﾞｼｯｸM" panose="020B0600000000000000" pitchFamily="50" charset="-128"/>
                <a:ea typeface="HGPｺﾞｼｯｸM" panose="020B0600000000000000" pitchFamily="50" charset="-128"/>
              </a:rPr>
              <a:t>その他</a:t>
            </a:r>
            <a:br>
              <a:rPr lang="ja-JP" altLang="en-US" sz="1200" dirty="0">
                <a:solidFill>
                  <a:schemeClr val="tx1"/>
                </a:solidFill>
                <a:latin typeface="HGPｺﾞｼｯｸM" panose="020B0600000000000000" pitchFamily="50" charset="-128"/>
                <a:ea typeface="HGPｺﾞｼｯｸM" panose="020B0600000000000000" pitchFamily="50" charset="-128"/>
              </a:rPr>
            </a:br>
            <a:r>
              <a:rPr lang="ja-JP" altLang="en-US" sz="1200" dirty="0">
                <a:solidFill>
                  <a:schemeClr val="tx1"/>
                </a:solidFill>
                <a:latin typeface="HGPｺﾞｼｯｸM" panose="020B0600000000000000" pitchFamily="50" charset="-128"/>
                <a:ea typeface="HGPｺﾞｼｯｸM" panose="020B0600000000000000" pitchFamily="50" charset="-128"/>
              </a:rPr>
              <a:t>運用管理方針</a:t>
            </a:r>
          </a:p>
        </p:txBody>
      </p:sp>
      <p:sp>
        <p:nvSpPr>
          <p:cNvPr id="58" name="Text Box 38"/>
          <p:cNvSpPr txBox="1">
            <a:spLocks noChangeArrowheads="1"/>
          </p:cNvSpPr>
          <p:nvPr/>
        </p:nvSpPr>
        <p:spPr bwMode="auto">
          <a:xfrm>
            <a:off x="3744024" y="4703576"/>
            <a:ext cx="1044000" cy="309600"/>
          </a:xfrm>
          <a:prstGeom prst="rect">
            <a:avLst/>
          </a:prstGeom>
          <a:solidFill>
            <a:schemeClr val="accent4">
              <a:lumMod val="60000"/>
              <a:lumOff val="40000"/>
            </a:schemeClr>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a:solidFill>
                  <a:schemeClr val="tx1"/>
                </a:solidFill>
                <a:latin typeface="HGPｺﾞｼｯｸM" panose="020B0600000000000000" pitchFamily="50" charset="-128"/>
                <a:ea typeface="HGPｺﾞｼｯｸM" panose="020B0600000000000000" pitchFamily="50" charset="-128"/>
              </a:rPr>
              <a:t>移行計画</a:t>
            </a:r>
          </a:p>
        </p:txBody>
      </p:sp>
      <p:sp>
        <p:nvSpPr>
          <p:cNvPr id="59" name="Text Box 37" descr="球"/>
          <p:cNvSpPr txBox="1">
            <a:spLocks noChangeArrowheads="1"/>
          </p:cNvSpPr>
          <p:nvPr/>
        </p:nvSpPr>
        <p:spPr bwMode="auto">
          <a:xfrm>
            <a:off x="3744024" y="4077072"/>
            <a:ext cx="1044000" cy="52322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a:solidFill>
                  <a:schemeClr val="tx1"/>
                </a:solidFill>
                <a:latin typeface="HGPｺﾞｼｯｸM" panose="020B0600000000000000" pitchFamily="50" charset="-128"/>
                <a:ea typeface="HGPｺﾞｼｯｸM" panose="020B0600000000000000" pitchFamily="50" charset="-128"/>
              </a:rPr>
              <a:t>移行対象</a:t>
            </a:r>
            <a:br>
              <a:rPr lang="ja-JP" altLang="en-US" sz="1400">
                <a:solidFill>
                  <a:schemeClr val="tx1"/>
                </a:solidFill>
                <a:latin typeface="HGPｺﾞｼｯｸM" panose="020B0600000000000000" pitchFamily="50" charset="-128"/>
                <a:ea typeface="HGPｺﾞｼｯｸM" panose="020B0600000000000000" pitchFamily="50" charset="-128"/>
              </a:rPr>
            </a:br>
            <a:r>
              <a:rPr lang="ja-JP" altLang="en-US" sz="1400">
                <a:solidFill>
                  <a:schemeClr val="tx1"/>
                </a:solidFill>
                <a:latin typeface="HGPｺﾞｼｯｸM" panose="020B0600000000000000" pitchFamily="50" charset="-128"/>
                <a:ea typeface="HGPｺﾞｼｯｸM" panose="020B0600000000000000" pitchFamily="50" charset="-128"/>
              </a:rPr>
              <a:t>（データ）</a:t>
            </a:r>
          </a:p>
        </p:txBody>
      </p:sp>
      <p:sp>
        <p:nvSpPr>
          <p:cNvPr id="60" name="Text Box 36"/>
          <p:cNvSpPr txBox="1">
            <a:spLocks noChangeArrowheads="1"/>
          </p:cNvSpPr>
          <p:nvPr/>
        </p:nvSpPr>
        <p:spPr bwMode="auto">
          <a:xfrm>
            <a:off x="3744024" y="3467381"/>
            <a:ext cx="1044000" cy="523220"/>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a:solidFill>
                  <a:schemeClr val="bg1"/>
                </a:solidFill>
                <a:latin typeface="HGPｺﾞｼｯｸM" panose="020B0600000000000000" pitchFamily="50" charset="-128"/>
                <a:ea typeface="HGPｺﾞｼｯｸM" panose="020B0600000000000000" pitchFamily="50" charset="-128"/>
              </a:rPr>
              <a:t>移行対象</a:t>
            </a:r>
            <a:br>
              <a:rPr lang="ja-JP" altLang="en-US" sz="1400">
                <a:solidFill>
                  <a:schemeClr val="bg1"/>
                </a:solidFill>
                <a:latin typeface="HGPｺﾞｼｯｸM" panose="020B0600000000000000" pitchFamily="50" charset="-128"/>
                <a:ea typeface="HGPｺﾞｼｯｸM" panose="020B0600000000000000" pitchFamily="50" charset="-128"/>
              </a:rPr>
            </a:br>
            <a:r>
              <a:rPr lang="ja-JP" altLang="en-US" sz="1400">
                <a:solidFill>
                  <a:schemeClr val="bg1"/>
                </a:solidFill>
                <a:latin typeface="HGPｺﾞｼｯｸM" panose="020B0600000000000000" pitchFamily="50" charset="-128"/>
                <a:ea typeface="HGPｺﾞｼｯｸM" panose="020B0600000000000000" pitchFamily="50" charset="-128"/>
              </a:rPr>
              <a:t>（機器）</a:t>
            </a:r>
          </a:p>
        </p:txBody>
      </p:sp>
      <p:sp>
        <p:nvSpPr>
          <p:cNvPr id="61" name="Text Box 35"/>
          <p:cNvSpPr txBox="1">
            <a:spLocks noChangeArrowheads="1"/>
          </p:cNvSpPr>
          <p:nvPr/>
        </p:nvSpPr>
        <p:spPr bwMode="auto">
          <a:xfrm>
            <a:off x="3744024" y="3052146"/>
            <a:ext cx="1044000" cy="309600"/>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a:solidFill>
                  <a:schemeClr val="bg1"/>
                </a:solidFill>
                <a:latin typeface="HGPｺﾞｼｯｸM" panose="020B0600000000000000" pitchFamily="50" charset="-128"/>
                <a:ea typeface="HGPｺﾞｼｯｸM" panose="020B0600000000000000" pitchFamily="50" charset="-128"/>
              </a:rPr>
              <a:t>移行方式</a:t>
            </a:r>
          </a:p>
        </p:txBody>
      </p:sp>
      <p:sp>
        <p:nvSpPr>
          <p:cNvPr id="62" name="Text Box 34"/>
          <p:cNvSpPr txBox="1">
            <a:spLocks noChangeArrowheads="1"/>
          </p:cNvSpPr>
          <p:nvPr/>
        </p:nvSpPr>
        <p:spPr bwMode="auto">
          <a:xfrm>
            <a:off x="3744024" y="2636911"/>
            <a:ext cx="1044000" cy="309600"/>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bg1"/>
                </a:solidFill>
                <a:latin typeface="HGPｺﾞｼｯｸM" panose="020B0600000000000000" pitchFamily="50" charset="-128"/>
                <a:ea typeface="HGPｺﾞｼｯｸM" panose="020B0600000000000000" pitchFamily="50" charset="-128"/>
              </a:rPr>
              <a:t>移行時期</a:t>
            </a:r>
          </a:p>
        </p:txBody>
      </p:sp>
      <p:sp>
        <p:nvSpPr>
          <p:cNvPr id="63" name="Text Box 33"/>
          <p:cNvSpPr txBox="1">
            <a:spLocks noChangeArrowheads="1"/>
          </p:cNvSpPr>
          <p:nvPr/>
        </p:nvSpPr>
        <p:spPr bwMode="auto">
          <a:xfrm>
            <a:off x="3744024" y="1907644"/>
            <a:ext cx="1044000" cy="338554"/>
          </a:xfrm>
          <a:prstGeom prst="rect">
            <a:avLst/>
          </a:prstGeom>
          <a:solidFill>
            <a:srgbClr val="CCFFCC"/>
          </a:solidFill>
          <a:ln w="28575">
            <a:solidFill>
              <a:schemeClr val="tx1"/>
            </a:solidFill>
            <a:miter lim="800000"/>
            <a:headEnd/>
            <a:tailEnd/>
          </a:ln>
        </p:spPr>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600" dirty="0">
                <a:solidFill>
                  <a:schemeClr val="tx1"/>
                </a:solidFill>
                <a:latin typeface="HGPｺﾞｼｯｸM" panose="020B0600000000000000" pitchFamily="50" charset="-128"/>
                <a:ea typeface="HGPｺﾞｼｯｸM" panose="020B0600000000000000" pitchFamily="50" charset="-128"/>
              </a:rPr>
              <a:t>移行性</a:t>
            </a:r>
          </a:p>
        </p:txBody>
      </p:sp>
      <p:sp>
        <p:nvSpPr>
          <p:cNvPr id="64" name="Text Box 83"/>
          <p:cNvSpPr txBox="1">
            <a:spLocks noChangeArrowheads="1"/>
          </p:cNvSpPr>
          <p:nvPr/>
        </p:nvSpPr>
        <p:spPr bwMode="auto">
          <a:xfrm>
            <a:off x="238003" y="1907644"/>
            <a:ext cx="1008000" cy="338554"/>
          </a:xfrm>
          <a:prstGeom prst="rect">
            <a:avLst/>
          </a:prstGeom>
          <a:solidFill>
            <a:srgbClr val="CCFFCC"/>
          </a:solidFill>
          <a:ln w="28575">
            <a:solidFill>
              <a:schemeClr val="tx1"/>
            </a:solidFill>
            <a:miter lim="800000"/>
            <a:headEnd/>
            <a:tailEnd/>
          </a:ln>
        </p:spPr>
        <p:txBody>
          <a:bodyPr wrap="squar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600" dirty="0">
                <a:solidFill>
                  <a:schemeClr val="tx1"/>
                </a:solidFill>
                <a:latin typeface="HGPｺﾞｼｯｸM" panose="020B0600000000000000" pitchFamily="50" charset="-128"/>
                <a:ea typeface="HGPｺﾞｼｯｸM" panose="020B0600000000000000" pitchFamily="50" charset="-128"/>
              </a:rPr>
              <a:t>可用性</a:t>
            </a:r>
          </a:p>
        </p:txBody>
      </p:sp>
      <p:sp>
        <p:nvSpPr>
          <p:cNvPr id="65" name="Text Box 12"/>
          <p:cNvSpPr txBox="1">
            <a:spLocks noChangeArrowheads="1"/>
          </p:cNvSpPr>
          <p:nvPr/>
        </p:nvSpPr>
        <p:spPr bwMode="auto">
          <a:xfrm>
            <a:off x="1367760" y="1907644"/>
            <a:ext cx="1044000" cy="584775"/>
          </a:xfrm>
          <a:prstGeom prst="rect">
            <a:avLst/>
          </a:prstGeom>
          <a:solidFill>
            <a:srgbClr val="CCFFCC"/>
          </a:solidFill>
          <a:ln w="28575">
            <a:solidFill>
              <a:schemeClr val="tx1"/>
            </a:solidFill>
            <a:miter lim="800000"/>
            <a:headEnd/>
            <a:tailEnd/>
          </a:ln>
        </p:spPr>
        <p:txBody>
          <a:bodyPr wrap="square">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600" dirty="0">
                <a:solidFill>
                  <a:schemeClr val="tx1"/>
                </a:solidFill>
                <a:latin typeface="HGPｺﾞｼｯｸM" panose="020B0600000000000000" pitchFamily="50" charset="-128"/>
                <a:ea typeface="HGPｺﾞｼｯｸM" panose="020B0600000000000000" pitchFamily="50" charset="-128"/>
              </a:rPr>
              <a:t>性能・</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拡張性</a:t>
            </a:r>
          </a:p>
        </p:txBody>
      </p:sp>
      <p:sp>
        <p:nvSpPr>
          <p:cNvPr id="67" name="Text Box 44"/>
          <p:cNvSpPr txBox="1">
            <a:spLocks noChangeArrowheads="1"/>
          </p:cNvSpPr>
          <p:nvPr/>
        </p:nvSpPr>
        <p:spPr bwMode="auto">
          <a:xfrm>
            <a:off x="4932040" y="6478441"/>
            <a:ext cx="1288800" cy="309600"/>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b="1" dirty="0">
                <a:solidFill>
                  <a:schemeClr val="bg1"/>
                </a:solidFill>
                <a:latin typeface="HGPｺﾞｼｯｸM" panose="020B0600000000000000" pitchFamily="50" charset="-128"/>
                <a:ea typeface="HGPｺﾞｼｯｸM" panose="020B0600000000000000" pitchFamily="50" charset="-128"/>
              </a:rPr>
              <a:t>Ｗｅｂ</a:t>
            </a:r>
            <a:r>
              <a:rPr lang="ja-JP" altLang="en-US" sz="1400" dirty="0">
                <a:solidFill>
                  <a:schemeClr val="bg1"/>
                </a:solidFill>
                <a:latin typeface="HGPｺﾞｼｯｸM" panose="020B0600000000000000" pitchFamily="50" charset="-128"/>
                <a:ea typeface="HGPｺﾞｼｯｸM" panose="020B0600000000000000" pitchFamily="50" charset="-128"/>
              </a:rPr>
              <a:t>対策</a:t>
            </a:r>
          </a:p>
        </p:txBody>
      </p:sp>
      <p:sp>
        <p:nvSpPr>
          <p:cNvPr id="77" name="Text Box 62" descr="球"/>
          <p:cNvSpPr txBox="1">
            <a:spLocks noChangeArrowheads="1"/>
          </p:cNvSpPr>
          <p:nvPr/>
        </p:nvSpPr>
        <p:spPr bwMode="auto">
          <a:xfrm>
            <a:off x="4932040" y="6146006"/>
            <a:ext cx="1288800" cy="276999"/>
          </a:xfrm>
          <a:prstGeom prst="rect">
            <a:avLst/>
          </a:prstGeom>
          <a:solidFill>
            <a:srgbClr val="FFFF00"/>
          </a:solidFill>
          <a:ln w="9525">
            <a:solidFill>
              <a:schemeClr val="tx1"/>
            </a:solidFill>
            <a:miter lim="800000"/>
            <a:headEnd/>
            <a:tailEnd/>
          </a:ln>
        </p:spPr>
        <p:txBody>
          <a:bodyPr wrap="square"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200" dirty="0">
                <a:solidFill>
                  <a:schemeClr val="tx1"/>
                </a:solidFill>
                <a:latin typeface="HGPｺﾞｼｯｸM" panose="020B0600000000000000" pitchFamily="50" charset="-128"/>
                <a:ea typeface="HGPｺﾞｼｯｸM" panose="020B0600000000000000" pitchFamily="50" charset="-128"/>
              </a:rPr>
              <a:t>マルウェア対策</a:t>
            </a:r>
          </a:p>
        </p:txBody>
      </p:sp>
      <p:sp>
        <p:nvSpPr>
          <p:cNvPr id="78" name="Text Box 52"/>
          <p:cNvSpPr txBox="1">
            <a:spLocks noChangeArrowheads="1"/>
          </p:cNvSpPr>
          <p:nvPr/>
        </p:nvSpPr>
        <p:spPr bwMode="auto">
          <a:xfrm>
            <a:off x="4932040" y="5813569"/>
            <a:ext cx="1288800" cy="276999"/>
          </a:xfrm>
          <a:prstGeom prst="rect">
            <a:avLst/>
          </a:prstGeom>
          <a:solidFill>
            <a:srgbClr val="FF0000"/>
          </a:solidFill>
          <a:ln w="9525">
            <a:solidFill>
              <a:schemeClr val="tx1"/>
            </a:solidFill>
            <a:miter lim="800000"/>
            <a:headEnd/>
            <a:tailEnd/>
          </a:ln>
        </p:spPr>
        <p:txBody>
          <a:bodyPr wrap="square"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200" dirty="0">
                <a:solidFill>
                  <a:schemeClr val="bg1"/>
                </a:solidFill>
                <a:latin typeface="HGPｺﾞｼｯｸM" panose="020B0600000000000000" pitchFamily="50" charset="-128"/>
                <a:ea typeface="HGPｺﾞｼｯｸM" panose="020B0600000000000000" pitchFamily="50" charset="-128"/>
              </a:rPr>
              <a:t>ネットワーク対策</a:t>
            </a:r>
          </a:p>
        </p:txBody>
      </p:sp>
      <p:sp>
        <p:nvSpPr>
          <p:cNvPr id="79" name="Text Box 59" descr="右上がり対角線 (太)"/>
          <p:cNvSpPr txBox="1">
            <a:spLocks noChangeArrowheads="1"/>
          </p:cNvSpPr>
          <p:nvPr/>
        </p:nvSpPr>
        <p:spPr bwMode="auto">
          <a:xfrm>
            <a:off x="4932040" y="5481132"/>
            <a:ext cx="1288801" cy="276999"/>
          </a:xfrm>
          <a:prstGeom prst="rect">
            <a:avLst/>
          </a:prstGeom>
          <a:solidFill>
            <a:srgbClr val="FFFF00"/>
          </a:solidFill>
          <a:ln w="9525">
            <a:solidFill>
              <a:schemeClr val="tx1"/>
            </a:solidFill>
            <a:miter lim="800000"/>
            <a:headEnd/>
            <a:tailEnd/>
          </a:ln>
        </p:spPr>
        <p:txBody>
          <a:bodyPr wrap="square"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200" dirty="0">
                <a:solidFill>
                  <a:schemeClr val="tx1"/>
                </a:solidFill>
                <a:latin typeface="HGPｺﾞｼｯｸM" panose="020B0600000000000000" pitchFamily="50" charset="-128"/>
                <a:ea typeface="HGPｺﾞｼｯｸM" panose="020B0600000000000000" pitchFamily="50" charset="-128"/>
              </a:rPr>
              <a:t>不正追跡・監視</a:t>
            </a:r>
          </a:p>
        </p:txBody>
      </p:sp>
      <p:sp>
        <p:nvSpPr>
          <p:cNvPr id="80" name="Text Box 58" descr="右上がり対角線 (太)"/>
          <p:cNvSpPr txBox="1">
            <a:spLocks noChangeArrowheads="1"/>
          </p:cNvSpPr>
          <p:nvPr/>
        </p:nvSpPr>
        <p:spPr bwMode="auto">
          <a:xfrm>
            <a:off x="4932040" y="5116094"/>
            <a:ext cx="1288800" cy="30960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tx1"/>
                </a:solidFill>
                <a:latin typeface="HGPｺﾞｼｯｸM" panose="020B0600000000000000" pitchFamily="50" charset="-128"/>
                <a:ea typeface="HGPｺﾞｼｯｸM" panose="020B0600000000000000" pitchFamily="50" charset="-128"/>
              </a:rPr>
              <a:t>データの秘匿</a:t>
            </a:r>
          </a:p>
        </p:txBody>
      </p:sp>
      <p:sp>
        <p:nvSpPr>
          <p:cNvPr id="81" name="Text Box 57" descr="右上がり対角線 (太)"/>
          <p:cNvSpPr txBox="1">
            <a:spLocks noChangeArrowheads="1"/>
          </p:cNvSpPr>
          <p:nvPr/>
        </p:nvSpPr>
        <p:spPr bwMode="auto">
          <a:xfrm>
            <a:off x="4932040" y="4783657"/>
            <a:ext cx="1288800" cy="276999"/>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200" dirty="0">
                <a:solidFill>
                  <a:schemeClr val="tx1"/>
                </a:solidFill>
                <a:latin typeface="HGPｺﾞｼｯｸM" panose="020B0600000000000000" pitchFamily="50" charset="-128"/>
                <a:ea typeface="HGPｺﾞｼｯｸM" panose="020B0600000000000000" pitchFamily="50" charset="-128"/>
              </a:rPr>
              <a:t>アクセス・利用制限</a:t>
            </a:r>
          </a:p>
        </p:txBody>
      </p:sp>
      <p:sp>
        <p:nvSpPr>
          <p:cNvPr id="82" name="Text Box 56"/>
          <p:cNvSpPr txBox="1">
            <a:spLocks noChangeArrowheads="1"/>
          </p:cNvSpPr>
          <p:nvPr/>
        </p:nvSpPr>
        <p:spPr bwMode="auto">
          <a:xfrm>
            <a:off x="4932040" y="4204999"/>
            <a:ext cx="1288800" cy="523220"/>
          </a:xfrm>
          <a:prstGeom prst="rect">
            <a:avLst/>
          </a:prstGeom>
          <a:solidFill>
            <a:schemeClr val="accent4">
              <a:lumMod val="60000"/>
              <a:lumOff val="40000"/>
            </a:schemeClr>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セキュリティ</a:t>
            </a:r>
            <a:br>
              <a:rPr lang="ja-JP" altLang="en-US"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リスク管理</a:t>
            </a:r>
          </a:p>
        </p:txBody>
      </p:sp>
      <p:sp>
        <p:nvSpPr>
          <p:cNvPr id="83" name="Text Box 55"/>
          <p:cNvSpPr txBox="1">
            <a:spLocks noChangeArrowheads="1"/>
          </p:cNvSpPr>
          <p:nvPr/>
        </p:nvSpPr>
        <p:spPr bwMode="auto">
          <a:xfrm>
            <a:off x="4932040" y="3872562"/>
            <a:ext cx="1288800" cy="276999"/>
          </a:xfrm>
          <a:prstGeom prst="rect">
            <a:avLst/>
          </a:prstGeom>
          <a:solidFill>
            <a:srgbClr val="FF0000"/>
          </a:solidFill>
          <a:ln w="9525">
            <a:solidFill>
              <a:schemeClr val="tx1"/>
            </a:solidFill>
            <a:miter lim="800000"/>
            <a:headEnd/>
            <a:tailEnd/>
          </a:ln>
        </p:spPr>
        <p:txBody>
          <a:bodyPr wrap="square"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200" dirty="0">
                <a:solidFill>
                  <a:schemeClr val="bg1"/>
                </a:solidFill>
                <a:latin typeface="HGPｺﾞｼｯｸM" panose="020B0600000000000000" pitchFamily="50" charset="-128"/>
                <a:ea typeface="HGPｺﾞｼｯｸM" panose="020B0600000000000000" pitchFamily="50" charset="-128"/>
              </a:rPr>
              <a:t>セキュリティ診断</a:t>
            </a:r>
          </a:p>
        </p:txBody>
      </p:sp>
      <p:sp>
        <p:nvSpPr>
          <p:cNvPr id="84" name="Text Box 54"/>
          <p:cNvSpPr txBox="1">
            <a:spLocks noChangeArrowheads="1"/>
          </p:cNvSpPr>
          <p:nvPr/>
        </p:nvSpPr>
        <p:spPr bwMode="auto">
          <a:xfrm>
            <a:off x="4932040" y="3277124"/>
            <a:ext cx="1288800" cy="540000"/>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bg1"/>
                </a:solidFill>
                <a:latin typeface="HGPｺﾞｼｯｸM" panose="020B0600000000000000" pitchFamily="50" charset="-128"/>
                <a:ea typeface="HGPｺﾞｼｯｸM" panose="020B0600000000000000" pitchFamily="50" charset="-128"/>
              </a:rPr>
              <a:t>セキュリティ</a:t>
            </a:r>
            <a:br>
              <a:rPr lang="ja-JP" altLang="en-US" sz="1400" dirty="0">
                <a:solidFill>
                  <a:schemeClr val="bg1"/>
                </a:solidFill>
                <a:latin typeface="HGPｺﾞｼｯｸM" panose="020B0600000000000000" pitchFamily="50" charset="-128"/>
                <a:ea typeface="HGPｺﾞｼｯｸM" panose="020B0600000000000000" pitchFamily="50" charset="-128"/>
              </a:rPr>
            </a:br>
            <a:r>
              <a:rPr lang="ja-JP" altLang="en-US" sz="1400" dirty="0">
                <a:solidFill>
                  <a:schemeClr val="bg1"/>
                </a:solidFill>
                <a:latin typeface="HGPｺﾞｼｯｸM" panose="020B0600000000000000" pitchFamily="50" charset="-128"/>
                <a:ea typeface="HGPｺﾞｼｯｸM" panose="020B0600000000000000" pitchFamily="50" charset="-128"/>
              </a:rPr>
              <a:t>リスク分析</a:t>
            </a:r>
          </a:p>
        </p:txBody>
      </p:sp>
      <p:sp>
        <p:nvSpPr>
          <p:cNvPr id="85" name="Text Box 53"/>
          <p:cNvSpPr txBox="1">
            <a:spLocks noChangeArrowheads="1"/>
          </p:cNvSpPr>
          <p:nvPr/>
        </p:nvSpPr>
        <p:spPr bwMode="auto">
          <a:xfrm>
            <a:off x="4932040" y="2636911"/>
            <a:ext cx="1288800" cy="584775"/>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600" dirty="0">
                <a:solidFill>
                  <a:schemeClr val="bg1"/>
                </a:solidFill>
                <a:latin typeface="HGPｺﾞｼｯｸM" panose="020B0600000000000000" pitchFamily="50" charset="-128"/>
                <a:ea typeface="HGPｺﾞｼｯｸM" panose="020B0600000000000000" pitchFamily="50" charset="-128"/>
              </a:rPr>
              <a:t>前提条件</a:t>
            </a:r>
            <a:br>
              <a:rPr lang="en-US" altLang="ja-JP" sz="1600" dirty="0">
                <a:solidFill>
                  <a:schemeClr val="bg1"/>
                </a:solidFill>
                <a:latin typeface="HGPｺﾞｼｯｸM" panose="020B0600000000000000" pitchFamily="50" charset="-128"/>
                <a:ea typeface="HGPｺﾞｼｯｸM" panose="020B0600000000000000" pitchFamily="50" charset="-128"/>
              </a:rPr>
            </a:br>
            <a:r>
              <a:rPr lang="ja-JP" altLang="en-US" sz="1600" dirty="0">
                <a:solidFill>
                  <a:schemeClr val="bg1"/>
                </a:solidFill>
                <a:latin typeface="HGPｺﾞｼｯｸM" panose="020B0600000000000000" pitchFamily="50" charset="-128"/>
                <a:ea typeface="HGPｺﾞｼｯｸM" panose="020B0600000000000000" pitchFamily="50" charset="-128"/>
              </a:rPr>
              <a:t>制約条件</a:t>
            </a:r>
          </a:p>
        </p:txBody>
      </p:sp>
      <p:sp>
        <p:nvSpPr>
          <p:cNvPr id="90" name="Text Box 69" descr="球"/>
          <p:cNvSpPr txBox="1">
            <a:spLocks noChangeArrowheads="1"/>
          </p:cNvSpPr>
          <p:nvPr/>
        </p:nvSpPr>
        <p:spPr bwMode="auto">
          <a:xfrm>
            <a:off x="6372200" y="4096275"/>
            <a:ext cx="1288800" cy="52322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a:solidFill>
                  <a:schemeClr val="tx1"/>
                </a:solidFill>
                <a:latin typeface="HGPｺﾞｼｯｸM" panose="020B0600000000000000" pitchFamily="50" charset="-128"/>
                <a:ea typeface="HGPｺﾞｼｯｸM" panose="020B0600000000000000" pitchFamily="50" charset="-128"/>
              </a:rPr>
              <a:t>機材設置</a:t>
            </a:r>
            <a:br>
              <a:rPr lang="ja-JP" altLang="en-US" sz="1400">
                <a:solidFill>
                  <a:schemeClr val="tx1"/>
                </a:solidFill>
                <a:latin typeface="HGPｺﾞｼｯｸM" panose="020B0600000000000000" pitchFamily="50" charset="-128"/>
                <a:ea typeface="HGPｺﾞｼｯｸM" panose="020B0600000000000000" pitchFamily="50" charset="-128"/>
              </a:rPr>
            </a:br>
            <a:r>
              <a:rPr lang="ja-JP" altLang="en-US" sz="1400">
                <a:solidFill>
                  <a:schemeClr val="tx1"/>
                </a:solidFill>
                <a:latin typeface="HGPｺﾞｼｯｸM" panose="020B0600000000000000" pitchFamily="50" charset="-128"/>
                <a:ea typeface="HGPｺﾞｼｯｸM" panose="020B0600000000000000" pitchFamily="50" charset="-128"/>
              </a:rPr>
              <a:t>環境条件</a:t>
            </a:r>
          </a:p>
        </p:txBody>
      </p:sp>
      <p:sp>
        <p:nvSpPr>
          <p:cNvPr id="91" name="Text Box 68" descr="右上がり対角線 (太)"/>
          <p:cNvSpPr txBox="1">
            <a:spLocks noChangeArrowheads="1"/>
          </p:cNvSpPr>
          <p:nvPr/>
        </p:nvSpPr>
        <p:spPr bwMode="auto">
          <a:xfrm>
            <a:off x="6372200" y="3681027"/>
            <a:ext cx="1288800" cy="30960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a:solidFill>
                  <a:schemeClr val="tx1"/>
                </a:solidFill>
                <a:latin typeface="HGPｺﾞｼｯｸM" panose="020B0600000000000000" pitchFamily="50" charset="-128"/>
                <a:ea typeface="HGPｺﾞｼｯｸM" panose="020B0600000000000000" pitchFamily="50" charset="-128"/>
              </a:rPr>
              <a:t>適合規格</a:t>
            </a:r>
          </a:p>
        </p:txBody>
      </p:sp>
      <p:sp>
        <p:nvSpPr>
          <p:cNvPr id="92" name="Text Box 67" descr="右上がり対角線 (太)"/>
          <p:cNvSpPr txBox="1">
            <a:spLocks noChangeArrowheads="1"/>
          </p:cNvSpPr>
          <p:nvPr/>
        </p:nvSpPr>
        <p:spPr bwMode="auto">
          <a:xfrm>
            <a:off x="6372200" y="3265779"/>
            <a:ext cx="1288800" cy="309600"/>
          </a:xfrm>
          <a:prstGeom prst="rect">
            <a:avLst/>
          </a:prstGeom>
          <a:solidFill>
            <a:srgbClr val="FFFF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tx1"/>
                </a:solidFill>
                <a:latin typeface="HGPｺﾞｼｯｸM" panose="020B0600000000000000" pitchFamily="50" charset="-128"/>
                <a:ea typeface="HGPｺﾞｼｯｸM" panose="020B0600000000000000" pitchFamily="50" charset="-128"/>
              </a:rPr>
              <a:t>システム特性</a:t>
            </a:r>
          </a:p>
        </p:txBody>
      </p:sp>
      <p:sp>
        <p:nvSpPr>
          <p:cNvPr id="93" name="Text Box 66"/>
          <p:cNvSpPr txBox="1">
            <a:spLocks noChangeArrowheads="1"/>
          </p:cNvSpPr>
          <p:nvPr/>
        </p:nvSpPr>
        <p:spPr bwMode="auto">
          <a:xfrm>
            <a:off x="6372200" y="2636911"/>
            <a:ext cx="1288800" cy="523220"/>
          </a:xfrm>
          <a:prstGeom prst="rect">
            <a:avLst/>
          </a:prstGeom>
          <a:solidFill>
            <a:srgbClr val="FF0000"/>
          </a:solidFill>
          <a:ln w="9525">
            <a:solidFill>
              <a:schemeClr val="tx1"/>
            </a:solidFill>
            <a:miter lim="800000"/>
            <a:headEnd/>
            <a:tailEnd/>
          </a:ln>
        </p:spPr>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defRPr/>
            </a:pPr>
            <a:r>
              <a:rPr lang="ja-JP" altLang="en-US" sz="1400" dirty="0">
                <a:solidFill>
                  <a:schemeClr val="bg1"/>
                </a:solidFill>
                <a:latin typeface="HGPｺﾞｼｯｸM" panose="020B0600000000000000" pitchFamily="50" charset="-128"/>
                <a:ea typeface="HGPｺﾞｼｯｸM" panose="020B0600000000000000" pitchFamily="50" charset="-128"/>
              </a:rPr>
              <a:t>システム制約</a:t>
            </a:r>
            <a:br>
              <a:rPr lang="ja-JP" altLang="en-US" sz="1400" dirty="0">
                <a:solidFill>
                  <a:schemeClr val="bg1"/>
                </a:solidFill>
                <a:latin typeface="HGPｺﾞｼｯｸM" panose="020B0600000000000000" pitchFamily="50" charset="-128"/>
                <a:ea typeface="HGPｺﾞｼｯｸM" panose="020B0600000000000000" pitchFamily="50" charset="-128"/>
              </a:rPr>
            </a:br>
            <a:r>
              <a:rPr lang="ja-JP" altLang="en-US" sz="1400" dirty="0">
                <a:solidFill>
                  <a:schemeClr val="bg1"/>
                </a:solidFill>
                <a:latin typeface="HGPｺﾞｼｯｸM" panose="020B0600000000000000" pitchFamily="50" charset="-128"/>
                <a:ea typeface="HGPｺﾞｼｯｸM" panose="020B0600000000000000" pitchFamily="50" charset="-128"/>
              </a:rPr>
              <a:t>前提条件</a:t>
            </a:r>
          </a:p>
        </p:txBody>
      </p:sp>
      <p:cxnSp>
        <p:nvCxnSpPr>
          <p:cNvPr id="99" name="カギ線コネクタ 98"/>
          <p:cNvCxnSpPr>
            <a:stCxn id="64" idx="0"/>
            <a:endCxn id="36" idx="2"/>
          </p:cNvCxnSpPr>
          <p:nvPr/>
        </p:nvCxnSpPr>
        <p:spPr>
          <a:xfrm rot="5400000" flipH="1" flipV="1">
            <a:off x="2328587" y="-29792"/>
            <a:ext cx="350852" cy="3524021"/>
          </a:xfrm>
          <a:prstGeom prst="bentConnector3">
            <a:avLst/>
          </a:prstGeom>
          <a:effectLst/>
        </p:spPr>
        <p:style>
          <a:lnRef idx="2">
            <a:schemeClr val="accent1"/>
          </a:lnRef>
          <a:fillRef idx="0">
            <a:schemeClr val="accent1"/>
          </a:fillRef>
          <a:effectRef idx="1">
            <a:schemeClr val="accent1"/>
          </a:effectRef>
          <a:fontRef idx="minor">
            <a:schemeClr val="tx1"/>
          </a:fontRef>
        </p:style>
      </p:cxnSp>
      <p:cxnSp>
        <p:nvCxnSpPr>
          <p:cNvPr id="101" name="カギ線コネクタ 100"/>
          <p:cNvCxnSpPr>
            <a:stCxn id="65" idx="0"/>
            <a:endCxn id="36" idx="2"/>
          </p:cNvCxnSpPr>
          <p:nvPr/>
        </p:nvCxnSpPr>
        <p:spPr>
          <a:xfrm rot="5400000" flipH="1" flipV="1">
            <a:off x="2902466" y="544086"/>
            <a:ext cx="350852" cy="2376264"/>
          </a:xfrm>
          <a:prstGeom prst="bentConnector3">
            <a:avLst>
              <a:gd name="adj1" fmla="val 50000"/>
            </a:avLst>
          </a:prstGeom>
          <a:effectLst/>
        </p:spPr>
        <p:style>
          <a:lnRef idx="2">
            <a:schemeClr val="accent1"/>
          </a:lnRef>
          <a:fillRef idx="0">
            <a:schemeClr val="accent1"/>
          </a:fillRef>
          <a:effectRef idx="1">
            <a:schemeClr val="accent1"/>
          </a:effectRef>
          <a:fontRef idx="minor">
            <a:schemeClr val="tx1"/>
          </a:fontRef>
        </p:style>
      </p:cxnSp>
      <p:cxnSp>
        <p:nvCxnSpPr>
          <p:cNvPr id="104" name="カギ線コネクタ 103"/>
          <p:cNvCxnSpPr>
            <a:stCxn id="37" idx="0"/>
            <a:endCxn id="36" idx="2"/>
          </p:cNvCxnSpPr>
          <p:nvPr/>
        </p:nvCxnSpPr>
        <p:spPr>
          <a:xfrm rot="5400000" flipH="1" flipV="1">
            <a:off x="3496474" y="1138094"/>
            <a:ext cx="350852" cy="1188248"/>
          </a:xfrm>
          <a:prstGeom prst="bentConnector3">
            <a:avLst>
              <a:gd name="adj1" fmla="val 50000"/>
            </a:avLst>
          </a:prstGeom>
          <a:effectLst/>
        </p:spPr>
        <p:style>
          <a:lnRef idx="2">
            <a:schemeClr val="accent1"/>
          </a:lnRef>
          <a:fillRef idx="0">
            <a:schemeClr val="accent1"/>
          </a:fillRef>
          <a:effectRef idx="1">
            <a:schemeClr val="accent1"/>
          </a:effectRef>
          <a:fontRef idx="minor">
            <a:schemeClr val="tx1"/>
          </a:fontRef>
        </p:style>
      </p:cxnSp>
      <p:cxnSp>
        <p:nvCxnSpPr>
          <p:cNvPr id="107" name="カギ線コネクタ 106"/>
          <p:cNvCxnSpPr>
            <a:stCxn id="63" idx="0"/>
            <a:endCxn id="36" idx="2"/>
          </p:cNvCxnSpPr>
          <p:nvPr/>
        </p:nvCxnSpPr>
        <p:spPr>
          <a:xfrm rot="5400000" flipH="1" flipV="1">
            <a:off x="4090598" y="1732218"/>
            <a:ext cx="350852" cy="12700"/>
          </a:xfrm>
          <a:prstGeom prst="bentConnector3">
            <a:avLst>
              <a:gd name="adj1" fmla="val 50000"/>
            </a:avLst>
          </a:prstGeom>
          <a:effectLst/>
        </p:spPr>
        <p:style>
          <a:lnRef idx="2">
            <a:schemeClr val="accent1"/>
          </a:lnRef>
          <a:fillRef idx="0">
            <a:schemeClr val="accent1"/>
          </a:fillRef>
          <a:effectRef idx="1">
            <a:schemeClr val="accent1"/>
          </a:effectRef>
          <a:fontRef idx="minor">
            <a:schemeClr val="tx1"/>
          </a:fontRef>
        </p:style>
      </p:cxnSp>
      <p:cxnSp>
        <p:nvCxnSpPr>
          <p:cNvPr id="110" name="カギ線コネクタ 109"/>
          <p:cNvCxnSpPr>
            <a:stCxn id="51" idx="0"/>
            <a:endCxn id="36" idx="2"/>
          </p:cNvCxnSpPr>
          <p:nvPr/>
        </p:nvCxnSpPr>
        <p:spPr>
          <a:xfrm rot="16200000" flipV="1">
            <a:off x="4745806" y="1077010"/>
            <a:ext cx="350852" cy="1310416"/>
          </a:xfrm>
          <a:prstGeom prst="bentConnector3">
            <a:avLst>
              <a:gd name="adj1" fmla="val 50000"/>
            </a:avLst>
          </a:prstGeom>
          <a:effectLst/>
        </p:spPr>
        <p:style>
          <a:lnRef idx="2">
            <a:schemeClr val="accent1"/>
          </a:lnRef>
          <a:fillRef idx="0">
            <a:schemeClr val="accent1"/>
          </a:fillRef>
          <a:effectRef idx="1">
            <a:schemeClr val="accent1"/>
          </a:effectRef>
          <a:fontRef idx="minor">
            <a:schemeClr val="tx1"/>
          </a:fontRef>
        </p:style>
      </p:cxnSp>
      <p:cxnSp>
        <p:nvCxnSpPr>
          <p:cNvPr id="113" name="カギ線コネクタ 112"/>
          <p:cNvCxnSpPr>
            <a:stCxn id="50" idx="0"/>
            <a:endCxn id="36" idx="2"/>
          </p:cNvCxnSpPr>
          <p:nvPr/>
        </p:nvCxnSpPr>
        <p:spPr>
          <a:xfrm rot="16200000" flipV="1">
            <a:off x="5465886" y="356930"/>
            <a:ext cx="350852" cy="2750576"/>
          </a:xfrm>
          <a:prstGeom prst="bentConnector3">
            <a:avLst>
              <a:gd name="adj1" fmla="val 50000"/>
            </a:avLst>
          </a:prstGeom>
          <a:effectLst/>
        </p:spPr>
        <p:style>
          <a:lnRef idx="2">
            <a:schemeClr val="accent1"/>
          </a:lnRef>
          <a:fillRef idx="0">
            <a:schemeClr val="accent1"/>
          </a:fillRef>
          <a:effectRef idx="1">
            <a:schemeClr val="accent1"/>
          </a:effectRef>
          <a:fontRef idx="minor">
            <a:schemeClr val="tx1"/>
          </a:fontRef>
        </p:style>
      </p:cxnSp>
      <p:sp>
        <p:nvSpPr>
          <p:cNvPr id="151" name="正方形/長方形 150"/>
          <p:cNvSpPr/>
          <p:nvPr/>
        </p:nvSpPr>
        <p:spPr>
          <a:xfrm>
            <a:off x="323528" y="4420340"/>
            <a:ext cx="2016224" cy="15199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6" name="Text Box 45"/>
          <p:cNvSpPr txBox="1">
            <a:spLocks noChangeArrowheads="1"/>
          </p:cNvSpPr>
          <p:nvPr/>
        </p:nvSpPr>
        <p:spPr bwMode="auto">
          <a:xfrm>
            <a:off x="7740352" y="1908042"/>
            <a:ext cx="1288800" cy="338554"/>
          </a:xfrm>
          <a:prstGeom prst="rect">
            <a:avLst/>
          </a:prstGeom>
          <a:ln>
            <a:headEnd/>
            <a:tailEnd/>
          </a:ln>
        </p:spPr>
        <p:style>
          <a:lnRef idx="2">
            <a:schemeClr val="dk1"/>
          </a:lnRef>
          <a:fillRef idx="1">
            <a:schemeClr val="lt1"/>
          </a:fillRef>
          <a:effectRef idx="0">
            <a:schemeClr val="dk1"/>
          </a:effectRef>
          <a:fontRef idx="minor">
            <a:schemeClr val="dk1"/>
          </a:fontRef>
        </p:style>
        <p:txBody>
          <a:bodyPr>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600" dirty="0">
                <a:solidFill>
                  <a:schemeClr val="tx1"/>
                </a:solidFill>
                <a:latin typeface="HGPｺﾞｼｯｸM" panose="020B0600000000000000" pitchFamily="50" charset="-128"/>
                <a:ea typeface="HGPｺﾞｼｯｸM" panose="020B0600000000000000" pitchFamily="50" charset="-128"/>
              </a:rPr>
              <a:t>テスト</a:t>
            </a:r>
          </a:p>
        </p:txBody>
      </p:sp>
      <p:sp>
        <p:nvSpPr>
          <p:cNvPr id="96" name="Text Box 7" descr="球"/>
          <p:cNvSpPr txBox="1">
            <a:spLocks noChangeArrowheads="1"/>
          </p:cNvSpPr>
          <p:nvPr/>
        </p:nvSpPr>
        <p:spPr bwMode="auto">
          <a:xfrm>
            <a:off x="7880752" y="5311854"/>
            <a:ext cx="1008000" cy="307777"/>
          </a:xfrm>
          <a:prstGeom prst="rect">
            <a:avLst/>
          </a:prstGeom>
          <a:ln w="9525">
            <a:headEnd/>
            <a:tailEnd/>
          </a:ln>
        </p:spPr>
        <p:style>
          <a:lnRef idx="2">
            <a:schemeClr val="dk1"/>
          </a:lnRef>
          <a:fillRef idx="1">
            <a:schemeClr val="lt1"/>
          </a:fillRef>
          <a:effectRef idx="0">
            <a:schemeClr val="dk1"/>
          </a:effectRef>
          <a:fontRef idx="minor">
            <a:schemeClr val="dk1"/>
          </a:fontRef>
        </p:style>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en-US" altLang="ja-JP" sz="1400" dirty="0">
                <a:solidFill>
                  <a:schemeClr val="tx1"/>
                </a:solidFill>
                <a:latin typeface="HGPｺﾞｼｯｸM" panose="020B0600000000000000" pitchFamily="50" charset="-128"/>
                <a:ea typeface="HGPｺﾞｼｯｸM" panose="020B0600000000000000" pitchFamily="50" charset="-128"/>
              </a:rPr>
              <a:t>UI</a:t>
            </a:r>
            <a:r>
              <a:rPr lang="ja-JP" altLang="en-US" sz="1400" dirty="0">
                <a:solidFill>
                  <a:schemeClr val="tx1"/>
                </a:solidFill>
                <a:latin typeface="HGPｺﾞｼｯｸM" panose="020B0600000000000000" pitchFamily="50" charset="-128"/>
                <a:ea typeface="HGPｺﾞｼｯｸM" panose="020B0600000000000000" pitchFamily="50" charset="-128"/>
              </a:rPr>
              <a:t>標準</a:t>
            </a:r>
          </a:p>
        </p:txBody>
      </p:sp>
      <p:sp>
        <p:nvSpPr>
          <p:cNvPr id="97" name="Text Box 7" descr="球"/>
          <p:cNvSpPr txBox="1">
            <a:spLocks noChangeArrowheads="1"/>
          </p:cNvSpPr>
          <p:nvPr/>
        </p:nvSpPr>
        <p:spPr bwMode="auto">
          <a:xfrm>
            <a:off x="7880752" y="5827744"/>
            <a:ext cx="1008000" cy="307777"/>
          </a:xfrm>
          <a:prstGeom prst="rect">
            <a:avLst/>
          </a:prstGeom>
          <a:ln w="9525">
            <a:headEnd/>
            <a:tailEnd/>
          </a:ln>
        </p:spPr>
        <p:style>
          <a:lnRef idx="2">
            <a:schemeClr val="dk1"/>
          </a:lnRef>
          <a:fillRef idx="1">
            <a:schemeClr val="lt1"/>
          </a:fillRef>
          <a:effectRef idx="0">
            <a:schemeClr val="dk1"/>
          </a:effectRef>
          <a:fontRef idx="minor">
            <a:schemeClr val="dk1"/>
          </a:fontRef>
        </p:style>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方式標準</a:t>
            </a:r>
          </a:p>
        </p:txBody>
      </p:sp>
      <p:cxnSp>
        <p:nvCxnSpPr>
          <p:cNvPr id="98" name="カギ線コネクタ 141"/>
          <p:cNvCxnSpPr>
            <a:stCxn id="95" idx="2"/>
            <a:endCxn id="86" idx="2"/>
          </p:cNvCxnSpPr>
          <p:nvPr/>
        </p:nvCxnSpPr>
        <p:spPr>
          <a:xfrm flipV="1">
            <a:off x="8384752" y="2246596"/>
            <a:ext cx="0" cy="2210261"/>
          </a:xfrm>
          <a:prstGeom prst="straightConnector1">
            <a:avLst/>
          </a:prstGeom>
          <a:effectLst/>
        </p:spPr>
        <p:style>
          <a:lnRef idx="2">
            <a:schemeClr val="accent1"/>
          </a:lnRef>
          <a:fillRef idx="0">
            <a:schemeClr val="accent1"/>
          </a:fillRef>
          <a:effectRef idx="1">
            <a:schemeClr val="accent1"/>
          </a:effectRef>
          <a:fontRef idx="minor">
            <a:schemeClr val="tx1"/>
          </a:fontRef>
        </p:style>
      </p:cxnSp>
      <p:sp>
        <p:nvSpPr>
          <p:cNvPr id="87" name="Text Box 7" descr="球"/>
          <p:cNvSpPr txBox="1">
            <a:spLocks noChangeArrowheads="1"/>
          </p:cNvSpPr>
          <p:nvPr/>
        </p:nvSpPr>
        <p:spPr bwMode="auto">
          <a:xfrm>
            <a:off x="7880752" y="2636912"/>
            <a:ext cx="1008000" cy="309600"/>
          </a:xfrm>
          <a:prstGeom prst="rect">
            <a:avLst/>
          </a:prstGeom>
          <a:ln w="9525">
            <a:headEnd/>
            <a:tailEnd/>
          </a:ln>
        </p:spPr>
        <p:style>
          <a:lnRef idx="2">
            <a:schemeClr val="dk1"/>
          </a:lnRef>
          <a:fillRef idx="1">
            <a:schemeClr val="lt1"/>
          </a:fillRef>
          <a:effectRef idx="0">
            <a:schemeClr val="dk1"/>
          </a:effectRef>
          <a:fontRef idx="minor">
            <a:schemeClr val="dk1"/>
          </a:fontRef>
        </p:style>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テスト範囲</a:t>
            </a:r>
          </a:p>
        </p:txBody>
      </p:sp>
      <p:sp>
        <p:nvSpPr>
          <p:cNvPr id="89" name="Text Box 7" descr="球"/>
          <p:cNvSpPr txBox="1">
            <a:spLocks noChangeArrowheads="1"/>
          </p:cNvSpPr>
          <p:nvPr/>
        </p:nvSpPr>
        <p:spPr bwMode="auto">
          <a:xfrm>
            <a:off x="7880752" y="3121223"/>
            <a:ext cx="1008000" cy="307777"/>
          </a:xfrm>
          <a:prstGeom prst="rect">
            <a:avLst/>
          </a:prstGeom>
          <a:ln w="9525">
            <a:headEnd/>
            <a:tailEnd/>
          </a:ln>
        </p:spPr>
        <p:style>
          <a:lnRef idx="2">
            <a:schemeClr val="dk1"/>
          </a:lnRef>
          <a:fillRef idx="1">
            <a:schemeClr val="lt1"/>
          </a:fillRef>
          <a:effectRef idx="0">
            <a:schemeClr val="dk1"/>
          </a:effectRef>
          <a:fontRef idx="minor">
            <a:schemeClr val="dk1"/>
          </a:fontRef>
        </p:style>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役割分担</a:t>
            </a:r>
          </a:p>
        </p:txBody>
      </p:sp>
      <p:sp>
        <p:nvSpPr>
          <p:cNvPr id="94" name="Text Box 7" descr="球"/>
          <p:cNvSpPr txBox="1">
            <a:spLocks noChangeArrowheads="1"/>
          </p:cNvSpPr>
          <p:nvPr/>
        </p:nvSpPr>
        <p:spPr bwMode="auto">
          <a:xfrm>
            <a:off x="7880752" y="3625279"/>
            <a:ext cx="1008000" cy="307777"/>
          </a:xfrm>
          <a:prstGeom prst="rect">
            <a:avLst/>
          </a:prstGeom>
          <a:ln w="9525">
            <a:headEnd/>
            <a:tailEnd/>
          </a:ln>
        </p:spPr>
        <p:style>
          <a:lnRef idx="2">
            <a:schemeClr val="dk1"/>
          </a:lnRef>
          <a:fillRef idx="1">
            <a:schemeClr val="lt1"/>
          </a:fillRef>
          <a:effectRef idx="0">
            <a:schemeClr val="dk1"/>
          </a:effectRef>
          <a:fontRef idx="minor">
            <a:schemeClr val="dk1"/>
          </a:fontRef>
        </p:style>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実施環境</a:t>
            </a:r>
          </a:p>
        </p:txBody>
      </p:sp>
      <p:sp>
        <p:nvSpPr>
          <p:cNvPr id="95" name="Text Box 7" descr="球"/>
          <p:cNvSpPr txBox="1">
            <a:spLocks noChangeArrowheads="1"/>
          </p:cNvSpPr>
          <p:nvPr/>
        </p:nvSpPr>
        <p:spPr bwMode="auto">
          <a:xfrm>
            <a:off x="7880752" y="4149080"/>
            <a:ext cx="1008000" cy="307777"/>
          </a:xfrm>
          <a:prstGeom prst="rect">
            <a:avLst/>
          </a:prstGeom>
          <a:ln w="9525">
            <a:headEnd/>
            <a:tailEnd/>
          </a:ln>
        </p:spPr>
        <p:style>
          <a:lnRef idx="2">
            <a:schemeClr val="dk1"/>
          </a:lnRef>
          <a:fillRef idx="1">
            <a:schemeClr val="lt1"/>
          </a:fillRef>
          <a:effectRef idx="0">
            <a:schemeClr val="dk1"/>
          </a:effectRef>
          <a:fontRef idx="minor">
            <a:schemeClr val="dk1"/>
          </a:fontRef>
        </p:style>
        <p:txBody>
          <a:bodyPr lIns="36000" rIns="36000" anchor="ctr" anchorCtr="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algn="ct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確認観点</a:t>
            </a:r>
          </a:p>
        </p:txBody>
      </p:sp>
      <p:cxnSp>
        <p:nvCxnSpPr>
          <p:cNvPr id="100" name="カギ線コネクタ 141"/>
          <p:cNvCxnSpPr>
            <a:stCxn id="97" idx="0"/>
            <a:endCxn id="96" idx="2"/>
          </p:cNvCxnSpPr>
          <p:nvPr/>
        </p:nvCxnSpPr>
        <p:spPr>
          <a:xfrm flipV="1">
            <a:off x="8384752" y="5619631"/>
            <a:ext cx="0" cy="208113"/>
          </a:xfrm>
          <a:prstGeom prst="straightConnector1">
            <a:avLst/>
          </a:prstGeom>
          <a:effectLst/>
        </p:spPr>
        <p:style>
          <a:lnRef idx="2">
            <a:schemeClr val="accent1"/>
          </a:lnRef>
          <a:fillRef idx="0">
            <a:schemeClr val="accent1"/>
          </a:fillRef>
          <a:effectRef idx="1">
            <a:schemeClr val="accent1"/>
          </a:effectRef>
          <a:fontRef idx="minor">
            <a:schemeClr val="tx1"/>
          </a:fontRef>
        </p:style>
      </p:cxnSp>
      <p:sp>
        <p:nvSpPr>
          <p:cNvPr id="48" name="二等辺三角形 47"/>
          <p:cNvSpPr/>
          <p:nvPr/>
        </p:nvSpPr>
        <p:spPr>
          <a:xfrm>
            <a:off x="4853364" y="3206946"/>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06" name="ドーナツ 105"/>
          <p:cNvSpPr/>
          <p:nvPr/>
        </p:nvSpPr>
        <p:spPr>
          <a:xfrm>
            <a:off x="4810096" y="2514968"/>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08" name="ドーナツ 107"/>
          <p:cNvSpPr/>
          <p:nvPr/>
        </p:nvSpPr>
        <p:spPr>
          <a:xfrm>
            <a:off x="2433832" y="4619495"/>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09" name="ドーナツ 108"/>
          <p:cNvSpPr/>
          <p:nvPr/>
        </p:nvSpPr>
        <p:spPr>
          <a:xfrm>
            <a:off x="2433832" y="4181024"/>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11" name="ドーナツ 110"/>
          <p:cNvSpPr/>
          <p:nvPr/>
        </p:nvSpPr>
        <p:spPr>
          <a:xfrm>
            <a:off x="1281704" y="2942463"/>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12" name="ドーナツ 111"/>
          <p:cNvSpPr/>
          <p:nvPr/>
        </p:nvSpPr>
        <p:spPr>
          <a:xfrm>
            <a:off x="1294702" y="2492419"/>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14" name="ドーナツ 113"/>
          <p:cNvSpPr/>
          <p:nvPr/>
        </p:nvSpPr>
        <p:spPr>
          <a:xfrm>
            <a:off x="151648" y="2514968"/>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15" name="ドーナツ 114"/>
          <p:cNvSpPr/>
          <p:nvPr/>
        </p:nvSpPr>
        <p:spPr>
          <a:xfrm>
            <a:off x="3643400" y="2536560"/>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16" name="ドーナツ 115"/>
          <p:cNvSpPr/>
          <p:nvPr/>
        </p:nvSpPr>
        <p:spPr>
          <a:xfrm>
            <a:off x="3643400" y="3983082"/>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17" name="ドーナツ 116"/>
          <p:cNvSpPr/>
          <p:nvPr/>
        </p:nvSpPr>
        <p:spPr>
          <a:xfrm>
            <a:off x="3643400" y="4609770"/>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18" name="ドーナツ 117"/>
          <p:cNvSpPr/>
          <p:nvPr/>
        </p:nvSpPr>
        <p:spPr>
          <a:xfrm>
            <a:off x="4844405" y="4678268"/>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19" name="ドーナツ 118"/>
          <p:cNvSpPr/>
          <p:nvPr/>
        </p:nvSpPr>
        <p:spPr>
          <a:xfrm>
            <a:off x="4844405" y="5052016"/>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20" name="二等辺三角形 119"/>
          <p:cNvSpPr/>
          <p:nvPr/>
        </p:nvSpPr>
        <p:spPr>
          <a:xfrm>
            <a:off x="3659554" y="3388219"/>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1" name="二等辺三角形 120"/>
          <p:cNvSpPr/>
          <p:nvPr/>
        </p:nvSpPr>
        <p:spPr>
          <a:xfrm>
            <a:off x="3659554" y="2957716"/>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2" name="二等辺三角形 121"/>
          <p:cNvSpPr/>
          <p:nvPr/>
        </p:nvSpPr>
        <p:spPr>
          <a:xfrm>
            <a:off x="2462482" y="3789901"/>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3" name="二等辺三角形 122"/>
          <p:cNvSpPr/>
          <p:nvPr/>
        </p:nvSpPr>
        <p:spPr>
          <a:xfrm>
            <a:off x="2462482" y="3370790"/>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4" name="二等辺三角形 123"/>
          <p:cNvSpPr/>
          <p:nvPr/>
        </p:nvSpPr>
        <p:spPr>
          <a:xfrm>
            <a:off x="2484397" y="2536560"/>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5" name="二等辺三角形 124"/>
          <p:cNvSpPr/>
          <p:nvPr/>
        </p:nvSpPr>
        <p:spPr>
          <a:xfrm>
            <a:off x="4844405" y="3789900"/>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6" name="二等辺三角形 125"/>
          <p:cNvSpPr/>
          <p:nvPr/>
        </p:nvSpPr>
        <p:spPr>
          <a:xfrm>
            <a:off x="4828805" y="4130379"/>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8" name="二等辺三角形 127"/>
          <p:cNvSpPr/>
          <p:nvPr/>
        </p:nvSpPr>
        <p:spPr>
          <a:xfrm>
            <a:off x="7768707" y="2561913"/>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29" name="二等辺三角形 128"/>
          <p:cNvSpPr/>
          <p:nvPr/>
        </p:nvSpPr>
        <p:spPr>
          <a:xfrm>
            <a:off x="7768707" y="3013765"/>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31" name="二等辺三角形 130"/>
          <p:cNvSpPr/>
          <p:nvPr/>
        </p:nvSpPr>
        <p:spPr>
          <a:xfrm>
            <a:off x="7768707" y="3535810"/>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32" name="二等辺三角形 131"/>
          <p:cNvSpPr/>
          <p:nvPr/>
        </p:nvSpPr>
        <p:spPr>
          <a:xfrm>
            <a:off x="7779554" y="4077072"/>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35" name="Text Box 94"/>
          <p:cNvSpPr txBox="1">
            <a:spLocks noChangeArrowheads="1"/>
          </p:cNvSpPr>
          <p:nvPr/>
        </p:nvSpPr>
        <p:spPr bwMode="gray">
          <a:xfrm>
            <a:off x="761824" y="6094342"/>
            <a:ext cx="3882184" cy="25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36000" tIns="18000" rIns="36000" bIns="1800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 ＡＰＳ</a:t>
            </a:r>
            <a:r>
              <a:rPr lang="en-US" altLang="ja-JP" sz="1400" dirty="0">
                <a:solidFill>
                  <a:schemeClr val="tx1"/>
                </a:solidFill>
                <a:latin typeface="HGPｺﾞｼｯｸM" panose="020B0600000000000000" pitchFamily="50" charset="-128"/>
                <a:ea typeface="HGPｺﾞｼｯｸM" panose="020B0600000000000000" pitchFamily="50" charset="-128"/>
              </a:rPr>
              <a:t>(</a:t>
            </a:r>
            <a:r>
              <a:rPr lang="ja-JP" altLang="en-US" sz="1400" dirty="0">
                <a:solidFill>
                  <a:schemeClr val="tx1"/>
                </a:solidFill>
                <a:latin typeface="HGPｺﾞｼｯｸM" panose="020B0600000000000000" pitchFamily="50" charset="-128"/>
                <a:ea typeface="HGPｺﾞｼｯｸM" panose="020B0600000000000000" pitchFamily="50" charset="-128"/>
              </a:rPr>
              <a:t>業務ＳＥ</a:t>
            </a:r>
            <a:r>
              <a:rPr lang="en-US" altLang="ja-JP" sz="1400" dirty="0">
                <a:solidFill>
                  <a:schemeClr val="tx1"/>
                </a:solidFill>
                <a:latin typeface="HGPｺﾞｼｯｸM" panose="020B0600000000000000" pitchFamily="50" charset="-128"/>
                <a:ea typeface="HGPｺﾞｼｯｸM" panose="020B0600000000000000" pitchFamily="50" charset="-128"/>
              </a:rPr>
              <a:t>)</a:t>
            </a:r>
            <a:r>
              <a:rPr lang="ja-JP" altLang="en-US" sz="1400" dirty="0">
                <a:solidFill>
                  <a:schemeClr val="tx1"/>
                </a:solidFill>
                <a:latin typeface="HGPｺﾞｼｯｸM" panose="020B0600000000000000" pitchFamily="50" charset="-128"/>
                <a:ea typeface="HGPｺﾞｼｯｸM" panose="020B0600000000000000" pitchFamily="50" charset="-128"/>
              </a:rPr>
              <a:t>が検討すべきメトリクスが多い</a:t>
            </a:r>
          </a:p>
        </p:txBody>
      </p:sp>
      <p:sp>
        <p:nvSpPr>
          <p:cNvPr id="137" name="正方形/長方形 136"/>
          <p:cNvSpPr/>
          <p:nvPr/>
        </p:nvSpPr>
        <p:spPr>
          <a:xfrm>
            <a:off x="317078" y="6039057"/>
            <a:ext cx="4398937" cy="59418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8" name="ドーナツ 137"/>
          <p:cNvSpPr/>
          <p:nvPr/>
        </p:nvSpPr>
        <p:spPr>
          <a:xfrm>
            <a:off x="423856" y="6090437"/>
            <a:ext cx="243888" cy="243888"/>
          </a:xfrm>
          <a:prstGeom prst="don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solidFill>
                <a:schemeClr val="tx1"/>
              </a:solidFill>
            </a:endParaRPr>
          </a:p>
        </p:txBody>
      </p:sp>
      <p:sp>
        <p:nvSpPr>
          <p:cNvPr id="140" name="二等辺三角形 139"/>
          <p:cNvSpPr/>
          <p:nvPr/>
        </p:nvSpPr>
        <p:spPr>
          <a:xfrm>
            <a:off x="443654" y="6387603"/>
            <a:ext cx="224090" cy="193181"/>
          </a:xfrm>
          <a:prstGeom prst="triangl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ja-JP" altLang="en-US"/>
          </a:p>
        </p:txBody>
      </p:sp>
      <p:sp>
        <p:nvSpPr>
          <p:cNvPr id="141" name="Text Box 94"/>
          <p:cNvSpPr txBox="1">
            <a:spLocks noChangeArrowheads="1"/>
          </p:cNvSpPr>
          <p:nvPr/>
        </p:nvSpPr>
        <p:spPr bwMode="gray">
          <a:xfrm>
            <a:off x="761824" y="6331993"/>
            <a:ext cx="3881231" cy="25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36000" tIns="18000" rIns="36000" bIns="18000">
            <a:spAutoFit/>
          </a:bodyPr>
          <a:lstStyle>
            <a:lvl1pPr eaLnBrk="0" hangingPunct="0">
              <a:defRPr kumimoji="1" sz="2800">
                <a:solidFill>
                  <a:schemeClr val="tx2"/>
                </a:solidFill>
                <a:latin typeface="HGP創英角ｺﾞｼｯｸUB" pitchFamily="50" charset="-128"/>
                <a:ea typeface="HGP創英角ｺﾞｼｯｸUB" pitchFamily="50" charset="-128"/>
              </a:defRPr>
            </a:lvl1pPr>
            <a:lvl2pPr marL="742950" indent="-285750" eaLnBrk="0" hangingPunct="0">
              <a:defRPr kumimoji="1" sz="2800">
                <a:solidFill>
                  <a:schemeClr val="tx2"/>
                </a:solidFill>
                <a:latin typeface="HGP創英角ｺﾞｼｯｸUB" pitchFamily="50" charset="-128"/>
                <a:ea typeface="HGP創英角ｺﾞｼｯｸUB" pitchFamily="50" charset="-128"/>
              </a:defRPr>
            </a:lvl2pPr>
            <a:lvl3pPr marL="1143000" indent="-228600" eaLnBrk="0" hangingPunct="0">
              <a:defRPr kumimoji="1" sz="2800">
                <a:solidFill>
                  <a:schemeClr val="tx2"/>
                </a:solidFill>
                <a:latin typeface="HGP創英角ｺﾞｼｯｸUB" pitchFamily="50" charset="-128"/>
                <a:ea typeface="HGP創英角ｺﾞｼｯｸUB" pitchFamily="50" charset="-128"/>
              </a:defRPr>
            </a:lvl3pPr>
            <a:lvl4pPr marL="1600200" indent="-228600" eaLnBrk="0" hangingPunct="0">
              <a:defRPr kumimoji="1" sz="2800">
                <a:solidFill>
                  <a:schemeClr val="tx2"/>
                </a:solidFill>
                <a:latin typeface="HGP創英角ｺﾞｼｯｸUB" pitchFamily="50" charset="-128"/>
                <a:ea typeface="HGP創英角ｺﾞｼｯｸUB" pitchFamily="50" charset="-128"/>
              </a:defRPr>
            </a:lvl4pPr>
            <a:lvl5pPr marL="2057400" indent="-228600" eaLnBrk="0" hangingPunct="0">
              <a:defRPr kumimoji="1" sz="2800">
                <a:solidFill>
                  <a:schemeClr val="tx2"/>
                </a:solidFill>
                <a:latin typeface="HGP創英角ｺﾞｼｯｸUB" pitchFamily="50" charset="-128"/>
                <a:ea typeface="HGP創英角ｺﾞｼｯｸUB" pitchFamily="50" charset="-128"/>
              </a:defRPr>
            </a:lvl5pPr>
            <a:lvl6pPr marL="25146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6pPr>
            <a:lvl7pPr marL="29718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7pPr>
            <a:lvl8pPr marL="34290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8pPr>
            <a:lvl9pPr marL="3886200" indent="-228600" eaLnBrk="0" fontAlgn="base" hangingPunct="0">
              <a:spcBef>
                <a:spcPct val="0"/>
              </a:spcBef>
              <a:spcAft>
                <a:spcPct val="0"/>
              </a:spcAft>
              <a:defRPr kumimoji="1" sz="2800">
                <a:solidFill>
                  <a:schemeClr val="tx2"/>
                </a:solidFill>
                <a:latin typeface="HGP創英角ｺﾞｼｯｸUB" pitchFamily="50" charset="-128"/>
                <a:ea typeface="HGP創英角ｺﾞｼｯｸUB" pitchFamily="50" charset="-128"/>
              </a:defRPr>
            </a:lvl9pPr>
          </a:lstStyle>
          <a:p>
            <a:pPr eaLnBrk="1" hangingPunct="1">
              <a:spcBef>
                <a:spcPct val="50000"/>
              </a:spcBef>
            </a:pPr>
            <a:r>
              <a:rPr lang="ja-JP" altLang="en-US" sz="1400" dirty="0">
                <a:solidFill>
                  <a:schemeClr val="tx1"/>
                </a:solidFill>
                <a:latin typeface="HGPｺﾞｼｯｸM" panose="020B0600000000000000" pitchFamily="50" charset="-128"/>
                <a:ea typeface="HGPｺﾞｼｯｸM" panose="020B0600000000000000" pitchFamily="50" charset="-128"/>
              </a:rPr>
              <a:t>： ＡＰＳ</a:t>
            </a:r>
            <a:r>
              <a:rPr lang="en-US" altLang="ja-JP" sz="1400" dirty="0">
                <a:solidFill>
                  <a:schemeClr val="tx1"/>
                </a:solidFill>
                <a:latin typeface="HGPｺﾞｼｯｸM" panose="020B0600000000000000" pitchFamily="50" charset="-128"/>
                <a:ea typeface="HGPｺﾞｼｯｸM" panose="020B0600000000000000" pitchFamily="50" charset="-128"/>
              </a:rPr>
              <a:t>(</a:t>
            </a:r>
            <a:r>
              <a:rPr lang="ja-JP" altLang="en-US" sz="1400" dirty="0">
                <a:solidFill>
                  <a:schemeClr val="tx1"/>
                </a:solidFill>
                <a:latin typeface="HGPｺﾞｼｯｸM" panose="020B0600000000000000" pitchFamily="50" charset="-128"/>
                <a:ea typeface="HGPｺﾞｼｯｸM" panose="020B0600000000000000" pitchFamily="50" charset="-128"/>
              </a:rPr>
              <a:t>業務ＳＥ</a:t>
            </a:r>
            <a:r>
              <a:rPr lang="en-US" altLang="ja-JP" sz="1400" dirty="0">
                <a:solidFill>
                  <a:schemeClr val="tx1"/>
                </a:solidFill>
                <a:latin typeface="HGPｺﾞｼｯｸM" panose="020B0600000000000000" pitchFamily="50" charset="-128"/>
                <a:ea typeface="HGPｺﾞｼｯｸM" panose="020B0600000000000000" pitchFamily="50" charset="-128"/>
              </a:rPr>
              <a:t>)</a:t>
            </a:r>
            <a:r>
              <a:rPr lang="ja-JP" altLang="en-US" sz="1400" dirty="0">
                <a:solidFill>
                  <a:schemeClr val="tx1"/>
                </a:solidFill>
                <a:latin typeface="HGPｺﾞｼｯｸM" panose="020B0600000000000000" pitchFamily="50" charset="-128"/>
                <a:ea typeface="HGPｺﾞｼｯｸM" panose="020B0600000000000000" pitchFamily="50" charset="-128"/>
              </a:rPr>
              <a:t>が検討すべきメトリクスが少ない</a:t>
            </a:r>
          </a:p>
        </p:txBody>
      </p:sp>
    </p:spTree>
    <p:extLst>
      <p:ext uri="{BB962C8B-B14F-4D97-AF65-F5344CB8AC3E}">
        <p14:creationId xmlns:p14="http://schemas.microsoft.com/office/powerpoint/2010/main" val="1044105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graphicFrame>
        <p:nvGraphicFramePr>
          <p:cNvPr id="4" name="表 3"/>
          <p:cNvGraphicFramePr>
            <a:graphicFrameLocks noGrp="1"/>
          </p:cNvGraphicFramePr>
          <p:nvPr/>
        </p:nvGraphicFramePr>
        <p:xfrm>
          <a:off x="255015" y="1657376"/>
          <a:ext cx="8637465" cy="3920109"/>
        </p:xfrm>
        <a:graphic>
          <a:graphicData uri="http://schemas.openxmlformats.org/drawingml/2006/table">
            <a:tbl>
              <a:tblPr/>
              <a:tblGrid>
                <a:gridCol w="345636">
                  <a:extLst>
                    <a:ext uri="{9D8B030D-6E8A-4147-A177-3AD203B41FA5}">
                      <a16:colId xmlns:a16="http://schemas.microsoft.com/office/drawing/2014/main" val="20000"/>
                    </a:ext>
                  </a:extLst>
                </a:gridCol>
                <a:gridCol w="1270043">
                  <a:extLst>
                    <a:ext uri="{9D8B030D-6E8A-4147-A177-3AD203B41FA5}">
                      <a16:colId xmlns:a16="http://schemas.microsoft.com/office/drawing/2014/main" val="20001"/>
                    </a:ext>
                  </a:extLst>
                </a:gridCol>
                <a:gridCol w="1533087">
                  <a:extLst>
                    <a:ext uri="{9D8B030D-6E8A-4147-A177-3AD203B41FA5}">
                      <a16:colId xmlns:a16="http://schemas.microsoft.com/office/drawing/2014/main" val="20002"/>
                    </a:ext>
                  </a:extLst>
                </a:gridCol>
                <a:gridCol w="5488699">
                  <a:extLst>
                    <a:ext uri="{9D8B030D-6E8A-4147-A177-3AD203B41FA5}">
                      <a16:colId xmlns:a16="http://schemas.microsoft.com/office/drawing/2014/main" val="20003"/>
                    </a:ext>
                  </a:extLst>
                </a:gridCol>
              </a:tblGrid>
              <a:tr h="171450">
                <a:tc>
                  <a:txBody>
                    <a:bodyPr/>
                    <a:lstStyle/>
                    <a:p>
                      <a:pPr algn="ctr" fontAlgn="ctr">
                        <a:lnSpc>
                          <a:spcPct val="90000"/>
                        </a:lnSpc>
                      </a:pPr>
                      <a:r>
                        <a:rPr lang="ja-JP" altLang="en-US" sz="800" u="none" strike="noStrike" dirty="0">
                          <a:effectLst/>
                          <a:latin typeface="HGPｺﾞｼｯｸM" panose="020B0600000000000000" pitchFamily="50" charset="-128"/>
                          <a:ea typeface="HGPｺﾞｼｯｸM" panose="020B0600000000000000" pitchFamily="50" charset="-128"/>
                        </a:rPr>
                        <a:t>大項目</a:t>
                      </a:r>
                      <a:endParaRPr lang="ja-JP" altLang="en-US" sz="8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中項目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小項目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ctr" fontAlgn="ctr">
                        <a:lnSpc>
                          <a:spcPct val="90000"/>
                        </a:lnSpc>
                      </a:pPr>
                      <a:r>
                        <a:rPr lang="ja-JP" altLang="en-US" sz="1400" b="0" i="0" u="none" strike="noStrike" dirty="0">
                          <a:effectLst/>
                          <a:latin typeface="HGPｺﾞｼｯｸM" panose="020B0600000000000000" pitchFamily="50" charset="-128"/>
                          <a:ea typeface="HGPｺﾞｼｯｸM" panose="020B0600000000000000" pitchFamily="50" charset="-128"/>
                        </a:rPr>
                        <a:t>メトリクス</a:t>
                      </a:r>
                    </a:p>
                  </a:txBody>
                  <a:tcPr marL="9525" marR="9525" marT="9525" marB="0" anchor="ctr">
                    <a:solidFill>
                      <a:schemeClr val="accent4">
                        <a:lumMod val="60000"/>
                        <a:lumOff val="40000"/>
                      </a:schemeClr>
                    </a:solidFill>
                  </a:tcPr>
                </a:tc>
                <a:extLst>
                  <a:ext uri="{0D108BD9-81ED-4DB2-BD59-A6C34878D82A}">
                    <a16:rowId xmlns:a16="http://schemas.microsoft.com/office/drawing/2014/main" val="10000"/>
                  </a:ext>
                </a:extLst>
              </a:tr>
              <a:tr h="171450">
                <a:tc rowSpan="16">
                  <a:txBody>
                    <a:bodyPr/>
                    <a:lstStyle/>
                    <a:p>
                      <a:pPr algn="l" fontAlgn="ctr">
                        <a:lnSpc>
                          <a:spcPct val="90000"/>
                        </a:lnSpc>
                      </a:pP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nchor="ctr"/>
                </a:tc>
                <a:tc rowSpan="5">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継続性</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運用スケジュール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運用時間（通常、休日／祝祭日）、計画停止の有無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val="10001"/>
                  </a:ext>
                </a:extLst>
              </a:tr>
              <a:tr h="17145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業務継続性</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対象業務範囲、サービス切替時間、業務継続要求度</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val="10002"/>
                  </a:ext>
                </a:extLst>
              </a:tr>
              <a:tr h="154295">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目標復旧水準</a:t>
                      </a:r>
                      <a:br>
                        <a:rPr lang="zh-TW" altLang="en-US" sz="1300" u="none" strike="noStrike" dirty="0">
                          <a:effectLst/>
                          <a:latin typeface="HGPｺﾞｼｯｸM" panose="020B0600000000000000" pitchFamily="50" charset="-128"/>
                          <a:ea typeface="HGPｺﾞｼｯｸM" panose="020B0600000000000000" pitchFamily="50" charset="-128"/>
                        </a:rPr>
                      </a:br>
                      <a:r>
                        <a:rPr lang="zh-TW" altLang="en-US" sz="1300" u="none" strike="noStrike" dirty="0">
                          <a:effectLst/>
                          <a:latin typeface="HGPｺﾞｼｯｸM" panose="020B0600000000000000" pitchFamily="50" charset="-128"/>
                          <a:ea typeface="HGPｺﾞｼｯｸM" panose="020B0600000000000000" pitchFamily="50" charset="-128"/>
                        </a:rPr>
                        <a:t>（業務停止時）</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目標復旧地点</a:t>
                      </a:r>
                      <a:r>
                        <a:rPr lang="en-US" altLang="ja-JP" sz="1300" u="none" strike="noStrike" dirty="0">
                          <a:effectLst/>
                          <a:latin typeface="HGPｺﾞｼｯｸM" panose="020B0600000000000000" pitchFamily="50" charset="-128"/>
                          <a:ea typeface="HGPｺﾞｼｯｸM" panose="020B0600000000000000" pitchFamily="50" charset="-128"/>
                        </a:rPr>
                        <a:t>(</a:t>
                      </a:r>
                      <a:r>
                        <a:rPr lang="en-US" sz="1300" u="none" strike="noStrike" dirty="0">
                          <a:effectLst/>
                          <a:latin typeface="HGPｺﾞｼｯｸM" panose="020B0600000000000000" pitchFamily="50" charset="-128"/>
                          <a:ea typeface="HGPｺﾞｼｯｸM" panose="020B0600000000000000" pitchFamily="50" charset="-128"/>
                        </a:rPr>
                        <a:t>RPO)、</a:t>
                      </a:r>
                      <a:r>
                        <a:rPr lang="ja-JP" altLang="en-US" sz="1300" u="none" strike="noStrike" dirty="0">
                          <a:effectLst/>
                          <a:latin typeface="HGPｺﾞｼｯｸM" panose="020B0600000000000000" pitchFamily="50" charset="-128"/>
                          <a:ea typeface="HGPｺﾞｼｯｸM" panose="020B0600000000000000" pitchFamily="50" charset="-128"/>
                        </a:rPr>
                        <a:t>目標復旧時間</a:t>
                      </a:r>
                      <a:r>
                        <a:rPr lang="en-US" altLang="ja-JP" sz="1300" u="none" strike="noStrike" dirty="0">
                          <a:effectLst/>
                          <a:latin typeface="HGPｺﾞｼｯｸM" panose="020B0600000000000000" pitchFamily="50" charset="-128"/>
                          <a:ea typeface="HGPｺﾞｼｯｸM" panose="020B0600000000000000" pitchFamily="50" charset="-128"/>
                        </a:rPr>
                        <a:t>(</a:t>
                      </a:r>
                      <a:r>
                        <a:rPr lang="en-US" sz="1300" u="none" strike="noStrike" dirty="0">
                          <a:effectLst/>
                          <a:latin typeface="HGPｺﾞｼｯｸM" panose="020B0600000000000000" pitchFamily="50" charset="-128"/>
                          <a:ea typeface="HGPｺﾞｼｯｸM" panose="020B0600000000000000" pitchFamily="50" charset="-128"/>
                        </a:rPr>
                        <a:t>RTO)、</a:t>
                      </a:r>
                      <a:r>
                        <a:rPr lang="ja-JP" altLang="en-US" sz="1300" u="none" strike="noStrike" dirty="0">
                          <a:effectLst/>
                          <a:latin typeface="HGPｺﾞｼｯｸM" panose="020B0600000000000000" pitchFamily="50" charset="-128"/>
                          <a:ea typeface="HGPｺﾞｼｯｸM" panose="020B0600000000000000" pitchFamily="50" charset="-128"/>
                        </a:rPr>
                        <a:t>目標復旧レベル</a:t>
                      </a:r>
                      <a:r>
                        <a:rPr lang="en-US" altLang="ja-JP" sz="1300" u="none" strike="noStrike" dirty="0">
                          <a:effectLst/>
                          <a:latin typeface="HGPｺﾞｼｯｸM" panose="020B0600000000000000" pitchFamily="50" charset="-128"/>
                          <a:ea typeface="HGPｺﾞｼｯｸM" panose="020B0600000000000000" pitchFamily="50" charset="-128"/>
                        </a:rPr>
                        <a:t>(</a:t>
                      </a:r>
                      <a:r>
                        <a:rPr lang="en-US" sz="1300" u="none" strike="noStrike" dirty="0">
                          <a:effectLst/>
                          <a:latin typeface="HGPｺﾞｼｯｸM" panose="020B0600000000000000" pitchFamily="50" charset="-128"/>
                          <a:ea typeface="HGPｺﾞｼｯｸM" panose="020B0600000000000000" pitchFamily="50" charset="-128"/>
                        </a:rPr>
                        <a:t>RLO)</a:t>
                      </a:r>
                      <a:endParaRPr 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val="10003"/>
                  </a:ext>
                </a:extLst>
              </a:tr>
              <a:tr h="154351">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目標復旧水準</a:t>
                      </a:r>
                      <a:br>
                        <a:rPr lang="zh-TW" altLang="en-US" sz="1300" u="none" strike="noStrike" dirty="0">
                          <a:effectLst/>
                          <a:latin typeface="HGPｺﾞｼｯｸM" panose="020B0600000000000000" pitchFamily="50" charset="-128"/>
                          <a:ea typeface="HGPｺﾞｼｯｸM" panose="020B0600000000000000" pitchFamily="50" charset="-128"/>
                        </a:rPr>
                      </a:br>
                      <a:r>
                        <a:rPr lang="zh-TW" altLang="en-US" sz="1300" u="none" strike="noStrike" dirty="0">
                          <a:effectLst/>
                          <a:latin typeface="HGPｺﾞｼｯｸM" panose="020B0600000000000000" pitchFamily="50" charset="-128"/>
                          <a:ea typeface="HGPｺﾞｼｯｸM" panose="020B0600000000000000" pitchFamily="50" charset="-128"/>
                        </a:rPr>
                        <a:t>（大規模災害時）</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システム再開目標</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val="10004"/>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稼働率</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稼働率</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val="10005"/>
                  </a:ext>
                </a:extLst>
              </a:tr>
              <a:tr h="36000">
                <a:tc vMerge="1">
                  <a:txBody>
                    <a:bodyPr/>
                    <a:lstStyle/>
                    <a:p>
                      <a:endParaRPr kumimoji="1" lang="ja-JP" altLang="en-US"/>
                    </a:p>
                  </a:txBody>
                  <a:tcPr/>
                </a:tc>
                <a:tc rowSpan="6">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耐障害性</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サーバ</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冗長化（機器）、冗長化（コンポーネント）</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val="10006"/>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端末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冗長化（機器）、冗長化（コンポーネント）</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val="10007"/>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ネットワーク機器</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冗長化（機器）、冗長化（コンポーネント）</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val="10008"/>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ネットワーク</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回線の冗長化、線路の冗長化、セグメント分割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val="10009"/>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ストレージ</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冗長化（機器）、冗長化（コンポーネント）、冗長化（ディスク）</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val="10010"/>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データ</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バックアップ方式、データ復旧範囲、データインテグリティ</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val="10011"/>
                  </a:ext>
                </a:extLst>
              </a:tr>
              <a:tr h="36000">
                <a:tc vMerge="1">
                  <a:txBody>
                    <a:bodyPr/>
                    <a:lstStyle/>
                    <a:p>
                      <a:endParaRPr kumimoji="1" lang="ja-JP" altLang="en-US"/>
                    </a:p>
                  </a:txBody>
                  <a:tcPr/>
                </a:tc>
                <a:tc rowSpan="3">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災害対策</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システム</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復旧方針</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val="10012"/>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外部保管データ</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保管場所分散度、保管方法</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val="10013"/>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付帯設備</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災害対策範囲</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val="10014"/>
                  </a:ext>
                </a:extLst>
              </a:tr>
              <a:tr h="36000">
                <a:tc vMerge="1">
                  <a:txBody>
                    <a:bodyPr/>
                    <a:lstStyle/>
                    <a:p>
                      <a:endParaRPr kumimoji="1" lang="ja-JP" altLang="en-US"/>
                    </a:p>
                  </a:txBody>
                  <a:tcPr/>
                </a:tc>
                <a:tc rowSpan="2">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回復性</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復旧作業</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復旧作業、代替業務運用の範囲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val="10015"/>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可用性確認</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9525" marR="9525" marT="9525" marB="0"/>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確認範囲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tc>
                <a:extLst>
                  <a:ext uri="{0D108BD9-81ED-4DB2-BD59-A6C34878D82A}">
                    <a16:rowId xmlns:a16="http://schemas.microsoft.com/office/drawing/2014/main" val="10016"/>
                  </a:ext>
                </a:extLst>
              </a:tr>
            </a:tbl>
          </a:graphicData>
        </a:graphic>
      </p:graphicFrame>
      <p:sp>
        <p:nvSpPr>
          <p:cNvPr id="5" name="テキスト ボックス 4"/>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非機能要件メトリクス</a:t>
            </a:r>
            <a:endParaRPr lang="en-US" altLang="ja-JP" dirty="0">
              <a:solidFill>
                <a:srgbClr val="FF0000"/>
              </a:solidFill>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256284" y="2001034"/>
            <a:ext cx="355276" cy="707886"/>
          </a:xfrm>
          <a:prstGeom prst="rect">
            <a:avLst/>
          </a:prstGeom>
          <a:noFill/>
        </p:spPr>
        <p:txBody>
          <a:bodyPr vert="eaVert" wrap="none" lIns="54000" rIns="54000" rtlCol="0" anchor="ctr" anchorCtr="0">
            <a:spAutoFit/>
          </a:bodyPr>
          <a:lstStyle/>
          <a:p>
            <a:r>
              <a:rPr lang="ja-JP" altLang="en-US" sz="1600" dirty="0">
                <a:latin typeface="HGPｺﾞｼｯｸM" panose="020B0600000000000000" pitchFamily="50" charset="-128"/>
                <a:ea typeface="HGPｺﾞｼｯｸM" panose="020B0600000000000000" pitchFamily="50" charset="-128"/>
              </a:rPr>
              <a:t>可用性</a:t>
            </a:r>
            <a:endParaRPr kumimoji="1" lang="ja-JP" altLang="en-US" sz="1600" dirty="0"/>
          </a:p>
        </p:txBody>
      </p:sp>
    </p:spTree>
    <p:extLst>
      <p:ext uri="{BB962C8B-B14F-4D97-AF65-F5344CB8AC3E}">
        <p14:creationId xmlns:p14="http://schemas.microsoft.com/office/powerpoint/2010/main" val="4006362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33</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graphicFrame>
        <p:nvGraphicFramePr>
          <p:cNvPr id="4" name="表 3"/>
          <p:cNvGraphicFramePr>
            <a:graphicFrameLocks noGrp="1"/>
          </p:cNvGraphicFramePr>
          <p:nvPr/>
        </p:nvGraphicFramePr>
        <p:xfrm>
          <a:off x="251521" y="1664132"/>
          <a:ext cx="8640960" cy="3909110"/>
        </p:xfrm>
        <a:graphic>
          <a:graphicData uri="http://schemas.openxmlformats.org/drawingml/2006/table">
            <a:tbl>
              <a:tblPr>
                <a:tableStyleId>{5C22544A-7EE6-4342-B048-85BDC9FD1C3A}</a:tableStyleId>
              </a:tblPr>
              <a:tblGrid>
                <a:gridCol w="360040">
                  <a:extLst>
                    <a:ext uri="{9D8B030D-6E8A-4147-A177-3AD203B41FA5}">
                      <a16:colId xmlns:a16="http://schemas.microsoft.com/office/drawing/2014/main" val="20000"/>
                    </a:ext>
                  </a:extLst>
                </a:gridCol>
                <a:gridCol w="1210086">
                  <a:extLst>
                    <a:ext uri="{9D8B030D-6E8A-4147-A177-3AD203B41FA5}">
                      <a16:colId xmlns:a16="http://schemas.microsoft.com/office/drawing/2014/main" val="20001"/>
                    </a:ext>
                  </a:extLst>
                </a:gridCol>
                <a:gridCol w="1626292">
                  <a:extLst>
                    <a:ext uri="{9D8B030D-6E8A-4147-A177-3AD203B41FA5}">
                      <a16:colId xmlns:a16="http://schemas.microsoft.com/office/drawing/2014/main" val="20002"/>
                    </a:ext>
                  </a:extLst>
                </a:gridCol>
                <a:gridCol w="5444542">
                  <a:extLst>
                    <a:ext uri="{9D8B030D-6E8A-4147-A177-3AD203B41FA5}">
                      <a16:colId xmlns:a16="http://schemas.microsoft.com/office/drawing/2014/main" val="20003"/>
                    </a:ext>
                  </a:extLst>
                </a:gridCol>
              </a:tblGrid>
              <a:tr h="165129">
                <a:tc>
                  <a:txBody>
                    <a:bodyPr/>
                    <a:lstStyle/>
                    <a:p>
                      <a:pPr marL="0" marR="0" lvl="0" indent="0" algn="ctr" defTabSz="457200" rtl="0" eaLnBrk="1" fontAlgn="ctr" latinLnBrk="0" hangingPunct="1">
                        <a:lnSpc>
                          <a:spcPct val="90000"/>
                        </a:lnSpc>
                        <a:spcBef>
                          <a:spcPts val="0"/>
                        </a:spcBef>
                        <a:spcAft>
                          <a:spcPts val="0"/>
                        </a:spcAft>
                        <a:buClrTx/>
                        <a:buSzTx/>
                        <a:buFontTx/>
                        <a:buNone/>
                        <a:tabLst/>
                        <a:defRPr/>
                      </a:pPr>
                      <a:r>
                        <a:rPr lang="ja-JP" altLang="en-US" sz="800" u="none" strike="noStrike" dirty="0">
                          <a:effectLst/>
                          <a:latin typeface="HGPｺﾞｼｯｸM" panose="020B0600000000000000" pitchFamily="50" charset="-128"/>
                          <a:ea typeface="HGPｺﾞｼｯｸM" panose="020B0600000000000000" pitchFamily="50" charset="-128"/>
                        </a:rPr>
                        <a:t>大項目</a:t>
                      </a:r>
                      <a:endParaRPr lang="ja-JP" altLang="en-US" sz="8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中項目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小項目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marL="0" marR="0" indent="0" algn="ctr" defTabSz="457200" rtl="0" eaLnBrk="1" fontAlgn="ctr" latinLnBrk="0" hangingPunct="1">
                        <a:lnSpc>
                          <a:spcPct val="90000"/>
                        </a:lnSpc>
                        <a:spcBef>
                          <a:spcPts val="0"/>
                        </a:spcBef>
                        <a:spcAft>
                          <a:spcPts val="0"/>
                        </a:spcAft>
                        <a:buClrTx/>
                        <a:buSzTx/>
                        <a:buFontTx/>
                        <a:buNone/>
                        <a:tabLst/>
                        <a:defRPr/>
                      </a:pPr>
                      <a:r>
                        <a:rPr lang="ja-JP" altLang="en-US" sz="1400" b="0" i="0" u="none" strike="noStrike" dirty="0">
                          <a:effectLst/>
                          <a:latin typeface="HGPｺﾞｼｯｸM" panose="020B0600000000000000" pitchFamily="50" charset="-128"/>
                          <a:ea typeface="HGPｺﾞｼｯｸM" panose="020B0600000000000000" pitchFamily="50" charset="-128"/>
                        </a:rPr>
                        <a:t>メトリクス</a:t>
                      </a:r>
                    </a:p>
                  </a:txBody>
                  <a:tcPr marL="8878" marR="8878" marT="8878" marB="0"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0"/>
                  </a:ext>
                </a:extLst>
              </a:tr>
              <a:tr h="218602">
                <a:tc rowSpan="16">
                  <a:txBody>
                    <a:bodyPr/>
                    <a:lstStyle/>
                    <a:p>
                      <a:pPr algn="l" fontAlgn="ctr">
                        <a:lnSpc>
                          <a:spcPct val="90000"/>
                        </a:lnSpc>
                      </a:pP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業務処理量</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通常時の業務量</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ユーザ数、同時アクセス数、データ量、オンラインリクエスト件数、</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バッチ処理件数、業務機能数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2135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業務量増大度</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ユーザ数増大率、同時アクセス数増大率、データ量増大率、</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オンラインリクエスト数増大率、バッチ処理件数増大率、業務機能数増大率</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保管期間</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保管期間、対象範囲</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000">
                <a:tc vMerge="1">
                  <a:txBody>
                    <a:bodyPr/>
                    <a:lstStyle/>
                    <a:p>
                      <a:endParaRPr kumimoji="1" lang="ja-JP" altLang="en-US"/>
                    </a:p>
                  </a:txBody>
                  <a:tcPr/>
                </a:tc>
                <a:tc rowSpan="5">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性能目標値</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オンラインレスポンス</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レスポンス順守率</a:t>
                      </a:r>
                      <a:r>
                        <a:rPr lang="en-US" altLang="ja-JP" sz="1300" u="none" strike="noStrike" dirty="0">
                          <a:effectLst/>
                          <a:latin typeface="HGPｺﾞｼｯｸM" panose="020B0600000000000000" pitchFamily="50" charset="-128"/>
                          <a:ea typeface="HGPｺﾞｼｯｸM" panose="020B0600000000000000" pitchFamily="50" charset="-128"/>
                        </a:rPr>
                        <a:t>(</a:t>
                      </a:r>
                      <a:r>
                        <a:rPr lang="ja-JP" altLang="en-US" sz="1300" u="none" strike="noStrike" dirty="0">
                          <a:effectLst/>
                          <a:latin typeface="HGPｺﾞｼｯｸM" panose="020B0600000000000000" pitchFamily="50" charset="-128"/>
                          <a:ea typeface="HGPｺﾞｼｯｸM" panose="020B0600000000000000" pitchFamily="50" charset="-128"/>
                        </a:rPr>
                        <a:t>通常時・ピーク時・縮退時</a:t>
                      </a:r>
                      <a:r>
                        <a:rPr lang="en-US" altLang="ja-JP" sz="1300" u="none" strike="noStrike" dirty="0">
                          <a:effectLst/>
                          <a:latin typeface="HGPｺﾞｼｯｸM" panose="020B0600000000000000" pitchFamily="50" charset="-128"/>
                          <a:ea typeface="HGPｺﾞｼｯｸM" panose="020B0600000000000000" pitchFamily="50" charset="-128"/>
                        </a:rPr>
                        <a:t>)</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バッチレスポンス</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レスポンス順守度合い</a:t>
                      </a:r>
                      <a:r>
                        <a:rPr lang="en-US" altLang="ja-JP" sz="1300" u="none" strike="noStrike" dirty="0">
                          <a:effectLst/>
                          <a:latin typeface="HGPｺﾞｼｯｸM" panose="020B0600000000000000" pitchFamily="50" charset="-128"/>
                          <a:ea typeface="HGPｺﾞｼｯｸM" panose="020B0600000000000000" pitchFamily="50" charset="-128"/>
                        </a:rPr>
                        <a:t>(</a:t>
                      </a:r>
                      <a:r>
                        <a:rPr lang="ja-JP" altLang="en-US" sz="1300" u="none" strike="noStrike" dirty="0">
                          <a:effectLst/>
                          <a:latin typeface="HGPｺﾞｼｯｸM" panose="020B0600000000000000" pitchFamily="50" charset="-128"/>
                          <a:ea typeface="HGPｺﾞｼｯｸM" panose="020B0600000000000000" pitchFamily="50" charset="-128"/>
                        </a:rPr>
                        <a:t>通常時・ピーク時・縮退時</a:t>
                      </a:r>
                      <a:r>
                        <a:rPr lang="en-US" altLang="ja-JP" sz="1300" u="none" strike="noStrike" dirty="0">
                          <a:effectLst/>
                          <a:latin typeface="HGPｺﾞｼｯｸM" panose="020B0600000000000000" pitchFamily="50" charset="-128"/>
                          <a:ea typeface="HGPｺﾞｼｯｸM" panose="020B0600000000000000" pitchFamily="50" charset="-128"/>
                        </a:rPr>
                        <a:t>)</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オンラインスループット</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処理余裕率</a:t>
                      </a:r>
                      <a:r>
                        <a:rPr lang="en-US" altLang="ja-JP" sz="1300" u="none" strike="noStrike" dirty="0">
                          <a:effectLst/>
                          <a:latin typeface="HGPｺﾞｼｯｸM" panose="020B0600000000000000" pitchFamily="50" charset="-128"/>
                          <a:ea typeface="HGPｺﾞｼｯｸM" panose="020B0600000000000000" pitchFamily="50" charset="-128"/>
                        </a:rPr>
                        <a:t>(</a:t>
                      </a:r>
                      <a:r>
                        <a:rPr lang="ja-JP" altLang="en-US" sz="1300" u="none" strike="noStrike" dirty="0">
                          <a:effectLst/>
                          <a:latin typeface="HGPｺﾞｼｯｸM" panose="020B0600000000000000" pitchFamily="50" charset="-128"/>
                          <a:ea typeface="HGPｺﾞｼｯｸM" panose="020B0600000000000000" pitchFamily="50" charset="-128"/>
                        </a:rPr>
                        <a:t>通常時・ピーク時・縮退時</a:t>
                      </a:r>
                      <a:r>
                        <a:rPr lang="en-US" altLang="ja-JP" sz="1300" u="none" strike="noStrike" dirty="0">
                          <a:effectLst/>
                          <a:latin typeface="HGPｺﾞｼｯｸM" panose="020B0600000000000000" pitchFamily="50" charset="-128"/>
                          <a:ea typeface="HGPｺﾞｼｯｸM" panose="020B0600000000000000" pitchFamily="50" charset="-128"/>
                        </a:rPr>
                        <a:t>)</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バッチスループット</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処理余裕率</a:t>
                      </a:r>
                      <a:r>
                        <a:rPr lang="en-US" altLang="ja-JP" sz="1300" u="none" strike="noStrike" dirty="0">
                          <a:effectLst/>
                          <a:latin typeface="HGPｺﾞｼｯｸM" panose="020B0600000000000000" pitchFamily="50" charset="-128"/>
                          <a:ea typeface="HGPｺﾞｼｯｸM" panose="020B0600000000000000" pitchFamily="50" charset="-128"/>
                        </a:rPr>
                        <a:t>(</a:t>
                      </a:r>
                      <a:r>
                        <a:rPr lang="ja-JP" altLang="en-US" sz="1300" u="none" strike="noStrike" dirty="0">
                          <a:effectLst/>
                          <a:latin typeface="HGPｺﾞｼｯｸM" panose="020B0600000000000000" pitchFamily="50" charset="-128"/>
                          <a:ea typeface="HGPｺﾞｼｯｸM" panose="020B0600000000000000" pitchFamily="50" charset="-128"/>
                        </a:rPr>
                        <a:t>通常時・ピーク時・縮退時</a:t>
                      </a:r>
                      <a:r>
                        <a:rPr lang="en-US" altLang="ja-JP" sz="1300" u="none" strike="noStrike" dirty="0">
                          <a:effectLst/>
                          <a:latin typeface="HGPｺﾞｼｯｸM" panose="020B0600000000000000" pitchFamily="50" charset="-128"/>
                          <a:ea typeface="HGPｺﾞｼｯｸM" panose="020B0600000000000000" pitchFamily="50" charset="-128"/>
                        </a:rPr>
                        <a:t>)</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600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帳票印刷能力</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処理余裕率</a:t>
                      </a:r>
                      <a:r>
                        <a:rPr lang="en-US" altLang="ja-JP" sz="1300" u="none" strike="noStrike" dirty="0">
                          <a:effectLst/>
                          <a:latin typeface="HGPｺﾞｼｯｸM" panose="020B0600000000000000" pitchFamily="50" charset="-128"/>
                          <a:ea typeface="HGPｺﾞｼｯｸM" panose="020B0600000000000000" pitchFamily="50" charset="-128"/>
                        </a:rPr>
                        <a:t>(</a:t>
                      </a:r>
                      <a:r>
                        <a:rPr lang="ja-JP" altLang="en-US" sz="1300" u="none" strike="noStrike" dirty="0">
                          <a:effectLst/>
                          <a:latin typeface="HGPｺﾞｼｯｸM" panose="020B0600000000000000" pitchFamily="50" charset="-128"/>
                          <a:ea typeface="HGPｺﾞｼｯｸM" panose="020B0600000000000000" pitchFamily="50" charset="-128"/>
                        </a:rPr>
                        <a:t>通常時・ピーク時・縮退時</a:t>
                      </a:r>
                      <a:r>
                        <a:rPr lang="en-US" altLang="ja-JP" sz="1300" u="none" strike="noStrike" dirty="0">
                          <a:effectLst/>
                          <a:latin typeface="HGPｺﾞｼｯｸM" panose="020B0600000000000000" pitchFamily="50" charset="-128"/>
                          <a:ea typeface="HGPｺﾞｼｯｸM" panose="020B0600000000000000" pitchFamily="50" charset="-128"/>
                        </a:rPr>
                        <a:t>)</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6000">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5">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リソース拡張性</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en-US" sz="1300" u="none" strike="noStrike" dirty="0">
                          <a:effectLst/>
                          <a:latin typeface="HGPｺﾞｼｯｸM" panose="020B0600000000000000" pitchFamily="50" charset="-128"/>
                          <a:ea typeface="HGPｺﾞｼｯｸM" panose="020B0600000000000000" pitchFamily="50" charset="-128"/>
                        </a:rPr>
                        <a:t>CPU</a:t>
                      </a:r>
                      <a:r>
                        <a:rPr lang="ja-JP" altLang="en-US" sz="1300" u="none" strike="noStrike" dirty="0">
                          <a:effectLst/>
                          <a:latin typeface="HGPｺﾞｼｯｸM" panose="020B0600000000000000" pitchFamily="50" charset="-128"/>
                          <a:ea typeface="HGPｺﾞｼｯｸM" panose="020B0600000000000000" pitchFamily="50" charset="-128"/>
                        </a:rPr>
                        <a:t>拡張性</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en-US" altLang="zh-TW" sz="1300" u="none" strike="noStrike" dirty="0">
                          <a:effectLst/>
                          <a:latin typeface="HGPｺﾞｼｯｸM" panose="020B0600000000000000" pitchFamily="50" charset="-128"/>
                          <a:ea typeface="HGPｺﾞｼｯｸM" panose="020B0600000000000000" pitchFamily="50" charset="-128"/>
                        </a:rPr>
                        <a:t>CPU</a:t>
                      </a:r>
                      <a:r>
                        <a:rPr lang="zh-TW" altLang="en-US" sz="1300" u="none" strike="noStrike" dirty="0">
                          <a:effectLst/>
                          <a:latin typeface="HGPｺﾞｼｯｸM" panose="020B0600000000000000" pitchFamily="50" charset="-128"/>
                          <a:ea typeface="HGPｺﾞｼｯｸM" panose="020B0600000000000000" pitchFamily="50" charset="-128"/>
                        </a:rPr>
                        <a:t>利用率、</a:t>
                      </a:r>
                      <a:r>
                        <a:rPr lang="en-US" altLang="zh-TW" sz="1300" u="none" strike="noStrike" dirty="0">
                          <a:effectLst/>
                          <a:latin typeface="HGPｺﾞｼｯｸM" panose="020B0600000000000000" pitchFamily="50" charset="-128"/>
                          <a:ea typeface="HGPｺﾞｼｯｸM" panose="020B0600000000000000" pitchFamily="50" charset="-128"/>
                        </a:rPr>
                        <a:t>CPU</a:t>
                      </a:r>
                      <a:r>
                        <a:rPr lang="zh-TW" altLang="en-US" sz="1300" u="none" strike="noStrike" dirty="0">
                          <a:effectLst/>
                          <a:latin typeface="HGPｺﾞｼｯｸM" panose="020B0600000000000000" pitchFamily="50" charset="-128"/>
                          <a:ea typeface="HGPｺﾞｼｯｸM" panose="020B0600000000000000" pitchFamily="50" charset="-128"/>
                        </a:rPr>
                        <a:t>搭載余裕有無</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0006902"/>
                  </a:ext>
                </a:extLst>
              </a:tr>
              <a:tr h="36000">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メモリ拡張性</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メモリ利用率、メモリ搭載余裕有無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5953745"/>
                  </a:ext>
                </a:extLst>
              </a:tr>
              <a:tr h="36000">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ディスク拡張性</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ディスク利用率、ディスク増設余裕有無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1446965"/>
                  </a:ext>
                </a:extLst>
              </a:tr>
              <a:tr h="36000">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ネットワーク</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ネットワーク機器設置範囲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6752220"/>
                  </a:ext>
                </a:extLst>
              </a:tr>
              <a:tr h="36000">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サーバ処理能力増強</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スケールアップ、スケールアウト</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81317695"/>
                  </a:ext>
                </a:extLst>
              </a:tr>
              <a:tr h="36000">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zh-TW" altLang="en-US" sz="1300" u="none" strike="noStrike" dirty="0">
                          <a:effectLst/>
                          <a:latin typeface="HGPｺﾞｼｯｸM" panose="020B0600000000000000" pitchFamily="50" charset="-128"/>
                          <a:ea typeface="HGPｺﾞｼｯｸM" panose="020B0600000000000000" pitchFamily="50" charset="-128"/>
                        </a:rPr>
                        <a:t>性能品質保証</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帯域保証機能の有無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帯域保証の設定</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9845430"/>
                  </a:ext>
                </a:extLst>
              </a:tr>
              <a:tr h="36000">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性能テスト</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測定頻度、確認範囲</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6827680"/>
                  </a:ext>
                </a:extLst>
              </a:tr>
              <a:tr h="36000">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スパイク負荷対応</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トランザクション保護</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8878" marR="8878" marT="887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0023112"/>
                  </a:ext>
                </a:extLst>
              </a:tr>
            </a:tbl>
          </a:graphicData>
        </a:graphic>
      </p:graphicFrame>
      <p:sp>
        <p:nvSpPr>
          <p:cNvPr id="5" name="テキスト ボックス 4"/>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非機能要件メトリクス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endParaRPr lang="en-US" altLang="ja-JP" dirty="0">
              <a:solidFill>
                <a:srgbClr val="FF0000"/>
              </a:solidFill>
              <a:latin typeface="HGPｺﾞｼｯｸM" panose="020B0600000000000000" pitchFamily="50" charset="-128"/>
              <a:ea typeface="HGPｺﾞｼｯｸM" panose="020B0600000000000000" pitchFamily="50" charset="-128"/>
            </a:endParaRPr>
          </a:p>
        </p:txBody>
      </p:sp>
      <p:sp>
        <p:nvSpPr>
          <p:cNvPr id="9" name="テキスト ボックス 8"/>
          <p:cNvSpPr txBox="1"/>
          <p:nvPr/>
        </p:nvSpPr>
        <p:spPr>
          <a:xfrm>
            <a:off x="261413" y="1992129"/>
            <a:ext cx="355276" cy="1220847"/>
          </a:xfrm>
          <a:prstGeom prst="rect">
            <a:avLst/>
          </a:prstGeom>
          <a:noFill/>
        </p:spPr>
        <p:txBody>
          <a:bodyPr vert="eaVert" wrap="none" lIns="54000" rIns="54000" rtlCol="0" anchor="ctr" anchorCtr="0">
            <a:spAutoFit/>
          </a:bodyPr>
          <a:lstStyle/>
          <a:p>
            <a:r>
              <a:rPr lang="ja-JP" altLang="en-US" sz="1600" dirty="0">
                <a:latin typeface="HGPｺﾞｼｯｸM" panose="020B0600000000000000" pitchFamily="50" charset="-128"/>
                <a:ea typeface="HGPｺﾞｼｯｸM" panose="020B0600000000000000" pitchFamily="50" charset="-128"/>
              </a:rPr>
              <a:t>性能・拡張性</a:t>
            </a:r>
            <a:endParaRPr lang="ja-JP" altLang="en-US" sz="1600" dirty="0"/>
          </a:p>
        </p:txBody>
      </p:sp>
    </p:spTree>
    <p:extLst>
      <p:ext uri="{BB962C8B-B14F-4D97-AF65-F5344CB8AC3E}">
        <p14:creationId xmlns:p14="http://schemas.microsoft.com/office/powerpoint/2010/main" val="414377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a:xfrm>
            <a:off x="7839000" y="6597352"/>
            <a:ext cx="1269504" cy="288032"/>
          </a:xfrm>
        </p:spPr>
        <p:txBody>
          <a:bodyPr/>
          <a:lstStyle/>
          <a:p>
            <a:fld id="{99AD903E-2787-9244-93D6-61CE01669DE3}" type="slidenum">
              <a:rPr lang="ja-JP" altLang="en-US" smtClean="0"/>
              <a:pPr/>
              <a:t>34</a:t>
            </a:fld>
            <a:endParaRPr lang="ja-JP" altLang="en-US" dirty="0"/>
          </a:p>
        </p:txBody>
      </p:sp>
      <p:sp>
        <p:nvSpPr>
          <p:cNvPr id="6" name="テキスト ボックス 5"/>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非機能要件メトリクス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p:txBody>
      </p:sp>
      <p:sp>
        <p:nvSpPr>
          <p:cNvPr id="8"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graphicFrame>
        <p:nvGraphicFramePr>
          <p:cNvPr id="9" name="表 8"/>
          <p:cNvGraphicFramePr>
            <a:graphicFrameLocks noGrp="1"/>
          </p:cNvGraphicFramePr>
          <p:nvPr/>
        </p:nvGraphicFramePr>
        <p:xfrm>
          <a:off x="256303" y="1645568"/>
          <a:ext cx="8636177" cy="4415679"/>
        </p:xfrm>
        <a:graphic>
          <a:graphicData uri="http://schemas.openxmlformats.org/drawingml/2006/table">
            <a:tbl>
              <a:tblPr>
                <a:tableStyleId>{5C22544A-7EE6-4342-B048-85BDC9FD1C3A}</a:tableStyleId>
              </a:tblPr>
              <a:tblGrid>
                <a:gridCol w="350036">
                  <a:extLst>
                    <a:ext uri="{9D8B030D-6E8A-4147-A177-3AD203B41FA5}">
                      <a16:colId xmlns:a16="http://schemas.microsoft.com/office/drawing/2014/main" val="20000"/>
                    </a:ext>
                  </a:extLst>
                </a:gridCol>
                <a:gridCol w="979271">
                  <a:extLst>
                    <a:ext uri="{9D8B030D-6E8A-4147-A177-3AD203B41FA5}">
                      <a16:colId xmlns:a16="http://schemas.microsoft.com/office/drawing/2014/main" val="20001"/>
                    </a:ext>
                  </a:extLst>
                </a:gridCol>
                <a:gridCol w="1954693">
                  <a:extLst>
                    <a:ext uri="{9D8B030D-6E8A-4147-A177-3AD203B41FA5}">
                      <a16:colId xmlns:a16="http://schemas.microsoft.com/office/drawing/2014/main" val="20002"/>
                    </a:ext>
                  </a:extLst>
                </a:gridCol>
                <a:gridCol w="5352177">
                  <a:extLst>
                    <a:ext uri="{9D8B030D-6E8A-4147-A177-3AD203B41FA5}">
                      <a16:colId xmlns:a16="http://schemas.microsoft.com/office/drawing/2014/main" val="20003"/>
                    </a:ext>
                  </a:extLst>
                </a:gridCol>
              </a:tblGrid>
              <a:tr h="78295">
                <a:tc>
                  <a:txBody>
                    <a:bodyPr/>
                    <a:lstStyle/>
                    <a:p>
                      <a:pPr algn="ctr" fontAlgn="ctr">
                        <a:lnSpc>
                          <a:spcPct val="90000"/>
                        </a:lnSpc>
                      </a:pPr>
                      <a:r>
                        <a:rPr lang="ja-JP" altLang="en-US" sz="800" u="none" strike="noStrike" dirty="0">
                          <a:effectLst/>
                          <a:latin typeface="HGPｺﾞｼｯｸM" panose="020B0600000000000000" pitchFamily="50" charset="-128"/>
                          <a:ea typeface="HGPｺﾞｼｯｸM" panose="020B0600000000000000" pitchFamily="50" charset="-128"/>
                        </a:rPr>
                        <a:t>大項目</a:t>
                      </a:r>
                      <a:endParaRPr lang="ja-JP" altLang="en-US" sz="8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中項目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a:effectLst/>
                          <a:latin typeface="HGPｺﾞｼｯｸM" panose="020B0600000000000000" pitchFamily="50" charset="-128"/>
                          <a:ea typeface="HGPｺﾞｼｯｸM" panose="020B0600000000000000" pitchFamily="50" charset="-128"/>
                        </a:rPr>
                        <a:t>小項目</a:t>
                      </a: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b="0" i="0" u="none" strike="noStrike" dirty="0">
                          <a:effectLst/>
                          <a:latin typeface="HGPｺﾞｼｯｸM" panose="020B0600000000000000" pitchFamily="50" charset="-128"/>
                          <a:ea typeface="HGPｺﾞｼｯｸM" panose="020B0600000000000000" pitchFamily="50" charset="-128"/>
                        </a:rPr>
                        <a:t>メトリクス</a:t>
                      </a: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0"/>
                  </a:ext>
                </a:extLst>
              </a:tr>
              <a:tr h="152381">
                <a:tc rowSpan="14">
                  <a:txBody>
                    <a:bodyPr/>
                    <a:lstStyle/>
                    <a:p>
                      <a:pPr algn="l" fontAlgn="ctr">
                        <a:lnSpc>
                          <a:spcPct val="90000"/>
                        </a:lnSpc>
                      </a:pP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通常運用</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a:effectLst/>
                          <a:latin typeface="HGPｺﾞｼｯｸM" panose="020B0600000000000000" pitchFamily="50" charset="-128"/>
                          <a:ea typeface="HGPｺﾞｼｯｸM" panose="020B0600000000000000" pitchFamily="50" charset="-128"/>
                        </a:rPr>
                        <a:t>運用時間</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en-US" altLang="zh-TW" sz="1300" u="none" strike="noStrike" dirty="0">
                          <a:effectLst/>
                          <a:latin typeface="HGPｺﾞｼｯｸM" panose="020B0600000000000000" pitchFamily="50" charset="-128"/>
                          <a:ea typeface="HGPｺﾞｼｯｸM" panose="020B0600000000000000" pitchFamily="50" charset="-128"/>
                        </a:rPr>
                        <a:t>&lt;</a:t>
                      </a:r>
                      <a:r>
                        <a:rPr lang="zh-TW" altLang="en-US" sz="1300" u="none" strike="noStrike" dirty="0">
                          <a:effectLst/>
                          <a:latin typeface="HGPｺﾞｼｯｸM" panose="020B0600000000000000" pitchFamily="50" charset="-128"/>
                          <a:ea typeface="HGPｺﾞｼｯｸM" panose="020B0600000000000000" pitchFamily="50" charset="-128"/>
                        </a:rPr>
                        <a:t>重複</a:t>
                      </a:r>
                      <a:r>
                        <a:rPr lang="en-US" altLang="zh-TW" sz="1300" u="none" strike="noStrike" dirty="0">
                          <a:effectLst/>
                          <a:latin typeface="HGPｺﾞｼｯｸM" panose="020B0600000000000000" pitchFamily="50" charset="-128"/>
                          <a:ea typeface="HGPｺﾞｼｯｸM" panose="020B0600000000000000" pitchFamily="50" charset="-128"/>
                        </a:rPr>
                        <a:t>&gt;</a:t>
                      </a:r>
                      <a:r>
                        <a:rPr lang="zh-TW" altLang="en-US" sz="1300" u="none" strike="noStrike" dirty="0">
                          <a:effectLst/>
                          <a:latin typeface="HGPｺﾞｼｯｸM" panose="020B0600000000000000" pitchFamily="50" charset="-128"/>
                          <a:ea typeface="HGPｺﾞｼｯｸM" panose="020B0600000000000000" pitchFamily="50" charset="-128"/>
                        </a:rPr>
                        <a:t>運用時間（通常</a:t>
                      </a:r>
                      <a:r>
                        <a:rPr lang="ja-JP" altLang="en-US" sz="1300" u="none" strike="noStrike" dirty="0">
                          <a:effectLst/>
                          <a:latin typeface="HGPｺﾞｼｯｸM" panose="020B0600000000000000" pitchFamily="50" charset="-128"/>
                          <a:ea typeface="HGPｺﾞｼｯｸM" panose="020B0600000000000000" pitchFamily="50" charset="-128"/>
                        </a:rPr>
                        <a:t>・特定日</a:t>
                      </a:r>
                      <a:r>
                        <a:rPr lang="zh-TW" altLang="en-US" sz="1300" u="none" strike="noStrike" dirty="0">
                          <a:effectLst/>
                          <a:latin typeface="HGPｺﾞｼｯｸM" panose="020B0600000000000000" pitchFamily="50" charset="-128"/>
                          <a:ea typeface="HGPｺﾞｼｯｸM" panose="020B0600000000000000" pitchFamily="50" charset="-128"/>
                        </a:rPr>
                        <a:t>）</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00552">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バックアップ</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en-US" altLang="ja-JP" sz="1300" u="none" strike="noStrike" dirty="0">
                          <a:effectLst/>
                          <a:latin typeface="HGPｺﾞｼｯｸM" panose="020B0600000000000000" pitchFamily="50" charset="-128"/>
                          <a:ea typeface="HGPｺﾞｼｯｸM" panose="020B0600000000000000" pitchFamily="50" charset="-128"/>
                        </a:rPr>
                        <a:t>&lt;</a:t>
                      </a:r>
                      <a:r>
                        <a:rPr lang="ja-JP" altLang="en-US" sz="1300" u="none" strike="noStrike" dirty="0">
                          <a:effectLst/>
                          <a:latin typeface="HGPｺﾞｼｯｸM" panose="020B0600000000000000" pitchFamily="50" charset="-128"/>
                          <a:ea typeface="HGPｺﾞｼｯｸM" panose="020B0600000000000000" pitchFamily="50" charset="-128"/>
                        </a:rPr>
                        <a:t>重複</a:t>
                      </a:r>
                      <a:r>
                        <a:rPr lang="en-US" altLang="ja-JP" sz="1300" u="none" strike="noStrike" dirty="0">
                          <a:effectLst/>
                          <a:latin typeface="HGPｺﾞｼｯｸM" panose="020B0600000000000000" pitchFamily="50" charset="-128"/>
                          <a:ea typeface="HGPｺﾞｼｯｸM" panose="020B0600000000000000" pitchFamily="50" charset="-128"/>
                        </a:rPr>
                        <a:t>&gt;</a:t>
                      </a:r>
                      <a:r>
                        <a:rPr lang="ja-JP" altLang="en-US" sz="1300" u="none" strike="noStrike" dirty="0">
                          <a:effectLst/>
                          <a:latin typeface="HGPｺﾞｼｯｸM" panose="020B0600000000000000" pitchFamily="50" charset="-128"/>
                          <a:ea typeface="HGPｺﾞｼｯｸM" panose="020B0600000000000000" pitchFamily="50" charset="-128"/>
                        </a:rPr>
                        <a:t>データ復旧範囲、外部データの利用可否、バックアップ利用範囲、</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バックアップ自動化の範囲、バックアップ取得間隔、バックアップ保存期間、</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100000"/>
                        </a:lnSpc>
                      </a:pPr>
                      <a:r>
                        <a:rPr lang="en-US" altLang="ja-JP" sz="1300" u="none" strike="noStrike" dirty="0">
                          <a:effectLst/>
                          <a:latin typeface="HGPｺﾞｼｯｸM" panose="020B0600000000000000" pitchFamily="50" charset="-128"/>
                          <a:ea typeface="HGPｺﾞｼｯｸM" panose="020B0600000000000000" pitchFamily="50" charset="-128"/>
                        </a:rPr>
                        <a:t>&lt;</a:t>
                      </a:r>
                      <a:r>
                        <a:rPr lang="ja-JP" altLang="en-US" sz="1300" u="none" strike="noStrike" dirty="0">
                          <a:effectLst/>
                          <a:latin typeface="HGPｺﾞｼｯｸM" panose="020B0600000000000000" pitchFamily="50" charset="-128"/>
                          <a:ea typeface="HGPｺﾞｼｯｸM" panose="020B0600000000000000" pitchFamily="50" charset="-128"/>
                        </a:rPr>
                        <a:t>重複</a:t>
                      </a:r>
                      <a:r>
                        <a:rPr lang="en-US" altLang="ja-JP" sz="1300" u="none" strike="noStrike" dirty="0">
                          <a:effectLst/>
                          <a:latin typeface="HGPｺﾞｼｯｸM" panose="020B0600000000000000" pitchFamily="50" charset="-128"/>
                          <a:ea typeface="HGPｺﾞｼｯｸM" panose="020B0600000000000000" pitchFamily="50" charset="-128"/>
                        </a:rPr>
                        <a:t>&gt;</a:t>
                      </a:r>
                      <a:r>
                        <a:rPr lang="ja-JP" altLang="en-US" sz="1300" u="none" strike="noStrike" dirty="0">
                          <a:effectLst/>
                          <a:latin typeface="HGPｺﾞｼｯｸM" panose="020B0600000000000000" pitchFamily="50" charset="-128"/>
                          <a:ea typeface="HGPｺﾞｼｯｸM" panose="020B0600000000000000" pitchFamily="50" charset="-128"/>
                        </a:rPr>
                        <a:t>バックアップ方式</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48724">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運用監視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監視情報、監視間隔、システムレベルの監視、プロセスレベルの監視、</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データベースレベルの監視、ストレージレベルの監視、</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サーバ（ノード）レベルの監視、端末／ネットワーク機器レベルの監視、</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ネットワーク・パケットレベルの監視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78295">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時刻同期</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時刻同期設定の範囲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78295">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6">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保守運用</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計画停止</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en-US" altLang="ja-JP" sz="1300" u="none" strike="noStrike" dirty="0">
                          <a:effectLst/>
                          <a:latin typeface="HGPｺﾞｼｯｸM" panose="020B0600000000000000" pitchFamily="50" charset="-128"/>
                          <a:ea typeface="HGPｺﾞｼｯｸM" panose="020B0600000000000000" pitchFamily="50" charset="-128"/>
                        </a:rPr>
                        <a:t>&lt;</a:t>
                      </a:r>
                      <a:r>
                        <a:rPr lang="ja-JP" altLang="en-US" sz="1300" u="none" strike="noStrike" dirty="0">
                          <a:effectLst/>
                          <a:latin typeface="HGPｺﾞｼｯｸM" panose="020B0600000000000000" pitchFamily="50" charset="-128"/>
                          <a:ea typeface="HGPｺﾞｼｯｸM" panose="020B0600000000000000" pitchFamily="50" charset="-128"/>
                        </a:rPr>
                        <a:t>重複</a:t>
                      </a:r>
                      <a:r>
                        <a:rPr lang="en-US" altLang="ja-JP" sz="1300" u="none" strike="noStrike" dirty="0">
                          <a:effectLst/>
                          <a:latin typeface="HGPｺﾞｼｯｸM" panose="020B0600000000000000" pitchFamily="50" charset="-128"/>
                          <a:ea typeface="HGPｺﾞｼｯｸM" panose="020B0600000000000000" pitchFamily="50" charset="-128"/>
                        </a:rPr>
                        <a:t>&gt;</a:t>
                      </a:r>
                      <a:r>
                        <a:rPr lang="ja-JP" altLang="en-US" sz="1300" u="none" strike="noStrike" dirty="0">
                          <a:effectLst/>
                          <a:latin typeface="HGPｺﾞｼｯｸM" panose="020B0600000000000000" pitchFamily="50" charset="-128"/>
                          <a:ea typeface="HGPｺﾞｼｯｸM" panose="020B0600000000000000" pitchFamily="50" charset="-128"/>
                        </a:rPr>
                        <a:t>計画停止の有無、計画停止の事前アナウンス</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4865230"/>
                  </a:ext>
                </a:extLst>
              </a:tr>
              <a:tr h="78295">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運用負荷削減</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保守作業自動化の範囲、サーバソフトウェア更新作業の自動化、</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端末ソフトウェア更新作業の自動化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959895"/>
                  </a:ext>
                </a:extLst>
              </a:tr>
              <a:tr h="78295">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パッチ適用ポリシー</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パッチリリース情報の提供、パッチ適用方針、パッチ適用タイミング、</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パッチ検証の実施有無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8124973"/>
                  </a:ext>
                </a:extLst>
              </a:tr>
              <a:tr h="78295">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活性保守</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ハードウェア活性保守の範囲、ソフトウェア活性保守の範囲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9343759"/>
                  </a:ext>
                </a:extLst>
              </a:tr>
              <a:tr h="78295">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定期保守頻度</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定期保守頻度</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0257359"/>
                  </a:ext>
                </a:extLst>
              </a:tr>
              <a:tr h="78295">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予防保守レベル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予防保守レベル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1067860"/>
                  </a:ext>
                </a:extLst>
              </a:tr>
              <a:tr h="78295">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障害時運用</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復旧作業</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en-US" altLang="ja-JP" sz="1300" u="none" strike="noStrike" dirty="0">
                          <a:effectLst/>
                          <a:latin typeface="HGPｺﾞｼｯｸM" panose="020B0600000000000000" pitchFamily="50" charset="-128"/>
                          <a:ea typeface="HGPｺﾞｼｯｸM" panose="020B0600000000000000" pitchFamily="50" charset="-128"/>
                        </a:rPr>
                        <a:t>&lt;</a:t>
                      </a:r>
                      <a:r>
                        <a:rPr lang="ja-JP" altLang="en-US" sz="1300" u="none" strike="noStrike" dirty="0">
                          <a:effectLst/>
                          <a:latin typeface="HGPｺﾞｼｯｸM" panose="020B0600000000000000" pitchFamily="50" charset="-128"/>
                          <a:ea typeface="HGPｺﾞｼｯｸM" panose="020B0600000000000000" pitchFamily="50" charset="-128"/>
                        </a:rPr>
                        <a:t>重複</a:t>
                      </a:r>
                      <a:r>
                        <a:rPr lang="en-US" altLang="ja-JP" sz="1300" u="none" strike="noStrike" dirty="0">
                          <a:effectLst/>
                          <a:latin typeface="HGPｺﾞｼｯｸM" panose="020B0600000000000000" pitchFamily="50" charset="-128"/>
                          <a:ea typeface="HGPｺﾞｼｯｸM" panose="020B0600000000000000" pitchFamily="50" charset="-128"/>
                        </a:rPr>
                        <a:t>&gt;</a:t>
                      </a:r>
                      <a:r>
                        <a:rPr lang="ja-JP" altLang="en-US" sz="1300" u="none" strike="noStrike" dirty="0">
                          <a:effectLst/>
                          <a:latin typeface="HGPｺﾞｼｯｸM" panose="020B0600000000000000" pitchFamily="50" charset="-128"/>
                          <a:ea typeface="HGPｺﾞｼｯｸM" panose="020B0600000000000000" pitchFamily="50" charset="-128"/>
                        </a:rPr>
                        <a:t>復旧作業、</a:t>
                      </a:r>
                      <a:r>
                        <a:rPr lang="en-US" altLang="ja-JP" sz="1300" u="none" strike="noStrike" dirty="0">
                          <a:effectLst/>
                          <a:latin typeface="HGPｺﾞｼｯｸM" panose="020B0600000000000000" pitchFamily="50" charset="-128"/>
                          <a:ea typeface="HGPｺﾞｼｯｸM" panose="020B0600000000000000" pitchFamily="50" charset="-128"/>
                        </a:rPr>
                        <a:t>&lt;</a:t>
                      </a:r>
                      <a:r>
                        <a:rPr lang="ja-JP" altLang="en-US" sz="1300" u="none" strike="noStrike" dirty="0">
                          <a:effectLst/>
                          <a:latin typeface="HGPｺﾞｼｯｸM" panose="020B0600000000000000" pitchFamily="50" charset="-128"/>
                          <a:ea typeface="HGPｺﾞｼｯｸM" panose="020B0600000000000000" pitchFamily="50" charset="-128"/>
                        </a:rPr>
                        <a:t>重複</a:t>
                      </a:r>
                      <a:r>
                        <a:rPr lang="en-US" altLang="ja-JP" sz="1300" u="none" strike="noStrike" dirty="0">
                          <a:effectLst/>
                          <a:latin typeface="HGPｺﾞｼｯｸM" panose="020B0600000000000000" pitchFamily="50" charset="-128"/>
                          <a:ea typeface="HGPｺﾞｼｯｸM" panose="020B0600000000000000" pitchFamily="50" charset="-128"/>
                        </a:rPr>
                        <a:t>&gt;</a:t>
                      </a:r>
                      <a:r>
                        <a:rPr lang="ja-JP" altLang="en-US" sz="1300" u="none" strike="noStrike" dirty="0">
                          <a:effectLst/>
                          <a:latin typeface="HGPｺﾞｼｯｸM" panose="020B0600000000000000" pitchFamily="50" charset="-128"/>
                          <a:ea typeface="HGPｺﾞｼｯｸM" panose="020B0600000000000000" pitchFamily="50" charset="-128"/>
                        </a:rPr>
                        <a:t>代替業務運用の範囲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4761452"/>
                  </a:ext>
                </a:extLst>
              </a:tr>
              <a:tr h="78295">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障害復旧自動化の範囲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障害復旧自動化の範囲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1258133"/>
                  </a:ext>
                </a:extLst>
              </a:tr>
              <a:tr h="78295">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システム異常検知時の対応</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対応可能時間、駆けつけ到着時間、</a:t>
                      </a:r>
                      <a:r>
                        <a:rPr lang="en-US" altLang="ja-JP" sz="1300" u="none" strike="noStrike" dirty="0">
                          <a:effectLst/>
                          <a:latin typeface="HGPｺﾞｼｯｸM" panose="020B0600000000000000" pitchFamily="50" charset="-128"/>
                          <a:ea typeface="HGPｺﾞｼｯｸM" panose="020B0600000000000000" pitchFamily="50" charset="-128"/>
                        </a:rPr>
                        <a:t>SE</a:t>
                      </a:r>
                      <a:r>
                        <a:rPr lang="ja-JP" altLang="en-US" sz="1300" u="none" strike="noStrike" dirty="0">
                          <a:effectLst/>
                          <a:latin typeface="HGPｺﾞｼｯｸM" panose="020B0600000000000000" pitchFamily="50" charset="-128"/>
                          <a:ea typeface="HGPｺﾞｼｯｸM" panose="020B0600000000000000" pitchFamily="50" charset="-128"/>
                        </a:rPr>
                        <a:t>到着平均時間</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3320366"/>
                  </a:ext>
                </a:extLst>
              </a:tr>
              <a:tr h="78295">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交換用部材の確保</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交換部品確保レベル、予備機の有無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8538554"/>
                  </a:ext>
                </a:extLst>
              </a:tr>
            </a:tbl>
          </a:graphicData>
        </a:graphic>
      </p:graphicFrame>
      <p:sp>
        <p:nvSpPr>
          <p:cNvPr id="11" name="テキスト ボックス 10"/>
          <p:cNvSpPr txBox="1"/>
          <p:nvPr/>
        </p:nvSpPr>
        <p:spPr>
          <a:xfrm>
            <a:off x="251520" y="1992129"/>
            <a:ext cx="355276" cy="1220847"/>
          </a:xfrm>
          <a:prstGeom prst="rect">
            <a:avLst/>
          </a:prstGeom>
          <a:noFill/>
        </p:spPr>
        <p:txBody>
          <a:bodyPr vert="eaVert" wrap="none" lIns="54000" rIns="54000" rtlCol="0" anchor="ctr" anchorCtr="0">
            <a:spAutoFit/>
          </a:bodyPr>
          <a:lstStyle/>
          <a:p>
            <a:pPr fontAlgn="ctr"/>
            <a:r>
              <a:rPr lang="ja-JP" altLang="en-US" sz="1600" dirty="0">
                <a:latin typeface="HGPｺﾞｼｯｸM" panose="020B0600000000000000" pitchFamily="50" charset="-128"/>
                <a:ea typeface="HGPｺﾞｼｯｸM" panose="020B0600000000000000" pitchFamily="50" charset="-128"/>
              </a:rPr>
              <a:t>運用・保守性</a:t>
            </a:r>
          </a:p>
        </p:txBody>
      </p:sp>
    </p:spTree>
    <p:extLst>
      <p:ext uri="{BB962C8B-B14F-4D97-AF65-F5344CB8AC3E}">
        <p14:creationId xmlns:p14="http://schemas.microsoft.com/office/powerpoint/2010/main" val="1118211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35</a:t>
            </a:fld>
            <a:endParaRPr lang="ja-JP" altLang="en-US" dirty="0"/>
          </a:p>
        </p:txBody>
      </p:sp>
      <p:graphicFrame>
        <p:nvGraphicFramePr>
          <p:cNvPr id="5" name="表 4"/>
          <p:cNvGraphicFramePr>
            <a:graphicFrameLocks noGrp="1"/>
          </p:cNvGraphicFramePr>
          <p:nvPr/>
        </p:nvGraphicFramePr>
        <p:xfrm>
          <a:off x="251520" y="1585368"/>
          <a:ext cx="8640960" cy="4989972"/>
        </p:xfrm>
        <a:graphic>
          <a:graphicData uri="http://schemas.openxmlformats.org/drawingml/2006/table">
            <a:tbl>
              <a:tblPr>
                <a:tableStyleId>{5C22544A-7EE6-4342-B048-85BDC9FD1C3A}</a:tableStyleId>
              </a:tblPr>
              <a:tblGrid>
                <a:gridCol w="354581">
                  <a:extLst>
                    <a:ext uri="{9D8B030D-6E8A-4147-A177-3AD203B41FA5}">
                      <a16:colId xmlns:a16="http://schemas.microsoft.com/office/drawing/2014/main" val="20000"/>
                    </a:ext>
                  </a:extLst>
                </a:gridCol>
                <a:gridCol w="1169114">
                  <a:extLst>
                    <a:ext uri="{9D8B030D-6E8A-4147-A177-3AD203B41FA5}">
                      <a16:colId xmlns:a16="http://schemas.microsoft.com/office/drawing/2014/main" val="20001"/>
                    </a:ext>
                  </a:extLst>
                </a:gridCol>
                <a:gridCol w="2283949">
                  <a:extLst>
                    <a:ext uri="{9D8B030D-6E8A-4147-A177-3AD203B41FA5}">
                      <a16:colId xmlns:a16="http://schemas.microsoft.com/office/drawing/2014/main" val="20002"/>
                    </a:ext>
                  </a:extLst>
                </a:gridCol>
                <a:gridCol w="4833316">
                  <a:extLst>
                    <a:ext uri="{9D8B030D-6E8A-4147-A177-3AD203B41FA5}">
                      <a16:colId xmlns:a16="http://schemas.microsoft.com/office/drawing/2014/main" val="20003"/>
                    </a:ext>
                  </a:extLst>
                </a:gridCol>
              </a:tblGrid>
              <a:tr h="78295">
                <a:tc>
                  <a:txBody>
                    <a:bodyPr/>
                    <a:lstStyle/>
                    <a:p>
                      <a:pPr algn="ctr" fontAlgn="ctr">
                        <a:lnSpc>
                          <a:spcPct val="90000"/>
                        </a:lnSpc>
                      </a:pPr>
                      <a:r>
                        <a:rPr lang="ja-JP" altLang="en-US" sz="800" u="none" strike="noStrike" dirty="0">
                          <a:effectLst/>
                          <a:latin typeface="HGPｺﾞｼｯｸM" panose="020B0600000000000000" pitchFamily="50" charset="-128"/>
                          <a:ea typeface="HGPｺﾞｼｯｸM" panose="020B0600000000000000" pitchFamily="50" charset="-128"/>
                        </a:rPr>
                        <a:t>大項目</a:t>
                      </a:r>
                      <a:endParaRPr lang="ja-JP" altLang="en-US" sz="8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a:effectLst/>
                          <a:latin typeface="HGPｺﾞｼｯｸM" panose="020B0600000000000000" pitchFamily="50" charset="-128"/>
                          <a:ea typeface="HGPｺﾞｼｯｸM" panose="020B0600000000000000" pitchFamily="50" charset="-128"/>
                        </a:rPr>
                        <a:t>中項目</a:t>
                      </a: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a:effectLst/>
                          <a:latin typeface="HGPｺﾞｼｯｸM" panose="020B0600000000000000" pitchFamily="50" charset="-128"/>
                          <a:ea typeface="HGPｺﾞｼｯｸM" panose="020B0600000000000000" pitchFamily="50" charset="-128"/>
                        </a:rPr>
                        <a:t>小項目</a:t>
                      </a: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b="0" i="0" u="none" strike="noStrike" dirty="0">
                          <a:effectLst/>
                          <a:latin typeface="HGPｺﾞｼｯｸM" panose="020B0600000000000000" pitchFamily="50" charset="-128"/>
                          <a:ea typeface="HGPｺﾞｼｯｸM" panose="020B0600000000000000" pitchFamily="50" charset="-128"/>
                        </a:rPr>
                        <a:t>メトリクス</a:t>
                      </a: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0"/>
                  </a:ext>
                </a:extLst>
              </a:tr>
              <a:tr h="152381">
                <a:tc rowSpan="21">
                  <a:txBody>
                    <a:bodyPr/>
                    <a:lstStyle/>
                    <a:p>
                      <a:pPr algn="l" fontAlgn="ctr">
                        <a:lnSpc>
                          <a:spcPct val="90000"/>
                        </a:lnSpc>
                      </a:pP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5">
                  <a:txBody>
                    <a:bodyPr/>
                    <a:lstStyle/>
                    <a:p>
                      <a:pPr marL="0" marR="0" lvl="0" indent="0" algn="l" defTabSz="457200" rtl="0" eaLnBrk="1" fontAlgn="ctr" latinLnBrk="0" hangingPunct="1">
                        <a:lnSpc>
                          <a:spcPct val="95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運用環境</a:t>
                      </a:r>
                      <a:endParaRPr lang="ja-JP" altLang="en-US" sz="1300" b="0" i="0" u="none" strike="noStrike" dirty="0">
                        <a:effectLst/>
                        <a:latin typeface="HGPｺﾞｼｯｸM" panose="020B0600000000000000" pitchFamily="50" charset="-128"/>
                        <a:ea typeface="HGPｺﾞｼｯｸM" panose="020B0600000000000000" pitchFamily="50" charset="-128"/>
                      </a:endParaRPr>
                    </a:p>
                    <a:p>
                      <a:pPr algn="l" fontAlgn="ctr">
                        <a:lnSpc>
                          <a:spcPct val="95000"/>
                        </a:lnSpc>
                      </a:pP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開発用環境の設置</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開発用環境の設置有無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6678454"/>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試験用環境の設置</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試験用環境の設置有無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6209070"/>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マニュアル準備レベル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マニュアル準備レベル（運用、保守など）</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123565"/>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リモートオペレーション</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リモート監視地点、リモート操作の範囲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9380110"/>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外部システム接続</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外部システムとの接続有無、監視システムの有無、</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ジョブ管理システムの有無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2667454"/>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9">
                  <a:txBody>
                    <a:bodyPr/>
                    <a:lstStyle/>
                    <a:p>
                      <a:pPr marL="0" marR="0" lvl="0" indent="0" algn="l" defTabSz="457200" rtl="0" eaLnBrk="1" fontAlgn="ctr" latinLnBrk="0" hangingPunct="1">
                        <a:lnSpc>
                          <a:spcPct val="95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サポート体制</a:t>
                      </a:r>
                      <a:endParaRPr lang="ja-JP" altLang="en-US" sz="1300" b="0" i="0" u="none" strike="noStrike" dirty="0">
                        <a:effectLst/>
                        <a:latin typeface="HGPｺﾞｼｯｸM" panose="020B0600000000000000" pitchFamily="50" charset="-128"/>
                        <a:ea typeface="HGPｺﾞｼｯｸM" panose="020B0600000000000000" pitchFamily="50" charset="-128"/>
                      </a:endParaRPr>
                    </a:p>
                    <a:p>
                      <a:pPr algn="l" fontAlgn="ctr">
                        <a:lnSpc>
                          <a:spcPct val="95000"/>
                        </a:lnSpc>
                      </a:pP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保守契約（ハードウェア）</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保守契約（ハードウェア）の範囲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02150869"/>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保守契約（ソフトウェア）</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保守契約（ソフトウェア）の範囲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7782225"/>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ライフサイクル期間</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ライフサイクル期間</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4589551"/>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メンテナンス作業役割分担</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メンテナンス作業役割分担</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9109493"/>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zh-CN" altLang="en-US" sz="1300" u="none" strike="noStrike" dirty="0">
                          <a:effectLst/>
                          <a:latin typeface="HGPｺﾞｼｯｸM" panose="020B0600000000000000" pitchFamily="50" charset="-128"/>
                          <a:ea typeface="HGPｺﾞｼｯｸM" panose="020B0600000000000000" pitchFamily="50" charset="-128"/>
                        </a:rPr>
                        <a:t>一次対応役割分担</a:t>
                      </a:r>
                      <a:endParaRPr lang="zh-CN"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zh-CN" altLang="en-US" sz="1300" u="none" strike="noStrike" dirty="0">
                          <a:effectLst/>
                          <a:latin typeface="HGPｺﾞｼｯｸM" panose="020B0600000000000000" pitchFamily="50" charset="-128"/>
                          <a:ea typeface="HGPｺﾞｼｯｸM" panose="020B0600000000000000" pitchFamily="50" charset="-128"/>
                        </a:rPr>
                        <a:t>一次対応役割分担</a:t>
                      </a:r>
                      <a:endParaRPr lang="zh-CN"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1725817"/>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サポート要員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ベンダ側常備配備人数、ベンダ側対応時間帯、</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ベンダ側対応者のスキルレベル、エスカレーション対応</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3842364"/>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導入サポート</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システムテスト稼働時の導入サポート期間、</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システム本格稼働時の導入サポート期間</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7051675"/>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オペレーション訓練</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オペレーション訓練実施の役割分担、</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オペレーション訓練範囲、オペレーション訓練実施頻度</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8988978"/>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定期報告会</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定期報告会実施頻度、報告内容のレベル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2361965"/>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7">
                  <a:txBody>
                    <a:bodyPr/>
                    <a:lstStyle/>
                    <a:p>
                      <a:pPr marL="0" marR="0" lvl="0" indent="0" algn="l" defTabSz="457200" rtl="0" eaLnBrk="1" fontAlgn="ctr" latinLnBrk="0" hangingPunct="1">
                        <a:lnSpc>
                          <a:spcPct val="95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その他の</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運用管理方針</a:t>
                      </a:r>
                      <a:endParaRPr lang="ja-JP" altLang="en-US" sz="1300" b="0" i="0" u="none" strike="noStrike" dirty="0">
                        <a:effectLst/>
                        <a:latin typeface="HGPｺﾞｼｯｸM" panose="020B0600000000000000" pitchFamily="50" charset="-128"/>
                        <a:ea typeface="HGPｺﾞｼｯｸM" panose="020B0600000000000000" pitchFamily="50" charset="-128"/>
                      </a:endParaRPr>
                    </a:p>
                    <a:p>
                      <a:pPr algn="l" fontAlgn="ctr">
                        <a:lnSpc>
                          <a:spcPct val="95000"/>
                        </a:lnSpc>
                      </a:pP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内部統制対応</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内部統制対応実施の有無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2267016"/>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サービスデスク</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サービスデスクの設置有無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4666837"/>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インシデント管理</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インシデント管理の実施有無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230969"/>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問題管理</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問題管理の実施有無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9691102"/>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構成管理</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構成管理の実施有無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7706215"/>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変更管理</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変更管理の実施有無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129103"/>
                  </a:ext>
                </a:extLst>
              </a:tr>
              <a:tr h="152381">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リソース管理</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5000"/>
                        </a:lnSpc>
                      </a:pPr>
                      <a:r>
                        <a:rPr lang="ja-JP" altLang="en-US" sz="1300" u="none" strike="noStrike" dirty="0">
                          <a:effectLst/>
                          <a:latin typeface="HGPｺﾞｼｯｸM" panose="020B0600000000000000" pitchFamily="50" charset="-128"/>
                          <a:ea typeface="HGPｺﾞｼｯｸM" panose="020B0600000000000000" pitchFamily="50" charset="-128"/>
                        </a:rPr>
                        <a:t>リソース管理の実施有無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4209" marR="4209" marT="42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5411133"/>
                  </a:ext>
                </a:extLst>
              </a:tr>
            </a:tbl>
          </a:graphicData>
        </a:graphic>
      </p:graphicFrame>
      <p:sp>
        <p:nvSpPr>
          <p:cNvPr id="6" name="テキスト ボックス 5"/>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非機能要件メトリクス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p:txBody>
      </p:sp>
      <p:sp>
        <p:nvSpPr>
          <p:cNvPr id="7"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sp>
        <p:nvSpPr>
          <p:cNvPr id="11" name="テキスト ボックス 10"/>
          <p:cNvSpPr txBox="1"/>
          <p:nvPr/>
        </p:nvSpPr>
        <p:spPr>
          <a:xfrm>
            <a:off x="256284" y="1920121"/>
            <a:ext cx="355276" cy="1220847"/>
          </a:xfrm>
          <a:prstGeom prst="rect">
            <a:avLst/>
          </a:prstGeom>
          <a:noFill/>
        </p:spPr>
        <p:txBody>
          <a:bodyPr vert="eaVert" wrap="none" lIns="54000" rIns="54000" rtlCol="0" anchor="ctr" anchorCtr="0">
            <a:spAutoFit/>
          </a:bodyPr>
          <a:lstStyle/>
          <a:p>
            <a:pPr fontAlgn="ctr"/>
            <a:r>
              <a:rPr lang="ja-JP" altLang="en-US" sz="1600" dirty="0">
                <a:latin typeface="HGPｺﾞｼｯｸM" panose="020B0600000000000000" pitchFamily="50" charset="-128"/>
                <a:ea typeface="HGPｺﾞｼｯｸM" panose="020B0600000000000000" pitchFamily="50" charset="-128"/>
              </a:rPr>
              <a:t>運用・保守性</a:t>
            </a:r>
          </a:p>
        </p:txBody>
      </p:sp>
    </p:spTree>
    <p:extLst>
      <p:ext uri="{BB962C8B-B14F-4D97-AF65-F5344CB8AC3E}">
        <p14:creationId xmlns:p14="http://schemas.microsoft.com/office/powerpoint/2010/main" val="550238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36</a:t>
            </a:fld>
            <a:endParaRPr lang="ja-JP" altLang="en-US" dirty="0"/>
          </a:p>
        </p:txBody>
      </p:sp>
      <p:sp>
        <p:nvSpPr>
          <p:cNvPr id="6" name="テキスト ボックス 5"/>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非機能要件メトリクス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p:txBody>
      </p:sp>
      <p:sp>
        <p:nvSpPr>
          <p:cNvPr id="7"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graphicFrame>
        <p:nvGraphicFramePr>
          <p:cNvPr id="8" name="表 7"/>
          <p:cNvGraphicFramePr>
            <a:graphicFrameLocks noGrp="1"/>
          </p:cNvGraphicFramePr>
          <p:nvPr/>
        </p:nvGraphicFramePr>
        <p:xfrm>
          <a:off x="251520" y="1688779"/>
          <a:ext cx="8640960" cy="2070354"/>
        </p:xfrm>
        <a:graphic>
          <a:graphicData uri="http://schemas.openxmlformats.org/drawingml/2006/table">
            <a:tbl>
              <a:tblPr>
                <a:tableStyleId>{5C22544A-7EE6-4342-B048-85BDC9FD1C3A}</a:tableStyleId>
              </a:tblPr>
              <a:tblGrid>
                <a:gridCol w="367152">
                  <a:extLst>
                    <a:ext uri="{9D8B030D-6E8A-4147-A177-3AD203B41FA5}">
                      <a16:colId xmlns:a16="http://schemas.microsoft.com/office/drawing/2014/main" val="20000"/>
                    </a:ext>
                  </a:extLst>
                </a:gridCol>
                <a:gridCol w="1165225">
                  <a:extLst>
                    <a:ext uri="{9D8B030D-6E8A-4147-A177-3AD203B41FA5}">
                      <a16:colId xmlns:a16="http://schemas.microsoft.com/office/drawing/2014/main" val="20001"/>
                    </a:ext>
                  </a:extLst>
                </a:gridCol>
                <a:gridCol w="1436688">
                  <a:extLst>
                    <a:ext uri="{9D8B030D-6E8A-4147-A177-3AD203B41FA5}">
                      <a16:colId xmlns:a16="http://schemas.microsoft.com/office/drawing/2014/main" val="20002"/>
                    </a:ext>
                  </a:extLst>
                </a:gridCol>
                <a:gridCol w="5671895">
                  <a:extLst>
                    <a:ext uri="{9D8B030D-6E8A-4147-A177-3AD203B41FA5}">
                      <a16:colId xmlns:a16="http://schemas.microsoft.com/office/drawing/2014/main" val="20003"/>
                    </a:ext>
                  </a:extLst>
                </a:gridCol>
              </a:tblGrid>
              <a:tr h="171450">
                <a:tc>
                  <a:txBody>
                    <a:bodyPr/>
                    <a:lstStyle/>
                    <a:p>
                      <a:pPr algn="ctr" fontAlgn="ctr">
                        <a:lnSpc>
                          <a:spcPct val="90000"/>
                        </a:lnSpc>
                      </a:pPr>
                      <a:r>
                        <a:rPr lang="ja-JP" altLang="en-US" sz="800" u="none" strike="noStrike" dirty="0">
                          <a:effectLst/>
                          <a:latin typeface="HGPｺﾞｼｯｸM" panose="020B0600000000000000" pitchFamily="50" charset="-128"/>
                          <a:ea typeface="HGPｺﾞｼｯｸM" panose="020B0600000000000000" pitchFamily="50" charset="-128"/>
                        </a:rPr>
                        <a:t>大項目</a:t>
                      </a:r>
                      <a:endParaRPr lang="ja-JP" altLang="en-US" sz="8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中項目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a:effectLst/>
                          <a:latin typeface="HGPｺﾞｼｯｸM" panose="020B0600000000000000" pitchFamily="50" charset="-128"/>
                          <a:ea typeface="HGPｺﾞｼｯｸM" panose="020B0600000000000000" pitchFamily="50" charset="-128"/>
                        </a:rPr>
                        <a:t>小項目</a:t>
                      </a: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b="0" i="0" u="none" strike="noStrike" dirty="0">
                          <a:effectLst/>
                          <a:latin typeface="HGPｺﾞｼｯｸM" panose="020B0600000000000000" pitchFamily="50" charset="-128"/>
                          <a:ea typeface="HGPｺﾞｼｯｸM" panose="020B0600000000000000" pitchFamily="50" charset="-128"/>
                        </a:rPr>
                        <a:t>メトリクス</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0"/>
                  </a:ext>
                </a:extLst>
              </a:tr>
              <a:tr h="191931">
                <a:tc rowSpan="9">
                  <a:txBody>
                    <a:bodyPr/>
                    <a:lstStyle/>
                    <a:p>
                      <a:pPr algn="l" fontAlgn="ctr">
                        <a:lnSpc>
                          <a:spcPct val="90000"/>
                        </a:lnSpc>
                      </a:pP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移行時期</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移行のスケジュール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システム移行期間、システム停止可能日時、並行稼働の有無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71450">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移行方式</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システム展開方式</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拠点展開ステップ数、業務展開ステップ数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71450">
                <a:tc vMerge="1">
                  <a:txBody>
                    <a:bodyPr/>
                    <a:lstStyle/>
                    <a:p>
                      <a:endParaRPr kumimoji="1" lang="ja-JP" altLang="en-US"/>
                    </a:p>
                  </a:txBody>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移行対象機器</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移行設備</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設備・機器の移行内容</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71450">
                <a:tc vMerge="1">
                  <a:txBody>
                    <a:bodyPr/>
                    <a:lstStyle/>
                    <a:p>
                      <a:endParaRPr kumimoji="1" lang="ja-JP" altLang="en-US"/>
                    </a:p>
                  </a:txBody>
                  <a:tcPr/>
                </a:tc>
                <a:tc rowSpan="3">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移行対象データ</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移行データ量</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移行データ量、移行データ形式</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7145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移行媒体</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zh-TW" altLang="en-US" sz="1300" u="none" strike="noStrike" dirty="0">
                          <a:effectLst/>
                          <a:latin typeface="HGPｺﾞｼｯｸM" panose="020B0600000000000000" pitchFamily="50" charset="-128"/>
                          <a:ea typeface="HGPｺﾞｼｯｸM" panose="020B0600000000000000" pitchFamily="50" charset="-128"/>
                        </a:rPr>
                        <a:t>移行媒体量、移行媒体種類数</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7145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変換対象（</a:t>
                      </a:r>
                      <a:r>
                        <a:rPr lang="en-US" altLang="ja-JP" sz="1300" u="none" strike="noStrike" dirty="0">
                          <a:effectLst/>
                          <a:latin typeface="HGPｺﾞｼｯｸM" panose="020B0600000000000000" pitchFamily="50" charset="-128"/>
                          <a:ea typeface="HGPｺﾞｼｯｸM" panose="020B0600000000000000" pitchFamily="50" charset="-128"/>
                        </a:rPr>
                        <a:t>DB</a:t>
                      </a:r>
                      <a:r>
                        <a:rPr lang="ja-JP" altLang="en-US" sz="1300" u="none" strike="noStrike" dirty="0">
                          <a:effectLst/>
                          <a:latin typeface="HGPｺﾞｼｯｸM" panose="020B0600000000000000" pitchFamily="50" charset="-128"/>
                          <a:ea typeface="HGPｺﾞｼｯｸM" panose="020B0600000000000000" pitchFamily="50" charset="-128"/>
                        </a:rPr>
                        <a:t>など）</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変換データ量、移行ツールの複雑度（変換ルール数）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71450">
                <a:tc vMerge="1">
                  <a:txBody>
                    <a:bodyPr/>
                    <a:lstStyle/>
                    <a:p>
                      <a:endParaRPr kumimoji="1" lang="ja-JP" altLang="en-US"/>
                    </a:p>
                  </a:txBody>
                  <a:tcPr/>
                </a:tc>
                <a:tc rowSpan="3">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移行計画</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移行作業分担</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移行のユーザ／ベンダ作業分担</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23428">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リハーサル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リハーサル範囲、リハーサル環境、リハーサル回数、外部連携リハーサルの有無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171450">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トラブル対処</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トラブル対処の規定有無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bl>
          </a:graphicData>
        </a:graphic>
      </p:graphicFrame>
      <p:sp>
        <p:nvSpPr>
          <p:cNvPr id="9" name="テキスト ボックス 8"/>
          <p:cNvSpPr txBox="1"/>
          <p:nvPr/>
        </p:nvSpPr>
        <p:spPr>
          <a:xfrm>
            <a:off x="256284" y="1988840"/>
            <a:ext cx="355276" cy="707886"/>
          </a:xfrm>
          <a:prstGeom prst="rect">
            <a:avLst/>
          </a:prstGeom>
          <a:noFill/>
        </p:spPr>
        <p:txBody>
          <a:bodyPr vert="eaVert" wrap="none" lIns="54000" rIns="54000" rtlCol="0" anchor="ctr" anchorCtr="0">
            <a:spAutoFit/>
          </a:bodyPr>
          <a:lstStyle/>
          <a:p>
            <a:pPr fontAlgn="ctr"/>
            <a:r>
              <a:rPr lang="ja-JP" altLang="en-US" sz="1600" dirty="0">
                <a:latin typeface="HGPｺﾞｼｯｸM" panose="020B0600000000000000" pitchFamily="50" charset="-128"/>
                <a:ea typeface="HGPｺﾞｼｯｸM" panose="020B0600000000000000" pitchFamily="50" charset="-128"/>
              </a:rPr>
              <a:t>移行性</a:t>
            </a:r>
          </a:p>
        </p:txBody>
      </p:sp>
    </p:spTree>
    <p:extLst>
      <p:ext uri="{BB962C8B-B14F-4D97-AF65-F5344CB8AC3E}">
        <p14:creationId xmlns:p14="http://schemas.microsoft.com/office/powerpoint/2010/main" val="3845238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37</a:t>
            </a:fld>
            <a:endParaRPr lang="ja-JP" altLang="en-US" dirty="0"/>
          </a:p>
        </p:txBody>
      </p:sp>
      <p:graphicFrame>
        <p:nvGraphicFramePr>
          <p:cNvPr id="5" name="表 4"/>
          <p:cNvGraphicFramePr>
            <a:graphicFrameLocks noGrp="1"/>
          </p:cNvGraphicFramePr>
          <p:nvPr/>
        </p:nvGraphicFramePr>
        <p:xfrm>
          <a:off x="251520" y="1628800"/>
          <a:ext cx="8640960" cy="4884828"/>
        </p:xfrm>
        <a:graphic>
          <a:graphicData uri="http://schemas.openxmlformats.org/drawingml/2006/table">
            <a:tbl>
              <a:tblPr>
                <a:tableStyleId>{5C22544A-7EE6-4342-B048-85BDC9FD1C3A}</a:tableStyleId>
              </a:tblPr>
              <a:tblGrid>
                <a:gridCol w="337095">
                  <a:extLst>
                    <a:ext uri="{9D8B030D-6E8A-4147-A177-3AD203B41FA5}">
                      <a16:colId xmlns:a16="http://schemas.microsoft.com/office/drawing/2014/main" val="20000"/>
                    </a:ext>
                  </a:extLst>
                </a:gridCol>
                <a:gridCol w="1553404">
                  <a:extLst>
                    <a:ext uri="{9D8B030D-6E8A-4147-A177-3AD203B41FA5}">
                      <a16:colId xmlns:a16="http://schemas.microsoft.com/office/drawing/2014/main" val="20001"/>
                    </a:ext>
                  </a:extLst>
                </a:gridCol>
                <a:gridCol w="1818516">
                  <a:extLst>
                    <a:ext uri="{9D8B030D-6E8A-4147-A177-3AD203B41FA5}">
                      <a16:colId xmlns:a16="http://schemas.microsoft.com/office/drawing/2014/main" val="20002"/>
                    </a:ext>
                  </a:extLst>
                </a:gridCol>
                <a:gridCol w="4931945">
                  <a:extLst>
                    <a:ext uri="{9D8B030D-6E8A-4147-A177-3AD203B41FA5}">
                      <a16:colId xmlns:a16="http://schemas.microsoft.com/office/drawing/2014/main" val="20003"/>
                    </a:ext>
                  </a:extLst>
                </a:gridCol>
              </a:tblGrid>
              <a:tr h="176416">
                <a:tc>
                  <a:txBody>
                    <a:bodyPr/>
                    <a:lstStyle/>
                    <a:p>
                      <a:pPr algn="ctr" fontAlgn="ctr">
                        <a:lnSpc>
                          <a:spcPct val="90000"/>
                        </a:lnSpc>
                      </a:pPr>
                      <a:r>
                        <a:rPr lang="ja-JP" altLang="en-US" sz="800" u="none" strike="noStrike" dirty="0">
                          <a:effectLst/>
                          <a:latin typeface="HGPｺﾞｼｯｸM" panose="020B0600000000000000" pitchFamily="50" charset="-128"/>
                          <a:ea typeface="HGPｺﾞｼｯｸM" panose="020B0600000000000000" pitchFamily="50" charset="-128"/>
                        </a:rPr>
                        <a:t>大項目</a:t>
                      </a:r>
                      <a:endParaRPr lang="ja-JP" altLang="en-US" sz="8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中項目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小項目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b="0" i="0" u="none" strike="noStrike" dirty="0">
                          <a:effectLst/>
                          <a:latin typeface="HGPｺﾞｼｯｸM" panose="020B0600000000000000" pitchFamily="50" charset="-128"/>
                          <a:ea typeface="HGPｺﾞｼｯｸM" panose="020B0600000000000000" pitchFamily="50" charset="-128"/>
                        </a:rPr>
                        <a:t>メトリクス</a:t>
                      </a: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0"/>
                  </a:ext>
                </a:extLst>
              </a:tr>
              <a:tr h="322456">
                <a:tc rowSpan="17">
                  <a:txBody>
                    <a:bodyPr/>
                    <a:lstStyle/>
                    <a:p>
                      <a:pPr algn="l" fontAlgn="ctr">
                        <a:lnSpc>
                          <a:spcPct val="90000"/>
                        </a:lnSpc>
                      </a:pP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前提条件・制約条件</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情報セキュリティに関する</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コンプライアンス</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順守すべき社内規程、ルール、法令、ガイドライン等の有無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4246">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セキュリティリスク分析</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セキュリティリスク分析</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リスク分析範囲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52573">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セキュリティ診断</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セキュリティ診断</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ネットワーク診断実施の有無、</a:t>
                      </a:r>
                      <a:r>
                        <a:rPr lang="en-US" altLang="ja-JP" sz="1300" u="none" strike="noStrike" dirty="0">
                          <a:effectLst/>
                          <a:latin typeface="HGPｺﾞｼｯｸM" panose="020B0600000000000000" pitchFamily="50" charset="-128"/>
                          <a:ea typeface="HGPｺﾞｼｯｸM" panose="020B0600000000000000" pitchFamily="50" charset="-128"/>
                        </a:rPr>
                        <a:t>Web</a:t>
                      </a:r>
                      <a:r>
                        <a:rPr lang="ja-JP" altLang="en-US" sz="1300" u="none" strike="noStrike" dirty="0">
                          <a:effectLst/>
                          <a:latin typeface="HGPｺﾞｼｯｸM" panose="020B0600000000000000" pitchFamily="50" charset="-128"/>
                          <a:ea typeface="HGPｺﾞｼｯｸM" panose="020B0600000000000000" pitchFamily="50" charset="-128"/>
                        </a:rPr>
                        <a:t>診断実施の有無、</a:t>
                      </a:r>
                      <a:r>
                        <a:rPr lang="en-US" altLang="ja-JP" sz="1300" u="none" strike="noStrike" dirty="0">
                          <a:effectLst/>
                          <a:latin typeface="HGPｺﾞｼｯｸM" panose="020B0600000000000000" pitchFamily="50" charset="-128"/>
                          <a:ea typeface="HGPｺﾞｼｯｸM" panose="020B0600000000000000" pitchFamily="50" charset="-128"/>
                        </a:rPr>
                        <a:t>DB</a:t>
                      </a:r>
                      <a:r>
                        <a:rPr lang="ja-JP" altLang="en-US" sz="1300" u="none" strike="noStrike" dirty="0">
                          <a:effectLst/>
                          <a:latin typeface="HGPｺﾞｼｯｸM" panose="020B0600000000000000" pitchFamily="50" charset="-128"/>
                          <a:ea typeface="HGPｺﾞｼｯｸM" panose="020B0600000000000000" pitchFamily="50" charset="-128"/>
                        </a:rPr>
                        <a:t>診断実施の有無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4246">
                <a:tc vMerge="1">
                  <a:txBody>
                    <a:bodyPr/>
                    <a:lstStyle/>
                    <a:p>
                      <a:endParaRPr kumimoji="1" lang="ja-JP" altLang="en-US"/>
                    </a:p>
                  </a:txBody>
                  <a:tcPr/>
                </a:tc>
                <a:tc rowSpan="3">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セキュリティリスク管理</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セキュリティリスクの見直し</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セキュリティリスク見直し頻度、セキュリティリスクの見直し範囲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22456">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セキュリティリスク対策の</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見直し</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運用開始後のリスク対応範囲、リスク対策方針</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22456">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セキュリティパッチ適用</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セキュリティパッチ適用範囲、セキュリティパッチ適用方針、</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セキュリティパッチ適用タイミング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4246">
                <a:tc vMerge="1">
                  <a:txBody>
                    <a:bodyPr/>
                    <a:lstStyle/>
                    <a:p>
                      <a:endParaRPr kumimoji="1" lang="ja-JP" altLang="en-US"/>
                    </a:p>
                  </a:txBody>
                  <a:tcPr/>
                </a:tc>
                <a:tc rowSpan="3">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アクセス・</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利用制限</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認証機能</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管理権限を持つ主体の認証、管理者権限を持たない主体の認証</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4847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利用制限</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システム上の対策における操作制限度、物理的な対策による操作限度</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164246">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管理方法</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管理ルールの策定</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115065">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データの秘匿</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データ暗号化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伝送データの暗号化の有無、蓄積データの暗号化の有無、鍵管理</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0551872"/>
                  </a:ext>
                </a:extLst>
              </a:tr>
              <a:tr h="322456">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不正追跡・監視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不正監視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ログの取得、ログ保管期間、確認間隔、不正監視対象</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（装置、ネットワーク、侵入者、不正操作等）</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1209895"/>
                  </a:ext>
                </a:extLst>
              </a:tr>
              <a:tr h="164246">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データ検証</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デジタル署名の利用の有無、確認間隔</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7819378"/>
                  </a:ext>
                </a:extLst>
              </a:tr>
              <a:tr h="164246">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ネットワーク対策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ネットワーク制御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通信制御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0415378"/>
                  </a:ext>
                </a:extLst>
              </a:tr>
              <a:tr h="164246">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不正検知</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不正通信の検知範囲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2453624"/>
                  </a:ext>
                </a:extLst>
              </a:tr>
              <a:tr h="164246">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サービス停止攻撃の回避</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ネットワークの輻輳対策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02366468"/>
                  </a:ext>
                </a:extLst>
              </a:tr>
              <a:tr h="322456">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マルウェア対策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マルウェア対策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マルウェア対策実施範囲、リアルタイムスキャンの実施、</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フルスキャンの定期チェックタイミング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0798084"/>
                  </a:ext>
                </a:extLst>
              </a:tr>
              <a:tr h="322456">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altLang="ja-JP" sz="1300" u="none" strike="noStrike" dirty="0">
                          <a:effectLst/>
                          <a:latin typeface="HGPｺﾞｼｯｸM" panose="020B0600000000000000" pitchFamily="50" charset="-128"/>
                          <a:ea typeface="HGPｺﾞｼｯｸM" panose="020B0600000000000000" pitchFamily="50" charset="-128"/>
                        </a:rPr>
                        <a:t>Web</a:t>
                      </a:r>
                      <a:r>
                        <a:rPr lang="ja-JP" altLang="en-US" sz="1300" u="none" strike="noStrike" dirty="0">
                          <a:effectLst/>
                          <a:latin typeface="HGPｺﾞｼｯｸM" panose="020B0600000000000000" pitchFamily="50" charset="-128"/>
                          <a:ea typeface="HGPｺﾞｼｯｸM" panose="020B0600000000000000" pitchFamily="50" charset="-128"/>
                        </a:rPr>
                        <a:t>対策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en-US" sz="1300" u="none" strike="noStrike" dirty="0">
                          <a:effectLst/>
                          <a:latin typeface="HGPｺﾞｼｯｸM" panose="020B0600000000000000" pitchFamily="50" charset="-128"/>
                          <a:ea typeface="HGPｺﾞｼｯｸM" panose="020B0600000000000000" pitchFamily="50" charset="-128"/>
                        </a:rPr>
                        <a:t>Web</a:t>
                      </a:r>
                      <a:r>
                        <a:rPr lang="ja-JP" altLang="en-US" sz="1300" u="none" strike="noStrike" dirty="0">
                          <a:effectLst/>
                          <a:latin typeface="HGPｺﾞｼｯｸM" panose="020B0600000000000000" pitchFamily="50" charset="-128"/>
                          <a:ea typeface="HGPｺﾞｼｯｸM" panose="020B0600000000000000" pitchFamily="50" charset="-128"/>
                        </a:rPr>
                        <a:t>実装対策</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100000"/>
                        </a:lnSpc>
                      </a:pPr>
                      <a:r>
                        <a:rPr lang="ja-JP" altLang="en-US" sz="1300" u="none" strike="noStrike" dirty="0">
                          <a:effectLst/>
                          <a:latin typeface="HGPｺﾞｼｯｸM" panose="020B0600000000000000" pitchFamily="50" charset="-128"/>
                          <a:ea typeface="HGPｺﾞｼｯｸM" panose="020B0600000000000000" pitchFamily="50" charset="-128"/>
                        </a:rPr>
                        <a:t>セキュアコーディング、</a:t>
                      </a:r>
                      <a:r>
                        <a:rPr lang="en-US" altLang="ja-JP" sz="1300" u="none" strike="noStrike" dirty="0">
                          <a:effectLst/>
                          <a:latin typeface="HGPｺﾞｼｯｸM" panose="020B0600000000000000" pitchFamily="50" charset="-128"/>
                          <a:ea typeface="HGPｺﾞｼｯｸM" panose="020B0600000000000000" pitchFamily="50" charset="-128"/>
                        </a:rPr>
                        <a:t>Web</a:t>
                      </a:r>
                      <a:r>
                        <a:rPr lang="ja-JP" altLang="en-US" sz="1300" u="none" strike="noStrike" dirty="0">
                          <a:effectLst/>
                          <a:latin typeface="HGPｺﾞｼｯｸM" panose="020B0600000000000000" pitchFamily="50" charset="-128"/>
                          <a:ea typeface="HGPｺﾞｼｯｸM" panose="020B0600000000000000" pitchFamily="50" charset="-128"/>
                        </a:rPr>
                        <a:t>サーバの設定等による対策の強化、</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100000"/>
                        </a:lnSpc>
                      </a:pPr>
                      <a:r>
                        <a:rPr lang="en-US" altLang="ja-JP" sz="1300" u="none" strike="noStrike" dirty="0">
                          <a:effectLst/>
                          <a:latin typeface="HGPｺﾞｼｯｸM" panose="020B0600000000000000" pitchFamily="50" charset="-128"/>
                          <a:ea typeface="HGPｺﾞｼｯｸM" panose="020B0600000000000000" pitchFamily="50" charset="-128"/>
                        </a:rPr>
                        <a:t>WAF</a:t>
                      </a:r>
                      <a:r>
                        <a:rPr lang="ja-JP" altLang="en-US" sz="1300" u="none" strike="noStrike" dirty="0">
                          <a:effectLst/>
                          <a:latin typeface="HGPｺﾞｼｯｸM" panose="020B0600000000000000" pitchFamily="50" charset="-128"/>
                          <a:ea typeface="HGPｺﾞｼｯｸM" panose="020B0600000000000000" pitchFamily="50" charset="-128"/>
                        </a:rPr>
                        <a:t>の導入の有無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558" marR="7558" marT="7558"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1185723"/>
                  </a:ext>
                </a:extLst>
              </a:tr>
            </a:tbl>
          </a:graphicData>
        </a:graphic>
      </p:graphicFrame>
      <p:sp>
        <p:nvSpPr>
          <p:cNvPr id="7" name="テキスト ボックス 6"/>
          <p:cNvSpPr txBox="1"/>
          <p:nvPr/>
        </p:nvSpPr>
        <p:spPr>
          <a:xfrm>
            <a:off x="539552" y="1124744"/>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非機能要件メトリクス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p:txBody>
      </p:sp>
      <p:sp>
        <p:nvSpPr>
          <p:cNvPr id="8"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sp>
        <p:nvSpPr>
          <p:cNvPr id="10" name="テキスト ボックス 9"/>
          <p:cNvSpPr txBox="1"/>
          <p:nvPr/>
        </p:nvSpPr>
        <p:spPr>
          <a:xfrm>
            <a:off x="251520" y="1976353"/>
            <a:ext cx="355276" cy="1092607"/>
          </a:xfrm>
          <a:prstGeom prst="rect">
            <a:avLst/>
          </a:prstGeom>
          <a:noFill/>
        </p:spPr>
        <p:txBody>
          <a:bodyPr vert="eaVert" wrap="none" lIns="54000" rIns="54000" rtlCol="0" anchor="ctr" anchorCtr="0">
            <a:spAutoFit/>
          </a:bodyPr>
          <a:lstStyle/>
          <a:p>
            <a:pPr fontAlgn="ctr"/>
            <a:r>
              <a:rPr lang="ja-JP" altLang="en-US" sz="1600" dirty="0">
                <a:latin typeface="HGPｺﾞｼｯｸM" panose="020B0600000000000000" pitchFamily="50" charset="-128"/>
                <a:ea typeface="HGPｺﾞｼｯｸM" panose="020B0600000000000000" pitchFamily="50" charset="-128"/>
              </a:rPr>
              <a:t>セキュリティ</a:t>
            </a:r>
          </a:p>
        </p:txBody>
      </p:sp>
    </p:spTree>
    <p:extLst>
      <p:ext uri="{BB962C8B-B14F-4D97-AF65-F5344CB8AC3E}">
        <p14:creationId xmlns:p14="http://schemas.microsoft.com/office/powerpoint/2010/main" val="19844273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38</a:t>
            </a:fld>
            <a:endParaRPr lang="ja-JP" altLang="en-US" dirty="0"/>
          </a:p>
        </p:txBody>
      </p:sp>
      <p:graphicFrame>
        <p:nvGraphicFramePr>
          <p:cNvPr id="4" name="表 3"/>
          <p:cNvGraphicFramePr>
            <a:graphicFrameLocks noGrp="1"/>
          </p:cNvGraphicFramePr>
          <p:nvPr/>
        </p:nvGraphicFramePr>
        <p:xfrm>
          <a:off x="251520" y="1628800"/>
          <a:ext cx="8640960" cy="4834644"/>
        </p:xfrm>
        <a:graphic>
          <a:graphicData uri="http://schemas.openxmlformats.org/drawingml/2006/table">
            <a:tbl>
              <a:tblPr>
                <a:tableStyleId>{5C22544A-7EE6-4342-B048-85BDC9FD1C3A}</a:tableStyleId>
              </a:tblPr>
              <a:tblGrid>
                <a:gridCol w="356750">
                  <a:extLst>
                    <a:ext uri="{9D8B030D-6E8A-4147-A177-3AD203B41FA5}">
                      <a16:colId xmlns:a16="http://schemas.microsoft.com/office/drawing/2014/main" val="20000"/>
                    </a:ext>
                  </a:extLst>
                </a:gridCol>
                <a:gridCol w="1153648">
                  <a:extLst>
                    <a:ext uri="{9D8B030D-6E8A-4147-A177-3AD203B41FA5}">
                      <a16:colId xmlns:a16="http://schemas.microsoft.com/office/drawing/2014/main" val="20001"/>
                    </a:ext>
                  </a:extLst>
                </a:gridCol>
                <a:gridCol w="1639423">
                  <a:extLst>
                    <a:ext uri="{9D8B030D-6E8A-4147-A177-3AD203B41FA5}">
                      <a16:colId xmlns:a16="http://schemas.microsoft.com/office/drawing/2014/main" val="20002"/>
                    </a:ext>
                  </a:extLst>
                </a:gridCol>
                <a:gridCol w="5491139">
                  <a:extLst>
                    <a:ext uri="{9D8B030D-6E8A-4147-A177-3AD203B41FA5}">
                      <a16:colId xmlns:a16="http://schemas.microsoft.com/office/drawing/2014/main" val="20003"/>
                    </a:ext>
                  </a:extLst>
                </a:gridCol>
              </a:tblGrid>
              <a:tr h="190360">
                <a:tc>
                  <a:txBody>
                    <a:bodyPr/>
                    <a:lstStyle/>
                    <a:p>
                      <a:pPr algn="ctr" fontAlgn="ctr">
                        <a:lnSpc>
                          <a:spcPct val="90000"/>
                        </a:lnSpc>
                      </a:pPr>
                      <a:r>
                        <a:rPr lang="ja-JP" altLang="en-US" sz="800" u="none" strike="noStrike" dirty="0">
                          <a:effectLst/>
                          <a:latin typeface="HGPｺﾞｼｯｸM" panose="020B0600000000000000" pitchFamily="50" charset="-128"/>
                          <a:ea typeface="HGPｺﾞｼｯｸM" panose="020B0600000000000000" pitchFamily="50" charset="-128"/>
                        </a:rPr>
                        <a:t>大項目</a:t>
                      </a:r>
                      <a:endParaRPr lang="ja-JP" altLang="en-US" sz="8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dirty="0">
                          <a:effectLst/>
                          <a:latin typeface="HGPｺﾞｼｯｸM" panose="020B0600000000000000" pitchFamily="50" charset="-128"/>
                          <a:ea typeface="HGPｺﾞｼｯｸM" panose="020B0600000000000000" pitchFamily="50" charset="-128"/>
                        </a:rPr>
                        <a:t>中項目</a:t>
                      </a: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u="none" strike="noStrike">
                          <a:effectLst/>
                          <a:latin typeface="HGPｺﾞｼｯｸM" panose="020B0600000000000000" pitchFamily="50" charset="-128"/>
                          <a:ea typeface="HGPｺﾞｼｯｸM" panose="020B0600000000000000" pitchFamily="50" charset="-128"/>
                        </a:rPr>
                        <a:t>小項目</a:t>
                      </a: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pPr algn="ctr" fontAlgn="ctr">
                        <a:lnSpc>
                          <a:spcPct val="90000"/>
                        </a:lnSpc>
                      </a:pPr>
                      <a:r>
                        <a:rPr lang="ja-JP" altLang="en-US" sz="1400" b="0" i="0" u="none" strike="noStrike" dirty="0">
                          <a:effectLst/>
                          <a:latin typeface="HGPｺﾞｼｯｸM" panose="020B0600000000000000" pitchFamily="50" charset="-128"/>
                          <a:ea typeface="HGPｺﾞｼｯｸM" panose="020B0600000000000000" pitchFamily="50" charset="-128"/>
                        </a:rPr>
                        <a:t>メトリクス</a:t>
                      </a: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0000"/>
                  </a:ext>
                </a:extLst>
              </a:tr>
              <a:tr h="177237">
                <a:tc rowSpan="23">
                  <a:txBody>
                    <a:bodyPr/>
                    <a:lstStyle/>
                    <a:p>
                      <a:pPr algn="l" fontAlgn="ctr">
                        <a:lnSpc>
                          <a:spcPct val="90000"/>
                        </a:lnSpc>
                      </a:pP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システム制約／</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前提条件</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構築時の制約条件</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構築時の制約条件</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運用時の制約条件</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運用時の制約条件</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77237">
                <a:tc vMerge="1">
                  <a:txBody>
                    <a:bodyPr/>
                    <a:lstStyle/>
                    <a:p>
                      <a:endParaRPr kumimoji="1" lang="ja-JP" altLang="en-US"/>
                    </a:p>
                  </a:txBody>
                  <a:tcPr/>
                </a:tc>
                <a:tc rowSpan="7">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システム特性</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ユーザ数</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en-US" altLang="ja-JP" sz="1300" u="none" strike="noStrike" dirty="0">
                          <a:effectLst/>
                          <a:latin typeface="HGPｺﾞｼｯｸM" panose="020B0600000000000000" pitchFamily="50" charset="-128"/>
                          <a:ea typeface="HGPｺﾞｼｯｸM" panose="020B0600000000000000" pitchFamily="50" charset="-128"/>
                        </a:rPr>
                        <a:t>&lt;</a:t>
                      </a:r>
                      <a:r>
                        <a:rPr lang="ja-JP" altLang="en-US" sz="1300" u="none" strike="noStrike" dirty="0">
                          <a:effectLst/>
                          <a:latin typeface="HGPｺﾞｼｯｸM" panose="020B0600000000000000" pitchFamily="50" charset="-128"/>
                          <a:ea typeface="HGPｺﾞｼｯｸM" panose="020B0600000000000000" pitchFamily="50" charset="-128"/>
                        </a:rPr>
                        <a:t>重複</a:t>
                      </a:r>
                      <a:r>
                        <a:rPr lang="en-US" altLang="ja-JP" sz="1300" u="none" strike="noStrike" dirty="0">
                          <a:effectLst/>
                          <a:latin typeface="HGPｺﾞｼｯｸM" panose="020B0600000000000000" pitchFamily="50" charset="-128"/>
                          <a:ea typeface="HGPｺﾞｼｯｸM" panose="020B0600000000000000" pitchFamily="50" charset="-128"/>
                        </a:rPr>
                        <a:t>&gt;</a:t>
                      </a:r>
                      <a:r>
                        <a:rPr lang="ja-JP" altLang="en-US" sz="1300" u="none" strike="noStrike" dirty="0">
                          <a:effectLst/>
                          <a:latin typeface="HGPｺﾞｼｯｸM" panose="020B0600000000000000" pitchFamily="50" charset="-128"/>
                          <a:ea typeface="HGPｺﾞｼｯｸM" panose="020B0600000000000000" pitchFamily="50" charset="-128"/>
                        </a:rPr>
                        <a:t>ユーザ数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クライアント数</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クライアント数（上限の有無等）</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拠点数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拠点数（複数か否か）</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地域的広がり</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広がりの範囲（同一都市内、県内等）</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zh-TW" altLang="en-US" sz="1300" u="none" strike="noStrike" dirty="0">
                          <a:effectLst/>
                          <a:latin typeface="HGPｺﾞｼｯｸM" panose="020B0600000000000000" pitchFamily="50" charset="-128"/>
                          <a:ea typeface="HGPｺﾞｼｯｸM" panose="020B0600000000000000" pitchFamily="50" charset="-128"/>
                        </a:rPr>
                        <a:t>特定製品指定</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特定製品の採用の有無</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ja-JP" altLang="en-US" sz="1300" u="none" strike="noStrike">
                          <a:effectLst/>
                          <a:latin typeface="HGPｺﾞｼｯｸM" panose="020B0600000000000000" pitchFamily="50" charset="-128"/>
                          <a:ea typeface="HGPｺﾞｼｯｸM" panose="020B0600000000000000" pitchFamily="50" charset="-128"/>
                        </a:rPr>
                        <a:t>システム利用範囲</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システム利用範囲</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zh-TW" altLang="en-US" sz="1300" u="none" strike="noStrike">
                          <a:effectLst/>
                          <a:latin typeface="HGPｺﾞｼｯｸM" panose="020B0600000000000000" pitchFamily="50" charset="-128"/>
                          <a:ea typeface="HGPｺﾞｼｯｸM" panose="020B0600000000000000" pitchFamily="50" charset="-128"/>
                        </a:rPr>
                        <a:t>複数言語対応</a:t>
                      </a:r>
                      <a:endParaRPr lang="zh-TW"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言語数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177237">
                <a:tc vMerge="1">
                  <a:txBody>
                    <a:bodyPr/>
                    <a:lstStyle/>
                    <a:p>
                      <a:endParaRPr kumimoji="1" lang="ja-JP" altLang="en-US"/>
                    </a:p>
                  </a:txBody>
                  <a:tcPr/>
                </a:tc>
                <a:tc rowSpan="3">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適合規格</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zh-TW" altLang="en-US" sz="1300" u="none" strike="noStrike" dirty="0">
                          <a:effectLst/>
                          <a:latin typeface="HGPｺﾞｼｯｸM" panose="020B0600000000000000" pitchFamily="50" charset="-128"/>
                          <a:ea typeface="HGPｺﾞｼｯｸM" panose="020B0600000000000000" pitchFamily="50" charset="-128"/>
                        </a:rPr>
                        <a:t>製品安全規格</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規格取得必要性の有無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環境保護</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規格取得必要性の有無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177237">
                <a:tc vMerge="1">
                  <a:txBody>
                    <a:bodyPr/>
                    <a:lstStyle/>
                    <a:p>
                      <a:endParaRPr kumimoji="1" lang="ja-JP" altLang="en-US"/>
                    </a:p>
                  </a:txBody>
                  <a:tcPr/>
                </a:tc>
                <a:tc vMerge="1">
                  <a:txBody>
                    <a:bodyPr/>
                    <a:lstStyle/>
                    <a:p>
                      <a:endParaRPr kumimoji="1" lang="ja-JP" altLang="en-US"/>
                    </a:p>
                  </a:txBody>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電磁干渉</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規格取得の有無</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7">
                  <a:txBody>
                    <a:bodyPr/>
                    <a:lstStyle/>
                    <a:p>
                      <a:pPr marL="0" marR="0" lvl="0" indent="0" algn="l" defTabSz="457200" rtl="0" eaLnBrk="1" fontAlgn="ctr" latinLnBrk="0" hangingPunct="1">
                        <a:lnSpc>
                          <a:spcPct val="90000"/>
                        </a:lnSpc>
                        <a:spcBef>
                          <a:spcPts val="0"/>
                        </a:spcBef>
                        <a:spcAft>
                          <a:spcPts val="0"/>
                        </a:spcAft>
                        <a:buClrTx/>
                        <a:buSzTx/>
                        <a:buFontTx/>
                        <a:buNone/>
                        <a:tabLst/>
                        <a:defRPr/>
                      </a:pPr>
                      <a:r>
                        <a:rPr lang="zh-TW" altLang="en-US" sz="1300" u="none" strike="noStrike" dirty="0">
                          <a:effectLst/>
                          <a:latin typeface="HGPｺﾞｼｯｸM" panose="020B0600000000000000" pitchFamily="50" charset="-128"/>
                          <a:ea typeface="HGPｺﾞｼｯｸM" panose="020B0600000000000000" pitchFamily="50" charset="-128"/>
                        </a:rPr>
                        <a:t>機材設置</a:t>
                      </a:r>
                      <a:br>
                        <a:rPr lang="en-US" altLang="zh-TW" sz="1300" u="none" strike="noStrike" dirty="0">
                          <a:effectLst/>
                          <a:latin typeface="HGPｺﾞｼｯｸM" panose="020B0600000000000000" pitchFamily="50" charset="-128"/>
                          <a:ea typeface="HGPｺﾞｼｯｸM" panose="020B0600000000000000" pitchFamily="50" charset="-128"/>
                        </a:rPr>
                      </a:br>
                      <a:r>
                        <a:rPr lang="zh-TW" altLang="en-US" sz="1300" u="none" strike="noStrike" dirty="0">
                          <a:effectLst/>
                          <a:latin typeface="HGPｺﾞｼｯｸM" panose="020B0600000000000000" pitchFamily="50" charset="-128"/>
                          <a:ea typeface="HGPｺﾞｼｯｸM" panose="020B0600000000000000" pitchFamily="50" charset="-128"/>
                        </a:rPr>
                        <a:t>環境条件</a:t>
                      </a:r>
                      <a:endParaRPr lang="zh-TW" altLang="en-US" sz="1300" b="0" i="0" u="none" strike="noStrike" dirty="0">
                        <a:effectLst/>
                        <a:latin typeface="HGPｺﾞｼｯｸM" panose="020B0600000000000000" pitchFamily="50" charset="-128"/>
                        <a:ea typeface="HGPｺﾞｼｯｸM" panose="020B0600000000000000" pitchFamily="50" charset="-128"/>
                      </a:endParaRPr>
                    </a:p>
                    <a:p>
                      <a:pPr algn="l" fontAlgn="ctr">
                        <a:lnSpc>
                          <a:spcPct val="90000"/>
                        </a:lnSpc>
                      </a:pP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耐震／免震</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耐震震度</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2456330"/>
                  </a:ext>
                </a:extLst>
              </a:tr>
              <a:tr h="347839">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スペース</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設置スペース制限（マシン室、事務所設置）、</a:t>
                      </a:r>
                      <a:endParaRPr lang="en-US" altLang="ja-JP" sz="1300" u="none" strike="noStrike" dirty="0">
                        <a:effectLst/>
                        <a:latin typeface="HGPｺﾞｼｯｸM" panose="020B0600000000000000" pitchFamily="50" charset="-128"/>
                        <a:ea typeface="HGPｺﾞｼｯｸM" panose="020B0600000000000000" pitchFamily="50" charset="-128"/>
                      </a:endParaRPr>
                    </a:p>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並行稼働スペース（移行時）、設置スペースの拡張余地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4069562"/>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重量</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zh-TW" altLang="en-US" sz="1300" u="none" strike="noStrike" dirty="0">
                          <a:effectLst/>
                          <a:latin typeface="HGPｺﾞｼｯｸM" panose="020B0600000000000000" pitchFamily="50" charset="-128"/>
                          <a:ea typeface="HGPｺﾞｼｯｸM" panose="020B0600000000000000" pitchFamily="50" charset="-128"/>
                        </a:rPr>
                        <a:t>床加重、設置対策</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9830351"/>
                  </a:ext>
                </a:extLst>
              </a:tr>
              <a:tr h="347839">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zh-TW" altLang="en-US" sz="1300" u="none" strike="noStrike" dirty="0">
                          <a:effectLst/>
                          <a:latin typeface="HGPｺﾞｼｯｸM" panose="020B0600000000000000" pitchFamily="50" charset="-128"/>
                          <a:ea typeface="HGPｺﾞｼｯｸM" panose="020B0600000000000000" pitchFamily="50" charset="-128"/>
                        </a:rPr>
                        <a:t>電気設備適合性</a:t>
                      </a:r>
                      <a:endParaRPr lang="zh-TW"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供給電力適合性、電源容量の制約、並行稼働電力（移行時）、停電対策、</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想定設置場所の電圧変動、想定設置場所の周波数変動、接地</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477014"/>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zh-CN" altLang="en-US" sz="1300" u="none" strike="noStrike" dirty="0">
                          <a:effectLst/>
                          <a:latin typeface="HGPｺﾞｼｯｸM" panose="020B0600000000000000" pitchFamily="50" charset="-128"/>
                          <a:ea typeface="HGPｺﾞｼｯｸM" panose="020B0600000000000000" pitchFamily="50" charset="-128"/>
                        </a:rPr>
                        <a:t>温度（帯域）</a:t>
                      </a:r>
                      <a:endParaRPr lang="zh-CN"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zh-CN" altLang="en-US" sz="1300" u="none" strike="noStrike" dirty="0">
                          <a:effectLst/>
                          <a:latin typeface="HGPｺﾞｼｯｸM" panose="020B0600000000000000" pitchFamily="50" charset="-128"/>
                          <a:ea typeface="HGPｺﾞｼｯｸM" panose="020B0600000000000000" pitchFamily="50" charset="-128"/>
                        </a:rPr>
                        <a:t>温度（帯域）</a:t>
                      </a:r>
                      <a:endParaRPr lang="zh-CN"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4463714"/>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zh-CN" altLang="en-US" sz="1300" u="none" strike="noStrike" dirty="0">
                          <a:effectLst/>
                          <a:latin typeface="HGPｺﾞｼｯｸM" panose="020B0600000000000000" pitchFamily="50" charset="-128"/>
                          <a:ea typeface="HGPｺﾞｼｯｸM" panose="020B0600000000000000" pitchFamily="50" charset="-128"/>
                        </a:rPr>
                        <a:t>湿度（帯域）</a:t>
                      </a:r>
                      <a:endParaRPr lang="zh-CN"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zh-CN" altLang="en-US" sz="1300" u="none" strike="noStrike" dirty="0">
                          <a:effectLst/>
                          <a:latin typeface="HGPｺﾞｼｯｸM" panose="020B0600000000000000" pitchFamily="50" charset="-128"/>
                          <a:ea typeface="HGPｺﾞｼｯｸM" panose="020B0600000000000000" pitchFamily="50" charset="-128"/>
                        </a:rPr>
                        <a:t>湿度（帯域）</a:t>
                      </a:r>
                      <a:endParaRPr lang="zh-CN"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5352043"/>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空調性能</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空調性能、空調設備の制約（カスタマイズの必要性）</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8103641"/>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4">
                  <a:txBody>
                    <a:bodyPr/>
                    <a:lstStyle/>
                    <a:p>
                      <a:pPr marL="0" marR="0" lvl="0" indent="0" algn="l" defTabSz="457200" rtl="0" eaLnBrk="1" fontAlgn="ctr" latinLnBrk="0" hangingPunct="1">
                        <a:lnSpc>
                          <a:spcPct val="90000"/>
                        </a:lnSpc>
                        <a:spcBef>
                          <a:spcPts val="0"/>
                        </a:spcBef>
                        <a:spcAft>
                          <a:spcPts val="0"/>
                        </a:spcAft>
                        <a:buClrTx/>
                        <a:buSzTx/>
                        <a:buFontTx/>
                        <a:buNone/>
                        <a:tabLst/>
                        <a:defRPr/>
                      </a:pPr>
                      <a:r>
                        <a:rPr lang="ja-JP" altLang="en-US" sz="1300" u="none" strike="noStrike" dirty="0">
                          <a:effectLst/>
                          <a:latin typeface="HGPｺﾞｼｯｸM" panose="020B0600000000000000" pitchFamily="50" charset="-128"/>
                          <a:ea typeface="HGPｺﾞｼｯｸM" panose="020B0600000000000000" pitchFamily="50" charset="-128"/>
                        </a:rPr>
                        <a:t>環境</a:t>
                      </a:r>
                      <a:br>
                        <a:rPr lang="en-US" altLang="ja-JP" sz="1300" u="none" strike="noStrike" dirty="0">
                          <a:effectLst/>
                          <a:latin typeface="HGPｺﾞｼｯｸM" panose="020B0600000000000000" pitchFamily="50" charset="-128"/>
                          <a:ea typeface="HGPｺﾞｼｯｸM" panose="020B0600000000000000" pitchFamily="50" charset="-128"/>
                        </a:rPr>
                      </a:br>
                      <a:r>
                        <a:rPr lang="ja-JP" altLang="en-US" sz="1300" u="none" strike="noStrike" dirty="0">
                          <a:effectLst/>
                          <a:latin typeface="HGPｺﾞｼｯｸM" panose="020B0600000000000000" pitchFamily="50" charset="-128"/>
                          <a:ea typeface="HGPｺﾞｼｯｸM" panose="020B0600000000000000" pitchFamily="50" charset="-128"/>
                        </a:rPr>
                        <a:t>マネージメント</a:t>
                      </a:r>
                      <a:endParaRPr lang="ja-JP" altLang="en-US" sz="1300" b="0" i="0" u="none" strike="noStrike" dirty="0">
                        <a:effectLst/>
                        <a:latin typeface="HGPｺﾞｼｯｸM" panose="020B0600000000000000" pitchFamily="50" charset="-128"/>
                        <a:ea typeface="HGPｺﾞｼｯｸM" panose="020B0600000000000000" pitchFamily="50" charset="-128"/>
                      </a:endParaRPr>
                    </a:p>
                    <a:p>
                      <a:pPr algn="l" fontAlgn="ctr">
                        <a:lnSpc>
                          <a:spcPct val="90000"/>
                        </a:lnSpc>
                      </a:pP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環境負荷を抑える工夫</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グリーン購入法対応度、同一機材拡張余力、機材のライフサイクル期間</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130765"/>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エネルギー消費効率</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エネルギー消費の目標値</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525272"/>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en-US" sz="1300" u="none" strike="noStrike">
                          <a:effectLst/>
                          <a:latin typeface="HGPｺﾞｼｯｸM" panose="020B0600000000000000" pitchFamily="50" charset="-128"/>
                          <a:ea typeface="HGPｺﾞｼｯｸM" panose="020B0600000000000000" pitchFamily="50" charset="-128"/>
                        </a:rPr>
                        <a:t>CO2</a:t>
                      </a:r>
                      <a:r>
                        <a:rPr lang="ja-JP" altLang="en-US" sz="1300" u="none" strike="noStrike">
                          <a:effectLst/>
                          <a:latin typeface="HGPｺﾞｼｯｸM" panose="020B0600000000000000" pitchFamily="50" charset="-128"/>
                          <a:ea typeface="HGPｺﾞｼｯｸM" panose="020B0600000000000000" pitchFamily="50" charset="-128"/>
                        </a:rPr>
                        <a:t>排出量</a:t>
                      </a:r>
                      <a:endParaRPr lang="ja-JP" altLang="en-US" sz="1300" b="0" i="0" u="none" strike="noStrike">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en-US" sz="1300" u="none" strike="noStrike" dirty="0">
                          <a:effectLst/>
                          <a:latin typeface="HGPｺﾞｼｯｸM" panose="020B0600000000000000" pitchFamily="50" charset="-128"/>
                          <a:ea typeface="HGPｺﾞｼｯｸM" panose="020B0600000000000000" pitchFamily="50" charset="-128"/>
                        </a:rPr>
                        <a:t>CO2</a:t>
                      </a:r>
                      <a:r>
                        <a:rPr lang="ja-JP" altLang="en-US" sz="1300" u="none" strike="noStrike" dirty="0">
                          <a:effectLst/>
                          <a:latin typeface="HGPｺﾞｼｯｸM" panose="020B0600000000000000" pitchFamily="50" charset="-128"/>
                          <a:ea typeface="HGPｺﾞｼｯｸM" panose="020B0600000000000000" pitchFamily="50" charset="-128"/>
                        </a:rPr>
                        <a:t>排出量の目標値</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5166508"/>
                  </a:ext>
                </a:extLst>
              </a:tr>
              <a:tr h="177237">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algn="l" fontAlgn="ctr"/>
                      <a:endParaRPr lang="ja-JP" altLang="en-US" sz="14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低騒音</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lnSpc>
                          <a:spcPct val="90000"/>
                        </a:lnSpc>
                      </a:pPr>
                      <a:r>
                        <a:rPr lang="ja-JP" altLang="en-US" sz="1300" u="none" strike="noStrike" dirty="0">
                          <a:effectLst/>
                          <a:latin typeface="HGPｺﾞｼｯｸM" panose="020B0600000000000000" pitchFamily="50" charset="-128"/>
                          <a:ea typeface="HGPｺﾞｼｯｸM" panose="020B0600000000000000" pitchFamily="50" charset="-128"/>
                        </a:rPr>
                        <a:t>騒音値</a:t>
                      </a:r>
                      <a:endParaRPr lang="ja-JP" altLang="en-US" sz="1300" b="0" i="0" u="none" strike="noStrike" dirty="0">
                        <a:effectLst/>
                        <a:latin typeface="HGPｺﾞｼｯｸM" panose="020B0600000000000000" pitchFamily="50" charset="-128"/>
                        <a:ea typeface="HGPｺﾞｼｯｸM" panose="020B0600000000000000" pitchFamily="50" charset="-128"/>
                      </a:endParaRPr>
                    </a:p>
                  </a:txBody>
                  <a:tcPr marL="7705" marR="7705" marT="770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6511720"/>
                  </a:ext>
                </a:extLst>
              </a:tr>
            </a:tbl>
          </a:graphicData>
        </a:graphic>
      </p:graphicFrame>
      <p:sp>
        <p:nvSpPr>
          <p:cNvPr id="5" name="テキスト ボックス 4"/>
          <p:cNvSpPr txBox="1"/>
          <p:nvPr/>
        </p:nvSpPr>
        <p:spPr>
          <a:xfrm>
            <a:off x="539552" y="1136933"/>
            <a:ext cx="8208912" cy="369332"/>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非機能要件メトリクス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つづき</a:t>
            </a:r>
            <a:r>
              <a:rPr lang="en-US" altLang="ja-JP" dirty="0">
                <a:latin typeface="HGPｺﾞｼｯｸM" panose="020B0600000000000000" pitchFamily="50" charset="-128"/>
                <a:ea typeface="HGPｺﾞｼｯｸM" panose="020B0600000000000000" pitchFamily="50" charset="-128"/>
              </a:rPr>
              <a:t>)</a:t>
            </a:r>
          </a:p>
        </p:txBody>
      </p:sp>
      <p:sp>
        <p:nvSpPr>
          <p:cNvPr id="6"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sp>
        <p:nvSpPr>
          <p:cNvPr id="9" name="テキスト ボックス 8"/>
          <p:cNvSpPr txBox="1"/>
          <p:nvPr/>
        </p:nvSpPr>
        <p:spPr>
          <a:xfrm>
            <a:off x="256284" y="1904168"/>
            <a:ext cx="355276" cy="2100896"/>
          </a:xfrm>
          <a:prstGeom prst="rect">
            <a:avLst/>
          </a:prstGeom>
          <a:noFill/>
        </p:spPr>
        <p:txBody>
          <a:bodyPr vert="eaVert" wrap="none" lIns="54000" rIns="54000" rtlCol="0" anchor="ctr" anchorCtr="0">
            <a:spAutoFit/>
          </a:bodyPr>
          <a:lstStyle/>
          <a:p>
            <a:pPr fontAlgn="ctr"/>
            <a:r>
              <a:rPr lang="ja-JP" altLang="en-US" sz="1600" dirty="0">
                <a:latin typeface="HGPｺﾞｼｯｸM" panose="020B0600000000000000" pitchFamily="50" charset="-128"/>
                <a:ea typeface="HGPｺﾞｼｯｸM" panose="020B0600000000000000" pitchFamily="50" charset="-128"/>
              </a:rPr>
              <a:t>システム環境・エコロジー</a:t>
            </a:r>
          </a:p>
        </p:txBody>
      </p:sp>
    </p:spTree>
    <p:extLst>
      <p:ext uri="{BB962C8B-B14F-4D97-AF65-F5344CB8AC3E}">
        <p14:creationId xmlns:p14="http://schemas.microsoft.com/office/powerpoint/2010/main" val="28976821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39</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アンチパターン①</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208912" cy="2739211"/>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アーキテクト・インフラとの連携を密にする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非機能要件の分類やメトリクスごとに、担当範囲を整理する</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7913" indent="-363538">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非機能要件の実現可能性を担保する。</a:t>
            </a:r>
            <a:br>
              <a:rPr lang="en-US" altLang="ja-JP" dirty="0">
                <a:latin typeface="HGPｺﾞｼｯｸM" panose="020B0600000000000000" pitchFamily="50" charset="-128"/>
                <a:ea typeface="HGPｺﾞｼｯｸM" panose="020B0600000000000000" pitchFamily="50" charset="-128"/>
              </a:rPr>
            </a:br>
            <a:endParaRPr lang="en-US" altLang="ja-JP" sz="1400" dirty="0">
              <a:latin typeface="HGPｺﾞｼｯｸM" panose="020B0600000000000000" pitchFamily="50" charset="-128"/>
              <a:ea typeface="HGPｺﾞｼｯｸM" panose="020B0600000000000000" pitchFamily="50" charset="-128"/>
            </a:endParaRPr>
          </a:p>
          <a:p>
            <a:pPr marL="17970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非機能要件の実現方法やコスト等の概略に関して、断続的な</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相談・調整の場を設ける</a:t>
            </a:r>
            <a:br>
              <a:rPr lang="en-US" altLang="ja-JP" sz="1400" dirty="0">
                <a:latin typeface="HGPｺﾞｼｯｸM" panose="020B0600000000000000" pitchFamily="50" charset="-128"/>
                <a:ea typeface="HGPｺﾞｼｯｸM" panose="020B0600000000000000" pitchFamily="50" charset="-128"/>
              </a:rPr>
            </a:br>
            <a:endParaRPr lang="en-US" altLang="ja-JP" sz="1400" dirty="0">
              <a:latin typeface="HGPｺﾞｼｯｸM" panose="020B0600000000000000" pitchFamily="50" charset="-128"/>
              <a:ea typeface="HGPｺﾞｼｯｸM" panose="020B0600000000000000" pitchFamily="50" charset="-128"/>
            </a:endParaRPr>
          </a:p>
        </p:txBody>
      </p:sp>
      <p:sp>
        <p:nvSpPr>
          <p:cNvPr id="12" name="角丸四角形 11"/>
          <p:cNvSpPr/>
          <p:nvPr/>
        </p:nvSpPr>
        <p:spPr>
          <a:xfrm>
            <a:off x="755576" y="1694197"/>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アーキテクト、インフラ、パッケージ</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ベンダー</a:t>
            </a:r>
            <a:r>
              <a:rPr lang="en-US" altLang="ja-JP" dirty="0">
                <a:solidFill>
                  <a:schemeClr val="tx1"/>
                </a:solidFill>
                <a:latin typeface="HGPｺﾞｼｯｸM" panose="020B0600000000000000" pitchFamily="50" charset="-128"/>
                <a:ea typeface="HGPｺﾞｼｯｸM" panose="020B0600000000000000" pitchFamily="50" charset="-128"/>
              </a:rPr>
              <a:t>)</a:t>
            </a:r>
            <a:r>
              <a:rPr lang="ja-JP" altLang="en-US" dirty="0">
                <a:solidFill>
                  <a:schemeClr val="tx1"/>
                </a:solidFill>
                <a:latin typeface="HGPｺﾞｼｯｸM" panose="020B0600000000000000" pitchFamily="50" charset="-128"/>
                <a:ea typeface="HGPｺﾞｼｯｸM" panose="020B0600000000000000" pitchFamily="50" charset="-128"/>
              </a:rPr>
              <a:t>との間で、</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非機能要件の検討やその実現に関する役割分担に齟齬が生じる。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237110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システム要件定義のアウトプット</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815129714"/>
              </p:ext>
            </p:extLst>
          </p:nvPr>
        </p:nvGraphicFramePr>
        <p:xfrm>
          <a:off x="539552" y="1846800"/>
          <a:ext cx="8208912" cy="4606538"/>
        </p:xfrm>
        <a:graphic>
          <a:graphicData uri="http://schemas.openxmlformats.org/drawingml/2006/table">
            <a:tbl>
              <a:tblPr firstRow="1" firstCol="1" bandRow="1">
                <a:tableStyleId>{00A15C55-8517-42AA-B614-E9B94910E393}</a:tableStyleId>
              </a:tblPr>
              <a:tblGrid>
                <a:gridCol w="851082">
                  <a:extLst>
                    <a:ext uri="{9D8B030D-6E8A-4147-A177-3AD203B41FA5}">
                      <a16:colId xmlns:a16="http://schemas.microsoft.com/office/drawing/2014/main" val="20000"/>
                    </a:ext>
                  </a:extLst>
                </a:gridCol>
                <a:gridCol w="1743075">
                  <a:extLst>
                    <a:ext uri="{9D8B030D-6E8A-4147-A177-3AD203B41FA5}">
                      <a16:colId xmlns:a16="http://schemas.microsoft.com/office/drawing/2014/main" val="20001"/>
                    </a:ext>
                  </a:extLst>
                </a:gridCol>
                <a:gridCol w="5614755">
                  <a:extLst>
                    <a:ext uri="{9D8B030D-6E8A-4147-A177-3AD203B41FA5}">
                      <a16:colId xmlns:a16="http://schemas.microsoft.com/office/drawing/2014/main" val="20002"/>
                    </a:ext>
                  </a:extLst>
                </a:gridCol>
              </a:tblGrid>
              <a:tr h="347099">
                <a:tc>
                  <a:txBody>
                    <a:bodyPr/>
                    <a:lstStyle/>
                    <a:p>
                      <a:pPr algn="ctr">
                        <a:spcAft>
                          <a:spcPts val="0"/>
                        </a:spcAft>
                      </a:pPr>
                      <a:r>
                        <a:rPr lang="ja-JP" sz="1400" kern="0" dirty="0">
                          <a:solidFill>
                            <a:schemeClr val="tx1"/>
                          </a:solidFill>
                          <a:effectLst/>
                          <a:latin typeface="HGPｺﾞｼｯｸM" panose="020B0600000000000000" pitchFamily="50" charset="-128"/>
                          <a:ea typeface="HGPｺﾞｼｯｸM" panose="020B0600000000000000" pitchFamily="50" charset="-128"/>
                        </a:rPr>
                        <a:t>成果物</a:t>
                      </a:r>
                      <a:r>
                        <a:rPr lang="en-US" sz="1400" kern="0" dirty="0">
                          <a:solidFill>
                            <a:schemeClr val="tx1"/>
                          </a:solidFill>
                          <a:effectLst/>
                          <a:latin typeface="HGPｺﾞｼｯｸM" panose="020B0600000000000000" pitchFamily="50" charset="-128"/>
                          <a:ea typeface="HGPｺﾞｼｯｸM" panose="020B0600000000000000" pitchFamily="50" charset="-128"/>
                        </a:rPr>
                        <a:t>ID</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sz="1400" kern="0" dirty="0">
                          <a:solidFill>
                            <a:schemeClr val="tx1"/>
                          </a:solidFill>
                          <a:effectLst/>
                          <a:latin typeface="HGPｺﾞｼｯｸM" panose="020B0600000000000000" pitchFamily="50" charset="-128"/>
                          <a:ea typeface="HGPｺﾞｼｯｸM" panose="020B0600000000000000" pitchFamily="50" charset="-128"/>
                        </a:rPr>
                        <a:t>成果物名</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tc>
                  <a:txBody>
                    <a:bodyPr/>
                    <a:lstStyle/>
                    <a:p>
                      <a:pPr algn="ctr">
                        <a:spcAft>
                          <a:spcPts val="0"/>
                        </a:spcAft>
                      </a:pPr>
                      <a:r>
                        <a:rPr lang="ja-JP" sz="1400" kern="0" dirty="0">
                          <a:solidFill>
                            <a:schemeClr val="tx1"/>
                          </a:solidFill>
                          <a:effectLst/>
                          <a:latin typeface="HGPｺﾞｼｯｸM" panose="020B0600000000000000" pitchFamily="50" charset="-128"/>
                          <a:ea typeface="HGPｺﾞｼｯｸM" panose="020B0600000000000000" pitchFamily="50" charset="-128"/>
                        </a:rPr>
                        <a:t>成果物の目的</a:t>
                      </a:r>
                      <a:endParaRPr lang="ja-JP" sz="14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59622" marR="59622" marT="0" marB="0" anchor="ctr">
                    <a:solidFill>
                      <a:schemeClr val="accent4">
                        <a:lumMod val="60000"/>
                        <a:lumOff val="40000"/>
                      </a:schemeClr>
                    </a:solidFill>
                  </a:tcPr>
                </a:tc>
                <a:extLst>
                  <a:ext uri="{0D108BD9-81ED-4DB2-BD59-A6C34878D82A}">
                    <a16:rowId xmlns:a16="http://schemas.microsoft.com/office/drawing/2014/main" val="10000"/>
                  </a:ext>
                </a:extLst>
              </a:tr>
              <a:tr h="473271">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DS-10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6</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システム機能俯瞰図</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新システムのシステム境界とサブシステム定義を含めた</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新システムの機能全体像を明確にする。</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extLst>
                  <a:ext uri="{0D108BD9-81ED-4DB2-BD59-A6C34878D82A}">
                    <a16:rowId xmlns:a16="http://schemas.microsoft.com/office/drawing/2014/main" val="10001"/>
                  </a:ext>
                </a:extLst>
              </a:tr>
              <a:tr h="473271">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DS-</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1</a:t>
                      </a: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7</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システムフロー</a:t>
                      </a:r>
                      <a:endParaRPr lang="zh-TW" alt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一連のシステム処理の流れを、</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システム機能と主要なデータを紐付けて可視化する。</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extLst>
                  <a:ext uri="{0D108BD9-81ED-4DB2-BD59-A6C34878D82A}">
                    <a16:rowId xmlns:a16="http://schemas.microsoft.com/office/drawing/2014/main" val="10002"/>
                  </a:ext>
                </a:extLst>
              </a:tr>
              <a:tr h="473271">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DS-20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1</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zh-TW"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画面機能要件定義</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画面機能全体に関わる要件</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画面一覧、画面フロー、サイトマップ等</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と</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画面機能個別要件</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レイアウト、項目定義、イベント定義等</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を明確にする。</a:t>
                      </a:r>
                    </a:p>
                  </a:txBody>
                  <a:tcPr marL="9525" marR="9525" marT="9525" marB="0" anchor="ctr"/>
                </a:tc>
                <a:extLst>
                  <a:ext uri="{0D108BD9-81ED-4DB2-BD59-A6C34878D82A}">
                    <a16:rowId xmlns:a16="http://schemas.microsoft.com/office/drawing/2014/main" val="10003"/>
                  </a:ext>
                </a:extLst>
              </a:tr>
              <a:tr h="473271">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DS-20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2</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zh-TW"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帳票機能要件定義</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帳票機能全体に関わる要件</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帳票一覧、帳票処理方式等</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と</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帳票機能個別要件</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帳票項目定義、帳票レイアウト等</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を明確にする。</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extLst>
                  <a:ext uri="{0D108BD9-81ED-4DB2-BD59-A6C34878D82A}">
                    <a16:rowId xmlns:a16="http://schemas.microsoft.com/office/drawing/2014/main" val="10004"/>
                  </a:ext>
                </a:extLst>
              </a:tr>
              <a:tr h="473271">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DS-20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3</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zh-TW"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外部</a:t>
                      </a:r>
                      <a:r>
                        <a:rPr lang="en-US" altLang="zh-TW" sz="1400" b="0" i="0" u="none" strike="noStrike" dirty="0">
                          <a:solidFill>
                            <a:schemeClr val="tx1"/>
                          </a:solidFill>
                          <a:effectLst/>
                          <a:latin typeface="HGPｺﾞｼｯｸM" panose="020B0600000000000000" pitchFamily="50" charset="-128"/>
                          <a:ea typeface="HGPｺﾞｼｯｸM" panose="020B0600000000000000" pitchFamily="50" charset="-128"/>
                        </a:rPr>
                        <a:t>IF</a:t>
                      </a:r>
                      <a:r>
                        <a:rPr lang="zh-TW"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機能要件定義</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各外部システムに関わる要件</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(IF</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一覧、</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IF</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方式等</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と</a:t>
                      </a:r>
                      <a:b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b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IF</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機能個別要件</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(IF</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項目定義、</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IF</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手順、データ量、サイクル等</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を明確にする。</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extLst>
                  <a:ext uri="{0D108BD9-81ED-4DB2-BD59-A6C34878D82A}">
                    <a16:rowId xmlns:a16="http://schemas.microsoft.com/office/drawing/2014/main" val="10005"/>
                  </a:ext>
                </a:extLst>
              </a:tr>
              <a:tr h="473271">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DS-20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4</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バッチ機能要件定義</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バッチ機能全体関わる要件</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ジョブネットフロー、ジョブネット一覧、バッチ処理方式等</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とバッチ機能個別要件</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入出力定義、処理概要定義等</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を明確にする。</a:t>
                      </a:r>
                    </a:p>
                  </a:txBody>
                  <a:tcPr marL="9525" marR="9525" marT="9525" marB="0" anchor="ctr"/>
                </a:tc>
                <a:extLst>
                  <a:ext uri="{0D108BD9-81ED-4DB2-BD59-A6C34878D82A}">
                    <a16:rowId xmlns:a16="http://schemas.microsoft.com/office/drawing/2014/main" val="10006"/>
                  </a:ext>
                </a:extLst>
              </a:tr>
              <a:tr h="473271">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DS-20</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5</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論理データモデル定義</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各機能要件定義にて定義した機能にて利用する</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エンティティ、項目を明確にする。</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extLst>
                  <a:ext uri="{0D108BD9-81ED-4DB2-BD59-A6C34878D82A}">
                    <a16:rowId xmlns:a16="http://schemas.microsoft.com/office/drawing/2014/main" val="10007"/>
                  </a:ext>
                </a:extLst>
              </a:tr>
              <a:tr h="473271">
                <a:tc>
                  <a:txBody>
                    <a:bodyPr/>
                    <a:lstStyle/>
                    <a:p>
                      <a:pPr algn="ctr" fontAlgn="ct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D</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S</a:t>
                      </a:r>
                      <a:r>
                        <a:rPr lang="en-US" sz="1400" b="0" i="0" u="none" strike="noStrike" dirty="0">
                          <a:solidFill>
                            <a:schemeClr val="tx1"/>
                          </a:solidFill>
                          <a:effectLst/>
                          <a:latin typeface="HGPｺﾞｼｯｸM" panose="020B0600000000000000" pitchFamily="50" charset="-128"/>
                          <a:ea typeface="HGPｺﾞｼｯｸM" panose="020B0600000000000000" pitchFamily="50" charset="-128"/>
                        </a:rPr>
                        <a:t>-</a:t>
                      </a: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312</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非機能要件定義書</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非機能要件の分類ごとに設けた、各種メトリクスの値・内容を明確にする。</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extLst>
                  <a:ext uri="{0D108BD9-81ED-4DB2-BD59-A6C34878D82A}">
                    <a16:rowId xmlns:a16="http://schemas.microsoft.com/office/drawing/2014/main" val="10008"/>
                  </a:ext>
                </a:extLst>
              </a:tr>
              <a:tr h="473271">
                <a:tc>
                  <a:txBody>
                    <a:bodyPr/>
                    <a:lstStyle/>
                    <a:p>
                      <a:pPr algn="ctr" fontAlgn="ctr"/>
                      <a:r>
                        <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rPr>
                        <a:t>DS-401</a:t>
                      </a:r>
                      <a:endParaRPr lang="en-US"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solidFill>
                      <a:schemeClr val="accent4">
                        <a:lumMod val="60000"/>
                        <a:lumOff val="40000"/>
                      </a:schemeClr>
                    </a:solidFill>
                  </a:tcP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ＣＲＵＤ図</a:t>
                      </a:r>
                    </a:p>
                  </a:txBody>
                  <a:tcPr marL="9525" marR="9525" marT="9525" marB="0" anchor="ctr"/>
                </a:tc>
                <a:tc>
                  <a:txBody>
                    <a:bodyPr/>
                    <a:lstStyle/>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論理データモデルに定義したエンティティと機能要件に定義した機能を</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p>
                      <a:pPr algn="l" fontAlgn="ctr"/>
                      <a:r>
                        <a:rPr lang="ja-JP" altLang="en-US" sz="1400" b="0" i="0" u="none" strike="noStrike" dirty="0">
                          <a:solidFill>
                            <a:schemeClr val="tx1"/>
                          </a:solidFill>
                          <a:effectLst/>
                          <a:latin typeface="HGPｺﾞｼｯｸM" panose="020B0600000000000000" pitchFamily="50" charset="-128"/>
                          <a:ea typeface="HGPｺﾞｼｯｸM" panose="020B0600000000000000" pitchFamily="50" charset="-128"/>
                        </a:rPr>
                        <a:t>紐付け、エンティティと機能の関係を明確にする。</a:t>
                      </a:r>
                      <a:endParaRPr lang="en-US" altLang="ja-JP" sz="1400" b="0" i="0" u="none" strike="noStrike" dirty="0">
                        <a:solidFill>
                          <a:schemeClr val="tx1"/>
                        </a:solidFill>
                        <a:effectLst/>
                        <a:latin typeface="HGPｺﾞｼｯｸM" panose="020B0600000000000000" pitchFamily="50" charset="-128"/>
                        <a:ea typeface="HGPｺﾞｼｯｸM" panose="020B0600000000000000" pitchFamily="50" charset="-128"/>
                      </a:endParaRPr>
                    </a:p>
                  </a:txBody>
                  <a:tcPr marL="9525" marR="9525" marT="9525" marB="0" anchor="ctr"/>
                </a:tc>
                <a:extLst>
                  <a:ext uri="{0D108BD9-81ED-4DB2-BD59-A6C34878D82A}">
                    <a16:rowId xmlns:a16="http://schemas.microsoft.com/office/drawing/2014/main" val="10009"/>
                  </a:ext>
                </a:extLst>
              </a:tr>
            </a:tbl>
          </a:graphicData>
        </a:graphic>
      </p:graphicFrame>
      <p:sp>
        <p:nvSpPr>
          <p:cNvPr id="5" name="正方形/長方形 4"/>
          <p:cNvSpPr/>
          <p:nvPr/>
        </p:nvSpPr>
        <p:spPr>
          <a:xfrm>
            <a:off x="592088" y="1270501"/>
            <a:ext cx="8300391" cy="369332"/>
          </a:xfrm>
          <a:prstGeom prst="rect">
            <a:avLst/>
          </a:prstGeom>
        </p:spPr>
        <p:txBody>
          <a:bodyPr wrap="square">
            <a:spAutoFit/>
          </a:bodyPr>
          <a:lstStyle/>
          <a:p>
            <a:r>
              <a:rPr lang="ja-JP" altLang="en-US" dirty="0">
                <a:latin typeface="HGPｺﾞｼｯｸM" panose="020B0600000000000000" pitchFamily="50" charset="-128"/>
                <a:ea typeface="HGPｺﾞｼｯｸM" panose="020B0600000000000000" pitchFamily="50" charset="-128"/>
              </a:rPr>
              <a:t>システム要件定義成果物　</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抜粋</a:t>
            </a:r>
          </a:p>
        </p:txBody>
      </p:sp>
    </p:spTree>
    <p:extLst>
      <p:ext uri="{BB962C8B-B14F-4D97-AF65-F5344CB8AC3E}">
        <p14:creationId xmlns:p14="http://schemas.microsoft.com/office/powerpoint/2010/main" val="26651663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40</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アンチパターン②</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208912" cy="2031325"/>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非機能要件の設定根拠をできるだけ明確にする</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287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業務要件から抽出（トップダウン）、個別メトリクスに対する</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お客さま要求（ボトムアップ）</a:t>
            </a:r>
            <a:endParaRPr lang="en-US" altLang="ja-JP" dirty="0">
              <a:latin typeface="HGPｺﾞｼｯｸM" panose="020B0600000000000000" pitchFamily="50" charset="-128"/>
              <a:ea typeface="HGPｺﾞｼｯｸM" panose="020B0600000000000000" pitchFamily="50" charset="-128"/>
            </a:endParaRPr>
          </a:p>
          <a:p>
            <a:pPr marL="14287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各非機能要件メトリクスの妥当性が評価・説明できるようになる</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755576" y="1647969"/>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必要な根拠や実現性、所要コストの評価なく、非機能要件メトリクスが設定される。</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オーバースペックになる。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384110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41</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アンチパターン③</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996952"/>
            <a:ext cx="8568952" cy="1477328"/>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非機能要求グレードは「モデル」。ＰＪごとにテーラリングが必要。</a:t>
            </a:r>
            <a:endParaRPr lang="en-US" altLang="ja-JP" dirty="0">
              <a:latin typeface="HGPｺﾞｼｯｸM" panose="020B0600000000000000" pitchFamily="50" charset="-128"/>
              <a:ea typeface="HGPｺﾞｼｯｸM" panose="020B0600000000000000" pitchFamily="50" charset="-128"/>
            </a:endParaRPr>
          </a:p>
          <a:p>
            <a:pPr marL="1076325" indent="-355600">
              <a:buFont typeface="Arial" panose="020B0604020202020204" pitchFamily="34" charset="0"/>
              <a:buChar char="•"/>
            </a:pPr>
            <a:endParaRPr lang="en-US" altLang="ja-JP" sz="1000" dirty="0">
              <a:latin typeface="HGPｺﾞｼｯｸM" panose="020B0600000000000000" pitchFamily="50" charset="-128"/>
              <a:ea typeface="HGPｺﾞｼｯｸM" panose="020B0600000000000000" pitchFamily="50" charset="-128"/>
            </a:endParaRPr>
          </a:p>
          <a:p>
            <a:pPr marL="14287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考慮不要な非機能要件メトリクスには“不要”と明記し、合意する。</a:t>
            </a:r>
            <a:endParaRPr lang="en-US" altLang="ja-JP" dirty="0">
              <a:latin typeface="HGPｺﾞｼｯｸM" panose="020B0600000000000000" pitchFamily="50" charset="-128"/>
              <a:ea typeface="HGPｺﾞｼｯｸM" panose="020B0600000000000000" pitchFamily="50" charset="-128"/>
            </a:endParaRPr>
          </a:p>
          <a:p>
            <a:pPr marL="1428750" indent="-35560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非機能要求グレードはインフラで実現する項目が対象であり、完全ではない。</a:t>
            </a:r>
            <a:endParaRPr lang="en-US" altLang="ja-JP" dirty="0">
              <a:latin typeface="HGPｺﾞｼｯｸM" panose="020B0600000000000000" pitchFamily="50" charset="-128"/>
              <a:ea typeface="HGPｺﾞｼｯｸM" panose="020B0600000000000000" pitchFamily="50" charset="-128"/>
            </a:endParaRPr>
          </a:p>
        </p:txBody>
      </p:sp>
      <p:sp>
        <p:nvSpPr>
          <p:cNvPr id="11" name="角丸四角形 10"/>
          <p:cNvSpPr/>
          <p:nvPr/>
        </p:nvSpPr>
        <p:spPr>
          <a:xfrm>
            <a:off x="755576" y="1628800"/>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非機能要求グレードのすべての非機能要件メトリクスを設定しようとする。</a:t>
            </a:r>
            <a:endParaRPr lang="en-US" altLang="ja-JP" dirty="0">
              <a:solidFill>
                <a:schemeClr val="tx1"/>
              </a:solidFill>
              <a:latin typeface="HGPｺﾞｼｯｸM" panose="020B0600000000000000" pitchFamily="50" charset="-128"/>
              <a:ea typeface="HGPｺﾞｼｯｸM" panose="020B0600000000000000" pitchFamily="50" charset="-128"/>
            </a:endParaRPr>
          </a:p>
          <a:p>
            <a:pPr algn="ctr"/>
            <a:r>
              <a:rPr lang="ja-JP" altLang="en-US" dirty="0">
                <a:solidFill>
                  <a:schemeClr val="tx1"/>
                </a:solidFill>
                <a:latin typeface="HGPｺﾞｼｯｸM" panose="020B0600000000000000" pitchFamily="50" charset="-128"/>
                <a:ea typeface="HGPｺﾞｼｯｸM" panose="020B0600000000000000" pitchFamily="50" charset="-128"/>
              </a:rPr>
              <a:t>非機能要求グレードのメトリクスが非機能要求のすべてだと考えてしまう。</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8127208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42</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Ｓ３</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非機能要件の定義</a:t>
            </a:r>
          </a:p>
        </p:txBody>
      </p:sp>
      <p:sp>
        <p:nvSpPr>
          <p:cNvPr id="5" name="テキスト ボックス 4"/>
          <p:cNvSpPr txBox="1"/>
          <p:nvPr/>
        </p:nvSpPr>
        <p:spPr>
          <a:xfrm>
            <a:off x="539552" y="1136933"/>
            <a:ext cx="8208912"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アンチパターン④</a:t>
            </a:r>
            <a:endParaRPr lang="en-US" altLang="ja-JP" dirty="0">
              <a:latin typeface="HGPｺﾞｼｯｸM" panose="020B0600000000000000" pitchFamily="50" charset="-128"/>
              <a:ea typeface="HGPｺﾞｼｯｸM" panose="020B0600000000000000" pitchFamily="50" charset="-128"/>
            </a:endParaRPr>
          </a:p>
        </p:txBody>
      </p:sp>
      <p:sp>
        <p:nvSpPr>
          <p:cNvPr id="8" name="テキスト ボックス 7"/>
          <p:cNvSpPr txBox="1"/>
          <p:nvPr/>
        </p:nvSpPr>
        <p:spPr>
          <a:xfrm>
            <a:off x="539552" y="2617162"/>
            <a:ext cx="8424936" cy="4081117"/>
          </a:xfrm>
          <a:prstGeom prst="rect">
            <a:avLst/>
          </a:prstGeom>
          <a:noFill/>
        </p:spPr>
        <p:txBody>
          <a:bodyPr wrap="square" rtlCol="0">
            <a:spAutoFit/>
          </a:bodyPr>
          <a:lstStyle/>
          <a:p>
            <a:pPr marL="285750" indent="-285750">
              <a:lnSpc>
                <a:spcPct val="90000"/>
              </a:lnSpc>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90000"/>
              </a:lnSpc>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非機能要件の対象を明確にする。</a:t>
            </a:r>
            <a:endParaRPr lang="en-US" altLang="ja-JP" dirty="0">
              <a:latin typeface="HGPｺﾞｼｯｸM" panose="020B0600000000000000" pitchFamily="50" charset="-128"/>
              <a:ea typeface="HGPｺﾞｼｯｸM" panose="020B0600000000000000" pitchFamily="50" charset="-128"/>
            </a:endParaRPr>
          </a:p>
          <a:p>
            <a:pPr marL="720725">
              <a:lnSpc>
                <a:spcPct val="90000"/>
              </a:lnSpc>
            </a:pPr>
            <a:endParaRPr lang="en-US" altLang="ja-JP" sz="800" dirty="0">
              <a:latin typeface="HGPｺﾞｼｯｸM" panose="020B0600000000000000" pitchFamily="50" charset="-128"/>
              <a:ea typeface="HGPｺﾞｼｯｸM" panose="020B0600000000000000" pitchFamily="50" charset="-128"/>
            </a:endParaRPr>
          </a:p>
          <a:p>
            <a:pPr marL="1428750" indent="-354013">
              <a:lnSpc>
                <a:spcPct val="9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性能目標値は全画面なのか？全トランザクションなのか？</a:t>
            </a:r>
            <a:endParaRPr lang="en-US" altLang="ja-JP" dirty="0">
              <a:latin typeface="HGPｺﾞｼｯｸM" panose="020B0600000000000000" pitchFamily="50" charset="-128"/>
              <a:ea typeface="HGPｺﾞｼｯｸM" panose="020B0600000000000000" pitchFamily="50" charset="-128"/>
            </a:endParaRPr>
          </a:p>
          <a:p>
            <a:pPr marL="1428750" indent="-355600">
              <a:lnSpc>
                <a:spcPct val="90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セキュリティ要件の適用対象は全機能なのか？</a:t>
            </a:r>
            <a:br>
              <a:rPr lang="en-US" altLang="ja-JP" sz="1400" dirty="0">
                <a:latin typeface="HGPｺﾞｼｯｸM" panose="020B0600000000000000" pitchFamily="50" charset="-128"/>
                <a:ea typeface="HGPｺﾞｼｯｸM" panose="020B0600000000000000" pitchFamily="50" charset="-128"/>
              </a:rPr>
            </a:br>
            <a:endParaRPr lang="en-US" altLang="ja-JP" sz="8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処理件数ピークの特性</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発生周期や時期、発生要因</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を明らかにする。</a:t>
            </a:r>
            <a:endParaRPr lang="en-US" altLang="ja-JP" dirty="0">
              <a:latin typeface="HGPｺﾞｼｯｸM" panose="020B0600000000000000" pitchFamily="50" charset="-128"/>
              <a:ea typeface="HGPｺﾞｼｯｸM" panose="020B0600000000000000" pitchFamily="50" charset="-128"/>
            </a:endParaRPr>
          </a:p>
          <a:p>
            <a:pPr marL="285750" indent="-285750">
              <a:lnSpc>
                <a:spcPct val="9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具体的・現実的な性能目標値を設定する。</a:t>
            </a:r>
            <a:endParaRPr lang="en-US" altLang="ja-JP" dirty="0">
              <a:latin typeface="HGPｺﾞｼｯｸM" panose="020B0600000000000000" pitchFamily="50" charset="-128"/>
              <a:ea typeface="HGPｺﾞｼｯｸM" panose="020B0600000000000000" pitchFamily="50" charset="-128"/>
            </a:endParaRPr>
          </a:p>
          <a:p>
            <a:pPr marL="1797050" indent="-355600">
              <a:lnSpc>
                <a:spcPct val="90000"/>
              </a:lnSpc>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428750" indent="-355600">
              <a:lnSpc>
                <a:spcPct val="85000"/>
              </a:lnSpc>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全機能一律の性能目標値を設定しない。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全画面レスポンス</a:t>
            </a:r>
            <a:r>
              <a:rPr lang="en-US" altLang="ja-JP" dirty="0">
                <a:latin typeface="HGPｺﾞｼｯｸM" panose="020B0600000000000000" pitchFamily="50" charset="-128"/>
                <a:ea typeface="HGPｺﾞｼｯｸM" panose="020B0600000000000000" pitchFamily="50" charset="-128"/>
              </a:rPr>
              <a:t>3</a:t>
            </a:r>
            <a:r>
              <a:rPr lang="ja-JP" altLang="en-US" dirty="0">
                <a:latin typeface="HGPｺﾞｼｯｸM" panose="020B0600000000000000" pitchFamily="50" charset="-128"/>
                <a:ea typeface="HGPｺﾞｼｯｸM" panose="020B0600000000000000" pitchFamily="50" charset="-128"/>
              </a:rPr>
              <a:t>秒、など</a:t>
            </a:r>
            <a:r>
              <a:rPr lang="en-US" altLang="ja-JP" dirty="0">
                <a:latin typeface="HGPｺﾞｼｯｸM" panose="020B0600000000000000" pitchFamily="50" charset="-128"/>
                <a:ea typeface="HGPｺﾞｼｯｸM" panose="020B0600000000000000" pitchFamily="50" charset="-128"/>
              </a:rPr>
              <a:t>)</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機能あるいは機能グループごとに、性能目標値と前提を定義する。</a:t>
            </a:r>
            <a:endParaRPr lang="en-US" altLang="ja-JP" dirty="0">
              <a:latin typeface="HGPｺﾞｼｯｸM" panose="020B0600000000000000" pitchFamily="50" charset="-128"/>
              <a:ea typeface="HGPｺﾞｼｯｸM" panose="020B0600000000000000" pitchFamily="50" charset="-128"/>
            </a:endParaRPr>
          </a:p>
          <a:p>
            <a:pPr marL="1428750" indent="-355600">
              <a:lnSpc>
                <a:spcPct val="85000"/>
              </a:lnSpc>
            </a:pPr>
            <a:endParaRPr lang="en-US" altLang="ja-JP" sz="1000" dirty="0">
              <a:latin typeface="HGPｺﾞｼｯｸM" panose="020B0600000000000000" pitchFamily="50" charset="-128"/>
              <a:ea typeface="HGPｺﾞｼｯｸM" panose="020B0600000000000000" pitchFamily="50" charset="-128"/>
            </a:endParaRPr>
          </a:p>
          <a:p>
            <a:pPr marL="1885950" lvl="1" indent="-457200">
              <a:lnSpc>
                <a:spcPct val="85000"/>
              </a:lnSpc>
            </a:pPr>
            <a:r>
              <a:rPr lang="ja-JP" altLang="en-US" dirty="0">
                <a:latin typeface="HGPｺﾞｼｯｸM" panose="020B0600000000000000" pitchFamily="50" charset="-128"/>
                <a:ea typeface="HGPｺﾞｼｯｸM" panose="020B0600000000000000" pitchFamily="50" charset="-128"/>
              </a:rPr>
              <a:t>目標値： 機能ごとに、機能性と性能の重み付け</a:t>
            </a:r>
            <a:endParaRPr lang="en-US" altLang="ja-JP" dirty="0">
              <a:latin typeface="HGPｺﾞｼｯｸM" panose="020B0600000000000000" pitchFamily="50" charset="-128"/>
              <a:ea typeface="HGPｺﾞｼｯｸM" panose="020B0600000000000000" pitchFamily="50" charset="-128"/>
            </a:endParaRPr>
          </a:p>
          <a:p>
            <a:pPr marL="1885950" lvl="1" indent="-457200">
              <a:lnSpc>
                <a:spcPct val="85000"/>
              </a:lnSpc>
            </a:pPr>
            <a:r>
              <a:rPr lang="ja-JP" altLang="en-US" dirty="0">
                <a:latin typeface="HGPｺﾞｼｯｸM" panose="020B0600000000000000" pitchFamily="50" charset="-128"/>
                <a:ea typeface="HGPｺﾞｼｯｸM" panose="020B0600000000000000" pitchFamily="50" charset="-128"/>
              </a:rPr>
              <a:t>前提： 処理量と想定時期、通常</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ピーク、計測範囲、達成率、例外条件</a:t>
            </a:r>
            <a:endParaRPr lang="en-US" altLang="ja-JP" dirty="0">
              <a:latin typeface="HGPｺﾞｼｯｸM" panose="020B0600000000000000" pitchFamily="50" charset="-128"/>
              <a:ea typeface="HGPｺﾞｼｯｸM" panose="020B0600000000000000" pitchFamily="50" charset="-128"/>
            </a:endParaRPr>
          </a:p>
          <a:p>
            <a:pPr marL="1797050" indent="-355600">
              <a:lnSpc>
                <a:spcPct val="85000"/>
              </a:lnSpc>
              <a:buFont typeface="Wingdings" panose="05000000000000000000" pitchFamily="2" charset="2"/>
              <a:buChar char="ü"/>
            </a:pPr>
            <a:endParaRPr lang="en-US" altLang="ja-JP" sz="14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処理方式や設計</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実装標準と、実装の乖離チェックを計画する。</a:t>
            </a:r>
            <a:endParaRPr lang="en-US" altLang="ja-JP"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endParaRPr lang="en-US" altLang="ja-JP" sz="800" dirty="0">
              <a:latin typeface="HGPｺﾞｼｯｸM" panose="020B0600000000000000" pitchFamily="50" charset="-128"/>
              <a:ea typeface="HGPｺﾞｼｯｸM" panose="020B0600000000000000" pitchFamily="50" charset="-128"/>
            </a:endParaRPr>
          </a:p>
          <a:p>
            <a:pPr marL="1076325" indent="-355600">
              <a:lnSpc>
                <a:spcPct val="90000"/>
              </a:lnSpc>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テスト要件として、実施範囲、観点、環境、方法、役割、前提等を定義する。</a:t>
            </a:r>
            <a:endParaRPr lang="en-US" altLang="ja-JP" dirty="0">
              <a:latin typeface="HGPｺﾞｼｯｸM" panose="020B0600000000000000" pitchFamily="50" charset="-128"/>
              <a:ea typeface="HGPｺﾞｼｯｸM" panose="020B0600000000000000" pitchFamily="50" charset="-128"/>
            </a:endParaRPr>
          </a:p>
        </p:txBody>
      </p:sp>
      <p:sp>
        <p:nvSpPr>
          <p:cNvPr id="12" name="角丸四角形 11"/>
          <p:cNvSpPr/>
          <p:nvPr/>
        </p:nvSpPr>
        <p:spPr>
          <a:xfrm>
            <a:off x="755576" y="1556792"/>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内容不足がおこりがちな非機能要件</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5040936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43</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2233108260"/>
              </p:ext>
            </p:extLst>
          </p:nvPr>
        </p:nvGraphicFramePr>
        <p:xfrm>
          <a:off x="611560" y="1556792"/>
          <a:ext cx="7950200" cy="2194560"/>
        </p:xfrm>
        <a:graphic>
          <a:graphicData uri="http://schemas.openxmlformats.org/drawingml/2006/table">
            <a:tbl>
              <a:tblPr/>
              <a:tblGrid>
                <a:gridCol w="2952328">
                  <a:extLst>
                    <a:ext uri="{9D8B030D-6E8A-4147-A177-3AD203B41FA5}">
                      <a16:colId xmlns:a16="http://schemas.microsoft.com/office/drawing/2014/main" val="20000"/>
                    </a:ext>
                  </a:extLst>
                </a:gridCol>
                <a:gridCol w="4997872">
                  <a:extLst>
                    <a:ext uri="{9D8B030D-6E8A-4147-A177-3AD203B41FA5}">
                      <a16:colId xmlns:a16="http://schemas.microsoft.com/office/drawing/2014/main" val="20001"/>
                    </a:ext>
                  </a:extLst>
                </a:gridCol>
              </a:tblGrid>
              <a:tr h="288032">
                <a:tc rowSpan="6">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システム要件定義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１．システム要件定義プロセスの概要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２．システム要求の収集と整理</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４．非機能要件の定義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５．全体要件の精査、合意と承認</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4"/>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６．引継ぎ</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208422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44</a:t>
            </a:fld>
            <a:endParaRPr lang="ja-JP" altLang="en-US" dirty="0"/>
          </a:p>
        </p:txBody>
      </p:sp>
      <p:sp>
        <p:nvSpPr>
          <p:cNvPr id="4" name="テキスト プレースホルダー 3"/>
          <p:cNvSpPr>
            <a:spLocks noGrp="1"/>
          </p:cNvSpPr>
          <p:nvPr>
            <p:ph type="body" sz="quarter" idx="13"/>
          </p:nvPr>
        </p:nvSpPr>
        <p:spPr>
          <a:xfrm>
            <a:off x="592089" y="44624"/>
            <a:ext cx="5832475" cy="360040"/>
          </a:xfrm>
        </p:spPr>
        <p:txBody>
          <a:bodyPr/>
          <a:lstStyle/>
          <a:p>
            <a:r>
              <a:rPr lang="ja-JP" altLang="en-US" dirty="0">
                <a:latin typeface="HGPｺﾞｼｯｸM" panose="020B0600000000000000" pitchFamily="50" charset="-128"/>
                <a:ea typeface="HGPｺﾞｼｯｸM" panose="020B0600000000000000" pitchFamily="50" charset="-128"/>
              </a:rPr>
              <a:t>Ｓ４</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全体要件の精査</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Ｓ５</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全体要件の合意と承認</a:t>
            </a:r>
          </a:p>
          <a:p>
            <a:r>
              <a:rPr lang="ja-JP" altLang="en-US" dirty="0">
                <a:latin typeface="HGPｺﾞｼｯｸM" panose="020B0600000000000000" pitchFamily="50" charset="-128"/>
                <a:ea typeface="HGPｺﾞｼｯｸM" panose="020B0600000000000000" pitchFamily="50" charset="-128"/>
              </a:rPr>
              <a:t>Ｓ６</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引継ぎ</a:t>
            </a:r>
            <a:endParaRPr lang="en-US" altLang="ja-JP" dirty="0">
              <a:latin typeface="HGPｺﾞｼｯｸM" panose="020B0600000000000000" pitchFamily="50" charset="-128"/>
              <a:ea typeface="HGPｺﾞｼｯｸM" panose="020B0600000000000000" pitchFamily="50" charset="-128"/>
            </a:endParaRPr>
          </a:p>
          <a:p>
            <a:endParaRPr kumimoji="1" lang="ja-JP" altLang="en-US"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1877437"/>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このプロセスでの到達目標</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システム要件がプロジェクトの目的・目標に寄与し、矛盾・曖昧さ・不整合等の</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問題がない状態にする。またそのシステム要件が、背景・制約・前提等とともに</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文書化されてベースラインとなり、ステークホルダー間で共有できる状態にする。</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サブプロセスフロー</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1691680" y="2982748"/>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S4-01 </a:t>
            </a:r>
            <a:r>
              <a:rPr lang="ja-JP" altLang="en-US" dirty="0">
                <a:solidFill>
                  <a:schemeClr val="tx1"/>
                </a:solidFill>
                <a:latin typeface="HGPｺﾞｼｯｸM" panose="020B0600000000000000" pitchFamily="50" charset="-128"/>
                <a:ea typeface="HGPｺﾞｼｯｸM" panose="020B0600000000000000" pitchFamily="50" charset="-128"/>
              </a:rPr>
              <a:t>要件の検証と妥当性確認</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1691680" y="3764905"/>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S5-01 </a:t>
            </a:r>
            <a:r>
              <a:rPr lang="ja-JP" altLang="en-US" dirty="0">
                <a:solidFill>
                  <a:schemeClr val="tx1"/>
                </a:solidFill>
                <a:latin typeface="HGPｺﾞｼｯｸM" panose="020B0600000000000000" pitchFamily="50" charset="-128"/>
                <a:ea typeface="HGPｺﾞｼｯｸM" panose="020B0600000000000000" pitchFamily="50" charset="-128"/>
              </a:rPr>
              <a:t>要件の実施対象決定</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1691680" y="4547062"/>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S5-02 </a:t>
            </a:r>
            <a:r>
              <a:rPr lang="ja-JP" altLang="en-US" dirty="0">
                <a:solidFill>
                  <a:schemeClr val="tx1"/>
                </a:solidFill>
                <a:latin typeface="HGPｺﾞｼｯｸM" panose="020B0600000000000000" pitchFamily="50" charset="-128"/>
                <a:ea typeface="HGPｺﾞｼｯｸM" panose="020B0600000000000000" pitchFamily="50" charset="-128"/>
              </a:rPr>
              <a:t>要件定義書の完成</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1691680" y="5329219"/>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S5-03 </a:t>
            </a:r>
            <a:r>
              <a:rPr lang="ja-JP" altLang="en-US" dirty="0">
                <a:solidFill>
                  <a:schemeClr val="tx1"/>
                </a:solidFill>
                <a:latin typeface="HGPｺﾞｼｯｸM" panose="020B0600000000000000" pitchFamily="50" charset="-128"/>
                <a:ea typeface="HGPｺﾞｼｯｸM" panose="020B0600000000000000" pitchFamily="50" charset="-128"/>
              </a:rPr>
              <a:t>要件の合意と承認</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10" name="角丸四角形 9"/>
          <p:cNvSpPr/>
          <p:nvPr/>
        </p:nvSpPr>
        <p:spPr>
          <a:xfrm>
            <a:off x="1691680" y="6111376"/>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S6-01 </a:t>
            </a:r>
            <a:r>
              <a:rPr lang="ja-JP" altLang="en-US" dirty="0">
                <a:solidFill>
                  <a:schemeClr val="tx1"/>
                </a:solidFill>
                <a:latin typeface="HGPｺﾞｼｯｸM" panose="020B0600000000000000" pitchFamily="50" charset="-128"/>
                <a:ea typeface="HGPｺﾞｼｯｸM" panose="020B0600000000000000" pitchFamily="50" charset="-128"/>
              </a:rPr>
              <a:t>設計工程への引継ぎ</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cxnSp>
        <p:nvCxnSpPr>
          <p:cNvPr id="13" name="直線矢印コネクタ 12"/>
          <p:cNvCxnSpPr>
            <a:stCxn id="6" idx="2"/>
            <a:endCxn id="7" idx="0"/>
          </p:cNvCxnSpPr>
          <p:nvPr/>
        </p:nvCxnSpPr>
        <p:spPr>
          <a:xfrm>
            <a:off x="3527884" y="3342788"/>
            <a:ext cx="0" cy="422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2"/>
            <a:endCxn id="8" idx="0"/>
          </p:cNvCxnSpPr>
          <p:nvPr/>
        </p:nvCxnSpPr>
        <p:spPr>
          <a:xfrm>
            <a:off x="3527884" y="4124945"/>
            <a:ext cx="0" cy="422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8" idx="2"/>
            <a:endCxn id="9" idx="0"/>
          </p:cNvCxnSpPr>
          <p:nvPr/>
        </p:nvCxnSpPr>
        <p:spPr>
          <a:xfrm>
            <a:off x="3527884" y="4907102"/>
            <a:ext cx="0" cy="422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a:stCxn id="9" idx="2"/>
            <a:endCxn id="10" idx="0"/>
          </p:cNvCxnSpPr>
          <p:nvPr/>
        </p:nvCxnSpPr>
        <p:spPr>
          <a:xfrm>
            <a:off x="3527884" y="5689259"/>
            <a:ext cx="0" cy="422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フローチャート : 書類 18"/>
          <p:cNvSpPr/>
          <p:nvPr/>
        </p:nvSpPr>
        <p:spPr>
          <a:xfrm>
            <a:off x="251520" y="3284984"/>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システム</a:t>
            </a:r>
            <a:endParaRPr kumimoji="1" lang="en-US" altLang="ja-JP" sz="1200" dirty="0">
              <a:latin typeface="HGPｺﾞｼｯｸM" panose="020B0600000000000000" pitchFamily="50" charset="-128"/>
              <a:ea typeface="HGPｺﾞｼｯｸM" panose="020B0600000000000000" pitchFamily="50" charset="-128"/>
            </a:endParaRPr>
          </a:p>
          <a:p>
            <a:pPr algn="ctr"/>
            <a:r>
              <a:rPr kumimoji="1" lang="ja-JP" altLang="en-US" sz="1200" dirty="0">
                <a:latin typeface="HGPｺﾞｼｯｸM" panose="020B0600000000000000" pitchFamily="50" charset="-128"/>
                <a:ea typeface="HGPｺﾞｼｯｸM" panose="020B0600000000000000" pitchFamily="50" charset="-128"/>
              </a:rPr>
              <a:t>要求一覧</a:t>
            </a:r>
          </a:p>
        </p:txBody>
      </p:sp>
      <p:sp>
        <p:nvSpPr>
          <p:cNvPr id="32" name="正方形/長方形 31"/>
          <p:cNvSpPr/>
          <p:nvPr/>
        </p:nvSpPr>
        <p:spPr>
          <a:xfrm>
            <a:off x="5508104" y="2960442"/>
            <a:ext cx="3456384" cy="70266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要件がプロジェクト目的・目標に寄与し、矛盾・曖昧さ・不整合等の</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問題がない状態であることを確認する</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sp>
        <p:nvSpPr>
          <p:cNvPr id="33" name="正方形/長方形 32"/>
          <p:cNvSpPr/>
          <p:nvPr/>
        </p:nvSpPr>
        <p:spPr>
          <a:xfrm>
            <a:off x="5508104" y="3748175"/>
            <a:ext cx="3456384" cy="702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システム要件に優先順位を付け、</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プロジェクトで実現する要件を決定</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sp>
        <p:nvSpPr>
          <p:cNvPr id="34" name="正方形/長方形 33"/>
          <p:cNvSpPr/>
          <p:nvPr/>
        </p:nvSpPr>
        <p:spPr>
          <a:xfrm>
            <a:off x="5508104" y="4535908"/>
            <a:ext cx="3456384" cy="702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要件が正確に漏れなく記述され、</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ステークホルダーに理解可能な</a:t>
            </a:r>
            <a:br>
              <a:rPr lang="en-US" altLang="ja-JP"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システム要件定義書を作成する</a:t>
            </a:r>
          </a:p>
        </p:txBody>
      </p:sp>
      <p:sp>
        <p:nvSpPr>
          <p:cNvPr id="35" name="正方形/長方形 34"/>
          <p:cNvSpPr/>
          <p:nvPr/>
        </p:nvSpPr>
        <p:spPr>
          <a:xfrm>
            <a:off x="5508104" y="5323641"/>
            <a:ext cx="3456384" cy="702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ステークホルダーから合意・承認を得て、要件ベースラインを確定する</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sp>
        <p:nvSpPr>
          <p:cNvPr id="36" name="正方形/長方形 35"/>
          <p:cNvSpPr/>
          <p:nvPr/>
        </p:nvSpPr>
        <p:spPr>
          <a:xfrm>
            <a:off x="5508104" y="6111376"/>
            <a:ext cx="3456384" cy="702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業務要件、システム要件や</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未解決課題を引き継ぐ</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cxnSp>
        <p:nvCxnSpPr>
          <p:cNvPr id="21" name="直線矢印コネクタ 20"/>
          <p:cNvCxnSpPr>
            <a:stCxn id="6" idx="1"/>
            <a:endCxn id="19" idx="3"/>
          </p:cNvCxnSpPr>
          <p:nvPr/>
        </p:nvCxnSpPr>
        <p:spPr>
          <a:xfrm flipH="1">
            <a:off x="1223896" y="3162768"/>
            <a:ext cx="467784" cy="40667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7" idx="1"/>
            <a:endCxn id="19" idx="3"/>
          </p:cNvCxnSpPr>
          <p:nvPr/>
        </p:nvCxnSpPr>
        <p:spPr>
          <a:xfrm flipH="1" flipV="1">
            <a:off x="1223896" y="3569438"/>
            <a:ext cx="467784" cy="375487"/>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26" name="フローチャート : 書類 25"/>
          <p:cNvSpPr/>
          <p:nvPr/>
        </p:nvSpPr>
        <p:spPr>
          <a:xfrm>
            <a:off x="285887" y="4437112"/>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システム</a:t>
            </a:r>
            <a:endParaRPr kumimoji="1" lang="en-US" altLang="ja-JP" sz="1200" dirty="0">
              <a:latin typeface="HGPｺﾞｼｯｸM" panose="020B0600000000000000" pitchFamily="50" charset="-128"/>
              <a:ea typeface="HGPｺﾞｼｯｸM" panose="020B0600000000000000" pitchFamily="50" charset="-128"/>
            </a:endParaRPr>
          </a:p>
          <a:p>
            <a:pPr algn="ctr"/>
            <a:r>
              <a:rPr kumimoji="1" lang="ja-JP" altLang="en-US" sz="1200" dirty="0">
                <a:latin typeface="HGPｺﾞｼｯｸM" panose="020B0600000000000000" pitchFamily="50" charset="-128"/>
                <a:ea typeface="HGPｺﾞｼｯｸM" panose="020B0600000000000000" pitchFamily="50" charset="-128"/>
              </a:rPr>
              <a:t>要件定義書</a:t>
            </a:r>
          </a:p>
        </p:txBody>
      </p:sp>
      <p:cxnSp>
        <p:nvCxnSpPr>
          <p:cNvPr id="27" name="直線矢印コネクタ 26"/>
          <p:cNvCxnSpPr>
            <a:stCxn id="8" idx="1"/>
            <a:endCxn id="26" idx="3"/>
          </p:cNvCxnSpPr>
          <p:nvPr/>
        </p:nvCxnSpPr>
        <p:spPr>
          <a:xfrm flipH="1" flipV="1">
            <a:off x="1258263" y="4721566"/>
            <a:ext cx="433417" cy="5516"/>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39573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45</a:t>
            </a:fld>
            <a:endParaRPr lang="ja-JP" altLang="en-US" dirty="0"/>
          </a:p>
        </p:txBody>
      </p:sp>
      <p:sp>
        <p:nvSpPr>
          <p:cNvPr id="4" name="テキスト プレースホルダー 3"/>
          <p:cNvSpPr>
            <a:spLocks noGrp="1"/>
          </p:cNvSpPr>
          <p:nvPr>
            <p:ph type="body" sz="quarter" idx="13"/>
          </p:nvPr>
        </p:nvSpPr>
        <p:spPr>
          <a:xfrm>
            <a:off x="592089" y="692696"/>
            <a:ext cx="5832475" cy="360040"/>
          </a:xfrm>
        </p:spPr>
        <p:txBody>
          <a:bodyPr/>
          <a:lstStyle/>
          <a:p>
            <a:r>
              <a:rPr lang="ja-JP" altLang="en-US" dirty="0"/>
              <a:t>Ｓ４</a:t>
            </a:r>
            <a:r>
              <a:rPr lang="en-US" altLang="ja-JP" dirty="0"/>
              <a:t>. </a:t>
            </a:r>
            <a:r>
              <a:rPr lang="ja-JP" altLang="en-US" dirty="0"/>
              <a:t>全体要件の精査</a:t>
            </a:r>
            <a:endParaRPr lang="en-US" altLang="ja-JP" dirty="0"/>
          </a:p>
        </p:txBody>
      </p:sp>
      <p:sp>
        <p:nvSpPr>
          <p:cNvPr id="9" name="テキスト ボックス 8"/>
          <p:cNvSpPr txBox="1"/>
          <p:nvPr/>
        </p:nvSpPr>
        <p:spPr>
          <a:xfrm>
            <a:off x="539552" y="1136933"/>
            <a:ext cx="8352928" cy="5186035"/>
          </a:xfrm>
          <a:prstGeom prst="rect">
            <a:avLst/>
          </a:prstGeom>
          <a:noFill/>
        </p:spPr>
        <p:txBody>
          <a:bodyPr wrap="square" rtlCol="0">
            <a:spAutoFit/>
          </a:bodyPr>
          <a:lstStyle/>
          <a:p>
            <a:pPr marL="342900" indent="-342900">
              <a:buFont typeface="Wingdings" panose="05000000000000000000" pitchFamily="2" charset="2"/>
              <a:buChar char="n"/>
            </a:pPr>
            <a:r>
              <a:rPr lang="ja-JP" altLang="en-US" dirty="0">
                <a:latin typeface="HGPｺﾞｼｯｸM" pitchFamily="50" charset="-128"/>
                <a:ea typeface="HGPｺﾞｼｯｸM" pitchFamily="50" charset="-128"/>
              </a:rPr>
              <a:t>機能要件と非機能要件の検証</a:t>
            </a:r>
            <a:endParaRPr lang="en-US" altLang="ja-JP" dirty="0">
              <a:latin typeface="HGPｺﾞｼｯｸM" pitchFamily="50" charset="-128"/>
              <a:ea typeface="HGPｺﾞｼｯｸM" pitchFamily="50" charset="-128"/>
            </a:endParaRPr>
          </a:p>
          <a:p>
            <a:pPr marL="342900" indent="-342900">
              <a:buFont typeface="Wingdings" panose="05000000000000000000" pitchFamily="2" charset="2"/>
              <a:buChar char="n"/>
            </a:pPr>
            <a:endParaRPr lang="en-US" altLang="ja-JP" sz="800" dirty="0">
              <a:latin typeface="HGPｺﾞｼｯｸM" pitchFamily="50" charset="-128"/>
              <a:ea typeface="HGPｺﾞｼｯｸM" pitchFamily="50" charset="-128"/>
            </a:endParaRPr>
          </a:p>
          <a:p>
            <a:pPr lvl="1"/>
            <a:r>
              <a:rPr lang="ja-JP" altLang="en-US" dirty="0">
                <a:latin typeface="HGPｺﾞｼｯｸM" pitchFamily="50" charset="-128"/>
                <a:ea typeface="HGPｺﾞｼｯｸM" pitchFamily="50" charset="-128"/>
              </a:rPr>
              <a:t>機能要件、非機能要件が、要件の特性（完全性、無曖昧性、など）に照らして</a:t>
            </a:r>
            <a:endParaRPr lang="en-US" altLang="ja-JP" dirty="0">
              <a:latin typeface="HGPｺﾞｼｯｸM" pitchFamily="50" charset="-128"/>
              <a:ea typeface="HGPｺﾞｼｯｸM" pitchFamily="50" charset="-128"/>
            </a:endParaRPr>
          </a:p>
          <a:p>
            <a:pPr lvl="1"/>
            <a:r>
              <a:rPr lang="ja-JP" altLang="en-US" dirty="0">
                <a:latin typeface="HGPｺﾞｼｯｸM" pitchFamily="50" charset="-128"/>
                <a:ea typeface="HGPｺﾞｼｯｸM" pitchFamily="50" charset="-128"/>
              </a:rPr>
              <a:t>正しいことを検証する。</a:t>
            </a:r>
            <a:endParaRPr lang="en-US" altLang="ja-JP" dirty="0">
              <a:latin typeface="HGPｺﾞｼｯｸM" pitchFamily="50" charset="-128"/>
              <a:ea typeface="HGPｺﾞｼｯｸM" pitchFamily="50" charset="-128"/>
            </a:endParaRPr>
          </a:p>
          <a:p>
            <a:pPr lvl="1"/>
            <a:endParaRPr lang="en-US" altLang="ja-JP" sz="800" dirty="0">
              <a:latin typeface="HGPｺﾞｼｯｸM" pitchFamily="50" charset="-128"/>
              <a:ea typeface="HGPｺﾞｼｯｸM" pitchFamily="50" charset="-128"/>
            </a:endParaRPr>
          </a:p>
          <a:p>
            <a:pPr marL="1200150" lvl="2" indent="-285750">
              <a:lnSpc>
                <a:spcPct val="90000"/>
              </a:lnSpc>
              <a:buFont typeface="Arial" panose="020B0604020202020204" pitchFamily="34" charset="0"/>
              <a:buChar char="•"/>
            </a:pPr>
            <a:r>
              <a:rPr lang="ja-JP" altLang="en-US" dirty="0">
                <a:latin typeface="HGPｺﾞｼｯｸM" pitchFamily="50" charset="-128"/>
                <a:ea typeface="HGPｺﾞｼｯｸM" pitchFamily="50" charset="-128"/>
              </a:rPr>
              <a:t>機能要件内の検証</a:t>
            </a:r>
            <a:endParaRPr lang="en-US" altLang="ja-JP" sz="800" dirty="0">
              <a:latin typeface="HGPｺﾞｼｯｸM" pitchFamily="50" charset="-128"/>
              <a:ea typeface="HGPｺﾞｼｯｸM" pitchFamily="50" charset="-128"/>
            </a:endParaRPr>
          </a:p>
          <a:p>
            <a:pPr marL="1200150" lvl="2" indent="-285750">
              <a:lnSpc>
                <a:spcPct val="90000"/>
              </a:lnSpc>
              <a:buFont typeface="Arial" panose="020B0604020202020204" pitchFamily="34" charset="0"/>
              <a:buChar char="•"/>
            </a:pPr>
            <a:endParaRPr lang="en-US" altLang="ja-JP" sz="800" dirty="0">
              <a:latin typeface="HGPｺﾞｼｯｸM" pitchFamily="50" charset="-128"/>
              <a:ea typeface="HGPｺﾞｼｯｸM" pitchFamily="50" charset="-128"/>
            </a:endParaRPr>
          </a:p>
          <a:p>
            <a:pPr lvl="3">
              <a:lnSpc>
                <a:spcPct val="90000"/>
              </a:lnSpc>
            </a:pPr>
            <a:r>
              <a:rPr lang="en-US" altLang="ja-JP" dirty="0">
                <a:latin typeface="HGPｺﾞｼｯｸM" pitchFamily="50" charset="-128"/>
                <a:ea typeface="HGPｺﾞｼｯｸM" pitchFamily="50" charset="-128"/>
              </a:rPr>
              <a:t>(</a:t>
            </a:r>
            <a:r>
              <a:rPr lang="ja-JP" altLang="en-US" dirty="0">
                <a:latin typeface="HGPｺﾞｼｯｸM" pitchFamily="50" charset="-128"/>
                <a:ea typeface="HGPｺﾞｼｯｸM" pitchFamily="50" charset="-128"/>
              </a:rPr>
              <a:t>例</a:t>
            </a:r>
            <a:r>
              <a:rPr lang="en-US" altLang="ja-JP" dirty="0">
                <a:latin typeface="HGPｺﾞｼｯｸM" pitchFamily="50" charset="-128"/>
                <a:ea typeface="HGPｺﾞｼｯｸM" pitchFamily="50" charset="-128"/>
              </a:rPr>
              <a:t>)</a:t>
            </a:r>
            <a:r>
              <a:rPr lang="ja-JP" altLang="en-US" dirty="0">
                <a:latin typeface="HGPｺﾞｼｯｸM" pitchFamily="50" charset="-128"/>
                <a:ea typeface="HGPｺﾞｼｯｸM" pitchFamily="50" charset="-128"/>
              </a:rPr>
              <a:t> 機能間の関係や連携の視点で機能要件の矛盾や漏れを検証</a:t>
            </a:r>
            <a:endParaRPr lang="en-US" altLang="ja-JP" dirty="0">
              <a:latin typeface="HGPｺﾞｼｯｸM" pitchFamily="50" charset="-128"/>
              <a:ea typeface="HGPｺﾞｼｯｸM" pitchFamily="50" charset="-128"/>
            </a:endParaRPr>
          </a:p>
          <a:p>
            <a:pPr marL="1657350" lvl="3" indent="-285750">
              <a:lnSpc>
                <a:spcPct val="90000"/>
              </a:lnSpc>
              <a:buFont typeface="Wingdings" panose="05000000000000000000" pitchFamily="2" charset="2"/>
              <a:buChar char="ü"/>
            </a:pPr>
            <a:endParaRPr lang="en-US" altLang="ja-JP" sz="1400" dirty="0">
              <a:latin typeface="HGPｺﾞｼｯｸM" pitchFamily="50" charset="-128"/>
              <a:ea typeface="HGPｺﾞｼｯｸM" pitchFamily="50" charset="-128"/>
            </a:endParaRPr>
          </a:p>
          <a:p>
            <a:pPr marL="1200150" lvl="2" indent="-285750">
              <a:lnSpc>
                <a:spcPct val="90000"/>
              </a:lnSpc>
              <a:buFont typeface="Arial" panose="020B0604020202020204" pitchFamily="34" charset="0"/>
              <a:buChar char="•"/>
            </a:pPr>
            <a:r>
              <a:rPr lang="ja-JP" altLang="en-US" dirty="0">
                <a:latin typeface="HGPｺﾞｼｯｸM" pitchFamily="50" charset="-128"/>
                <a:ea typeface="HGPｺﾞｼｯｸM" pitchFamily="50" charset="-128"/>
              </a:rPr>
              <a:t>非機能要件内の検証</a:t>
            </a:r>
            <a:endParaRPr lang="en-US" altLang="ja-JP" sz="800" dirty="0">
              <a:latin typeface="HGPｺﾞｼｯｸM" pitchFamily="50" charset="-128"/>
              <a:ea typeface="HGPｺﾞｼｯｸM" pitchFamily="50" charset="-128"/>
            </a:endParaRPr>
          </a:p>
          <a:p>
            <a:pPr marL="1200150" lvl="2" indent="-285750">
              <a:lnSpc>
                <a:spcPct val="90000"/>
              </a:lnSpc>
              <a:buFont typeface="Arial" panose="020B0604020202020204" pitchFamily="34" charset="0"/>
              <a:buChar char="•"/>
            </a:pPr>
            <a:endParaRPr lang="en-US" altLang="ja-JP" sz="800" dirty="0">
              <a:latin typeface="HGPｺﾞｼｯｸM" pitchFamily="50" charset="-128"/>
              <a:ea typeface="HGPｺﾞｼｯｸM" pitchFamily="50" charset="-128"/>
            </a:endParaRPr>
          </a:p>
          <a:p>
            <a:pPr lvl="3">
              <a:lnSpc>
                <a:spcPct val="90000"/>
              </a:lnSpc>
            </a:pPr>
            <a:r>
              <a:rPr lang="en-US" altLang="ja-JP" dirty="0">
                <a:latin typeface="HGPｺﾞｼｯｸM" pitchFamily="50" charset="-128"/>
                <a:ea typeface="HGPｺﾞｼｯｸM" pitchFamily="50" charset="-128"/>
              </a:rPr>
              <a:t>(</a:t>
            </a:r>
            <a:r>
              <a:rPr lang="ja-JP" altLang="en-US" dirty="0">
                <a:latin typeface="HGPｺﾞｼｯｸM" pitchFamily="50" charset="-128"/>
                <a:ea typeface="HGPｺﾞｼｯｸM" pitchFamily="50" charset="-128"/>
              </a:rPr>
              <a:t>例</a:t>
            </a:r>
            <a:r>
              <a:rPr lang="en-US" altLang="ja-JP" dirty="0">
                <a:latin typeface="HGPｺﾞｼｯｸM" pitchFamily="50" charset="-128"/>
                <a:ea typeface="HGPｺﾞｼｯｸM" pitchFamily="50" charset="-128"/>
              </a:rPr>
              <a:t>)</a:t>
            </a:r>
            <a:r>
              <a:rPr lang="ja-JP" altLang="en-US" dirty="0">
                <a:latin typeface="HGPｺﾞｼｯｸM" pitchFamily="50" charset="-128"/>
                <a:ea typeface="HGPｺﾞｼｯｸM" pitchFamily="50" charset="-128"/>
              </a:rPr>
              <a:t> 非機能要件間で相反する要件が定義されていないことを検証</a:t>
            </a:r>
            <a:endParaRPr lang="en-US" altLang="ja-JP" dirty="0">
              <a:latin typeface="HGPｺﾞｼｯｸM" pitchFamily="50" charset="-128"/>
              <a:ea typeface="HGPｺﾞｼｯｸM" pitchFamily="50" charset="-128"/>
            </a:endParaRPr>
          </a:p>
          <a:p>
            <a:pPr marL="1657350" lvl="3" indent="-285750">
              <a:lnSpc>
                <a:spcPct val="90000"/>
              </a:lnSpc>
              <a:buFont typeface="Wingdings" panose="05000000000000000000" pitchFamily="2" charset="2"/>
              <a:buChar char="ü"/>
            </a:pPr>
            <a:endParaRPr lang="en-US" altLang="ja-JP" sz="1400" dirty="0">
              <a:latin typeface="HGPｺﾞｼｯｸM" pitchFamily="50" charset="-128"/>
              <a:ea typeface="HGPｺﾞｼｯｸM" pitchFamily="50" charset="-128"/>
            </a:endParaRPr>
          </a:p>
          <a:p>
            <a:pPr marL="1200150" lvl="2" indent="-285750">
              <a:lnSpc>
                <a:spcPct val="90000"/>
              </a:lnSpc>
              <a:buFont typeface="Arial" panose="020B0604020202020204" pitchFamily="34" charset="0"/>
              <a:buChar char="•"/>
            </a:pPr>
            <a:r>
              <a:rPr lang="ja-JP" altLang="en-US" dirty="0">
                <a:latin typeface="HGPｺﾞｼｯｸM" pitchFamily="50" charset="-128"/>
                <a:ea typeface="HGPｺﾞｼｯｸM" pitchFamily="50" charset="-128"/>
              </a:rPr>
              <a:t>機能要件と非機能要件間の検証</a:t>
            </a:r>
            <a:endParaRPr lang="en-US" altLang="ja-JP" sz="800" dirty="0">
              <a:latin typeface="HGPｺﾞｼｯｸM" pitchFamily="50" charset="-128"/>
              <a:ea typeface="HGPｺﾞｼｯｸM" pitchFamily="50" charset="-128"/>
            </a:endParaRPr>
          </a:p>
          <a:p>
            <a:pPr marL="1200150" lvl="2" indent="-285750">
              <a:lnSpc>
                <a:spcPct val="90000"/>
              </a:lnSpc>
              <a:buFont typeface="Arial" panose="020B0604020202020204" pitchFamily="34" charset="0"/>
              <a:buChar char="•"/>
            </a:pPr>
            <a:endParaRPr lang="en-US" altLang="ja-JP" sz="800" dirty="0">
              <a:latin typeface="HGPｺﾞｼｯｸM" pitchFamily="50" charset="-128"/>
              <a:ea typeface="HGPｺﾞｼｯｸM" pitchFamily="50" charset="-128"/>
            </a:endParaRPr>
          </a:p>
          <a:p>
            <a:pPr lvl="3">
              <a:lnSpc>
                <a:spcPct val="90000"/>
              </a:lnSpc>
            </a:pPr>
            <a:r>
              <a:rPr lang="en-US" altLang="ja-JP" dirty="0">
                <a:latin typeface="HGPｺﾞｼｯｸM" pitchFamily="50" charset="-128"/>
                <a:ea typeface="HGPｺﾞｼｯｸM" pitchFamily="50" charset="-128"/>
              </a:rPr>
              <a:t>(</a:t>
            </a:r>
            <a:r>
              <a:rPr lang="ja-JP" altLang="en-US" dirty="0">
                <a:latin typeface="HGPｺﾞｼｯｸM" pitchFamily="50" charset="-128"/>
                <a:ea typeface="HGPｺﾞｼｯｸM" pitchFamily="50" charset="-128"/>
              </a:rPr>
              <a:t>例</a:t>
            </a:r>
            <a:r>
              <a:rPr lang="en-US" altLang="ja-JP" dirty="0">
                <a:latin typeface="HGPｺﾞｼｯｸM" pitchFamily="50" charset="-128"/>
                <a:ea typeface="HGPｺﾞｼｯｸM" pitchFamily="50" charset="-128"/>
              </a:rPr>
              <a:t>)</a:t>
            </a:r>
            <a:r>
              <a:rPr lang="ja-JP" altLang="en-US" dirty="0">
                <a:latin typeface="HGPｺﾞｼｯｸM" pitchFamily="50" charset="-128"/>
                <a:ea typeface="HGPｺﾞｼｯｸM" pitchFamily="50" charset="-128"/>
              </a:rPr>
              <a:t> 機能要件と非機能要件に相反する要件が定義されている機能を</a:t>
            </a:r>
            <a:br>
              <a:rPr lang="en-US" altLang="ja-JP" dirty="0">
                <a:latin typeface="HGPｺﾞｼｯｸM" pitchFamily="50" charset="-128"/>
                <a:ea typeface="HGPｺﾞｼｯｸM" pitchFamily="50" charset="-128"/>
              </a:rPr>
            </a:br>
            <a:r>
              <a:rPr lang="en-US" altLang="ja-JP" dirty="0">
                <a:latin typeface="HGPｺﾞｼｯｸM" pitchFamily="50" charset="-128"/>
                <a:ea typeface="HGPｺﾞｼｯｸM" pitchFamily="50" charset="-128"/>
              </a:rPr>
              <a:t>	</a:t>
            </a:r>
            <a:r>
              <a:rPr lang="ja-JP" altLang="en-US" dirty="0">
                <a:latin typeface="HGPｺﾞｼｯｸM" pitchFamily="50" charset="-128"/>
                <a:ea typeface="HGPｺﾞｼｯｸM" pitchFamily="50" charset="-128"/>
              </a:rPr>
              <a:t>対象に実現性を検証　（複雑な機能要件と高度な性能要件を</a:t>
            </a:r>
            <a:br>
              <a:rPr lang="en-US" altLang="ja-JP" dirty="0">
                <a:latin typeface="HGPｺﾞｼｯｸM" pitchFamily="50" charset="-128"/>
                <a:ea typeface="HGPｺﾞｼｯｸM" pitchFamily="50" charset="-128"/>
              </a:rPr>
            </a:br>
            <a:r>
              <a:rPr lang="en-US" altLang="ja-JP" dirty="0">
                <a:latin typeface="HGPｺﾞｼｯｸM" pitchFamily="50" charset="-128"/>
                <a:ea typeface="HGPｺﾞｼｯｸM" pitchFamily="50" charset="-128"/>
              </a:rPr>
              <a:t>	</a:t>
            </a:r>
            <a:r>
              <a:rPr lang="ja-JP" altLang="en-US" dirty="0">
                <a:latin typeface="HGPｺﾞｼｯｸM" pitchFamily="50" charset="-128"/>
                <a:ea typeface="HGPｺﾞｼｯｸM" pitchFamily="50" charset="-128"/>
              </a:rPr>
              <a:t>持つ</a:t>
            </a:r>
            <a:r>
              <a:rPr lang="en-US" altLang="ja-JP" dirty="0">
                <a:latin typeface="HGPｺﾞｼｯｸM" pitchFamily="50" charset="-128"/>
                <a:ea typeface="HGPｺﾞｼｯｸM" pitchFamily="50" charset="-128"/>
              </a:rPr>
              <a:t>	</a:t>
            </a:r>
            <a:r>
              <a:rPr lang="ja-JP" altLang="en-US" dirty="0">
                <a:latin typeface="HGPｺﾞｼｯｸM" pitchFamily="50" charset="-128"/>
                <a:ea typeface="HGPｺﾞｼｯｸM" pitchFamily="50" charset="-128"/>
              </a:rPr>
              <a:t>機能など）</a:t>
            </a:r>
            <a:endParaRPr lang="en-US" altLang="ja-JP" dirty="0">
              <a:latin typeface="HGPｺﾞｼｯｸM" pitchFamily="50" charset="-128"/>
              <a:ea typeface="HGPｺﾞｼｯｸM" pitchFamily="50" charset="-128"/>
            </a:endParaRPr>
          </a:p>
          <a:p>
            <a:pPr lvl="3">
              <a:lnSpc>
                <a:spcPct val="90000"/>
              </a:lnSpc>
            </a:pPr>
            <a:r>
              <a:rPr lang="en-US" altLang="ja-JP" dirty="0">
                <a:latin typeface="HGPｺﾞｼｯｸM" pitchFamily="50" charset="-128"/>
                <a:ea typeface="HGPｺﾞｼｯｸM" pitchFamily="50" charset="-128"/>
              </a:rPr>
              <a:t>(</a:t>
            </a:r>
            <a:r>
              <a:rPr lang="ja-JP" altLang="en-US" dirty="0">
                <a:latin typeface="HGPｺﾞｼｯｸM" pitchFamily="50" charset="-128"/>
                <a:ea typeface="HGPｺﾞｼｯｸM" pitchFamily="50" charset="-128"/>
              </a:rPr>
              <a:t>例</a:t>
            </a:r>
            <a:r>
              <a:rPr lang="en-US" altLang="ja-JP" dirty="0">
                <a:latin typeface="HGPｺﾞｼｯｸM" pitchFamily="50" charset="-128"/>
                <a:ea typeface="HGPｺﾞｼｯｸM" pitchFamily="50" charset="-128"/>
              </a:rPr>
              <a:t>)</a:t>
            </a:r>
            <a:r>
              <a:rPr lang="ja-JP" altLang="en-US" dirty="0">
                <a:latin typeface="HGPｺﾞｼｯｸM" pitchFamily="50" charset="-128"/>
                <a:ea typeface="HGPｺﾞｼｯｸM" pitchFamily="50" charset="-128"/>
              </a:rPr>
              <a:t> 機能が実行処理方式標準等の標準に準拠していることを検証</a:t>
            </a:r>
            <a:endParaRPr lang="en-US" altLang="ja-JP" dirty="0">
              <a:latin typeface="HGPｺﾞｼｯｸM" pitchFamily="50" charset="-128"/>
              <a:ea typeface="HGPｺﾞｼｯｸM" pitchFamily="50" charset="-128"/>
            </a:endParaRPr>
          </a:p>
          <a:p>
            <a:endParaRPr lang="en-US" altLang="ja-JP" sz="800" dirty="0">
              <a:latin typeface="HGPｺﾞｼｯｸM" pitchFamily="50" charset="-128"/>
              <a:ea typeface="HGPｺﾞｼｯｸM" pitchFamily="50" charset="-128"/>
            </a:endParaRPr>
          </a:p>
          <a:p>
            <a:pPr marL="342900" indent="-342900">
              <a:buFont typeface="Wingdings" panose="05000000000000000000" pitchFamily="2" charset="2"/>
              <a:buChar char="n"/>
            </a:pPr>
            <a:r>
              <a:rPr lang="ja-JP" altLang="en-US" dirty="0">
                <a:latin typeface="HGPｺﾞｼｯｸM" pitchFamily="50" charset="-128"/>
                <a:ea typeface="HGPｺﾞｼｯｸM" pitchFamily="50" charset="-128"/>
              </a:rPr>
              <a:t>機能要件と非機能要件の妥当性確認</a:t>
            </a:r>
            <a:endParaRPr lang="en-US" altLang="ja-JP" sz="800" dirty="0">
              <a:latin typeface="HGPｺﾞｼｯｸM" pitchFamily="50" charset="-128"/>
              <a:ea typeface="HGPｺﾞｼｯｸM" pitchFamily="50" charset="-128"/>
            </a:endParaRPr>
          </a:p>
          <a:p>
            <a:endParaRPr lang="en-US" altLang="ja-JP" sz="800" dirty="0">
              <a:latin typeface="HGPｺﾞｼｯｸM" pitchFamily="50" charset="-128"/>
              <a:ea typeface="HGPｺﾞｼｯｸM" pitchFamily="50" charset="-128"/>
            </a:endParaRPr>
          </a:p>
          <a:p>
            <a:pPr lvl="1">
              <a:lnSpc>
                <a:spcPct val="80000"/>
              </a:lnSpc>
            </a:pPr>
            <a:r>
              <a:rPr lang="ja-JP" altLang="en-US" dirty="0">
                <a:latin typeface="HGPｺﾞｼｯｸM" pitchFamily="50" charset="-128"/>
                <a:ea typeface="HGPｺﾞｼｯｸM" pitchFamily="50" charset="-128"/>
              </a:rPr>
              <a:t>業務要件の実現に足る機能要件、非機能要件が定義されていることを確認する。</a:t>
            </a:r>
            <a:endParaRPr lang="en-US" altLang="ja-JP" sz="800" dirty="0">
              <a:latin typeface="HGPｺﾞｼｯｸM" pitchFamily="50" charset="-128"/>
              <a:ea typeface="HGPｺﾞｼｯｸM" pitchFamily="50" charset="-128"/>
            </a:endParaRPr>
          </a:p>
          <a:p>
            <a:pPr lvl="1">
              <a:lnSpc>
                <a:spcPct val="80000"/>
              </a:lnSpc>
            </a:pPr>
            <a:endParaRPr lang="en-US" altLang="ja-JP" sz="900" dirty="0">
              <a:latin typeface="HGPｺﾞｼｯｸM" pitchFamily="50" charset="-128"/>
              <a:ea typeface="HGPｺﾞｼｯｸM" pitchFamily="50" charset="-128"/>
            </a:endParaRPr>
          </a:p>
          <a:p>
            <a:pPr lvl="1">
              <a:lnSpc>
                <a:spcPct val="80000"/>
              </a:lnSpc>
            </a:pPr>
            <a:r>
              <a:rPr lang="en-US" altLang="ja-JP" sz="1600" dirty="0">
                <a:latin typeface="HGPｺﾞｼｯｸM" pitchFamily="50" charset="-128"/>
                <a:ea typeface="HGPｺﾞｼｯｸM" pitchFamily="50" charset="-128"/>
              </a:rPr>
              <a:t>※</a:t>
            </a:r>
            <a:r>
              <a:rPr lang="ja-JP" altLang="en-US" sz="1600" dirty="0">
                <a:latin typeface="HGPｺﾞｼｯｸM" pitchFamily="50" charset="-128"/>
                <a:ea typeface="HGPｺﾞｼｯｸM" pitchFamily="50" charset="-128"/>
              </a:rPr>
              <a:t>ロジックツリーを利用した妥当性確認のイメージについては、「業務要件定義編」で解説</a:t>
            </a:r>
            <a:endParaRPr lang="en-US" altLang="ja-JP" sz="2000" dirty="0">
              <a:latin typeface="HGPｺﾞｼｯｸM" pitchFamily="50" charset="-128"/>
              <a:ea typeface="HGPｺﾞｼｯｸM" pitchFamily="50" charset="-128"/>
            </a:endParaRPr>
          </a:p>
        </p:txBody>
      </p:sp>
    </p:spTree>
    <p:extLst>
      <p:ext uri="{BB962C8B-B14F-4D97-AF65-F5344CB8AC3E}">
        <p14:creationId xmlns:p14="http://schemas.microsoft.com/office/powerpoint/2010/main" val="1194721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「システム要件定義の進め方」のまとめ</a:t>
            </a:r>
          </a:p>
        </p:txBody>
      </p:sp>
      <p:graphicFrame>
        <p:nvGraphicFramePr>
          <p:cNvPr id="5" name="表 4"/>
          <p:cNvGraphicFramePr>
            <a:graphicFrameLocks noGrp="1"/>
          </p:cNvGraphicFramePr>
          <p:nvPr>
            <p:extLst>
              <p:ext uri="{D42A27DB-BD31-4B8C-83A1-F6EECF244321}">
                <p14:modId xmlns:p14="http://schemas.microsoft.com/office/powerpoint/2010/main" val="3072813715"/>
              </p:ext>
            </p:extLst>
          </p:nvPr>
        </p:nvGraphicFramePr>
        <p:xfrm>
          <a:off x="352493" y="1484784"/>
          <a:ext cx="8610918" cy="4770120"/>
        </p:xfrm>
        <a:graphic>
          <a:graphicData uri="http://schemas.openxmlformats.org/drawingml/2006/table">
            <a:tbl>
              <a:tblPr firstRow="1" bandRow="1">
                <a:tableStyleId>{00A15C55-8517-42AA-B614-E9B94910E393}</a:tableStyleId>
              </a:tblPr>
              <a:tblGrid>
                <a:gridCol w="1879600">
                  <a:extLst>
                    <a:ext uri="{9D8B030D-6E8A-4147-A177-3AD203B41FA5}">
                      <a16:colId xmlns:a16="http://schemas.microsoft.com/office/drawing/2014/main" val="20000"/>
                    </a:ext>
                  </a:extLst>
                </a:gridCol>
                <a:gridCol w="2655888">
                  <a:extLst>
                    <a:ext uri="{9D8B030D-6E8A-4147-A177-3AD203B41FA5}">
                      <a16:colId xmlns:a16="http://schemas.microsoft.com/office/drawing/2014/main" val="20001"/>
                    </a:ext>
                  </a:extLst>
                </a:gridCol>
                <a:gridCol w="4075430">
                  <a:extLst>
                    <a:ext uri="{9D8B030D-6E8A-4147-A177-3AD203B41FA5}">
                      <a16:colId xmlns:a16="http://schemas.microsoft.com/office/drawing/2014/main" val="20002"/>
                    </a:ext>
                  </a:extLst>
                </a:gridCol>
              </a:tblGrid>
              <a:tr h="370840">
                <a:tc>
                  <a:txBody>
                    <a:bodyPr/>
                    <a:lstStyle/>
                    <a:p>
                      <a:r>
                        <a:rPr kumimoji="1" lang="ja-JP" altLang="en-US" dirty="0">
                          <a:latin typeface="HGPｺﾞｼｯｸM" panose="020B0600000000000000" pitchFamily="50" charset="-128"/>
                          <a:ea typeface="HGPｺﾞｼｯｸM" panose="020B0600000000000000" pitchFamily="50" charset="-128"/>
                        </a:rPr>
                        <a:t>プロセス</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dirty="0">
                          <a:latin typeface="HGPｺﾞｼｯｸM" panose="020B0600000000000000" pitchFamily="50" charset="-128"/>
                          <a:ea typeface="HGPｺﾞｼｯｸM" panose="020B0600000000000000" pitchFamily="50" charset="-128"/>
                        </a:rPr>
                        <a:t>主要サブプロセス</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tc>
                  <a:txBody>
                    <a:bodyPr/>
                    <a:lstStyle/>
                    <a:p>
                      <a:r>
                        <a:rPr kumimoji="1" lang="ja-JP" altLang="en-US" dirty="0">
                          <a:latin typeface="HGPｺﾞｼｯｸM" panose="020B0600000000000000" pitchFamily="50" charset="-128"/>
                          <a:ea typeface="HGPｺﾞｼｯｸM" panose="020B0600000000000000" pitchFamily="50" charset="-128"/>
                        </a:rPr>
                        <a:t>ポイント</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0"/>
                  </a:ext>
                </a:extLst>
              </a:tr>
              <a:tr h="370840">
                <a:tc rowSpan="2">
                  <a:txBody>
                    <a:bodyPr/>
                    <a:lstStyle/>
                    <a:p>
                      <a:pPr marL="88900" indent="0"/>
                      <a:r>
                        <a:rPr kumimoji="1" lang="ja-JP" altLang="en-US" dirty="0">
                          <a:latin typeface="HGPｺﾞｼｯｸM" panose="020B0600000000000000" pitchFamily="50" charset="-128"/>
                          <a:ea typeface="HGPｺﾞｼｯｸM" panose="020B0600000000000000" pitchFamily="50" charset="-128"/>
                        </a:rPr>
                        <a:t>システム要求の</a:t>
                      </a:r>
                      <a:br>
                        <a:rPr kumimoji="1" lang="en-US" altLang="ja-JP" dirty="0">
                          <a:latin typeface="HGPｺﾞｼｯｸM" panose="020B0600000000000000" pitchFamily="50" charset="-128"/>
                          <a:ea typeface="HGPｺﾞｼｯｸM" panose="020B0600000000000000" pitchFamily="50" charset="-128"/>
                        </a:rPr>
                      </a:br>
                      <a:r>
                        <a:rPr kumimoji="1" lang="ja-JP" altLang="en-US" dirty="0">
                          <a:latin typeface="HGPｺﾞｼｯｸM" panose="020B0600000000000000" pitchFamily="50" charset="-128"/>
                          <a:ea typeface="HGPｺﾞｼｯｸM" panose="020B0600000000000000" pitchFamily="50" charset="-128"/>
                        </a:rPr>
                        <a:t>収集と整理</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現行システムの調査</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トップダウンでシステムを俯瞰・網羅</a:t>
                      </a:r>
                      <a:endParaRPr kumimoji="1" lang="en-US" altLang="ja-JP" dirty="0">
                        <a:latin typeface="HGPｺﾞｼｯｸM" panose="020B0600000000000000" pitchFamily="50" charset="-128"/>
                        <a:ea typeface="HGPｺﾞｼｯｸM" panose="020B0600000000000000" pitchFamily="50" charset="-128"/>
                      </a:endParaRPr>
                    </a:p>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現行踏襲でも必要な調査は実施</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a:txBody>
                  <a:tcPr>
                    <a:solidFill>
                      <a:schemeClr val="accent3">
                        <a:lumMod val="20000"/>
                        <a:lumOff val="80000"/>
                      </a:schemeClr>
                    </a:solidFill>
                  </a:tcPr>
                </a:tc>
                <a:extLst>
                  <a:ext uri="{0D108BD9-81ED-4DB2-BD59-A6C34878D82A}">
                    <a16:rowId xmlns:a16="http://schemas.microsoft.com/office/drawing/2014/main" val="10001"/>
                  </a:ext>
                </a:extLst>
              </a:tr>
              <a:tr h="370840">
                <a:tc v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4">
                        <a:lumMod val="40000"/>
                        <a:lumOff val="60000"/>
                      </a:schemeClr>
                    </a:solidFill>
                  </a:tcPr>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課題解決の実現手段検討</a:t>
                      </a:r>
                      <a:endParaRPr kumimoji="1" lang="en-US" altLang="ja-JP"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トップダウンとボトムアップのアプローチ</a:t>
                      </a:r>
                      <a:endParaRPr kumimoji="1" lang="en-US" altLang="ja-JP" dirty="0">
                        <a:latin typeface="HGPｺﾞｼｯｸM" panose="020B0600000000000000" pitchFamily="50" charset="-128"/>
                        <a:ea typeface="HGPｺﾞｼｯｸM" panose="020B0600000000000000" pitchFamily="50" charset="-128"/>
                      </a:endParaRPr>
                    </a:p>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システムの整合性、実現性確保</a:t>
                      </a:r>
                      <a:endParaRPr kumimoji="1" lang="en-US" altLang="ja-JP" dirty="0">
                        <a:solidFill>
                          <a:schemeClr val="tx1"/>
                        </a:solidFill>
                        <a:latin typeface="HGPｺﾞｼｯｸM" panose="020B0600000000000000" pitchFamily="50" charset="-128"/>
                        <a:ea typeface="HGPｺﾞｼｯｸM" panose="020B0600000000000000" pitchFamily="50" charset="-128"/>
                      </a:endParaRPr>
                    </a:p>
                  </a:txBody>
                  <a:tcPr>
                    <a:solidFill>
                      <a:schemeClr val="accent3">
                        <a:lumMod val="20000"/>
                        <a:lumOff val="80000"/>
                      </a:schemeClr>
                    </a:solidFill>
                  </a:tcPr>
                </a:tc>
                <a:extLst>
                  <a:ext uri="{0D108BD9-81ED-4DB2-BD59-A6C34878D82A}">
                    <a16:rowId xmlns:a16="http://schemas.microsoft.com/office/drawing/2014/main" val="10002"/>
                  </a:ext>
                </a:extLst>
              </a:tr>
              <a:tr h="370840">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機能要件の定義</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88900" indent="0"/>
                      <a:r>
                        <a:rPr kumimoji="1" lang="ja-JP" altLang="en-US" dirty="0">
                          <a:latin typeface="HGPｺﾞｼｯｸM" panose="020B0600000000000000" pitchFamily="50" charset="-128"/>
                          <a:ea typeface="HGPｺﾞｼｯｸM" panose="020B0600000000000000" pitchFamily="50" charset="-128"/>
                        </a:rPr>
                        <a:t>画面</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帳票</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外部</a:t>
                      </a:r>
                      <a:r>
                        <a:rPr kumimoji="1" lang="en-US" altLang="ja-JP" dirty="0">
                          <a:latin typeface="HGPｺﾞｼｯｸM" panose="020B0600000000000000" pitchFamily="50" charset="-128"/>
                          <a:ea typeface="HGPｺﾞｼｯｸM" panose="020B0600000000000000" pitchFamily="50" charset="-128"/>
                        </a:rPr>
                        <a:t>IF/</a:t>
                      </a:r>
                      <a:r>
                        <a:rPr kumimoji="1" lang="ja-JP" altLang="en-US" dirty="0">
                          <a:latin typeface="HGPｺﾞｼｯｸM" panose="020B0600000000000000" pitchFamily="50" charset="-128"/>
                          <a:ea typeface="HGPｺﾞｼｯｸM" panose="020B0600000000000000" pitchFamily="50" charset="-128"/>
                        </a:rPr>
                        <a:t>バッチ</a:t>
                      </a:r>
                      <a:br>
                        <a:rPr kumimoji="1" lang="en-US" altLang="ja-JP" dirty="0">
                          <a:latin typeface="HGPｺﾞｼｯｸM" panose="020B0600000000000000" pitchFamily="50" charset="-128"/>
                          <a:ea typeface="HGPｺﾞｼｯｸM" panose="020B0600000000000000" pitchFamily="50" charset="-128"/>
                        </a:rPr>
                      </a:br>
                      <a:r>
                        <a:rPr kumimoji="1" lang="ja-JP" altLang="en-US" dirty="0">
                          <a:latin typeface="HGPｺﾞｼｯｸM" panose="020B0600000000000000" pitchFamily="50" charset="-128"/>
                          <a:ea typeface="HGPｺﾞｼｯｸM" panose="020B0600000000000000" pitchFamily="50" charset="-128"/>
                        </a:rPr>
                        <a:t>機能の要件定義</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設計しない</a:t>
                      </a:r>
                      <a:endParaRPr kumimoji="1" lang="en-US" altLang="ja-JP" dirty="0">
                        <a:latin typeface="HGPｺﾞｼｯｸM" panose="020B0600000000000000" pitchFamily="50" charset="-128"/>
                        <a:ea typeface="HGPｺﾞｼｯｸM" panose="020B0600000000000000" pitchFamily="50" charset="-128"/>
                      </a:endParaRPr>
                    </a:p>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実現方法を担保し、外部ＩＦを漏らさない</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solidFill>
                      <a:schemeClr val="accent3">
                        <a:lumMod val="20000"/>
                        <a:lumOff val="80000"/>
                      </a:schemeClr>
                    </a:solidFill>
                  </a:tcPr>
                </a:tc>
                <a:extLst>
                  <a:ext uri="{0D108BD9-81ED-4DB2-BD59-A6C34878D82A}">
                    <a16:rowId xmlns:a16="http://schemas.microsoft.com/office/drawing/2014/main" val="10003"/>
                  </a:ext>
                </a:extLst>
              </a:tr>
              <a:tr h="370840">
                <a:tc gridSpan="2">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HGPｺﾞｼｯｸM" panose="020B0600000000000000" pitchFamily="50" charset="-128"/>
                          <a:ea typeface="HGPｺﾞｼｯｸM" panose="020B0600000000000000" pitchFamily="50" charset="-128"/>
                        </a:rPr>
                        <a:t>非機能要件の定義</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hMerge="1">
                  <a:txBody>
                    <a:bodyPr/>
                    <a:lstStyle/>
                    <a:p>
                      <a:pPr marL="88900" indent="0"/>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4">
                        <a:lumMod val="40000"/>
                        <a:lumOff val="60000"/>
                      </a:schemeClr>
                    </a:solidFill>
                  </a:tcPr>
                </a:tc>
                <a:tc>
                  <a:txBody>
                    <a:bodyPr/>
                    <a:lstStyle/>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体系的、網羅的なメトリクス定義</a:t>
                      </a:r>
                      <a:endParaRPr kumimoji="1" lang="en-US" altLang="ja-JP" dirty="0">
                        <a:latin typeface="HGPｺﾞｼｯｸM" panose="020B0600000000000000" pitchFamily="50" charset="-128"/>
                        <a:ea typeface="HGPｺﾞｼｯｸM" panose="020B0600000000000000" pitchFamily="50" charset="-128"/>
                      </a:endParaRPr>
                    </a:p>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非機能要件メトリクスの要否の整理</a:t>
                      </a:r>
                      <a:endParaRPr kumimoji="1" lang="en-US" altLang="ja-JP" dirty="0">
                        <a:latin typeface="HGPｺﾞｼｯｸM" panose="020B0600000000000000" pitchFamily="50" charset="-128"/>
                        <a:ea typeface="HGPｺﾞｼｯｸM" panose="020B0600000000000000" pitchFamily="50" charset="-128"/>
                      </a:endParaRPr>
                    </a:p>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アーキ</a:t>
                      </a:r>
                      <a:r>
                        <a:rPr kumimoji="1" lang="en-US" altLang="ja-JP" dirty="0">
                          <a:latin typeface="HGPｺﾞｼｯｸM" panose="020B0600000000000000" pitchFamily="50" charset="-128"/>
                          <a:ea typeface="HGPｺﾞｼｯｸM" panose="020B0600000000000000" pitchFamily="50" charset="-128"/>
                        </a:rPr>
                        <a:t>/</a:t>
                      </a:r>
                      <a:r>
                        <a:rPr kumimoji="1" lang="ja-JP" altLang="en-US" dirty="0">
                          <a:latin typeface="HGPｺﾞｼｯｸM" panose="020B0600000000000000" pitchFamily="50" charset="-128"/>
                          <a:ea typeface="HGPｺﾞｼｯｸM" panose="020B0600000000000000" pitchFamily="50" charset="-128"/>
                        </a:rPr>
                        <a:t>インフラとの緊密な連携</a:t>
                      </a:r>
                      <a:endParaRPr kumimoji="1" lang="en-US" altLang="ja-JP" dirty="0">
                        <a:latin typeface="HGPｺﾞｼｯｸM" panose="020B0600000000000000" pitchFamily="50" charset="-128"/>
                        <a:ea typeface="HGPｺﾞｼｯｸM" panose="020B0600000000000000" pitchFamily="50" charset="-128"/>
                      </a:endParaRPr>
                    </a:p>
                    <a:p>
                      <a:pPr marL="177800" indent="-177800">
                        <a:buFont typeface="Arial" panose="020B0604020202020204" pitchFamily="34" charset="0"/>
                        <a:buChar char="•"/>
                      </a:pPr>
                      <a:r>
                        <a:rPr kumimoji="1" lang="ja-JP" altLang="en-US" dirty="0">
                          <a:latin typeface="HGPｺﾞｼｯｸM" panose="020B0600000000000000" pitchFamily="50" charset="-128"/>
                          <a:ea typeface="HGPｺﾞｼｯｸM" panose="020B0600000000000000" pitchFamily="50" charset="-128"/>
                        </a:rPr>
                        <a:t>設定根拠の明確化</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solidFill>
                      <a:schemeClr val="accent3">
                        <a:lumMod val="20000"/>
                        <a:lumOff val="80000"/>
                      </a:schemeClr>
                    </a:solidFill>
                  </a:tcPr>
                </a:tc>
                <a:extLst>
                  <a:ext uri="{0D108BD9-81ED-4DB2-BD59-A6C34878D82A}">
                    <a16:rowId xmlns:a16="http://schemas.microsoft.com/office/drawing/2014/main" val="10004"/>
                  </a:ext>
                </a:extLst>
              </a:tr>
              <a:tr h="370840">
                <a:tc>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HGPｺﾞｼｯｸM" panose="020B0600000000000000" pitchFamily="50" charset="-128"/>
                          <a:ea typeface="HGPｺﾞｼｯｸM" panose="020B0600000000000000" pitchFamily="50" charset="-128"/>
                        </a:rPr>
                        <a:t>全体要件の精査</a:t>
                      </a:r>
                      <a:endParaRPr kumimoji="1" lang="en-US" altLang="ja-JP"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HGPｺﾞｼｯｸM" panose="020B0600000000000000" pitchFamily="50" charset="-128"/>
                          <a:ea typeface="HGPｺﾞｼｯｸM" panose="020B0600000000000000" pitchFamily="50" charset="-128"/>
                        </a:rPr>
                        <a:t>要件の検証・妥当性確認</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0" indent="0">
                        <a:buFont typeface="Arial" panose="020B0604020202020204" pitchFamily="34" charset="0"/>
                        <a:buNone/>
                      </a:pPr>
                      <a:r>
                        <a:rPr kumimoji="1" lang="en-US" altLang="ja-JP" dirty="0">
                          <a:latin typeface="HGPｺﾞｼｯｸM" panose="020B0600000000000000" pitchFamily="50" charset="-128"/>
                          <a:ea typeface="HGPｺﾞｼｯｸM" panose="020B0600000000000000" pitchFamily="50" charset="-128"/>
                        </a:rPr>
                        <a:t>-</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solidFill>
                      <a:schemeClr val="accent3">
                        <a:lumMod val="20000"/>
                        <a:lumOff val="80000"/>
                      </a:schemeClr>
                    </a:solidFill>
                  </a:tcPr>
                </a:tc>
                <a:extLst>
                  <a:ext uri="{0D108BD9-81ED-4DB2-BD59-A6C34878D82A}">
                    <a16:rowId xmlns:a16="http://schemas.microsoft.com/office/drawing/2014/main" val="10005"/>
                  </a:ext>
                </a:extLst>
              </a:tr>
              <a:tr h="370840">
                <a:tc>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HGPｺﾞｼｯｸM" panose="020B0600000000000000" pitchFamily="50" charset="-128"/>
                          <a:ea typeface="HGPｺﾞｼｯｸM" panose="020B0600000000000000" pitchFamily="50" charset="-128"/>
                        </a:rPr>
                        <a:t>全体要件の</a:t>
                      </a:r>
                      <a:br>
                        <a:rPr kumimoji="1" lang="en-US" altLang="ja-JP" dirty="0">
                          <a:latin typeface="HGPｺﾞｼｯｸM" panose="020B0600000000000000" pitchFamily="50" charset="-128"/>
                          <a:ea typeface="HGPｺﾞｼｯｸM" panose="020B0600000000000000" pitchFamily="50" charset="-128"/>
                        </a:rPr>
                      </a:br>
                      <a:r>
                        <a:rPr kumimoji="1" lang="ja-JP" altLang="en-US" dirty="0">
                          <a:latin typeface="HGPｺﾞｼｯｸM" panose="020B0600000000000000" pitchFamily="50" charset="-128"/>
                          <a:ea typeface="HGPｺﾞｼｯｸM" panose="020B0600000000000000" pitchFamily="50" charset="-128"/>
                        </a:rPr>
                        <a:t>合意と承認</a:t>
                      </a:r>
                      <a:endParaRPr kumimoji="1" lang="en-US" altLang="ja-JP"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HGPｺﾞｼｯｸM" panose="020B0600000000000000" pitchFamily="50" charset="-128"/>
                          <a:ea typeface="HGPｺﾞｼｯｸM" panose="020B0600000000000000" pitchFamily="50" charset="-128"/>
                        </a:rPr>
                        <a:t>要件の実施対象決定</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0" indent="0">
                        <a:buFont typeface="Arial" panose="020B0604020202020204" pitchFamily="34" charset="0"/>
                        <a:buNone/>
                      </a:pPr>
                      <a:r>
                        <a:rPr kumimoji="1" lang="en-US" altLang="ja-JP" dirty="0">
                          <a:latin typeface="HGPｺﾞｼｯｸM" panose="020B0600000000000000" pitchFamily="50" charset="-128"/>
                          <a:ea typeface="HGPｺﾞｼｯｸM" panose="020B0600000000000000" pitchFamily="50" charset="-128"/>
                        </a:rPr>
                        <a:t>-</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solidFill>
                      <a:schemeClr val="accent3">
                        <a:lumMod val="20000"/>
                        <a:lumOff val="80000"/>
                      </a:schemeClr>
                    </a:solidFill>
                  </a:tcPr>
                </a:tc>
                <a:extLst>
                  <a:ext uri="{0D108BD9-81ED-4DB2-BD59-A6C34878D82A}">
                    <a16:rowId xmlns:a16="http://schemas.microsoft.com/office/drawing/2014/main" val="10006"/>
                  </a:ext>
                </a:extLst>
              </a:tr>
              <a:tr h="370840">
                <a:tc>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HGPｺﾞｼｯｸM" panose="020B0600000000000000" pitchFamily="50" charset="-128"/>
                          <a:ea typeface="HGPｺﾞｼｯｸM" panose="020B0600000000000000" pitchFamily="50" charset="-128"/>
                        </a:rPr>
                        <a:t>引継ぎ</a:t>
                      </a:r>
                      <a:endParaRPr kumimoji="1" lang="en-US" altLang="ja-JP"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88900" marR="0" indent="0" algn="l" defTabSz="457200" rtl="0" eaLnBrk="1" fontAlgn="auto" latinLnBrk="0" hangingPunct="1">
                        <a:lnSpc>
                          <a:spcPct val="100000"/>
                        </a:lnSpc>
                        <a:spcBef>
                          <a:spcPts val="0"/>
                        </a:spcBef>
                        <a:spcAft>
                          <a:spcPts val="0"/>
                        </a:spcAft>
                        <a:buClrTx/>
                        <a:buSzTx/>
                        <a:buFontTx/>
                        <a:buNone/>
                        <a:tabLst/>
                        <a:defRPr/>
                      </a:pPr>
                      <a:r>
                        <a:rPr kumimoji="1" lang="ja-JP" altLang="en-US" dirty="0">
                          <a:latin typeface="HGPｺﾞｼｯｸM" panose="020B0600000000000000" pitchFamily="50" charset="-128"/>
                          <a:ea typeface="HGPｺﾞｼｯｸM" panose="020B0600000000000000" pitchFamily="50" charset="-128"/>
                        </a:rPr>
                        <a:t>設計工程への引継ぎ</a:t>
                      </a:r>
                      <a:endParaRPr kumimoji="1" lang="ja-JP" altLang="en-US" b="0" dirty="0">
                        <a:latin typeface="HGPｺﾞｼｯｸM" panose="020B0600000000000000" pitchFamily="50" charset="-128"/>
                        <a:ea typeface="HGPｺﾞｼｯｸM" panose="020B0600000000000000" pitchFamily="50" charset="-128"/>
                      </a:endParaRPr>
                    </a:p>
                  </a:txBody>
                  <a:tcPr marL="0" marR="0" marT="0" marB="0" anchor="ctr" horzOverflow="overflow">
                    <a:solidFill>
                      <a:schemeClr val="accent3">
                        <a:lumMod val="20000"/>
                        <a:lumOff val="80000"/>
                      </a:schemeClr>
                    </a:solidFill>
                  </a:tcPr>
                </a:tc>
                <a:tc>
                  <a:txBody>
                    <a:bodyPr/>
                    <a:lstStyle/>
                    <a:p>
                      <a:pPr marL="0" indent="0">
                        <a:buFont typeface="Arial" panose="020B0604020202020204" pitchFamily="34" charset="0"/>
                        <a:buNone/>
                      </a:pPr>
                      <a:r>
                        <a:rPr kumimoji="1" lang="en-US" altLang="ja-JP" dirty="0">
                          <a:latin typeface="HGPｺﾞｼｯｸM" panose="020B0600000000000000" pitchFamily="50" charset="-128"/>
                          <a:ea typeface="HGPｺﾞｼｯｸM" panose="020B0600000000000000" pitchFamily="50" charset="-128"/>
                        </a:rPr>
                        <a:t>-</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a:txBody>
                  <a:tcPr>
                    <a:solidFill>
                      <a:schemeClr val="accent3">
                        <a:lumMod val="20000"/>
                        <a:lumOff val="80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2699405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47</a:t>
            </a:fld>
            <a:endParaRPr lang="ja-JP" altLang="en-US" dirty="0"/>
          </a:p>
        </p:txBody>
      </p:sp>
      <p:sp>
        <p:nvSpPr>
          <p:cNvPr id="6" name="テキスト ボックス 5"/>
          <p:cNvSpPr txBox="1"/>
          <p:nvPr/>
        </p:nvSpPr>
        <p:spPr>
          <a:xfrm>
            <a:off x="539552" y="3419708"/>
            <a:ext cx="8208912" cy="461665"/>
          </a:xfrm>
          <a:prstGeom prst="rect">
            <a:avLst/>
          </a:prstGeom>
          <a:noFill/>
        </p:spPr>
        <p:txBody>
          <a:bodyPr wrap="square" rtlCol="0">
            <a:spAutoFit/>
          </a:bodyPr>
          <a:lstStyle/>
          <a:p>
            <a:pPr algn="ctr"/>
            <a:r>
              <a:rPr lang="en-US" altLang="ja-JP" sz="2400" dirty="0">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2400" dirty="0">
                <a:latin typeface="HGPｺﾞｼｯｸM" panose="020B0600000000000000" pitchFamily="50" charset="-128"/>
                <a:ea typeface="HGPｺﾞｼｯｸM" panose="020B0600000000000000" pitchFamily="50" charset="-128"/>
                <a:cs typeface="メイリオ" panose="020B0604030504040204" pitchFamily="50" charset="-128"/>
              </a:rPr>
              <a:t>補講</a:t>
            </a:r>
            <a:r>
              <a:rPr lang="en-US" altLang="ja-JP" sz="2400" dirty="0">
                <a:latin typeface="HGPｺﾞｼｯｸM" panose="020B0600000000000000" pitchFamily="50" charset="-128"/>
                <a:ea typeface="HGPｺﾞｼｯｸM" panose="020B0600000000000000" pitchFamily="50" charset="-128"/>
                <a:cs typeface="メイリオ" panose="020B0604030504040204" pitchFamily="50" charset="-128"/>
              </a:rPr>
              <a:t>】</a:t>
            </a:r>
            <a:r>
              <a:rPr lang="ja-JP" altLang="en-US" sz="2400" dirty="0">
                <a:latin typeface="HGPｺﾞｼｯｸM" panose="020B0600000000000000" pitchFamily="50" charset="-128"/>
                <a:ea typeface="HGPｺﾞｼｯｸM" panose="020B0600000000000000" pitchFamily="50" charset="-128"/>
                <a:cs typeface="メイリオ" panose="020B0604030504040204" pitchFamily="50" charset="-128"/>
              </a:rPr>
              <a:t> </a:t>
            </a:r>
            <a:r>
              <a:rPr lang="ja-JP" altLang="en-US" sz="2400" dirty="0">
                <a:latin typeface="HGPｺﾞｼｯｸM" panose="020B0600000000000000" pitchFamily="50" charset="-128"/>
                <a:ea typeface="HGPｺﾞｼｯｸM" panose="020B0600000000000000" pitchFamily="50" charset="-128"/>
              </a:rPr>
              <a:t>特定種類のＰＪでの要件定義</a:t>
            </a:r>
            <a:endParaRPr lang="en-US" altLang="ja-JP" sz="2400" dirty="0">
              <a:latin typeface="HGPｺﾞｼｯｸM" panose="020B0600000000000000" pitchFamily="50" charset="-128"/>
              <a:ea typeface="HGPｺﾞｼｯｸM" panose="020B0600000000000000" pitchFamily="50" charset="-128"/>
              <a:cs typeface="メイリオ" panose="020B0604030504040204" pitchFamily="50" charset="-128"/>
            </a:endParaRPr>
          </a:p>
        </p:txBody>
      </p:sp>
    </p:spTree>
    <p:extLst>
      <p:ext uri="{BB962C8B-B14F-4D97-AF65-F5344CB8AC3E}">
        <p14:creationId xmlns:p14="http://schemas.microsoft.com/office/powerpoint/2010/main" val="38361215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48</a:t>
            </a:fld>
            <a:endParaRPr lang="ja-JP" altLang="en-US" dirty="0"/>
          </a:p>
        </p:txBody>
      </p:sp>
      <p:sp>
        <p:nvSpPr>
          <p:cNvPr id="3" name="テキスト プレースホルダー 2"/>
          <p:cNvSpPr>
            <a:spLocks noGrp="1"/>
          </p:cNvSpPr>
          <p:nvPr>
            <p:ph type="body" sz="quarter" idx="13"/>
          </p:nvPr>
        </p:nvSpPr>
        <p:spPr/>
        <p:txBody>
          <a:bodyPr/>
          <a:lstStyle/>
          <a:p>
            <a:r>
              <a:rPr kumimoji="1" lang="ja-JP" altLang="en-US" dirty="0"/>
              <a:t>開発方式によって、要件定義のやり方は変わるか？</a:t>
            </a:r>
          </a:p>
        </p:txBody>
      </p:sp>
      <p:sp>
        <p:nvSpPr>
          <p:cNvPr id="4" name="テキスト ボックス 3"/>
          <p:cNvSpPr txBox="1"/>
          <p:nvPr/>
        </p:nvSpPr>
        <p:spPr>
          <a:xfrm>
            <a:off x="539552" y="1136933"/>
            <a:ext cx="8280920" cy="2031325"/>
          </a:xfrm>
          <a:prstGeom prst="rect">
            <a:avLst/>
          </a:prstGeom>
          <a:noFill/>
        </p:spPr>
        <p:txBody>
          <a:bodyPr wrap="square" rtlCol="0">
            <a:spAutoFit/>
          </a:bodyPr>
          <a:lstStyle/>
          <a:p>
            <a:pPr marL="285750" indent="-28575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本研修の説明内容は特定の開発方式に依存しない普遍的なもの。</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しかし、開発方式固有の効果的なアプローチは存在する。</a:t>
            </a:r>
            <a:endParaRPr lang="en-US" altLang="ja-JP" dirty="0">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n"/>
            </a:pPr>
            <a:endParaRPr lang="en-US" altLang="ja-JP" kern="100" dirty="0">
              <a:latin typeface="HGPｺﾞｼｯｸM" panose="020B0600000000000000" pitchFamily="50" charset="-128"/>
              <a:ea typeface="HGPｺﾞｼｯｸM" panose="020B0600000000000000" pitchFamily="50" charset="-128"/>
              <a:cs typeface="Times New Roman"/>
            </a:endParaRPr>
          </a:p>
          <a:p>
            <a:pPr marL="285750" indent="-285750">
              <a:buFont typeface="Wingdings" panose="05000000000000000000" pitchFamily="2" charset="2"/>
              <a:buChar char="n"/>
            </a:pPr>
            <a:r>
              <a:rPr lang="ja-JP" altLang="en-US" kern="100" dirty="0">
                <a:latin typeface="HGPｺﾞｼｯｸM" panose="020B0600000000000000" pitchFamily="50" charset="-128"/>
                <a:ea typeface="HGPｺﾞｼｯｸM" panose="020B0600000000000000" pitchFamily="50" charset="-128"/>
                <a:cs typeface="Times New Roman"/>
              </a:rPr>
              <a:t>スクラッチ新規開発プロジェクト以外の要件定義</a:t>
            </a:r>
            <a:endParaRPr lang="en-US" altLang="ja-JP" kern="100" dirty="0">
              <a:latin typeface="HGPｺﾞｼｯｸM" panose="020B0600000000000000" pitchFamily="50" charset="-128"/>
              <a:ea typeface="HGPｺﾞｼｯｸM" panose="020B0600000000000000" pitchFamily="50" charset="-128"/>
              <a:cs typeface="Times New Roman"/>
            </a:endParaRPr>
          </a:p>
          <a:p>
            <a:pPr marL="723900" indent="-285750">
              <a:buFont typeface="Wingdings" panose="05000000000000000000" pitchFamily="2" charset="2"/>
              <a:buChar char="ü"/>
            </a:pPr>
            <a:r>
              <a:rPr lang="ja-JP" altLang="en-US" kern="100" dirty="0">
                <a:latin typeface="HGPｺﾞｼｯｸM" panose="020B0600000000000000" pitchFamily="50" charset="-128"/>
                <a:ea typeface="HGPｺﾞｼｯｸM" panose="020B0600000000000000" pitchFamily="50" charset="-128"/>
                <a:cs typeface="Times New Roman"/>
              </a:rPr>
              <a:t>保守開発プロジェクト</a:t>
            </a:r>
            <a:endParaRPr lang="en-US" altLang="ja-JP" kern="100" dirty="0">
              <a:latin typeface="HGPｺﾞｼｯｸM" panose="020B0600000000000000" pitchFamily="50" charset="-128"/>
              <a:ea typeface="HGPｺﾞｼｯｸM" panose="020B0600000000000000" pitchFamily="50" charset="-128"/>
              <a:cs typeface="Times New Roman"/>
            </a:endParaRPr>
          </a:p>
          <a:p>
            <a:pPr marL="723900" indent="-285750">
              <a:buFont typeface="Wingdings" panose="05000000000000000000" pitchFamily="2" charset="2"/>
              <a:buChar char="ü"/>
            </a:pPr>
            <a:r>
              <a:rPr lang="ja-JP" altLang="en-US" kern="100" dirty="0">
                <a:latin typeface="HGPｺﾞｼｯｸM" panose="020B0600000000000000" pitchFamily="50" charset="-128"/>
                <a:ea typeface="HGPｺﾞｼｯｸM" panose="020B0600000000000000" pitchFamily="50" charset="-128"/>
                <a:cs typeface="Times New Roman"/>
              </a:rPr>
              <a:t>パッケージＳＩ開発プロジェクト</a:t>
            </a:r>
            <a:endParaRPr lang="en-US" altLang="ja-JP" kern="100" dirty="0">
              <a:latin typeface="HGPｺﾞｼｯｸM" panose="020B0600000000000000" pitchFamily="50" charset="-128"/>
              <a:ea typeface="HGPｺﾞｼｯｸM" panose="020B0600000000000000" pitchFamily="50" charset="-128"/>
              <a:cs typeface="Times New Roman"/>
            </a:endParaRPr>
          </a:p>
          <a:p>
            <a:pPr marL="723900" indent="-285750">
              <a:buFont typeface="Wingdings" panose="05000000000000000000" pitchFamily="2" charset="2"/>
              <a:buChar char="ü"/>
            </a:pPr>
            <a:r>
              <a:rPr lang="ja-JP" altLang="en-US" kern="100" dirty="0">
                <a:latin typeface="HGPｺﾞｼｯｸM" panose="020B0600000000000000" pitchFamily="50" charset="-128"/>
                <a:ea typeface="HGPｺﾞｼｯｸM" panose="020B0600000000000000" pitchFamily="50" charset="-128"/>
                <a:cs typeface="Times New Roman"/>
              </a:rPr>
              <a:t>アジャイル開発プロジェクト</a:t>
            </a:r>
            <a:endParaRPr lang="en-US" altLang="ja-JP" kern="100" dirty="0">
              <a:latin typeface="HGPｺﾞｼｯｸM" panose="020B0600000000000000" pitchFamily="50" charset="-128"/>
              <a:ea typeface="HGPｺﾞｼｯｸM" panose="020B0600000000000000" pitchFamily="50" charset="-128"/>
              <a:cs typeface="Times New Roman"/>
            </a:endParaRPr>
          </a:p>
        </p:txBody>
      </p:sp>
    </p:spTree>
    <p:extLst>
      <p:ext uri="{BB962C8B-B14F-4D97-AF65-F5344CB8AC3E}">
        <p14:creationId xmlns:p14="http://schemas.microsoft.com/office/powerpoint/2010/main" val="35104173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4780" y="3573016"/>
            <a:ext cx="3363512" cy="2880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49</a:t>
            </a:fld>
            <a:endParaRPr lang="ja-JP" altLang="en-US" dirty="0"/>
          </a:p>
        </p:txBody>
      </p:sp>
      <p:sp>
        <p:nvSpPr>
          <p:cNvPr id="3" name="テキスト プレースホルダー 2"/>
          <p:cNvSpPr>
            <a:spLocks noGrp="1"/>
          </p:cNvSpPr>
          <p:nvPr>
            <p:ph type="body" sz="quarter" idx="13"/>
          </p:nvPr>
        </p:nvSpPr>
        <p:spPr/>
        <p:txBody>
          <a:bodyPr/>
          <a:lstStyle/>
          <a:p>
            <a:r>
              <a:rPr lang="ja-JP" altLang="en-US" kern="100" dirty="0">
                <a:cs typeface="Times New Roman"/>
              </a:rPr>
              <a:t>保守開発プロジェクト①</a:t>
            </a:r>
            <a:endParaRPr kumimoji="1" lang="ja-JP" altLang="en-US" dirty="0"/>
          </a:p>
        </p:txBody>
      </p:sp>
      <p:sp>
        <p:nvSpPr>
          <p:cNvPr id="4" name="テキスト ボックス 3"/>
          <p:cNvSpPr txBox="1"/>
          <p:nvPr/>
        </p:nvSpPr>
        <p:spPr>
          <a:xfrm>
            <a:off x="539552" y="1136933"/>
            <a:ext cx="8280920"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kern="100" dirty="0">
                <a:latin typeface="HGPｺﾞｼｯｸM" panose="020B0600000000000000" pitchFamily="50" charset="-128"/>
                <a:ea typeface="HGPｺﾞｼｯｸM" panose="020B0600000000000000" pitchFamily="50" charset="-128"/>
                <a:cs typeface="Times New Roman"/>
              </a:rPr>
              <a:t>アンチパターン</a:t>
            </a:r>
            <a:endParaRPr lang="en-US" altLang="ja-JP" kern="100" dirty="0">
              <a:latin typeface="HGPｺﾞｼｯｸM" panose="020B0600000000000000" pitchFamily="50" charset="-128"/>
              <a:ea typeface="HGPｺﾞｼｯｸM" panose="020B0600000000000000" pitchFamily="50" charset="-128"/>
              <a:cs typeface="Times New Roman"/>
            </a:endParaRPr>
          </a:p>
        </p:txBody>
      </p:sp>
      <p:sp>
        <p:nvSpPr>
          <p:cNvPr id="5" name="角丸四角形 4"/>
          <p:cNvSpPr/>
          <p:nvPr/>
        </p:nvSpPr>
        <p:spPr>
          <a:xfrm>
            <a:off x="811051" y="1556792"/>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kern="100" dirty="0">
                <a:solidFill>
                  <a:schemeClr val="tx1"/>
                </a:solidFill>
                <a:latin typeface="HGPｺﾞｼｯｸM" panose="020B0600000000000000" pitchFamily="50" charset="-128"/>
                <a:ea typeface="HGPｺﾞｼｯｸM" panose="020B0600000000000000" pitchFamily="50" charset="-128"/>
                <a:cs typeface="Times New Roman"/>
              </a:rPr>
              <a:t>ビジネス要求達成に不必要な要求を、お客さまの要求どおりに実装してしまう。</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539552" y="2771050"/>
            <a:ext cx="8352928" cy="4370427"/>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お客さま要求の背後にある課題や上位要求を確認する。</a:t>
            </a:r>
            <a:br>
              <a:rPr lang="en-US" altLang="ja-JP" dirty="0">
                <a:latin typeface="HGPｺﾞｼｯｸM" panose="020B0600000000000000" pitchFamily="50" charset="-128"/>
                <a:ea typeface="HGPｺﾞｼｯｸM" panose="020B0600000000000000" pitchFamily="50" charset="-128"/>
              </a:rPr>
            </a:b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保守開発の場合、お客さまは動いている</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現行システムを見て要求を出せるため、</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要求内容が具体的なシステム要求に</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偏りやすく、必要性が不明確になりやすい。</a:t>
            </a:r>
            <a:br>
              <a:rPr lang="en-US" altLang="ja-JP" dirty="0">
                <a:latin typeface="HGPｺﾞｼｯｸM" panose="020B0600000000000000" pitchFamily="50" charset="-128"/>
                <a:ea typeface="HGPｺﾞｼｯｸM" panose="020B0600000000000000" pitchFamily="50" charset="-128"/>
              </a:rPr>
            </a:br>
            <a:endParaRPr lang="en-US" altLang="ja-JP" dirty="0">
              <a:latin typeface="HGPｺﾞｼｯｸM" panose="020B0600000000000000" pitchFamily="50" charset="-128"/>
              <a:ea typeface="HGPｺﾞｼｯｸM" panose="020B0600000000000000" pitchFamily="50" charset="-128"/>
            </a:endParaRPr>
          </a:p>
          <a:p>
            <a:pPr marL="1079500" indent="-358775">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要求の背後にある課題や、上位の</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ビジネス要求や業務要求を把握し、</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お客さま要求の必要性や一貫性を</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確認する。</a:t>
            </a: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674175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システム要件定義のアウトプット</a:t>
            </a:r>
            <a:endParaRPr lang="ja-JP"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27" y="1556792"/>
            <a:ext cx="8881477" cy="4114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正方形/長方形 4"/>
          <p:cNvSpPr/>
          <p:nvPr/>
        </p:nvSpPr>
        <p:spPr>
          <a:xfrm>
            <a:off x="323528" y="2708920"/>
            <a:ext cx="1152128" cy="864096"/>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2123728" y="2636911"/>
            <a:ext cx="1152128" cy="977267"/>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3888000" y="2708921"/>
            <a:ext cx="1152128" cy="864096"/>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960000" y="5157192"/>
            <a:ext cx="1080128" cy="432048"/>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5760000" y="1656000"/>
            <a:ext cx="1116000" cy="756000"/>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5760000" y="2492896"/>
            <a:ext cx="1116000" cy="576064"/>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5760000" y="3140969"/>
            <a:ext cx="1188168" cy="576064"/>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5796136" y="3869433"/>
            <a:ext cx="1188168" cy="351655"/>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7704000" y="2772000"/>
            <a:ext cx="1296144" cy="792088"/>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16" name="直線矢印コネクタ 15"/>
          <p:cNvCxnSpPr/>
          <p:nvPr/>
        </p:nvCxnSpPr>
        <p:spPr>
          <a:xfrm>
            <a:off x="1484040" y="3141151"/>
            <a:ext cx="639688"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直線矢印コネクタ 17"/>
          <p:cNvCxnSpPr/>
          <p:nvPr/>
        </p:nvCxnSpPr>
        <p:spPr>
          <a:xfrm>
            <a:off x="3275856" y="3141151"/>
            <a:ext cx="639688" cy="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9" name="直線矢印コネクタ 18"/>
          <p:cNvCxnSpPr/>
          <p:nvPr/>
        </p:nvCxnSpPr>
        <p:spPr>
          <a:xfrm flipV="1">
            <a:off x="5040128" y="2276872"/>
            <a:ext cx="719872" cy="531184"/>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p:nvPr/>
        </p:nvCxnSpPr>
        <p:spPr>
          <a:xfrm flipV="1">
            <a:off x="5040128" y="2808000"/>
            <a:ext cx="756008" cy="216024"/>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p:nvPr/>
        </p:nvCxnSpPr>
        <p:spPr>
          <a:xfrm>
            <a:off x="5040128" y="3204000"/>
            <a:ext cx="719872" cy="188948"/>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直線矢印コネクタ 27"/>
          <p:cNvCxnSpPr/>
          <p:nvPr/>
        </p:nvCxnSpPr>
        <p:spPr>
          <a:xfrm>
            <a:off x="5040128" y="3429001"/>
            <a:ext cx="756008" cy="616259"/>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1" name="直線矢印コネクタ 30"/>
          <p:cNvCxnSpPr>
            <a:stCxn id="7" idx="3"/>
            <a:endCxn id="9" idx="1"/>
          </p:cNvCxnSpPr>
          <p:nvPr/>
        </p:nvCxnSpPr>
        <p:spPr>
          <a:xfrm>
            <a:off x="3275856" y="3125545"/>
            <a:ext cx="684144" cy="2247671"/>
          </a:xfrm>
          <a:prstGeom prst="bentConnector3">
            <a:avLst>
              <a:gd name="adj1" fmla="val 41720"/>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2" name="直線矢印コネクタ 41"/>
          <p:cNvCxnSpPr/>
          <p:nvPr/>
        </p:nvCxnSpPr>
        <p:spPr>
          <a:xfrm>
            <a:off x="6876000" y="2276872"/>
            <a:ext cx="828000" cy="567132"/>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6" name="直線矢印コネクタ 45"/>
          <p:cNvCxnSpPr/>
          <p:nvPr/>
        </p:nvCxnSpPr>
        <p:spPr>
          <a:xfrm>
            <a:off x="6876000" y="2852936"/>
            <a:ext cx="828000" cy="180020"/>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0" name="直線矢印コネクタ 49"/>
          <p:cNvCxnSpPr/>
          <p:nvPr/>
        </p:nvCxnSpPr>
        <p:spPr>
          <a:xfrm flipV="1">
            <a:off x="6984304" y="3262518"/>
            <a:ext cx="719696" cy="94474"/>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55" name="直線矢印コネクタ 54"/>
          <p:cNvCxnSpPr/>
          <p:nvPr/>
        </p:nvCxnSpPr>
        <p:spPr>
          <a:xfrm flipV="1">
            <a:off x="6984304" y="3429001"/>
            <a:ext cx="719696" cy="576063"/>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5" name="正方形/長方形 24"/>
          <p:cNvSpPr/>
          <p:nvPr/>
        </p:nvSpPr>
        <p:spPr>
          <a:xfrm>
            <a:off x="7884368" y="4226625"/>
            <a:ext cx="936104" cy="570527"/>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26" name="直線矢印コネクタ 25"/>
          <p:cNvCxnSpPr>
            <a:stCxn id="15" idx="2"/>
            <a:endCxn id="25" idx="0"/>
          </p:cNvCxnSpPr>
          <p:nvPr/>
        </p:nvCxnSpPr>
        <p:spPr>
          <a:xfrm>
            <a:off x="8352072" y="3564088"/>
            <a:ext cx="348" cy="662537"/>
          </a:xfrm>
          <a:prstGeom prst="straightConnector1">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9" name="直線矢印コネクタ 30"/>
          <p:cNvCxnSpPr>
            <a:endCxn id="25" idx="1"/>
          </p:cNvCxnSpPr>
          <p:nvPr/>
        </p:nvCxnSpPr>
        <p:spPr>
          <a:xfrm>
            <a:off x="4667765" y="3573017"/>
            <a:ext cx="3216603" cy="938872"/>
          </a:xfrm>
          <a:prstGeom prst="bentConnector3">
            <a:avLst>
              <a:gd name="adj1" fmla="val 1698"/>
            </a:avLst>
          </a:prstGeom>
          <a:ln w="28575">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34042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50</a:t>
            </a:fld>
            <a:endParaRPr lang="ja-JP" altLang="en-US" dirty="0"/>
          </a:p>
        </p:txBody>
      </p:sp>
      <p:sp>
        <p:nvSpPr>
          <p:cNvPr id="3" name="テキスト プレースホルダー 2"/>
          <p:cNvSpPr>
            <a:spLocks noGrp="1"/>
          </p:cNvSpPr>
          <p:nvPr>
            <p:ph type="body" sz="quarter" idx="13"/>
          </p:nvPr>
        </p:nvSpPr>
        <p:spPr/>
        <p:txBody>
          <a:bodyPr/>
          <a:lstStyle/>
          <a:p>
            <a:r>
              <a:rPr lang="ja-JP" altLang="en-US" kern="100" dirty="0">
                <a:cs typeface="Times New Roman"/>
              </a:rPr>
              <a:t>保守開発プロジェクト②</a:t>
            </a:r>
            <a:endParaRPr kumimoji="1" lang="ja-JP" altLang="en-US" dirty="0"/>
          </a:p>
        </p:txBody>
      </p:sp>
      <p:sp>
        <p:nvSpPr>
          <p:cNvPr id="4" name="テキスト ボックス 3"/>
          <p:cNvSpPr txBox="1"/>
          <p:nvPr/>
        </p:nvSpPr>
        <p:spPr>
          <a:xfrm>
            <a:off x="539552" y="1136933"/>
            <a:ext cx="8280920"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kern="100" dirty="0">
                <a:latin typeface="HGPｺﾞｼｯｸM" panose="020B0600000000000000" pitchFamily="50" charset="-128"/>
                <a:ea typeface="HGPｺﾞｼｯｸM" panose="020B0600000000000000" pitchFamily="50" charset="-128"/>
                <a:cs typeface="Times New Roman"/>
              </a:rPr>
              <a:t>アンチパターン</a:t>
            </a:r>
            <a:endParaRPr lang="en-US" altLang="ja-JP" kern="100" dirty="0">
              <a:latin typeface="HGPｺﾞｼｯｸM" panose="020B0600000000000000" pitchFamily="50" charset="-128"/>
              <a:ea typeface="HGPｺﾞｼｯｸM" panose="020B0600000000000000" pitchFamily="50" charset="-128"/>
              <a:cs typeface="Times New Roman"/>
            </a:endParaRPr>
          </a:p>
        </p:txBody>
      </p:sp>
      <p:sp>
        <p:nvSpPr>
          <p:cNvPr id="5" name="角丸四角形 4"/>
          <p:cNvSpPr/>
          <p:nvPr/>
        </p:nvSpPr>
        <p:spPr>
          <a:xfrm>
            <a:off x="811051" y="1556792"/>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kern="100" dirty="0">
                <a:solidFill>
                  <a:schemeClr val="tx1"/>
                </a:solidFill>
                <a:latin typeface="HGPｺﾞｼｯｸM" panose="020B0600000000000000" pitchFamily="50" charset="-128"/>
                <a:ea typeface="HGPｺﾞｼｯｸM" panose="020B0600000000000000" pitchFamily="50" charset="-128"/>
                <a:cs typeface="Times New Roman"/>
              </a:rPr>
              <a:t>要件定義コストが限られ、新規開発と同じ成果物は作りきれない。</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539552" y="2771050"/>
            <a:ext cx="8208912" cy="3662541"/>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ＵＳＤＭ等のモデルを活用して、最小限のコストで要求を構造化する。</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363663" indent="-285750">
              <a:buFont typeface="Wingdings" panose="05000000000000000000" pitchFamily="2" charset="2"/>
              <a:buChar char="ü"/>
            </a:pP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現行システムの要件定義文書がない</a:t>
            </a:r>
            <a:r>
              <a:rPr lang="en-US" altLang="ja-JP" dirty="0">
                <a:latin typeface="HGPｺﾞｼｯｸM" panose="020B0600000000000000" pitchFamily="50" charset="-128"/>
                <a:ea typeface="HGPｺﾞｼｯｸM" panose="020B0600000000000000" pitchFamily="50" charset="-128"/>
              </a:rPr>
              <a:t>』</a:t>
            </a:r>
            <a:r>
              <a:rPr lang="ja-JP" altLang="en-US" dirty="0" err="1">
                <a:latin typeface="HGPｺﾞｼｯｸM" panose="020B0600000000000000" pitchFamily="50" charset="-128"/>
                <a:ea typeface="HGPｺﾞｼｯｸM" panose="020B0600000000000000" pitchFamily="50" charset="-128"/>
              </a:rPr>
              <a:t>、</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メンテナンスされていない</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などの理由で、既存資産を保守開発で活用できないケースがある。</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またコストが不足し、新規開発と同等の成果物を作ることは難しい。</a:t>
            </a:r>
            <a:endParaRPr lang="en-US" altLang="ja-JP" dirty="0">
              <a:latin typeface="HGPｺﾞｼｯｸM" panose="020B0600000000000000" pitchFamily="50" charset="-128"/>
              <a:ea typeface="HGPｺﾞｼｯｸM" panose="020B0600000000000000" pitchFamily="50" charset="-128"/>
            </a:endParaRPr>
          </a:p>
          <a:p>
            <a:pPr marL="1077913"/>
            <a:endParaRPr lang="en-US" altLang="ja-JP" dirty="0">
              <a:latin typeface="HGPｺﾞｼｯｸM" panose="020B0600000000000000" pitchFamily="50" charset="-128"/>
              <a:ea typeface="HGPｺﾞｼｯｸM" panose="020B0600000000000000" pitchFamily="50" charset="-128"/>
            </a:endParaRPr>
          </a:p>
          <a:p>
            <a:pPr marL="1077913" indent="-357188">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詳細化が必要な業務要求、システム要求に注力して文書化する。</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363663"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文書を必要としないレベルで認識を共有できている範囲の文書化は</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不要。認識齟齬による影響が大きい箇所や、認識齟齬の可能性が</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大きい箇所に注力して文書化するのがよい。</a:t>
            </a:r>
            <a:endParaRPr lang="en-US" altLang="ja-JP" dirty="0">
              <a:latin typeface="HGPｺﾞｼｯｸM" panose="020B0600000000000000" pitchFamily="50" charset="-128"/>
              <a:ea typeface="HGPｺﾞｼｯｸM" panose="020B0600000000000000" pitchFamily="50" charset="-128"/>
            </a:endParaRPr>
          </a:p>
          <a:p>
            <a:pPr marL="1077913"/>
            <a:endParaRPr lang="en-US" altLang="ja-JP" sz="1400" dirty="0">
              <a:latin typeface="HGPｺﾞｼｯｸM" panose="020B0600000000000000" pitchFamily="50" charset="-128"/>
              <a:ea typeface="HGPｺﾞｼｯｸM" panose="020B0600000000000000" pitchFamily="50" charset="-128"/>
            </a:endParaRPr>
          </a:p>
          <a:p>
            <a:pPr marL="1441450"/>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6591664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51</a:t>
            </a:fld>
            <a:endParaRPr lang="ja-JP" altLang="en-US" dirty="0"/>
          </a:p>
        </p:txBody>
      </p:sp>
      <p:sp>
        <p:nvSpPr>
          <p:cNvPr id="3" name="テキスト プレースホルダー 2"/>
          <p:cNvSpPr>
            <a:spLocks noGrp="1"/>
          </p:cNvSpPr>
          <p:nvPr>
            <p:ph type="body" sz="quarter" idx="13"/>
          </p:nvPr>
        </p:nvSpPr>
        <p:spPr/>
        <p:txBody>
          <a:bodyPr/>
          <a:lstStyle/>
          <a:p>
            <a:r>
              <a:rPr lang="ja-JP" altLang="en-US" kern="100" dirty="0">
                <a:cs typeface="Times New Roman"/>
              </a:rPr>
              <a:t>パッケージＳＩ開発プロジェクト</a:t>
            </a:r>
            <a:endParaRPr lang="ja-JP" altLang="en-US" dirty="0"/>
          </a:p>
        </p:txBody>
      </p:sp>
      <p:sp>
        <p:nvSpPr>
          <p:cNvPr id="4" name="テキスト ボックス 3"/>
          <p:cNvSpPr txBox="1"/>
          <p:nvPr/>
        </p:nvSpPr>
        <p:spPr>
          <a:xfrm>
            <a:off x="539552" y="1136933"/>
            <a:ext cx="8280920"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kern="100" dirty="0">
                <a:latin typeface="HGPｺﾞｼｯｸM" panose="020B0600000000000000" pitchFamily="50" charset="-128"/>
                <a:ea typeface="HGPｺﾞｼｯｸM" panose="020B0600000000000000" pitchFamily="50" charset="-128"/>
                <a:cs typeface="Times New Roman"/>
              </a:rPr>
              <a:t>アンチパターン</a:t>
            </a:r>
            <a:endParaRPr lang="en-US" altLang="ja-JP" kern="100" dirty="0">
              <a:latin typeface="HGPｺﾞｼｯｸM" panose="020B0600000000000000" pitchFamily="50" charset="-128"/>
              <a:ea typeface="HGPｺﾞｼｯｸM" panose="020B0600000000000000" pitchFamily="50" charset="-128"/>
              <a:cs typeface="Times New Roman"/>
            </a:endParaRPr>
          </a:p>
        </p:txBody>
      </p:sp>
      <p:sp>
        <p:nvSpPr>
          <p:cNvPr id="5" name="角丸四角形 4"/>
          <p:cNvSpPr/>
          <p:nvPr/>
        </p:nvSpPr>
        <p:spPr>
          <a:xfrm>
            <a:off x="811051" y="1556792"/>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kern="100" dirty="0">
                <a:solidFill>
                  <a:schemeClr val="tx1"/>
                </a:solidFill>
                <a:latin typeface="HGPｺﾞｼｯｸM" panose="020B0600000000000000" pitchFamily="50" charset="-128"/>
                <a:ea typeface="HGPｺﾞｼｯｸM" panose="020B0600000000000000" pitchFamily="50" charset="-128"/>
                <a:cs typeface="Times New Roman"/>
              </a:rPr>
              <a:t>パッケージ機能とお客さま業務の乖離によるアドオン</a:t>
            </a:r>
            <a:r>
              <a:rPr lang="en-US" altLang="ja-JP" kern="100" dirty="0">
                <a:solidFill>
                  <a:schemeClr val="tx1"/>
                </a:solidFill>
                <a:latin typeface="HGPｺﾞｼｯｸM" panose="020B0600000000000000" pitchFamily="50" charset="-128"/>
                <a:ea typeface="HGPｺﾞｼｯｸM" panose="020B0600000000000000" pitchFamily="50" charset="-128"/>
                <a:cs typeface="Times New Roman"/>
              </a:rPr>
              <a:t>/</a:t>
            </a:r>
            <a:r>
              <a:rPr lang="ja-JP" altLang="en-US" kern="100" dirty="0">
                <a:solidFill>
                  <a:schemeClr val="tx1"/>
                </a:solidFill>
                <a:latin typeface="HGPｺﾞｼｯｸM" panose="020B0600000000000000" pitchFamily="50" charset="-128"/>
                <a:ea typeface="HGPｺﾞｼｯｸM" panose="020B0600000000000000" pitchFamily="50" charset="-128"/>
                <a:cs typeface="Times New Roman"/>
              </a:rPr>
              <a:t>カスタマイズ要件が拡大する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539552" y="2771050"/>
            <a:ext cx="8208912" cy="3631763"/>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当該パッケージの導入経験がある有識者を提案段階から参画させる。</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42875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お客さま要求や業務とパッケージ機能間の極端な乖離や、</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パッケージ機能に対するお客さまの誤解がないことを提案段階で担保し、要件定義段階での大きな問題発生を予防する。</a:t>
            </a:r>
            <a:endParaRPr lang="en-US" altLang="ja-JP" dirty="0">
              <a:latin typeface="HGPｺﾞｼｯｸM" panose="020B0600000000000000" pitchFamily="50" charset="-128"/>
              <a:ea typeface="HGPｺﾞｼｯｸM" panose="020B0600000000000000" pitchFamily="50" charset="-128"/>
            </a:endParaRPr>
          </a:p>
          <a:p>
            <a:pPr marL="1441450"/>
            <a:endParaRPr lang="en-US" altLang="ja-JP" sz="14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業務要求とシステム要求を並列して整理する。</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600" dirty="0">
              <a:latin typeface="HGPｺﾞｼｯｸM" panose="020B0600000000000000" pitchFamily="50" charset="-128"/>
              <a:ea typeface="HGPｺﾞｼｯｸM" panose="020B0600000000000000" pitchFamily="50" charset="-128"/>
            </a:endParaRPr>
          </a:p>
          <a:p>
            <a:pPr marL="1428750"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パッケージが前提とする業務プロセス・ルール・情報構造との整合を</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無視した形で、あるべき業務の姿を求める業務要件定義を進めると、</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業務要件を満たすために多くのアドオン</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カスタマイズが必要になり、</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コスト超過を招く。</a:t>
            </a:r>
            <a:br>
              <a:rPr lang="en-US" altLang="ja-JP" sz="1400" dirty="0">
                <a:latin typeface="HGPｺﾞｼｯｸM" panose="020B0600000000000000" pitchFamily="50" charset="-128"/>
                <a:ea typeface="HGPｺﾞｼｯｸM" panose="020B0600000000000000" pitchFamily="50" charset="-128"/>
              </a:rPr>
            </a:br>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4822515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52</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アジャイル開発プロジェクト</a:t>
            </a:r>
          </a:p>
        </p:txBody>
      </p:sp>
      <p:sp>
        <p:nvSpPr>
          <p:cNvPr id="4" name="テキスト ボックス 3"/>
          <p:cNvSpPr txBox="1"/>
          <p:nvPr/>
        </p:nvSpPr>
        <p:spPr>
          <a:xfrm>
            <a:off x="539552" y="1136933"/>
            <a:ext cx="8280920" cy="369332"/>
          </a:xfrm>
          <a:prstGeom prst="rect">
            <a:avLst/>
          </a:prstGeom>
          <a:noFill/>
        </p:spPr>
        <p:txBody>
          <a:bodyPr wrap="square" rtlCol="0">
            <a:spAutoFit/>
          </a:bodyPr>
          <a:lstStyle/>
          <a:p>
            <a:pPr marL="285750" indent="-285750">
              <a:buFont typeface="Wingdings" panose="05000000000000000000" pitchFamily="2" charset="2"/>
              <a:buChar char="n"/>
            </a:pPr>
            <a:r>
              <a:rPr lang="ja-JP" altLang="en-US" kern="100" dirty="0">
                <a:latin typeface="HGPｺﾞｼｯｸM" panose="020B0600000000000000" pitchFamily="50" charset="-128"/>
                <a:ea typeface="HGPｺﾞｼｯｸM" panose="020B0600000000000000" pitchFamily="50" charset="-128"/>
                <a:cs typeface="Times New Roman"/>
              </a:rPr>
              <a:t>アンチパターン</a:t>
            </a:r>
            <a:endParaRPr lang="en-US" altLang="ja-JP" kern="100" dirty="0">
              <a:latin typeface="HGPｺﾞｼｯｸM" panose="020B0600000000000000" pitchFamily="50" charset="-128"/>
              <a:ea typeface="HGPｺﾞｼｯｸM" panose="020B0600000000000000" pitchFamily="50" charset="-128"/>
              <a:cs typeface="Times New Roman"/>
            </a:endParaRPr>
          </a:p>
        </p:txBody>
      </p:sp>
      <p:sp>
        <p:nvSpPr>
          <p:cNvPr id="5" name="角丸四角形 4"/>
          <p:cNvSpPr/>
          <p:nvPr/>
        </p:nvSpPr>
        <p:spPr>
          <a:xfrm>
            <a:off x="811051" y="1556792"/>
            <a:ext cx="7884875" cy="988943"/>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dirty="0">
                <a:solidFill>
                  <a:schemeClr val="tx1"/>
                </a:solidFill>
                <a:latin typeface="HGPｺﾞｼｯｸM" panose="020B0600000000000000" pitchFamily="50" charset="-128"/>
                <a:ea typeface="HGPｺﾞｼｯｸM" panose="020B0600000000000000" pitchFamily="50" charset="-128"/>
              </a:rPr>
              <a:t>要件定義が不十分な状態で開発イテレーションを開始し、</a:t>
            </a:r>
            <a:br>
              <a:rPr lang="en-US" altLang="ja-JP" dirty="0">
                <a:solidFill>
                  <a:schemeClr val="tx1"/>
                </a:solidFill>
                <a:latin typeface="HGPｺﾞｼｯｸM" panose="020B0600000000000000" pitchFamily="50" charset="-128"/>
                <a:ea typeface="HGPｺﾞｼｯｸM" panose="020B0600000000000000" pitchFamily="50" charset="-128"/>
              </a:rPr>
            </a:br>
            <a:r>
              <a:rPr lang="ja-JP" altLang="en-US" dirty="0">
                <a:solidFill>
                  <a:schemeClr val="tx1"/>
                </a:solidFill>
                <a:latin typeface="HGPｺﾞｼｯｸM" panose="020B0600000000000000" pitchFamily="50" charset="-128"/>
                <a:ea typeface="HGPｺﾞｼｯｸM" panose="020B0600000000000000" pitchFamily="50" charset="-128"/>
              </a:rPr>
              <a:t>適切な開発優先順位判断や、スピード感ある開発・リリースが困難になる。</a:t>
            </a:r>
            <a:endParaRPr lang="en-US" altLang="ja-JP" dirty="0">
              <a:solidFill>
                <a:schemeClr val="tx1"/>
              </a:solidFill>
              <a:latin typeface="HGPｺﾞｼｯｸM" panose="020B0600000000000000" pitchFamily="50" charset="-128"/>
              <a:ea typeface="HGPｺﾞｼｯｸM" panose="020B0600000000000000" pitchFamily="50" charset="-128"/>
            </a:endParaRPr>
          </a:p>
        </p:txBody>
      </p:sp>
      <p:sp>
        <p:nvSpPr>
          <p:cNvPr id="7" name="テキスト ボックス 6"/>
          <p:cNvSpPr txBox="1"/>
          <p:nvPr/>
        </p:nvSpPr>
        <p:spPr>
          <a:xfrm>
            <a:off x="539552" y="2771050"/>
            <a:ext cx="8208912" cy="2985433"/>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ポイント</a:t>
            </a:r>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endParaRPr lang="en-US" altLang="ja-JP" sz="800" dirty="0">
              <a:latin typeface="HGPｺﾞｼｯｸM" panose="020B0600000000000000" pitchFamily="50" charset="-128"/>
              <a:ea typeface="HGPｺﾞｼｯｸM" panose="020B0600000000000000" pitchFamily="50" charset="-128"/>
            </a:endParaRPr>
          </a:p>
          <a:p>
            <a:pPr marL="1079500" indent="-358775">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開発イテレーション開始前に要求整理を実施する。</a:t>
            </a:r>
            <a:endParaRPr lang="en-US" altLang="ja-JP" dirty="0">
              <a:latin typeface="HGPｺﾞｼｯｸM" panose="020B0600000000000000" pitchFamily="50" charset="-128"/>
              <a:ea typeface="HGPｺﾞｼｯｸM" panose="020B0600000000000000" pitchFamily="50" charset="-128"/>
            </a:endParaRPr>
          </a:p>
          <a:p>
            <a:pPr marL="1800225" indent="-358775">
              <a:buFont typeface="Wingdings" panose="05000000000000000000" pitchFamily="2" charset="2"/>
              <a:buChar char="ü"/>
            </a:pPr>
            <a:endParaRPr lang="en-US" altLang="ja-JP" sz="800" dirty="0">
              <a:latin typeface="HGPｺﾞｼｯｸM" panose="020B0600000000000000" pitchFamily="50" charset="-128"/>
              <a:ea typeface="HGPｺﾞｼｯｸM" panose="020B0600000000000000" pitchFamily="50" charset="-128"/>
            </a:endParaRPr>
          </a:p>
          <a:p>
            <a:pPr marL="1357313" indent="-285750">
              <a:buFont typeface="Wingdings" panose="05000000000000000000" pitchFamily="2" charset="2"/>
              <a:buChar char="ü"/>
            </a:pP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ステークホルダが実現したい業務や得たい価値</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必要な機能</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を</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開発イテレーション開始前にプロダクトバックログにまとめる。</a:t>
            </a:r>
            <a:br>
              <a:rPr lang="en-US" altLang="ja-JP" dirty="0">
                <a:latin typeface="HGPｺﾞｼｯｸM" panose="020B0600000000000000" pitchFamily="50" charset="-128"/>
                <a:ea typeface="HGPｺﾞｼｯｸM" panose="020B0600000000000000" pitchFamily="50" charset="-128"/>
              </a:rPr>
            </a:b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≒要件定義</a:t>
            </a:r>
            <a:r>
              <a:rPr lang="en-US" altLang="ja-JP" dirty="0">
                <a:latin typeface="HGPｺﾞｼｯｸM" panose="020B0600000000000000" pitchFamily="50" charset="-128"/>
                <a:ea typeface="HGPｺﾞｼｯｸM" panose="020B0600000000000000" pitchFamily="50" charset="-128"/>
              </a:rPr>
              <a:t>)</a:t>
            </a:r>
          </a:p>
          <a:p>
            <a:pPr marL="1357313" indent="-285750">
              <a:buFont typeface="Wingdings" panose="05000000000000000000" pitchFamily="2" charset="2"/>
              <a:buChar char="ü"/>
            </a:pPr>
            <a:endParaRPr lang="en-US" altLang="ja-JP" dirty="0">
              <a:latin typeface="HGPｺﾞｼｯｸM" panose="020B0600000000000000" pitchFamily="50" charset="-128"/>
              <a:ea typeface="HGPｺﾞｼｯｸM" panose="020B0600000000000000" pitchFamily="50" charset="-128"/>
            </a:endParaRPr>
          </a:p>
          <a:p>
            <a:pPr marL="1357313" indent="-285750">
              <a:buFont typeface="Wingdings" panose="05000000000000000000" pitchFamily="2" charset="2"/>
              <a:buChar char="ü"/>
            </a:pPr>
            <a:r>
              <a:rPr lang="ja-JP" altLang="en-US" dirty="0">
                <a:latin typeface="HGPｺﾞｼｯｸM" panose="020B0600000000000000" pitchFamily="50" charset="-128"/>
                <a:ea typeface="HGPｺﾞｼｯｸM" panose="020B0600000000000000" pitchFamily="50" charset="-128"/>
              </a:rPr>
              <a:t>開発イテレーション内では、スプリントバックログの</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必要な機能</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を</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プロダクトオーナーと具体化し、設計・実装・テストを行う。</a:t>
            </a:r>
            <a:br>
              <a:rPr lang="en-US" altLang="ja-JP" sz="1400" dirty="0">
                <a:latin typeface="HGPｺﾞｼｯｸM" panose="020B0600000000000000" pitchFamily="50" charset="-128"/>
                <a:ea typeface="HGPｺﾞｼｯｸM" panose="020B0600000000000000" pitchFamily="50" charset="-128"/>
              </a:rPr>
            </a:br>
            <a:br>
              <a:rPr lang="en-US" altLang="ja-JP" sz="1400" dirty="0">
                <a:latin typeface="HGPｺﾞｼｯｸM" panose="020B0600000000000000" pitchFamily="50" charset="-128"/>
                <a:ea typeface="HGPｺﾞｼｯｸM" panose="020B0600000000000000" pitchFamily="50" charset="-128"/>
              </a:rPr>
            </a:br>
            <a:endParaRPr lang="en-US" altLang="ja-JP" sz="14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9318333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a:t>アジャイル開発プロジェクト</a:t>
            </a:r>
          </a:p>
        </p:txBody>
      </p:sp>
      <p:sp>
        <p:nvSpPr>
          <p:cNvPr id="46" name="スライド番号プレースホルダー 1"/>
          <p:cNvSpPr>
            <a:spLocks noGrp="1"/>
          </p:cNvSpPr>
          <p:nvPr>
            <p:ph type="sldNum" sz="quarter" idx="12"/>
          </p:nvPr>
        </p:nvSpPr>
        <p:spPr>
          <a:xfrm>
            <a:off x="7839000" y="6580584"/>
            <a:ext cx="1269504" cy="288032"/>
          </a:xfrm>
        </p:spPr>
        <p:txBody>
          <a:bodyPr/>
          <a:lstStyle/>
          <a:p>
            <a:fld id="{99AD903E-2787-9244-93D6-61CE01669DE3}" type="slidenum">
              <a:rPr lang="ja-JP" altLang="en-US" smtClean="0"/>
              <a:pPr/>
              <a:t>53</a:t>
            </a:fld>
            <a:endParaRPr lang="ja-JP"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818183"/>
            <a:ext cx="8872538" cy="4779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5679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6</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システム要件定義のアウトプット</a:t>
            </a:r>
            <a:endParaRPr lang="ja-JP"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510740"/>
            <a:ext cx="8841210" cy="4870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6909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323528" y="4668946"/>
            <a:ext cx="4010260" cy="1352342"/>
          </a:xfrm>
          <a:prstGeom prst="rect">
            <a:avLst/>
          </a:prstGeom>
          <a:solidFill>
            <a:schemeClr val="accent6">
              <a:lumMod val="40000"/>
              <a:lumOff val="60000"/>
            </a:schemeClr>
          </a:solidFill>
          <a:ln w="50800">
            <a:no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3" name="角丸四角形 52"/>
          <p:cNvSpPr/>
          <p:nvPr/>
        </p:nvSpPr>
        <p:spPr>
          <a:xfrm>
            <a:off x="4283968" y="1124744"/>
            <a:ext cx="4752529" cy="5733256"/>
          </a:xfrm>
          <a:prstGeom prst="roundRect">
            <a:avLst>
              <a:gd name="adj" fmla="val 3951"/>
            </a:avLst>
          </a:prstGeom>
          <a:solidFill>
            <a:schemeClr val="accent6">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a:t>
            </a:fld>
            <a:endParaRPr lang="ja-JP" altLang="en-US" dirty="0"/>
          </a:p>
        </p:txBody>
      </p:sp>
      <p:sp>
        <p:nvSpPr>
          <p:cNvPr id="4" name="テキスト プレースホルダー 3"/>
          <p:cNvSpPr>
            <a:spLocks noGrp="1"/>
          </p:cNvSpPr>
          <p:nvPr>
            <p:ph type="body" sz="quarter" idx="13"/>
          </p:nvPr>
        </p:nvSpPr>
        <p:spPr>
          <a:xfrm>
            <a:off x="592089" y="692696"/>
            <a:ext cx="6716215" cy="360040"/>
          </a:xfrm>
        </p:spPr>
        <p:txBody>
          <a:bodyPr/>
          <a:lstStyle/>
          <a:p>
            <a:r>
              <a:rPr lang="ja-JP" altLang="en-US" dirty="0"/>
              <a:t>要件定義プロセス全体におけるシステム要件定義プロセスの位置づけ</a:t>
            </a:r>
          </a:p>
        </p:txBody>
      </p:sp>
      <p:cxnSp>
        <p:nvCxnSpPr>
          <p:cNvPr id="9" name="直線矢印コネクタ 8"/>
          <p:cNvCxnSpPr>
            <a:endCxn id="6" idx="0"/>
          </p:cNvCxnSpPr>
          <p:nvPr/>
        </p:nvCxnSpPr>
        <p:spPr>
          <a:xfrm>
            <a:off x="1440310" y="1628799"/>
            <a:ext cx="1" cy="12516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直線矢印コネクタ 9"/>
          <p:cNvCxnSpPr>
            <a:stCxn id="6" idx="2"/>
            <a:endCxn id="7" idx="0"/>
          </p:cNvCxnSpPr>
          <p:nvPr/>
        </p:nvCxnSpPr>
        <p:spPr>
          <a:xfrm>
            <a:off x="1440311" y="3240509"/>
            <a:ext cx="0" cy="15566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直線矢印コネクタ 10"/>
          <p:cNvCxnSpPr/>
          <p:nvPr/>
        </p:nvCxnSpPr>
        <p:spPr>
          <a:xfrm>
            <a:off x="1440310" y="5157192"/>
            <a:ext cx="0" cy="10801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正方形/長方形 11"/>
          <p:cNvSpPr/>
          <p:nvPr/>
        </p:nvSpPr>
        <p:spPr>
          <a:xfrm>
            <a:off x="1600952" y="1648569"/>
            <a:ext cx="2409041"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得られる情報やお客さま協力</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などの環境を整理し、</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要件定義の実施範囲や</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進め方を計画する</a:t>
            </a:r>
            <a:endParaRPr kumimoji="1" lang="ja-JP" altLang="en-US" sz="1400" dirty="0">
              <a:solidFill>
                <a:schemeClr val="tx1"/>
              </a:solidFill>
            </a:endParaRPr>
          </a:p>
        </p:txBody>
      </p:sp>
      <p:sp>
        <p:nvSpPr>
          <p:cNvPr id="13" name="正方形/長方形 12"/>
          <p:cNvSpPr/>
          <p:nvPr/>
        </p:nvSpPr>
        <p:spPr>
          <a:xfrm>
            <a:off x="1586895" y="3249080"/>
            <a:ext cx="2409041"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ビジネス要件に対する</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業務課題から抽出した、</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お客さま要求を満たす</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あるべき業務の姿を定義する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20" name="正方形/長方形 19"/>
          <p:cNvSpPr/>
          <p:nvPr/>
        </p:nvSpPr>
        <p:spPr>
          <a:xfrm>
            <a:off x="1548721" y="5157192"/>
            <a:ext cx="2409041" cy="720000"/>
          </a:xfrm>
          <a:prstGeom prst="rect">
            <a:avLst/>
          </a:prstGeom>
        </p:spPr>
        <p:style>
          <a:lnRef idx="1">
            <a:schemeClr val="accent6"/>
          </a:lnRef>
          <a:fillRef idx="3">
            <a:schemeClr val="accent6"/>
          </a:fillRef>
          <a:effectRef idx="2">
            <a:schemeClr val="accent6"/>
          </a:effectRef>
          <a:fontRef idx="minor">
            <a:schemeClr val="lt1"/>
          </a:fontRef>
        </p:style>
        <p:txBody>
          <a:bodyPr lIns="0" rIns="0" rtlCol="0" anchor="ctr"/>
          <a:lstStyle/>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業務要件を実現するために</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システムが満たすべき、</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機能</a:t>
            </a:r>
            <a:r>
              <a:rPr lang="en-US" altLang="ja-JP" sz="1400" dirty="0">
                <a:solidFill>
                  <a:schemeClr val="tx1"/>
                </a:solidFill>
                <a:latin typeface="HGPｺﾞｼｯｸM" panose="020B0600000000000000" pitchFamily="50" charset="-128"/>
                <a:ea typeface="HGPｺﾞｼｯｸM" panose="020B0600000000000000" pitchFamily="50" charset="-128"/>
              </a:rPr>
              <a:t>/</a:t>
            </a:r>
            <a:r>
              <a:rPr lang="ja-JP" altLang="ja-JP" sz="1400" dirty="0">
                <a:solidFill>
                  <a:schemeClr val="tx1"/>
                </a:solidFill>
                <a:latin typeface="HGPｺﾞｼｯｸM" panose="020B0600000000000000" pitchFamily="50" charset="-128"/>
                <a:ea typeface="HGPｺﾞｼｯｸM" panose="020B0600000000000000" pitchFamily="50" charset="-128"/>
              </a:rPr>
              <a:t>非機能</a:t>
            </a:r>
            <a:r>
              <a:rPr lang="ja-JP" altLang="en-US" sz="1400" dirty="0">
                <a:solidFill>
                  <a:schemeClr val="tx1"/>
                </a:solidFill>
                <a:latin typeface="HGPｺﾞｼｯｸM" panose="020B0600000000000000" pitchFamily="50" charset="-128"/>
                <a:ea typeface="HGPｺﾞｼｯｸM" panose="020B0600000000000000" pitchFamily="50" charset="-128"/>
              </a:rPr>
              <a:t>要件</a:t>
            </a:r>
            <a:r>
              <a:rPr lang="ja-JP" altLang="ja-JP" sz="1400" dirty="0">
                <a:solidFill>
                  <a:schemeClr val="tx1"/>
                </a:solidFill>
                <a:latin typeface="HGPｺﾞｼｯｸM" panose="020B0600000000000000" pitchFamily="50" charset="-128"/>
                <a:ea typeface="HGPｺﾞｼｯｸM" panose="020B0600000000000000" pitchFamily="50" charset="-128"/>
              </a:rPr>
              <a:t>を明らかにし、</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lnSpc>
                <a:spcPct val="80000"/>
              </a:lnSpc>
            </a:pPr>
            <a:r>
              <a:rPr lang="ja-JP" altLang="ja-JP" sz="1400" dirty="0">
                <a:solidFill>
                  <a:schemeClr val="tx1"/>
                </a:solidFill>
                <a:latin typeface="HGPｺﾞｼｯｸM" panose="020B0600000000000000" pitchFamily="50" charset="-128"/>
                <a:ea typeface="HGPｺﾞｼｯｸM" panose="020B0600000000000000" pitchFamily="50" charset="-128"/>
              </a:rPr>
              <a:t>あるべきシステムの姿を定義する</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cxnSp>
        <p:nvCxnSpPr>
          <p:cNvPr id="25" name="直線矢印コネクタ 24"/>
          <p:cNvCxnSpPr/>
          <p:nvPr/>
        </p:nvCxnSpPr>
        <p:spPr>
          <a:xfrm>
            <a:off x="5004048" y="1513179"/>
            <a:ext cx="0" cy="6196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直線矢印コネクタ 25"/>
          <p:cNvCxnSpPr/>
          <p:nvPr/>
        </p:nvCxnSpPr>
        <p:spPr>
          <a:xfrm>
            <a:off x="5007772" y="2420888"/>
            <a:ext cx="0" cy="6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直線矢印コネクタ 28"/>
          <p:cNvCxnSpPr/>
          <p:nvPr/>
        </p:nvCxnSpPr>
        <p:spPr>
          <a:xfrm>
            <a:off x="5004048" y="5240820"/>
            <a:ext cx="0" cy="6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正方形/長方形 29"/>
          <p:cNvSpPr/>
          <p:nvPr/>
        </p:nvSpPr>
        <p:spPr>
          <a:xfrm>
            <a:off x="5183407" y="1530914"/>
            <a:ext cx="3744000" cy="468000"/>
          </a:xfrm>
          <a:prstGeom prst="rect">
            <a:avLst/>
          </a:prstGeom>
        </p:spPr>
        <p:style>
          <a:lnRef idx="1">
            <a:schemeClr val="accent6"/>
          </a:lnRef>
          <a:fillRef idx="3">
            <a:schemeClr val="accent6"/>
          </a:fillRef>
          <a:effectRef idx="2">
            <a:schemeClr val="accent6"/>
          </a:effectRef>
          <a:fontRef idx="minor">
            <a:schemeClr val="lt1"/>
          </a:fontRef>
        </p:style>
        <p:txBody>
          <a:bodyPr lIns="0" tIns="36000" rIns="0" bIns="36000"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現行システムの全体像を把握し、課題解決や新たな業務要件に対応するための解決策定義を行う。</a:t>
            </a:r>
          </a:p>
        </p:txBody>
      </p:sp>
      <p:sp>
        <p:nvSpPr>
          <p:cNvPr id="31" name="正方形/長方形 30"/>
          <p:cNvSpPr/>
          <p:nvPr/>
        </p:nvSpPr>
        <p:spPr>
          <a:xfrm>
            <a:off x="5208384" y="2420888"/>
            <a:ext cx="3744000" cy="468000"/>
          </a:xfrm>
          <a:prstGeom prst="rect">
            <a:avLst/>
          </a:prstGeom>
        </p:spPr>
        <p:style>
          <a:lnRef idx="1">
            <a:schemeClr val="accent6"/>
          </a:lnRef>
          <a:fillRef idx="3">
            <a:schemeClr val="accent6"/>
          </a:fillRef>
          <a:effectRef idx="2">
            <a:schemeClr val="accent6"/>
          </a:effectRef>
          <a:fontRef idx="minor">
            <a:schemeClr val="lt1"/>
          </a:fontRef>
        </p:style>
        <p:txBody>
          <a:bodyPr tIns="36000" bIns="36000"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システム機能要求実現するための具体的な</a:t>
            </a:r>
            <a:br>
              <a:rPr lang="en-US" altLang="ja-JP"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システム機能を定義し、機能仕様を具体化する。</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32" name="正方形/長方形 31"/>
          <p:cNvSpPr/>
          <p:nvPr/>
        </p:nvSpPr>
        <p:spPr>
          <a:xfrm>
            <a:off x="5183407" y="3356992"/>
            <a:ext cx="3744000" cy="468000"/>
          </a:xfrm>
          <a:prstGeom prst="rect">
            <a:avLst/>
          </a:prstGeom>
        </p:spPr>
        <p:style>
          <a:lnRef idx="1">
            <a:schemeClr val="accent6"/>
          </a:lnRef>
          <a:fillRef idx="3">
            <a:schemeClr val="accent6"/>
          </a:fillRef>
          <a:effectRef idx="2">
            <a:schemeClr val="accent6"/>
          </a:effectRef>
          <a:fontRef idx="minor">
            <a:schemeClr val="lt1"/>
          </a:fontRef>
        </p:style>
        <p:txBody>
          <a:bodyPr tIns="36000" bIns="36000"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システムの性能やセキュリティ、システムや</a:t>
            </a:r>
            <a:br>
              <a:rPr lang="en-US" altLang="ja-JP"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データ等の移行、等の非機能的要件を定義する</a:t>
            </a:r>
            <a:r>
              <a:rPr kumimoji="1" lang="ja-JP" altLang="en-US" sz="1400" dirty="0">
                <a:solidFill>
                  <a:schemeClr val="tx1"/>
                </a:solidFill>
                <a:latin typeface="HGPｺﾞｼｯｸM" panose="020B0600000000000000" pitchFamily="50" charset="-128"/>
                <a:ea typeface="HGPｺﾞｼｯｸM" panose="020B0600000000000000" pitchFamily="50" charset="-128"/>
              </a:rPr>
              <a:t>。</a:t>
            </a:r>
            <a:endParaRPr kumimoji="1"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33" name="正方形/長方形 32"/>
          <p:cNvSpPr/>
          <p:nvPr/>
        </p:nvSpPr>
        <p:spPr>
          <a:xfrm>
            <a:off x="5183407" y="4293096"/>
            <a:ext cx="3744000" cy="468000"/>
          </a:xfrm>
          <a:prstGeom prst="rect">
            <a:avLst/>
          </a:prstGeom>
        </p:spPr>
        <p:style>
          <a:lnRef idx="1">
            <a:schemeClr val="accent6"/>
          </a:lnRef>
          <a:fillRef idx="3">
            <a:schemeClr val="accent6"/>
          </a:fillRef>
          <a:effectRef idx="2">
            <a:schemeClr val="accent6"/>
          </a:effectRef>
          <a:fontRef idx="minor">
            <a:schemeClr val="lt1"/>
          </a:fontRef>
        </p:style>
        <p:txBody>
          <a:bodyPr tIns="36000" bIns="36000"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業務要件に対するシステム要求の整合性を</a:t>
            </a:r>
            <a:br>
              <a:rPr lang="en-US" altLang="ja-JP"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確認し、要求の抜け漏れ重複を解消する。</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34" name="正方形/長方形 33"/>
          <p:cNvSpPr/>
          <p:nvPr/>
        </p:nvSpPr>
        <p:spPr>
          <a:xfrm>
            <a:off x="5180179" y="6165304"/>
            <a:ext cx="3744000" cy="468000"/>
          </a:xfrm>
          <a:prstGeom prst="rect">
            <a:avLst/>
          </a:prstGeom>
        </p:spPr>
        <p:style>
          <a:lnRef idx="1">
            <a:schemeClr val="accent6"/>
          </a:lnRef>
          <a:fillRef idx="3">
            <a:schemeClr val="accent6"/>
          </a:fillRef>
          <a:effectRef idx="2">
            <a:schemeClr val="accent6"/>
          </a:effectRef>
          <a:fontRef idx="minor">
            <a:schemeClr val="lt1"/>
          </a:fontRef>
        </p:style>
        <p:txBody>
          <a:bodyPr lIns="0" tIns="36000" rIns="0" bIns="36000"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要件内容や申し送り事項、要件定義工程の経緯</a:t>
            </a:r>
            <a:br>
              <a:rPr lang="en-US" altLang="ja-JP"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等を後続工程に引き継ぐ。</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cxnSp>
        <p:nvCxnSpPr>
          <p:cNvPr id="45" name="直線矢印コネクタ 44"/>
          <p:cNvCxnSpPr/>
          <p:nvPr/>
        </p:nvCxnSpPr>
        <p:spPr>
          <a:xfrm>
            <a:off x="5007772" y="4293096"/>
            <a:ext cx="0" cy="6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正方形/長方形 35"/>
          <p:cNvSpPr/>
          <p:nvPr/>
        </p:nvSpPr>
        <p:spPr>
          <a:xfrm>
            <a:off x="5183407" y="5229200"/>
            <a:ext cx="3744000" cy="468000"/>
          </a:xfrm>
          <a:prstGeom prst="rect">
            <a:avLst/>
          </a:prstGeom>
        </p:spPr>
        <p:style>
          <a:lnRef idx="1">
            <a:schemeClr val="accent6"/>
          </a:lnRef>
          <a:fillRef idx="3">
            <a:schemeClr val="accent6"/>
          </a:fillRef>
          <a:effectRef idx="2">
            <a:schemeClr val="accent6"/>
          </a:effectRef>
          <a:fontRef idx="minor">
            <a:schemeClr val="lt1"/>
          </a:fontRef>
        </p:style>
        <p:txBody>
          <a:bodyPr lIns="0" tIns="36000" rIns="0" bIns="36000" rtlCol="0" anchor="ct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開発期間や予算等の制約事項と調整されたシス</a:t>
            </a:r>
            <a:br>
              <a:rPr lang="en-US" altLang="ja-JP" sz="1400" dirty="0">
                <a:solidFill>
                  <a:schemeClr val="tx1"/>
                </a:solidFill>
                <a:latin typeface="HGPｺﾞｼｯｸM" panose="020B0600000000000000" pitchFamily="50" charset="-128"/>
                <a:ea typeface="HGPｺﾞｼｯｸM" panose="020B0600000000000000" pitchFamily="50" charset="-128"/>
              </a:rPr>
            </a:br>
            <a:r>
              <a:rPr lang="ja-JP" altLang="en-US" sz="1400" dirty="0">
                <a:solidFill>
                  <a:schemeClr val="tx1"/>
                </a:solidFill>
                <a:latin typeface="HGPｺﾞｼｯｸM" panose="020B0600000000000000" pitchFamily="50" charset="-128"/>
                <a:ea typeface="HGPｺﾞｼｯｸM" panose="020B0600000000000000" pitchFamily="50" charset="-128"/>
              </a:rPr>
              <a:t>テム要件範囲、内容をお客さまと合意、承認を得る。</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21" name="角丸四角形 20"/>
          <p:cNvSpPr/>
          <p:nvPr/>
        </p:nvSpPr>
        <p:spPr>
          <a:xfrm>
            <a:off x="4427984" y="1234288"/>
            <a:ext cx="3240000" cy="288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lnSpc>
                <a:spcPct val="80000"/>
              </a:lnSpc>
            </a:pPr>
            <a:r>
              <a:rPr lang="en-US" altLang="ja-JP" dirty="0">
                <a:solidFill>
                  <a:schemeClr val="tx1"/>
                </a:solidFill>
                <a:latin typeface="HGPｺﾞｼｯｸM" panose="020B0600000000000000" pitchFamily="50" charset="-128"/>
                <a:ea typeface="HGPｺﾞｼｯｸM" panose="020B0600000000000000" pitchFamily="50" charset="-128"/>
              </a:rPr>
              <a:t>S1.</a:t>
            </a:r>
            <a:r>
              <a:rPr lang="ja-JP" altLang="en-US" dirty="0">
                <a:solidFill>
                  <a:schemeClr val="tx1"/>
                </a:solidFill>
                <a:latin typeface="HGPｺﾞｼｯｸM" panose="020B0600000000000000" pitchFamily="50" charset="-128"/>
                <a:ea typeface="HGPｺﾞｼｯｸM" panose="020B0600000000000000" pitchFamily="50" charset="-128"/>
              </a:rPr>
              <a:t> システム要求の収集と整理</a:t>
            </a:r>
          </a:p>
        </p:txBody>
      </p:sp>
      <p:sp>
        <p:nvSpPr>
          <p:cNvPr id="22" name="角丸四角形 21"/>
          <p:cNvSpPr/>
          <p:nvPr/>
        </p:nvSpPr>
        <p:spPr>
          <a:xfrm>
            <a:off x="4427984" y="2132856"/>
            <a:ext cx="2556000" cy="288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S2.</a:t>
            </a:r>
            <a:r>
              <a:rPr lang="ja-JP" altLang="en-US" dirty="0">
                <a:solidFill>
                  <a:schemeClr val="tx1"/>
                </a:solidFill>
                <a:latin typeface="HGPｺﾞｼｯｸM" panose="020B0600000000000000" pitchFamily="50" charset="-128"/>
                <a:ea typeface="HGPｺﾞｼｯｸM" panose="020B0600000000000000" pitchFamily="50" charset="-128"/>
              </a:rPr>
              <a:t>機能要件の定義</a:t>
            </a:r>
          </a:p>
        </p:txBody>
      </p:sp>
      <p:sp>
        <p:nvSpPr>
          <p:cNvPr id="23" name="角丸四角形 22"/>
          <p:cNvSpPr/>
          <p:nvPr/>
        </p:nvSpPr>
        <p:spPr>
          <a:xfrm>
            <a:off x="4427984" y="3068960"/>
            <a:ext cx="2556000" cy="288000"/>
          </a:xfrm>
          <a:prstGeom prst="roundRect">
            <a:avLst/>
          </a:prstGeom>
        </p:spPr>
        <p:style>
          <a:lnRef idx="0">
            <a:schemeClr val="accent6"/>
          </a:lnRef>
          <a:fillRef idx="3">
            <a:schemeClr val="accent6"/>
          </a:fillRef>
          <a:effectRef idx="3">
            <a:schemeClr val="accent6"/>
          </a:effectRef>
          <a:fontRef idx="minor">
            <a:schemeClr val="lt1"/>
          </a:fontRef>
        </p:style>
        <p:txBody>
          <a:bodyPr lIns="0" rIns="0"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S3.</a:t>
            </a:r>
            <a:r>
              <a:rPr lang="ja-JP" altLang="en-US" dirty="0">
                <a:solidFill>
                  <a:schemeClr val="tx1"/>
                </a:solidFill>
                <a:latin typeface="HGPｺﾞｼｯｸM" panose="020B0600000000000000" pitchFamily="50" charset="-128"/>
                <a:ea typeface="HGPｺﾞｼｯｸM" panose="020B0600000000000000" pitchFamily="50" charset="-128"/>
              </a:rPr>
              <a:t>非機能要件の定義</a:t>
            </a:r>
          </a:p>
        </p:txBody>
      </p:sp>
      <p:sp>
        <p:nvSpPr>
          <p:cNvPr id="24" name="角丸四角形 23"/>
          <p:cNvSpPr/>
          <p:nvPr/>
        </p:nvSpPr>
        <p:spPr>
          <a:xfrm>
            <a:off x="4427984" y="4005064"/>
            <a:ext cx="2556000" cy="288000"/>
          </a:xfrm>
          <a:prstGeom prst="roundRect">
            <a:avLst/>
          </a:prstGeom>
        </p:spPr>
        <p:style>
          <a:lnRef idx="0">
            <a:schemeClr val="accent6"/>
          </a:lnRef>
          <a:fillRef idx="3">
            <a:schemeClr val="accent6"/>
          </a:fillRef>
          <a:effectRef idx="3">
            <a:schemeClr val="accent6"/>
          </a:effectRef>
          <a:fontRef idx="minor">
            <a:schemeClr val="lt1"/>
          </a:fontRef>
        </p:style>
        <p:txBody>
          <a:bodyPr lIns="0" rIns="0"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S4.</a:t>
            </a:r>
            <a:r>
              <a:rPr lang="ja-JP" altLang="en-US" dirty="0">
                <a:solidFill>
                  <a:schemeClr val="tx1"/>
                </a:solidFill>
                <a:latin typeface="HGPｺﾞｼｯｸM" panose="020B0600000000000000" pitchFamily="50" charset="-128"/>
                <a:ea typeface="HGPｺﾞｼｯｸM" panose="020B0600000000000000" pitchFamily="50" charset="-128"/>
              </a:rPr>
              <a:t>全体要件の精査</a:t>
            </a:r>
          </a:p>
        </p:txBody>
      </p:sp>
      <p:sp>
        <p:nvSpPr>
          <p:cNvPr id="28" name="角丸四角形 27"/>
          <p:cNvSpPr/>
          <p:nvPr/>
        </p:nvSpPr>
        <p:spPr>
          <a:xfrm>
            <a:off x="4427984" y="5877272"/>
            <a:ext cx="2556000" cy="288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S6.</a:t>
            </a:r>
            <a:r>
              <a:rPr lang="ja-JP" altLang="en-US" dirty="0">
                <a:solidFill>
                  <a:schemeClr val="tx1"/>
                </a:solidFill>
                <a:latin typeface="HGPｺﾞｼｯｸM" panose="020B0600000000000000" pitchFamily="50" charset="-128"/>
                <a:ea typeface="HGPｺﾞｼｯｸM" panose="020B0600000000000000" pitchFamily="50" charset="-128"/>
              </a:rPr>
              <a:t>引継ぎ</a:t>
            </a:r>
          </a:p>
        </p:txBody>
      </p:sp>
      <p:sp>
        <p:nvSpPr>
          <p:cNvPr id="35" name="角丸四角形 34"/>
          <p:cNvSpPr/>
          <p:nvPr/>
        </p:nvSpPr>
        <p:spPr>
          <a:xfrm>
            <a:off x="4427984" y="4941168"/>
            <a:ext cx="2556000" cy="288000"/>
          </a:xfrm>
          <a:prstGeom prst="roundRect">
            <a:avLst/>
          </a:prstGeom>
        </p:spPr>
        <p:style>
          <a:lnRef idx="0">
            <a:schemeClr val="accent6"/>
          </a:lnRef>
          <a:fillRef idx="3">
            <a:schemeClr val="accent6"/>
          </a:fillRef>
          <a:effectRef idx="3">
            <a:schemeClr val="accent6"/>
          </a:effectRef>
          <a:fontRef idx="minor">
            <a:schemeClr val="lt1"/>
          </a:fontRef>
        </p:style>
        <p:txBody>
          <a:bodyPr lIns="0" rIns="0" rtlCol="0" anchor="ctr"/>
          <a:lstStyle/>
          <a:p>
            <a:pPr algn="ctr">
              <a:lnSpc>
                <a:spcPct val="80000"/>
              </a:lnSpc>
            </a:pPr>
            <a:r>
              <a:rPr lang="en-US" altLang="ja-JP" dirty="0">
                <a:solidFill>
                  <a:schemeClr val="tx1"/>
                </a:solidFill>
                <a:latin typeface="HGPｺﾞｼｯｸM" panose="020B0600000000000000" pitchFamily="50" charset="-128"/>
                <a:ea typeface="HGPｺﾞｼｯｸM" panose="020B0600000000000000" pitchFamily="50" charset="-128"/>
              </a:rPr>
              <a:t>S5.</a:t>
            </a:r>
            <a:r>
              <a:rPr lang="ja-JP" altLang="en-US" dirty="0">
                <a:solidFill>
                  <a:schemeClr val="tx1"/>
                </a:solidFill>
                <a:latin typeface="HGPｺﾞｼｯｸM" panose="020B0600000000000000" pitchFamily="50" charset="-128"/>
                <a:ea typeface="HGPｺﾞｼｯｸM" panose="020B0600000000000000" pitchFamily="50" charset="-128"/>
              </a:rPr>
              <a:t>全体要件の合意と承認</a:t>
            </a:r>
          </a:p>
        </p:txBody>
      </p:sp>
      <p:cxnSp>
        <p:nvCxnSpPr>
          <p:cNvPr id="37" name="直線矢印コネクタ 36"/>
          <p:cNvCxnSpPr/>
          <p:nvPr/>
        </p:nvCxnSpPr>
        <p:spPr>
          <a:xfrm>
            <a:off x="5007772" y="3356992"/>
            <a:ext cx="0" cy="6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5" name="角丸四角形 4"/>
          <p:cNvSpPr/>
          <p:nvPr/>
        </p:nvSpPr>
        <p:spPr>
          <a:xfrm>
            <a:off x="540869" y="1268759"/>
            <a:ext cx="1798883" cy="3600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b="1" dirty="0">
                <a:solidFill>
                  <a:schemeClr val="bg2">
                    <a:lumMod val="50000"/>
                  </a:schemeClr>
                </a:solidFill>
                <a:latin typeface="HGPｺﾞｼｯｸM" panose="020B0600000000000000" pitchFamily="50" charset="-128"/>
                <a:ea typeface="HGPｺﾞｼｯｸM" panose="020B0600000000000000" pitchFamily="50" charset="-128"/>
              </a:rPr>
              <a:t>要件定義計画</a:t>
            </a:r>
          </a:p>
        </p:txBody>
      </p:sp>
      <p:sp>
        <p:nvSpPr>
          <p:cNvPr id="6" name="角丸四角形 5"/>
          <p:cNvSpPr/>
          <p:nvPr/>
        </p:nvSpPr>
        <p:spPr>
          <a:xfrm>
            <a:off x="540869" y="2880469"/>
            <a:ext cx="1798883" cy="360040"/>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b="1" dirty="0">
                <a:solidFill>
                  <a:schemeClr val="bg2">
                    <a:lumMod val="50000"/>
                  </a:schemeClr>
                </a:solidFill>
                <a:latin typeface="HGPｺﾞｼｯｸM" panose="020B0600000000000000" pitchFamily="50" charset="-128"/>
                <a:ea typeface="HGPｺﾞｼｯｸM" panose="020B0600000000000000" pitchFamily="50" charset="-128"/>
              </a:rPr>
              <a:t>業務要件定義</a:t>
            </a:r>
          </a:p>
        </p:txBody>
      </p:sp>
      <p:sp>
        <p:nvSpPr>
          <p:cNvPr id="7" name="角丸四角形 6"/>
          <p:cNvSpPr/>
          <p:nvPr/>
        </p:nvSpPr>
        <p:spPr>
          <a:xfrm>
            <a:off x="540869" y="4797152"/>
            <a:ext cx="1798883" cy="360040"/>
          </a:xfrm>
          <a:prstGeom prst="roundRect">
            <a:avLst/>
          </a:prstGeom>
        </p:spPr>
        <p:style>
          <a:lnRef idx="0">
            <a:schemeClr val="accent2"/>
          </a:lnRef>
          <a:fillRef idx="3">
            <a:schemeClr val="accent2"/>
          </a:fillRef>
          <a:effectRef idx="3">
            <a:schemeClr val="accent2"/>
          </a:effectRef>
          <a:fontRef idx="minor">
            <a:schemeClr val="lt1"/>
          </a:fontRef>
        </p:style>
        <p:txBody>
          <a:bodyPr lIns="0" rIns="0" rtlCol="0" anchor="ctr"/>
          <a:lstStyle/>
          <a:p>
            <a:pPr algn="ctr"/>
            <a:r>
              <a:rPr kumimoji="1" lang="ja-JP" altLang="en-US" b="1" dirty="0">
                <a:solidFill>
                  <a:schemeClr val="tx1"/>
                </a:solidFill>
                <a:latin typeface="HGPｺﾞｼｯｸM" panose="020B0600000000000000" pitchFamily="50" charset="-128"/>
                <a:ea typeface="HGPｺﾞｼｯｸM" panose="020B0600000000000000" pitchFamily="50" charset="-128"/>
              </a:rPr>
              <a:t>システム要件定義</a:t>
            </a:r>
          </a:p>
        </p:txBody>
      </p:sp>
      <p:sp>
        <p:nvSpPr>
          <p:cNvPr id="8" name="角丸四角形 7"/>
          <p:cNvSpPr/>
          <p:nvPr/>
        </p:nvSpPr>
        <p:spPr>
          <a:xfrm>
            <a:off x="540869" y="6237312"/>
            <a:ext cx="1798883" cy="36004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b="1" dirty="0">
                <a:solidFill>
                  <a:schemeClr val="bg1">
                    <a:lumMod val="50000"/>
                  </a:schemeClr>
                </a:solidFill>
              </a:rPr>
              <a:t>外部設計</a:t>
            </a:r>
          </a:p>
        </p:txBody>
      </p:sp>
      <p:pic>
        <p:nvPicPr>
          <p:cNvPr id="16" name="図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200000">
            <a:off x="286882" y="4317673"/>
            <a:ext cx="731520" cy="731520"/>
          </a:xfrm>
          <a:prstGeom prst="rect">
            <a:avLst/>
          </a:prstGeom>
        </p:spPr>
      </p:pic>
    </p:spTree>
    <p:extLst>
      <p:ext uri="{BB962C8B-B14F-4D97-AF65-F5344CB8AC3E}">
        <p14:creationId xmlns:p14="http://schemas.microsoft.com/office/powerpoint/2010/main" val="3098772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8</a:t>
            </a:fld>
            <a:endParaRPr lang="ja-JP" altLang="en-US" dirty="0"/>
          </a:p>
        </p:txBody>
      </p:sp>
      <p:graphicFrame>
        <p:nvGraphicFramePr>
          <p:cNvPr id="5" name="Group 46"/>
          <p:cNvGraphicFramePr>
            <a:graphicFrameLocks noGrp="1"/>
          </p:cNvGraphicFramePr>
          <p:nvPr>
            <p:extLst>
              <p:ext uri="{D42A27DB-BD31-4B8C-83A1-F6EECF244321}">
                <p14:modId xmlns:p14="http://schemas.microsoft.com/office/powerpoint/2010/main" val="30725620"/>
              </p:ext>
            </p:extLst>
          </p:nvPr>
        </p:nvGraphicFramePr>
        <p:xfrm>
          <a:off x="611560" y="1556792"/>
          <a:ext cx="7950200" cy="2194560"/>
        </p:xfrm>
        <a:graphic>
          <a:graphicData uri="http://schemas.openxmlformats.org/drawingml/2006/table">
            <a:tbl>
              <a:tblPr/>
              <a:tblGrid>
                <a:gridCol w="2952328">
                  <a:extLst>
                    <a:ext uri="{9D8B030D-6E8A-4147-A177-3AD203B41FA5}">
                      <a16:colId xmlns:a16="http://schemas.microsoft.com/office/drawing/2014/main" val="20000"/>
                    </a:ext>
                  </a:extLst>
                </a:gridCol>
                <a:gridCol w="4997872">
                  <a:extLst>
                    <a:ext uri="{9D8B030D-6E8A-4147-A177-3AD203B41FA5}">
                      <a16:colId xmlns:a16="http://schemas.microsoft.com/office/drawing/2014/main" val="20001"/>
                    </a:ext>
                  </a:extLst>
                </a:gridCol>
              </a:tblGrid>
              <a:tr h="288032">
                <a:tc rowSpan="6">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r>
                        <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rPr>
                        <a:t>システム要件定義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１．システム要件定義プロセスの概要</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8032">
                <a:tc vMerge="1">
                  <a:txBody>
                    <a:bodyPr/>
                    <a:lstStyle/>
                    <a:p>
                      <a:pPr marL="100013" marR="0" lvl="0" indent="-100013" algn="l" defTabSz="914400" rtl="0" eaLnBrk="1" fontAlgn="base" latinLnBrk="0" hangingPunct="1">
                        <a:lnSpc>
                          <a:spcPct val="80000"/>
                        </a:lnSpc>
                        <a:spcBef>
                          <a:spcPct val="30000"/>
                        </a:spcBef>
                        <a:spcAft>
                          <a:spcPct val="0"/>
                        </a:spcAft>
                        <a:buClrTx/>
                        <a:buSzTx/>
                        <a:buFontTx/>
                        <a:buNone/>
                        <a:tabLst/>
                      </a:pPr>
                      <a:endParaRPr kumimoji="1" lang="ja-JP" altLang="en-US" sz="2400" b="0" i="0" u="none" strike="noStrike" cap="none" normalizeH="0" baseline="0" dirty="0">
                        <a:ln>
                          <a:noFill/>
                        </a:ln>
                        <a:solidFill>
                          <a:schemeClr val="tx1"/>
                        </a:solidFill>
                        <a:effectLst/>
                        <a:latin typeface="HGPｺﾞｼｯｸM" panose="020B0600000000000000" pitchFamily="50" charset="-128"/>
                        <a:ea typeface="HGPｺﾞｼｯｸM" panose="020B0600000000000000" pitchFamily="50" charset="-128"/>
                      </a:endParaRP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２．システム要求の収集と整理</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accent4">
                        <a:lumMod val="40000"/>
                        <a:lumOff val="60000"/>
                      </a:schemeClr>
                    </a:solidFill>
                  </a:tcPr>
                </a:tc>
                <a:extLst>
                  <a:ext uri="{0D108BD9-81ED-4DB2-BD59-A6C34878D82A}">
                    <a16:rowId xmlns:a16="http://schemas.microsoft.com/office/drawing/2014/main" val="10001"/>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３．機能要件の定義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４．非機能要件の定義</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５．全体要件の精査、合意と承認</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88032">
                <a:tc vMerge="1">
                  <a:txBody>
                    <a:bodyPr/>
                    <a:lstStyle/>
                    <a:p>
                      <a:endParaRPr kumimoji="1" lang="ja-JP" altLang="en-US"/>
                    </a:p>
                  </a:txBody>
                  <a:tcPr/>
                </a:tc>
                <a:tc>
                  <a:txBody>
                    <a:bodyPr/>
                    <a:lstStyle/>
                    <a:p>
                      <a:pPr marL="177800" indent="0"/>
                      <a:r>
                        <a:rPr kumimoji="1" lang="ja-JP" altLang="en-US" sz="2400" b="0" dirty="0">
                          <a:latin typeface="HGPｺﾞｼｯｸM" panose="020B0600000000000000" pitchFamily="50" charset="-128"/>
                          <a:ea typeface="HGPｺﾞｼｯｸM" panose="020B0600000000000000" pitchFamily="50" charset="-128"/>
                        </a:rPr>
                        <a:t>６．引継ぎ</a:t>
                      </a:r>
                    </a:p>
                  </a:txBody>
                  <a:tcPr marL="0" marR="0" marT="0" marB="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15745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9</a:t>
            </a:fld>
            <a:endParaRPr lang="ja-JP" altLang="en-US" dirty="0"/>
          </a:p>
        </p:txBody>
      </p:sp>
      <p:sp>
        <p:nvSpPr>
          <p:cNvPr id="4" name="テキスト プレースホルダー 3"/>
          <p:cNvSpPr>
            <a:spLocks noGrp="1"/>
          </p:cNvSpPr>
          <p:nvPr>
            <p:ph type="body" sz="quarter" idx="13"/>
          </p:nvPr>
        </p:nvSpPr>
        <p:spPr/>
        <p:txBody>
          <a:bodyPr/>
          <a:lstStyle/>
          <a:p>
            <a:r>
              <a:rPr lang="ja-JP" altLang="en-US" dirty="0">
                <a:latin typeface="HGPｺﾞｼｯｸM" panose="020B0600000000000000" pitchFamily="50" charset="-128"/>
                <a:ea typeface="HGPｺﾞｼｯｸM" panose="020B0600000000000000" pitchFamily="50" charset="-128"/>
              </a:rPr>
              <a:t>Ｓ１</a:t>
            </a:r>
            <a:r>
              <a:rPr lang="en-US" altLang="ja-JP" dirty="0">
                <a:latin typeface="HGPｺﾞｼｯｸM" panose="020B0600000000000000" pitchFamily="50" charset="-128"/>
                <a:ea typeface="HGPｺﾞｼｯｸM" panose="020B0600000000000000" pitchFamily="50" charset="-128"/>
              </a:rPr>
              <a:t>. </a:t>
            </a:r>
            <a:r>
              <a:rPr lang="ja-JP" altLang="en-US" dirty="0">
                <a:latin typeface="HGPｺﾞｼｯｸM" panose="020B0600000000000000" pitchFamily="50" charset="-128"/>
                <a:ea typeface="HGPｺﾞｼｯｸM" panose="020B0600000000000000" pitchFamily="50" charset="-128"/>
              </a:rPr>
              <a:t>システム要求の収集と整理</a:t>
            </a:r>
            <a:endParaRPr kumimoji="1" lang="ja-JP" altLang="en-US" dirty="0">
              <a:latin typeface="HGPｺﾞｼｯｸM" panose="020B0600000000000000" pitchFamily="50" charset="-128"/>
              <a:ea typeface="HGPｺﾞｼｯｸM" panose="020B0600000000000000" pitchFamily="50" charset="-128"/>
            </a:endParaRPr>
          </a:p>
        </p:txBody>
      </p:sp>
      <p:sp>
        <p:nvSpPr>
          <p:cNvPr id="5" name="テキスト ボックス 4"/>
          <p:cNvSpPr txBox="1"/>
          <p:nvPr/>
        </p:nvSpPr>
        <p:spPr>
          <a:xfrm>
            <a:off x="539552" y="1136933"/>
            <a:ext cx="8208912" cy="1600438"/>
          </a:xfrm>
          <a:prstGeom prst="rect">
            <a:avLst/>
          </a:prstGeom>
          <a:noFill/>
        </p:spPr>
        <p:txBody>
          <a:bodyPr wrap="square" rtlCol="0">
            <a:spAutoFit/>
          </a:bodyPr>
          <a:lstStyle/>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このプロセスでの到達目標</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sz="800"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現状システムの課題定義、原因分析、解決策</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システム要求</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を定義する。</a:t>
            </a:r>
            <a:endParaRPr lang="en-US" altLang="ja-JP" dirty="0">
              <a:latin typeface="HGPｺﾞｼｯｸM" panose="020B0600000000000000" pitchFamily="50" charset="-128"/>
              <a:ea typeface="HGPｺﾞｼｯｸM" panose="020B0600000000000000" pitchFamily="50" charset="-128"/>
            </a:endParaRPr>
          </a:p>
          <a:p>
            <a:pPr marL="622300"/>
            <a:r>
              <a:rPr lang="ja-JP" altLang="en-US" dirty="0">
                <a:latin typeface="HGPｺﾞｼｯｸM" panose="020B0600000000000000" pitchFamily="50" charset="-128"/>
                <a:ea typeface="HGPｺﾞｼｯｸM" panose="020B0600000000000000" pitchFamily="50" charset="-128"/>
              </a:rPr>
              <a:t>システム要求の内容と目的を明確化し、お客さまと認識を合わせる。</a:t>
            </a:r>
            <a:endParaRPr lang="en-US" altLang="ja-JP" dirty="0">
              <a:latin typeface="HGPｺﾞｼｯｸM" panose="020B0600000000000000" pitchFamily="50" charset="-128"/>
              <a:ea typeface="HGPｺﾞｼｯｸM" panose="020B0600000000000000" pitchFamily="50" charset="-128"/>
            </a:endParaRPr>
          </a:p>
          <a:p>
            <a:pPr marL="622300"/>
            <a:endParaRPr lang="en-US" altLang="ja-JP" dirty="0">
              <a:latin typeface="HGPｺﾞｼｯｸM" panose="020B0600000000000000" pitchFamily="50" charset="-128"/>
              <a:ea typeface="HGPｺﾞｼｯｸM" panose="020B0600000000000000" pitchFamily="50" charset="-128"/>
            </a:endParaRPr>
          </a:p>
          <a:p>
            <a:pPr marL="355600" indent="-355600">
              <a:buFont typeface="Wingdings" panose="05000000000000000000" pitchFamily="2" charset="2"/>
              <a:buChar char="n"/>
            </a:pPr>
            <a:r>
              <a:rPr lang="ja-JP" altLang="en-US" dirty="0">
                <a:latin typeface="HGPｺﾞｼｯｸM" panose="020B0600000000000000" pitchFamily="50" charset="-128"/>
                <a:ea typeface="HGPｺﾞｼｯｸM" panose="020B0600000000000000" pitchFamily="50" charset="-128"/>
              </a:rPr>
              <a:t>サブプロセスフロー</a:t>
            </a:r>
            <a:endParaRPr lang="en-US" altLang="ja-JP" dirty="0">
              <a:latin typeface="HGPｺﾞｼｯｸM" panose="020B0600000000000000" pitchFamily="50" charset="-128"/>
              <a:ea typeface="HGPｺﾞｼｯｸM" panose="020B0600000000000000" pitchFamily="50" charset="-128"/>
            </a:endParaRPr>
          </a:p>
        </p:txBody>
      </p:sp>
      <p:sp>
        <p:nvSpPr>
          <p:cNvPr id="6" name="角丸四角形 5"/>
          <p:cNvSpPr/>
          <p:nvPr/>
        </p:nvSpPr>
        <p:spPr>
          <a:xfrm>
            <a:off x="1691680" y="2904114"/>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S1-01.</a:t>
            </a:r>
            <a:r>
              <a:rPr lang="ja-JP" altLang="en-US" dirty="0">
                <a:solidFill>
                  <a:schemeClr val="tx1"/>
                </a:solidFill>
                <a:latin typeface="HGPｺﾞｼｯｸM" panose="020B0600000000000000" pitchFamily="50" charset="-128"/>
                <a:ea typeface="HGPｺﾞｼｯｸM" panose="020B0600000000000000" pitchFamily="50" charset="-128"/>
              </a:rPr>
              <a:t>現行システムの調査</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7" name="角丸四角形 6"/>
          <p:cNvSpPr/>
          <p:nvPr/>
        </p:nvSpPr>
        <p:spPr>
          <a:xfrm>
            <a:off x="1691680" y="3799156"/>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S1-02.</a:t>
            </a:r>
            <a:r>
              <a:rPr lang="ja-JP" altLang="en-US" dirty="0">
                <a:solidFill>
                  <a:schemeClr val="tx1"/>
                </a:solidFill>
                <a:latin typeface="HGPｺﾞｼｯｸM" panose="020B0600000000000000" pitchFamily="50" charset="-128"/>
                <a:ea typeface="HGPｺﾞｼｯｸM" panose="020B0600000000000000" pitchFamily="50" charset="-128"/>
              </a:rPr>
              <a:t>課題の抽出と原因分析</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8" name="角丸四角形 7"/>
          <p:cNvSpPr/>
          <p:nvPr/>
        </p:nvSpPr>
        <p:spPr>
          <a:xfrm>
            <a:off x="1691680" y="4694198"/>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S1-03.</a:t>
            </a:r>
            <a:r>
              <a:rPr lang="ja-JP" altLang="en-US" dirty="0">
                <a:solidFill>
                  <a:schemeClr val="tx1"/>
                </a:solidFill>
                <a:latin typeface="HGPｺﾞｼｯｸM" panose="020B0600000000000000" pitchFamily="50" charset="-128"/>
                <a:ea typeface="HGPｺﾞｼｯｸM" panose="020B0600000000000000" pitchFamily="50" charset="-128"/>
              </a:rPr>
              <a:t>課題解決の実現手段検討</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sp>
        <p:nvSpPr>
          <p:cNvPr id="9" name="角丸四角形 8"/>
          <p:cNvSpPr/>
          <p:nvPr/>
        </p:nvSpPr>
        <p:spPr>
          <a:xfrm>
            <a:off x="1691680" y="5589240"/>
            <a:ext cx="3672408" cy="36004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altLang="ja-JP" dirty="0">
                <a:solidFill>
                  <a:schemeClr val="tx1"/>
                </a:solidFill>
                <a:latin typeface="HGPｺﾞｼｯｸM" panose="020B0600000000000000" pitchFamily="50" charset="-128"/>
                <a:ea typeface="HGPｺﾞｼｯｸM" panose="020B0600000000000000" pitchFamily="50" charset="-128"/>
              </a:rPr>
              <a:t>S1-04.</a:t>
            </a:r>
            <a:r>
              <a:rPr lang="ja-JP" altLang="en-US" dirty="0">
                <a:solidFill>
                  <a:schemeClr val="tx1"/>
                </a:solidFill>
                <a:latin typeface="HGPｺﾞｼｯｸM" panose="020B0600000000000000" pitchFamily="50" charset="-128"/>
                <a:ea typeface="HGPｺﾞｼｯｸM" panose="020B0600000000000000" pitchFamily="50" charset="-128"/>
              </a:rPr>
              <a:t>機能の整理</a:t>
            </a:r>
            <a:endParaRPr kumimoji="1" lang="ja-JP" altLang="en-US" dirty="0">
              <a:solidFill>
                <a:schemeClr val="tx1"/>
              </a:solidFill>
              <a:latin typeface="HGPｺﾞｼｯｸM" panose="020B0600000000000000" pitchFamily="50" charset="-128"/>
              <a:ea typeface="HGPｺﾞｼｯｸM" panose="020B0600000000000000" pitchFamily="50" charset="-128"/>
            </a:endParaRPr>
          </a:p>
        </p:txBody>
      </p:sp>
      <p:cxnSp>
        <p:nvCxnSpPr>
          <p:cNvPr id="13" name="直線矢印コネクタ 12"/>
          <p:cNvCxnSpPr>
            <a:stCxn id="6" idx="2"/>
            <a:endCxn id="7" idx="0"/>
          </p:cNvCxnSpPr>
          <p:nvPr/>
        </p:nvCxnSpPr>
        <p:spPr>
          <a:xfrm>
            <a:off x="3527884" y="3264154"/>
            <a:ext cx="0" cy="535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7" idx="2"/>
            <a:endCxn id="8" idx="0"/>
          </p:cNvCxnSpPr>
          <p:nvPr/>
        </p:nvCxnSpPr>
        <p:spPr>
          <a:xfrm>
            <a:off x="3527884" y="4159196"/>
            <a:ext cx="0" cy="535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矢印コネクタ 16"/>
          <p:cNvCxnSpPr>
            <a:stCxn id="8" idx="2"/>
            <a:endCxn id="9" idx="0"/>
          </p:cNvCxnSpPr>
          <p:nvPr/>
        </p:nvCxnSpPr>
        <p:spPr>
          <a:xfrm>
            <a:off x="3527884" y="5054238"/>
            <a:ext cx="0" cy="5350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正方形/長方形 25"/>
          <p:cNvSpPr/>
          <p:nvPr/>
        </p:nvSpPr>
        <p:spPr>
          <a:xfrm>
            <a:off x="5508104" y="2904114"/>
            <a:ext cx="3456384"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システムレベルの課題分析のために、</a:t>
            </a:r>
            <a:br>
              <a:rPr lang="ja-JP" altLang="en-US" sz="1600" dirty="0">
                <a:solidFill>
                  <a:schemeClr val="tx1"/>
                </a:solidFill>
                <a:latin typeface="HGPｺﾞｼｯｸM" panose="020B0600000000000000" pitchFamily="50" charset="-128"/>
                <a:ea typeface="HGPｺﾞｼｯｸM" panose="020B0600000000000000" pitchFamily="50" charset="-128"/>
              </a:rPr>
            </a:br>
            <a:r>
              <a:rPr lang="ja-JP" altLang="en-US" sz="1600" dirty="0">
                <a:solidFill>
                  <a:schemeClr val="tx1"/>
                </a:solidFill>
                <a:latin typeface="HGPｺﾞｼｯｸM" panose="020B0600000000000000" pitchFamily="50" charset="-128"/>
                <a:ea typeface="HGPｺﾞｼｯｸM" panose="020B0600000000000000" pitchFamily="50" charset="-128"/>
              </a:rPr>
              <a:t>調査を実施し、現状を把握する。</a:t>
            </a:r>
            <a:endParaRPr kumimoji="1" lang="ja-JP" altLang="en-US" sz="1600" dirty="0">
              <a:solidFill>
                <a:schemeClr val="tx1"/>
              </a:solidFill>
              <a:latin typeface="HGPｺﾞｼｯｸM" panose="020B0600000000000000" pitchFamily="50" charset="-128"/>
              <a:ea typeface="HGPｺﾞｼｯｸM" panose="020B0600000000000000" pitchFamily="50" charset="-128"/>
            </a:endParaRPr>
          </a:p>
        </p:txBody>
      </p:sp>
      <p:sp>
        <p:nvSpPr>
          <p:cNvPr id="27" name="正方形/長方形 26"/>
          <p:cNvSpPr/>
          <p:nvPr/>
        </p:nvSpPr>
        <p:spPr>
          <a:xfrm>
            <a:off x="5508104" y="3799156"/>
            <a:ext cx="3456384"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現状把握をもとに具体的な</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システム課題、原因を特定する。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19" name="正方形/長方形 18"/>
          <p:cNvSpPr/>
          <p:nvPr/>
        </p:nvSpPr>
        <p:spPr>
          <a:xfrm>
            <a:off x="5508104" y="4694198"/>
            <a:ext cx="3456384"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1600" dirty="0">
                <a:solidFill>
                  <a:schemeClr val="tx1"/>
                </a:solidFill>
                <a:latin typeface="HGPｺﾞｼｯｸM" panose="020B0600000000000000" pitchFamily="50" charset="-128"/>
                <a:ea typeface="HGPｺﾞｼｯｸM" panose="020B0600000000000000" pitchFamily="50" charset="-128"/>
              </a:rPr>
              <a:t>課題解決後の目標状態を明確にし、</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システム化対策方針を策定する</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1" name="正方形/長方形 20"/>
          <p:cNvSpPr/>
          <p:nvPr/>
        </p:nvSpPr>
        <p:spPr>
          <a:xfrm>
            <a:off x="5507592" y="5589240"/>
            <a:ext cx="3456384" cy="720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対策方針に準じた</a:t>
            </a:r>
            <a:r>
              <a:rPr lang="ja-JP" altLang="en-US" sz="1600" dirty="0">
                <a:solidFill>
                  <a:schemeClr val="tx1"/>
                </a:solidFill>
                <a:latin typeface="HGPｺﾞｼｯｸM" panose="020B0600000000000000" pitchFamily="50" charset="-128"/>
                <a:ea typeface="HGPｺﾞｼｯｸM" panose="020B0600000000000000" pitchFamily="50" charset="-128"/>
              </a:rPr>
              <a:t>要件見直しと、</a:t>
            </a:r>
            <a:endParaRPr lang="en-US" altLang="ja-JP" sz="16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600" dirty="0">
                <a:solidFill>
                  <a:schemeClr val="tx1"/>
                </a:solidFill>
                <a:latin typeface="HGPｺﾞｼｯｸM" panose="020B0600000000000000" pitchFamily="50" charset="-128"/>
                <a:ea typeface="HGPｺﾞｼｯｸM" panose="020B0600000000000000" pitchFamily="50" charset="-128"/>
              </a:rPr>
              <a:t>機能要件間の整合性確認を行う。</a:t>
            </a:r>
            <a:endParaRPr kumimoji="1" lang="en-US" altLang="ja-JP" sz="1600" dirty="0">
              <a:solidFill>
                <a:schemeClr val="tx1"/>
              </a:solidFill>
              <a:latin typeface="HGPｺﾞｼｯｸM" panose="020B0600000000000000" pitchFamily="50" charset="-128"/>
              <a:ea typeface="HGPｺﾞｼｯｸM" panose="020B0600000000000000" pitchFamily="50" charset="-128"/>
            </a:endParaRPr>
          </a:p>
        </p:txBody>
      </p:sp>
      <p:sp>
        <p:nvSpPr>
          <p:cNvPr id="22" name="フローチャート : 書類 21"/>
          <p:cNvSpPr/>
          <p:nvPr/>
        </p:nvSpPr>
        <p:spPr>
          <a:xfrm>
            <a:off x="251520" y="2904114"/>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現行調査</a:t>
            </a:r>
            <a:endParaRPr kumimoji="1" lang="en-US" altLang="ja-JP" sz="1200" dirty="0">
              <a:latin typeface="HGPｺﾞｼｯｸM" panose="020B0600000000000000" pitchFamily="50" charset="-128"/>
              <a:ea typeface="HGPｺﾞｼｯｸM" panose="020B0600000000000000" pitchFamily="50" charset="-128"/>
            </a:endParaRPr>
          </a:p>
          <a:p>
            <a:pPr algn="ctr"/>
            <a:r>
              <a:rPr kumimoji="1" lang="ja-JP" altLang="en-US" sz="1200" dirty="0">
                <a:latin typeface="HGPｺﾞｼｯｸM" panose="020B0600000000000000" pitchFamily="50" charset="-128"/>
                <a:ea typeface="HGPｺﾞｼｯｸM" panose="020B0600000000000000" pitchFamily="50" charset="-128"/>
              </a:rPr>
              <a:t>資料</a:t>
            </a:r>
          </a:p>
        </p:txBody>
      </p:sp>
      <p:sp>
        <p:nvSpPr>
          <p:cNvPr id="23" name="フローチャート : 書類 22"/>
          <p:cNvSpPr/>
          <p:nvPr/>
        </p:nvSpPr>
        <p:spPr>
          <a:xfrm>
            <a:off x="251520" y="4156237"/>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システム</a:t>
            </a:r>
            <a:endParaRPr kumimoji="1" lang="en-US" altLang="ja-JP" sz="1200" dirty="0">
              <a:latin typeface="HGPｺﾞｼｯｸM" panose="020B0600000000000000" pitchFamily="50" charset="-128"/>
              <a:ea typeface="HGPｺﾞｼｯｸM" panose="020B0600000000000000" pitchFamily="50" charset="-128"/>
            </a:endParaRPr>
          </a:p>
          <a:p>
            <a:pPr algn="ctr"/>
            <a:r>
              <a:rPr kumimoji="1" lang="ja-JP" altLang="en-US" sz="1200" dirty="0">
                <a:latin typeface="HGPｺﾞｼｯｸM" panose="020B0600000000000000" pitchFamily="50" charset="-128"/>
                <a:ea typeface="HGPｺﾞｼｯｸM" panose="020B0600000000000000" pitchFamily="50" charset="-128"/>
              </a:rPr>
              <a:t>課題一覧</a:t>
            </a:r>
          </a:p>
        </p:txBody>
      </p:sp>
      <p:sp>
        <p:nvSpPr>
          <p:cNvPr id="24" name="フローチャート : 書類 23"/>
          <p:cNvSpPr/>
          <p:nvPr/>
        </p:nvSpPr>
        <p:spPr>
          <a:xfrm>
            <a:off x="251520" y="5229200"/>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システム</a:t>
            </a:r>
            <a:endParaRPr kumimoji="1" lang="en-US" altLang="ja-JP" sz="1200" dirty="0">
              <a:latin typeface="HGPｺﾞｼｯｸM" panose="020B0600000000000000" pitchFamily="50" charset="-128"/>
              <a:ea typeface="HGPｺﾞｼｯｸM" panose="020B0600000000000000" pitchFamily="50" charset="-128"/>
            </a:endParaRPr>
          </a:p>
          <a:p>
            <a:pPr algn="ctr"/>
            <a:r>
              <a:rPr kumimoji="1" lang="ja-JP" altLang="en-US" sz="1200" dirty="0">
                <a:latin typeface="HGPｺﾞｼｯｸM" panose="020B0600000000000000" pitchFamily="50" charset="-128"/>
                <a:ea typeface="HGPｺﾞｼｯｸM" panose="020B0600000000000000" pitchFamily="50" charset="-128"/>
              </a:rPr>
              <a:t>要求一覧</a:t>
            </a:r>
          </a:p>
        </p:txBody>
      </p:sp>
      <p:sp>
        <p:nvSpPr>
          <p:cNvPr id="25" name="フローチャート : 書類 24"/>
          <p:cNvSpPr/>
          <p:nvPr/>
        </p:nvSpPr>
        <p:spPr>
          <a:xfrm>
            <a:off x="251520" y="5795653"/>
            <a:ext cx="972376" cy="568907"/>
          </a:xfrm>
          <a:prstGeom prst="flowChartDocumen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200" dirty="0">
                <a:latin typeface="HGPｺﾞｼｯｸM" panose="020B0600000000000000" pitchFamily="50" charset="-128"/>
                <a:ea typeface="HGPｺﾞｼｯｸM" panose="020B0600000000000000" pitchFamily="50" charset="-128"/>
              </a:rPr>
              <a:t>システム</a:t>
            </a:r>
            <a:endParaRPr kumimoji="1" lang="en-US" altLang="ja-JP" sz="1200" dirty="0">
              <a:latin typeface="HGPｺﾞｼｯｸM" panose="020B0600000000000000" pitchFamily="50" charset="-128"/>
              <a:ea typeface="HGPｺﾞｼｯｸM" panose="020B0600000000000000" pitchFamily="50" charset="-128"/>
            </a:endParaRPr>
          </a:p>
          <a:p>
            <a:pPr algn="ctr"/>
            <a:r>
              <a:rPr lang="ja-JP" altLang="en-US" sz="1200" dirty="0">
                <a:latin typeface="HGPｺﾞｼｯｸM" panose="020B0600000000000000" pitchFamily="50" charset="-128"/>
                <a:ea typeface="HGPｺﾞｼｯｸM" panose="020B0600000000000000" pitchFamily="50" charset="-128"/>
              </a:rPr>
              <a:t>機能</a:t>
            </a:r>
            <a:r>
              <a:rPr kumimoji="1" lang="ja-JP" altLang="en-US" sz="1200" dirty="0">
                <a:latin typeface="HGPｺﾞｼｯｸM" panose="020B0600000000000000" pitchFamily="50" charset="-128"/>
                <a:ea typeface="HGPｺﾞｼｯｸM" panose="020B0600000000000000" pitchFamily="50" charset="-128"/>
              </a:rPr>
              <a:t>一覧</a:t>
            </a:r>
          </a:p>
        </p:txBody>
      </p:sp>
      <p:cxnSp>
        <p:nvCxnSpPr>
          <p:cNvPr id="20" name="直線矢印コネクタ 19"/>
          <p:cNvCxnSpPr>
            <a:stCxn id="7" idx="1"/>
            <a:endCxn id="23" idx="3"/>
          </p:cNvCxnSpPr>
          <p:nvPr/>
        </p:nvCxnSpPr>
        <p:spPr>
          <a:xfrm flipH="1">
            <a:off x="1223896" y="3979176"/>
            <a:ext cx="467784" cy="461515"/>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28" name="直線矢印コネクタ 27"/>
          <p:cNvCxnSpPr>
            <a:stCxn id="6" idx="1"/>
            <a:endCxn id="22" idx="3"/>
          </p:cNvCxnSpPr>
          <p:nvPr/>
        </p:nvCxnSpPr>
        <p:spPr>
          <a:xfrm flipH="1">
            <a:off x="1223896" y="3084134"/>
            <a:ext cx="467784" cy="104434"/>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29" name="直線矢印コネクタ 28"/>
          <p:cNvCxnSpPr>
            <a:stCxn id="8" idx="1"/>
            <a:endCxn id="23" idx="3"/>
          </p:cNvCxnSpPr>
          <p:nvPr/>
        </p:nvCxnSpPr>
        <p:spPr>
          <a:xfrm flipH="1" flipV="1">
            <a:off x="1223896" y="4440691"/>
            <a:ext cx="467784" cy="433527"/>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9" idx="1"/>
            <a:endCxn id="24" idx="3"/>
          </p:cNvCxnSpPr>
          <p:nvPr/>
        </p:nvCxnSpPr>
        <p:spPr>
          <a:xfrm flipH="1" flipV="1">
            <a:off x="1223896" y="5513654"/>
            <a:ext cx="467784" cy="255606"/>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9" idx="1"/>
            <a:endCxn id="25" idx="3"/>
          </p:cNvCxnSpPr>
          <p:nvPr/>
        </p:nvCxnSpPr>
        <p:spPr>
          <a:xfrm flipH="1">
            <a:off x="1223896" y="5769260"/>
            <a:ext cx="467784" cy="310847"/>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5197329"/>
      </p:ext>
    </p:extLst>
  </p:cSld>
  <p:clrMapOvr>
    <a:masterClrMapping/>
  </p:clrMapOvr>
</p:sld>
</file>

<file path=ppt/theme/theme1.xml><?xml version="1.0" encoding="utf-8"?>
<a:theme xmlns:a="http://schemas.openxmlformats.org/drawingml/2006/main" name="表紙">
  <a:themeElements>
    <a:clrScheme name="ユーザー定義 1">
      <a:dk1>
        <a:srgbClr val="201815"/>
      </a:dk1>
      <a:lt1>
        <a:srgbClr val="FFFFFF"/>
      </a:lt1>
      <a:dk2>
        <a:srgbClr val="47C3D3"/>
      </a:dk2>
      <a:lt2>
        <a:srgbClr val="5F6062"/>
      </a:lt2>
      <a:accent1>
        <a:srgbClr val="D74C77"/>
      </a:accent1>
      <a:accent2>
        <a:srgbClr val="8B7CBA"/>
      </a:accent2>
      <a:accent3>
        <a:srgbClr val="3E96D2"/>
      </a:accent3>
      <a:accent4>
        <a:srgbClr val="00A79D"/>
      </a:accent4>
      <a:accent5>
        <a:srgbClr val="ADD361"/>
      </a:accent5>
      <a:accent6>
        <a:srgbClr val="E8AD5F"/>
      </a:accent6>
      <a:hlink>
        <a:srgbClr val="0070C0"/>
      </a:hlink>
      <a:folHlink>
        <a:srgbClr val="FFFF0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7316</Words>
  <Application>Microsoft Office PowerPoint</Application>
  <PresentationFormat>画面に合わせる (4:3)</PresentationFormat>
  <Paragraphs>1212</Paragraphs>
  <Slides>53</Slides>
  <Notes>53</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53</vt:i4>
      </vt:variant>
    </vt:vector>
  </HeadingPairs>
  <TitlesOfParts>
    <vt:vector size="62" baseType="lpstr">
      <vt:lpstr>HGPｺﾞｼｯｸE</vt:lpstr>
      <vt:lpstr>HGPｺﾞｼｯｸM</vt:lpstr>
      <vt:lpstr>HGP創英角ｺﾞｼｯｸUB</vt:lpstr>
      <vt:lpstr>ＭＳ ゴシック</vt:lpstr>
      <vt:lpstr>Arial</vt:lpstr>
      <vt:lpstr>Calibri</vt:lpstr>
      <vt:lpstr>Wingdings</vt:lpstr>
      <vt:lpstr>表紙</vt:lpstr>
      <vt:lpstr>本文</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2018-05-17T02:01:05Z</dcterms:created>
  <dcterms:modified xsi:type="dcterms:W3CDTF">2023-04-05T09:35:38Z</dcterms:modified>
</cp:coreProperties>
</file>