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7" r:id="rId2"/>
    <p:sldId id="258" r:id="rId3"/>
    <p:sldId id="259" r:id="rId4"/>
    <p:sldId id="289" r:id="rId5"/>
    <p:sldId id="293" r:id="rId6"/>
    <p:sldId id="287" r:id="rId7"/>
    <p:sldId id="261" r:id="rId8"/>
    <p:sldId id="260" r:id="rId9"/>
    <p:sldId id="262" r:id="rId10"/>
    <p:sldId id="265" r:id="rId11"/>
    <p:sldId id="264" r:id="rId12"/>
    <p:sldId id="263" r:id="rId13"/>
    <p:sldId id="266" r:id="rId14"/>
    <p:sldId id="268" r:id="rId15"/>
    <p:sldId id="274" r:id="rId16"/>
    <p:sldId id="269" r:id="rId17"/>
    <p:sldId id="267" r:id="rId18"/>
    <p:sldId id="270" r:id="rId19"/>
    <p:sldId id="271" r:id="rId20"/>
    <p:sldId id="272" r:id="rId21"/>
    <p:sldId id="282" r:id="rId22"/>
    <p:sldId id="273" r:id="rId23"/>
    <p:sldId id="275" r:id="rId24"/>
    <p:sldId id="276" r:id="rId25"/>
    <p:sldId id="277" r:id="rId26"/>
    <p:sldId id="290" r:id="rId27"/>
    <p:sldId id="283" r:id="rId28"/>
    <p:sldId id="278" r:id="rId29"/>
    <p:sldId id="291" r:id="rId30"/>
    <p:sldId id="292" r:id="rId31"/>
    <p:sldId id="284" r:id="rId32"/>
    <p:sldId id="279" r:id="rId33"/>
    <p:sldId id="285" r:id="rId34"/>
    <p:sldId id="286" r:id="rId35"/>
    <p:sldId id="288" r:id="rId36"/>
  </p:sldIdLst>
  <p:sldSz cx="12188825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86470" autoAdjust="0"/>
  </p:normalViewPr>
  <p:slideViewPr>
    <p:cSldViewPr showGuides="1">
      <p:cViewPr varScale="1">
        <p:scale>
          <a:sx n="130" d="100"/>
          <a:sy n="130" d="100"/>
        </p:scale>
        <p:origin x="110" y="27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howGuides="1">
      <p:cViewPr varScale="1">
        <p:scale>
          <a:sx n="93" d="100"/>
          <a:sy n="93" d="100"/>
        </p:scale>
        <p:origin x="3708" y="8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D4A86C-EFBA-4C91-BB3C-A3682B42340A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2023/11/13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7B3FA82-D649-4557-AFB7-0D891C7A7232}" type="datetime1">
              <a:rPr lang="ja-JP" altLang="en-US" smtClean="0"/>
              <a:pPr/>
              <a:t>2023/11/13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BB98AFB-CB0D-4DFE-87B9-B4B0D0DE73CD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12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881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4358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465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16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020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17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603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18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0028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19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480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20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227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22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4318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44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4189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9671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25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9513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26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0476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28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66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29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5902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30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4777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32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2218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33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9277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34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812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423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5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528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6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2956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8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50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9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88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10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816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11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25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/>
          <a:p>
            <a:pPr rtl="0"/>
            <a:fld id="{0F291127-57D4-4A82-A463-15567BFB43EB}" type="datetime1">
              <a:rPr lang="ja-JP" altLang="en-US" noProof="0" smtClean="0"/>
              <a:t>2023/11/13</a:t>
            </a:fld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118CE-3DC4-41F5-B693-A8C2FB1DF01A}" type="datetime1">
              <a:rPr lang="ja-JP" altLang="en-US" noProof="0" smtClean="0"/>
              <a:t>2023/11/13</a:t>
            </a:fld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31209B-AA63-4482-9B91-C6235D33AEE3}" type="datetime1">
              <a:rPr lang="ja-JP" altLang="en-US" noProof="0" smtClean="0"/>
              <a:t>2023/11/13</a:t>
            </a:fld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65C763-357F-4AEA-85B3-EF4BBC789863}" type="datetime1">
              <a:rPr lang="ja-JP" altLang="en-US" noProof="0" smtClean="0"/>
              <a:t>2023/11/13</a:t>
            </a:fld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27698-65AF-4E71-A967-4E94AF9F4933}" type="datetime1">
              <a:rPr lang="ja-JP" altLang="en-US" noProof="0" smtClean="0"/>
              <a:t>2023/11/13</a:t>
            </a:fld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23914-8F2A-4CD5-AE4D-75B0FBCE092A}" type="datetime1">
              <a:rPr lang="ja-JP" altLang="en-US" noProof="0" smtClean="0"/>
              <a:t>2023/11/13</a:t>
            </a:fld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29A9C5-4520-4777-A31B-3046D48664BF}" type="datetime1">
              <a:rPr lang="ja-JP" altLang="en-US" noProof="0" smtClean="0"/>
              <a:t>2023/11/13</a:t>
            </a:fld>
            <a:endParaRPr lang="ja-JP" altLang="en-US" noProof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F35BFA-A04B-4FE8-82EF-EA71E7D0A731}" type="datetime1">
              <a:rPr lang="ja-JP" altLang="en-US" noProof="0" smtClean="0"/>
              <a:t>2023/11/13</a:t>
            </a:fld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3E8972-B246-4A46-AF14-ED728C03E717}" type="datetime1">
              <a:rPr lang="ja-JP" altLang="en-US" noProof="0" smtClean="0"/>
              <a:t>2023/11/13</a:t>
            </a:fld>
            <a:endParaRPr lang="ja-JP" altLang="en-US" noProof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382E-5684-46EB-8348-719A39E5EF62}" type="datetime1">
              <a:rPr lang="ja-JP" altLang="en-US" noProof="0" smtClean="0"/>
              <a:t>2023/11/13</a:t>
            </a:fld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 hasCustomPrompt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フッターを追加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0598C0B-0CC7-4FE1-A7FC-6427491183F7}" type="datetime1">
              <a:rPr lang="ja-JP" altLang="en-US" noProof="0" smtClean="0"/>
              <a:t>2023/11/13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AEAE4A8-A6E5-453E-B946-FB774B73F48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3600" b="1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markit.itmedia.co.jp/ait/articles/0908/28/news105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1065213" y="533400"/>
            <a:ext cx="6325199" cy="2514601"/>
          </a:xfrm>
        </p:spPr>
        <p:txBody>
          <a:bodyPr rtlCol="0"/>
          <a:lstStyle/>
          <a:p>
            <a:pPr rtl="0"/>
            <a:r>
              <a:rPr lang="ja-JP" altLang="en-US" dirty="0"/>
              <a:t>○○システム導入による</a:t>
            </a:r>
            <a:br>
              <a:rPr lang="en-US" altLang="ja-JP" dirty="0"/>
            </a:br>
            <a:r>
              <a:rPr lang="ja-JP" altLang="en-US" dirty="0"/>
              <a:t>業務効率化のご提案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2023/12/31</a:t>
            </a:r>
          </a:p>
          <a:p>
            <a:pPr rtl="0"/>
            <a:r>
              <a:rPr lang="ja-JP" altLang="en-US" dirty="0"/>
              <a:t>株式会社コントソ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システム導入の目的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提案書のタイトルとなる、提案のメイン・テーマ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764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システム導入の効果・成果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システムを導入することによって得られるメリット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8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システム導入の背景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7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システム導入における課題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システムを導入するにあたって前提条件や制約条件がある場合</a:t>
            </a:r>
          </a:p>
        </p:txBody>
      </p:sp>
    </p:spTree>
    <p:extLst>
      <p:ext uri="{BB962C8B-B14F-4D97-AF65-F5344CB8AC3E}">
        <p14:creationId xmlns:p14="http://schemas.microsoft.com/office/powerpoint/2010/main" val="24069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対象となる業務の範囲・領域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スコープを明示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14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4DF581F-3FBD-6DDB-5ACD-88400137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導入システムの概要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B42E7D-148D-BAD8-B165-DA2F1D04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500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システムの構成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12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要件および実現方法</a:t>
            </a:r>
            <a:endParaRPr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EBC64F6-54B2-96B5-4CF5-7A62857D0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98619"/>
              </p:ext>
            </p:extLst>
          </p:nvPr>
        </p:nvGraphicFramePr>
        <p:xfrm>
          <a:off x="1065210" y="1831523"/>
          <a:ext cx="8686803" cy="403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02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  <a:gridCol w="2664000">
                  <a:extLst>
                    <a:ext uri="{9D8B030D-6E8A-4147-A177-3AD203B41FA5}">
                      <a16:colId xmlns:a16="http://schemas.microsoft.com/office/drawing/2014/main" val="703116885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489811806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703711739"/>
                    </a:ext>
                  </a:extLst>
                </a:gridCol>
                <a:gridCol w="3441601">
                  <a:extLst>
                    <a:ext uri="{9D8B030D-6E8A-4147-A177-3AD203B41FA5}">
                      <a16:colId xmlns:a16="http://schemas.microsoft.com/office/drawing/2014/main" val="3431086297"/>
                    </a:ext>
                  </a:extLst>
                </a:gridCol>
              </a:tblGrid>
              <a:tr h="26412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項番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要件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優先度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実現性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実現方法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必須</a:t>
                      </a:r>
                      <a:endParaRPr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◎</a:t>
                      </a:r>
                      <a:endParaRPr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高</a:t>
                      </a:r>
                      <a:endParaRPr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90966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中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1933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低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7501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5368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96242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4361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84775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9561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70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1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システム導入後の業務フロー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16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システムの品質条件、性能条件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723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変更履歴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565B724-96FB-8F9E-4EBD-223562C73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87799"/>
              </p:ext>
            </p:extLst>
          </p:nvPr>
        </p:nvGraphicFramePr>
        <p:xfrm>
          <a:off x="1418194" y="1828800"/>
          <a:ext cx="935243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348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  <a:gridCol w="2101938">
                  <a:extLst>
                    <a:ext uri="{9D8B030D-6E8A-4147-A177-3AD203B41FA5}">
                      <a16:colId xmlns:a16="http://schemas.microsoft.com/office/drawing/2014/main" val="3651856186"/>
                    </a:ext>
                  </a:extLst>
                </a:gridCol>
                <a:gridCol w="2101938">
                  <a:extLst>
                    <a:ext uri="{9D8B030D-6E8A-4147-A177-3AD203B41FA5}">
                      <a16:colId xmlns:a16="http://schemas.microsoft.com/office/drawing/2014/main" val="672628119"/>
                    </a:ext>
                  </a:extLst>
                </a:gridCol>
                <a:gridCol w="1809825">
                  <a:extLst>
                    <a:ext uri="{9D8B030D-6E8A-4147-A177-3AD203B41FA5}">
                      <a16:colId xmlns:a16="http://schemas.microsoft.com/office/drawing/2014/main" val="1851284835"/>
                    </a:ext>
                  </a:extLst>
                </a:gridCol>
                <a:gridCol w="2429387">
                  <a:extLst>
                    <a:ext uri="{9D8B030D-6E8A-4147-A177-3AD203B41FA5}">
                      <a16:colId xmlns:a16="http://schemas.microsoft.com/office/drawing/2014/main" val="267280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項番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作成／更新日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作成／更新者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更新箇所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更新内容</a:t>
                      </a:r>
                      <a:endParaRPr kumimoji="1" lang="en-US" alt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2023/12/23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浅井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97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5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9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4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1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310417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41B7511-A507-4CD3-AF1D-12457931C6C8}"/>
              </a:ext>
            </a:extLst>
          </p:cNvPr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システムの範囲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91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4DF581F-3FBD-6DDB-5ACD-88400137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b="1" dirty="0"/>
              <a:t>開発プロジェクトの進め方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B42E7D-148D-BAD8-B165-DA2F1D04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86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開発プロジェクトの進め方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988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納入する成果物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>
              <a:buNone/>
            </a:pPr>
            <a:r>
              <a:rPr lang="ja-JP" altLang="en-US" dirty="0"/>
              <a:t>以下の成果物を納入いたします。納品形式は電子ファイル形式（</a:t>
            </a:r>
            <a:r>
              <a:rPr lang="en-US" altLang="ja-JP" dirty="0"/>
              <a:t>PDF</a:t>
            </a:r>
            <a:r>
              <a:rPr lang="ja-JP" altLang="en-US" dirty="0"/>
              <a:t>）とし、</a:t>
            </a:r>
            <a:r>
              <a:rPr lang="en-US" altLang="ja-JP" dirty="0"/>
              <a:t>DVD</a:t>
            </a:r>
            <a:r>
              <a:rPr lang="ja-JP" altLang="en-US" dirty="0"/>
              <a:t>に格納いたします。</a:t>
            </a:r>
            <a:endParaRPr lang="en-US" altLang="ja-JP" dirty="0"/>
          </a:p>
          <a:p>
            <a:r>
              <a:rPr lang="ja-JP" altLang="en-US" dirty="0"/>
              <a:t>プロジェクト計画書</a:t>
            </a:r>
            <a:endParaRPr lang="en-US" altLang="ja-JP" dirty="0"/>
          </a:p>
          <a:p>
            <a:r>
              <a:rPr lang="ja-JP" altLang="en-US" dirty="0"/>
              <a:t>要件定義書</a:t>
            </a:r>
            <a:endParaRPr lang="en-US" altLang="ja-JP" dirty="0"/>
          </a:p>
          <a:p>
            <a:r>
              <a:rPr lang="ja-JP" altLang="en-US" dirty="0"/>
              <a:t>基本設計書</a:t>
            </a:r>
            <a:endParaRPr lang="en-US" altLang="ja-JP" dirty="0"/>
          </a:p>
          <a:p>
            <a:r>
              <a:rPr lang="ja-JP" altLang="en-US" dirty="0"/>
              <a:t>テスト設計書</a:t>
            </a:r>
            <a:endParaRPr lang="en-US" altLang="ja-JP" dirty="0"/>
          </a:p>
          <a:p>
            <a:r>
              <a:rPr lang="ja-JP" altLang="en-US" dirty="0"/>
              <a:t>パラメーターシート</a:t>
            </a:r>
            <a:endParaRPr lang="en-US" altLang="ja-JP" dirty="0"/>
          </a:p>
          <a:p>
            <a:r>
              <a:rPr lang="ja-JP" altLang="en-US" dirty="0"/>
              <a:t>運用手順書</a:t>
            </a:r>
            <a:endParaRPr lang="en-US" altLang="ja-JP" dirty="0"/>
          </a:p>
          <a:p>
            <a:r>
              <a:rPr lang="ja-JP" altLang="en-US" dirty="0"/>
              <a:t>各種プログラム／スクリプト／ソースコード（納品形式はテキスト形式）</a:t>
            </a:r>
            <a:endParaRPr lang="en-US" altLang="ja-JP" dirty="0"/>
          </a:p>
          <a:p>
            <a:pPr marL="45720" indent="0" rtl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91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開発体制</a:t>
            </a:r>
            <a:endParaRPr lang="ja-JP" altLang="en-US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AAE16871-E275-7425-3A5D-81269F882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1" y="1828800"/>
            <a:ext cx="7264402" cy="41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5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開発スケジュール</a:t>
            </a:r>
            <a:endParaRPr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864B6DF0-CA28-817C-08FC-957C77096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3" y="1828800"/>
            <a:ext cx="802210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6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sz="3600" dirty="0"/>
              <a:t>SLA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監視　</a:t>
            </a:r>
            <a:r>
              <a:rPr lang="en-US" altLang="ja-JP" dirty="0"/>
              <a:t>24</a:t>
            </a:r>
            <a:r>
              <a:rPr lang="ja-JP" altLang="en-US" dirty="0"/>
              <a:t>時間</a:t>
            </a:r>
            <a:r>
              <a:rPr lang="en-US" altLang="ja-JP" dirty="0"/>
              <a:t>365</a:t>
            </a:r>
            <a:r>
              <a:rPr lang="ja-JP" altLang="en-US" dirty="0"/>
              <a:t>日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メール受付　</a:t>
            </a:r>
            <a:r>
              <a:rPr lang="en-US" altLang="ja-JP" dirty="0"/>
              <a:t>24</a:t>
            </a:r>
            <a:r>
              <a:rPr lang="ja-JP" altLang="en-US" dirty="0"/>
              <a:t>時間</a:t>
            </a:r>
            <a:r>
              <a:rPr lang="en-US" altLang="ja-JP" dirty="0"/>
              <a:t>365</a:t>
            </a:r>
            <a:r>
              <a:rPr lang="ja-JP" altLang="en-US" dirty="0"/>
              <a:t>日</a:t>
            </a:r>
          </a:p>
          <a:p>
            <a:pPr marL="45720" indent="0" rtl="0">
              <a:buNone/>
            </a:pPr>
            <a:r>
              <a:rPr lang="ja-JP" altLang="en-US" dirty="0"/>
              <a:t>運用保守対応時間帯　平日</a:t>
            </a:r>
            <a:r>
              <a:rPr lang="en-US" altLang="ja-JP" dirty="0"/>
              <a:t>9:00</a:t>
            </a:r>
            <a:r>
              <a:rPr lang="ja-JP" altLang="en-US" dirty="0"/>
              <a:t>～</a:t>
            </a:r>
            <a:r>
              <a:rPr lang="en-US" altLang="ja-JP" dirty="0"/>
              <a:t>17:00</a:t>
            </a:r>
            <a:r>
              <a:rPr lang="ja-JP" altLang="en-US" dirty="0"/>
              <a:t>（弊社営業日）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一次回答　</a:t>
            </a:r>
            <a:r>
              <a:rPr lang="en-US" altLang="ja-JP" dirty="0"/>
              <a:t>2</a:t>
            </a:r>
            <a:r>
              <a:rPr lang="ja-JP" altLang="en-US" dirty="0"/>
              <a:t>営業日以内</a:t>
            </a:r>
            <a:endParaRPr lang="en-US" altLang="ja-JP" dirty="0"/>
          </a:p>
          <a:p>
            <a:pPr marL="45720" indent="0" rtl="0">
              <a:buNone/>
            </a:pPr>
            <a:endParaRPr lang="en-US" altLang="ja-JP" dirty="0"/>
          </a:p>
          <a:p>
            <a:pPr marL="45720" indent="0" rtl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クラウドサービス側のサービス停止、計画メンテナンス、貴社事由により対応不可の場合を除きます</a:t>
            </a:r>
          </a:p>
        </p:txBody>
      </p:sp>
    </p:spTree>
    <p:extLst>
      <p:ext uri="{BB962C8B-B14F-4D97-AF65-F5344CB8AC3E}">
        <p14:creationId xmlns:p14="http://schemas.microsoft.com/office/powerpoint/2010/main" val="134667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4DF581F-3FBD-6DDB-5ACD-88400137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b="1" dirty="0"/>
              <a:t>見積もり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B42E7D-148D-BAD8-B165-DA2F1D04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8909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コスト見積もり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①初期構築費用</a:t>
            </a:r>
          </a:p>
          <a:p>
            <a:pPr rtl="0"/>
            <a:endParaRPr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C268110-608A-EDFA-DDE3-8A03260C3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74926"/>
              </p:ext>
            </p:extLst>
          </p:nvPr>
        </p:nvGraphicFramePr>
        <p:xfrm>
          <a:off x="1065210" y="2272620"/>
          <a:ext cx="8686803" cy="403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  <a:gridCol w="5533202">
                  <a:extLst>
                    <a:ext uri="{9D8B030D-6E8A-4147-A177-3AD203B41FA5}">
                      <a16:colId xmlns:a16="http://schemas.microsoft.com/office/drawing/2014/main" val="703116885"/>
                    </a:ext>
                  </a:extLst>
                </a:gridCol>
                <a:gridCol w="2505601">
                  <a:extLst>
                    <a:ext uri="{9D8B030D-6E8A-4147-A177-3AD203B41FA5}">
                      <a16:colId xmlns:a16="http://schemas.microsoft.com/office/drawing/2014/main" val="3431086297"/>
                    </a:ext>
                  </a:extLst>
                </a:gridCol>
              </a:tblGrid>
              <a:tr h="26412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項番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開発費用（税別）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プロジェクト計画書</a:t>
                      </a:r>
                      <a:endParaRPr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要件定義書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90966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基本設計書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19335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パラメーターシート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77501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テスト設計書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53683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運用手順書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96242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技術検証（先行検証）・データ解析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4361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プログラム実装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84775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テスト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95618"/>
                  </a:ext>
                </a:extLst>
              </a:tr>
              <a:tr h="367200">
                <a:tc gridSpan="2">
                  <a:txBody>
                    <a:bodyPr/>
                    <a:lstStyle/>
                    <a:p>
                      <a:pPr algn="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合計</a:t>
                      </a:r>
                      <a:endParaRPr kumimoji="1" lang="en-US" alt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合計</a:t>
                      </a:r>
                      <a:endParaRPr kumimoji="1" lang="en-US" alt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76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84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コスト見積もり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②運用保守費用（月額）</a:t>
            </a:r>
          </a:p>
          <a:p>
            <a:pPr rtl="0"/>
            <a:endParaRPr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C268110-608A-EDFA-DDE3-8A03260C3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937074"/>
              </p:ext>
            </p:extLst>
          </p:nvPr>
        </p:nvGraphicFramePr>
        <p:xfrm>
          <a:off x="1065210" y="2272620"/>
          <a:ext cx="8686803" cy="146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  <a:gridCol w="5533202">
                  <a:extLst>
                    <a:ext uri="{9D8B030D-6E8A-4147-A177-3AD203B41FA5}">
                      <a16:colId xmlns:a16="http://schemas.microsoft.com/office/drawing/2014/main" val="703116885"/>
                    </a:ext>
                  </a:extLst>
                </a:gridCol>
                <a:gridCol w="2505601">
                  <a:extLst>
                    <a:ext uri="{9D8B030D-6E8A-4147-A177-3AD203B41FA5}">
                      <a16:colId xmlns:a16="http://schemas.microsoft.com/office/drawing/2014/main" val="3431086297"/>
                    </a:ext>
                  </a:extLst>
                </a:gridCol>
              </a:tblGrid>
              <a:tr h="26412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項番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サポート費用（税別）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弊社営業日サポート（平日</a:t>
                      </a:r>
                      <a:r>
                        <a:rPr lang="en-US" altLang="ja-JP" dirty="0"/>
                        <a:t>9:00</a:t>
                      </a:r>
                      <a:r>
                        <a:rPr lang="ja-JP" altLang="en-US" dirty="0"/>
                        <a:t>～</a:t>
                      </a:r>
                      <a:r>
                        <a:rPr lang="en-US" altLang="ja-JP" dirty="0"/>
                        <a:t>17:00</a:t>
                      </a:r>
                      <a:r>
                        <a:rPr lang="ja-JP" altLang="en-US" dirty="0"/>
                        <a:t>）</a:t>
                      </a:r>
                      <a:endParaRPr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機能追加サポート（任意）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909669"/>
                  </a:ext>
                </a:extLst>
              </a:tr>
              <a:tr h="367200">
                <a:tc gridSpan="2">
                  <a:txBody>
                    <a:bodyPr/>
                    <a:lstStyle/>
                    <a:p>
                      <a:pPr algn="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合計</a:t>
                      </a:r>
                      <a:endParaRPr kumimoji="1" lang="en-US" alt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合計</a:t>
                      </a:r>
                      <a:endParaRPr kumimoji="1" lang="en-US" alt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en-US" alt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76694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28617B5-3160-4439-D11B-5BB4BF75FFF8}"/>
              </a:ext>
            </a:extLst>
          </p:cNvPr>
          <p:cNvSpPr txBox="1">
            <a:spLocks/>
          </p:cNvSpPr>
          <p:nvPr/>
        </p:nvSpPr>
        <p:spPr>
          <a:xfrm>
            <a:off x="1063114" y="3739980"/>
            <a:ext cx="8686801" cy="28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kumimoji="1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機能追加サポートについて</a:t>
            </a:r>
            <a:br>
              <a:rPr lang="en-US" altLang="ja-JP" dirty="0"/>
            </a:br>
            <a:r>
              <a:rPr lang="ja-JP" altLang="en-US" dirty="0"/>
              <a:t>本案件では、本番リリース後、運用が開始してから仕様が確定する機能が存在するため、毎月</a:t>
            </a:r>
            <a:r>
              <a:rPr lang="en-US" altLang="ja-JP" dirty="0"/>
              <a:t>3</a:t>
            </a:r>
            <a:r>
              <a:rPr lang="ja-JP" altLang="en-US" dirty="0"/>
              <a:t>人日程度の支援により機能改善を行うことを想定しています。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405383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62381FA-A0F0-F05C-DCA7-EAAF0CF7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事前ヒアリング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33493C8D-ECF7-B62C-895A-5C2666E53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39354"/>
              </p:ext>
            </p:extLst>
          </p:nvPr>
        </p:nvGraphicFramePr>
        <p:xfrm>
          <a:off x="1065210" y="1831523"/>
          <a:ext cx="8686801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9202">
                  <a:extLst>
                    <a:ext uri="{9D8B030D-6E8A-4147-A177-3AD203B41FA5}">
                      <a16:colId xmlns:a16="http://schemas.microsoft.com/office/drawing/2014/main" val="703116885"/>
                    </a:ext>
                  </a:extLst>
                </a:gridCol>
                <a:gridCol w="6537599">
                  <a:extLst>
                    <a:ext uri="{9D8B030D-6E8A-4147-A177-3AD203B41FA5}">
                      <a16:colId xmlns:a16="http://schemas.microsoft.com/office/drawing/2014/main" val="3431086297"/>
                    </a:ext>
                  </a:extLst>
                </a:gridCol>
              </a:tblGrid>
              <a:tr h="26412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対象者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実現方法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経営層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/>
                        <a:t>経営理念、経営戦略、ビジネス戦略、経営計画、ビジネス計画、経営上の課題、ビジネス展開における課題・問題点、社内業務における課題・問題点、社内の組織構成、システム化の目的や目標、システム化に対する会社としての考え方など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84775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業務部門の管理者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/>
                        <a:t>業務部門の社内における役割や位置づけ、ほかの業務部門との関連、業務計画、業務の内容・実態、業務上の課題・問題点、部門の組織構成、業務管理や部門管理など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9561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業務部門の担当者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/>
                        <a:t>具体的な業務の種類とその内容、業務遂行の手順、作業のフロー、業務遂行上の課題・問題点、業務で扱う情報やデータの種類と量など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70227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77B148-CE2D-40BF-2606-2FCE011ED0CE}"/>
              </a:ext>
            </a:extLst>
          </p:cNvPr>
          <p:cNvSpPr txBox="1"/>
          <p:nvPr/>
        </p:nvSpPr>
        <p:spPr>
          <a:xfrm>
            <a:off x="1065210" y="5215293"/>
            <a:ext cx="8686801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ja-JP" altLang="en-US" sz="1200" dirty="0">
                <a:hlinkClick r:id="rId3"/>
              </a:rPr>
              <a:t>ヒアリング現場で使えるコミュニケーション力：誰にでも分かるSEのための文章術（2） - ＠IT</a:t>
            </a:r>
            <a:endParaRPr lang="ja-JP" altLang="en-US" sz="12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41B0EED-7E9B-957A-47A1-656E2689A691}"/>
              </a:ext>
            </a:extLst>
          </p:cNvPr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035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契約・権利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r>
              <a:rPr lang="ja-JP" altLang="en-US" dirty="0"/>
              <a:t>契約類型</a:t>
            </a:r>
            <a:br>
              <a:rPr lang="en-US" altLang="ja-JP" dirty="0"/>
            </a:br>
            <a:r>
              <a:rPr lang="ja-JP" altLang="en-US" dirty="0"/>
              <a:t>請負　／　準委任</a:t>
            </a:r>
            <a:endParaRPr lang="en-US" altLang="ja-JP" dirty="0"/>
          </a:p>
          <a:p>
            <a:r>
              <a:rPr lang="ja-JP" altLang="en-US" dirty="0"/>
              <a:t>再委託の有無</a:t>
            </a:r>
            <a:br>
              <a:rPr lang="en-US" altLang="ja-JP" dirty="0"/>
            </a:br>
            <a:r>
              <a:rPr lang="ja-JP" altLang="en-US" dirty="0"/>
              <a:t>再委託はありません</a:t>
            </a:r>
            <a:br>
              <a:rPr lang="en-US" altLang="ja-JP" dirty="0"/>
            </a:br>
            <a:r>
              <a:rPr lang="en-US" altLang="ja-JP" dirty="0"/>
              <a:t>※</a:t>
            </a:r>
            <a:r>
              <a:rPr lang="ja-JP" altLang="en-US" dirty="0"/>
              <a:t>やむを得ず再委託を行う場合は、事前承認をいただいた上で再委託いたします</a:t>
            </a:r>
            <a:endParaRPr lang="en-US" altLang="ja-JP" dirty="0"/>
          </a:p>
          <a:p>
            <a:r>
              <a:rPr lang="ja-JP" altLang="en-US" dirty="0"/>
              <a:t>検収・支払条件</a:t>
            </a:r>
            <a:br>
              <a:rPr lang="en-US" altLang="ja-JP" dirty="0"/>
            </a:br>
            <a:r>
              <a:rPr lang="ja-JP" altLang="en-US" dirty="0"/>
              <a:t>検収月末締め翌月末現金支払</a:t>
            </a:r>
            <a:endParaRPr lang="en-US" altLang="ja-JP" dirty="0"/>
          </a:p>
          <a:p>
            <a:r>
              <a:rPr lang="ja-JP" altLang="en-US" dirty="0"/>
              <a:t>損害賠償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著作権・著作者人格権（の不行使）・知的財産権・所有権</a:t>
            </a:r>
            <a:br>
              <a:rPr lang="en-US" altLang="ja-JP" dirty="0"/>
            </a:br>
            <a:r>
              <a:rPr lang="ja-JP" altLang="en-US" dirty="0"/>
              <a:t>汎用的なプログラムの著作権は当社に、ドキュメント類の著作権は貴社に帰属するものといたします</a:t>
            </a:r>
          </a:p>
        </p:txBody>
      </p:sp>
    </p:spTree>
    <p:extLst>
      <p:ext uri="{BB962C8B-B14F-4D97-AF65-F5344CB8AC3E}">
        <p14:creationId xmlns:p14="http://schemas.microsoft.com/office/powerpoint/2010/main" val="392815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4DF581F-3FBD-6DDB-5ACD-88400137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b="1" dirty="0"/>
              <a:t>先行企業の導入事例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B42E7D-148D-BAD8-B165-DA2F1D04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097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sz="3600" dirty="0"/>
              <a:t>A</a:t>
            </a:r>
            <a:r>
              <a:rPr lang="ja-JP" altLang="en-US" sz="3600" dirty="0"/>
              <a:t>社のシステムと導入効果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8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B</a:t>
            </a:r>
            <a:r>
              <a:rPr lang="ja-JP" altLang="en-US" sz="3600" dirty="0"/>
              <a:t>社のシステムと導入効果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457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sz="3600" dirty="0"/>
              <a:t>C</a:t>
            </a:r>
            <a:r>
              <a:rPr lang="ja-JP" altLang="en-US" sz="3600" dirty="0"/>
              <a:t>社のシステムと導入効果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68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4DF581F-3FBD-6DDB-5ACD-88400137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補足情報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B42E7D-148D-BAD8-B165-DA2F1D04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582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A96DC-89F3-9E3C-8660-C5722156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830C89-E0F8-7C28-AE59-C2DC52A09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kumimoji="1" lang="ja-JP" altLang="en-US" sz="2400" dirty="0"/>
              <a:t>貴社ますますご清栄のこととお慶び申し上げます。</a:t>
            </a:r>
            <a:br>
              <a:rPr kumimoji="1" lang="ja-JP" altLang="en-US" sz="2400" dirty="0"/>
            </a:br>
            <a:r>
              <a:rPr kumimoji="1" lang="ja-JP" altLang="en-US" sz="2400" dirty="0"/>
              <a:t>平素より格別のご高配を賜り、厚く御礼申し上げます。</a:t>
            </a:r>
          </a:p>
          <a:p>
            <a:pPr marL="45720" indent="0">
              <a:buNone/>
            </a:pPr>
            <a:r>
              <a:rPr kumimoji="1" lang="ja-JP" altLang="en-US" sz="2400" dirty="0"/>
              <a:t>この度は、「○○○○プロジェクト」ご提案の機会を賜りまして、</a:t>
            </a:r>
            <a:br>
              <a:rPr kumimoji="1" lang="en-US" altLang="ja-JP" sz="2400" dirty="0"/>
            </a:br>
            <a:r>
              <a:rPr kumimoji="1" lang="ja-JP" altLang="en-US" sz="2400" dirty="0"/>
              <a:t>誠にありがとうございます。</a:t>
            </a:r>
            <a:br>
              <a:rPr kumimoji="1" lang="en-US" altLang="ja-JP" sz="2400" dirty="0"/>
            </a:br>
            <a:r>
              <a:rPr kumimoji="1" lang="ja-JP" altLang="en-US" sz="2400" dirty="0"/>
              <a:t>本ご提案書は「○○○○プロジェクト提案依頼書」および</a:t>
            </a:r>
            <a:br>
              <a:rPr kumimoji="1" lang="en-US" altLang="ja-JP" sz="2400" dirty="0"/>
            </a:br>
            <a:r>
              <a:rPr kumimoji="1" lang="ja-JP" altLang="en-US" sz="2400" dirty="0"/>
              <a:t>質問管理表のご回答をもとに作成いたしました。</a:t>
            </a:r>
            <a:endParaRPr kumimoji="1" lang="en-US" altLang="ja-JP" sz="2400" dirty="0"/>
          </a:p>
          <a:p>
            <a:pPr marL="45720" indent="0">
              <a:buNone/>
            </a:pPr>
            <a:r>
              <a:rPr kumimoji="1" lang="ja-JP" altLang="en-US" sz="2400" dirty="0"/>
              <a:t>ぜひ、本ご提案システムをご検討いただき、</a:t>
            </a:r>
            <a:br>
              <a:rPr kumimoji="1" lang="ja-JP" altLang="en-US" sz="2400" dirty="0"/>
            </a:br>
            <a:r>
              <a:rPr kumimoji="1" lang="ja-JP" altLang="en-US" sz="2400" dirty="0"/>
              <a:t>ご採用の栄を賜りますよう、よろしくお願い申し上げます。</a:t>
            </a:r>
          </a:p>
        </p:txBody>
      </p:sp>
    </p:spTree>
    <p:extLst>
      <p:ext uri="{BB962C8B-B14F-4D97-AF65-F5344CB8AC3E}">
        <p14:creationId xmlns:p14="http://schemas.microsoft.com/office/powerpoint/2010/main" val="65758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ご提案の概要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574A08D-DF01-A8B2-9BE8-376B08B4CFE3}"/>
              </a:ext>
            </a:extLst>
          </p:cNvPr>
          <p:cNvGraphicFramePr>
            <a:graphicFrameLocks noGrp="1"/>
          </p:cNvGraphicFramePr>
          <p:nvPr/>
        </p:nvGraphicFramePr>
        <p:xfrm>
          <a:off x="1065212" y="1828800"/>
          <a:ext cx="8686801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1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現状の課題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455CFAB2-F0EC-7ADB-A00F-DCCEC8BE601B}"/>
              </a:ext>
            </a:extLst>
          </p:cNvPr>
          <p:cNvGraphicFramePr>
            <a:graphicFrameLocks noGrp="1"/>
          </p:cNvGraphicFramePr>
          <p:nvPr/>
        </p:nvGraphicFramePr>
        <p:xfrm>
          <a:off x="1065208" y="3207400"/>
          <a:ext cx="8686801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1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解決するための手段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79B740EE-8000-A3FC-938D-27706885F296}"/>
              </a:ext>
            </a:extLst>
          </p:cNvPr>
          <p:cNvGraphicFramePr>
            <a:graphicFrameLocks noGrp="1"/>
          </p:cNvGraphicFramePr>
          <p:nvPr/>
        </p:nvGraphicFramePr>
        <p:xfrm>
          <a:off x="1065207" y="4586000"/>
          <a:ext cx="8686801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1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費用対効果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BC76EB98-D5A1-EBBF-BA67-F6651A1AB5EC}"/>
              </a:ext>
            </a:extLst>
          </p:cNvPr>
          <p:cNvSpPr/>
          <p:nvPr/>
        </p:nvSpPr>
        <p:spPr>
          <a:xfrm flipV="1">
            <a:off x="5041407" y="4310360"/>
            <a:ext cx="734400" cy="183600"/>
          </a:xfrm>
          <a:prstGeom prst="triangle">
            <a:avLst/>
          </a:prstGeom>
          <a:solidFill>
            <a:srgbClr val="00669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79FFFB9E-CF74-D201-43E6-6E67F03088F8}"/>
              </a:ext>
            </a:extLst>
          </p:cNvPr>
          <p:cNvSpPr/>
          <p:nvPr/>
        </p:nvSpPr>
        <p:spPr>
          <a:xfrm flipV="1">
            <a:off x="5030025" y="2926996"/>
            <a:ext cx="734400" cy="183600"/>
          </a:xfrm>
          <a:prstGeom prst="triangle">
            <a:avLst/>
          </a:prstGeom>
          <a:solidFill>
            <a:srgbClr val="00669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11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当社情報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会社名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所在地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代表者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設立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売上高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従業員数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事業内容</a:t>
            </a:r>
            <a:endParaRPr lang="en-US" altLang="ja-JP" dirty="0"/>
          </a:p>
          <a:p>
            <a:pPr marL="45720" indent="0" rtl="0">
              <a:buNone/>
            </a:pPr>
            <a:endParaRPr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4B6F9D2-1F49-D97F-5A28-16D5FE08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01117"/>
              </p:ext>
            </p:extLst>
          </p:nvPr>
        </p:nvGraphicFramePr>
        <p:xfrm>
          <a:off x="6094412" y="1839247"/>
          <a:ext cx="4341600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1600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当社の○○に対する取組み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2000</a:t>
                      </a:r>
                      <a:r>
                        <a:rPr kumimoji="1" lang="ja-JP" altLang="en-US" dirty="0"/>
                        <a:t>年～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2020</a:t>
                      </a:r>
                      <a:r>
                        <a:rPr kumimoji="1" lang="ja-JP" altLang="en-US" dirty="0"/>
                        <a:t>年～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2021</a:t>
                      </a:r>
                      <a:r>
                        <a:rPr kumimoji="1" lang="ja-JP" altLang="en-US" dirty="0"/>
                        <a:t>年～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年～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年～</a:t>
                      </a:r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C1CA06C-83C2-3784-11E6-199C62BF8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89194"/>
              </p:ext>
            </p:extLst>
          </p:nvPr>
        </p:nvGraphicFramePr>
        <p:xfrm>
          <a:off x="6094412" y="4341003"/>
          <a:ext cx="4341600" cy="128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1600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当社の○○資格保有者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○○アソシエイト　　　　○名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○○プロフェッショナル　○名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○○アーキテクト　　　　○名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05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620887D-E938-3FF0-B9F5-B7B99A2E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システムの導入について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ABEEB9-4B63-CD9F-F89D-C1992891D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58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業務の現状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5213" y="1828800"/>
            <a:ext cx="5029200" cy="4191000"/>
          </a:xfrm>
        </p:spPr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ヒアリングした業務の現状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5B4745D-03E5-0ED7-E8C8-F8106E3B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342251"/>
            <a:ext cx="4737003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3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現状での問題点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ヒアリングした業務の課題</a:t>
            </a:r>
          </a:p>
        </p:txBody>
      </p:sp>
    </p:spTree>
    <p:extLst>
      <p:ext uri="{BB962C8B-B14F-4D97-AF65-F5344CB8AC3E}">
        <p14:creationId xmlns:p14="http://schemas.microsoft.com/office/powerpoint/2010/main" val="107988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ビジネス戦略のプレゼンテーション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1417524_TF03460663_Win32" id="{0947ED4E-181F-4D77-BA47-416F22B21EA9}" vid="{3E153531-31E2-464A-A665-9A3E8DDB7182}"/>
    </a:ext>
  </a:extLst>
</a:theme>
</file>

<file path=ppt/theme/theme2.xml><?xml version="1.0" encoding="utf-8"?>
<a:theme xmlns:a="http://schemas.openxmlformats.org/drawingml/2006/main" name="Office テーマ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ビジネス戦略のスライド</Template>
  <TotalTime>0</TotalTime>
  <Words>894</Words>
  <Application>Microsoft Office PowerPoint</Application>
  <PresentationFormat>ユーザー設定</PresentationFormat>
  <Paragraphs>202</Paragraphs>
  <Slides>35</Slides>
  <Notes>28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9" baseType="lpstr">
      <vt:lpstr>Meiryo UI</vt:lpstr>
      <vt:lpstr>Arial</vt:lpstr>
      <vt:lpstr>Palatino Linotype</vt:lpstr>
      <vt:lpstr>ビジネス戦略のプレゼンテーション</vt:lpstr>
      <vt:lpstr>○○システム導入による 業務効率化のご提案</vt:lpstr>
      <vt:lpstr>変更履歴</vt:lpstr>
      <vt:lpstr>事前ヒアリング</vt:lpstr>
      <vt:lpstr>はじめに</vt:lpstr>
      <vt:lpstr>ご提案の概要</vt:lpstr>
      <vt:lpstr>当社情報</vt:lpstr>
      <vt:lpstr>システムの導入について</vt:lpstr>
      <vt:lpstr>業務の現状</vt:lpstr>
      <vt:lpstr>現状での問題点</vt:lpstr>
      <vt:lpstr>システム導入の目的</vt:lpstr>
      <vt:lpstr>システム導入の効果・成果</vt:lpstr>
      <vt:lpstr>システム導入の背景</vt:lpstr>
      <vt:lpstr>システム導入における課題</vt:lpstr>
      <vt:lpstr>対象となる業務の範囲・領域</vt:lpstr>
      <vt:lpstr>導入システムの概要</vt:lpstr>
      <vt:lpstr>システムの構成</vt:lpstr>
      <vt:lpstr>要件および実現方法</vt:lpstr>
      <vt:lpstr>システム導入後の業務フロー</vt:lpstr>
      <vt:lpstr>システムの品質条件、性能条件</vt:lpstr>
      <vt:lpstr>システムの範囲</vt:lpstr>
      <vt:lpstr>開発プロジェクトの進め方</vt:lpstr>
      <vt:lpstr>開発プロジェクトの進め方</vt:lpstr>
      <vt:lpstr>納入する成果物</vt:lpstr>
      <vt:lpstr>開発体制</vt:lpstr>
      <vt:lpstr>開発スケジュール</vt:lpstr>
      <vt:lpstr>SLA</vt:lpstr>
      <vt:lpstr>見積もり</vt:lpstr>
      <vt:lpstr>コスト見積もり</vt:lpstr>
      <vt:lpstr>コスト見積もり</vt:lpstr>
      <vt:lpstr>契約・権利</vt:lpstr>
      <vt:lpstr>先行企業の導入事例</vt:lpstr>
      <vt:lpstr>A社のシステムと導入効果</vt:lpstr>
      <vt:lpstr>B社のシステムと導入効果</vt:lpstr>
      <vt:lpstr>C社のシステムと導入効果</vt:lpstr>
      <vt:lpstr>補足情報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2023-11-09T10:55:31Z</dcterms:created>
  <dcterms:modified xsi:type="dcterms:W3CDTF">2023-11-13T08:13:24Z</dcterms:modified>
  <cp:version/>
</cp:coreProperties>
</file>