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2"/>
  </p:notesMasterIdLst>
  <p:sldIdLst>
    <p:sldId id="267" r:id="rId2"/>
    <p:sldId id="512" r:id="rId3"/>
    <p:sldId id="423" r:id="rId4"/>
    <p:sldId id="502" r:id="rId5"/>
    <p:sldId id="506" r:id="rId6"/>
    <p:sldId id="529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87" r:id="rId17"/>
    <p:sldId id="507" r:id="rId18"/>
    <p:sldId id="509" r:id="rId19"/>
    <p:sldId id="439" r:id="rId20"/>
    <p:sldId id="480" r:id="rId21"/>
    <p:sldId id="488" r:id="rId22"/>
    <p:sldId id="511" r:id="rId23"/>
    <p:sldId id="483" r:id="rId24"/>
    <p:sldId id="489" r:id="rId25"/>
    <p:sldId id="447" r:id="rId26"/>
    <p:sldId id="490" r:id="rId27"/>
    <p:sldId id="491" r:id="rId28"/>
    <p:sldId id="495" r:id="rId29"/>
    <p:sldId id="514" r:id="rId30"/>
    <p:sldId id="496" r:id="rId31"/>
    <p:sldId id="497" r:id="rId32"/>
    <p:sldId id="498" r:id="rId33"/>
    <p:sldId id="499" r:id="rId34"/>
    <p:sldId id="500" r:id="rId35"/>
    <p:sldId id="501" r:id="rId36"/>
    <p:sldId id="515" r:id="rId37"/>
    <p:sldId id="516" r:id="rId38"/>
    <p:sldId id="517" r:id="rId39"/>
    <p:sldId id="510" r:id="rId40"/>
    <p:sldId id="492" r:id="rId41"/>
    <p:sldId id="493" r:id="rId42"/>
    <p:sldId id="494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455" r:id="rId53"/>
    <p:sldId id="456" r:id="rId54"/>
    <p:sldId id="485" r:id="rId55"/>
    <p:sldId id="503" r:id="rId56"/>
    <p:sldId id="513" r:id="rId57"/>
    <p:sldId id="476" r:id="rId58"/>
    <p:sldId id="504" r:id="rId59"/>
    <p:sldId id="527" r:id="rId60"/>
    <p:sldId id="528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00"/>
    <a:srgbClr val="800000"/>
    <a:srgbClr val="003366"/>
    <a:srgbClr val="FF6600"/>
    <a:srgbClr val="333399"/>
    <a:srgbClr val="FF99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12.wmf"/><Relationship Id="rId10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t" anchorCtr="0" compatLnSpc="1">
            <a:prstTxWarp prst="textNoShape">
              <a:avLst/>
            </a:prstTxWarp>
          </a:bodyPr>
          <a:lstStyle>
            <a:lvl1pPr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t" anchorCtr="0" compatLnSpc="1">
            <a:prstTxWarp prst="textNoShape">
              <a:avLst/>
            </a:prstTxWarp>
          </a:bodyPr>
          <a:lstStyle>
            <a:lvl1pPr algn="r"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54088" y="684213"/>
            <a:ext cx="4948237" cy="343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b" anchorCtr="0" compatLnSpc="1">
            <a:prstTxWarp prst="textNoShape">
              <a:avLst/>
            </a:prstTxWarp>
          </a:bodyPr>
          <a:lstStyle>
            <a:lvl1pPr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35" tIns="47718" rIns="95435" bIns="47718" numCol="1" anchor="b" anchorCtr="0" compatLnSpc="1">
            <a:prstTxWarp prst="textNoShape">
              <a:avLst/>
            </a:prstTxWarp>
          </a:bodyPr>
          <a:lstStyle>
            <a:lvl1pPr algn="r" defTabSz="952500">
              <a:buFont typeface="Arial" charset="0"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B3C2C2E-B918-4BD6-90C0-3CBFE075E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E0E1B-6539-47AB-ACBA-A80BC4EC9F16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6BC7A-8E44-4257-8009-499D76AEF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F4329-82C5-4870-8A72-ADE0ECAD11E6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C2898-50C1-49CA-B09B-0704F3ADF0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EF308-638E-456F-882E-E8C48F0B8BBE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9273-7A42-45BF-8BC7-5512B2BBD1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F9EB-E487-4648-BA54-3777913ED2EF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463DF-D6E5-49C1-8FBD-E636BDFBC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3D39-9D12-4CD0-9D6E-402995F33B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39D6A-5F3F-44B1-806C-C7D67038B817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59F2-5550-4B94-B2F2-EBBC785EC4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CF121-9CE1-414A-B6B7-2DD4BFB56295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BCE8-371F-480C-B851-6B192DF06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2C68-4C03-4871-84DB-466246276F67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4EB1B-05B6-4F36-AC0B-928389D63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91587-D809-44AB-9F12-D39410116996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17D9-B1E4-478D-9089-CCD479163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B337-18E1-428A-B414-D6AA5C9DE3F1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D49B-E33C-4584-A552-BB9282409A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C8EF-09E1-4C01-99CD-7151AE6A12F7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FDB5-B5AE-4BFB-B87C-50F04A865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FA88-BB9A-4D63-849C-0C97F732073F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C820-FF2F-4884-ABE3-F9F4E53B09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7ACA9-3C47-4D65-AF07-A06FD3DE68B2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8241E-FF8B-4419-9CE0-09C6B454E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43FAD0A-2302-4DCE-9D77-59D1202EB12E}" type="datetimeFigureOut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1CE63F4E-331A-4388-8B58-78AB1A539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douban.com/search/Rossi,%20Francesc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928813"/>
            <a:ext cx="8320087" cy="2071687"/>
          </a:xfrm>
        </p:spPr>
        <p:txBody>
          <a:bodyPr lIns="90452" tIns="45227" rIns="90452" bIns="45227"/>
          <a:lstStyle/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约束求解</a:t>
            </a: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约束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约束的维度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一元约束：只包含一个变量的约束，一般可通过给定恰当的值域来描述。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二元约束：只包含两个变量的约束，例如不等于，大于，小于</a:t>
            </a:r>
          </a:p>
          <a:p>
            <a:pPr eaLnBrk="1" hangingPunct="1"/>
            <a:r>
              <a:rPr lang="zh-CN" altLang="en-US" smtClean="0"/>
              <a:t>多元约束：包含三个或三个以上变量的约束，例如</a:t>
            </a:r>
            <a:r>
              <a:rPr lang="en-US" altLang="zh-CN" smtClean="0"/>
              <a:t>alldifferent(x1,x2,x3)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约束的维度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任何多元约束都可以转换为二元约束，例如： </a:t>
            </a:r>
            <a:r>
              <a:rPr lang="en-US" altLang="zh-CN" smtClean="0"/>
              <a:t>alldifferent(x1,x2,x3) </a:t>
            </a:r>
            <a:r>
              <a:rPr lang="zh-CN" altLang="en-US" smtClean="0"/>
              <a:t>可以转换为二元约束</a:t>
            </a:r>
            <a:r>
              <a:rPr lang="en-US" altLang="zh-CN" smtClean="0"/>
              <a:t>x1 ≠ x2, x1 ≠ X3, x2 ≠ x3</a:t>
            </a:r>
          </a:p>
          <a:p>
            <a:pPr eaLnBrk="1" hangingPunct="1"/>
            <a:r>
              <a:rPr lang="zh-CN" altLang="en-US" smtClean="0"/>
              <a:t>在理论上无需多元约束</a:t>
            </a:r>
          </a:p>
          <a:p>
            <a:pPr eaLnBrk="1" hangingPunct="1"/>
            <a:r>
              <a:rPr lang="zh-CN" altLang="en-US" smtClean="0"/>
              <a:t>在实际应用中需要：多元约束在描述上更紧凑，并且在求解中效率更高，有些多元约束有其特有的求解算法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二元约束满足问题是</a:t>
            </a:r>
            <a:r>
              <a:rPr lang="en-US" altLang="zh-CN" smtClean="0"/>
              <a:t>NP</a:t>
            </a:r>
            <a:r>
              <a:rPr lang="zh-CN" altLang="en-US" smtClean="0"/>
              <a:t>完全问题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CSP</a:t>
            </a:r>
            <a:r>
              <a:rPr lang="zh-CN" altLang="en-US" smtClean="0"/>
              <a:t>问题的求解技术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两类主要方式：</a:t>
            </a:r>
          </a:p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系统的搜索技术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局部搜索技术</a:t>
            </a:r>
          </a:p>
          <a:p>
            <a:pPr eaLnBrk="1" hangingPunct="1"/>
            <a:r>
              <a:rPr lang="zh-CN" altLang="en-US" smtClean="0"/>
              <a:t>前者是完全搜索技术，无论是否有解，都可以知道</a:t>
            </a:r>
          </a:p>
          <a:p>
            <a:pPr eaLnBrk="1" hangingPunct="1"/>
            <a:r>
              <a:rPr lang="zh-CN" altLang="en-US" smtClean="0"/>
              <a:t>后者是不完全搜索技术，如果有解，可能给出结果，也可能不给出结果</a:t>
            </a:r>
          </a:p>
          <a:p>
            <a:pPr eaLnBrk="1" hangingPunct="1"/>
            <a:r>
              <a:rPr lang="zh-CN" altLang="en-US" smtClean="0"/>
              <a:t>一般来说，后者的求解规模比前者大。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系统的搜索技术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目前主要的搜索技术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算法框架为：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1.</a:t>
            </a:r>
            <a:r>
              <a:rPr lang="zh-CN" altLang="en-US" smtClean="0"/>
              <a:t> 给一个变量进行赋值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2.</a:t>
            </a:r>
            <a:r>
              <a:rPr lang="zh-CN" altLang="en-US" smtClean="0"/>
              <a:t> 其他的未被赋值的变量，在值域中可能有一些值已经不再满足某些约束，删除掉这些值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如果某个变量的值域中所有的值都被删除，则证明该赋值无法导致问题的解，这时进行回溯，尝试其他的赋值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局部搜索技术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算法的基本框架如下：</a:t>
            </a:r>
          </a:p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首先产生一个完全的赋值，如果该赋值满足了所有的约束，结束搜索，否则：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改变某些不被满足中的约束的变量的值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传播技术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在前面提到的系统的搜索技术中第二步</a:t>
            </a:r>
            <a:r>
              <a:rPr lang="en-US" altLang="zh-CN" smtClean="0"/>
              <a:t>,</a:t>
            </a:r>
            <a:r>
              <a:rPr lang="zh-CN" altLang="en-US" smtClean="0"/>
              <a:t>根据已有的赋值来消减未被赋值的变量的值域，就是传播。当一个变量的值域被消减后，可能会进一步影响其他变量，导致其他变量的值域也被消减，所以学术上将其形象的称为“传播”</a:t>
            </a:r>
          </a:p>
          <a:p>
            <a:pPr eaLnBrk="1" hangingPunct="1"/>
            <a:r>
              <a:rPr lang="zh-CN" altLang="en-US" smtClean="0"/>
              <a:t>传播技术在求解</a:t>
            </a:r>
            <a:r>
              <a:rPr lang="en-US" altLang="zh-CN" smtClean="0"/>
              <a:t>CSP</a:t>
            </a:r>
            <a:r>
              <a:rPr lang="zh-CN" altLang="en-US" smtClean="0"/>
              <a:t>问题中占有重要作用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/>
          </p:nvPr>
        </p:nvSpPr>
        <p:spPr>
          <a:xfrm>
            <a:off x="566738" y="1066800"/>
            <a:ext cx="7891462" cy="5029200"/>
          </a:xfrm>
        </p:spPr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皇后问题</a:t>
            </a:r>
            <a:r>
              <a:rPr lang="en-US" altLang="zh-CN" smtClean="0"/>
              <a:t>: </a:t>
            </a:r>
            <a:r>
              <a:rPr lang="zh-CN" altLang="en-US" smtClean="0"/>
              <a:t>在一个</a:t>
            </a:r>
            <a:r>
              <a:rPr lang="en-US" altLang="zh-CN" smtClean="0"/>
              <a:t>N </a:t>
            </a:r>
            <a:r>
              <a:rPr lang="en-US" altLang="zh-CN" sz="2800" smtClean="0"/>
              <a:t>× </a:t>
            </a:r>
            <a:r>
              <a:rPr lang="en-US" altLang="zh-CN" smtClean="0"/>
              <a:t>N</a:t>
            </a:r>
            <a:r>
              <a:rPr lang="zh-CN" altLang="en-US" smtClean="0"/>
              <a:t>的棋盘上放置</a:t>
            </a:r>
            <a:r>
              <a:rPr lang="en-US" altLang="zh-CN" smtClean="0"/>
              <a:t>N</a:t>
            </a:r>
            <a:r>
              <a:rPr lang="zh-CN" altLang="en-US" smtClean="0"/>
              <a:t>个皇后，使得每一行、每一列以及每一斜线上不能有两个以上的皇后。</a:t>
            </a: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2286000" y="2971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2860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286000" y="5105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7244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5814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286000" y="3962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286000" y="3429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286000" y="4572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9718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114800" y="2971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048000" y="28606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251325" y="3394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498725" y="4003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717925" y="4537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371600" y="5486400"/>
            <a:ext cx="464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 ≠ x</a:t>
            </a:r>
            <a:r>
              <a:rPr kumimoji="1" lang="en-US" altLang="zh-CN" sz="2400" baseline="-25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;    |x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-x</a:t>
            </a:r>
            <a:r>
              <a:rPr kumimoji="1" lang="en-US" altLang="zh-CN" sz="2400" baseline="-25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| ≠ |i-j|.    (0&lt;i&lt;j≤n)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775325" y="4156075"/>
            <a:ext cx="2020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: 1..n;</a:t>
            </a:r>
          </a:p>
          <a:p>
            <a:r>
              <a:rPr kumimoji="1" lang="zh-CN" altLang="en-US" sz="2400">
                <a:latin typeface="Times New Roman" pitchFamily="18" charset="0"/>
              </a:rPr>
              <a:t>第</a:t>
            </a:r>
            <a:r>
              <a:rPr kumimoji="1" lang="en-US" altLang="zh-CN" sz="24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列、第</a:t>
            </a:r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利用部分赋值消减值域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643063" y="1428750"/>
          <a:ext cx="5572164" cy="521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35743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1428750"/>
            <a:ext cx="9286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31432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92918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57864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414337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31432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14287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92918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57864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8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150018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14287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30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14287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31432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861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3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31432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3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92918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35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50006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图片 3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57864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约束传播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643063" y="1428750"/>
          <a:ext cx="5572164" cy="521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91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35743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1428750"/>
            <a:ext cx="9286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228600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228600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3143250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92918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57864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414337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31432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1428750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07193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719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929188"/>
            <a:ext cx="928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wor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5786438"/>
            <a:ext cx="928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爆炸形 1 33"/>
          <p:cNvSpPr/>
          <p:nvPr/>
        </p:nvSpPr>
        <p:spPr>
          <a:xfrm>
            <a:off x="6286500" y="14287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爆炸形 1 34"/>
          <p:cNvSpPr/>
          <p:nvPr/>
        </p:nvSpPr>
        <p:spPr>
          <a:xfrm>
            <a:off x="6286500" y="31432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爆炸形 1 35"/>
          <p:cNvSpPr/>
          <p:nvPr/>
        </p:nvSpPr>
        <p:spPr>
          <a:xfrm>
            <a:off x="5357813" y="492918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爆炸形 1 36"/>
          <p:cNvSpPr/>
          <p:nvPr/>
        </p:nvSpPr>
        <p:spPr>
          <a:xfrm>
            <a:off x="4500563" y="31432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爆炸形 1 38"/>
          <p:cNvSpPr/>
          <p:nvPr/>
        </p:nvSpPr>
        <p:spPr>
          <a:xfrm>
            <a:off x="3571875" y="142875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爆炸形 1 39"/>
          <p:cNvSpPr/>
          <p:nvPr/>
        </p:nvSpPr>
        <p:spPr>
          <a:xfrm>
            <a:off x="6286500" y="578643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1" name="图片 40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5929313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图片 41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88"/>
            <a:ext cx="5715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图片 42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5" y="32861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图片 43" descr="queen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5000625"/>
            <a:ext cx="5715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  <p:bldP spid="35" grpId="0" build="allAtOnce" animBg="1"/>
      <p:bldP spid="36" grpId="0" build="allAtOnce" animBg="1"/>
      <p:bldP spid="37" grpId="0" build="allAtOnce" animBg="1"/>
      <p:bldP spid="39" grpId="0" build="allAtOnce" animBg="1"/>
      <p:bldP spid="40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传播和一致性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传播是</a:t>
            </a:r>
            <a:r>
              <a:rPr lang="en-US" altLang="zh-CN" smtClean="0"/>
              <a:t>CSP</a:t>
            </a:r>
            <a:r>
              <a:rPr lang="zh-CN" altLang="en-US" smtClean="0"/>
              <a:t>问题求解的核心技术</a:t>
            </a:r>
          </a:p>
          <a:p>
            <a:pPr eaLnBrk="1" hangingPunct="1"/>
            <a:r>
              <a:rPr lang="zh-CN" altLang="en-US" smtClean="0"/>
              <a:t>一致性（</a:t>
            </a:r>
            <a:r>
              <a:rPr lang="en-US" altLang="zh-CN" smtClean="0"/>
              <a:t>consistency</a:t>
            </a:r>
            <a:r>
              <a:rPr lang="zh-CN" altLang="en-US" smtClean="0"/>
              <a:t>）是传播时需要加在</a:t>
            </a:r>
            <a:r>
              <a:rPr lang="en-US" altLang="zh-CN" smtClean="0"/>
              <a:t>CSP</a:t>
            </a:r>
            <a:r>
              <a:rPr lang="zh-CN" altLang="en-US" smtClean="0"/>
              <a:t>问题上的重要性质</a:t>
            </a:r>
          </a:p>
          <a:p>
            <a:pPr eaLnBrk="1" hangingPunct="1"/>
            <a:r>
              <a:rPr lang="zh-CN" altLang="en-US" smtClean="0"/>
              <a:t>可以说，传播的本质是为整个</a:t>
            </a:r>
            <a:r>
              <a:rPr lang="en-US" altLang="zh-CN" smtClean="0"/>
              <a:t>CSP</a:t>
            </a:r>
            <a:r>
              <a:rPr lang="zh-CN" altLang="en-US" smtClean="0"/>
              <a:t>问题维持某种一致性。原本问题是一致的，当某个值被消减掉之后，问题就变得不一致了，这个时候需要再进行值域的消减，以维护一致性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约束求解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约束求解（</a:t>
            </a:r>
            <a:r>
              <a:rPr lang="en-US" altLang="zh-CN" smtClean="0"/>
              <a:t>Constraint Programming</a:t>
            </a:r>
            <a:r>
              <a:rPr lang="zh-CN" altLang="en-US" smtClean="0"/>
              <a:t>）：根据问题的结构，求解组合（优化）问题</a:t>
            </a:r>
            <a:endParaRPr lang="en-US" altLang="zh-CN" smtClean="0"/>
          </a:p>
          <a:p>
            <a:pPr lvl="1"/>
            <a:r>
              <a:rPr lang="zh-CN" altLang="en-US" smtClean="0"/>
              <a:t>约束编程：声明性的编程范式使得变量间的关系表示为约束</a:t>
            </a:r>
            <a:endParaRPr lang="en-US" altLang="zh-CN" smtClean="0"/>
          </a:p>
          <a:p>
            <a:pPr lvl="1"/>
            <a:r>
              <a:rPr lang="zh-CN" altLang="en-US" smtClean="0"/>
              <a:t>组合（优化）问题的求解技术</a:t>
            </a:r>
            <a:endParaRPr lang="en-US" altLang="zh-CN" smtClean="0"/>
          </a:p>
          <a:p>
            <a:r>
              <a:rPr lang="zh-CN" altLang="en-US" smtClean="0"/>
              <a:t>约束求解的圣杯</a:t>
            </a:r>
            <a:endParaRPr lang="en-US" altLang="zh-CN" smtClean="0"/>
          </a:p>
          <a:p>
            <a:pPr lvl="1"/>
            <a:r>
              <a:rPr lang="zh-CN" altLang="en-US" smtClean="0"/>
              <a:t>自然地建模</a:t>
            </a:r>
            <a:endParaRPr lang="en-US" altLang="zh-CN" smtClean="0"/>
          </a:p>
          <a:p>
            <a:pPr lvl="1"/>
            <a:r>
              <a:rPr lang="zh-CN" altLang="en-US" smtClean="0"/>
              <a:t>有效地求解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弧一致性 （</a:t>
            </a:r>
            <a:r>
              <a:rPr lang="en-US" altLang="zh-CN" smtClean="0"/>
              <a:t>Arc-consistency</a:t>
            </a:r>
            <a:r>
              <a:rPr lang="zh-CN" altLang="en-US" smtClean="0"/>
              <a:t>）</a:t>
            </a:r>
          </a:p>
        </p:txBody>
      </p:sp>
      <p:sp>
        <p:nvSpPr>
          <p:cNvPr id="1038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弧一致性</a:t>
            </a:r>
            <a:r>
              <a:rPr lang="zh-CN" altLang="en-US" smtClean="0"/>
              <a:t>：给定约束网络</a:t>
            </a:r>
            <a:r>
              <a:rPr lang="en-US" altLang="zh-CN" smtClean="0"/>
              <a:t>R=(X, D, C)</a:t>
            </a:r>
            <a:r>
              <a:rPr lang="zh-CN" altLang="en-US" smtClean="0"/>
              <a:t>，其中         </a:t>
            </a:r>
            <a:r>
              <a:rPr lang="en-US" altLang="zh-CN" smtClean="0"/>
              <a:t>,  </a:t>
            </a:r>
            <a:r>
              <a:rPr lang="zh-CN" altLang="en-US" smtClean="0"/>
              <a:t>变量</a:t>
            </a:r>
            <a:r>
              <a:rPr lang="zh-CN" altLang="en-US" baseline="-25000" smtClean="0"/>
              <a:t> </a:t>
            </a:r>
            <a:r>
              <a:rPr lang="zh-CN" altLang="en-US" smtClean="0"/>
              <a:t>   相对于    是弧一致的当且仅当对于每一个         都存在一个         ，使得              。         对应的弧是一致的，当且仅当      相对于     是弧一致的，且     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相对于     是弧一致的。如果约束网络中所有的弧都是一致的，则该约束网络是弧一致的。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57313" y="2214563"/>
          <a:ext cx="1000125" cy="514350"/>
        </p:xfrm>
        <a:graphic>
          <a:graphicData uri="http://schemas.openxmlformats.org/presentationml/2006/ole">
            <p:oleObj spid="_x0000_s1026" name="公式" r:id="rId3" imgW="469800" imgH="2412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29000" y="2071688"/>
          <a:ext cx="428625" cy="642937"/>
        </p:xfrm>
        <a:graphic>
          <a:graphicData uri="http://schemas.openxmlformats.org/presentationml/2006/ole">
            <p:oleObj spid="_x0000_s1027" name="公式" r:id="rId4" imgW="152280" imgH="228600" progId="">
              <p:embed/>
            </p:oleObj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5072063" y="2071688"/>
          <a:ext cx="571500" cy="665162"/>
        </p:xfrm>
        <a:graphic>
          <a:graphicData uri="http://schemas.openxmlformats.org/presentationml/2006/ole">
            <p:oleObj spid="_x0000_s1028" name="公式" r:id="rId5" imgW="177480" imgH="241200" progId="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3786188" y="2643188"/>
          <a:ext cx="928687" cy="463550"/>
        </p:xfrm>
        <a:graphic>
          <a:graphicData uri="http://schemas.openxmlformats.org/presentationml/2006/ole">
            <p:oleObj spid="_x0000_s1029" name="公式" r:id="rId6" imgW="457200" imgH="228600" progId="">
              <p:embed/>
            </p:oleObj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6786563" y="2643188"/>
          <a:ext cx="1027112" cy="500062"/>
        </p:xfrm>
        <a:graphic>
          <a:graphicData uri="http://schemas.openxmlformats.org/presentationml/2006/ole">
            <p:oleObj spid="_x0000_s1030" name="公式" r:id="rId7" imgW="495000" imgH="241200" progId="">
              <p:embed/>
            </p:oleObj>
          </a:graphicData>
        </a:graphic>
      </p:graphicFrame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1785938" y="3143250"/>
          <a:ext cx="1428750" cy="493713"/>
        </p:xfrm>
        <a:graphic>
          <a:graphicData uri="http://schemas.openxmlformats.org/presentationml/2006/ole">
            <p:oleObj spid="_x0000_s1031" name="公式" r:id="rId8" imgW="698400" imgH="241200" progId="">
              <p:embed/>
            </p:oleObj>
          </a:graphicData>
        </a:graphic>
      </p:graphicFrame>
      <p:graphicFrame>
        <p:nvGraphicFramePr>
          <p:cNvPr id="1032" name="Object 10"/>
          <p:cNvGraphicFramePr>
            <a:graphicFrameLocks noChangeAspect="1"/>
          </p:cNvGraphicFramePr>
          <p:nvPr/>
        </p:nvGraphicFramePr>
        <p:xfrm>
          <a:off x="3643313" y="3143250"/>
          <a:ext cx="973137" cy="500063"/>
        </p:xfrm>
        <a:graphic>
          <a:graphicData uri="http://schemas.openxmlformats.org/presentationml/2006/ole">
            <p:oleObj spid="_x0000_s1032" name="公式" r:id="rId9" imgW="469800" imgH="241200" progId="">
              <p:embed/>
            </p:oleObj>
          </a:graphicData>
        </a:graphic>
      </p:graphicFrame>
      <p:graphicFrame>
        <p:nvGraphicFramePr>
          <p:cNvPr id="1033" name="Object 11"/>
          <p:cNvGraphicFramePr>
            <a:graphicFrameLocks noChangeAspect="1"/>
          </p:cNvGraphicFramePr>
          <p:nvPr/>
        </p:nvGraphicFramePr>
        <p:xfrm>
          <a:off x="2571750" y="3571875"/>
          <a:ext cx="714375" cy="595313"/>
        </p:xfrm>
        <a:graphic>
          <a:graphicData uri="http://schemas.openxmlformats.org/presentationml/2006/ole">
            <p:oleObj spid="_x0000_s1033" name="公式" r:id="rId10" imgW="152280" imgH="228600" progId="">
              <p:embed/>
            </p:oleObj>
          </a:graphicData>
        </a:graphic>
      </p:graphicFrame>
      <p:graphicFrame>
        <p:nvGraphicFramePr>
          <p:cNvPr id="1034" name="Object 12"/>
          <p:cNvGraphicFramePr>
            <a:graphicFrameLocks noChangeAspect="1"/>
          </p:cNvGraphicFramePr>
          <p:nvPr/>
        </p:nvGraphicFramePr>
        <p:xfrm>
          <a:off x="4500563" y="3571875"/>
          <a:ext cx="428625" cy="581025"/>
        </p:xfrm>
        <a:graphic>
          <a:graphicData uri="http://schemas.openxmlformats.org/presentationml/2006/ole">
            <p:oleObj spid="_x0000_s1034" name="公式" r:id="rId11" imgW="177480" imgH="241200" progId="">
              <p:embed/>
            </p:oleObj>
          </a:graphicData>
        </a:graphic>
      </p:graphicFrame>
      <p:graphicFrame>
        <p:nvGraphicFramePr>
          <p:cNvPr id="1035" name="Object 14"/>
          <p:cNvGraphicFramePr>
            <a:graphicFrameLocks noChangeAspect="1"/>
          </p:cNvGraphicFramePr>
          <p:nvPr/>
        </p:nvGraphicFramePr>
        <p:xfrm>
          <a:off x="7858125" y="3571875"/>
          <a:ext cx="428625" cy="581025"/>
        </p:xfrm>
        <a:graphic>
          <a:graphicData uri="http://schemas.openxmlformats.org/presentationml/2006/ole">
            <p:oleObj spid="_x0000_s1035" name="公式" r:id="rId12" imgW="177480" imgH="241200" progId="">
              <p:embed/>
            </p:oleObj>
          </a:graphicData>
        </a:graphic>
      </p:graphicFrame>
      <p:graphicFrame>
        <p:nvGraphicFramePr>
          <p:cNvPr id="1036" name="Object 15"/>
          <p:cNvGraphicFramePr>
            <a:graphicFrameLocks noChangeAspect="1"/>
          </p:cNvGraphicFramePr>
          <p:nvPr/>
        </p:nvGraphicFramePr>
        <p:xfrm>
          <a:off x="2286000" y="4214813"/>
          <a:ext cx="357188" cy="536575"/>
        </p:xfrm>
        <a:graphic>
          <a:graphicData uri="http://schemas.openxmlformats.org/presentationml/2006/ole">
            <p:oleObj spid="_x0000_s1036" name="公式" r:id="rId13" imgW="1522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弧一致性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                     </a:t>
            </a:r>
          </a:p>
          <a:p>
            <a:r>
              <a:rPr lang="en-US" altLang="zh-CN" smtClean="0"/>
              <a:t>                             x&lt;y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714375" y="2214563"/>
            <a:ext cx="1285875" cy="2071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r>
              <a:rPr lang="en-US" altLang="zh-CN" sz="2800" dirty="0"/>
              <a:t>1 ●</a:t>
            </a:r>
          </a:p>
          <a:p>
            <a:pPr algn="ctr">
              <a:defRPr/>
            </a:pPr>
            <a:r>
              <a:rPr lang="en-US" altLang="zh-CN" sz="2800" dirty="0"/>
              <a:t>2 ● </a:t>
            </a:r>
          </a:p>
          <a:p>
            <a:pPr algn="ctr">
              <a:defRPr/>
            </a:pPr>
            <a:r>
              <a:rPr lang="en-US" altLang="zh-CN" sz="2800" dirty="0"/>
              <a:t>3 ●</a:t>
            </a:r>
          </a:p>
          <a:p>
            <a:pPr algn="ctr">
              <a:defRPr/>
            </a:pP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2643188" y="2214563"/>
            <a:ext cx="1357312" cy="20716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● 1</a:t>
            </a:r>
          </a:p>
          <a:p>
            <a:pPr algn="ctr">
              <a:defRPr/>
            </a:pPr>
            <a:r>
              <a:rPr lang="en-US" altLang="zh-CN" sz="2800" dirty="0"/>
              <a:t>● 2</a:t>
            </a:r>
          </a:p>
          <a:p>
            <a:pPr algn="ctr">
              <a:defRPr/>
            </a:pPr>
            <a:r>
              <a:rPr lang="en-US" altLang="zh-CN" sz="2800" dirty="0"/>
              <a:t>● 3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571625" y="2786063"/>
            <a:ext cx="1643063" cy="50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43063" y="2786063"/>
            <a:ext cx="1500187" cy="92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71625" y="3286125"/>
            <a:ext cx="1571625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14938" y="2214563"/>
            <a:ext cx="1285875" cy="2071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r>
              <a:rPr lang="en-US" altLang="zh-CN" sz="2800" dirty="0"/>
              <a:t>1 ●</a:t>
            </a:r>
          </a:p>
          <a:p>
            <a:pPr algn="ctr">
              <a:defRPr/>
            </a:pPr>
            <a:r>
              <a:rPr lang="en-US" altLang="zh-CN" sz="2800" dirty="0"/>
              <a:t>2 ● </a:t>
            </a:r>
          </a:p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endParaRPr lang="zh-CN" altLang="en-US" sz="2800" dirty="0"/>
          </a:p>
        </p:txBody>
      </p:sp>
      <p:sp>
        <p:nvSpPr>
          <p:cNvPr id="16" name="椭圆 15"/>
          <p:cNvSpPr/>
          <p:nvPr/>
        </p:nvSpPr>
        <p:spPr>
          <a:xfrm>
            <a:off x="7143750" y="2214563"/>
            <a:ext cx="1357313" cy="207168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2800" dirty="0"/>
          </a:p>
          <a:p>
            <a:pPr algn="ctr">
              <a:defRPr/>
            </a:pPr>
            <a:r>
              <a:rPr lang="en-US" altLang="zh-CN" sz="2800" dirty="0"/>
              <a:t>● 2</a:t>
            </a:r>
          </a:p>
          <a:p>
            <a:pPr algn="ctr">
              <a:defRPr/>
            </a:pPr>
            <a:r>
              <a:rPr lang="en-US" altLang="zh-CN" sz="2800" dirty="0"/>
              <a:t>● 3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072188" y="2786063"/>
            <a:ext cx="1643062" cy="50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43625" y="2786063"/>
            <a:ext cx="1500188" cy="92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72188" y="3286125"/>
            <a:ext cx="1571625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4071938" y="2928938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203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弧一致性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7258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7258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2021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9102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9102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865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-5400000">
            <a:off x="5300663" y="17430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rot="-5400000">
            <a:off x="5287963" y="35718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500813" y="215582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218238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973763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303713" y="396557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021138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776663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475413" y="396557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192838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948363" y="396557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77875" y="2327275"/>
            <a:ext cx="2128838" cy="1938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 x, y, z, t  3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 y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y =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t 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&lt; 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997325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184900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y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005263" y="4492625"/>
            <a:ext cx="287337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194425" y="4492625"/>
            <a:ext cx="320675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z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316413" y="215582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033838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2,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789363" y="2155825"/>
            <a:ext cx="412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1,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106988" y="1873250"/>
            <a:ext cx="37941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453188" y="2930525"/>
            <a:ext cx="387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=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108575" y="4086225"/>
            <a:ext cx="37941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692525" y="2930525"/>
            <a:ext cx="3984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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83008" name="Line 32"/>
          <p:cNvSpPr>
            <a:spLocks noChangeShapeType="1"/>
          </p:cNvSpPr>
          <p:nvPr/>
        </p:nvSpPr>
        <p:spPr bwMode="auto">
          <a:xfrm flipH="1">
            <a:off x="4386263" y="227012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9" name="Line 33"/>
          <p:cNvSpPr>
            <a:spLocks noChangeShapeType="1"/>
          </p:cNvSpPr>
          <p:nvPr/>
        </p:nvSpPr>
        <p:spPr bwMode="auto">
          <a:xfrm flipH="1">
            <a:off x="6072188" y="225107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1" name="Line 35"/>
          <p:cNvSpPr>
            <a:spLocks noChangeShapeType="1"/>
          </p:cNvSpPr>
          <p:nvPr/>
        </p:nvSpPr>
        <p:spPr bwMode="auto">
          <a:xfrm flipH="1">
            <a:off x="4370388" y="406082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15" name="Line 39"/>
          <p:cNvSpPr>
            <a:spLocks noChangeShapeType="1"/>
          </p:cNvSpPr>
          <p:nvPr/>
        </p:nvSpPr>
        <p:spPr bwMode="auto">
          <a:xfrm flipH="1">
            <a:off x="6034088" y="4086225"/>
            <a:ext cx="150812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>
            <a:off x="3857625" y="4071938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43375" y="2286000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H="1">
            <a:off x="6286500" y="4071938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H="1">
            <a:off x="6286500" y="2286000"/>
            <a:ext cx="150813" cy="285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 animBg="1"/>
      <p:bldP spid="383009" grpId="0" animBg="1"/>
      <p:bldP spid="383011" grpId="0" animBg="1"/>
      <p:bldP spid="383015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37258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7258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2021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910263" y="20796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910263" y="3908425"/>
            <a:ext cx="952500" cy="571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6386513" y="266382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rot="-5400000">
            <a:off x="5300663" y="17430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rot="-5400000">
            <a:off x="5287963" y="3571875"/>
            <a:ext cx="0" cy="124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997325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6184900" y="1612900"/>
            <a:ext cx="3381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y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4005263" y="4492625"/>
            <a:ext cx="287337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194425" y="4492625"/>
            <a:ext cx="320675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z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6988" y="1873250"/>
            <a:ext cx="37941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6453188" y="2930525"/>
            <a:ext cx="387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=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5108575" y="4086225"/>
            <a:ext cx="37941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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3692525" y="2930525"/>
            <a:ext cx="3984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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27666" name="Group 19"/>
          <p:cNvGrpSpPr>
            <a:grpSpLocks/>
          </p:cNvGrpSpPr>
          <p:nvPr/>
        </p:nvGrpSpPr>
        <p:grpSpPr bwMode="auto">
          <a:xfrm>
            <a:off x="4022725" y="2143125"/>
            <a:ext cx="2552700" cy="2266950"/>
            <a:chOff x="2516" y="1878"/>
            <a:chExt cx="1608" cy="1428"/>
          </a:xfrm>
        </p:grpSpPr>
        <p:sp>
          <p:nvSpPr>
            <p:cNvPr id="27669" name="Text Box 20"/>
            <p:cNvSpPr txBox="1">
              <a:spLocks noChangeArrowheads="1"/>
            </p:cNvSpPr>
            <p:nvPr/>
          </p:nvSpPr>
          <p:spPr bwMode="auto">
            <a:xfrm>
              <a:off x="2516" y="187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3896" y="187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534" y="301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3912" y="3018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</p:grpSp>
      <p:sp>
        <p:nvSpPr>
          <p:cNvPr id="27667" name="Rectangle 25"/>
          <p:cNvSpPr>
            <a:spLocks noChangeArrowheads="1"/>
          </p:cNvSpPr>
          <p:nvPr/>
        </p:nvSpPr>
        <p:spPr bwMode="auto">
          <a:xfrm>
            <a:off x="838200" y="355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弧一致性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777875" y="2327275"/>
            <a:ext cx="2128838" cy="1938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 x, y, z, t  3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 y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y =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t  z</a:t>
            </a:r>
          </a:p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x &lt;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zh-CN" altLang="en-US" smtClean="0"/>
              <a:t>弧一致性修正算法</a:t>
            </a:r>
          </a:p>
        </p:txBody>
      </p:sp>
      <p:sp>
        <p:nvSpPr>
          <p:cNvPr id="2052" name="内容占位符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REVISE((x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a subnetwork defined by two variables X={x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} , domains: D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and D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, constraint R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</a:p>
          <a:p>
            <a:pPr>
              <a:buFontTx/>
              <a:buNone/>
            </a:pP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, such that 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arc-consistent relative to 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CN" sz="24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each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there is no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such that (a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,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delete a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from D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endif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endfor</a:t>
            </a:r>
          </a:p>
          <a:p>
            <a:pPr>
              <a:buFontTx/>
              <a:buNone/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00313" y="5786438"/>
          <a:ext cx="3925887" cy="642937"/>
        </p:xfrm>
        <a:graphic>
          <a:graphicData uri="http://schemas.openxmlformats.org/presentationml/2006/ole">
            <p:oleObj spid="_x0000_s2050" name="公式" r:id="rId3" imgW="147312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943100"/>
          </a:xfrm>
        </p:spPr>
        <p:txBody>
          <a:bodyPr/>
          <a:lstStyle/>
          <a:p>
            <a:pPr eaLnBrk="1" hangingPunct="1"/>
            <a:r>
              <a:rPr lang="en-US" altLang="zh-CN" sz="3300" smtClean="0"/>
              <a:t>(a) </a:t>
            </a:r>
            <a:r>
              <a:rPr lang="zh-CN" altLang="en-US" sz="3300" smtClean="0"/>
              <a:t>非弧一致的约束问题</a:t>
            </a:r>
            <a:br>
              <a:rPr lang="zh-CN" altLang="en-US" sz="3300" smtClean="0"/>
            </a:br>
            <a:r>
              <a:rPr lang="zh-CN" altLang="en-US" sz="3300" smtClean="0"/>
              <a:t>     </a:t>
            </a:r>
            <a:r>
              <a:rPr lang="en-US" altLang="zh-CN" sz="3300" smtClean="0"/>
              <a:t>(b) </a:t>
            </a:r>
            <a:r>
              <a:rPr lang="zh-CN" altLang="en-US" sz="3300" smtClean="0"/>
              <a:t>弧一致 的等价约束问题</a:t>
            </a:r>
            <a:endParaRPr lang="en-US" altLang="zh-CN" sz="330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lum bright="-18000" contrast="36000"/>
          </a:blip>
          <a:srcRect/>
          <a:stretch>
            <a:fillRect/>
          </a:stretch>
        </p:blipFill>
        <p:spPr bwMode="auto">
          <a:xfrm>
            <a:off x="539750" y="2636838"/>
            <a:ext cx="7772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857250"/>
          </a:xfrm>
        </p:spPr>
        <p:txBody>
          <a:bodyPr/>
          <a:lstStyle/>
          <a:p>
            <a:r>
              <a:rPr lang="en-US" altLang="zh-CN" smtClean="0"/>
              <a:t>AC-1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sz="half" idx="1"/>
          </p:nvPr>
        </p:nvSpPr>
        <p:spPr>
          <a:xfrm>
            <a:off x="500063" y="1071563"/>
            <a:ext cx="8286750" cy="3643312"/>
          </a:xfrm>
        </p:spPr>
        <p:txBody>
          <a:bodyPr/>
          <a:lstStyle/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 network of constraint R=(X,D,C)</a:t>
            </a:r>
          </a:p>
          <a:p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AC-1(R)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repeat 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for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every pair {x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∈C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 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REVISE((x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          REVISE((x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endfor</a:t>
            </a:r>
          </a:p>
          <a:p>
            <a:pPr>
              <a:buFontTx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until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no domain is changed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Tx/>
              <a:buNone/>
            </a:pP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4643438"/>
            <a:ext cx="8229600" cy="1554162"/>
          </a:xfrm>
        </p:spPr>
        <p:txBody>
          <a:bodyPr/>
          <a:lstStyle/>
          <a:p>
            <a:pPr eaLnBrk="1" hangingPunct="1"/>
            <a:r>
              <a:rPr lang="en-US" altLang="zh-CN" sz="2100" dirty="0" smtClean="0"/>
              <a:t>e: </a:t>
            </a:r>
            <a:r>
              <a:rPr lang="zh-CN" altLang="en-US" sz="2100" dirty="0" smtClean="0"/>
              <a:t>弧（约束）的数目；</a:t>
            </a:r>
            <a:r>
              <a:rPr lang="en-US" altLang="zh-CN" sz="2100" dirty="0" smtClean="0"/>
              <a:t> n </a:t>
            </a:r>
            <a:r>
              <a:rPr lang="zh-CN" altLang="en-US" sz="2100" dirty="0" smtClean="0"/>
              <a:t>：变量的数目；</a:t>
            </a:r>
            <a:r>
              <a:rPr lang="en-US" altLang="zh-CN" sz="2100" dirty="0" smtClean="0"/>
              <a:t>k </a:t>
            </a:r>
            <a:r>
              <a:rPr lang="zh-CN" altLang="en-US" sz="2100" dirty="0" smtClean="0"/>
              <a:t>：值域大小</a:t>
            </a:r>
            <a:endParaRPr lang="en-US" altLang="zh-CN" sz="2100" dirty="0" smtClean="0"/>
          </a:p>
          <a:p>
            <a:pPr eaLnBrk="1" hangingPunct="1"/>
            <a:r>
              <a:rPr lang="zh-CN" altLang="en-US" sz="2100" dirty="0" smtClean="0"/>
              <a:t>复杂度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Mackworth</a:t>
            </a:r>
            <a:r>
              <a:rPr lang="en-US" altLang="zh-CN" sz="2100" dirty="0" smtClean="0"/>
              <a:t> and </a:t>
            </a:r>
            <a:r>
              <a:rPr lang="en-US" altLang="zh-CN" sz="2100" dirty="0" err="1" smtClean="0"/>
              <a:t>Freuder</a:t>
            </a:r>
            <a:r>
              <a:rPr lang="en-US" altLang="zh-CN" sz="2100" dirty="0" smtClean="0"/>
              <a:t>, 1986): O(enk</a:t>
            </a:r>
            <a:r>
              <a:rPr lang="en-US" altLang="zh-CN" sz="2100" baseline="30000" dirty="0" smtClean="0"/>
              <a:t>3</a:t>
            </a:r>
            <a:r>
              <a:rPr lang="en-US" altLang="zh-CN" sz="2100" dirty="0" smtClean="0"/>
              <a:t>)</a:t>
            </a:r>
          </a:p>
          <a:p>
            <a:pPr eaLnBrk="1" hangingPunct="1"/>
            <a:r>
              <a:rPr lang="en-US" altLang="zh-CN" sz="1800" dirty="0" smtClean="0"/>
              <a:t>(</a:t>
            </a:r>
            <a:r>
              <a:rPr lang="zh-CN" altLang="en-US" sz="1800" dirty="0" smtClean="0"/>
              <a:t>每次迭代</a:t>
            </a:r>
            <a:r>
              <a:rPr lang="en-US" altLang="zh-CN" sz="1800" dirty="0" smtClean="0"/>
              <a:t>ek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nk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次迭代</a:t>
            </a:r>
            <a:r>
              <a:rPr lang="en-US" altLang="zh-CN" sz="1800" dirty="0" smtClean="0"/>
              <a:t>)</a:t>
            </a:r>
          </a:p>
          <a:p>
            <a:pPr eaLnBrk="1" hangingPunct="1"/>
            <a:r>
              <a:rPr lang="en-US" altLang="zh-CN" sz="1800" dirty="0" smtClean="0"/>
              <a:t>Arc-consistency </a:t>
            </a:r>
            <a:r>
              <a:rPr lang="zh-CN" altLang="en-US" sz="1800" dirty="0" smtClean="0"/>
              <a:t>时</a:t>
            </a:r>
            <a:r>
              <a:rPr lang="en-US" altLang="zh-CN" sz="1800" dirty="0" smtClean="0"/>
              <a:t>:</a:t>
            </a:r>
            <a:r>
              <a:rPr lang="en-US" altLang="zh-CN" sz="2100" dirty="0" smtClean="0"/>
              <a:t> O(ek</a:t>
            </a:r>
            <a:r>
              <a:rPr lang="en-US" altLang="zh-CN" sz="2100" baseline="30000" dirty="0" smtClean="0"/>
              <a:t>2</a:t>
            </a:r>
            <a:r>
              <a:rPr lang="en-US" altLang="zh-CN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857250"/>
          </a:xfrm>
        </p:spPr>
        <p:txBody>
          <a:bodyPr/>
          <a:lstStyle/>
          <a:p>
            <a:r>
              <a:rPr lang="en-US" altLang="zh-CN" smtClean="0"/>
              <a:t>AC-3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sz="half" idx="1"/>
          </p:nvPr>
        </p:nvSpPr>
        <p:spPr>
          <a:xfrm>
            <a:off x="500063" y="1071563"/>
            <a:ext cx="8286750" cy="3643312"/>
          </a:xfrm>
        </p:spPr>
        <p:txBody>
          <a:bodyPr/>
          <a:lstStyle/>
          <a:p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AC-3(R)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every pair {x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∈C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queue= queue ∪ {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), 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2000" b="1" smtClean="0">
                <a:latin typeface="华文中宋" pitchFamily="2" charset="-122"/>
                <a:ea typeface="华文中宋" pitchFamily="2" charset="-122"/>
              </a:rPr>
              <a:t>endfor</a:t>
            </a:r>
            <a:endParaRPr lang="en-US" altLang="zh-CN" sz="20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latin typeface="华文中宋" pitchFamily="2" charset="-122"/>
                <a:ea typeface="华文中宋" pitchFamily="2" charset="-122"/>
              </a:rPr>
              <a:t>    while 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queue ≠ </a:t>
            </a:r>
            <a:r>
              <a:rPr lang="el-GR" altLang="zh-CN" sz="2000" smtClean="0">
                <a:latin typeface="华文中宋" pitchFamily="2" charset="-122"/>
                <a:ea typeface="华文中宋" pitchFamily="2" charset="-122"/>
              </a:rPr>
              <a:t>Φ</a:t>
            </a:r>
            <a:endParaRPr lang="en-US" altLang="zh-CN" sz="20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select and delete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 from queue</a:t>
            </a:r>
            <a:endParaRPr lang="en-US" altLang="zh-CN" sz="2000" b="1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REVISE((x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REVISE((x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 caused a change in D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    then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 queue= queue ∪ {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0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)| i≠k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</a:rPr>
              <a:t>}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endif</a:t>
            </a:r>
          </a:p>
          <a:p>
            <a:pPr>
              <a:buFontTx/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endwhile   </a:t>
            </a:r>
          </a:p>
          <a:p>
            <a:pPr>
              <a:buFontTx/>
              <a:buNone/>
            </a:pP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800" smtClean="0">
              <a:latin typeface="华文中宋" pitchFamily="2" charset="-122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5286375"/>
            <a:ext cx="8229600" cy="1000125"/>
          </a:xfrm>
        </p:spPr>
        <p:txBody>
          <a:bodyPr/>
          <a:lstStyle/>
          <a:p>
            <a:pPr eaLnBrk="1" hangingPunct="1"/>
            <a:r>
              <a:rPr lang="zh-CN" altLang="en-US" sz="2100" smtClean="0"/>
              <a:t>复杂</a:t>
            </a:r>
            <a:r>
              <a:rPr lang="zh-CN" altLang="en-US" sz="2000" smtClean="0"/>
              <a:t>度</a:t>
            </a:r>
            <a:r>
              <a:rPr lang="en-US" altLang="zh-CN" sz="2100" smtClean="0"/>
              <a:t>: O(ek</a:t>
            </a:r>
            <a:r>
              <a:rPr lang="en-US" altLang="zh-CN" sz="2100" baseline="30000" smtClean="0"/>
              <a:t>3</a:t>
            </a:r>
            <a:r>
              <a:rPr lang="en-US" altLang="zh-CN" sz="2100" smtClean="0"/>
              <a:t>)</a:t>
            </a:r>
          </a:p>
          <a:p>
            <a:pPr eaLnBrk="1" hangingPunct="1"/>
            <a:r>
              <a:rPr lang="zh-CN" altLang="en-US" sz="2100" smtClean="0"/>
              <a:t>每条弧被放入</a:t>
            </a:r>
            <a:r>
              <a:rPr lang="en-US" altLang="zh-CN" sz="2100" smtClean="0"/>
              <a:t>queue</a:t>
            </a:r>
            <a:r>
              <a:rPr lang="zh-CN" altLang="en-US" sz="2100" smtClean="0"/>
              <a:t>中不超过</a:t>
            </a:r>
            <a:r>
              <a:rPr lang="en-US" altLang="zh-CN" sz="2100" smtClean="0"/>
              <a:t>2k</a:t>
            </a:r>
            <a:r>
              <a:rPr lang="zh-CN" altLang="en-US" sz="2100" smtClean="0"/>
              <a:t>次，每次处理</a:t>
            </a:r>
            <a:r>
              <a:rPr lang="en-US" altLang="zh-CN" sz="2100" smtClean="0"/>
              <a:t>O(k</a:t>
            </a:r>
            <a:r>
              <a:rPr lang="en-US" altLang="zh-CN" sz="2100" baseline="30000" smtClean="0"/>
              <a:t>2</a:t>
            </a:r>
            <a:r>
              <a:rPr lang="en-US" altLang="zh-CN" sz="21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3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4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变量</a:t>
            </a:r>
            <a:r>
              <a:rPr lang="en-US" altLang="zh-CN" smtClean="0"/>
              <a:t>: {x,y,z}</a:t>
            </a:r>
          </a:p>
          <a:p>
            <a:r>
              <a:rPr lang="zh-CN" altLang="en-US" smtClean="0"/>
              <a:t>约束</a:t>
            </a:r>
            <a:r>
              <a:rPr lang="en-US" altLang="zh-CN" smtClean="0"/>
              <a:t>: z</a:t>
            </a:r>
            <a:r>
              <a:rPr lang="zh-CN" altLang="en-US" smtClean="0"/>
              <a:t>整除</a:t>
            </a:r>
            <a:r>
              <a:rPr lang="en-US" altLang="zh-CN" smtClean="0"/>
              <a:t>x,  z</a:t>
            </a:r>
            <a:r>
              <a:rPr lang="zh-CN" altLang="en-US" smtClean="0"/>
              <a:t>整除</a:t>
            </a:r>
            <a:r>
              <a:rPr lang="en-US" altLang="zh-CN" smtClean="0"/>
              <a:t>y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786438" y="1500188"/>
          <a:ext cx="178595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x,z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z,x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</a:t>
                      </a:r>
                      <a:r>
                        <a:rPr lang="en-US" altLang="zh-CN" sz="2800" baseline="0" dirty="0" err="1" smtClean="0"/>
                        <a:t>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93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现实中约束（</a:t>
            </a:r>
            <a:r>
              <a:rPr lang="en-US" altLang="zh-CN" sz="4000" smtClean="0"/>
              <a:t>Constraint</a:t>
            </a:r>
            <a:r>
              <a:rPr lang="zh-CN" altLang="en-US" sz="4000" smtClean="0"/>
              <a:t>）的例子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会议要在</a:t>
            </a:r>
            <a:r>
              <a:rPr lang="en-US" altLang="zh-CN" smtClean="0"/>
              <a:t>10</a:t>
            </a:r>
            <a:r>
              <a:rPr lang="zh-CN" altLang="en-US" smtClean="0"/>
              <a:t>点之前开始</a:t>
            </a:r>
          </a:p>
          <a:p>
            <a:pPr eaLnBrk="1" hangingPunct="1"/>
            <a:r>
              <a:rPr lang="zh-CN" altLang="en-US" smtClean="0"/>
              <a:t>工资大于六千元</a:t>
            </a:r>
          </a:p>
          <a:p>
            <a:pPr eaLnBrk="1" hangingPunct="1"/>
            <a:r>
              <a:rPr lang="zh-CN" altLang="en-US" smtClean="0"/>
              <a:t>网络的流量不低于</a:t>
            </a:r>
            <a:r>
              <a:rPr lang="en-US" altLang="zh-CN" smtClean="0"/>
              <a:t>50M</a:t>
            </a:r>
          </a:p>
          <a:p>
            <a:pPr eaLnBrk="1" hangingPunct="1"/>
            <a:r>
              <a:rPr lang="en-US" altLang="zh-CN" smtClean="0"/>
              <a:t>……</a:t>
            </a:r>
          </a:p>
          <a:p>
            <a:pPr eaLnBrk="1" hangingPunct="1"/>
            <a:r>
              <a:rPr lang="zh-CN" altLang="en-US" smtClean="0"/>
              <a:t>约束无处不在，由此形成的约束可满足问题也在计算机科学中扮演重要角色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345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z,x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</a:t>
                      </a:r>
                      <a:r>
                        <a:rPr lang="en-US" altLang="zh-CN" sz="2800" baseline="0" dirty="0" err="1" smtClean="0"/>
                        <a:t>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815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r>
              <a:rPr lang="en-US" altLang="zh-CN" smtClean="0"/>
              <a:t>  </a:t>
            </a:r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</a:t>
                      </a:r>
                      <a:r>
                        <a:rPr lang="en-US" altLang="zh-CN" sz="2800" baseline="0" dirty="0" err="1" smtClean="0"/>
                        <a:t>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37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07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59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x,z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85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2                   2, 4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y,z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     (</a:t>
                      </a:r>
                      <a:r>
                        <a:rPr lang="en-US" altLang="zh-CN" sz="2800" dirty="0" err="1" smtClean="0"/>
                        <a:t>z,x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909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的应用实例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2                   2, 4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3"/>
          <p:cNvGraphicFramePr>
            <a:graphicFrameLocks noGrp="1"/>
          </p:cNvGraphicFramePr>
          <p:nvPr>
            <p:ph sz="half" idx="2"/>
          </p:nvPr>
        </p:nvGraphicFramePr>
        <p:xfrm>
          <a:off x="5500688" y="1428750"/>
          <a:ext cx="1785950" cy="138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90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6905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29" name="TextBox 14"/>
          <p:cNvSpPr txBox="1">
            <a:spLocks noChangeArrowheads="1"/>
          </p:cNvSpPr>
          <p:nvPr/>
        </p:nvSpPr>
        <p:spPr bwMode="auto">
          <a:xfrm>
            <a:off x="3429000" y="60007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285750" y="1643063"/>
            <a:ext cx="8572500" cy="4483100"/>
          </a:xfrm>
        </p:spPr>
        <p:txBody>
          <a:bodyPr/>
          <a:lstStyle/>
          <a:p>
            <a:r>
              <a:rPr lang="en-US" altLang="zh-CN" sz="2800" dirty="0" smtClean="0"/>
              <a:t>1. D3={1,6} D4={1,3} D5={3,5} D6={1,3,5,6}    Q={(x3,x4),(x4,x3),(x3,x5),(x5,x3),(x3,x6),(x6,x3),(x4,x5),(x5,x4),(x4,x6),(x6,x4),(x5,x6),(x6,x5)}</a:t>
            </a:r>
          </a:p>
          <a:p>
            <a:r>
              <a:rPr lang="en-US" altLang="zh-CN" sz="2800" dirty="0" smtClean="0"/>
              <a:t>2.(x3,x4),(x4,x3),(x3,x5),(x5,x3),(x3,x6),(x6,x3),(x4,x5),(x5,x4),(x4,x6)</a:t>
            </a:r>
            <a:r>
              <a:rPr lang="zh-CN" altLang="en-US" sz="2800" dirty="0" smtClean="0"/>
              <a:t>都是弧一致的，值域无变化。</a:t>
            </a:r>
            <a:r>
              <a:rPr lang="en-US" altLang="zh-CN" sz="2800" dirty="0" smtClean="0"/>
              <a:t> Q={(x6,x4),(x5,x6),(x6,x5)}</a:t>
            </a:r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(x6,x4)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D6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{5,6}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Q={(x5,x6),(x6,x5),(x3,x6),(x4,x6)}</a:t>
            </a:r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(x5,x6)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D5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{3}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Q={(x6,x5),(x3,x6),(x4,x6),(x3,x5),(x4,x5)}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4525963"/>
          </a:xfrm>
        </p:spPr>
        <p:txBody>
          <a:bodyPr/>
          <a:lstStyle/>
          <a:p>
            <a:r>
              <a:rPr lang="en-US" altLang="zh-CN" sz="2800" dirty="0" smtClean="0"/>
              <a:t>5.(x6,x5),(x3,x6),(x4,x6)</a:t>
            </a:r>
            <a:r>
              <a:rPr lang="zh-CN" altLang="en-US" sz="2800" dirty="0" smtClean="0"/>
              <a:t>是弧一致的，值域无变化，</a:t>
            </a:r>
            <a:r>
              <a:rPr lang="en-US" altLang="zh-CN" sz="2800" dirty="0" smtClean="0"/>
              <a:t>Q={(x3,x5),(x4,x5)}</a:t>
            </a:r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(x3,x5)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D3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{6}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Q={(x4,x5),(x4,x3),(x5,x3),(x6,x3)}</a:t>
            </a:r>
          </a:p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(x4,x5)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D4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{1}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Q={(x4,x3),(x5,x3),(x6,x3),(x3,x4),(x5,x4),(x6,x4)}</a:t>
            </a:r>
          </a:p>
          <a:p>
            <a:r>
              <a:rPr lang="en-US" altLang="zh-CN" sz="2800" dirty="0" smtClean="0"/>
              <a:t>8. (x4,x3),(x5,x3)</a:t>
            </a:r>
            <a:r>
              <a:rPr lang="zh-CN" altLang="en-US" sz="2800" dirty="0" smtClean="0"/>
              <a:t>是弧一致的，值域无变化，</a:t>
            </a:r>
            <a:r>
              <a:rPr lang="en-US" altLang="zh-CN" sz="2800" dirty="0" smtClean="0"/>
              <a:t> Q={(x6,x3),(x3,x4),(x5,x4),(x6,x4)}</a:t>
            </a:r>
          </a:p>
          <a:p>
            <a:r>
              <a:rPr lang="en-US" altLang="zh-CN" sz="2800" dirty="0" smtClean="0"/>
              <a:t>9.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(x6,x3)</a:t>
            </a:r>
            <a:r>
              <a:rPr lang="zh-CN" altLang="en-US" sz="2800" dirty="0" smtClean="0"/>
              <a:t>的弧一致性，</a:t>
            </a:r>
            <a:r>
              <a:rPr lang="en-US" altLang="zh-CN" sz="2800" dirty="0" smtClean="0"/>
              <a:t>D6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{5}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Q={(x3,x4),(x5,x4),(x6,x4),(x3,x6),(x4,x6),(x5,x6)}</a:t>
            </a:r>
            <a:endParaRPr lang="zh-CN" altLang="en-US" sz="2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AC-3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10. Q</a:t>
            </a:r>
            <a:r>
              <a:rPr lang="zh-CN" altLang="en-US" sz="2800" smtClean="0"/>
              <a:t>中剩下的弧都是一致的。最终值域为：</a:t>
            </a: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  D3={6} D4={1} D5={3} D6={5}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857250"/>
          </a:xfrm>
        </p:spPr>
        <p:txBody>
          <a:bodyPr/>
          <a:lstStyle/>
          <a:p>
            <a:r>
              <a:rPr lang="en-US" altLang="zh-CN" smtClean="0"/>
              <a:t>AC-4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sz="half" idx="1"/>
          </p:nvPr>
        </p:nvSpPr>
        <p:spPr>
          <a:xfrm>
            <a:off x="500063" y="857250"/>
            <a:ext cx="8286750" cy="4714875"/>
          </a:xfrm>
        </p:spPr>
        <p:txBody>
          <a:bodyPr/>
          <a:lstStyle/>
          <a:p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AC-4(R)</a:t>
            </a:r>
          </a:p>
          <a:p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Q←</a:t>
            </a:r>
            <a:r>
              <a:rPr lang="en-US" altLang="zh-CN" sz="1600" smtClean="0"/>
              <a:t> Ø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;S[x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=0;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foreach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X,  c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ij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C,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smtClean="0">
              <a:latin typeface="Times New Roman" pitchFamily="18" charset="0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initialize 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to |{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)| (v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}|;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if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=0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then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remove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from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and add 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to Q;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add 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to each 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 s.t. (v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if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)=Ø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false;</a:t>
            </a:r>
            <a:endParaRPr lang="en-US" altLang="zh-CN" sz="1600" b="1" smtClean="0">
              <a:latin typeface="Times New Roman" pitchFamily="18" charset="0"/>
              <a:ea typeface="华文中宋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1600" b="1" smtClean="0">
                <a:latin typeface="华文中宋" pitchFamily="2" charset="-122"/>
                <a:ea typeface="华文中宋" pitchFamily="2" charset="-122"/>
              </a:rPr>
              <a:t>while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Q ≠ </a:t>
            </a:r>
            <a:r>
              <a:rPr lang="en-US" altLang="zh-CN" sz="1600" smtClean="0"/>
              <a:t>Ø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select and remove (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) from Q;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         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foreach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      if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华文中宋" pitchFamily="2" charset="-122"/>
                <a:ea typeface="华文中宋" pitchFamily="2" charset="-122"/>
              </a:rPr>
              <a:t>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= 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-1;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            if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counter[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] =0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then 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                             </a:t>
            </a:r>
            <a:r>
              <a:rPr lang="en-US" altLang="zh-CN" sz="1600" smtClean="0">
                <a:latin typeface="Times New Roman" pitchFamily="18" charset="0"/>
                <a:ea typeface="华文中宋" pitchFamily="2" charset="-122"/>
              </a:rPr>
              <a:t>remove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from 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; add 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,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 to Q;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1600" b="1" smtClean="0">
                <a:latin typeface="Times New Roman" pitchFamily="18" charset="0"/>
                <a:ea typeface="华文中宋" pitchFamily="2" charset="-122"/>
              </a:rPr>
              <a:t> if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D(x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)=Ø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false;</a:t>
            </a:r>
          </a:p>
          <a:p>
            <a:pPr>
              <a:buFontTx/>
              <a:buNone/>
            </a:pPr>
            <a:r>
              <a:rPr lang="en-US" altLang="zh-CN" sz="1600" b="1" smtClean="0">
                <a:latin typeface="Times New Roman" pitchFamily="18" charset="0"/>
                <a:cs typeface="Times New Roman" pitchFamily="18" charset="0"/>
              </a:rPr>
              <a:t>      return true;</a:t>
            </a:r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5572125"/>
            <a:ext cx="8229600" cy="714375"/>
          </a:xfrm>
        </p:spPr>
        <p:txBody>
          <a:bodyPr/>
          <a:lstStyle/>
          <a:p>
            <a:pPr eaLnBrk="1" hangingPunct="1"/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复杂度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: O(ek</a:t>
            </a:r>
            <a:r>
              <a:rPr lang="en-US" altLang="zh-CN" sz="16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), counter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个数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2ek, counter ≤ k</a:t>
            </a:r>
          </a:p>
          <a:p>
            <a:pPr eaLnBrk="1" hangingPunct="1"/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(Counter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中支持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取值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 的值的数目。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 S[x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altLang="zh-CN" sz="16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所支持的变量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值对的集合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Sudoku</a:t>
            </a:r>
            <a:endParaRPr lang="zh-CN" altLang="en-US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1928813"/>
            <a:ext cx="3962400" cy="3867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的应用实例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2, 5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</p:nvPr>
        </p:nvGraphicFramePr>
        <p:xfrm>
          <a:off x="4572000" y="1214438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2"/>
                <a:gridCol w="311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s(z,2)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&lt;x,2&gt;, &lt;y,2&gt;, &lt;y,4&gt;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s(z,5)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s(x,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s(x,5)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3500438"/>
          <a:ext cx="4310084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1"/>
                <a:gridCol w="1077521"/>
                <a:gridCol w="1077521"/>
                <a:gridCol w="1077521"/>
              </a:tblGrid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2000" y="6286500"/>
          <a:ext cx="4310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738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&lt;z,5&gt;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的应用实例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2, 5               2, 4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</p:nvPr>
        </p:nvGraphicFramePr>
        <p:xfrm>
          <a:off x="4572000" y="1214438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2"/>
                <a:gridCol w="311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s(z,2)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&lt;x,2&gt;, &lt;y,2&gt;, &lt;y,4&gt;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s(z,5)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s(x,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s(x,5)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3500438"/>
          <a:ext cx="4310084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1"/>
                <a:gridCol w="1077521"/>
                <a:gridCol w="1077521"/>
                <a:gridCol w="1077521"/>
              </a:tblGrid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2000" y="6286500"/>
          <a:ext cx="4310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738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&lt;x,5&gt;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的应用实例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sz="half" idx="1"/>
          </p:nvPr>
        </p:nvSpPr>
        <p:spPr>
          <a:xfrm>
            <a:off x="285750" y="1500188"/>
            <a:ext cx="4038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           Z</a:t>
            </a:r>
          </a:p>
          <a:p>
            <a:pPr>
              <a:buFontTx/>
              <a:buNone/>
            </a:pPr>
            <a:r>
              <a:rPr lang="en-US" altLang="zh-CN" smtClean="0"/>
              <a:t>            </a:t>
            </a:r>
          </a:p>
          <a:p>
            <a:pPr>
              <a:buFontTx/>
              <a:buNone/>
            </a:pPr>
            <a:r>
              <a:rPr lang="en-US" altLang="zh-CN" smtClean="0"/>
              <a:t>                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buFontTx/>
              <a:buNone/>
            </a:pPr>
            <a:r>
              <a:rPr lang="en-US" altLang="zh-CN" smtClean="0"/>
              <a:t>   X                               Y</a:t>
            </a:r>
          </a:p>
          <a:p>
            <a:pPr>
              <a:buFontTx/>
              <a:buNone/>
            </a:pPr>
            <a:r>
              <a:rPr lang="en-US" altLang="zh-CN" smtClean="0"/>
              <a:t>       2                   2, 4</a:t>
            </a:r>
          </a:p>
        </p:txBody>
      </p:sp>
      <p:sp>
        <p:nvSpPr>
          <p:cNvPr id="6" name="椭圆 5"/>
          <p:cNvSpPr/>
          <p:nvPr/>
        </p:nvSpPr>
        <p:spPr>
          <a:xfrm>
            <a:off x="1571625" y="2071688"/>
            <a:ext cx="135731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500" y="4286250"/>
            <a:ext cx="1357313" cy="1357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25" y="4214813"/>
            <a:ext cx="1357313" cy="1357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 rot="5400000">
            <a:off x="933450" y="3521075"/>
            <a:ext cx="1189038" cy="4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 rot="16200000" flipH="1">
            <a:off x="2378075" y="3521075"/>
            <a:ext cx="1189038" cy="4841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</p:nvPr>
        </p:nvGraphicFramePr>
        <p:xfrm>
          <a:off x="4572000" y="1214438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2"/>
                <a:gridCol w="311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s(z,2)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&lt;x,2&gt;, &lt;y,2&gt;, &lt;y,4&gt;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s(z,5)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s(x,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s(x,5)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s(y,4)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&lt;z,2&gt;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3500438"/>
          <a:ext cx="4310084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1"/>
                <a:gridCol w="1077521"/>
                <a:gridCol w="1077521"/>
                <a:gridCol w="1077521"/>
              </a:tblGrid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en-US" altLang="zh-CN" baseline="0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y,4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1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z,5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2000" y="6286500"/>
          <a:ext cx="4310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738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1. D3={1,6} D4={1,3} D5={3,5} D6={1,3,5,6} 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63" y="2214563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1. </a:t>
            </a:r>
            <a:endParaRPr lang="zh-CN" altLang="en-US" sz="28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3063" y="1928813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&lt;x4,3&gt;,&lt;x5,5&gt;,&lt;x6,3&gt;,&lt;x6,5&gt;,&lt;x6,6&gt;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S(x3,6)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&lt;x4,1&gt;,&lt;x4,3&gt;,&lt;x5,3&gt;,&lt;x5,5&gt;,&lt;x6,1&gt;,&lt;x6,5&gt;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S(x4,1)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&lt;x3,6&gt;,&lt;x5,3&gt;,&lt;x5,5&gt;,&lt;x6,5&gt;,&lt;x6,6&gt;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S(x4,3)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&lt;x3,1&gt;,&lt;x3,6&gt;,&lt;x5,5&gt;,&lt;x6,6&gt;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&lt;x3,6&gt;,&lt;x4,1&gt;,&lt;x6,1&gt;,&lt;x6,5&gt;,&lt;x6,6&gt;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S(x5,5)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&lt;x3,1&gt;,&lt;x3,6&gt;,&lt;x4,1&gt;,&lt;x4,3&gt;,&lt;x6,1&gt;,&lt;x6,3&gt;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&lt;x3,6&gt;,&lt;x5,3&gt;,&lt;x5,5&gt;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&lt;x3,1&gt;,&lt;x5,5&gt;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&lt;x3,1&gt;,&lt;x3,6&gt;,&lt;x4,1&gt;,&lt;x5,3&gt;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&lt;x3,1&gt;,&lt;x4,1&gt;,&lt;x4,3&gt;,&lt;x5,3&gt;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2.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en-US" altLang="zh-CN" sz="2800" smtClean="0"/>
              <a:t>D3={1,6} D4={1,3} D5={3,5} D6={5,6} </a:t>
            </a:r>
            <a:endParaRPr lang="zh-CN" altLang="en-US" sz="2800" smtClean="0"/>
          </a:p>
          <a:p>
            <a:pPr>
              <a:buFontTx/>
              <a:buNone/>
            </a:pPr>
            <a:r>
              <a:rPr lang="en-US" altLang="zh-CN" sz="2800" smtClean="0"/>
              <a:t> 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X6,1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3.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u="none" strike="sngStrike" dirty="0" smtClean="0">
                          <a:solidFill>
                            <a:schemeClr val="tx1"/>
                          </a:solidFill>
                        </a:rPr>
                        <a:t>X6, 1</a:t>
                      </a:r>
                      <a:endParaRPr lang="zh-CN" altLang="en-US" u="none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u="none" strike="sngStrike" dirty="0" smtClean="0"/>
                        <a:t>X6, 3</a:t>
                      </a:r>
                      <a:endParaRPr lang="zh-CN" altLang="en-US" u="non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X6,3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&lt;x3,6&gt;,&lt;x5,3&gt;,&lt;x5,5&gt;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4.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D3={1,6} D4={1,3} D5={3} D6={5,6}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X5,5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&lt;x3,1&gt;,&lt;x5,5&gt;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5.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D6={5,6}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X3,1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S(x5,5)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&lt;x3,1&gt;,&lt;x3,6&gt;,&lt;x4,1&gt;,&lt;x4,3&gt;,&lt;x6,1&gt;,&lt;x6,3&gt;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6.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X3,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X4,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2500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X4,3</a:t>
                      </a:r>
                      <a:endParaRPr lang="zh-CN" altLang="en-US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&lt;x4,3&gt;,&lt;x5,5&gt;,&lt;x6,3&gt;,&lt;x6,5&gt;,&lt;x6,6&gt;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地图染色</a:t>
            </a:r>
          </a:p>
        </p:txBody>
      </p:sp>
      <p:pic>
        <p:nvPicPr>
          <p:cNvPr id="5" name="内容占位符 4" descr="t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06" y="1600200"/>
            <a:ext cx="55065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7.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X3,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X4,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6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1666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7313" y="128587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S(x4,3)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&lt;x3,1&gt;,&lt;x3,6&gt;,&lt;x5,5&gt;,&lt;x6,6&gt;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AC-4</a:t>
            </a:r>
            <a:r>
              <a:rPr lang="zh-CN" altLang="en-US" smtClean="0"/>
              <a:t>求解</a:t>
            </a:r>
            <a:r>
              <a:rPr lang="en-US" altLang="zh-CN" smtClean="0"/>
              <a:t>6</a:t>
            </a:r>
            <a:r>
              <a:rPr lang="zh-CN" altLang="en-US" smtClean="0"/>
              <a:t>皇后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8.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  D3={6} D4={1} D5={3} D6={5} </a:t>
            </a: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313" y="1714500"/>
          <a:ext cx="500066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8"/>
                <a:gridCol w="889006"/>
                <a:gridCol w="1000132"/>
                <a:gridCol w="100013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X3,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X3,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X4,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X4,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X5,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X5, 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X6,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X6, 6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750" y="1714500"/>
          <a:ext cx="714380" cy="1666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0"/>
              </a:tblGrid>
              <a:tr h="83344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Q</a:t>
                      </a:r>
                      <a:endParaRPr lang="zh-CN" altLang="en-US" sz="24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7313" y="121443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4810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S(x6,6)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&lt;x3,1&gt;,&lt;x4,1&gt;,&lt;x4,3&gt;,&lt;x5,3&gt;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弧一致性算法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AC-1</a:t>
            </a:r>
            <a:r>
              <a:rPr lang="en-US" altLang="zh-CN" smtClean="0"/>
              <a:t>: </a:t>
            </a:r>
            <a:r>
              <a:rPr lang="zh-CN" altLang="en-US" smtClean="0"/>
              <a:t>强力搜索</a:t>
            </a:r>
            <a:r>
              <a:rPr lang="en-US" altLang="zh-CN" smtClean="0"/>
              <a:t>, </a:t>
            </a:r>
            <a:r>
              <a:rPr lang="zh-CN" altLang="en-US" smtClean="0"/>
              <a:t>分布式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AC-3</a:t>
            </a:r>
            <a:r>
              <a:rPr lang="en-US" altLang="zh-CN" smtClean="0"/>
              <a:t>, </a:t>
            </a:r>
            <a:r>
              <a:rPr lang="zh-CN" altLang="en-US" smtClean="0"/>
              <a:t>基于序列的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AC-4</a:t>
            </a:r>
            <a:r>
              <a:rPr lang="en-US" altLang="zh-CN" smtClean="0"/>
              <a:t>, </a:t>
            </a:r>
            <a:r>
              <a:rPr lang="zh-CN" altLang="en-US" smtClean="0"/>
              <a:t>基于上下文的</a:t>
            </a:r>
            <a:r>
              <a:rPr lang="en-US" altLang="zh-CN" smtClean="0"/>
              <a:t>, </a:t>
            </a:r>
            <a:r>
              <a:rPr lang="zh-CN" altLang="en-US" smtClean="0"/>
              <a:t>优化的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AC-5,6,7</a:t>
            </a:r>
            <a:r>
              <a:rPr lang="en-US" altLang="zh-CN" smtClean="0"/>
              <a:t>,…. </a:t>
            </a:r>
            <a:r>
              <a:rPr lang="zh-CN" altLang="en-US" smtClean="0"/>
              <a:t>对某些问题有效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重要</a:t>
            </a:r>
            <a:r>
              <a:rPr lang="en-US" altLang="zh-CN" b="1" smtClean="0"/>
              <a:t>:</a:t>
            </a:r>
            <a:r>
              <a:rPr lang="en-US" altLang="zh-CN" smtClean="0"/>
              <a:t> </a:t>
            </a:r>
            <a:r>
              <a:rPr lang="zh-CN" altLang="en-US" sz="2900" smtClean="0"/>
              <a:t>算法要用在搜索的每一个节点上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500" smtClean="0"/>
              <a:t>(n </a:t>
            </a:r>
            <a:r>
              <a:rPr lang="zh-CN" altLang="en-US" sz="2500" smtClean="0"/>
              <a:t>：变量数目</a:t>
            </a:r>
            <a:r>
              <a:rPr lang="en-US" altLang="zh-CN" sz="2500" smtClean="0"/>
              <a:t>, e</a:t>
            </a:r>
            <a:r>
              <a:rPr lang="zh-CN" altLang="en-US" sz="2500" smtClean="0"/>
              <a:t>：约束的数目</a:t>
            </a:r>
            <a:r>
              <a:rPr lang="en-US" altLang="zh-CN" sz="2500" smtClean="0"/>
              <a:t>, k</a:t>
            </a:r>
            <a:r>
              <a:rPr lang="zh-CN" altLang="en-US" sz="2500" smtClean="0"/>
              <a:t>：值域的大小</a:t>
            </a:r>
            <a:r>
              <a:rPr lang="en-US" altLang="zh-CN" sz="25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Mackworth and Freuder (1977,1983), Mohr and Anderson, (1985)…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284663" y="2135188"/>
          <a:ext cx="1787525" cy="528637"/>
        </p:xfrm>
        <a:graphic>
          <a:graphicData uri="http://schemas.openxmlformats.org/presentationml/2006/ole">
            <p:oleObj spid="_x0000_s3074" name="Equation" r:id="rId3" imgW="469800" imgH="228600" progId="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5364163" y="1557338"/>
          <a:ext cx="1636712" cy="550862"/>
        </p:xfrm>
        <a:graphic>
          <a:graphicData uri="http://schemas.openxmlformats.org/presentationml/2006/ole">
            <p:oleObj spid="_x0000_s3075" name="Equation" r:id="rId4" imgW="545760" imgH="228600" progId="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867400" y="2708275"/>
          <a:ext cx="1630363" cy="520700"/>
        </p:xfrm>
        <a:graphic>
          <a:graphicData uri="http://schemas.openxmlformats.org/presentationml/2006/ole">
            <p:oleObj spid="_x0000_s3076" name="Equation" r:id="rId5" imgW="4824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弧一致性够用么</a:t>
            </a:r>
            <a:r>
              <a:rPr lang="en-US" altLang="zh-CN" smtClean="0"/>
              <a:t>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例子</a:t>
            </a:r>
            <a:r>
              <a:rPr lang="en-US" altLang="zh-CN" sz="2800" smtClean="0"/>
              <a:t>: </a:t>
            </a:r>
            <a:r>
              <a:rPr lang="zh-CN" altLang="en-US" sz="2800" smtClean="0"/>
              <a:t>三角形图用两种颜色的染色问题，</a:t>
            </a:r>
            <a:r>
              <a:rPr lang="en-US" altLang="zh-CN" sz="2800" smtClean="0"/>
              <a:t>.</a:t>
            </a:r>
          </a:p>
          <a:p>
            <a:pPr lvl="1" eaLnBrk="1" hangingPunct="1"/>
            <a:r>
              <a:rPr lang="zh-CN" altLang="en-US" sz="2400" smtClean="0"/>
              <a:t>弧一致性</a:t>
            </a:r>
            <a:r>
              <a:rPr lang="en-US" altLang="zh-CN" sz="2400" smtClean="0"/>
              <a:t>?</a:t>
            </a:r>
          </a:p>
          <a:p>
            <a:pPr lvl="1" eaLnBrk="1" hangingPunct="1"/>
            <a:r>
              <a:rPr lang="zh-CN" altLang="en-US" sz="2400" smtClean="0"/>
              <a:t>整体一致性</a:t>
            </a:r>
            <a:r>
              <a:rPr lang="en-US" altLang="zh-CN" sz="2400" smtClean="0"/>
              <a:t>?</a:t>
            </a:r>
          </a:p>
          <a:p>
            <a:pPr eaLnBrk="1" hangingPunct="1"/>
            <a:r>
              <a:rPr lang="zh-CN" altLang="en-US" sz="2800" smtClean="0"/>
              <a:t>它不是路径一致</a:t>
            </a:r>
            <a:r>
              <a:rPr lang="en-US" altLang="zh-CN" sz="2800" smtClean="0"/>
              <a:t>, </a:t>
            </a:r>
            <a:r>
              <a:rPr lang="zh-CN" altLang="en-US" sz="2800" smtClean="0"/>
              <a:t>或者</a:t>
            </a:r>
            <a:r>
              <a:rPr lang="en-US" altLang="zh-CN" sz="2800" smtClean="0"/>
              <a:t>3-</a:t>
            </a:r>
            <a:r>
              <a:rPr lang="zh-CN" altLang="en-US" sz="2800" smtClean="0"/>
              <a:t>一致性的</a:t>
            </a:r>
            <a:r>
              <a:rPr lang="en-US" altLang="zh-CN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路径一致性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</a:t>
            </a:r>
            <a:r>
              <a:rPr lang="en-US" altLang="zh-CN" smtClean="0"/>
              <a:t>Path-consistency</a:t>
            </a:r>
            <a:r>
              <a:rPr lang="zh-CN" altLang="en-US" smtClean="0"/>
              <a:t>）</a:t>
            </a:r>
          </a:p>
        </p:txBody>
      </p:sp>
      <p:sp>
        <p:nvSpPr>
          <p:cNvPr id="4110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525963"/>
          </a:xfrm>
        </p:spPr>
        <p:txBody>
          <a:bodyPr/>
          <a:lstStyle/>
          <a:p>
            <a:r>
              <a:rPr lang="zh-CN" altLang="en-US" b="1" smtClean="0"/>
              <a:t>路径一致性</a:t>
            </a:r>
            <a:r>
              <a:rPr lang="zh-CN" altLang="en-US" smtClean="0"/>
              <a:t>：给定约束网络</a:t>
            </a:r>
            <a:r>
              <a:rPr lang="en-US" altLang="zh-CN" smtClean="0"/>
              <a:t>R=(X, D, C)</a:t>
            </a:r>
            <a:r>
              <a:rPr lang="zh-CN" altLang="en-US" smtClean="0"/>
              <a:t>，一组变量对          相对于变量     是路径一致的当且仅当对于每一个一致的赋值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                                  都存在一个         ，使得                                和      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   都是一致的 。一个约束网络是路径一致的，当且仅当对于任意    和任意            </a:t>
            </a:r>
            <a:r>
              <a:rPr lang="en-US" altLang="zh-CN" smtClean="0"/>
              <a:t>,              </a:t>
            </a:r>
            <a:r>
              <a:rPr lang="zh-CN" altLang="en-US" smtClean="0"/>
              <a:t>相对于     是路径一致的。</a:t>
            </a:r>
            <a:endParaRPr lang="en-US" altLang="zh-CN" smtClean="0"/>
          </a:p>
          <a:p>
            <a:pPr>
              <a:buFontTx/>
              <a:buNone/>
            </a:pPr>
            <a:endParaRPr lang="zh-CN" alt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143375" y="4786313"/>
          <a:ext cx="433388" cy="514350"/>
        </p:xfrm>
        <a:graphic>
          <a:graphicData uri="http://schemas.openxmlformats.org/presentationml/2006/ole">
            <p:oleObj spid="_x0000_s4098" name="公式" r:id="rId3" imgW="203040" imgH="241200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3125" y="5214938"/>
          <a:ext cx="500063" cy="642937"/>
        </p:xfrm>
        <a:graphic>
          <a:graphicData uri="http://schemas.openxmlformats.org/presentationml/2006/ole">
            <p:oleObj spid="_x0000_s4099" name="公式" r:id="rId4" imgW="177480" imgH="228600" progId="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5786438" y="4643438"/>
          <a:ext cx="1470025" cy="665162"/>
        </p:xfrm>
        <a:graphic>
          <a:graphicData uri="http://schemas.openxmlformats.org/presentationml/2006/ole">
            <p:oleObj spid="_x0000_s4100" name="公式" r:id="rId5" imgW="457200" imgH="241200" progId="">
              <p:embed/>
            </p:oleObj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715125" y="3227388"/>
          <a:ext cx="1027113" cy="474662"/>
        </p:xfrm>
        <a:graphic>
          <a:graphicData uri="http://schemas.openxmlformats.org/presentationml/2006/ole">
            <p:oleObj spid="_x0000_s4101" name="公式" r:id="rId6" imgW="495000" imgH="228600" progId="">
              <p:embed/>
            </p:oleObj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2571750" y="2143125"/>
          <a:ext cx="973138" cy="500063"/>
        </p:xfrm>
        <a:graphic>
          <a:graphicData uri="http://schemas.openxmlformats.org/presentationml/2006/ole">
            <p:oleObj spid="_x0000_s4102" name="公式" r:id="rId7" imgW="469800" imgH="241200" progId="">
              <p:embed/>
            </p:oleObj>
          </a:graphicData>
        </a:graphic>
      </p:graphicFrame>
      <p:graphicFrame>
        <p:nvGraphicFramePr>
          <p:cNvPr id="4103" name="Object 11"/>
          <p:cNvGraphicFramePr>
            <a:graphicFrameLocks noChangeAspect="1"/>
          </p:cNvGraphicFramePr>
          <p:nvPr/>
        </p:nvGraphicFramePr>
        <p:xfrm>
          <a:off x="5643563" y="2071688"/>
          <a:ext cx="714375" cy="595312"/>
        </p:xfrm>
        <a:graphic>
          <a:graphicData uri="http://schemas.openxmlformats.org/presentationml/2006/ole">
            <p:oleObj spid="_x0000_s4103" name="公式" r:id="rId8" imgW="177480" imgH="228600" progId="">
              <p:embed/>
            </p:oleObj>
          </a:graphicData>
        </a:graphic>
      </p:graphicFrame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7429500" y="4786313"/>
          <a:ext cx="1133475" cy="581025"/>
        </p:xfrm>
        <a:graphic>
          <a:graphicData uri="http://schemas.openxmlformats.org/presentationml/2006/ole">
            <p:oleObj spid="_x0000_s4104" name="公式" r:id="rId9" imgW="469800" imgH="241200" progId="">
              <p:embed/>
            </p:oleObj>
          </a:graphicData>
        </a:graphic>
      </p:graphicFrame>
      <p:graphicFrame>
        <p:nvGraphicFramePr>
          <p:cNvPr id="4105" name="Object 15"/>
          <p:cNvGraphicFramePr>
            <a:graphicFrameLocks noChangeAspect="1"/>
          </p:cNvGraphicFramePr>
          <p:nvPr/>
        </p:nvGraphicFramePr>
        <p:xfrm>
          <a:off x="1000125" y="3214688"/>
          <a:ext cx="3511550" cy="566737"/>
        </p:xfrm>
        <a:graphic>
          <a:graphicData uri="http://schemas.openxmlformats.org/presentationml/2006/ole">
            <p:oleObj spid="_x0000_s4105" name="公式" r:id="rId10" imgW="1498320" imgH="241200" progId="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6" name="公式" r:id="rId11" imgW="114120" imgH="215640" progId="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357313" y="3729038"/>
          <a:ext cx="3549650" cy="541337"/>
        </p:xfrm>
        <a:graphic>
          <a:graphicData uri="http://schemas.openxmlformats.org/presentationml/2006/ole">
            <p:oleObj spid="_x0000_s4107" name="公式" r:id="rId12" imgW="1498320" imgH="228600" progId="">
              <p:embed/>
            </p:oleObj>
          </a:graphicData>
        </a:graphic>
      </p:graphicFrame>
      <p:graphicFrame>
        <p:nvGraphicFramePr>
          <p:cNvPr id="4108" name="Object 16"/>
          <p:cNvGraphicFramePr>
            <a:graphicFrameLocks noChangeAspect="1"/>
          </p:cNvGraphicFramePr>
          <p:nvPr/>
        </p:nvGraphicFramePr>
        <p:xfrm>
          <a:off x="5226050" y="3714750"/>
          <a:ext cx="3670300" cy="571500"/>
        </p:xfrm>
        <a:graphic>
          <a:graphicData uri="http://schemas.openxmlformats.org/presentationml/2006/ole">
            <p:oleObj spid="_x0000_s4108" name="公式" r:id="rId13" imgW="154908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               </a:t>
            </a:r>
            <a:r>
              <a:rPr lang="zh-CN" altLang="en-US" smtClean="0"/>
              <a:t>路径一致性</a:t>
            </a:r>
          </a:p>
        </p:txBody>
      </p:sp>
      <p:sp>
        <p:nvSpPr>
          <p:cNvPr id="3" name="椭圆 2"/>
          <p:cNvSpPr/>
          <p:nvPr/>
        </p:nvSpPr>
        <p:spPr>
          <a:xfrm>
            <a:off x="1571625" y="2071688"/>
            <a:ext cx="1500188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●R  ●B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428625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● B</a:t>
            </a:r>
          </a:p>
          <a:p>
            <a:pPr algn="ctr">
              <a:defRPr/>
            </a:pPr>
            <a:r>
              <a:rPr lang="en-US" altLang="zh-CN" sz="1600" dirty="0"/>
              <a:t>        ●R</a:t>
            </a:r>
          </a:p>
          <a:p>
            <a:pPr algn="ctr">
              <a:defRPr/>
            </a:pPr>
            <a:r>
              <a:rPr lang="en-US" altLang="zh-CN" sz="1600" dirty="0"/>
              <a:t>   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2857500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        ●R </a:t>
            </a:r>
          </a:p>
          <a:p>
            <a:pPr algn="ctr">
              <a:defRPr/>
            </a:pPr>
            <a:r>
              <a:rPr lang="en-US" altLang="zh-CN" sz="1600" dirty="0"/>
              <a:t>●B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500063" y="3071813"/>
            <a:ext cx="2071687" cy="92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1571625" y="3000375"/>
            <a:ext cx="2357438" cy="1500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57313" y="4786313"/>
            <a:ext cx="2143125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750094" y="3107531"/>
            <a:ext cx="2286000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2000250" y="3071813"/>
            <a:ext cx="2214563" cy="1214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1563" y="4572000"/>
            <a:ext cx="2643187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072188" y="2071688"/>
            <a:ext cx="1500187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●R  </a:t>
            </a:r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4929188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      </a:t>
            </a:r>
          </a:p>
          <a:p>
            <a:pPr algn="ctr">
              <a:defRPr/>
            </a:pPr>
            <a:r>
              <a:rPr lang="en-US" altLang="zh-CN" sz="1600" dirty="0"/>
              <a:t>  ●B</a:t>
            </a:r>
          </a:p>
          <a:p>
            <a:pPr algn="ctr">
              <a:defRPr/>
            </a:pPr>
            <a:r>
              <a:rPr lang="en-US" altLang="zh-CN" sz="1600" dirty="0"/>
              <a:t>   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7358063" y="4357688"/>
            <a:ext cx="14287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 ●Y</a:t>
            </a:r>
            <a:endParaRPr lang="zh-CN" altLang="en-US" sz="1600" dirty="0"/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5072062" y="3143251"/>
            <a:ext cx="2214563" cy="107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215063" y="3000375"/>
            <a:ext cx="2357437" cy="1357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43563" y="4786313"/>
            <a:ext cx="2357437" cy="7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r>
              <a:rPr lang="en-US" altLang="zh-CN" smtClean="0"/>
              <a:t>: </a:t>
            </a:r>
            <a:r>
              <a:rPr lang="zh-CN" altLang="en-US" smtClean="0"/>
              <a:t>图染色的路径一致性</a:t>
            </a:r>
          </a:p>
        </p:txBody>
      </p:sp>
      <p:sp>
        <p:nvSpPr>
          <p:cNvPr id="58371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</a:t>
            </a:r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≠          ≠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                     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     </a:t>
            </a: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≠           ≠</a:t>
            </a:r>
            <a:endParaRPr lang="zh-CN" altLang="en-US" smtClean="0"/>
          </a:p>
        </p:txBody>
      </p:sp>
      <p:sp>
        <p:nvSpPr>
          <p:cNvPr id="58372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       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≠         ≠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        =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    =   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      </a:t>
            </a:r>
          </a:p>
          <a:p>
            <a:pPr>
              <a:buFontTx/>
              <a:buNone/>
            </a:pPr>
            <a:r>
              <a:rPr lang="en-US" altLang="zh-CN" smtClean="0">
                <a:latin typeface="华文中宋" pitchFamily="2" charset="-122"/>
                <a:ea typeface="华文中宋" pitchFamily="2" charset="-122"/>
              </a:rPr>
              <a:t>        ≠              ≠</a:t>
            </a:r>
            <a:endParaRPr lang="zh-CN" altLang="en-US" smtClean="0"/>
          </a:p>
        </p:txBody>
      </p:sp>
      <p:sp>
        <p:nvSpPr>
          <p:cNvPr id="10" name="椭圆 9"/>
          <p:cNvSpPr/>
          <p:nvPr/>
        </p:nvSpPr>
        <p:spPr>
          <a:xfrm>
            <a:off x="1785938" y="1571625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 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57500" y="2928938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4375" y="2928938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00250" y="4500563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 flipH="1" flipV="1">
            <a:off x="1321594" y="2393156"/>
            <a:ext cx="714375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5"/>
          </p:cNvCxnSpPr>
          <p:nvPr/>
        </p:nvCxnSpPr>
        <p:spPr>
          <a:xfrm rot="16200000" flipH="1">
            <a:off x="2573338" y="2430463"/>
            <a:ext cx="696912" cy="44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1250157" y="3893344"/>
            <a:ext cx="9286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7"/>
            <a:endCxn id="11" idx="4"/>
          </p:cNvCxnSpPr>
          <p:nvPr/>
        </p:nvCxnSpPr>
        <p:spPr>
          <a:xfrm rot="5400000" flipH="1" flipV="1">
            <a:off x="2733675" y="3967163"/>
            <a:ext cx="839787" cy="477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143625" y="1714500"/>
            <a:ext cx="1071563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 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15188" y="3071813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072063" y="3071813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357938" y="4643438"/>
            <a:ext cx="10715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5400000" flipH="1" flipV="1">
            <a:off x="5679281" y="2536032"/>
            <a:ext cx="714375" cy="50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5"/>
          </p:cNvCxnSpPr>
          <p:nvPr/>
        </p:nvCxnSpPr>
        <p:spPr>
          <a:xfrm rot="16200000" flipH="1">
            <a:off x="6931026" y="2573337"/>
            <a:ext cx="6969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5607844" y="4036219"/>
            <a:ext cx="928687" cy="714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7"/>
            <a:endCxn id="24" idx="4"/>
          </p:cNvCxnSpPr>
          <p:nvPr/>
        </p:nvCxnSpPr>
        <p:spPr>
          <a:xfrm rot="5400000" flipH="1" flipV="1">
            <a:off x="7092157" y="4109244"/>
            <a:ext cx="839787" cy="47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6"/>
            <a:endCxn id="24" idx="2"/>
          </p:cNvCxnSpPr>
          <p:nvPr/>
        </p:nvCxnSpPr>
        <p:spPr>
          <a:xfrm>
            <a:off x="6143625" y="3500438"/>
            <a:ext cx="10715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3" idx="4"/>
          </p:cNvCxnSpPr>
          <p:nvPr/>
        </p:nvCxnSpPr>
        <p:spPr>
          <a:xfrm rot="16200000" flipH="1">
            <a:off x="5661819" y="3590131"/>
            <a:ext cx="2143125" cy="10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全局约束：</a:t>
            </a:r>
            <a:r>
              <a:rPr lang="en-US" altLang="zh-CN" smtClean="0"/>
              <a:t>Alldiff</a:t>
            </a:r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A = {3,4,5,6}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B = {3,4}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C= {2,3,4,5}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D= {2,3,4}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E = {3,4}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Alldiff (A,B,C,D,E}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Arc-consistency </a:t>
            </a:r>
            <a:r>
              <a:rPr lang="zh-CN" altLang="en-US" sz="2100" smtClean="0"/>
              <a:t>无用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使用</a:t>
            </a:r>
            <a:r>
              <a:rPr lang="en-US" altLang="zh-CN" sz="2100" smtClean="0"/>
              <a:t>GAC?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>
                <a:sym typeface="Wingdings" pitchFamily="2" charset="2"/>
              </a:rPr>
              <a:t>算法</a:t>
            </a:r>
            <a:r>
              <a:rPr lang="en-US" altLang="zh-CN" sz="2100" smtClean="0">
                <a:sym typeface="Wingdings" pitchFamily="2" charset="2"/>
              </a:rPr>
              <a:t>: bipartite matching kn^1.5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/>
              <a:t>(Lopez-Ortiz, et. Al, IJCAI-03 pp 245 (A fast and simple algorithm for bounds consistency of alldifferent constraint)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Handbook of Constraint Programming</a:t>
            </a:r>
          </a:p>
          <a:p>
            <a:pPr>
              <a:buFontTx/>
              <a:buNone/>
            </a:pPr>
            <a:r>
              <a:rPr lang="zh-CN" altLang="en-US" smtClean="0"/>
              <a:t>   </a:t>
            </a:r>
            <a:r>
              <a:rPr lang="en-US" altLang="zh-CN" sz="2400" smtClean="0">
                <a:hlinkClick r:id="rId2"/>
              </a:rPr>
              <a:t>Rossi, Francesca (EDT)/ Van Beek, Peter (EDT)/ Walsh, Toby (EDT)</a:t>
            </a:r>
            <a:r>
              <a:rPr lang="en-US" altLang="zh-CN" sz="2400" smtClean="0"/>
              <a:t> ,</a:t>
            </a:r>
            <a:r>
              <a:rPr lang="zh-CN" altLang="en-US" sz="2400" smtClean="0"/>
              <a:t>出版社</a:t>
            </a:r>
            <a:r>
              <a:rPr lang="en-US" altLang="zh-CN" sz="2400" smtClean="0"/>
              <a:t>: Elsevier Science Ltd, 2006-10</a:t>
            </a:r>
          </a:p>
          <a:p>
            <a:pPr>
              <a:buFontTx/>
              <a:buNone/>
            </a:pPr>
            <a:endParaRPr lang="en-US" altLang="zh-CN" sz="2400" smtClean="0"/>
          </a:p>
          <a:p>
            <a:r>
              <a:rPr lang="en-US" altLang="zh-CN" smtClean="0"/>
              <a:t>Minizinc: </a:t>
            </a:r>
          </a:p>
          <a:p>
            <a:pPr lvl="1"/>
            <a:r>
              <a:rPr lang="en-US" altLang="zh-CN" smtClean="0"/>
              <a:t>free and open-source </a:t>
            </a:r>
          </a:p>
          <a:p>
            <a:pPr lvl="1"/>
            <a:r>
              <a:rPr lang="en-US" altLang="zh-CN" sz="2400" smtClean="0"/>
              <a:t>https://www.minizinc.org/</a:t>
            </a:r>
            <a:br>
              <a:rPr lang="en-US" altLang="zh-CN" sz="2400" smtClean="0"/>
            </a:b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Minizinc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0085" y="1600200"/>
            <a:ext cx="43038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地图染色</a:t>
            </a:r>
          </a:p>
        </p:txBody>
      </p:sp>
      <p:pic>
        <p:nvPicPr>
          <p:cNvPr id="5" name="内容占位符 4" descr="mapcol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5803391" cy="43525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% </a:t>
            </a:r>
            <a:r>
              <a:rPr lang="en-US" altLang="zh-CN" sz="1600" dirty="0" err="1" smtClean="0"/>
              <a:t>Colouring</a:t>
            </a:r>
            <a:r>
              <a:rPr lang="en-US" altLang="zh-CN" sz="1600" dirty="0" smtClean="0"/>
              <a:t> Australia using </a:t>
            </a:r>
            <a:r>
              <a:rPr lang="en-US" altLang="zh-CN" sz="1600" dirty="0" err="1" smtClean="0"/>
              <a:t>nc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colours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nc</a:t>
            </a:r>
            <a:r>
              <a:rPr lang="en-US" altLang="zh-CN" sz="1600" dirty="0" smtClean="0"/>
              <a:t> = 3;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;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;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;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q;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;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v;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1..nc: t;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!= q;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 != q;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 !=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 != v;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q !=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 != v;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solve satisfy;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output ["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wa</a:t>
            </a:r>
            <a:r>
              <a:rPr lang="en-US" altLang="zh-CN" sz="1600" dirty="0" smtClean="0"/>
              <a:t>), "\t 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),   "\t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), "\n",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"q=", show(q),  "\t 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=", show(</a:t>
            </a:r>
            <a:r>
              <a:rPr lang="en-US" altLang="zh-CN" sz="1600" dirty="0" err="1" smtClean="0"/>
              <a:t>nsw</a:t>
            </a:r>
            <a:r>
              <a:rPr lang="en-US" altLang="zh-CN" sz="1600" dirty="0" smtClean="0"/>
              <a:t>), "\t v=", show(v), "\n",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"t=", show(t),  "\n"];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Constraint Satisfaction Problem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Constraint Satisfaction Problem</a:t>
            </a:r>
            <a:r>
              <a:rPr lang="zh-CN" altLang="en-US" smtClean="0"/>
              <a:t>：中文一般称为约束可满足问题，简称</a:t>
            </a:r>
            <a:r>
              <a:rPr lang="en-US" altLang="zh-CN" smtClean="0"/>
              <a:t>CSP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一个</a:t>
            </a:r>
            <a:r>
              <a:rPr lang="en-US" altLang="zh-CN" smtClean="0"/>
              <a:t>CSP</a:t>
            </a:r>
            <a:r>
              <a:rPr lang="zh-CN" altLang="en-US" smtClean="0"/>
              <a:t>被看做是一个三元组</a:t>
            </a:r>
            <a:r>
              <a:rPr lang="en-US" altLang="zh-CN" smtClean="0"/>
              <a:t>&lt; V,D,C &gt;</a:t>
            </a:r>
            <a:r>
              <a:rPr lang="zh-CN" altLang="en-US" smtClean="0"/>
              <a:t>，其中：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V</a:t>
            </a:r>
            <a:r>
              <a:rPr lang="zh-CN" altLang="en-US" smtClean="0"/>
              <a:t>是变量的集合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D</a:t>
            </a:r>
            <a:r>
              <a:rPr lang="zh-CN" altLang="en-US" smtClean="0"/>
              <a:t>是每个变量的值域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C</a:t>
            </a:r>
            <a:r>
              <a:rPr lang="zh-CN" altLang="en-US" smtClean="0"/>
              <a:t>是一组约束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问题的目标是：求一个对变量的赋值，该赋值满足</a:t>
            </a:r>
            <a:r>
              <a:rPr lang="en-US" altLang="zh-CN" smtClean="0"/>
              <a:t>C</a:t>
            </a:r>
            <a:r>
              <a:rPr lang="zh-CN" altLang="en-US" smtClean="0"/>
              <a:t>中所有的约束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CSP</a:t>
            </a:r>
            <a:r>
              <a:rPr lang="zh-CN" altLang="en-US" smtClean="0"/>
              <a:t>问题的例子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课程时间表问题</a:t>
            </a:r>
          </a:p>
          <a:p>
            <a:pPr eaLnBrk="1" hangingPunct="1"/>
            <a:r>
              <a:rPr lang="zh-CN" altLang="en-US" sz="2800" smtClean="0"/>
              <a:t>变量：每个课程对应一个变量，例如语文、数学、外语等</a:t>
            </a:r>
          </a:p>
          <a:p>
            <a:pPr eaLnBrk="1" hangingPunct="1"/>
            <a:r>
              <a:rPr lang="zh-CN" altLang="en-US" sz="2800" smtClean="0"/>
              <a:t>值域：每个变量的值域是可能的上课时间，例如：上午九点、下午三点等</a:t>
            </a:r>
          </a:p>
          <a:p>
            <a:pPr eaLnBrk="1" hangingPunct="1"/>
            <a:r>
              <a:rPr lang="zh-CN" altLang="en-US" sz="2800" smtClean="0"/>
              <a:t>约束：对课程做的一些限制。例如：语文课不能在上午九点上课，两门课不能同时开课等</a:t>
            </a:r>
          </a:p>
          <a:p>
            <a:pPr eaLnBrk="1" hangingPunct="1"/>
            <a:r>
              <a:rPr lang="zh-CN" altLang="en-US" sz="2800" smtClean="0"/>
              <a:t>目标：对于每一门课，求一个上课时间，所形成的上课时间表要满足所有的约束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CSP</a:t>
            </a:r>
            <a:r>
              <a:rPr lang="zh-CN" altLang="en-US" smtClean="0"/>
              <a:t>的描述方式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Extensional</a:t>
            </a:r>
            <a:r>
              <a:rPr lang="zh-CN" altLang="en-US" smtClean="0"/>
              <a:t>方式：一个约束本质上是一些变量的值域的笛卡尔集的子集， </a:t>
            </a:r>
            <a:r>
              <a:rPr lang="en-US" altLang="zh-CN" smtClean="0"/>
              <a:t>Extensional</a:t>
            </a:r>
            <a:r>
              <a:rPr lang="zh-CN" altLang="en-US" smtClean="0"/>
              <a:t>方式是将这些子集的元素详细地写出来。例如变量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，他们的值域均为</a:t>
            </a:r>
            <a:r>
              <a:rPr lang="en-US" altLang="zh-CN" smtClean="0"/>
              <a:t>{1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3},</a:t>
            </a:r>
            <a:r>
              <a:rPr lang="zh-CN" altLang="en-US" smtClean="0"/>
              <a:t>表示两个变量相等的约束，要写作：</a:t>
            </a:r>
            <a:r>
              <a:rPr lang="en-US" altLang="zh-CN" smtClean="0"/>
              <a:t>&lt;1,1&gt;,&lt;2,2&gt;,&lt;3,3&gt;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Intensional</a:t>
            </a:r>
            <a:r>
              <a:rPr lang="zh-CN" altLang="en-US" smtClean="0"/>
              <a:t>方式：是采用一些符号来描述约束，上面的例子可以用符号：</a:t>
            </a:r>
            <a:r>
              <a:rPr lang="en-US" altLang="zh-CN" smtClean="0"/>
              <a:t>x=y</a:t>
            </a:r>
            <a:r>
              <a:rPr lang="zh-CN" altLang="en-US" smtClean="0"/>
              <a:t>来表示该约束。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Pages>0</Pages>
  <Words>4095</Words>
  <Characters>0</Characters>
  <Application>Microsoft PowerPoint</Application>
  <DocSecurity>0</DocSecurity>
  <PresentationFormat>全屏显示(4:3)</PresentationFormat>
  <Lines>0</Lines>
  <Paragraphs>1126</Paragraphs>
  <Slides>60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3" baseType="lpstr">
      <vt:lpstr>默认设计模板</vt:lpstr>
      <vt:lpstr>公式</vt:lpstr>
      <vt:lpstr>Equation</vt:lpstr>
      <vt:lpstr>约束求解      ——约束传播</vt:lpstr>
      <vt:lpstr>约束求解</vt:lpstr>
      <vt:lpstr>现实中约束（Constraint）的例子</vt:lpstr>
      <vt:lpstr>Sudoku</vt:lpstr>
      <vt:lpstr>地图染色</vt:lpstr>
      <vt:lpstr>地图染色</vt:lpstr>
      <vt:lpstr>Constraint Satisfaction Problem</vt:lpstr>
      <vt:lpstr>一个CSP问题的例子</vt:lpstr>
      <vt:lpstr>CSP的描述方式</vt:lpstr>
      <vt:lpstr>约束的维度</vt:lpstr>
      <vt:lpstr>约束的维度</vt:lpstr>
      <vt:lpstr>CSP问题的求解技术</vt:lpstr>
      <vt:lpstr>系统的搜索技术</vt:lpstr>
      <vt:lpstr>局部搜索技术</vt:lpstr>
      <vt:lpstr>传播技术</vt:lpstr>
      <vt:lpstr>幻灯片 16</vt:lpstr>
      <vt:lpstr>利用部分赋值消减值域</vt:lpstr>
      <vt:lpstr>约束传播</vt:lpstr>
      <vt:lpstr>传播和一致性</vt:lpstr>
      <vt:lpstr>弧一致性 （Arc-consistency）</vt:lpstr>
      <vt:lpstr>弧一致性</vt:lpstr>
      <vt:lpstr>幻灯片 22</vt:lpstr>
      <vt:lpstr>幻灯片 23</vt:lpstr>
      <vt:lpstr>弧一致性修正算法</vt:lpstr>
      <vt:lpstr>(a) 非弧一致的约束问题      (b) 弧一致 的等价约束问题</vt:lpstr>
      <vt:lpstr>AC-1</vt:lpstr>
      <vt:lpstr>AC-3</vt:lpstr>
      <vt:lpstr>AC-3的应用实例</vt:lpstr>
      <vt:lpstr>AC-3的应用实例</vt:lpstr>
      <vt:lpstr>AC-3的应用实例</vt:lpstr>
      <vt:lpstr>AC-3的应用实例</vt:lpstr>
      <vt:lpstr>AC-3的应用实例</vt:lpstr>
      <vt:lpstr>AC-3的应用实例</vt:lpstr>
      <vt:lpstr>AC-3的应用实例</vt:lpstr>
      <vt:lpstr>AC-3的应用实例</vt:lpstr>
      <vt:lpstr>AC-3求解6皇后</vt:lpstr>
      <vt:lpstr>AC-3求解6皇后</vt:lpstr>
      <vt:lpstr>AC-3求解6皇后</vt:lpstr>
      <vt:lpstr>AC-4</vt:lpstr>
      <vt:lpstr>AC-4的应用实例</vt:lpstr>
      <vt:lpstr>AC-4的应用实例</vt:lpstr>
      <vt:lpstr>AC-4的应用实例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AC-4求解6皇后</vt:lpstr>
      <vt:lpstr>弧一致性算法</vt:lpstr>
      <vt:lpstr>弧一致性够用么?</vt:lpstr>
      <vt:lpstr>路径一致性  （Path-consistency）</vt:lpstr>
      <vt:lpstr>               路径一致性</vt:lpstr>
      <vt:lpstr>例子: 图染色的路径一致性</vt:lpstr>
      <vt:lpstr>全局约束：Alldiff</vt:lpstr>
      <vt:lpstr>参考资料</vt:lpstr>
      <vt:lpstr>Minizinc 示例</vt:lpstr>
      <vt:lpstr>幻灯片 60</vt:lpstr>
    </vt:vector>
  </TitlesOfParts>
  <Company>Neusoft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与成功有约</dc:title>
  <dc:creator>E&amp;A</dc:creator>
  <cp:lastModifiedBy>Maffei</cp:lastModifiedBy>
  <cp:revision>916</cp:revision>
  <dcterms:created xsi:type="dcterms:W3CDTF">2006-02-27T13:46:20Z</dcterms:created>
  <dcterms:modified xsi:type="dcterms:W3CDTF">2021-12-01T02:14:37Z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