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2"/>
    <p:sldId id="304" r:id="rId3"/>
    <p:sldId id="257" r:id="rId4"/>
    <p:sldId id="258" r:id="rId5"/>
    <p:sldId id="259" r:id="rId6"/>
    <p:sldId id="454" r:id="rId7"/>
    <p:sldId id="339" r:id="rId8"/>
    <p:sldId id="340" r:id="rId9"/>
    <p:sldId id="341" r:id="rId10"/>
    <p:sldId id="342" r:id="rId11"/>
    <p:sldId id="455" r:id="rId12"/>
    <p:sldId id="456" r:id="rId13"/>
    <p:sldId id="457" r:id="rId14"/>
    <p:sldId id="458" r:id="rId15"/>
    <p:sldId id="262" r:id="rId16"/>
    <p:sldId id="261" r:id="rId17"/>
    <p:sldId id="263" r:id="rId18"/>
    <p:sldId id="315" r:id="rId19"/>
    <p:sldId id="333" r:id="rId20"/>
    <p:sldId id="264" r:id="rId21"/>
    <p:sldId id="265" r:id="rId22"/>
    <p:sldId id="266" r:id="rId23"/>
    <p:sldId id="450" r:id="rId24"/>
    <p:sldId id="317" r:id="rId25"/>
    <p:sldId id="268" r:id="rId26"/>
    <p:sldId id="334" r:id="rId27"/>
    <p:sldId id="308" r:id="rId28"/>
    <p:sldId id="309" r:id="rId29"/>
    <p:sldId id="310" r:id="rId30"/>
    <p:sldId id="311" r:id="rId31"/>
    <p:sldId id="459" r:id="rId32"/>
    <p:sldId id="312" r:id="rId33"/>
    <p:sldId id="269" r:id="rId34"/>
    <p:sldId id="270" r:id="rId35"/>
    <p:sldId id="271" r:id="rId36"/>
    <p:sldId id="318" r:id="rId37"/>
    <p:sldId id="460" r:id="rId38"/>
  </p:sldIdLst>
  <p:sldSz cx="9144000" cy="6858000" type="screen4x3"/>
  <p:notesSz cx="6858000" cy="9947275"/>
  <p:defaultTextStyle>
    <a:defPPr>
      <a:defRPr lang="en-US"/>
    </a:defPPr>
    <a:lvl1pPr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1pPr>
    <a:lvl2pPr marL="4572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2pPr>
    <a:lvl3pPr marL="9144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3pPr>
    <a:lvl4pPr marL="13716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4pPr>
    <a:lvl5pPr marL="18288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5pPr>
    <a:lvl6pPr marL="22860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6pPr>
    <a:lvl7pPr marL="27432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7pPr>
    <a:lvl8pPr marL="32004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8pPr>
    <a:lvl9pPr marL="36576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9900FF"/>
    <a:srgbClr val="DDDDDD"/>
    <a:srgbClr val="663300"/>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5093" autoAdjust="0"/>
  </p:normalViewPr>
  <p:slideViewPr>
    <p:cSldViewPr>
      <p:cViewPr varScale="1">
        <p:scale>
          <a:sx n="109" d="100"/>
          <a:sy n="109" d="100"/>
        </p:scale>
        <p:origin x="10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13.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 Id="rId14"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97364"/>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108548" name="Rectangle 4"/>
          <p:cNvSpPr>
            <a:spLocks noGrp="1" noChangeArrowheads="1"/>
          </p:cNvSpPr>
          <p:nvPr>
            <p:ph type="ftr" sz="quarter" idx="2"/>
          </p:nvPr>
        </p:nvSpPr>
        <p:spPr bwMode="auto">
          <a:xfrm>
            <a:off x="0" y="9449911"/>
            <a:ext cx="2971800" cy="497364"/>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9449911"/>
            <a:ext cx="2971800" cy="497364"/>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fld id="{7332E482-4A1E-42A3-B796-17180D93CEC6}" type="slidenum">
              <a:rPr lang="zh-CN" altLang="en-US"/>
              <a:t>‹#›</a:t>
            </a:fld>
            <a:endParaRPr lang="en-US" altLang="zh-CN"/>
          </a:p>
        </p:txBody>
      </p:sp>
    </p:spTree>
    <p:extLst>
      <p:ext uri="{BB962C8B-B14F-4D97-AF65-F5344CB8AC3E}">
        <p14:creationId xmlns:p14="http://schemas.microsoft.com/office/powerpoint/2010/main" val="241631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97364"/>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p:spPr>
      </p:sp>
      <p:sp>
        <p:nvSpPr>
          <p:cNvPr id="26629" name="Rectangle 5"/>
          <p:cNvSpPr>
            <a:spLocks noGrp="1" noChangeArrowheads="1"/>
          </p:cNvSpPr>
          <p:nvPr>
            <p:ph type="body" sz="quarter" idx="3"/>
          </p:nvPr>
        </p:nvSpPr>
        <p:spPr bwMode="auto">
          <a:xfrm>
            <a:off x="914400" y="4724956"/>
            <a:ext cx="5029200" cy="4476274"/>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9449911"/>
            <a:ext cx="2971800" cy="497364"/>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9449911"/>
            <a:ext cx="2971800" cy="497364"/>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fld id="{1CC96E6C-8DAC-47F8-AFF8-4EF8BA149B46}" type="slidenum">
              <a:rPr lang="zh-CN" altLang="en-US"/>
              <a:t>‹#›</a:t>
            </a:fld>
            <a:endParaRPr lang="en-US" altLang="zh-CN"/>
          </a:p>
        </p:txBody>
      </p:sp>
    </p:spTree>
    <p:extLst>
      <p:ext uri="{BB962C8B-B14F-4D97-AF65-F5344CB8AC3E}">
        <p14:creationId xmlns:p14="http://schemas.microsoft.com/office/powerpoint/2010/main" val="3757388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2492E3E2-6039-4001-980A-5CD9D854BD54}" type="slidenum">
              <a:rPr lang="zh-CN" altLang="en-US" sz="1200" smtClean="0">
                <a:solidFill>
                  <a:schemeClr val="tx1"/>
                </a:solidFill>
                <a:latin typeface="Times New Roman" panose="02020603050405020304" pitchFamily="18" charset="0"/>
                <a:ea typeface="宋体" panose="02010600030101010101" pitchFamily="2" charset="-122"/>
              </a:rPr>
              <a:t>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r>
              <a:rPr lang="zh-CN" altLang="en-US" smtClean="0"/>
              <a:t>欢迎辞</a:t>
            </a:r>
          </a:p>
        </p:txBody>
      </p:sp>
    </p:spTree>
    <p:extLst>
      <p:ext uri="{BB962C8B-B14F-4D97-AF65-F5344CB8AC3E}">
        <p14:creationId xmlns:p14="http://schemas.microsoft.com/office/powerpoint/2010/main" val="2730619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A68B3114-64CF-47D7-BDE8-ED6B5F19E7A1}" type="slidenum">
              <a:rPr lang="zh-CN" altLang="en-US" sz="1200" smtClean="0">
                <a:solidFill>
                  <a:schemeClr val="tx1"/>
                </a:solidFill>
                <a:latin typeface="Times New Roman" panose="02020603050405020304" pitchFamily="18" charset="0"/>
                <a:ea typeface="宋体" panose="02010600030101010101" pitchFamily="2" charset="-122"/>
              </a:rPr>
              <a:t>16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751764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A14400B3-47D5-4C50-B377-96E9F31BB759}" type="slidenum">
              <a:rPr lang="zh-CN" altLang="en-US" sz="1200" smtClean="0">
                <a:solidFill>
                  <a:schemeClr val="tx1"/>
                </a:solidFill>
                <a:latin typeface="Times New Roman" panose="02020603050405020304" pitchFamily="18" charset="0"/>
                <a:ea typeface="宋体" panose="02010600030101010101" pitchFamily="2" charset="-122"/>
              </a:rPr>
              <a:t>17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83539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
            </a:r>
            <a:r>
              <a:rPr lang="zh-CN" altLang="en-US" dirty="0" smtClean="0"/>
              <a:t>（</a:t>
            </a:r>
            <a:r>
              <a:rPr lang="en-US" altLang="zh-CN" dirty="0" smtClean="0"/>
              <a:t>n</a:t>
            </a:r>
            <a:r>
              <a:rPr lang="zh-CN" altLang="en-US" dirty="0" smtClean="0"/>
              <a:t>）是</a:t>
            </a:r>
            <a:r>
              <a:rPr lang="en-US" altLang="zh-CN" dirty="0" err="1" smtClean="0"/>
              <a:t>CatAlan</a:t>
            </a:r>
            <a:r>
              <a:rPr lang="zh-CN" altLang="en-US" dirty="0" smtClean="0"/>
              <a:t>数，即</a:t>
            </a:r>
            <a:r>
              <a:rPr lang="en-US" altLang="zh-CN" dirty="0" smtClean="0"/>
              <a:t>P(n)=C(n-1)</a:t>
            </a:r>
            <a:endParaRPr lang="zh-CN" altLang="en-US" dirty="0"/>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19</a:t>
            </a:fld>
            <a:endParaRPr lang="en-US" altLang="zh-CN"/>
          </a:p>
        </p:txBody>
      </p:sp>
    </p:spTree>
    <p:extLst>
      <p:ext uri="{BB962C8B-B14F-4D97-AF65-F5344CB8AC3E}">
        <p14:creationId xmlns:p14="http://schemas.microsoft.com/office/powerpoint/2010/main" val="141133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A66A7F1-8AB8-405F-A390-64BF6DAA029D}" type="slidenum">
              <a:rPr lang="zh-CN" altLang="en-US" sz="1200" smtClean="0">
                <a:solidFill>
                  <a:schemeClr val="tx1"/>
                </a:solidFill>
                <a:latin typeface="Times New Roman" panose="02020603050405020304" pitchFamily="18" charset="0"/>
                <a:ea typeface="宋体" panose="02010600030101010101" pitchFamily="2" charset="-122"/>
              </a:rPr>
              <a:t>20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61304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B6724AD2-3AE6-41E1-A37A-FF3A34583845}" type="slidenum">
              <a:rPr lang="zh-CN" altLang="en-US" sz="1200" smtClean="0">
                <a:solidFill>
                  <a:schemeClr val="tx1"/>
                </a:solidFill>
                <a:latin typeface="Times New Roman" panose="02020603050405020304" pitchFamily="18" charset="0"/>
                <a:ea typeface="宋体" panose="02010600030101010101" pitchFamily="2" charset="-122"/>
              </a:rPr>
              <a:t>21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93168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550F6B8F-7A52-44DD-B964-2053EAC84FF6}" type="slidenum">
              <a:rPr lang="zh-CN" altLang="en-US" sz="1200" smtClean="0">
                <a:solidFill>
                  <a:schemeClr val="tx1"/>
                </a:solidFill>
                <a:latin typeface="Times New Roman" panose="02020603050405020304" pitchFamily="18" charset="0"/>
                <a:ea typeface="宋体" panose="02010600030101010101" pitchFamily="2" charset="-122"/>
              </a:rPr>
              <a:t>22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465358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550F6B8F-7A52-44DD-B964-2053EAC84FF6}" type="slidenum">
              <a:rPr lang="zh-CN" altLang="en-US" sz="1200" smtClean="0">
                <a:solidFill>
                  <a:schemeClr val="tx1"/>
                </a:solidFill>
                <a:latin typeface="Times New Roman" panose="02020603050405020304" pitchFamily="18" charset="0"/>
                <a:ea typeface="宋体" panose="02010600030101010101" pitchFamily="2" charset="-122"/>
              </a:rPr>
              <a:t>23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13446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30F3558-B5BE-4B8B-ADAB-D071301D66A2}" type="slidenum">
              <a:rPr lang="zh-CN" altLang="en-US" sz="1200" smtClean="0">
                <a:solidFill>
                  <a:schemeClr val="tx1"/>
                </a:solidFill>
                <a:latin typeface="Times New Roman" panose="02020603050405020304" pitchFamily="18" charset="0"/>
                <a:ea typeface="宋体" panose="02010600030101010101" pitchFamily="2" charset="-122"/>
              </a:rPr>
              <a:t>25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19831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30F3558-B5BE-4B8B-ADAB-D071301D66A2}" type="slidenum">
              <a:rPr lang="zh-CN" altLang="en-US" sz="1200" smtClean="0">
                <a:solidFill>
                  <a:schemeClr val="tx1"/>
                </a:solidFill>
                <a:latin typeface="Times New Roman" panose="02020603050405020304" pitchFamily="18" charset="0"/>
                <a:ea typeface="宋体" panose="02010600030101010101" pitchFamily="2" charset="-122"/>
              </a:rPr>
              <a:t>26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180924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C900B56F-8B74-417F-A811-E3955DC61D8A}" type="slidenum">
              <a:rPr lang="zh-CN" altLang="en-US" sz="1200" smtClean="0">
                <a:solidFill>
                  <a:schemeClr val="tx1"/>
                </a:solidFill>
                <a:latin typeface="Times New Roman" panose="02020603050405020304" pitchFamily="18" charset="0"/>
                <a:ea typeface="宋体" panose="02010600030101010101" pitchFamily="2" charset="-122"/>
              </a:rPr>
              <a:t>27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81859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47F1C8-EE42-430E-AA24-5A23297A5BEF}" type="slidenum">
              <a:rPr lang="zh-CN" altLang="en-US" sz="1200" smtClean="0">
                <a:solidFill>
                  <a:schemeClr val="tx1"/>
                </a:solidFill>
                <a:latin typeface="Times New Roman" panose="02020603050405020304" pitchFamily="18" charset="0"/>
                <a:ea typeface="宋体" panose="02010600030101010101" pitchFamily="2" charset="-122"/>
              </a:rPr>
              <a:t>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0167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23A471B-85B8-49B8-BF6D-A797A937B6E9}" type="slidenum">
              <a:rPr lang="zh-CN" altLang="en-US" sz="1200" smtClean="0">
                <a:solidFill>
                  <a:schemeClr val="tx1"/>
                </a:solidFill>
                <a:latin typeface="Times New Roman" panose="02020603050405020304" pitchFamily="18" charset="0"/>
                <a:ea typeface="宋体" panose="02010600030101010101" pitchFamily="2" charset="-122"/>
              </a:rPr>
              <a:t>28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710845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D2F6D96-5D30-42F5-9F4A-E6EE9811DBA1}" type="slidenum">
              <a:rPr lang="zh-CN" altLang="en-US" sz="1200" smtClean="0">
                <a:solidFill>
                  <a:schemeClr val="tx1"/>
                </a:solidFill>
                <a:latin typeface="Times New Roman" panose="02020603050405020304" pitchFamily="18" charset="0"/>
                <a:ea typeface="宋体" panose="02010600030101010101" pitchFamily="2" charset="-122"/>
              </a:rPr>
              <a:t>29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37401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A4DD7361-98CB-4967-96C7-E38B03EC6C6A}" type="slidenum">
              <a:rPr lang="zh-CN" altLang="en-US" sz="1200" smtClean="0">
                <a:solidFill>
                  <a:schemeClr val="tx1"/>
                </a:solidFill>
                <a:latin typeface="Times New Roman" panose="02020603050405020304" pitchFamily="18" charset="0"/>
                <a:ea typeface="宋体" panose="02010600030101010101" pitchFamily="2" charset="-122"/>
              </a:rPr>
              <a:t>30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69526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9297FDC8-D7D8-49D6-AAA9-0D30A02ECE73}" type="slidenum">
              <a:rPr lang="zh-CN" altLang="en-US" sz="1200" smtClean="0">
                <a:solidFill>
                  <a:schemeClr val="tx1"/>
                </a:solidFill>
                <a:latin typeface="Times New Roman" panose="02020603050405020304" pitchFamily="18" charset="0"/>
                <a:ea typeface="宋体" panose="02010600030101010101" pitchFamily="2" charset="-122"/>
              </a:rPr>
              <a:t>32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541941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C15B3D20-5970-48D1-BD40-F01C2F220779}" type="slidenum">
              <a:rPr lang="zh-CN" altLang="en-US" sz="1200" smtClean="0">
                <a:solidFill>
                  <a:schemeClr val="tx1"/>
                </a:solidFill>
                <a:latin typeface="Times New Roman" panose="02020603050405020304" pitchFamily="18" charset="0"/>
                <a:ea typeface="宋体" panose="02010600030101010101" pitchFamily="2" charset="-122"/>
              </a:rPr>
              <a:t>33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953514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24F5D178-33F3-40C2-9701-B95B7645B566}" type="slidenum">
              <a:rPr lang="zh-CN" altLang="en-US" sz="1200" smtClean="0">
                <a:solidFill>
                  <a:schemeClr val="tx1"/>
                </a:solidFill>
                <a:latin typeface="Times New Roman" panose="02020603050405020304" pitchFamily="18" charset="0"/>
                <a:ea typeface="宋体" panose="02010600030101010101" pitchFamily="2" charset="-122"/>
              </a:rPr>
              <a:t>34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04455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FDA55BA-7F02-49E0-AD5D-9C8EA54A7A2D}" type="slidenum">
              <a:rPr lang="zh-CN" altLang="en-US" sz="1200" smtClean="0">
                <a:solidFill>
                  <a:schemeClr val="tx1"/>
                </a:solidFill>
                <a:latin typeface="Times New Roman" panose="02020603050405020304" pitchFamily="18" charset="0"/>
                <a:ea typeface="宋体" panose="02010600030101010101" pitchFamily="2" charset="-122"/>
              </a:rPr>
              <a:t>35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871584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37</a:t>
            </a:fld>
            <a:endParaRPr lang="en-US" altLang="zh-CN"/>
          </a:p>
        </p:txBody>
      </p:sp>
    </p:spTree>
    <p:extLst>
      <p:ext uri="{BB962C8B-B14F-4D97-AF65-F5344CB8AC3E}">
        <p14:creationId xmlns:p14="http://schemas.microsoft.com/office/powerpoint/2010/main" val="3202382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4BC7B65C-ADCD-46AB-B164-A5DADBE4318F}" type="slidenum">
              <a:rPr lang="zh-CN" altLang="en-US" sz="1200" smtClean="0">
                <a:solidFill>
                  <a:schemeClr val="tx1"/>
                </a:solidFill>
                <a:latin typeface="Times New Roman" panose="02020603050405020304" pitchFamily="18" charset="0"/>
                <a:ea typeface="宋体" panose="02010600030101010101" pitchFamily="2" charset="-122"/>
              </a:rPr>
              <a:t>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62861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23B1E54-1A24-4D8B-8739-68B5B2A16420}" type="slidenum">
              <a:rPr lang="zh-CN" altLang="en-US" sz="1200" smtClean="0">
                <a:solidFill>
                  <a:schemeClr val="tx1"/>
                </a:solidFill>
                <a:latin typeface="Times New Roman" panose="02020603050405020304" pitchFamily="18" charset="0"/>
                <a:ea typeface="宋体" panose="02010600030101010101" pitchFamily="2" charset="-122"/>
              </a:rPr>
              <a:t>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88291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45EDC1CD-D8D0-4956-9425-BF58D3434654}" type="slidenum">
              <a:rPr lang="zh-CN" altLang="en-US" sz="1200" smtClean="0">
                <a:solidFill>
                  <a:schemeClr val="tx1"/>
                </a:solidFill>
                <a:latin typeface="Times New Roman" panose="02020603050405020304" pitchFamily="18" charset="0"/>
                <a:ea typeface="宋体" panose="02010600030101010101" pitchFamily="2" charset="-122"/>
              </a:rPr>
              <a:t>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2592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47F1C8-EE42-430E-AA24-5A23297A5BEF}" type="slidenum">
              <a:rPr lang="zh-CN" altLang="en-US" sz="1200" smtClean="0">
                <a:solidFill>
                  <a:schemeClr val="tx1"/>
                </a:solidFill>
                <a:latin typeface="Times New Roman" panose="02020603050405020304" pitchFamily="18" charset="0"/>
                <a:ea typeface="宋体" panose="02010600030101010101" pitchFamily="2" charset="-122"/>
              </a:rPr>
              <a:t>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61422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47F1C8-EE42-430E-AA24-5A23297A5BEF}" type="slidenum">
              <a:rPr lang="zh-CN" altLang="en-US" sz="1200" smtClean="0">
                <a:solidFill>
                  <a:schemeClr val="tx1"/>
                </a:solidFill>
                <a:latin typeface="Times New Roman" panose="02020603050405020304" pitchFamily="18" charset="0"/>
                <a:ea typeface="宋体" panose="02010600030101010101" pitchFamily="2" charset="-122"/>
              </a:rPr>
              <a:t>11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52084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47F1C8-EE42-430E-AA24-5A23297A5BEF}" type="slidenum">
              <a:rPr lang="zh-CN" altLang="en-US" sz="1200" smtClean="0">
                <a:solidFill>
                  <a:schemeClr val="tx1"/>
                </a:solidFill>
                <a:latin typeface="Times New Roman" panose="02020603050405020304" pitchFamily="18" charset="0"/>
                <a:ea typeface="宋体" panose="02010600030101010101" pitchFamily="2" charset="-122"/>
              </a:rPr>
              <a:t>14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070745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C786FF09-907C-430B-8CA5-C8B81E3AE391}" type="slidenum">
              <a:rPr lang="zh-CN" altLang="en-US" sz="1200" smtClean="0">
                <a:solidFill>
                  <a:schemeClr val="tx1"/>
                </a:solidFill>
                <a:latin typeface="Times New Roman" panose="02020603050405020304" pitchFamily="18" charset="0"/>
                <a:ea typeface="宋体" panose="02010600030101010101" pitchFamily="2" charset="-122"/>
              </a:rPr>
              <a:t>15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705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p:spPr>
        <p:txBody>
          <a:bodyPr/>
          <a:lstStyle/>
          <a:p>
            <a:endParaRPr lang="zh-CN" altLang="en-US"/>
          </a:p>
        </p:txBody>
      </p:sp>
      <p:sp>
        <p:nvSpPr>
          <p:cNvPr id="34611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34611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3E661FC4-7B83-4A34-B91B-AA6A7262B820}"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F5AA4F-4438-4060-9BE6-1687BE62E505}"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68A5884-0E10-422A-BBC2-5432D414C5C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D407C5-FC56-4DDD-A8E0-6641EA62F7D9}"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0066"/>
                </a:solidFill>
                <a:latin typeface="黑体"/>
                <a:cs typeface="黑体"/>
              </a:defRPr>
            </a:lvl1pPr>
          </a:lstStyle>
          <a:p>
            <a:endParaRPr/>
          </a:p>
        </p:txBody>
      </p:sp>
      <p:sp>
        <p:nvSpPr>
          <p:cNvPr id="3" name="Holder 3"/>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11"/>
          </p:nvPr>
        </p:nvSpPr>
        <p:spPr/>
        <p:txBody>
          <a:bodyPr lIns="0" tIns="0" rIns="0" bIns="0"/>
          <a:lstStyle>
            <a:lvl1pPr algn="l">
              <a:defRPr>
                <a:solidFill>
                  <a:schemeClr val="tx1">
                    <a:tint val="75000"/>
                  </a:schemeClr>
                </a:solidFill>
              </a:defRPr>
            </a:lvl1pPr>
          </a:lstStyle>
          <a:p>
            <a:pPr>
              <a:defRPr/>
            </a:pPr>
            <a:fld id="{F24A68D7-DB73-4720-BD85-9735725BF3D0}" type="datetimeFigureOut">
              <a:rPr lang="en-US"/>
              <a:pPr>
                <a:defRPr/>
              </a:pPr>
              <a:t>3/24/2024</a:t>
            </a:fld>
            <a:endParaRPr lang="en-US"/>
          </a:p>
        </p:txBody>
      </p:sp>
      <p:sp>
        <p:nvSpPr>
          <p:cNvPr id="5" name="Holder 5"/>
          <p:cNvSpPr>
            <a:spLocks noGrp="1"/>
          </p:cNvSpPr>
          <p:nvPr>
            <p:ph type="sldNum" sz="quarter" idx="12"/>
          </p:nvPr>
        </p:nvSpPr>
        <p:spPr/>
        <p:txBody>
          <a:bodyPr lIns="0" tIns="0" rIns="0" bIns="0"/>
          <a:lstStyle>
            <a:lvl1pPr algn="r">
              <a:defRPr>
                <a:solidFill>
                  <a:schemeClr val="tx1">
                    <a:tint val="75000"/>
                  </a:schemeClr>
                </a:solidFill>
              </a:defRPr>
            </a:lvl1pPr>
          </a:lstStyle>
          <a:p>
            <a:pPr>
              <a:defRPr/>
            </a:pPr>
            <a:fld id="{2A71C345-75BE-406F-868E-6795E4F05F6E}" type="slidenum">
              <a:rPr/>
              <a:pPr>
                <a:defRPr/>
              </a:pPr>
              <a:t>‹#›</a:t>
            </a:fld>
            <a:endParaRPr/>
          </a:p>
        </p:txBody>
      </p:sp>
    </p:spTree>
    <p:extLst>
      <p:ext uri="{BB962C8B-B14F-4D97-AF65-F5344CB8AC3E}">
        <p14:creationId xmlns:p14="http://schemas.microsoft.com/office/powerpoint/2010/main" val="373431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2E7C3B9-C4A1-44EB-A7E4-09B702A35F6D}"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4881B5F-1444-4077-BC77-407B27141322}"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98E8737-0108-453D-8E63-E5843A559DB2}"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E421E1C-CF44-4D36-81D1-1A2D0D06896D}"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0EECCE5-9117-43C2-A947-E276A873C0A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10493474-1D8D-4761-9B06-86ACF302DEB0}"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marL="0" indent="0">
              <a:buNone/>
              <a:defRPr sz="3200"/>
            </a:lvl1pPr>
            <a:lvl2pPr marL="344170" indent="0">
              <a:buNone/>
              <a:defRPr sz="2800"/>
            </a:lvl2pPr>
            <a:lvl3pPr marL="671195" indent="0">
              <a:buNone/>
              <a:defRPr sz="2400"/>
            </a:lvl3pPr>
            <a:lvl4pPr marL="1023620" indent="0">
              <a:buNone/>
              <a:defRPr sz="2000"/>
            </a:lvl4pPr>
            <a:lvl5pPr marL="1341755" indent="0">
              <a:buNone/>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599736E-C9A8-4780-B271-18585DB712F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37AE1E-65D8-4842-83F3-9881A5F9DAC5}"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zh-CN"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34509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sz="1200">
                <a:solidFill>
                  <a:schemeClr val="tx1"/>
                </a:solidFill>
                <a:latin typeface="+mj-lt"/>
                <a:ea typeface="+mn-ea"/>
                <a:cs typeface="+mn-cs"/>
              </a:defRPr>
            </a:lvl1pPr>
          </a:lstStyle>
          <a:p>
            <a:pPr>
              <a:defRPr/>
            </a:pPr>
            <a:endParaRPr lang="en-US" altLang="zh-CN"/>
          </a:p>
        </p:txBody>
      </p:sp>
      <p:sp>
        <p:nvSpPr>
          <p:cNvPr id="3450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SzTx/>
              <a:buFontTx/>
              <a:buNone/>
              <a:defRPr sz="1200">
                <a:solidFill>
                  <a:schemeClr val="tx1"/>
                </a:solidFill>
                <a:latin typeface="+mj-lt"/>
                <a:ea typeface="+mn-ea"/>
                <a:cs typeface="+mn-cs"/>
              </a:defRPr>
            </a:lvl1pPr>
          </a:lstStyle>
          <a:p>
            <a:pPr>
              <a:defRPr/>
            </a:pPr>
            <a:endParaRPr lang="en-US" altLang="zh-CN"/>
          </a:p>
        </p:txBody>
      </p:sp>
      <p:sp>
        <p:nvSpPr>
          <p:cNvPr id="34509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sz="1200">
                <a:solidFill>
                  <a:schemeClr val="tx1"/>
                </a:solidFill>
                <a:latin typeface="+mj-lt"/>
                <a:ea typeface="+mn-ea"/>
                <a:cs typeface="+mn-cs"/>
              </a:defRPr>
            </a:lvl1pPr>
          </a:lstStyle>
          <a:p>
            <a:pPr>
              <a:defRPr/>
            </a:pPr>
            <a:fld id="{AD041E20-F650-42BC-93E4-699D042D3CF5}" type="slidenum">
              <a:rPr lang="en-US" altLang="zh-CN"/>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wmf"/><Relationship Id="rId3" Type="http://schemas.openxmlformats.org/officeDocument/2006/relationships/notesSlide" Target="../notesSlides/notesSlide9.xml"/><Relationship Id="rId7" Type="http://schemas.openxmlformats.org/officeDocument/2006/relationships/image" Target="../media/image7.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bin"/><Relationship Id="rId18" Type="http://schemas.openxmlformats.org/officeDocument/2006/relationships/image" Target="../media/image17.wmf"/><Relationship Id="rId26" Type="http://schemas.openxmlformats.org/officeDocument/2006/relationships/image" Target="../media/image21.wmf"/><Relationship Id="rId3" Type="http://schemas.openxmlformats.org/officeDocument/2006/relationships/notesSlide" Target="../notesSlides/notesSlide10.xml"/><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4.wmf"/><Relationship Id="rId17" Type="http://schemas.openxmlformats.org/officeDocument/2006/relationships/oleObject" Target="../embeddings/oleObject13.bin"/><Relationship Id="rId25"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image" Target="../media/image18.wmf"/><Relationship Id="rId29" Type="http://schemas.openxmlformats.org/officeDocument/2006/relationships/oleObject" Target="../embeddings/oleObject19.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0.bin"/><Relationship Id="rId24" Type="http://schemas.openxmlformats.org/officeDocument/2006/relationships/image" Target="../media/image20.wmf"/><Relationship Id="rId32" Type="http://schemas.openxmlformats.org/officeDocument/2006/relationships/image" Target="../media/image24.wmf"/><Relationship Id="rId5" Type="http://schemas.openxmlformats.org/officeDocument/2006/relationships/image" Target="../media/image11.wmf"/><Relationship Id="rId15" Type="http://schemas.openxmlformats.org/officeDocument/2006/relationships/oleObject" Target="../embeddings/oleObject12.bin"/><Relationship Id="rId23" Type="http://schemas.openxmlformats.org/officeDocument/2006/relationships/oleObject" Target="../embeddings/oleObject16.bin"/><Relationship Id="rId28" Type="http://schemas.openxmlformats.org/officeDocument/2006/relationships/image" Target="../media/image22.wmf"/><Relationship Id="rId10" Type="http://schemas.openxmlformats.org/officeDocument/2006/relationships/image" Target="../media/image13.wmf"/><Relationship Id="rId19" Type="http://schemas.openxmlformats.org/officeDocument/2006/relationships/oleObject" Target="../embeddings/oleObject14.bin"/><Relationship Id="rId31" Type="http://schemas.openxmlformats.org/officeDocument/2006/relationships/oleObject" Target="../embeddings/oleObject20.bin"/><Relationship Id="rId4" Type="http://schemas.openxmlformats.org/officeDocument/2006/relationships/oleObject" Target="../embeddings/oleObject6.bin"/><Relationship Id="rId9" Type="http://schemas.openxmlformats.org/officeDocument/2006/relationships/oleObject" Target="../embeddings/oleObject9.bin"/><Relationship Id="rId14" Type="http://schemas.openxmlformats.org/officeDocument/2006/relationships/image" Target="../media/image15.wmf"/><Relationship Id="rId22" Type="http://schemas.openxmlformats.org/officeDocument/2006/relationships/image" Target="../media/image19.wmf"/><Relationship Id="rId27" Type="http://schemas.openxmlformats.org/officeDocument/2006/relationships/oleObject" Target="../embeddings/oleObject18.bin"/><Relationship Id="rId30" Type="http://schemas.openxmlformats.org/officeDocument/2006/relationships/image" Target="../media/image2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4.wmf"/><Relationship Id="rId3" Type="http://schemas.openxmlformats.org/officeDocument/2006/relationships/notesSlide" Target="../notesSlides/notesSlide11.xml"/><Relationship Id="rId7" Type="http://schemas.openxmlformats.org/officeDocument/2006/relationships/image" Target="../media/image21.wmf"/><Relationship Id="rId12"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7.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3.bin"/><Relationship Id="rId5" Type="http://schemas.openxmlformats.org/officeDocument/2006/relationships/image" Target="../media/image26.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5.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7.bin"/><Relationship Id="rId5" Type="http://schemas.openxmlformats.org/officeDocument/2006/relationships/image" Target="../media/image29.wmf"/><Relationship Id="rId4" Type="http://schemas.openxmlformats.org/officeDocument/2006/relationships/oleObject" Target="../embeddings/oleObject26.bin"/><Relationship Id="rId9"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2.png"/><Relationship Id="rId5" Type="http://schemas.openxmlformats.org/officeDocument/2006/relationships/image" Target="../media/image30.w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3.png"/><Relationship Id="rId5" Type="http://schemas.openxmlformats.org/officeDocument/2006/relationships/image" Target="../media/image35.wmf"/><Relationship Id="rId4"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9.xml"/><Relationship Id="rId7" Type="http://schemas.openxmlformats.org/officeDocument/2006/relationships/image" Target="../media/image37.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image" Target="../media/image36.wmf"/><Relationship Id="rId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0.xml"/><Relationship Id="rId7" Type="http://schemas.openxmlformats.org/officeDocument/2006/relationships/image" Target="../media/image39.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33.bin"/><Relationship Id="rId5" Type="http://schemas.openxmlformats.org/officeDocument/2006/relationships/image" Target="../media/image38.wmf"/><Relationship Id="rId4" Type="http://schemas.openxmlformats.org/officeDocument/2006/relationships/oleObject" Target="../embeddings/oleObject32.bin"/><Relationship Id="rId9" Type="http://schemas.openxmlformats.org/officeDocument/2006/relationships/image" Target="../media/image40.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21.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6.bin"/><Relationship Id="rId5" Type="http://schemas.openxmlformats.org/officeDocument/2006/relationships/image" Target="../media/image41.wmf"/><Relationship Id="rId4" Type="http://schemas.openxmlformats.org/officeDocument/2006/relationships/oleObject" Target="../embeddings/oleObject35.bin"/><Relationship Id="rId9" Type="http://schemas.openxmlformats.org/officeDocument/2006/relationships/image" Target="../media/image4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image" Target="../media/image44.wmf"/><Relationship Id="rId4"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6.png"/><Relationship Id="rId4" Type="http://schemas.openxmlformats.org/officeDocument/2006/relationships/oleObject" Target="../embeddings/oleObject40.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etcode.cn/problems/word-break/"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sldNum" sz="quarter" idx="12"/>
          </p:nvPr>
        </p:nvSpPr>
        <p:spPr/>
        <p:txBody>
          <a:bodyPr/>
          <a:lstStyle/>
          <a:p>
            <a:pPr>
              <a:defRPr/>
            </a:pPr>
            <a:fld id="{80AE44E4-9FFF-4CAB-BC32-D9653269BBD6}" type="slidenum">
              <a:rPr lang="en-US" altLang="zh-CN"/>
              <a:t>1</a:t>
            </a:fld>
            <a:endParaRPr lang="en-US" altLang="zh-CN"/>
          </a:p>
        </p:txBody>
      </p:sp>
      <p:sp>
        <p:nvSpPr>
          <p:cNvPr id="282626" name="Rectangle 2"/>
          <p:cNvSpPr>
            <a:spLocks noGrp="1" noChangeArrowheads="1"/>
          </p:cNvSpPr>
          <p:nvPr>
            <p:ph type="ctrTitle"/>
          </p:nvPr>
        </p:nvSpPr>
        <p:spPr>
          <a:xfrm>
            <a:off x="684213" y="1916113"/>
            <a:ext cx="8064500" cy="1081087"/>
          </a:xfrm>
        </p:spPr>
        <p:txBody>
          <a:bodyPr/>
          <a:lstStyle/>
          <a:p>
            <a:pPr algn="ctr" eaLnBrk="1" hangingPunct="1">
              <a:defRPr/>
            </a:pPr>
            <a:r>
              <a:rPr lang="zh-CN" altLang="en-US"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第</a:t>
            </a:r>
            <a:r>
              <a:rPr lang="en-US" altLang="zh-CN"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3</a:t>
            </a:r>
            <a:r>
              <a:rPr lang="zh-CN" altLang="en-US"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章  动态规划</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10</a:t>
            </a:fld>
            <a:endParaRPr lang="en-US" altLang="zh-CN"/>
          </a:p>
        </p:txBody>
      </p:sp>
      <p:sp>
        <p:nvSpPr>
          <p:cNvPr id="3" name="文本框 2"/>
          <p:cNvSpPr txBox="1"/>
          <p:nvPr/>
        </p:nvSpPr>
        <p:spPr>
          <a:xfrm>
            <a:off x="323528" y="260648"/>
            <a:ext cx="4942263" cy="553998"/>
          </a:xfrm>
          <a:prstGeom prst="rect">
            <a:avLst/>
          </a:prstGeom>
          <a:noFill/>
        </p:spPr>
        <p:txBody>
          <a:bodyPr wrap="square" rtlCol="0">
            <a:spAutoFit/>
          </a:bodyPr>
          <a:lstStyle/>
          <a:p>
            <a:r>
              <a:rPr lang="zh-CN" altLang="en-US" smtClean="0"/>
              <a:t>自底向上的方法</a:t>
            </a:r>
            <a:r>
              <a:rPr lang="en-US" altLang="zh-CN" smtClean="0"/>
              <a:t>——</a:t>
            </a:r>
            <a:r>
              <a:rPr lang="zh-CN" altLang="en-US"/>
              <a:t>改进</a:t>
            </a:r>
          </a:p>
        </p:txBody>
      </p:sp>
      <p:sp>
        <p:nvSpPr>
          <p:cNvPr id="4" name="矩形 3"/>
          <p:cNvSpPr/>
          <p:nvPr/>
        </p:nvSpPr>
        <p:spPr>
          <a:xfrm>
            <a:off x="4463988" y="919004"/>
            <a:ext cx="4320480" cy="4025717"/>
          </a:xfrm>
          <a:prstGeom prst="rect">
            <a:avLst/>
          </a:prstGeom>
        </p:spPr>
        <p:txBody>
          <a:bodyPr wrap="square">
            <a:spAutoFit/>
          </a:bodyPr>
          <a:lstStyle/>
          <a:p>
            <a:pPr>
              <a:buNone/>
            </a:pPr>
            <a:r>
              <a:rPr lang="zh-CN" altLang="en-US" sz="1800" dirty="0"/>
              <a:t>public static int fib(int n)    </a:t>
            </a:r>
            <a:r>
              <a:rPr lang="zh-CN" altLang="en-US" sz="1800" dirty="0" smtClean="0"/>
              <a:t>{</a:t>
            </a:r>
            <a:endParaRPr lang="en-US" altLang="zh-CN" sz="1800" dirty="0" smtClean="0"/>
          </a:p>
          <a:p>
            <a:pPr>
              <a:buNone/>
            </a:pPr>
            <a:r>
              <a:rPr lang="zh-CN" altLang="en-US" sz="1800" dirty="0" smtClean="0"/>
              <a:t>        </a:t>
            </a:r>
            <a:r>
              <a:rPr lang="zh-CN" altLang="en-US" sz="1800" dirty="0"/>
              <a:t>if(n&lt;=1)            return n</a:t>
            </a:r>
            <a:r>
              <a:rPr lang="zh-CN" altLang="en-US" sz="1800" dirty="0" smtClean="0"/>
              <a:t>;</a:t>
            </a:r>
            <a:endParaRPr lang="en-US" altLang="zh-CN" sz="1800" dirty="0" smtClean="0"/>
          </a:p>
          <a:p>
            <a:pPr>
              <a:buNone/>
            </a:pPr>
            <a:r>
              <a:rPr lang="zh-CN" altLang="en-US" sz="1800" dirty="0" smtClean="0"/>
              <a:t>        </a:t>
            </a:r>
            <a:r>
              <a:rPr lang="zh-CN" altLang="en-US" sz="1800" dirty="0"/>
              <a:t>int Memo_i_2=0</a:t>
            </a:r>
            <a:r>
              <a:rPr lang="zh-CN" altLang="en-US" sz="1800" dirty="0" smtClean="0"/>
              <a:t>;</a:t>
            </a:r>
            <a:endParaRPr lang="en-US" altLang="zh-CN" sz="1800" dirty="0" smtClean="0"/>
          </a:p>
          <a:p>
            <a:pPr>
              <a:buNone/>
            </a:pPr>
            <a:r>
              <a:rPr lang="zh-CN" altLang="en-US" sz="1800" dirty="0" smtClean="0"/>
              <a:t>        </a:t>
            </a:r>
            <a:r>
              <a:rPr lang="zh-CN" altLang="en-US" sz="1800" dirty="0"/>
              <a:t>int Memo_i_1=1</a:t>
            </a:r>
            <a:r>
              <a:rPr lang="zh-CN" altLang="en-US" sz="1800" dirty="0" smtClean="0"/>
              <a:t>;</a:t>
            </a:r>
            <a:endParaRPr lang="en-US" altLang="zh-CN" sz="1800" dirty="0" smtClean="0"/>
          </a:p>
          <a:p>
            <a:pPr>
              <a:buNone/>
            </a:pPr>
            <a:r>
              <a:rPr lang="zh-CN" altLang="en-US" sz="1800" dirty="0" smtClean="0"/>
              <a:t>        </a:t>
            </a:r>
            <a:r>
              <a:rPr lang="zh-CN" altLang="en-US" sz="1800" dirty="0"/>
              <a:t>int Memo_i=1</a:t>
            </a:r>
            <a:r>
              <a:rPr lang="zh-CN" altLang="en-US" sz="1800" dirty="0" smtClean="0"/>
              <a:t>;</a:t>
            </a:r>
            <a:endParaRPr lang="en-US" altLang="zh-CN" sz="1800" dirty="0" smtClean="0"/>
          </a:p>
          <a:p>
            <a:pPr>
              <a:buNone/>
            </a:pPr>
            <a:r>
              <a:rPr lang="zh-CN" altLang="en-US" sz="1800" dirty="0" smtClean="0"/>
              <a:t>        </a:t>
            </a:r>
            <a:r>
              <a:rPr lang="zh-CN" altLang="en-US" sz="1800" dirty="0"/>
              <a:t>for(int i=2;i&lt;=n;i</a:t>
            </a:r>
            <a:r>
              <a:rPr lang="zh-CN" altLang="en-US" sz="1800" dirty="0" smtClean="0"/>
              <a:t>++){</a:t>
            </a:r>
            <a:endParaRPr lang="en-US" altLang="zh-CN" sz="1800" dirty="0" smtClean="0"/>
          </a:p>
          <a:p>
            <a:pPr>
              <a:buNone/>
            </a:pPr>
            <a:r>
              <a:rPr lang="zh-CN" altLang="en-US" sz="1800" dirty="0" smtClean="0"/>
              <a:t>            </a:t>
            </a:r>
            <a:r>
              <a:rPr lang="zh-CN" altLang="en-US" sz="1800" dirty="0">
                <a:solidFill>
                  <a:srgbClr val="FF0000"/>
                </a:solidFill>
              </a:rPr>
              <a:t>Memo_i</a:t>
            </a:r>
            <a:r>
              <a:rPr lang="zh-CN" altLang="en-US" sz="1800" dirty="0" smtClean="0">
                <a:solidFill>
                  <a:srgbClr val="FF0000"/>
                </a:solidFill>
              </a:rPr>
              <a:t>=Memo_i_2+Memo_i_1</a:t>
            </a:r>
            <a:r>
              <a:rPr lang="zh-CN" altLang="en-US" sz="1800" dirty="0" smtClean="0"/>
              <a:t>;</a:t>
            </a:r>
            <a:endParaRPr lang="en-US" altLang="zh-CN" sz="1800" dirty="0" smtClean="0"/>
          </a:p>
          <a:p>
            <a:pPr>
              <a:buNone/>
            </a:pPr>
            <a:r>
              <a:rPr lang="zh-CN" altLang="en-US" sz="1800" dirty="0" smtClean="0"/>
              <a:t>            </a:t>
            </a:r>
            <a:r>
              <a:rPr lang="zh-CN" altLang="en-US" sz="1800" dirty="0"/>
              <a:t>Memo_i_2=Memo_i_1</a:t>
            </a:r>
            <a:r>
              <a:rPr lang="zh-CN" altLang="en-US" sz="1800" dirty="0" smtClean="0"/>
              <a:t>;</a:t>
            </a:r>
            <a:endParaRPr lang="en-US" altLang="zh-CN" sz="1800" dirty="0" smtClean="0"/>
          </a:p>
          <a:p>
            <a:pPr>
              <a:buNone/>
            </a:pPr>
            <a:r>
              <a:rPr lang="zh-CN" altLang="en-US" sz="1800" dirty="0" smtClean="0"/>
              <a:t>            </a:t>
            </a:r>
            <a:r>
              <a:rPr lang="zh-CN" altLang="en-US" sz="1800" dirty="0"/>
              <a:t>Memo_i_1=Memo_i</a:t>
            </a:r>
            <a:r>
              <a:rPr lang="zh-CN" altLang="en-US" sz="1800" dirty="0" smtClean="0"/>
              <a:t>;</a:t>
            </a:r>
            <a:endParaRPr lang="en-US" altLang="zh-CN" sz="1800" dirty="0" smtClean="0"/>
          </a:p>
          <a:p>
            <a:pPr>
              <a:buNone/>
            </a:pPr>
            <a:r>
              <a:rPr lang="zh-CN" altLang="en-US" sz="1800" dirty="0" smtClean="0"/>
              <a:t>        }</a:t>
            </a:r>
            <a:endParaRPr lang="en-US" altLang="zh-CN" sz="1800" dirty="0" smtClean="0"/>
          </a:p>
          <a:p>
            <a:pPr>
              <a:buNone/>
            </a:pPr>
            <a:r>
              <a:rPr lang="zh-CN" altLang="en-US" sz="1800" dirty="0" smtClean="0"/>
              <a:t>        return </a:t>
            </a:r>
            <a:r>
              <a:rPr lang="zh-CN" altLang="en-US" sz="1800" dirty="0"/>
              <a:t>Memo_i</a:t>
            </a:r>
            <a:r>
              <a:rPr lang="zh-CN" altLang="en-US" sz="1800" dirty="0" smtClean="0"/>
              <a:t>;</a:t>
            </a:r>
            <a:endParaRPr lang="en-US" altLang="zh-CN" sz="1800" dirty="0" smtClean="0"/>
          </a:p>
          <a:p>
            <a:pPr>
              <a:buNone/>
            </a:pPr>
            <a:r>
              <a:rPr lang="en-US" altLang="zh-CN" sz="1800" dirty="0" smtClean="0"/>
              <a:t>}</a:t>
            </a:r>
            <a:endParaRPr lang="zh-CN" altLang="en-US" sz="1800" dirty="0"/>
          </a:p>
        </p:txBody>
      </p:sp>
      <p:sp>
        <p:nvSpPr>
          <p:cNvPr id="5" name="矩形 4"/>
          <p:cNvSpPr/>
          <p:nvPr/>
        </p:nvSpPr>
        <p:spPr>
          <a:xfrm>
            <a:off x="611560" y="1988840"/>
            <a:ext cx="3168352" cy="1569660"/>
          </a:xfrm>
          <a:prstGeom prst="rect">
            <a:avLst/>
          </a:prstGeom>
        </p:spPr>
        <p:txBody>
          <a:bodyPr wrap="square">
            <a:spAutoFit/>
          </a:bodyPr>
          <a:lstStyle/>
          <a:p>
            <a:pPr>
              <a:buNone/>
            </a:pPr>
            <a:r>
              <a:rPr lang="zh-CN" altLang="en-US" sz="2400" dirty="0">
                <a:solidFill>
                  <a:srgbClr val="4D4D4D"/>
                </a:solidFill>
                <a:latin typeface="-apple-system"/>
              </a:rPr>
              <a:t>参与循环的只有 </a:t>
            </a:r>
            <a:r>
              <a:rPr lang="en-US" altLang="zh-CN" sz="2400" dirty="0" err="1">
                <a:solidFill>
                  <a:srgbClr val="4D4D4D"/>
                </a:solidFill>
                <a:latin typeface="-apple-system"/>
              </a:rPr>
              <a:t>i</a:t>
            </a:r>
            <a:r>
              <a:rPr lang="zh-CN" altLang="en-US" sz="2400" dirty="0">
                <a:solidFill>
                  <a:srgbClr val="4D4D4D"/>
                </a:solidFill>
                <a:latin typeface="-apple-system"/>
              </a:rPr>
              <a:t>，</a:t>
            </a:r>
            <a:r>
              <a:rPr lang="en-US" altLang="zh-CN" sz="2400" dirty="0">
                <a:solidFill>
                  <a:srgbClr val="4D4D4D"/>
                </a:solidFill>
                <a:latin typeface="-apple-system"/>
              </a:rPr>
              <a:t>i-1 , i-2</a:t>
            </a:r>
            <a:r>
              <a:rPr lang="zh-CN" altLang="en-US" sz="2400" dirty="0">
                <a:solidFill>
                  <a:srgbClr val="4D4D4D"/>
                </a:solidFill>
                <a:latin typeface="-apple-system"/>
              </a:rPr>
              <a:t>三项，因此该方法的空间可以进一步的</a:t>
            </a:r>
            <a:r>
              <a:rPr lang="zh-CN" altLang="en-US" sz="2400" dirty="0" smtClean="0">
                <a:solidFill>
                  <a:srgbClr val="4D4D4D"/>
                </a:solidFill>
                <a:latin typeface="-apple-system"/>
              </a:rPr>
              <a:t>压缩 </a:t>
            </a:r>
            <a:endParaRPr lang="zh-CN" altLang="en-US" sz="2400" dirty="0"/>
          </a:p>
        </p:txBody>
      </p:sp>
      <p:sp>
        <p:nvSpPr>
          <p:cNvPr id="6" name="矩形 5"/>
          <p:cNvSpPr/>
          <p:nvPr/>
        </p:nvSpPr>
        <p:spPr>
          <a:xfrm>
            <a:off x="323528" y="5049079"/>
            <a:ext cx="8280920" cy="1200329"/>
          </a:xfrm>
          <a:prstGeom prst="rect">
            <a:avLst/>
          </a:prstGeom>
        </p:spPr>
        <p:txBody>
          <a:bodyPr wrap="square">
            <a:spAutoFit/>
          </a:bodyPr>
          <a:lstStyle/>
          <a:p>
            <a:pPr>
              <a:buNone/>
            </a:pPr>
            <a:r>
              <a:rPr lang="zh-CN" altLang="en-US" sz="2400" dirty="0">
                <a:solidFill>
                  <a:srgbClr val="4D4D4D"/>
                </a:solidFill>
                <a:latin typeface="-apple-system"/>
              </a:rPr>
              <a:t>一般来说由于</a:t>
            </a:r>
            <a:r>
              <a:rPr lang="zh-CN" altLang="en-US" sz="2400" u="sng" dirty="0">
                <a:solidFill>
                  <a:srgbClr val="FF0000"/>
                </a:solidFill>
                <a:latin typeface="-apple-system"/>
              </a:rPr>
              <a:t>备忘录方式</a:t>
            </a:r>
            <a:r>
              <a:rPr lang="zh-CN" altLang="en-US" sz="2400" dirty="0">
                <a:solidFill>
                  <a:srgbClr val="FF0000"/>
                </a:solidFill>
                <a:latin typeface="-apple-system"/>
              </a:rPr>
              <a:t>的动态规划方法使用了递归</a:t>
            </a:r>
            <a:r>
              <a:rPr lang="zh-CN" altLang="en-US" sz="2400" dirty="0">
                <a:solidFill>
                  <a:srgbClr val="4D4D4D"/>
                </a:solidFill>
                <a:latin typeface="-apple-system"/>
              </a:rPr>
              <a:t>，递归的时候会产生额外的开销</a:t>
            </a:r>
            <a:r>
              <a:rPr lang="zh-CN" altLang="en-US" sz="2400" dirty="0" smtClean="0">
                <a:solidFill>
                  <a:srgbClr val="4D4D4D"/>
                </a:solidFill>
                <a:latin typeface="-apple-system"/>
              </a:rPr>
              <a:t>，</a:t>
            </a:r>
            <a:r>
              <a:rPr lang="zh-CN" altLang="en-US" sz="2400" dirty="0">
                <a:solidFill>
                  <a:srgbClr val="4D4D4D"/>
                </a:solidFill>
                <a:latin typeface="-apple-system"/>
              </a:rPr>
              <a:t>通常</a:t>
            </a:r>
            <a:r>
              <a:rPr lang="zh-CN" altLang="en-US" sz="2400" dirty="0" smtClean="0">
                <a:solidFill>
                  <a:srgbClr val="4D4D4D"/>
                </a:solidFill>
                <a:latin typeface="-apple-system"/>
              </a:rPr>
              <a:t>使用</a:t>
            </a:r>
            <a:r>
              <a:rPr lang="zh-CN" altLang="en-US" sz="2400" u="sng" dirty="0">
                <a:solidFill>
                  <a:srgbClr val="FF0000"/>
                </a:solidFill>
                <a:latin typeface="-apple-system"/>
              </a:rPr>
              <a:t>自底向上</a:t>
            </a:r>
            <a:r>
              <a:rPr lang="zh-CN" altLang="en-US" sz="2400" dirty="0">
                <a:solidFill>
                  <a:srgbClr val="FF0000"/>
                </a:solidFill>
                <a:latin typeface="-apple-system"/>
              </a:rPr>
              <a:t>的动态规划方法要比备忘录方法好</a:t>
            </a:r>
            <a:r>
              <a:rPr lang="zh-CN" altLang="en-US" sz="2400" dirty="0">
                <a:solidFill>
                  <a:srgbClr val="4D4D4D"/>
                </a:solidFill>
                <a:latin typeface="-apple-system"/>
              </a:rPr>
              <a:t>。</a:t>
            </a:r>
            <a:endParaRPr lang="zh-CN" altLang="en-US" sz="2400" dirty="0"/>
          </a:p>
        </p:txBody>
      </p:sp>
      <p:sp>
        <p:nvSpPr>
          <p:cNvPr id="7" name="矩形 6"/>
          <p:cNvSpPr/>
          <p:nvPr/>
        </p:nvSpPr>
        <p:spPr>
          <a:xfrm>
            <a:off x="1259632" y="3627766"/>
            <a:ext cx="2376264" cy="553998"/>
          </a:xfrm>
          <a:prstGeom prst="rect">
            <a:avLst/>
          </a:prstGeom>
        </p:spPr>
        <p:txBody>
          <a:bodyPr wrap="square">
            <a:spAutoFit/>
          </a:bodyPr>
          <a:lstStyle/>
          <a:p>
            <a:pPr>
              <a:buNone/>
            </a:pPr>
            <a:r>
              <a:rPr lang="zh-CN" altLang="en-US" dirty="0" smtClean="0">
                <a:solidFill>
                  <a:srgbClr val="F73131"/>
                </a:solidFill>
              </a:rPr>
              <a:t>复杂度</a:t>
            </a:r>
            <a:r>
              <a:rPr lang="en-US" altLang="zh-CN" dirty="0" smtClean="0">
                <a:solidFill>
                  <a:srgbClr val="F73131"/>
                </a:solidFill>
              </a:rPr>
              <a:t>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D75883CB-3BE9-4ECA-90B4-65C5BE141A00}" type="slidenum">
              <a:rPr lang="en-US" altLang="zh-CN"/>
              <a:t>11</a:t>
            </a:fld>
            <a:endParaRPr lang="en-US" altLang="zh-CN"/>
          </a:p>
        </p:txBody>
      </p:sp>
      <p:sp>
        <p:nvSpPr>
          <p:cNvPr id="4099" name="Rectangle 3"/>
          <p:cNvSpPr>
            <a:spLocks noGrp="1" noChangeArrowheads="1"/>
          </p:cNvSpPr>
          <p:nvPr>
            <p:ph type="body" idx="1"/>
          </p:nvPr>
        </p:nvSpPr>
        <p:spPr>
          <a:xfrm>
            <a:off x="398463" y="228600"/>
            <a:ext cx="8229600" cy="6072188"/>
          </a:xfrm>
        </p:spPr>
        <p:txBody>
          <a:bodyPr/>
          <a:lstStyle/>
          <a:p>
            <a:pPr hangingPunct="1">
              <a:lnSpc>
                <a:spcPct val="120000"/>
              </a:lnSpc>
              <a:buNone/>
            </a:pPr>
            <a:r>
              <a:rPr lang="zh-CN" altLang="en-US" sz="2800" b="1" dirty="0" smtClean="0">
                <a:solidFill>
                  <a:srgbClr val="3907F1"/>
                </a:solidFill>
              </a:rPr>
              <a:t>     学习要点</a:t>
            </a:r>
            <a:r>
              <a:rPr lang="en-US" altLang="zh-CN" sz="2800" b="1" dirty="0" smtClean="0">
                <a:solidFill>
                  <a:srgbClr val="3907F1"/>
                </a:solidFill>
              </a:rPr>
              <a:t>:</a:t>
            </a:r>
          </a:p>
          <a:p>
            <a:pPr eaLnBrk="1" hangingPunct="1">
              <a:lnSpc>
                <a:spcPct val="120000"/>
              </a:lnSpc>
              <a:buNone/>
            </a:pPr>
            <a:r>
              <a:rPr lang="zh-CN" altLang="en-US" sz="2800" b="1" dirty="0" smtClean="0"/>
              <a:t>理解动态规划算法的概念。</a:t>
            </a:r>
          </a:p>
          <a:p>
            <a:pPr eaLnBrk="1" hangingPunct="1">
              <a:lnSpc>
                <a:spcPct val="120000"/>
              </a:lnSpc>
              <a:buNone/>
            </a:pPr>
            <a:r>
              <a:rPr lang="zh-CN" altLang="en-US" sz="2800" b="1" dirty="0" smtClean="0"/>
              <a:t>掌握动态规划算法的基本要素</a:t>
            </a:r>
          </a:p>
          <a:p>
            <a:pPr eaLnBrk="1" hangingPunct="1">
              <a:lnSpc>
                <a:spcPct val="120000"/>
              </a:lnSpc>
              <a:buNone/>
            </a:pPr>
            <a:r>
              <a:rPr lang="zh-CN" altLang="en-US" sz="2800" b="1" dirty="0" smtClean="0"/>
              <a:t>（</a:t>
            </a:r>
            <a:r>
              <a:rPr lang="en-US" altLang="zh-CN" sz="2800" b="1" dirty="0" smtClean="0"/>
              <a:t>1</a:t>
            </a:r>
            <a:r>
              <a:rPr lang="zh-CN" altLang="en-US" sz="2800" b="1" dirty="0" smtClean="0"/>
              <a:t>）</a:t>
            </a:r>
            <a:r>
              <a:rPr lang="zh-CN" altLang="en-US" sz="2800" b="1" dirty="0" smtClean="0">
                <a:solidFill>
                  <a:srgbClr val="FF0000"/>
                </a:solidFill>
              </a:rPr>
              <a:t>最优子结构性质</a:t>
            </a:r>
          </a:p>
          <a:p>
            <a:pPr eaLnBrk="1" hangingPunct="1">
              <a:lnSpc>
                <a:spcPct val="120000"/>
              </a:lnSpc>
              <a:buNone/>
            </a:pPr>
            <a:r>
              <a:rPr lang="zh-CN" altLang="en-US" sz="2800" b="1" dirty="0" smtClean="0"/>
              <a:t>（</a:t>
            </a:r>
            <a:r>
              <a:rPr lang="en-US" altLang="zh-CN" sz="2800" b="1" dirty="0" smtClean="0"/>
              <a:t>2</a:t>
            </a:r>
            <a:r>
              <a:rPr lang="zh-CN" altLang="en-US" sz="2800" b="1" dirty="0" smtClean="0"/>
              <a:t>）重叠子问题性质</a:t>
            </a:r>
            <a:endParaRPr lang="zh-CN" altLang="en-US" sz="2800" b="1" dirty="0" smtClean="0">
              <a:sym typeface="Symbol" panose="05050102010706020507" pitchFamily="18" charset="2"/>
            </a:endParaRPr>
          </a:p>
          <a:p>
            <a:pPr eaLnBrk="1" hangingPunct="1">
              <a:lnSpc>
                <a:spcPct val="120000"/>
              </a:lnSpc>
              <a:buNone/>
            </a:pPr>
            <a:r>
              <a:rPr lang="zh-CN" altLang="en-US" sz="2800" b="1" dirty="0" smtClean="0"/>
              <a:t>掌握设计动态规划算法的步骤。</a:t>
            </a:r>
          </a:p>
          <a:p>
            <a:pPr eaLnBrk="1" hangingPunct="1">
              <a:lnSpc>
                <a:spcPct val="120000"/>
              </a:lnSpc>
              <a:buNone/>
            </a:pPr>
            <a:r>
              <a:rPr lang="en-US" altLang="zh-CN" sz="2800" b="1" dirty="0" smtClean="0"/>
              <a:t>(1)</a:t>
            </a:r>
            <a:r>
              <a:rPr lang="zh-CN" altLang="en-US" sz="2800" b="1" dirty="0" smtClean="0"/>
              <a:t>找出最优解的性质，并刻划其结构特征。</a:t>
            </a:r>
          </a:p>
          <a:p>
            <a:pPr eaLnBrk="1" hangingPunct="1">
              <a:lnSpc>
                <a:spcPct val="120000"/>
              </a:lnSpc>
              <a:buNone/>
            </a:pPr>
            <a:r>
              <a:rPr lang="en-US" altLang="zh-CN" sz="2800" b="1" dirty="0" smtClean="0"/>
              <a:t>(2)</a:t>
            </a:r>
            <a:r>
              <a:rPr lang="zh-CN" altLang="en-US" sz="2800" b="1" dirty="0" smtClean="0"/>
              <a:t>递归地定义最优值。</a:t>
            </a:r>
          </a:p>
          <a:p>
            <a:pPr eaLnBrk="1" hangingPunct="1">
              <a:lnSpc>
                <a:spcPct val="120000"/>
              </a:lnSpc>
              <a:buNone/>
            </a:pPr>
            <a:r>
              <a:rPr lang="en-US" altLang="zh-CN" sz="2800" b="1" dirty="0" smtClean="0"/>
              <a:t>(3)</a:t>
            </a:r>
            <a:r>
              <a:rPr lang="zh-CN" altLang="en-US" sz="2800" b="1" dirty="0" smtClean="0"/>
              <a:t>以自底向上的方式计算出最优值。</a:t>
            </a:r>
          </a:p>
          <a:p>
            <a:pPr eaLnBrk="1" hangingPunct="1">
              <a:lnSpc>
                <a:spcPct val="120000"/>
              </a:lnSpc>
              <a:buNone/>
            </a:pPr>
            <a:r>
              <a:rPr lang="en-US" altLang="zh-CN" sz="2800" b="1" dirty="0" smtClean="0"/>
              <a:t>(4)</a:t>
            </a:r>
            <a:r>
              <a:rPr lang="zh-CN" altLang="en-US" sz="2800" b="1" dirty="0" smtClean="0"/>
              <a:t>根据计算最优值时得到的信息，构造最优解。</a:t>
            </a:r>
          </a:p>
        </p:txBody>
      </p:sp>
    </p:spTree>
    <p:extLst>
      <p:ext uri="{BB962C8B-B14F-4D97-AF65-F5344CB8AC3E}">
        <p14:creationId xmlns:p14="http://schemas.microsoft.com/office/powerpoint/2010/main" val="1662270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12</a:t>
            </a:fld>
            <a:endParaRPr lang="en-US" altLang="zh-CN"/>
          </a:p>
        </p:txBody>
      </p:sp>
      <p:pic>
        <p:nvPicPr>
          <p:cNvPr id="111618" name="Picture 2" descr="https://pic1.zhimg.com/80/v2-4cc436c57c1505b1bbe8fa536db7bede_720w.webp?source=1940ef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494" y="3762623"/>
            <a:ext cx="1859868" cy="1627387"/>
          </a:xfrm>
          <a:prstGeom prst="rect">
            <a:avLst/>
          </a:prstGeom>
          <a:noFill/>
          <a:extLst>
            <a:ext uri="{909E8E84-426E-40DD-AFC4-6F175D3DCCD1}">
              <a14:hiddenFill xmlns:a14="http://schemas.microsoft.com/office/drawing/2010/main">
                <a:solidFill>
                  <a:srgbClr val="FFFFFF"/>
                </a:solidFill>
              </a14:hiddenFill>
            </a:ext>
          </a:extLst>
        </p:spPr>
      </p:pic>
      <p:pic>
        <p:nvPicPr>
          <p:cNvPr id="111620" name="Picture 4" descr="https://picx.zhimg.com/80/v2-12aa22f2e3b094ba1fb6f6a148be165d_720w.webp?source=1940ef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948" y="3762623"/>
            <a:ext cx="1866439" cy="163313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76872" y="3606821"/>
            <a:ext cx="2895036" cy="1938992"/>
          </a:xfrm>
          <a:prstGeom prst="rect">
            <a:avLst/>
          </a:prstGeom>
        </p:spPr>
        <p:txBody>
          <a:bodyPr wrap="square">
            <a:spAutoFit/>
          </a:bodyPr>
          <a:lstStyle/>
          <a:p>
            <a:pPr>
              <a:lnSpc>
                <a:spcPct val="200000"/>
              </a:lnSpc>
              <a:buNone/>
            </a:pPr>
            <a:r>
              <a:rPr lang="zh-CN" altLang="en-US" sz="2000" dirty="0" smtClean="0">
                <a:solidFill>
                  <a:srgbClr val="121212"/>
                </a:solidFill>
                <a:latin typeface="-apple-system"/>
              </a:rPr>
              <a:t>示例：</a:t>
            </a:r>
            <a:r>
              <a:rPr lang="zh-CN" altLang="en-US" sz="2000" dirty="0" smtClean="0">
                <a:solidFill>
                  <a:srgbClr val="121212"/>
                </a:solidFill>
                <a:latin typeface="-apple-system"/>
              </a:rPr>
              <a:t>地图从</a:t>
            </a:r>
            <a:r>
              <a:rPr lang="zh-CN" altLang="en-US" sz="2000" dirty="0">
                <a:solidFill>
                  <a:srgbClr val="121212"/>
                </a:solidFill>
                <a:latin typeface="-apple-system"/>
              </a:rPr>
              <a:t>左下</a:t>
            </a:r>
            <a:r>
              <a:rPr lang="zh-CN" altLang="en-US" sz="2000" dirty="0" smtClean="0">
                <a:solidFill>
                  <a:srgbClr val="121212"/>
                </a:solidFill>
                <a:latin typeface="-apple-system"/>
              </a:rPr>
              <a:t>角到</a:t>
            </a:r>
            <a:r>
              <a:rPr lang="zh-CN" altLang="en-US" sz="2000" dirty="0">
                <a:solidFill>
                  <a:srgbClr val="121212"/>
                </a:solidFill>
                <a:latin typeface="-apple-system"/>
              </a:rPr>
              <a:t>右</a:t>
            </a:r>
            <a:r>
              <a:rPr lang="zh-CN" altLang="en-US" sz="2000" dirty="0" smtClean="0">
                <a:solidFill>
                  <a:srgbClr val="121212"/>
                </a:solidFill>
                <a:latin typeface="-apple-system"/>
              </a:rPr>
              <a:t>上角，只</a:t>
            </a:r>
            <a:r>
              <a:rPr lang="zh-CN" altLang="en-US" sz="2000" dirty="0">
                <a:solidFill>
                  <a:srgbClr val="121212"/>
                </a:solidFill>
                <a:latin typeface="-apple-system"/>
              </a:rPr>
              <a:t>向右和向上</a:t>
            </a:r>
            <a:r>
              <a:rPr lang="zh-CN" altLang="en-US" sz="2000" dirty="0" smtClean="0">
                <a:solidFill>
                  <a:srgbClr val="121212"/>
                </a:solidFill>
                <a:latin typeface="-apple-system"/>
              </a:rPr>
              <a:t>走</a:t>
            </a:r>
            <a:r>
              <a:rPr lang="en-US" altLang="zh-CN" sz="2000" dirty="0" smtClean="0">
                <a:solidFill>
                  <a:srgbClr val="121212"/>
                </a:solidFill>
                <a:latin typeface="-apple-system"/>
              </a:rPr>
              <a:t>,</a:t>
            </a:r>
            <a:r>
              <a:rPr lang="zh-CN" altLang="en-US" sz="2000" dirty="0" smtClean="0">
                <a:solidFill>
                  <a:srgbClr val="121212"/>
                </a:solidFill>
                <a:latin typeface="-apple-system"/>
              </a:rPr>
              <a:t>找出一条最优路径。</a:t>
            </a:r>
            <a:endParaRPr lang="zh-CN" altLang="en-US" sz="2000" dirty="0"/>
          </a:p>
        </p:txBody>
      </p:sp>
      <p:sp>
        <p:nvSpPr>
          <p:cNvPr id="4" name="矩形 3"/>
          <p:cNvSpPr/>
          <p:nvPr/>
        </p:nvSpPr>
        <p:spPr>
          <a:xfrm>
            <a:off x="595313" y="5682827"/>
            <a:ext cx="4176147" cy="40011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buNone/>
            </a:pPr>
            <a:r>
              <a:rPr lang="zh-CN" altLang="en-US" sz="2000" dirty="0">
                <a:solidFill>
                  <a:srgbClr val="175399"/>
                </a:solidFill>
                <a:latin typeface="-apple-system"/>
              </a:rPr>
              <a:t>最优</a:t>
            </a:r>
            <a:r>
              <a:rPr lang="zh-CN" altLang="en-US" sz="2000" dirty="0" smtClean="0">
                <a:solidFill>
                  <a:srgbClr val="175399"/>
                </a:solidFill>
                <a:latin typeface="-apple-system"/>
              </a:rPr>
              <a:t>路径</a:t>
            </a:r>
            <a:r>
              <a:rPr lang="en-US" altLang="zh-CN" sz="2000" dirty="0" smtClean="0">
                <a:solidFill>
                  <a:srgbClr val="175399"/>
                </a:solidFill>
                <a:latin typeface="-apple-system"/>
              </a:rPr>
              <a:t>:</a:t>
            </a:r>
            <a:r>
              <a:rPr lang="zh-CN" altLang="en-US" sz="2000" dirty="0" smtClean="0">
                <a:solidFill>
                  <a:schemeClr val="tx1"/>
                </a:solidFill>
                <a:latin typeface="-apple-system"/>
              </a:rPr>
              <a:t>路径</a:t>
            </a:r>
            <a:r>
              <a:rPr lang="zh-CN" altLang="en-US" sz="2000" dirty="0">
                <a:solidFill>
                  <a:srgbClr val="121212"/>
                </a:solidFill>
                <a:latin typeface="-apple-system"/>
              </a:rPr>
              <a:t>经过的数字总和</a:t>
            </a:r>
            <a:r>
              <a:rPr lang="zh-CN" altLang="en-US" sz="2000" dirty="0" smtClean="0">
                <a:solidFill>
                  <a:srgbClr val="121212"/>
                </a:solidFill>
                <a:latin typeface="-apple-system"/>
              </a:rPr>
              <a:t>最大 </a:t>
            </a:r>
            <a:endParaRPr lang="zh-CN" altLang="en-US" sz="2000" dirty="0"/>
          </a:p>
        </p:txBody>
      </p:sp>
      <p:sp>
        <p:nvSpPr>
          <p:cNvPr id="12" name="Text Box 3"/>
          <p:cNvSpPr txBox="1">
            <a:spLocks noChangeArrowheads="1"/>
          </p:cNvSpPr>
          <p:nvPr/>
        </p:nvSpPr>
        <p:spPr bwMode="auto">
          <a:xfrm>
            <a:off x="611560" y="381990"/>
            <a:ext cx="3068469" cy="584775"/>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3200" b="1" dirty="0" smtClean="0">
                <a:solidFill>
                  <a:schemeClr val="tx1"/>
                </a:solidFill>
                <a:effectLst>
                  <a:outerShdw blurRad="38100" dist="38100" dir="2700000" algn="tl">
                    <a:srgbClr val="C0C0C0"/>
                  </a:outerShdw>
                </a:effectLst>
                <a:latin typeface="+mn-ea"/>
                <a:ea typeface="+mn-ea"/>
              </a:rPr>
              <a:t>最</a:t>
            </a:r>
            <a:r>
              <a:rPr lang="zh-CN" altLang="en-US" sz="3200" b="1" dirty="0">
                <a:solidFill>
                  <a:schemeClr val="tx1"/>
                </a:solidFill>
                <a:effectLst>
                  <a:outerShdw blurRad="38100" dist="38100" dir="2700000" algn="tl">
                    <a:srgbClr val="C0C0C0"/>
                  </a:outerShdw>
                </a:effectLst>
                <a:latin typeface="+mn-ea"/>
                <a:ea typeface="+mn-ea"/>
              </a:rPr>
              <a:t>优</a:t>
            </a:r>
            <a:r>
              <a:rPr lang="zh-CN" altLang="en-US" sz="3200" b="1" dirty="0" smtClean="0">
                <a:solidFill>
                  <a:schemeClr val="tx1"/>
                </a:solidFill>
                <a:effectLst>
                  <a:outerShdw blurRad="38100" dist="38100" dir="2700000" algn="tl">
                    <a:srgbClr val="C0C0C0"/>
                  </a:outerShdw>
                </a:effectLst>
                <a:latin typeface="+mn-ea"/>
                <a:ea typeface="+mn-ea"/>
              </a:rPr>
              <a:t>子结构</a:t>
            </a:r>
            <a:r>
              <a:rPr lang="zh-CN" altLang="en-US" sz="3200" b="1" dirty="0">
                <a:solidFill>
                  <a:schemeClr val="tx1"/>
                </a:solidFill>
                <a:effectLst>
                  <a:outerShdw blurRad="38100" dist="38100" dir="2700000" algn="tl">
                    <a:srgbClr val="C0C0C0"/>
                  </a:outerShdw>
                </a:effectLst>
                <a:latin typeface="+mn-ea"/>
                <a:ea typeface="+mn-ea"/>
              </a:rPr>
              <a:t>性质</a:t>
            </a:r>
            <a:endParaRPr lang="zh-CN" altLang="en-US" sz="3200" b="1" dirty="0">
              <a:solidFill>
                <a:schemeClr val="tx1"/>
              </a:solidFill>
              <a:effectLst>
                <a:outerShdw blurRad="38100" dist="38100" dir="2700000" algn="tl">
                  <a:srgbClr val="C0C0C0"/>
                </a:outerShdw>
              </a:effectLst>
              <a:latin typeface="+mn-ea"/>
              <a:ea typeface="+mn-ea"/>
            </a:endParaRPr>
          </a:p>
        </p:txBody>
      </p:sp>
      <p:sp>
        <p:nvSpPr>
          <p:cNvPr id="6" name="矩形 5"/>
          <p:cNvSpPr/>
          <p:nvPr/>
        </p:nvSpPr>
        <p:spPr>
          <a:xfrm>
            <a:off x="776871" y="1095697"/>
            <a:ext cx="7989177" cy="2382191"/>
          </a:xfrm>
          <a:prstGeom prst="rect">
            <a:avLst/>
          </a:prstGeom>
        </p:spPr>
        <p:txBody>
          <a:bodyPr wrap="square">
            <a:spAutoFit/>
          </a:bodyPr>
          <a:lstStyle/>
          <a:p>
            <a:pPr>
              <a:lnSpc>
                <a:spcPct val="150000"/>
              </a:lnSpc>
            </a:pPr>
            <a:r>
              <a:rPr lang="zh-CN" altLang="en-US" sz="2400" b="1" dirty="0">
                <a:solidFill>
                  <a:schemeClr val="tx1"/>
                </a:solidFill>
                <a:effectLst>
                  <a:outerShdw blurRad="38100" dist="38100" dir="2700000" algn="tl">
                    <a:srgbClr val="C0C0C0"/>
                  </a:outerShdw>
                </a:effectLst>
                <a:latin typeface="+mn-ea"/>
              </a:rPr>
              <a:t>最优子结构</a:t>
            </a:r>
            <a:r>
              <a:rPr lang="zh-CN" altLang="en-US" sz="2400" b="1" dirty="0" smtClean="0">
                <a:solidFill>
                  <a:schemeClr val="tx1"/>
                </a:solidFill>
                <a:effectLst>
                  <a:outerShdw blurRad="38100" dist="38100" dir="2700000" algn="tl">
                    <a:srgbClr val="C0C0C0"/>
                  </a:outerShdw>
                </a:effectLst>
                <a:latin typeface="+mn-ea"/>
              </a:rPr>
              <a:t>性质</a:t>
            </a:r>
            <a:r>
              <a:rPr lang="zh-CN" altLang="en-US" sz="2400" b="1" dirty="0" smtClean="0">
                <a:solidFill>
                  <a:schemeClr val="tx1"/>
                </a:solidFill>
                <a:latin typeface="+mn-ea"/>
                <a:ea typeface="+mn-ea"/>
              </a:rPr>
              <a:t>描述</a:t>
            </a:r>
            <a:r>
              <a:rPr lang="zh-CN" altLang="en-US" sz="2400" b="1" dirty="0">
                <a:solidFill>
                  <a:schemeClr val="tx1"/>
                </a:solidFill>
                <a:latin typeface="+mn-ea"/>
                <a:ea typeface="+mn-ea"/>
              </a:rPr>
              <a:t>了在解决复杂问题时，可以通过子问题的最优解来推导整个问题的最优解</a:t>
            </a:r>
            <a:r>
              <a:rPr lang="zh-CN" altLang="en-US" sz="2400" b="1" dirty="0" smtClean="0">
                <a:solidFill>
                  <a:schemeClr val="tx1"/>
                </a:solidFill>
                <a:latin typeface="+mn-ea"/>
                <a:ea typeface="+mn-ea"/>
              </a:rPr>
              <a:t>。</a:t>
            </a:r>
            <a:endParaRPr lang="en-US" altLang="zh-CN" sz="2400" b="1" dirty="0" smtClean="0">
              <a:solidFill>
                <a:schemeClr val="tx1"/>
              </a:solidFill>
              <a:latin typeface="+mn-ea"/>
              <a:ea typeface="+mn-ea"/>
            </a:endParaRPr>
          </a:p>
          <a:p>
            <a:pPr>
              <a:lnSpc>
                <a:spcPct val="150000"/>
              </a:lnSpc>
            </a:pPr>
            <a:r>
              <a:rPr lang="zh-CN" altLang="en-US" sz="2400" dirty="0" smtClean="0"/>
              <a:t>如果</a:t>
            </a:r>
            <a:r>
              <a:rPr lang="zh-CN" altLang="en-US" sz="2400" u="sng" dirty="0"/>
              <a:t>问题的最优解所包含的子问题的解也是最优的</a:t>
            </a:r>
            <a:r>
              <a:rPr lang="zh-CN" altLang="en-US" sz="2400" dirty="0" smtClean="0"/>
              <a:t>，称</a:t>
            </a:r>
            <a:r>
              <a:rPr lang="zh-CN" altLang="en-US" sz="2400" dirty="0"/>
              <a:t>该问题具有最优子结构</a:t>
            </a:r>
            <a:r>
              <a:rPr lang="zh-CN" altLang="en-US" sz="2400" dirty="0" smtClean="0"/>
              <a:t>性质。</a:t>
            </a:r>
            <a:endParaRPr lang="zh-CN" altLang="en-US" sz="2400" b="1" dirty="0">
              <a:solidFill>
                <a:schemeClr val="tx1"/>
              </a:solidFill>
              <a:latin typeface="+mn-ea"/>
              <a:ea typeface="+mn-ea"/>
            </a:endParaRPr>
          </a:p>
        </p:txBody>
      </p:sp>
      <p:sp>
        <p:nvSpPr>
          <p:cNvPr id="14" name="矩形 13"/>
          <p:cNvSpPr/>
          <p:nvPr/>
        </p:nvSpPr>
        <p:spPr>
          <a:xfrm>
            <a:off x="5292080" y="5629588"/>
            <a:ext cx="1980029" cy="400110"/>
          </a:xfrm>
          <a:prstGeom prst="rect">
            <a:avLst/>
          </a:prstGeom>
          <a:ln>
            <a:solidFill>
              <a:srgbClr val="FF0000"/>
            </a:solidFill>
          </a:ln>
        </p:spPr>
        <p:txBody>
          <a:bodyPr wrap="none">
            <a:spAutoFit/>
          </a:bodyPr>
          <a:lstStyle/>
          <a:p>
            <a:pPr>
              <a:buNone/>
            </a:pPr>
            <a:r>
              <a:rPr lang="zh-CN" altLang="en-US" sz="2000" dirty="0">
                <a:solidFill>
                  <a:srgbClr val="121212"/>
                </a:solidFill>
                <a:latin typeface="-apple-system"/>
              </a:rPr>
              <a:t>满足</a:t>
            </a:r>
            <a:r>
              <a:rPr lang="zh-CN" altLang="en-US" sz="2000" dirty="0">
                <a:solidFill>
                  <a:srgbClr val="175399"/>
                </a:solidFill>
                <a:latin typeface="-apple-system"/>
              </a:rPr>
              <a:t>最优子结构</a:t>
            </a:r>
            <a:endParaRPr lang="zh-CN" altLang="en-US" sz="2000" dirty="0"/>
          </a:p>
        </p:txBody>
      </p:sp>
    </p:spTree>
    <p:extLst>
      <p:ext uri="{BB962C8B-B14F-4D97-AF65-F5344CB8AC3E}">
        <p14:creationId xmlns:p14="http://schemas.microsoft.com/office/powerpoint/2010/main" val="76332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6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13</a:t>
            </a:fld>
            <a:endParaRPr lang="en-US" altLang="zh-CN"/>
          </a:p>
        </p:txBody>
      </p:sp>
      <p:sp>
        <p:nvSpPr>
          <p:cNvPr id="3" name="矩形 2"/>
          <p:cNvSpPr/>
          <p:nvPr/>
        </p:nvSpPr>
        <p:spPr>
          <a:xfrm>
            <a:off x="776872" y="3606821"/>
            <a:ext cx="2895036" cy="1938992"/>
          </a:xfrm>
          <a:prstGeom prst="rect">
            <a:avLst/>
          </a:prstGeom>
        </p:spPr>
        <p:txBody>
          <a:bodyPr wrap="square">
            <a:spAutoFit/>
          </a:bodyPr>
          <a:lstStyle/>
          <a:p>
            <a:pPr>
              <a:lnSpc>
                <a:spcPct val="200000"/>
              </a:lnSpc>
              <a:buNone/>
            </a:pPr>
            <a:r>
              <a:rPr lang="zh-CN" altLang="en-US" sz="2000" dirty="0">
                <a:solidFill>
                  <a:srgbClr val="121212"/>
                </a:solidFill>
                <a:latin typeface="-apple-system"/>
              </a:rPr>
              <a:t>示例：</a:t>
            </a:r>
            <a:r>
              <a:rPr lang="zh-CN" altLang="en-US" sz="2000" dirty="0" smtClean="0">
                <a:solidFill>
                  <a:srgbClr val="121212"/>
                </a:solidFill>
                <a:latin typeface="-apple-system"/>
              </a:rPr>
              <a:t>地图从</a:t>
            </a:r>
            <a:r>
              <a:rPr lang="zh-CN" altLang="en-US" sz="2000" dirty="0">
                <a:solidFill>
                  <a:srgbClr val="121212"/>
                </a:solidFill>
                <a:latin typeface="-apple-system"/>
              </a:rPr>
              <a:t>左下</a:t>
            </a:r>
            <a:r>
              <a:rPr lang="zh-CN" altLang="en-US" sz="2000" dirty="0" smtClean="0">
                <a:solidFill>
                  <a:srgbClr val="121212"/>
                </a:solidFill>
                <a:latin typeface="-apple-system"/>
              </a:rPr>
              <a:t>角到</a:t>
            </a:r>
            <a:r>
              <a:rPr lang="zh-CN" altLang="en-US" sz="2000" dirty="0">
                <a:solidFill>
                  <a:srgbClr val="121212"/>
                </a:solidFill>
                <a:latin typeface="-apple-system"/>
              </a:rPr>
              <a:t>右</a:t>
            </a:r>
            <a:r>
              <a:rPr lang="zh-CN" altLang="en-US" sz="2000" dirty="0" smtClean="0">
                <a:solidFill>
                  <a:srgbClr val="121212"/>
                </a:solidFill>
                <a:latin typeface="-apple-system"/>
              </a:rPr>
              <a:t>上角，只</a:t>
            </a:r>
            <a:r>
              <a:rPr lang="zh-CN" altLang="en-US" sz="2000" dirty="0">
                <a:solidFill>
                  <a:srgbClr val="121212"/>
                </a:solidFill>
                <a:latin typeface="-apple-system"/>
              </a:rPr>
              <a:t>向右和向上</a:t>
            </a:r>
            <a:r>
              <a:rPr lang="zh-CN" altLang="en-US" sz="2000" dirty="0" smtClean="0">
                <a:solidFill>
                  <a:srgbClr val="121212"/>
                </a:solidFill>
                <a:latin typeface="-apple-system"/>
              </a:rPr>
              <a:t>走</a:t>
            </a:r>
            <a:r>
              <a:rPr lang="en-US" altLang="zh-CN" sz="2000" dirty="0" smtClean="0">
                <a:solidFill>
                  <a:srgbClr val="121212"/>
                </a:solidFill>
                <a:latin typeface="-apple-system"/>
              </a:rPr>
              <a:t>,</a:t>
            </a:r>
            <a:r>
              <a:rPr lang="zh-CN" altLang="en-US" sz="2000" dirty="0" smtClean="0">
                <a:solidFill>
                  <a:srgbClr val="121212"/>
                </a:solidFill>
                <a:latin typeface="-apple-system"/>
              </a:rPr>
              <a:t>找出一条最优路径。</a:t>
            </a:r>
            <a:endParaRPr lang="zh-CN" altLang="en-US" sz="2000" dirty="0"/>
          </a:p>
        </p:txBody>
      </p:sp>
      <p:sp>
        <p:nvSpPr>
          <p:cNvPr id="4" name="矩形 3"/>
          <p:cNvSpPr/>
          <p:nvPr/>
        </p:nvSpPr>
        <p:spPr>
          <a:xfrm>
            <a:off x="467544" y="5668944"/>
            <a:ext cx="5632871" cy="40011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buNone/>
            </a:pPr>
            <a:r>
              <a:rPr lang="zh-CN" altLang="en-US" sz="2000" dirty="0">
                <a:solidFill>
                  <a:srgbClr val="175399"/>
                </a:solidFill>
                <a:latin typeface="-apple-system"/>
              </a:rPr>
              <a:t>最优路径</a:t>
            </a:r>
            <a:r>
              <a:rPr lang="en-US" altLang="zh-CN" sz="2000" dirty="0">
                <a:solidFill>
                  <a:srgbClr val="175399"/>
                </a:solidFill>
                <a:latin typeface="-apple-system"/>
              </a:rPr>
              <a:t>:</a:t>
            </a:r>
            <a:r>
              <a:rPr lang="zh-CN" altLang="en-US" sz="2000" dirty="0">
                <a:solidFill>
                  <a:schemeClr val="tx1"/>
                </a:solidFill>
                <a:latin typeface="-apple-system"/>
              </a:rPr>
              <a:t>路径</a:t>
            </a:r>
            <a:r>
              <a:rPr lang="zh-CN" altLang="en-US" sz="2000" dirty="0">
                <a:solidFill>
                  <a:srgbClr val="121212"/>
                </a:solidFill>
                <a:latin typeface="-apple-system"/>
              </a:rPr>
              <a:t>经过的数字</a:t>
            </a:r>
            <a:r>
              <a:rPr lang="zh-CN" altLang="en-US" sz="2000" dirty="0">
                <a:solidFill>
                  <a:srgbClr val="FF0000"/>
                </a:solidFill>
                <a:latin typeface="-apple-system"/>
              </a:rPr>
              <a:t>总和的绝对值最小</a:t>
            </a:r>
            <a:endParaRPr lang="zh-CN" altLang="en-US" sz="2000" dirty="0">
              <a:solidFill>
                <a:srgbClr val="FF0000"/>
              </a:solidFill>
            </a:endParaRPr>
          </a:p>
        </p:txBody>
      </p:sp>
      <p:sp>
        <p:nvSpPr>
          <p:cNvPr id="12" name="Text Box 3"/>
          <p:cNvSpPr txBox="1">
            <a:spLocks noChangeArrowheads="1"/>
          </p:cNvSpPr>
          <p:nvPr/>
        </p:nvSpPr>
        <p:spPr bwMode="auto">
          <a:xfrm>
            <a:off x="611560" y="381990"/>
            <a:ext cx="3068469" cy="584775"/>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3200" b="1" dirty="0" smtClean="0">
                <a:solidFill>
                  <a:schemeClr val="tx1"/>
                </a:solidFill>
                <a:effectLst>
                  <a:outerShdw blurRad="38100" dist="38100" dir="2700000" algn="tl">
                    <a:srgbClr val="C0C0C0"/>
                  </a:outerShdw>
                </a:effectLst>
                <a:latin typeface="+mn-ea"/>
                <a:ea typeface="+mn-ea"/>
              </a:rPr>
              <a:t>最</a:t>
            </a:r>
            <a:r>
              <a:rPr lang="zh-CN" altLang="en-US" sz="3200" b="1" dirty="0">
                <a:solidFill>
                  <a:schemeClr val="tx1"/>
                </a:solidFill>
                <a:effectLst>
                  <a:outerShdw blurRad="38100" dist="38100" dir="2700000" algn="tl">
                    <a:srgbClr val="C0C0C0"/>
                  </a:outerShdw>
                </a:effectLst>
                <a:latin typeface="+mn-ea"/>
                <a:ea typeface="+mn-ea"/>
              </a:rPr>
              <a:t>优</a:t>
            </a:r>
            <a:r>
              <a:rPr lang="zh-CN" altLang="en-US" sz="3200" b="1" dirty="0" smtClean="0">
                <a:solidFill>
                  <a:schemeClr val="tx1"/>
                </a:solidFill>
                <a:effectLst>
                  <a:outerShdw blurRad="38100" dist="38100" dir="2700000" algn="tl">
                    <a:srgbClr val="C0C0C0"/>
                  </a:outerShdw>
                </a:effectLst>
                <a:latin typeface="+mn-ea"/>
                <a:ea typeface="+mn-ea"/>
              </a:rPr>
              <a:t>子结构</a:t>
            </a:r>
            <a:r>
              <a:rPr lang="zh-CN" altLang="en-US" sz="3200" b="1" dirty="0">
                <a:solidFill>
                  <a:schemeClr val="tx1"/>
                </a:solidFill>
                <a:effectLst>
                  <a:outerShdw blurRad="38100" dist="38100" dir="2700000" algn="tl">
                    <a:srgbClr val="C0C0C0"/>
                  </a:outerShdw>
                </a:effectLst>
                <a:latin typeface="+mn-ea"/>
                <a:ea typeface="+mn-ea"/>
              </a:rPr>
              <a:t>性质</a:t>
            </a:r>
            <a:endParaRPr lang="zh-CN" altLang="en-US" sz="3200" b="1" dirty="0">
              <a:solidFill>
                <a:schemeClr val="tx1"/>
              </a:solidFill>
              <a:effectLst>
                <a:outerShdw blurRad="38100" dist="38100" dir="2700000" algn="tl">
                  <a:srgbClr val="C0C0C0"/>
                </a:outerShdw>
              </a:effectLst>
              <a:latin typeface="+mn-ea"/>
              <a:ea typeface="+mn-ea"/>
            </a:endParaRPr>
          </a:p>
        </p:txBody>
      </p:sp>
      <p:sp>
        <p:nvSpPr>
          <p:cNvPr id="6" name="矩形 5"/>
          <p:cNvSpPr/>
          <p:nvPr/>
        </p:nvSpPr>
        <p:spPr>
          <a:xfrm>
            <a:off x="776871" y="1095697"/>
            <a:ext cx="7989177" cy="2382191"/>
          </a:xfrm>
          <a:prstGeom prst="rect">
            <a:avLst/>
          </a:prstGeom>
        </p:spPr>
        <p:txBody>
          <a:bodyPr wrap="square">
            <a:spAutoFit/>
          </a:bodyPr>
          <a:lstStyle/>
          <a:p>
            <a:pPr>
              <a:lnSpc>
                <a:spcPct val="150000"/>
              </a:lnSpc>
            </a:pPr>
            <a:r>
              <a:rPr lang="zh-CN" altLang="en-US" sz="2400" b="1" dirty="0">
                <a:solidFill>
                  <a:schemeClr val="tx1"/>
                </a:solidFill>
                <a:effectLst>
                  <a:outerShdw blurRad="38100" dist="38100" dir="2700000" algn="tl">
                    <a:srgbClr val="C0C0C0"/>
                  </a:outerShdw>
                </a:effectLst>
                <a:latin typeface="+mn-ea"/>
              </a:rPr>
              <a:t>最优子结构</a:t>
            </a:r>
            <a:r>
              <a:rPr lang="zh-CN" altLang="en-US" sz="2400" b="1" dirty="0" smtClean="0">
                <a:solidFill>
                  <a:schemeClr val="tx1"/>
                </a:solidFill>
                <a:effectLst>
                  <a:outerShdw blurRad="38100" dist="38100" dir="2700000" algn="tl">
                    <a:srgbClr val="C0C0C0"/>
                  </a:outerShdw>
                </a:effectLst>
                <a:latin typeface="+mn-ea"/>
              </a:rPr>
              <a:t>性质</a:t>
            </a:r>
            <a:r>
              <a:rPr lang="zh-CN" altLang="en-US" sz="2400" b="1" dirty="0" smtClean="0">
                <a:solidFill>
                  <a:schemeClr val="tx1"/>
                </a:solidFill>
                <a:latin typeface="+mn-ea"/>
                <a:ea typeface="+mn-ea"/>
              </a:rPr>
              <a:t>描述</a:t>
            </a:r>
            <a:r>
              <a:rPr lang="zh-CN" altLang="en-US" sz="2400" b="1" dirty="0">
                <a:solidFill>
                  <a:schemeClr val="tx1"/>
                </a:solidFill>
                <a:latin typeface="+mn-ea"/>
                <a:ea typeface="+mn-ea"/>
              </a:rPr>
              <a:t>了在解决复杂问题时，可以通过子问题的最优解来推导整个问题的最优解</a:t>
            </a:r>
            <a:r>
              <a:rPr lang="zh-CN" altLang="en-US" sz="2400" b="1" dirty="0" smtClean="0">
                <a:solidFill>
                  <a:schemeClr val="tx1"/>
                </a:solidFill>
                <a:latin typeface="+mn-ea"/>
                <a:ea typeface="+mn-ea"/>
              </a:rPr>
              <a:t>。</a:t>
            </a:r>
            <a:endParaRPr lang="en-US" altLang="zh-CN" sz="2400" b="1" dirty="0" smtClean="0">
              <a:solidFill>
                <a:schemeClr val="tx1"/>
              </a:solidFill>
              <a:latin typeface="+mn-ea"/>
              <a:ea typeface="+mn-ea"/>
            </a:endParaRPr>
          </a:p>
          <a:p>
            <a:pPr>
              <a:lnSpc>
                <a:spcPct val="150000"/>
              </a:lnSpc>
            </a:pPr>
            <a:r>
              <a:rPr lang="zh-CN" altLang="en-US" sz="2400" dirty="0" smtClean="0"/>
              <a:t>如果</a:t>
            </a:r>
            <a:r>
              <a:rPr lang="zh-CN" altLang="en-US" sz="2400" u="sng" dirty="0"/>
              <a:t>问题的最优解所包含的子问题的解也是最优的</a:t>
            </a:r>
            <a:r>
              <a:rPr lang="zh-CN" altLang="en-US" sz="2400" dirty="0" smtClean="0"/>
              <a:t>，称</a:t>
            </a:r>
            <a:r>
              <a:rPr lang="zh-CN" altLang="en-US" sz="2400" dirty="0"/>
              <a:t>该问题具有最优子结构</a:t>
            </a:r>
            <a:r>
              <a:rPr lang="zh-CN" altLang="en-US" sz="2400" dirty="0" smtClean="0"/>
              <a:t>性质。</a:t>
            </a:r>
            <a:endParaRPr lang="zh-CN" altLang="en-US" sz="2400" b="1" dirty="0">
              <a:solidFill>
                <a:schemeClr val="tx1"/>
              </a:solidFill>
              <a:latin typeface="+mn-ea"/>
              <a:ea typeface="+mn-ea"/>
            </a:endParaRPr>
          </a:p>
        </p:txBody>
      </p:sp>
      <p:pic>
        <p:nvPicPr>
          <p:cNvPr id="9" name="Picture 6" descr="https://picx.zhimg.com/80/v2-e25d6e4d7cd17287c5f1f3708a872e5a_720w.webp?source=1940ef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692791"/>
            <a:ext cx="1908345" cy="16698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pica.zhimg.com/80/v2-478bca87eccd0d812ecea954339e851d_720w.webp?source=1940ef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25" y="3687229"/>
            <a:ext cx="1871257" cy="1637353"/>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6501745" y="5674624"/>
            <a:ext cx="2236510" cy="400110"/>
          </a:xfrm>
          <a:prstGeom prst="rect">
            <a:avLst/>
          </a:prstGeom>
          <a:ln>
            <a:solidFill>
              <a:srgbClr val="FF0000"/>
            </a:solidFill>
          </a:ln>
        </p:spPr>
        <p:txBody>
          <a:bodyPr wrap="none">
            <a:spAutoFit/>
          </a:bodyPr>
          <a:lstStyle/>
          <a:p>
            <a:pPr>
              <a:buNone/>
            </a:pPr>
            <a:r>
              <a:rPr lang="zh-CN" altLang="en-US" sz="2000" dirty="0">
                <a:solidFill>
                  <a:srgbClr val="121212"/>
                </a:solidFill>
                <a:latin typeface="-apple-system"/>
              </a:rPr>
              <a:t>不</a:t>
            </a:r>
            <a:r>
              <a:rPr lang="zh-CN" altLang="en-US" sz="2000" dirty="0" smtClean="0">
                <a:solidFill>
                  <a:srgbClr val="121212"/>
                </a:solidFill>
                <a:latin typeface="-apple-system"/>
              </a:rPr>
              <a:t>满足</a:t>
            </a:r>
            <a:r>
              <a:rPr lang="zh-CN" altLang="en-US" sz="2000" dirty="0">
                <a:solidFill>
                  <a:srgbClr val="175399"/>
                </a:solidFill>
                <a:latin typeface="-apple-system"/>
              </a:rPr>
              <a:t>最优子结构</a:t>
            </a:r>
            <a:endParaRPr lang="zh-CN" altLang="en-US" sz="2000" dirty="0"/>
          </a:p>
        </p:txBody>
      </p:sp>
    </p:spTree>
    <p:extLst>
      <p:ext uri="{BB962C8B-B14F-4D97-AF65-F5344CB8AC3E}">
        <p14:creationId xmlns:p14="http://schemas.microsoft.com/office/powerpoint/2010/main" val="190492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D75883CB-3BE9-4ECA-90B4-65C5BE141A00}" type="slidenum">
              <a:rPr lang="en-US" altLang="zh-CN"/>
              <a:t>14</a:t>
            </a:fld>
            <a:endParaRPr lang="en-US" altLang="zh-CN"/>
          </a:p>
        </p:txBody>
      </p:sp>
      <p:sp>
        <p:nvSpPr>
          <p:cNvPr id="4099" name="Rectangle 3"/>
          <p:cNvSpPr>
            <a:spLocks noGrp="1" noChangeArrowheads="1"/>
          </p:cNvSpPr>
          <p:nvPr>
            <p:ph type="body" idx="1"/>
          </p:nvPr>
        </p:nvSpPr>
        <p:spPr>
          <a:xfrm>
            <a:off x="398463" y="228600"/>
            <a:ext cx="8229600" cy="6072188"/>
          </a:xfrm>
        </p:spPr>
        <p:txBody>
          <a:bodyPr/>
          <a:lstStyle/>
          <a:p>
            <a:pPr hangingPunct="1">
              <a:lnSpc>
                <a:spcPct val="120000"/>
              </a:lnSpc>
              <a:buNone/>
            </a:pPr>
            <a:r>
              <a:rPr lang="zh-CN" altLang="en-US" sz="2800" b="1" dirty="0" smtClean="0">
                <a:solidFill>
                  <a:srgbClr val="3907F1"/>
                </a:solidFill>
              </a:rPr>
              <a:t>     学习要点</a:t>
            </a:r>
            <a:r>
              <a:rPr lang="en-US" altLang="zh-CN" sz="2800" b="1" dirty="0" smtClean="0">
                <a:solidFill>
                  <a:srgbClr val="3907F1"/>
                </a:solidFill>
              </a:rPr>
              <a:t>:</a:t>
            </a:r>
          </a:p>
          <a:p>
            <a:pPr eaLnBrk="1" hangingPunct="1">
              <a:lnSpc>
                <a:spcPct val="120000"/>
              </a:lnSpc>
              <a:buNone/>
            </a:pPr>
            <a:r>
              <a:rPr lang="zh-CN" altLang="en-US" sz="2800" b="1" dirty="0" smtClean="0"/>
              <a:t>理解动态规划算法的概念。</a:t>
            </a:r>
          </a:p>
          <a:p>
            <a:pPr eaLnBrk="1" hangingPunct="1">
              <a:lnSpc>
                <a:spcPct val="120000"/>
              </a:lnSpc>
              <a:buNone/>
            </a:pPr>
            <a:r>
              <a:rPr lang="zh-CN" altLang="en-US" sz="2800" b="1" dirty="0" smtClean="0"/>
              <a:t>掌握动态规划算法的基本要素</a:t>
            </a:r>
          </a:p>
          <a:p>
            <a:pPr eaLnBrk="1" hangingPunct="1">
              <a:lnSpc>
                <a:spcPct val="120000"/>
              </a:lnSpc>
              <a:buNone/>
            </a:pPr>
            <a:r>
              <a:rPr lang="zh-CN" altLang="en-US" sz="2800" b="1" dirty="0" smtClean="0"/>
              <a:t>（</a:t>
            </a:r>
            <a:r>
              <a:rPr lang="en-US" altLang="zh-CN" sz="2800" b="1" dirty="0" smtClean="0"/>
              <a:t>1</a:t>
            </a:r>
            <a:r>
              <a:rPr lang="zh-CN" altLang="en-US" sz="2800" b="1" dirty="0" smtClean="0"/>
              <a:t>）最优子结构性质</a:t>
            </a:r>
          </a:p>
          <a:p>
            <a:pPr eaLnBrk="1" hangingPunct="1">
              <a:lnSpc>
                <a:spcPct val="120000"/>
              </a:lnSpc>
              <a:buNone/>
            </a:pPr>
            <a:r>
              <a:rPr lang="zh-CN" altLang="en-US" sz="2800" b="1" dirty="0" smtClean="0"/>
              <a:t>（</a:t>
            </a:r>
            <a:r>
              <a:rPr lang="en-US" altLang="zh-CN" sz="2800" b="1" dirty="0" smtClean="0"/>
              <a:t>2</a:t>
            </a:r>
            <a:r>
              <a:rPr lang="zh-CN" altLang="en-US" sz="2800" b="1" dirty="0" smtClean="0"/>
              <a:t>）重叠子问题性质</a:t>
            </a:r>
            <a:endParaRPr lang="zh-CN" altLang="en-US" sz="2800" b="1" dirty="0" smtClean="0">
              <a:sym typeface="Symbol" panose="05050102010706020507" pitchFamily="18" charset="2"/>
            </a:endParaRPr>
          </a:p>
          <a:p>
            <a:pPr eaLnBrk="1" hangingPunct="1">
              <a:lnSpc>
                <a:spcPct val="120000"/>
              </a:lnSpc>
              <a:buNone/>
            </a:pPr>
            <a:r>
              <a:rPr lang="zh-CN" altLang="en-US" sz="2800" b="1" dirty="0" smtClean="0"/>
              <a:t>掌握设计动态规划算法的</a:t>
            </a:r>
            <a:r>
              <a:rPr lang="zh-CN" altLang="en-US" sz="2800" b="1" dirty="0" smtClean="0">
                <a:solidFill>
                  <a:srgbClr val="FF0000"/>
                </a:solidFill>
              </a:rPr>
              <a:t>步骤</a:t>
            </a:r>
            <a:r>
              <a:rPr lang="zh-CN" altLang="en-US" sz="2800" b="1" dirty="0" smtClean="0"/>
              <a:t>。</a:t>
            </a:r>
          </a:p>
          <a:p>
            <a:pPr eaLnBrk="1" hangingPunct="1">
              <a:lnSpc>
                <a:spcPct val="120000"/>
              </a:lnSpc>
              <a:buNone/>
            </a:pPr>
            <a:r>
              <a:rPr lang="en-US" altLang="zh-CN" sz="2800" b="1" dirty="0" smtClean="0"/>
              <a:t>(1)</a:t>
            </a:r>
            <a:r>
              <a:rPr lang="zh-CN" altLang="en-US" sz="2800" b="1" dirty="0" smtClean="0"/>
              <a:t>找出最优解的性质，并刻划其结构特征。</a:t>
            </a:r>
          </a:p>
          <a:p>
            <a:pPr eaLnBrk="1" hangingPunct="1">
              <a:lnSpc>
                <a:spcPct val="120000"/>
              </a:lnSpc>
              <a:buNone/>
            </a:pPr>
            <a:r>
              <a:rPr lang="en-US" altLang="zh-CN" sz="2800" b="1" dirty="0" smtClean="0"/>
              <a:t>(2)</a:t>
            </a:r>
            <a:r>
              <a:rPr lang="zh-CN" altLang="en-US" sz="2800" b="1" u="sng" dirty="0" smtClean="0"/>
              <a:t>递归</a:t>
            </a:r>
            <a:r>
              <a:rPr lang="zh-CN" altLang="en-US" sz="2800" b="1" dirty="0" smtClean="0"/>
              <a:t>地定义最优值。</a:t>
            </a:r>
          </a:p>
          <a:p>
            <a:pPr eaLnBrk="1" hangingPunct="1">
              <a:lnSpc>
                <a:spcPct val="120000"/>
              </a:lnSpc>
              <a:buNone/>
            </a:pPr>
            <a:r>
              <a:rPr lang="en-US" altLang="zh-CN" sz="2800" b="1" dirty="0" smtClean="0"/>
              <a:t>(3)</a:t>
            </a:r>
            <a:r>
              <a:rPr lang="zh-CN" altLang="en-US" sz="2800" b="1" dirty="0" smtClean="0"/>
              <a:t>以</a:t>
            </a:r>
            <a:r>
              <a:rPr lang="zh-CN" altLang="en-US" sz="2800" b="1" u="sng" dirty="0" smtClean="0"/>
              <a:t>自底向上</a:t>
            </a:r>
            <a:r>
              <a:rPr lang="zh-CN" altLang="en-US" sz="2800" b="1" dirty="0" smtClean="0"/>
              <a:t>的方式计算出最优值。</a:t>
            </a:r>
          </a:p>
          <a:p>
            <a:pPr eaLnBrk="1" hangingPunct="1">
              <a:lnSpc>
                <a:spcPct val="120000"/>
              </a:lnSpc>
              <a:buNone/>
            </a:pPr>
            <a:r>
              <a:rPr lang="en-US" altLang="zh-CN" sz="2800" b="1" dirty="0" smtClean="0"/>
              <a:t>(4)</a:t>
            </a:r>
            <a:r>
              <a:rPr lang="zh-CN" altLang="en-US" sz="2800" b="1" dirty="0" smtClean="0"/>
              <a:t>根据计算最优值时得到的信息，构造最优解。</a:t>
            </a:r>
          </a:p>
        </p:txBody>
      </p:sp>
    </p:spTree>
    <p:extLst>
      <p:ext uri="{BB962C8B-B14F-4D97-AF65-F5344CB8AC3E}">
        <p14:creationId xmlns:p14="http://schemas.microsoft.com/office/powerpoint/2010/main" val="1411276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4FA4695A-3B21-4405-930A-DD02C791093B}" type="slidenum">
              <a:rPr lang="en-US" altLang="zh-CN">
                <a:latin typeface="+mn-ea"/>
              </a:rPr>
              <a:t>15</a:t>
            </a:fld>
            <a:endParaRPr lang="en-US" altLang="zh-CN">
              <a:latin typeface="+mn-ea"/>
            </a:endParaRPr>
          </a:p>
        </p:txBody>
      </p:sp>
      <p:sp>
        <p:nvSpPr>
          <p:cNvPr id="289794" name="Rectangle 2"/>
          <p:cNvSpPr>
            <a:spLocks noChangeArrowheads="1"/>
          </p:cNvSpPr>
          <p:nvPr/>
        </p:nvSpPr>
        <p:spPr bwMode="auto">
          <a:xfrm>
            <a:off x="571500" y="285750"/>
            <a:ext cx="5395913" cy="795338"/>
          </a:xfrm>
          <a:prstGeom prst="rect">
            <a:avLst/>
          </a:prstGeom>
          <a:noFill/>
          <a:ln w="9525">
            <a:noFill/>
            <a:miter lim="800000"/>
          </a:ln>
          <a:effectLst/>
        </p:spPr>
        <p:txBody>
          <a:bodyPr anchor="b"/>
          <a:lstStyle/>
          <a:p>
            <a:pPr>
              <a:spcBef>
                <a:spcPct val="0"/>
              </a:spcBef>
              <a:buClrTx/>
              <a:buSzTx/>
              <a:buFontTx/>
              <a:buNone/>
              <a:defRPr/>
            </a:pPr>
            <a:r>
              <a:rPr lang="en-US" altLang="zh-CN" sz="3800" b="1" dirty="0" smtClean="0">
                <a:solidFill>
                  <a:schemeClr val="tx2"/>
                </a:solidFill>
                <a:effectLst>
                  <a:outerShdw blurRad="38100" dist="38100" dir="2700000" algn="tl">
                    <a:srgbClr val="C0C0C0"/>
                  </a:outerShdw>
                </a:effectLst>
                <a:latin typeface="+mn-ea"/>
              </a:rPr>
              <a:t>3.1 </a:t>
            </a:r>
            <a:r>
              <a:rPr lang="zh-CN" altLang="en-US" sz="3800" b="1" dirty="0" smtClean="0">
                <a:solidFill>
                  <a:schemeClr val="tx2"/>
                </a:solidFill>
                <a:effectLst>
                  <a:outerShdw blurRad="38100" dist="38100" dir="2700000" algn="tl">
                    <a:srgbClr val="C0C0C0"/>
                  </a:outerShdw>
                </a:effectLst>
                <a:latin typeface="+mn-ea"/>
                <a:ea typeface="+mn-ea"/>
              </a:rPr>
              <a:t>矩阵</a:t>
            </a:r>
            <a:r>
              <a:rPr lang="zh-CN" altLang="en-US" sz="3800" b="1" dirty="0">
                <a:solidFill>
                  <a:schemeClr val="tx2"/>
                </a:solidFill>
                <a:effectLst>
                  <a:outerShdw blurRad="38100" dist="38100" dir="2700000" algn="tl">
                    <a:srgbClr val="C0C0C0"/>
                  </a:outerShdw>
                </a:effectLst>
                <a:latin typeface="+mn-ea"/>
                <a:ea typeface="+mn-ea"/>
              </a:rPr>
              <a:t>连乘问题</a:t>
            </a:r>
            <a:endParaRPr lang="ja-JP" altLang="en-US" sz="3800" b="1" dirty="0">
              <a:solidFill>
                <a:schemeClr val="tx2"/>
              </a:solidFill>
              <a:effectLst>
                <a:outerShdw blurRad="38100" dist="38100" dir="2700000" algn="tl">
                  <a:srgbClr val="C0C0C0"/>
                </a:outerShdw>
              </a:effectLst>
              <a:latin typeface="+mn-ea"/>
              <a:ea typeface="+mn-ea"/>
            </a:endParaRPr>
          </a:p>
        </p:txBody>
      </p:sp>
      <p:sp>
        <p:nvSpPr>
          <p:cNvPr id="2057" name="Rectangle 3"/>
          <p:cNvSpPr>
            <a:spLocks noChangeArrowheads="1"/>
          </p:cNvSpPr>
          <p:nvPr/>
        </p:nvSpPr>
        <p:spPr bwMode="auto">
          <a:xfrm>
            <a:off x="395536" y="1700808"/>
            <a:ext cx="8358188" cy="4857750"/>
          </a:xfrm>
          <a:prstGeom prst="rect">
            <a:avLst/>
          </a:prstGeom>
          <a:noFill/>
          <a:ln w="9525">
            <a:noFill/>
            <a:miter lim="800000"/>
          </a:ln>
        </p:spPr>
        <p:txBody>
          <a:bodyPr/>
          <a:lstStyle/>
          <a:p>
            <a:pPr marL="342900" indent="-342900">
              <a:buClr>
                <a:schemeClr val="accent2"/>
              </a:buClr>
              <a:buSzPct val="50000"/>
              <a:defRPr/>
            </a:pPr>
            <a:r>
              <a:rPr lang="zh-CN" altLang="en-US" sz="2800" b="1" dirty="0">
                <a:solidFill>
                  <a:schemeClr val="tx1"/>
                </a:solidFill>
                <a:latin typeface="+mn-ea"/>
                <a:ea typeface="+mn-ea"/>
              </a:rPr>
              <a:t>给定</a:t>
            </a:r>
            <a:r>
              <a:rPr lang="en-US" altLang="zh-CN" sz="2800" b="1" i="1" dirty="0">
                <a:solidFill>
                  <a:schemeClr val="tx1"/>
                </a:solidFill>
                <a:latin typeface="Times New Roman" panose="02020603050405020304" pitchFamily="18" charset="0"/>
                <a:ea typeface="+mn-ea"/>
                <a:cs typeface="Times New Roman" panose="02020603050405020304" pitchFamily="18" charset="0"/>
              </a:rPr>
              <a:t>n</a:t>
            </a:r>
            <a:r>
              <a:rPr lang="zh-CN" altLang="en-US" sz="2800" b="1" dirty="0">
                <a:solidFill>
                  <a:schemeClr val="tx1"/>
                </a:solidFill>
                <a:latin typeface="+mn-ea"/>
                <a:ea typeface="+mn-ea"/>
              </a:rPr>
              <a:t>个矩阵              </a:t>
            </a:r>
            <a:r>
              <a:rPr lang="zh-CN" altLang="en-US" sz="2800" b="1" dirty="0" smtClean="0">
                <a:solidFill>
                  <a:schemeClr val="tx1"/>
                </a:solidFill>
                <a:latin typeface="+mn-ea"/>
                <a:ea typeface="+mn-ea"/>
              </a:rPr>
              <a:t>， 其中  </a:t>
            </a:r>
            <a:r>
              <a:rPr lang="zh-CN" altLang="en-US" sz="2800" b="1" dirty="0">
                <a:solidFill>
                  <a:schemeClr val="tx1"/>
                </a:solidFill>
                <a:latin typeface="+mn-ea"/>
                <a:ea typeface="+mn-ea"/>
              </a:rPr>
              <a:t>与     是可乘的，           。考察这</a:t>
            </a:r>
            <a:r>
              <a:rPr lang="en-US" altLang="zh-CN" sz="2800" b="1" dirty="0">
                <a:solidFill>
                  <a:schemeClr val="tx1"/>
                </a:solidFill>
                <a:latin typeface="+mn-ea"/>
                <a:ea typeface="+mn-ea"/>
              </a:rPr>
              <a:t>n</a:t>
            </a:r>
            <a:r>
              <a:rPr lang="zh-CN" altLang="en-US" sz="2800" b="1" dirty="0">
                <a:solidFill>
                  <a:schemeClr val="tx1"/>
                </a:solidFill>
                <a:latin typeface="+mn-ea"/>
                <a:ea typeface="+mn-ea"/>
              </a:rPr>
              <a:t>个矩阵的连乘积          </a:t>
            </a:r>
          </a:p>
          <a:p>
            <a:pPr marL="342900" indent="-342900">
              <a:buClr>
                <a:schemeClr val="accent2"/>
              </a:buClr>
              <a:buSzPct val="50000"/>
              <a:defRPr/>
            </a:pPr>
            <a:endParaRPr lang="zh-CN" altLang="en-US" sz="2800" b="1" dirty="0">
              <a:solidFill>
                <a:schemeClr val="tx1"/>
              </a:solidFill>
              <a:latin typeface="+mn-ea"/>
              <a:ea typeface="+mn-ea"/>
            </a:endParaRPr>
          </a:p>
          <a:p>
            <a:pPr marL="342900" indent="-342900">
              <a:buClr>
                <a:schemeClr val="accent2"/>
              </a:buClr>
              <a:buSzPct val="50000"/>
              <a:defRPr/>
            </a:pPr>
            <a:endParaRPr lang="zh-CN" altLang="en-US" sz="2800" b="1" dirty="0">
              <a:solidFill>
                <a:schemeClr val="tx1"/>
              </a:solidFill>
              <a:latin typeface="+mn-ea"/>
              <a:ea typeface="+mn-ea"/>
            </a:endParaRPr>
          </a:p>
          <a:p>
            <a:pPr marL="342900" indent="-342900">
              <a:lnSpc>
                <a:spcPct val="150000"/>
              </a:lnSpc>
              <a:buClr>
                <a:schemeClr val="accent2"/>
              </a:buClr>
              <a:buSzPct val="50000"/>
              <a:defRPr/>
            </a:pPr>
            <a:r>
              <a:rPr lang="zh-CN" altLang="en-US" sz="2800" b="1" dirty="0">
                <a:solidFill>
                  <a:schemeClr val="tx1"/>
                </a:solidFill>
                <a:latin typeface="+mn-ea"/>
                <a:ea typeface="+mn-ea"/>
              </a:rPr>
              <a:t>由于矩阵乘法满足结合律，所以计算矩阵的连乘可以有许多不同的计算次序。这种计算次序可以</a:t>
            </a:r>
            <a:r>
              <a:rPr lang="zh-CN" altLang="en-US" sz="2800" b="1" dirty="0" smtClean="0">
                <a:solidFill>
                  <a:schemeClr val="tx1"/>
                </a:solidFill>
                <a:latin typeface="+mn-ea"/>
                <a:ea typeface="+mn-ea"/>
              </a:rPr>
              <a:t>用给矩阵加括号的</a:t>
            </a:r>
            <a:r>
              <a:rPr lang="zh-CN" altLang="en-US" sz="2800" b="1" dirty="0">
                <a:solidFill>
                  <a:schemeClr val="tx1"/>
                </a:solidFill>
                <a:latin typeface="+mn-ea"/>
                <a:ea typeface="+mn-ea"/>
              </a:rPr>
              <a:t>方式来确定</a:t>
            </a:r>
            <a:r>
              <a:rPr lang="zh-CN" altLang="en-US" sz="2800" b="1" dirty="0" smtClean="0">
                <a:solidFill>
                  <a:schemeClr val="tx1"/>
                </a:solidFill>
                <a:latin typeface="+mn-ea"/>
                <a:ea typeface="+mn-ea"/>
              </a:rPr>
              <a:t>。</a:t>
            </a:r>
            <a:endParaRPr lang="zh-CN" altLang="en-US" sz="2800" b="1" dirty="0">
              <a:solidFill>
                <a:schemeClr val="tx1"/>
              </a:solidFill>
              <a:latin typeface="+mn-ea"/>
              <a:ea typeface="+mn-ea"/>
            </a:endParaRPr>
          </a:p>
        </p:txBody>
      </p:sp>
      <p:graphicFrame>
        <p:nvGraphicFramePr>
          <p:cNvPr id="11269" name="Object 4"/>
          <p:cNvGraphicFramePr>
            <a:graphicFrameLocks noChangeAspect="1"/>
          </p:cNvGraphicFramePr>
          <p:nvPr>
            <p:extLst>
              <p:ext uri="{D42A27DB-BD31-4B8C-83A1-F6EECF244321}">
                <p14:modId xmlns:p14="http://schemas.microsoft.com/office/powerpoint/2010/main" val="2951693091"/>
              </p:ext>
            </p:extLst>
          </p:nvPr>
        </p:nvGraphicFramePr>
        <p:xfrm>
          <a:off x="2895849" y="1634133"/>
          <a:ext cx="2286000" cy="606425"/>
        </p:xfrm>
        <a:graphic>
          <a:graphicData uri="http://schemas.openxmlformats.org/presentationml/2006/ole">
            <mc:AlternateContent xmlns:mc="http://schemas.openxmlformats.org/markup-compatibility/2006">
              <mc:Choice xmlns:v="urn:schemas-microsoft-com:vml" Requires="v">
                <p:oleObj spid="_x0000_s11966" name="数式" r:id="rId4" imgW="862965" imgH="228600" progId="Equation.3">
                  <p:embed/>
                </p:oleObj>
              </mc:Choice>
              <mc:Fallback>
                <p:oleObj name="数式" r:id="rId4" imgW="862965" imgH="2286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849" y="1634133"/>
                        <a:ext cx="22860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5"/>
          <p:cNvGraphicFramePr>
            <a:graphicFrameLocks noChangeAspect="1"/>
          </p:cNvGraphicFramePr>
          <p:nvPr>
            <p:extLst>
              <p:ext uri="{D42A27DB-BD31-4B8C-83A1-F6EECF244321}">
                <p14:modId xmlns:p14="http://schemas.microsoft.com/office/powerpoint/2010/main" val="3012075347"/>
              </p:ext>
            </p:extLst>
          </p:nvPr>
        </p:nvGraphicFramePr>
        <p:xfrm>
          <a:off x="6489949" y="1715095"/>
          <a:ext cx="428625" cy="593725"/>
        </p:xfrm>
        <a:graphic>
          <a:graphicData uri="http://schemas.openxmlformats.org/presentationml/2006/ole">
            <mc:AlternateContent xmlns:mc="http://schemas.openxmlformats.org/markup-compatibility/2006">
              <mc:Choice xmlns:v="urn:schemas-microsoft-com:vml" Requires="v">
                <p:oleObj spid="_x0000_s11967" name="数式" r:id="rId6" imgW="165100" imgH="228600" progId="Equation.3">
                  <p:embed/>
                </p:oleObj>
              </mc:Choice>
              <mc:Fallback>
                <p:oleObj name="数式" r:id="rId6" imgW="165100" imgH="2286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9949" y="1715095"/>
                        <a:ext cx="4286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6"/>
          <p:cNvGraphicFramePr>
            <a:graphicFrameLocks noChangeAspect="1"/>
          </p:cNvGraphicFramePr>
          <p:nvPr>
            <p:extLst>
              <p:ext uri="{D42A27DB-BD31-4B8C-83A1-F6EECF244321}">
                <p14:modId xmlns:p14="http://schemas.microsoft.com/office/powerpoint/2010/main" val="1820553568"/>
              </p:ext>
            </p:extLst>
          </p:nvPr>
        </p:nvGraphicFramePr>
        <p:xfrm>
          <a:off x="7396411" y="1700808"/>
          <a:ext cx="628650" cy="565150"/>
        </p:xfrm>
        <a:graphic>
          <a:graphicData uri="http://schemas.openxmlformats.org/presentationml/2006/ole">
            <mc:AlternateContent xmlns:mc="http://schemas.openxmlformats.org/markup-compatibility/2006">
              <mc:Choice xmlns:v="urn:schemas-microsoft-com:vml" Requires="v">
                <p:oleObj spid="_x0000_s11968" name="数式" r:id="rId8" imgW="254000" imgH="228600" progId="Equation.3">
                  <p:embed/>
                </p:oleObj>
              </mc:Choice>
              <mc:Fallback>
                <p:oleObj name="数式" r:id="rId8" imgW="254000" imgH="228600"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6411" y="1700808"/>
                        <a:ext cx="6286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7"/>
          <p:cNvGraphicFramePr>
            <a:graphicFrameLocks noChangeAspect="1"/>
          </p:cNvGraphicFramePr>
          <p:nvPr>
            <p:extLst>
              <p:ext uri="{D42A27DB-BD31-4B8C-83A1-F6EECF244321}">
                <p14:modId xmlns:p14="http://schemas.microsoft.com/office/powerpoint/2010/main" val="2673790957"/>
              </p:ext>
            </p:extLst>
          </p:nvPr>
        </p:nvGraphicFramePr>
        <p:xfrm>
          <a:off x="2252911" y="2200870"/>
          <a:ext cx="1979613" cy="428625"/>
        </p:xfrm>
        <a:graphic>
          <a:graphicData uri="http://schemas.openxmlformats.org/presentationml/2006/ole">
            <mc:AlternateContent xmlns:mc="http://schemas.openxmlformats.org/markup-compatibility/2006">
              <mc:Choice xmlns:v="urn:schemas-microsoft-com:vml" Requires="v">
                <p:oleObj spid="_x0000_s11969" name="数式" r:id="rId10" imgW="876300" imgH="190500" progId="Equation.3">
                  <p:embed/>
                </p:oleObj>
              </mc:Choice>
              <mc:Fallback>
                <p:oleObj name="数式" r:id="rId10" imgW="876300" imgH="190500"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2911" y="2200870"/>
                        <a:ext cx="19796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8"/>
          <p:cNvGraphicFramePr>
            <a:graphicFrameLocks noChangeAspect="1"/>
          </p:cNvGraphicFramePr>
          <p:nvPr>
            <p:extLst>
              <p:ext uri="{D42A27DB-BD31-4B8C-83A1-F6EECF244321}">
                <p14:modId xmlns:p14="http://schemas.microsoft.com/office/powerpoint/2010/main" val="97704741"/>
              </p:ext>
            </p:extLst>
          </p:nvPr>
        </p:nvGraphicFramePr>
        <p:xfrm>
          <a:off x="2967286" y="2843808"/>
          <a:ext cx="1928813" cy="754062"/>
        </p:xfrm>
        <a:graphic>
          <a:graphicData uri="http://schemas.openxmlformats.org/presentationml/2006/ole">
            <mc:AlternateContent xmlns:mc="http://schemas.openxmlformats.org/markup-compatibility/2006">
              <mc:Choice xmlns:v="urn:schemas-microsoft-com:vml" Requires="v">
                <p:oleObj spid="_x0000_s11970" name="数式" r:id="rId12" imgW="584200" imgH="228600" progId="Equation.3">
                  <p:embed/>
                </p:oleObj>
              </mc:Choice>
              <mc:Fallback>
                <p:oleObj name="数式" r:id="rId12" imgW="584200" imgH="228600"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67286" y="2843808"/>
                        <a:ext cx="1928813"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p:txBody>
          <a:bodyPr/>
          <a:lstStyle/>
          <a:p>
            <a:pPr>
              <a:defRPr/>
            </a:pPr>
            <a:fld id="{ACF1D131-E49A-44ED-828A-540F5022C219}" type="slidenum">
              <a:rPr lang="en-US" altLang="zh-CN">
                <a:latin typeface="+mn-ea"/>
              </a:rPr>
              <a:t>16</a:t>
            </a:fld>
            <a:endParaRPr lang="en-US" altLang="zh-CN">
              <a:latin typeface="+mn-ea"/>
            </a:endParaRPr>
          </a:p>
        </p:txBody>
      </p:sp>
      <p:grpSp>
        <p:nvGrpSpPr>
          <p:cNvPr id="10243" name="Group 2"/>
          <p:cNvGrpSpPr/>
          <p:nvPr/>
        </p:nvGrpSpPr>
        <p:grpSpPr bwMode="auto">
          <a:xfrm>
            <a:off x="363538" y="1876425"/>
            <a:ext cx="7262811" cy="1598613"/>
            <a:chOff x="1062" y="1620"/>
            <a:chExt cx="4575" cy="1007"/>
          </a:xfrm>
        </p:grpSpPr>
        <p:sp>
          <p:nvSpPr>
            <p:cNvPr id="1047" name="Text Box 3"/>
            <p:cNvSpPr txBox="1">
              <a:spLocks noChangeArrowheads="1"/>
            </p:cNvSpPr>
            <p:nvPr/>
          </p:nvSpPr>
          <p:spPr bwMode="auto">
            <a:xfrm>
              <a:off x="1062" y="1620"/>
              <a:ext cx="4575" cy="989"/>
            </a:xfrm>
            <a:prstGeom prst="rect">
              <a:avLst/>
            </a:prstGeom>
            <a:noFill/>
            <a:ln w="9525">
              <a:noFill/>
              <a:miter lim="800000"/>
            </a:ln>
          </p:spPr>
          <p:txBody>
            <a:bodyPr wrap="none">
              <a:spAutoFit/>
            </a:bodyPr>
            <a:lstStyle/>
            <a:p>
              <a:pPr>
                <a:spcBef>
                  <a:spcPct val="0"/>
                </a:spcBef>
                <a:buClrTx/>
                <a:buSzTx/>
                <a:buFontTx/>
                <a:buNone/>
                <a:defRPr/>
              </a:pP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1</a:t>
              </a:r>
              <a:r>
                <a:rPr kumimoji="1" lang="zh-CN" altLang="en-US" sz="2400" dirty="0">
                  <a:solidFill>
                    <a:schemeClr val="tx1"/>
                  </a:solidFill>
                  <a:latin typeface="+mn-ea"/>
                  <a:ea typeface="+mn-ea"/>
                </a:rPr>
                <a:t>）单个矩阵是完全加括号的；</a:t>
              </a:r>
            </a:p>
            <a:p>
              <a:pPr>
                <a:spcBef>
                  <a:spcPct val="0"/>
                </a:spcBef>
                <a:buClrTx/>
                <a:buSzTx/>
                <a:buFontTx/>
                <a:buNone/>
                <a:defRPr/>
              </a:pP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2</a:t>
              </a:r>
              <a:r>
                <a:rPr kumimoji="1" lang="zh-CN" altLang="en-US" sz="2400" dirty="0">
                  <a:solidFill>
                    <a:schemeClr val="tx1"/>
                  </a:solidFill>
                  <a:latin typeface="+mn-ea"/>
                  <a:ea typeface="+mn-ea"/>
                </a:rPr>
                <a:t>）矩阵连乘积   是完全加括号的，则  </a:t>
              </a:r>
              <a:r>
                <a:rPr kumimoji="1" lang="zh-CN" altLang="en-US" sz="2400" dirty="0" smtClean="0">
                  <a:solidFill>
                    <a:schemeClr val="tx1"/>
                  </a:solidFill>
                  <a:latin typeface="+mn-ea"/>
                  <a:ea typeface="+mn-ea"/>
                </a:rPr>
                <a:t> 可</a:t>
              </a:r>
            </a:p>
            <a:p>
              <a:pPr>
                <a:spcBef>
                  <a:spcPct val="0"/>
                </a:spcBef>
                <a:buClrTx/>
                <a:buSzTx/>
                <a:buFontTx/>
                <a:buNone/>
                <a:defRPr/>
              </a:pPr>
              <a:r>
                <a:rPr kumimoji="1" lang="zh-CN" altLang="en-US" sz="2400" dirty="0" smtClean="0">
                  <a:solidFill>
                    <a:schemeClr val="tx1"/>
                  </a:solidFill>
                  <a:latin typeface="+mn-ea"/>
                  <a:ea typeface="+mn-ea"/>
                </a:rPr>
                <a:t>       表示为</a:t>
              </a:r>
              <a:r>
                <a:rPr kumimoji="1" lang="en-US" altLang="zh-CN" sz="2400" dirty="0" smtClean="0">
                  <a:solidFill>
                    <a:schemeClr val="tx1"/>
                  </a:solidFill>
                  <a:latin typeface="+mn-ea"/>
                  <a:ea typeface="+mn-ea"/>
                </a:rPr>
                <a:t>2</a:t>
              </a:r>
              <a:r>
                <a:rPr kumimoji="1" lang="zh-CN" altLang="en-US" sz="2400" dirty="0" smtClean="0">
                  <a:solidFill>
                    <a:schemeClr val="tx1"/>
                  </a:solidFill>
                  <a:latin typeface="+mn-ea"/>
                  <a:ea typeface="+mn-ea"/>
                </a:rPr>
                <a:t>个完全加括号的矩阵连乘积  和   </a:t>
              </a:r>
            </a:p>
            <a:p>
              <a:pPr>
                <a:spcBef>
                  <a:spcPct val="0"/>
                </a:spcBef>
                <a:buClrTx/>
                <a:buSzTx/>
                <a:buFontTx/>
                <a:buNone/>
                <a:defRPr/>
              </a:pPr>
              <a:r>
                <a:rPr kumimoji="1" lang="zh-CN" altLang="en-US" sz="2400" dirty="0" smtClean="0">
                  <a:solidFill>
                    <a:schemeClr val="tx1"/>
                  </a:solidFill>
                  <a:latin typeface="+mn-ea"/>
                  <a:ea typeface="+mn-ea"/>
                </a:rPr>
                <a:t>       的乘积并加括号，即    </a:t>
              </a:r>
              <a:endParaRPr kumimoji="1" lang="ja-JP" altLang="en-US" sz="2400" dirty="0">
                <a:solidFill>
                  <a:schemeClr val="tx1"/>
                </a:solidFill>
                <a:latin typeface="+mn-ea"/>
                <a:ea typeface="+mn-ea"/>
              </a:endParaRPr>
            </a:p>
          </p:txBody>
        </p:sp>
        <p:graphicFrame>
          <p:nvGraphicFramePr>
            <p:cNvPr id="10259" name="Object 4"/>
            <p:cNvGraphicFramePr>
              <a:graphicFrameLocks noChangeAspect="1"/>
            </p:cNvGraphicFramePr>
            <p:nvPr/>
          </p:nvGraphicFramePr>
          <p:xfrm>
            <a:off x="2570" y="1862"/>
            <a:ext cx="224" cy="243"/>
          </p:xfrm>
          <a:graphic>
            <a:graphicData uri="http://schemas.openxmlformats.org/presentationml/2006/ole">
              <mc:AlternateContent xmlns:mc="http://schemas.openxmlformats.org/markup-compatibility/2006">
                <mc:Choice xmlns:v="urn:schemas-microsoft-com:vml" Requires="v">
                  <p:oleObj spid="_x0000_s85070" name="数式" r:id="rId4" imgW="152400" imgH="165100" progId="Equation.3">
                    <p:embed/>
                  </p:oleObj>
                </mc:Choice>
                <mc:Fallback>
                  <p:oleObj name="数式" r:id="rId4" imgW="152400" imgH="16510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 y="1862"/>
                          <a:ext cx="224"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0" name="Object 5"/>
            <p:cNvGraphicFramePr>
              <a:graphicFrameLocks noChangeAspect="1"/>
            </p:cNvGraphicFramePr>
            <p:nvPr/>
          </p:nvGraphicFramePr>
          <p:xfrm>
            <a:off x="4568" y="1878"/>
            <a:ext cx="224" cy="243"/>
          </p:xfrm>
          <a:graphic>
            <a:graphicData uri="http://schemas.openxmlformats.org/presentationml/2006/ole">
              <mc:AlternateContent xmlns:mc="http://schemas.openxmlformats.org/markup-compatibility/2006">
                <mc:Choice xmlns:v="urn:schemas-microsoft-com:vml" Requires="v">
                  <p:oleObj spid="_x0000_s85071" name="数式" r:id="rId6" imgW="152400" imgH="165100" progId="Equation.3">
                    <p:embed/>
                  </p:oleObj>
                </mc:Choice>
                <mc:Fallback>
                  <p:oleObj name="数式" r:id="rId6" imgW="152400" imgH="1651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 y="1878"/>
                          <a:ext cx="224"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1" name="Object 6"/>
            <p:cNvGraphicFramePr>
              <a:graphicFrameLocks noChangeAspect="1"/>
            </p:cNvGraphicFramePr>
            <p:nvPr/>
          </p:nvGraphicFramePr>
          <p:xfrm>
            <a:off x="4748" y="2103"/>
            <a:ext cx="224" cy="224"/>
          </p:xfrm>
          <a:graphic>
            <a:graphicData uri="http://schemas.openxmlformats.org/presentationml/2006/ole">
              <mc:AlternateContent xmlns:mc="http://schemas.openxmlformats.org/markup-compatibility/2006">
                <mc:Choice xmlns:v="urn:schemas-microsoft-com:vml" Requires="v">
                  <p:oleObj spid="_x0000_s85072" name="数式" r:id="rId7" imgW="152400" imgH="152400" progId="Equation.3">
                    <p:embed/>
                  </p:oleObj>
                </mc:Choice>
                <mc:Fallback>
                  <p:oleObj name="数式" r:id="rId7" imgW="152400" imgH="152400" progId="Equation.3">
                    <p:embed/>
                    <p:pic>
                      <p:nvPicPr>
                        <p:cNvPr id="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8" y="2103"/>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2" name="Object 7"/>
            <p:cNvGraphicFramePr>
              <a:graphicFrameLocks noChangeAspect="1"/>
            </p:cNvGraphicFramePr>
            <p:nvPr>
              <p:extLst>
                <p:ext uri="{D42A27DB-BD31-4B8C-83A1-F6EECF244321}">
                  <p14:modId xmlns:p14="http://schemas.microsoft.com/office/powerpoint/2010/main" val="4058218348"/>
                </p:ext>
              </p:extLst>
            </p:nvPr>
          </p:nvGraphicFramePr>
          <p:xfrm>
            <a:off x="5134" y="2103"/>
            <a:ext cx="224" cy="262"/>
          </p:xfrm>
          <a:graphic>
            <a:graphicData uri="http://schemas.openxmlformats.org/presentationml/2006/ole">
              <mc:AlternateContent xmlns:mc="http://schemas.openxmlformats.org/markup-compatibility/2006">
                <mc:Choice xmlns:v="urn:schemas-microsoft-com:vml" Requires="v">
                  <p:oleObj spid="_x0000_s85073" name="数式" r:id="rId9" imgW="152400" imgH="177800" progId="Equation.3">
                    <p:embed/>
                  </p:oleObj>
                </mc:Choice>
                <mc:Fallback>
                  <p:oleObj name="数式" r:id="rId9" imgW="152400" imgH="177800" progId="Equation.3">
                    <p:embed/>
                    <p:pic>
                      <p:nvPicPr>
                        <p:cNvPr id="0"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4" y="2103"/>
                          <a:ext cx="224"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3" name="Object 8"/>
            <p:cNvGraphicFramePr>
              <a:graphicFrameLocks noChangeAspect="1"/>
            </p:cNvGraphicFramePr>
            <p:nvPr/>
          </p:nvGraphicFramePr>
          <p:xfrm>
            <a:off x="3533" y="2328"/>
            <a:ext cx="896" cy="299"/>
          </p:xfrm>
          <a:graphic>
            <a:graphicData uri="http://schemas.openxmlformats.org/presentationml/2006/ole">
              <mc:AlternateContent xmlns:mc="http://schemas.openxmlformats.org/markup-compatibility/2006">
                <mc:Choice xmlns:v="urn:schemas-microsoft-com:vml" Requires="v">
                  <p:oleObj spid="_x0000_s85074" name="数式" r:id="rId11" imgW="609600" imgH="203200" progId="Equation.3">
                    <p:embed/>
                  </p:oleObj>
                </mc:Choice>
                <mc:Fallback>
                  <p:oleObj name="数式" r:id="rId11" imgW="609600" imgH="203200" progId="Equation.3">
                    <p:embed/>
                    <p:pic>
                      <p:nvPicPr>
                        <p:cNvPr id="0" name="Picture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3" y="2328"/>
                          <a:ext cx="89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244" name="Object 9"/>
          <p:cNvGraphicFramePr>
            <a:graphicFrameLocks noChangeAspect="1"/>
          </p:cNvGraphicFramePr>
          <p:nvPr/>
        </p:nvGraphicFramePr>
        <p:xfrm>
          <a:off x="2786063" y="3643313"/>
          <a:ext cx="1689100" cy="487362"/>
        </p:xfrm>
        <a:graphic>
          <a:graphicData uri="http://schemas.openxmlformats.org/presentationml/2006/ole">
            <mc:AlternateContent xmlns:mc="http://schemas.openxmlformats.org/markup-compatibility/2006">
              <mc:Choice xmlns:v="urn:schemas-microsoft-com:vml" Requires="v">
                <p:oleObj spid="_x0000_s85075" name="数式" r:id="rId13" imgW="660400" imgH="190500" progId="Equation.3">
                  <p:embed/>
                </p:oleObj>
              </mc:Choice>
              <mc:Fallback>
                <p:oleObj name="数式" r:id="rId13" imgW="660400" imgH="190500" progId="Equation.3">
                  <p:embed/>
                  <p:pic>
                    <p:nvPicPr>
                      <p:cNvPr id="0" name="Picture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6063" y="3643313"/>
                        <a:ext cx="16891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45" name="Group 10"/>
          <p:cNvGrpSpPr/>
          <p:nvPr/>
        </p:nvGrpSpPr>
        <p:grpSpPr bwMode="auto">
          <a:xfrm>
            <a:off x="714375" y="4071938"/>
            <a:ext cx="6372225" cy="428625"/>
            <a:chOff x="824" y="2639"/>
            <a:chExt cx="4014" cy="270"/>
          </a:xfrm>
        </p:grpSpPr>
        <p:graphicFrame>
          <p:nvGraphicFramePr>
            <p:cNvPr id="10254" name="Object 11"/>
            <p:cNvGraphicFramePr>
              <a:graphicFrameLocks noChangeAspect="1"/>
            </p:cNvGraphicFramePr>
            <p:nvPr/>
          </p:nvGraphicFramePr>
          <p:xfrm>
            <a:off x="824" y="2665"/>
            <a:ext cx="975" cy="244"/>
          </p:xfrm>
          <a:graphic>
            <a:graphicData uri="http://schemas.openxmlformats.org/presentationml/2006/ole">
              <mc:AlternateContent xmlns:mc="http://schemas.openxmlformats.org/markup-compatibility/2006">
                <mc:Choice xmlns:v="urn:schemas-microsoft-com:vml" Requires="v">
                  <p:oleObj spid="_x0000_s85076" name="数式" r:id="rId15" imgW="711200" imgH="177800" progId="Equation.3">
                    <p:embed/>
                  </p:oleObj>
                </mc:Choice>
                <mc:Fallback>
                  <p:oleObj name="数式" r:id="rId15" imgW="711200" imgH="177800" progId="Equation.3">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4" y="2665"/>
                          <a:ext cx="975"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5" name="Object 12"/>
            <p:cNvGraphicFramePr>
              <a:graphicFrameLocks noChangeAspect="1"/>
            </p:cNvGraphicFramePr>
            <p:nvPr/>
          </p:nvGraphicFramePr>
          <p:xfrm>
            <a:off x="1860" y="2660"/>
            <a:ext cx="954" cy="239"/>
          </p:xfrm>
          <a:graphic>
            <a:graphicData uri="http://schemas.openxmlformats.org/presentationml/2006/ole">
              <mc:AlternateContent xmlns:mc="http://schemas.openxmlformats.org/markup-compatibility/2006">
                <mc:Choice xmlns:v="urn:schemas-microsoft-com:vml" Requires="v">
                  <p:oleObj spid="_x0000_s85077" name="数式" r:id="rId17" imgW="711200" imgH="177800" progId="Equation.3">
                    <p:embed/>
                  </p:oleObj>
                </mc:Choice>
                <mc:Fallback>
                  <p:oleObj name="数式" r:id="rId17" imgW="711200" imgH="177800" progId="Equation.3">
                    <p:embed/>
                    <p:pic>
                      <p:nvPicPr>
                        <p:cNvPr id="0" name="Picture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0" y="2660"/>
                          <a:ext cx="954"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6" name="Object 13"/>
            <p:cNvGraphicFramePr>
              <a:graphicFrameLocks noChangeAspect="1"/>
            </p:cNvGraphicFramePr>
            <p:nvPr/>
          </p:nvGraphicFramePr>
          <p:xfrm>
            <a:off x="2866" y="2649"/>
            <a:ext cx="1011" cy="244"/>
          </p:xfrm>
          <a:graphic>
            <a:graphicData uri="http://schemas.openxmlformats.org/presentationml/2006/ole">
              <mc:AlternateContent xmlns:mc="http://schemas.openxmlformats.org/markup-compatibility/2006">
                <mc:Choice xmlns:v="urn:schemas-microsoft-com:vml" Requires="v">
                  <p:oleObj spid="_x0000_s85078" name="数式" r:id="rId19" imgW="735965" imgH="177800" progId="Equation.3">
                    <p:embed/>
                  </p:oleObj>
                </mc:Choice>
                <mc:Fallback>
                  <p:oleObj name="数式" r:id="rId19" imgW="735965" imgH="177800" progId="Equation.3">
                    <p:embed/>
                    <p:pic>
                      <p:nvPicPr>
                        <p:cNvPr id="0" name="Picture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66" y="2649"/>
                          <a:ext cx="1011"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7" name="Object 14"/>
            <p:cNvGraphicFramePr>
              <a:graphicFrameLocks noChangeAspect="1"/>
            </p:cNvGraphicFramePr>
            <p:nvPr/>
          </p:nvGraphicFramePr>
          <p:xfrm>
            <a:off x="3940" y="2639"/>
            <a:ext cx="898" cy="242"/>
          </p:xfrm>
          <a:graphic>
            <a:graphicData uri="http://schemas.openxmlformats.org/presentationml/2006/ole">
              <mc:AlternateContent xmlns:mc="http://schemas.openxmlformats.org/markup-compatibility/2006">
                <mc:Choice xmlns:v="urn:schemas-microsoft-com:vml" Requires="v">
                  <p:oleObj spid="_x0000_s85079" name="数式" r:id="rId21" imgW="660400" imgH="177800" progId="Equation.3">
                    <p:embed/>
                  </p:oleObj>
                </mc:Choice>
                <mc:Fallback>
                  <p:oleObj name="数式" r:id="rId21" imgW="660400" imgH="177800" progId="Equation.3">
                    <p:embed/>
                    <p:pic>
                      <p:nvPicPr>
                        <p:cNvPr id="0" name="Picture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0" y="2639"/>
                          <a:ext cx="898"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246" name="Object 15"/>
          <p:cNvGraphicFramePr>
            <a:graphicFrameLocks noChangeAspect="1"/>
          </p:cNvGraphicFramePr>
          <p:nvPr/>
        </p:nvGraphicFramePr>
        <p:xfrm>
          <a:off x="1341438" y="4884738"/>
          <a:ext cx="1700212" cy="438150"/>
        </p:xfrm>
        <a:graphic>
          <a:graphicData uri="http://schemas.openxmlformats.org/presentationml/2006/ole">
            <mc:AlternateContent xmlns:mc="http://schemas.openxmlformats.org/markup-compatibility/2006">
              <mc:Choice xmlns:v="urn:schemas-microsoft-com:vml" Requires="v">
                <p:oleObj spid="_x0000_s85080" name="数式" r:id="rId23" imgW="786765" imgH="203200" progId="Equation.3">
                  <p:embed/>
                </p:oleObj>
              </mc:Choice>
              <mc:Fallback>
                <p:oleObj name="数式" r:id="rId23" imgW="786765" imgH="203200" progId="Equation.3">
                  <p:embed/>
                  <p:pic>
                    <p:nvPicPr>
                      <p:cNvPr id="0" name="Picture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41438" y="4884738"/>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16"/>
          <p:cNvGraphicFramePr>
            <a:graphicFrameLocks noChangeAspect="1"/>
          </p:cNvGraphicFramePr>
          <p:nvPr/>
        </p:nvGraphicFramePr>
        <p:xfrm>
          <a:off x="1341438" y="5349875"/>
          <a:ext cx="1700212" cy="438150"/>
        </p:xfrm>
        <a:graphic>
          <a:graphicData uri="http://schemas.openxmlformats.org/presentationml/2006/ole">
            <mc:AlternateContent xmlns:mc="http://schemas.openxmlformats.org/markup-compatibility/2006">
              <mc:Choice xmlns:v="urn:schemas-microsoft-com:vml" Requires="v">
                <p:oleObj spid="_x0000_s85081" name="数式" r:id="rId25" imgW="786765" imgH="203200" progId="Equation.3">
                  <p:embed/>
                </p:oleObj>
              </mc:Choice>
              <mc:Fallback>
                <p:oleObj name="数式" r:id="rId25" imgW="786765" imgH="203200" progId="Equation.3">
                  <p:embed/>
                  <p:pic>
                    <p:nvPicPr>
                      <p:cNvPr id="0" name="Picture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41438" y="5349875"/>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17"/>
          <p:cNvGraphicFramePr>
            <a:graphicFrameLocks noChangeAspect="1"/>
          </p:cNvGraphicFramePr>
          <p:nvPr/>
        </p:nvGraphicFramePr>
        <p:xfrm>
          <a:off x="3500438" y="5357813"/>
          <a:ext cx="1700212" cy="438150"/>
        </p:xfrm>
        <a:graphic>
          <a:graphicData uri="http://schemas.openxmlformats.org/presentationml/2006/ole">
            <mc:AlternateContent xmlns:mc="http://schemas.openxmlformats.org/markup-compatibility/2006">
              <mc:Choice xmlns:v="urn:schemas-microsoft-com:vml" Requires="v">
                <p:oleObj spid="_x0000_s85082" name="数式" r:id="rId27" imgW="786765" imgH="203200" progId="Equation.3">
                  <p:embed/>
                </p:oleObj>
              </mc:Choice>
              <mc:Fallback>
                <p:oleObj name="数式" r:id="rId27" imgW="786765" imgH="203200" progId="Equation.3">
                  <p:embed/>
                  <p:pic>
                    <p:nvPicPr>
                      <p:cNvPr id="0" name="Picture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00438" y="5357813"/>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18"/>
          <p:cNvGraphicFramePr>
            <a:graphicFrameLocks noChangeAspect="1"/>
          </p:cNvGraphicFramePr>
          <p:nvPr/>
        </p:nvGraphicFramePr>
        <p:xfrm>
          <a:off x="3530600" y="4900613"/>
          <a:ext cx="1673225" cy="438150"/>
        </p:xfrm>
        <a:graphic>
          <a:graphicData uri="http://schemas.openxmlformats.org/presentationml/2006/ole">
            <mc:AlternateContent xmlns:mc="http://schemas.openxmlformats.org/markup-compatibility/2006">
              <mc:Choice xmlns:v="urn:schemas-microsoft-com:vml" Requires="v">
                <p:oleObj spid="_x0000_s85083" name="数式" r:id="rId29" imgW="774065" imgH="203200" progId="Equation.3">
                  <p:embed/>
                </p:oleObj>
              </mc:Choice>
              <mc:Fallback>
                <p:oleObj name="数式" r:id="rId29" imgW="774065" imgH="203200" progId="Equation.3">
                  <p:embed/>
                  <p:pic>
                    <p:nvPicPr>
                      <p:cNvPr id="0" name="Picture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30600" y="4900613"/>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9"/>
          <p:cNvGraphicFramePr>
            <a:graphicFrameLocks noChangeAspect="1"/>
          </p:cNvGraphicFramePr>
          <p:nvPr/>
        </p:nvGraphicFramePr>
        <p:xfrm>
          <a:off x="5510213" y="4935538"/>
          <a:ext cx="1673225" cy="438150"/>
        </p:xfrm>
        <a:graphic>
          <a:graphicData uri="http://schemas.openxmlformats.org/presentationml/2006/ole">
            <mc:AlternateContent xmlns:mc="http://schemas.openxmlformats.org/markup-compatibility/2006">
              <mc:Choice xmlns:v="urn:schemas-microsoft-com:vml" Requires="v">
                <p:oleObj spid="_x0000_s85084" name="数式" r:id="rId31" imgW="774065" imgH="203200" progId="Equation.3">
                  <p:embed/>
                </p:oleObj>
              </mc:Choice>
              <mc:Fallback>
                <p:oleObj name="数式" r:id="rId31" imgW="774065" imgH="203200" progId="Equation.3">
                  <p:embed/>
                  <p:pic>
                    <p:nvPicPr>
                      <p:cNvPr id="0" name="Picture 3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510213" y="4935538"/>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 name="Text Box 20"/>
          <p:cNvSpPr txBox="1">
            <a:spLocks noChangeArrowheads="1"/>
          </p:cNvSpPr>
          <p:nvPr/>
        </p:nvSpPr>
        <p:spPr bwMode="auto">
          <a:xfrm>
            <a:off x="610970" y="5740503"/>
            <a:ext cx="8340745" cy="461665"/>
          </a:xfrm>
          <a:prstGeom prst="rect">
            <a:avLst/>
          </a:prstGeom>
          <a:noFill/>
          <a:ln w="9525">
            <a:noFill/>
            <a:miter lim="800000"/>
          </a:ln>
        </p:spPr>
        <p:txBody>
          <a:bodyPr wrap="none">
            <a:spAutoFit/>
          </a:bodyPr>
          <a:lstStyle/>
          <a:p>
            <a:pPr>
              <a:spcBef>
                <a:spcPct val="0"/>
              </a:spcBef>
              <a:buClrTx/>
              <a:buSzTx/>
              <a:buFontTx/>
              <a:buNone/>
              <a:defRPr/>
            </a:pPr>
            <a:r>
              <a:rPr kumimoji="1" lang="zh-CN" altLang="en-US" sz="2400" dirty="0" smtClean="0">
                <a:solidFill>
                  <a:schemeClr val="tx1"/>
                </a:solidFill>
                <a:latin typeface="+mn-ea"/>
                <a:ea typeface="+mn-ea"/>
              </a:rPr>
              <a:t>所需</a:t>
            </a:r>
            <a:r>
              <a:rPr kumimoji="1" lang="zh-CN" altLang="en-US" sz="2400" dirty="0" smtClean="0">
                <a:solidFill>
                  <a:srgbClr val="FF0000"/>
                </a:solidFill>
                <a:latin typeface="+mn-ea"/>
                <a:ea typeface="+mn-ea"/>
              </a:rPr>
              <a:t>数乘次数</a:t>
            </a:r>
            <a:r>
              <a:rPr kumimoji="1" lang="zh-CN" altLang="en-US" sz="2400" dirty="0" smtClean="0">
                <a:solidFill>
                  <a:schemeClr val="tx1"/>
                </a:solidFill>
                <a:latin typeface="+mn-ea"/>
                <a:ea typeface="+mn-ea"/>
              </a:rPr>
              <a:t>分别为</a:t>
            </a:r>
            <a:r>
              <a:rPr kumimoji="1" lang="ja-JP" altLang="en-US" sz="2400" dirty="0" smtClean="0">
                <a:solidFill>
                  <a:schemeClr val="tx1"/>
                </a:solidFill>
                <a:latin typeface="+mn-ea"/>
                <a:ea typeface="+mn-ea"/>
              </a:rPr>
              <a:t>16000</a:t>
            </a:r>
            <a:r>
              <a:rPr kumimoji="1" lang="ja-JP" altLang="en-US" sz="2400" dirty="0">
                <a:solidFill>
                  <a:schemeClr val="tx1"/>
                </a:solidFill>
                <a:latin typeface="+mn-ea"/>
                <a:ea typeface="+mn-ea"/>
              </a:rPr>
              <a:t>, 10500, 36000, 87500, </a:t>
            </a:r>
            <a:r>
              <a:rPr kumimoji="1" lang="ja-JP" altLang="en-US" sz="2400" dirty="0" smtClean="0">
                <a:solidFill>
                  <a:schemeClr val="tx1"/>
                </a:solidFill>
                <a:latin typeface="+mn-ea"/>
                <a:ea typeface="+mn-ea"/>
              </a:rPr>
              <a:t>34500</a:t>
            </a:r>
            <a:r>
              <a:rPr kumimoji="1" lang="zh-CN" altLang="en-US" sz="2400" dirty="0">
                <a:solidFill>
                  <a:schemeClr val="tx1"/>
                </a:solidFill>
                <a:latin typeface="+mn-ea"/>
                <a:ea typeface="+mn-ea"/>
              </a:rPr>
              <a:t>次</a:t>
            </a:r>
            <a:endParaRPr kumimoji="1" lang="ja-JP" altLang="en-US" sz="2400" dirty="0">
              <a:solidFill>
                <a:schemeClr val="tx1"/>
              </a:solidFill>
              <a:latin typeface="+mn-ea"/>
              <a:ea typeface="+mn-ea"/>
            </a:endParaRPr>
          </a:p>
        </p:txBody>
      </p:sp>
      <p:sp>
        <p:nvSpPr>
          <p:cNvPr id="1045" name="Rectangle 21"/>
          <p:cNvSpPr>
            <a:spLocks noChangeArrowheads="1"/>
          </p:cNvSpPr>
          <p:nvPr/>
        </p:nvSpPr>
        <p:spPr bwMode="auto">
          <a:xfrm>
            <a:off x="506786" y="1412776"/>
            <a:ext cx="8218488" cy="4737100"/>
          </a:xfrm>
          <a:prstGeom prst="rect">
            <a:avLst/>
          </a:prstGeom>
          <a:noFill/>
          <a:ln w="9525">
            <a:noFill/>
            <a:miter lim="800000"/>
          </a:ln>
        </p:spPr>
        <p:txBody>
          <a:bodyPr/>
          <a:lstStyle/>
          <a:p>
            <a:pPr marL="342900" indent="-342900">
              <a:buClr>
                <a:schemeClr val="accent2"/>
              </a:buClr>
              <a:buSzPct val="50000"/>
              <a:buFont typeface="Wingdings" panose="05000000000000000000" pitchFamily="2" charset="2"/>
              <a:buChar char="u"/>
              <a:defRPr/>
            </a:pPr>
            <a:r>
              <a:rPr lang="zh-CN" altLang="en-US" sz="2400" b="1" dirty="0">
                <a:solidFill>
                  <a:schemeClr val="tx1"/>
                </a:solidFill>
                <a:latin typeface="+mn-ea"/>
                <a:ea typeface="+mn-ea"/>
              </a:rPr>
              <a:t>完全加括号的矩阵连乘积可</a:t>
            </a:r>
            <a:r>
              <a:rPr lang="zh-CN" altLang="en-US" sz="2400" b="1" dirty="0">
                <a:solidFill>
                  <a:srgbClr val="FF0000"/>
                </a:solidFill>
                <a:latin typeface="+mn-ea"/>
                <a:ea typeface="+mn-ea"/>
              </a:rPr>
              <a:t>递归地定义</a:t>
            </a:r>
            <a:r>
              <a:rPr lang="zh-CN" altLang="en-US" sz="2400" b="1" dirty="0">
                <a:solidFill>
                  <a:schemeClr val="tx1"/>
                </a:solidFill>
                <a:latin typeface="+mn-ea"/>
                <a:ea typeface="+mn-ea"/>
              </a:rPr>
              <a:t>为：</a:t>
            </a: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r>
              <a:rPr lang="zh-CN" altLang="en-US" sz="2400" b="1" dirty="0">
                <a:solidFill>
                  <a:schemeClr val="tx1"/>
                </a:solidFill>
                <a:latin typeface="+mn-ea"/>
                <a:ea typeface="+mn-ea"/>
              </a:rPr>
              <a:t>设有四个矩阵           </a:t>
            </a:r>
            <a:r>
              <a:rPr lang="zh-CN" altLang="en-US" sz="2400" b="1" dirty="0" smtClean="0">
                <a:solidFill>
                  <a:schemeClr val="tx1"/>
                </a:solidFill>
                <a:latin typeface="+mn-ea"/>
                <a:ea typeface="+mn-ea"/>
              </a:rPr>
              <a:t>，</a:t>
            </a:r>
            <a:r>
              <a:rPr lang="zh-CN" altLang="en-US" sz="2400" b="1" dirty="0">
                <a:solidFill>
                  <a:schemeClr val="tx1"/>
                </a:solidFill>
                <a:latin typeface="+mn-ea"/>
                <a:ea typeface="+mn-ea"/>
              </a:rPr>
              <a:t>它们的维数分别是：</a:t>
            </a: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r>
              <a:rPr lang="zh-CN" altLang="en-US" sz="2400" b="1" dirty="0">
                <a:solidFill>
                  <a:schemeClr val="tx1"/>
                </a:solidFill>
                <a:latin typeface="+mn-ea"/>
                <a:ea typeface="+mn-ea"/>
              </a:rPr>
              <a:t>总共有五种完全加括号的方式</a:t>
            </a:r>
            <a:endParaRPr lang="ja-JP" altLang="en-US" sz="2400" b="1" dirty="0">
              <a:solidFill>
                <a:schemeClr val="tx1"/>
              </a:solidFill>
              <a:latin typeface="+mn-ea"/>
              <a:ea typeface="+mn-ea"/>
            </a:endParaRPr>
          </a:p>
        </p:txBody>
      </p:sp>
      <p:sp>
        <p:nvSpPr>
          <p:cNvPr id="288790" name="Rectangle 22"/>
          <p:cNvSpPr>
            <a:spLocks noChangeArrowheads="1"/>
          </p:cNvSpPr>
          <p:nvPr/>
        </p:nvSpPr>
        <p:spPr bwMode="auto">
          <a:xfrm>
            <a:off x="428624" y="285750"/>
            <a:ext cx="7023695" cy="846138"/>
          </a:xfrm>
          <a:prstGeom prst="rect">
            <a:avLst/>
          </a:prstGeom>
          <a:noFill/>
          <a:ln w="9525">
            <a:noFill/>
            <a:miter lim="800000"/>
          </a:ln>
          <a:effectLst/>
        </p:spPr>
        <p:txBody>
          <a:bodyPr anchor="b"/>
          <a:lstStyle/>
          <a:p>
            <a:pPr>
              <a:spcBef>
                <a:spcPct val="0"/>
              </a:spcBef>
              <a:buClrTx/>
              <a:buSzTx/>
              <a:buFontTx/>
              <a:buNone/>
              <a:defRPr/>
            </a:pPr>
            <a:r>
              <a:rPr lang="en-US" altLang="zh-CN" sz="3800" b="1" dirty="0" smtClean="0">
                <a:solidFill>
                  <a:schemeClr val="tx2"/>
                </a:solidFill>
                <a:effectLst>
                  <a:outerShdw blurRad="38100" dist="38100" dir="2700000" algn="tl">
                    <a:srgbClr val="C0C0C0"/>
                  </a:outerShdw>
                </a:effectLst>
                <a:latin typeface="+mn-ea"/>
                <a:ea typeface="+mn-ea"/>
              </a:rPr>
              <a:t>3.1 </a:t>
            </a:r>
            <a:r>
              <a:rPr lang="zh-CN" altLang="en-US" sz="3800" b="1" dirty="0" smtClean="0">
                <a:solidFill>
                  <a:schemeClr val="tx2"/>
                </a:solidFill>
                <a:effectLst>
                  <a:outerShdw blurRad="38100" dist="38100" dir="2700000" algn="tl">
                    <a:srgbClr val="C0C0C0"/>
                  </a:outerShdw>
                </a:effectLst>
                <a:latin typeface="+mn-ea"/>
                <a:ea typeface="+mn-ea"/>
              </a:rPr>
              <a:t>完全</a:t>
            </a:r>
            <a:r>
              <a:rPr lang="zh-CN" altLang="en-US" sz="3800" b="1" dirty="0">
                <a:solidFill>
                  <a:schemeClr val="tx2"/>
                </a:solidFill>
                <a:effectLst>
                  <a:outerShdw blurRad="38100" dist="38100" dir="2700000" algn="tl">
                    <a:srgbClr val="C0C0C0"/>
                  </a:outerShdw>
                </a:effectLst>
                <a:latin typeface="+mn-ea"/>
                <a:ea typeface="+mn-ea"/>
              </a:rPr>
              <a:t>加括号的矩阵连乘积</a:t>
            </a:r>
            <a:endParaRPr lang="ja-JP" altLang="en-US" sz="3800" b="1" dirty="0">
              <a:solidFill>
                <a:schemeClr val="tx2"/>
              </a:solidFill>
              <a:effectLst>
                <a:outerShdw blurRad="38100" dist="38100" dir="2700000" algn="tl">
                  <a:srgbClr val="C0C0C0"/>
                </a:outerShdw>
              </a:effectLst>
              <a:latin typeface="+mn-ea"/>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674307AF-B7D0-4696-84D8-9281A65FA80D}" type="slidenum">
              <a:rPr lang="en-US" altLang="zh-CN">
                <a:latin typeface="Times New Roman" panose="02020603050405020304" pitchFamily="18" charset="0"/>
                <a:cs typeface="Times New Roman" panose="02020603050405020304" pitchFamily="18" charset="0"/>
              </a:rPr>
              <a:t>17</a:t>
            </a:fld>
            <a:endParaRPr lang="en-US" altLang="zh-CN">
              <a:latin typeface="Times New Roman" panose="02020603050405020304" pitchFamily="18" charset="0"/>
              <a:cs typeface="Times New Roman" panose="02020603050405020304" pitchFamily="18" charset="0"/>
            </a:endParaRPr>
          </a:p>
        </p:txBody>
      </p:sp>
      <p:sp>
        <p:nvSpPr>
          <p:cNvPr id="290818" name="Rectangle 2"/>
          <p:cNvSpPr>
            <a:spLocks noChangeArrowheads="1"/>
          </p:cNvSpPr>
          <p:nvPr/>
        </p:nvSpPr>
        <p:spPr bwMode="auto">
          <a:xfrm>
            <a:off x="684213" y="260350"/>
            <a:ext cx="7772400" cy="882650"/>
          </a:xfrm>
          <a:prstGeom prst="rect">
            <a:avLst/>
          </a:prstGeom>
          <a:noFill/>
          <a:ln w="9525">
            <a:noFill/>
            <a:miter lim="800000"/>
          </a:ln>
          <a:effectLst/>
        </p:spPr>
        <p:txBody>
          <a:bodyPr anchor="ctr"/>
          <a:lstStyle/>
          <a:p>
            <a:pPr>
              <a:spcBef>
                <a:spcPct val="0"/>
              </a:spcBef>
              <a:buClrTx/>
              <a:buSzTx/>
              <a:buFontTx/>
              <a:buNone/>
              <a:defRPr/>
            </a:pPr>
            <a:r>
              <a:rPr lang="en-US" altLang="zh-CN" sz="3800" b="1" dirty="0" smtClean="0">
                <a:solidFill>
                  <a:schemeClr val="tx2"/>
                </a:solidFill>
                <a:effectLst>
                  <a:outerShdw blurRad="38100" dist="38100" dir="2700000" algn="tl">
                    <a:srgbClr val="C0C0C0"/>
                  </a:outerShdw>
                </a:effectLst>
                <a:latin typeface="+mn-ea"/>
              </a:rPr>
              <a:t>3.1 </a:t>
            </a:r>
            <a:r>
              <a:rPr lang="zh-CN" altLang="en-US" sz="3800" b="1"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矩阵</a:t>
            </a:r>
            <a:r>
              <a:rPr lang="zh-CN" altLang="en-US" sz="38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连乘问题</a:t>
            </a:r>
          </a:p>
        </p:txBody>
      </p:sp>
      <p:sp>
        <p:nvSpPr>
          <p:cNvPr id="3077" name="Text Box 3"/>
          <p:cNvSpPr txBox="1">
            <a:spLocks noChangeArrowheads="1"/>
          </p:cNvSpPr>
          <p:nvPr/>
        </p:nvSpPr>
        <p:spPr bwMode="auto">
          <a:xfrm>
            <a:off x="250825" y="1196975"/>
            <a:ext cx="8642350" cy="1200150"/>
          </a:xfrm>
          <a:prstGeom prst="rect">
            <a:avLst/>
          </a:prstGeom>
          <a:noFill/>
          <a:ln w="6350">
            <a:noFill/>
            <a:miter lim="800000"/>
          </a:ln>
        </p:spPr>
        <p:txBody>
          <a:bodyPr>
            <a:spAutoFit/>
          </a:bodyPr>
          <a:lstStyle/>
          <a:p>
            <a:pPr>
              <a:spcBef>
                <a:spcPct val="0"/>
              </a:spcBef>
              <a:buClrTx/>
              <a:buSzTx/>
              <a:buFontTx/>
              <a:buNone/>
              <a:defRPr/>
            </a:pPr>
            <a:r>
              <a:rPr lang="zh-CN" altLang="en-US" sz="2400" b="1" dirty="0" smtClean="0">
                <a:solidFill>
                  <a:schemeClr val="tx1"/>
                </a:solidFill>
                <a:latin typeface="Times New Roman" panose="02020603050405020304" pitchFamily="18" charset="0"/>
                <a:ea typeface="+mn-ea"/>
                <a:cs typeface="Times New Roman" panose="02020603050405020304" pitchFamily="18" charset="0"/>
              </a:rPr>
              <a:t>问题：给定</a:t>
            </a:r>
            <a:r>
              <a:rPr lang="en-US" altLang="zh-CN" sz="2400" b="1" dirty="0">
                <a:solidFill>
                  <a:schemeClr val="tx1"/>
                </a:solidFill>
                <a:latin typeface="Times New Roman" panose="02020603050405020304" pitchFamily="18" charset="0"/>
                <a:ea typeface="+mn-ea"/>
                <a:cs typeface="Times New Roman" panose="02020603050405020304" pitchFamily="18" charset="0"/>
              </a:rPr>
              <a:t>n</a:t>
            </a:r>
            <a:r>
              <a:rPr lang="zh-CN" altLang="en-US" sz="2400" b="1" dirty="0">
                <a:solidFill>
                  <a:schemeClr val="tx1"/>
                </a:solidFill>
                <a:latin typeface="Times New Roman" panose="02020603050405020304" pitchFamily="18" charset="0"/>
                <a:ea typeface="+mn-ea"/>
                <a:cs typeface="Times New Roman" panose="02020603050405020304" pitchFamily="18" charset="0"/>
              </a:rPr>
              <a:t>个矩阵｛</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n</a:t>
            </a:r>
            <a:r>
              <a:rPr lang="zh-CN" altLang="en-US" sz="2400" b="1" dirty="0">
                <a:solidFill>
                  <a:schemeClr val="tx1"/>
                </a:solidFill>
                <a:latin typeface="Times New Roman" panose="02020603050405020304" pitchFamily="18" charset="0"/>
                <a:ea typeface="+mn-ea"/>
                <a:cs typeface="Times New Roman" panose="02020603050405020304" pitchFamily="18" charset="0"/>
              </a:rPr>
              <a:t>｝，其中</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i</a:t>
            </a:r>
            <a:r>
              <a:rPr lang="zh-CN" altLang="en-US" sz="2400" b="1" dirty="0">
                <a:solidFill>
                  <a:schemeClr val="tx1"/>
                </a:solidFill>
                <a:latin typeface="Times New Roman" panose="02020603050405020304" pitchFamily="18" charset="0"/>
                <a:ea typeface="+mn-ea"/>
                <a:cs typeface="Times New Roman" panose="02020603050405020304" pitchFamily="18" charset="0"/>
              </a:rPr>
              <a:t>与</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i+1</a:t>
            </a:r>
            <a:r>
              <a:rPr lang="zh-CN" altLang="en-US" sz="2400" b="1" dirty="0">
                <a:solidFill>
                  <a:schemeClr val="tx1"/>
                </a:solidFill>
                <a:latin typeface="Times New Roman" panose="02020603050405020304" pitchFamily="18" charset="0"/>
                <a:ea typeface="+mn-ea"/>
                <a:cs typeface="Times New Roman" panose="02020603050405020304" pitchFamily="18" charset="0"/>
              </a:rPr>
              <a:t>是可乘的，</a:t>
            </a:r>
            <a:r>
              <a:rPr lang="en-US" altLang="zh-CN" sz="2400" b="1" dirty="0" err="1">
                <a:solidFill>
                  <a:schemeClr val="tx1"/>
                </a:solidFill>
                <a:latin typeface="Times New Roman" panose="02020603050405020304" pitchFamily="18" charset="0"/>
                <a:ea typeface="+mn-ea"/>
                <a:cs typeface="Times New Roman" panose="02020603050405020304" pitchFamily="18" charset="0"/>
              </a:rPr>
              <a:t>i</a:t>
            </a:r>
            <a:r>
              <a:rPr lang="en-US" altLang="zh-CN" sz="2400" b="1" dirty="0">
                <a:solidFill>
                  <a:schemeClr val="tx1"/>
                </a:solidFill>
                <a:latin typeface="Times New Roman" panose="02020603050405020304" pitchFamily="18" charset="0"/>
                <a:ea typeface="+mn-ea"/>
                <a:cs typeface="Times New Roman" panose="02020603050405020304" pitchFamily="18" charset="0"/>
              </a:rPr>
              <a:t>=1</a:t>
            </a:r>
            <a:r>
              <a:rPr lang="zh-CN" altLang="en-US" sz="2400" b="1" dirty="0">
                <a:solidFill>
                  <a:schemeClr val="tx1"/>
                </a:solidFill>
                <a:latin typeface="Times New Roman" panose="02020603050405020304" pitchFamily="18" charset="0"/>
                <a:ea typeface="+mn-ea"/>
                <a:cs typeface="Times New Roman" panose="02020603050405020304" pitchFamily="18" charset="0"/>
              </a:rPr>
              <a:t>，</a:t>
            </a:r>
            <a:r>
              <a:rPr lang="en-US" altLang="zh-CN" sz="2400" b="1" dirty="0">
                <a:solidFill>
                  <a:schemeClr val="tx1"/>
                </a:solidFill>
                <a:latin typeface="Times New Roman" panose="02020603050405020304" pitchFamily="18" charset="0"/>
                <a:ea typeface="+mn-ea"/>
                <a:cs typeface="Times New Roman" panose="02020603050405020304" pitchFamily="18" charset="0"/>
              </a:rPr>
              <a:t>2…</a:t>
            </a:r>
            <a:r>
              <a:rPr lang="zh-CN" altLang="en-US" sz="2400" b="1" dirty="0">
                <a:solidFill>
                  <a:schemeClr val="tx1"/>
                </a:solidFill>
                <a:latin typeface="Times New Roman" panose="02020603050405020304" pitchFamily="18" charset="0"/>
                <a:ea typeface="+mn-ea"/>
                <a:cs typeface="Times New Roman" panose="02020603050405020304" pitchFamily="18" charset="0"/>
              </a:rPr>
              <a:t>，</a:t>
            </a:r>
            <a:r>
              <a:rPr lang="en-US" altLang="zh-CN" sz="2400" b="1" dirty="0">
                <a:solidFill>
                  <a:schemeClr val="tx1"/>
                </a:solidFill>
                <a:latin typeface="Times New Roman" panose="02020603050405020304" pitchFamily="18" charset="0"/>
                <a:ea typeface="+mn-ea"/>
                <a:cs typeface="Times New Roman" panose="02020603050405020304" pitchFamily="18" charset="0"/>
              </a:rPr>
              <a:t>n-1</a:t>
            </a:r>
            <a:r>
              <a:rPr lang="zh-CN" altLang="en-US" sz="2400" b="1" dirty="0">
                <a:solidFill>
                  <a:schemeClr val="tx1"/>
                </a:solidFill>
                <a:latin typeface="Times New Roman" panose="02020603050405020304" pitchFamily="18" charset="0"/>
                <a:ea typeface="+mn-ea"/>
                <a:cs typeface="Times New Roman" panose="02020603050405020304" pitchFamily="18" charset="0"/>
              </a:rPr>
              <a:t>。如何</a:t>
            </a:r>
            <a:r>
              <a:rPr lang="zh-CN" altLang="en-US" sz="2400" b="1" u="sng" dirty="0">
                <a:solidFill>
                  <a:schemeClr val="tx1"/>
                </a:solidFill>
                <a:latin typeface="Times New Roman" panose="02020603050405020304" pitchFamily="18" charset="0"/>
                <a:ea typeface="+mn-ea"/>
                <a:cs typeface="Times New Roman" panose="02020603050405020304" pitchFamily="18" charset="0"/>
              </a:rPr>
              <a:t>确定计算矩阵连乘积的计算次序</a:t>
            </a:r>
            <a:r>
              <a:rPr lang="zh-CN" altLang="en-US" sz="2400" b="1" dirty="0">
                <a:solidFill>
                  <a:schemeClr val="tx1"/>
                </a:solidFill>
                <a:latin typeface="Times New Roman" panose="02020603050405020304" pitchFamily="18" charset="0"/>
                <a:ea typeface="+mn-ea"/>
                <a:cs typeface="Times New Roman" panose="02020603050405020304" pitchFamily="18" charset="0"/>
              </a:rPr>
              <a:t>，使得依此次序计算矩阵连乘积需要的</a:t>
            </a:r>
            <a:r>
              <a:rPr lang="zh-CN" altLang="en-US" sz="2400" b="1" dirty="0">
                <a:solidFill>
                  <a:srgbClr val="FF0000"/>
                </a:solidFill>
                <a:latin typeface="Times New Roman" panose="02020603050405020304" pitchFamily="18" charset="0"/>
                <a:ea typeface="+mn-ea"/>
                <a:cs typeface="Times New Roman" panose="02020603050405020304" pitchFamily="18" charset="0"/>
              </a:rPr>
              <a:t>数乘</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次数</a:t>
            </a:r>
            <a:r>
              <a:rPr lang="zh-CN" altLang="en-US" sz="2400" b="1" dirty="0" smtClean="0">
                <a:solidFill>
                  <a:schemeClr val="tx1"/>
                </a:solidFill>
                <a:latin typeface="Times New Roman" panose="02020603050405020304" pitchFamily="18" charset="0"/>
                <a:ea typeface="+mn-ea"/>
                <a:cs typeface="Times New Roman" panose="02020603050405020304" pitchFamily="18" charset="0"/>
              </a:rPr>
              <a:t>，即计算量</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最少</a:t>
            </a:r>
            <a:r>
              <a:rPr lang="zh-CN" altLang="en-US" sz="2400" b="1" dirty="0">
                <a:solidFill>
                  <a:schemeClr val="tx1"/>
                </a:solidFill>
                <a:latin typeface="Times New Roman" panose="02020603050405020304" pitchFamily="18" charset="0"/>
                <a:ea typeface="+mn-ea"/>
                <a:cs typeface="Times New Roman" panose="02020603050405020304" pitchFamily="18" charset="0"/>
              </a:rPr>
              <a:t>。</a:t>
            </a:r>
          </a:p>
        </p:txBody>
      </p:sp>
      <p:sp>
        <p:nvSpPr>
          <p:cNvPr id="3078" name="Text Box 4"/>
          <p:cNvSpPr txBox="1">
            <a:spLocks noChangeArrowheads="1"/>
          </p:cNvSpPr>
          <p:nvPr/>
        </p:nvSpPr>
        <p:spPr bwMode="auto">
          <a:xfrm>
            <a:off x="261670" y="2667114"/>
            <a:ext cx="8351838" cy="1200150"/>
          </a:xfrm>
          <a:prstGeom prst="rect">
            <a:avLst/>
          </a:prstGeom>
          <a:noFill/>
          <a:ln w="6350">
            <a:noFill/>
            <a:miter lim="800000"/>
          </a:ln>
        </p:spPr>
        <p:txBody>
          <a:bodyPr>
            <a:spAutoFit/>
          </a:bodyPr>
          <a:lstStyle/>
          <a:p>
            <a:pPr>
              <a:spcBef>
                <a:spcPct val="0"/>
              </a:spcBef>
              <a:buClrTx/>
              <a:buSzTx/>
              <a:buFont typeface="Wingdings" panose="05000000000000000000" pitchFamily="2" charset="2"/>
              <a:buChar char="u"/>
              <a:defRPr/>
            </a:pPr>
            <a:r>
              <a:rPr lang="zh-CN" altLang="en-US" sz="2400" b="1" dirty="0">
                <a:solidFill>
                  <a:srgbClr val="FF0000"/>
                </a:solidFill>
                <a:latin typeface="Times New Roman" panose="02020603050405020304" pitchFamily="18" charset="0"/>
                <a:ea typeface="+mn-ea"/>
                <a:cs typeface="Times New Roman" panose="02020603050405020304" pitchFamily="18" charset="0"/>
                <a:sym typeface="Wingdings" panose="05000000000000000000" pitchFamily="2" charset="2"/>
              </a:rPr>
              <a:t>穷举法</a:t>
            </a:r>
            <a:r>
              <a:rPr lang="zh-CN" altLang="en-US" sz="2400" b="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：列举出</a:t>
            </a:r>
            <a:r>
              <a:rPr lang="zh-CN" altLang="en-US" sz="2400"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所有可能的计算次序</a:t>
            </a:r>
            <a:r>
              <a:rPr lang="zh-CN" altLang="en-US" sz="2400" b="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，并计算出每一种计算次序相应需要的</a:t>
            </a:r>
            <a:r>
              <a:rPr lang="zh-CN" altLang="en-US" sz="2400" b="1" i="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数乘次数</a:t>
            </a:r>
            <a:r>
              <a:rPr lang="zh-CN" altLang="en-US" sz="2400" b="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，从中找出一种数乘次数最少的计算次序。</a:t>
            </a:r>
            <a:r>
              <a:rPr lang="en-US" altLang="zh-CN" sz="2400" b="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 </a:t>
            </a:r>
          </a:p>
        </p:txBody>
      </p:sp>
      <p:sp>
        <p:nvSpPr>
          <p:cNvPr id="3079" name="Rectangle 5"/>
          <p:cNvSpPr>
            <a:spLocks noChangeArrowheads="1"/>
          </p:cNvSpPr>
          <p:nvPr/>
        </p:nvSpPr>
        <p:spPr bwMode="auto">
          <a:xfrm>
            <a:off x="0" y="-276225"/>
            <a:ext cx="369888" cy="552450"/>
          </a:xfrm>
          <a:prstGeom prst="rect">
            <a:avLst/>
          </a:prstGeom>
          <a:noFill/>
          <a:ln w="6350">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7" name="Object 15"/>
          <p:cNvGraphicFramePr>
            <a:graphicFrameLocks noChangeAspect="1"/>
          </p:cNvGraphicFramePr>
          <p:nvPr/>
        </p:nvGraphicFramePr>
        <p:xfrm>
          <a:off x="1341438" y="4884738"/>
          <a:ext cx="1700212" cy="438150"/>
        </p:xfrm>
        <a:graphic>
          <a:graphicData uri="http://schemas.openxmlformats.org/presentationml/2006/ole">
            <mc:AlternateContent xmlns:mc="http://schemas.openxmlformats.org/markup-compatibility/2006">
              <mc:Choice xmlns:v="urn:schemas-microsoft-com:vml" Requires="v">
                <p:oleObj spid="_x0000_s83021" name="数式" r:id="rId4" imgW="786765" imgH="203200" progId="Equation.3">
                  <p:embed/>
                </p:oleObj>
              </mc:Choice>
              <mc:Fallback>
                <p:oleObj name="数式" r:id="rId4" imgW="786765" imgH="203200" progId="Equation.3">
                  <p:embed/>
                  <p:pic>
                    <p:nvPicPr>
                      <p:cNvPr id="1024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438" y="4884738"/>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6"/>
          <p:cNvGraphicFramePr>
            <a:graphicFrameLocks noChangeAspect="1"/>
          </p:cNvGraphicFramePr>
          <p:nvPr/>
        </p:nvGraphicFramePr>
        <p:xfrm>
          <a:off x="1341438" y="5349875"/>
          <a:ext cx="1700212" cy="438150"/>
        </p:xfrm>
        <a:graphic>
          <a:graphicData uri="http://schemas.openxmlformats.org/presentationml/2006/ole">
            <mc:AlternateContent xmlns:mc="http://schemas.openxmlformats.org/markup-compatibility/2006">
              <mc:Choice xmlns:v="urn:schemas-microsoft-com:vml" Requires="v">
                <p:oleObj spid="_x0000_s83022" name="数式" r:id="rId6" imgW="786765" imgH="203200" progId="Equation.3">
                  <p:embed/>
                </p:oleObj>
              </mc:Choice>
              <mc:Fallback>
                <p:oleObj name="数式" r:id="rId6" imgW="786765" imgH="203200" progId="Equation.3">
                  <p:embed/>
                  <p:pic>
                    <p:nvPicPr>
                      <p:cNvPr id="10247"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1438" y="5349875"/>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7"/>
          <p:cNvGraphicFramePr>
            <a:graphicFrameLocks noChangeAspect="1"/>
          </p:cNvGraphicFramePr>
          <p:nvPr/>
        </p:nvGraphicFramePr>
        <p:xfrm>
          <a:off x="3500438" y="5357813"/>
          <a:ext cx="1700212" cy="438150"/>
        </p:xfrm>
        <a:graphic>
          <a:graphicData uri="http://schemas.openxmlformats.org/presentationml/2006/ole">
            <mc:AlternateContent xmlns:mc="http://schemas.openxmlformats.org/markup-compatibility/2006">
              <mc:Choice xmlns:v="urn:schemas-microsoft-com:vml" Requires="v">
                <p:oleObj spid="_x0000_s83023" name="数式" r:id="rId8" imgW="786765" imgH="203200" progId="Equation.3">
                  <p:embed/>
                </p:oleObj>
              </mc:Choice>
              <mc:Fallback>
                <p:oleObj name="数式" r:id="rId8" imgW="786765" imgH="203200" progId="Equation.3">
                  <p:embed/>
                  <p:pic>
                    <p:nvPicPr>
                      <p:cNvPr id="10248"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0438" y="5357813"/>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8"/>
          <p:cNvGraphicFramePr>
            <a:graphicFrameLocks noChangeAspect="1"/>
          </p:cNvGraphicFramePr>
          <p:nvPr/>
        </p:nvGraphicFramePr>
        <p:xfrm>
          <a:off x="3530600" y="4900613"/>
          <a:ext cx="1673225" cy="438150"/>
        </p:xfrm>
        <a:graphic>
          <a:graphicData uri="http://schemas.openxmlformats.org/presentationml/2006/ole">
            <mc:AlternateContent xmlns:mc="http://schemas.openxmlformats.org/markup-compatibility/2006">
              <mc:Choice xmlns:v="urn:schemas-microsoft-com:vml" Requires="v">
                <p:oleObj spid="_x0000_s83024" name="数式" r:id="rId10" imgW="774065" imgH="203200" progId="Equation.3">
                  <p:embed/>
                </p:oleObj>
              </mc:Choice>
              <mc:Fallback>
                <p:oleObj name="数式" r:id="rId10" imgW="774065" imgH="203200" progId="Equation.3">
                  <p:embed/>
                  <p:pic>
                    <p:nvPicPr>
                      <p:cNvPr id="10249"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30600" y="4900613"/>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9"/>
          <p:cNvGraphicFramePr>
            <a:graphicFrameLocks noChangeAspect="1"/>
          </p:cNvGraphicFramePr>
          <p:nvPr/>
        </p:nvGraphicFramePr>
        <p:xfrm>
          <a:off x="5510213" y="4935538"/>
          <a:ext cx="1673225" cy="438150"/>
        </p:xfrm>
        <a:graphic>
          <a:graphicData uri="http://schemas.openxmlformats.org/presentationml/2006/ole">
            <mc:AlternateContent xmlns:mc="http://schemas.openxmlformats.org/markup-compatibility/2006">
              <mc:Choice xmlns:v="urn:schemas-microsoft-com:vml" Requires="v">
                <p:oleObj spid="_x0000_s83025" name="数式" r:id="rId12" imgW="774065" imgH="203200" progId="Equation.3">
                  <p:embed/>
                </p:oleObj>
              </mc:Choice>
              <mc:Fallback>
                <p:oleObj name="数式" r:id="rId12" imgW="774065" imgH="203200" progId="Equation.3">
                  <p:embed/>
                  <p:pic>
                    <p:nvPicPr>
                      <p:cNvPr id="1025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10213" y="4935538"/>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20"/>
          <p:cNvSpPr txBox="1">
            <a:spLocks noChangeArrowheads="1"/>
          </p:cNvSpPr>
          <p:nvPr/>
        </p:nvSpPr>
        <p:spPr bwMode="auto">
          <a:xfrm>
            <a:off x="610970" y="5740503"/>
            <a:ext cx="8340745" cy="461665"/>
          </a:xfrm>
          <a:prstGeom prst="rect">
            <a:avLst/>
          </a:prstGeom>
          <a:noFill/>
          <a:ln w="9525">
            <a:noFill/>
            <a:miter lim="800000"/>
          </a:ln>
        </p:spPr>
        <p:txBody>
          <a:bodyPr wrap="none">
            <a:spAutoFit/>
          </a:bodyPr>
          <a:lstStyle/>
          <a:p>
            <a:pPr>
              <a:spcBef>
                <a:spcPct val="0"/>
              </a:spcBef>
              <a:buClrTx/>
              <a:buSzTx/>
              <a:buFontTx/>
              <a:buNone/>
              <a:defRPr/>
            </a:pPr>
            <a:r>
              <a:rPr kumimoji="1" lang="zh-CN" altLang="en-US" sz="2400" dirty="0" smtClean="0">
                <a:solidFill>
                  <a:schemeClr val="tx1"/>
                </a:solidFill>
                <a:latin typeface="+mn-ea"/>
                <a:ea typeface="+mn-ea"/>
              </a:rPr>
              <a:t>所需数乘次数分别为</a:t>
            </a:r>
            <a:r>
              <a:rPr kumimoji="1" lang="ja-JP" altLang="en-US" sz="2400" dirty="0" smtClean="0">
                <a:solidFill>
                  <a:schemeClr val="tx1"/>
                </a:solidFill>
                <a:latin typeface="+mn-ea"/>
                <a:ea typeface="+mn-ea"/>
              </a:rPr>
              <a:t>16000</a:t>
            </a:r>
            <a:r>
              <a:rPr kumimoji="1" lang="ja-JP" altLang="en-US" sz="2400" dirty="0">
                <a:solidFill>
                  <a:schemeClr val="tx1"/>
                </a:solidFill>
                <a:latin typeface="+mn-ea"/>
                <a:ea typeface="+mn-ea"/>
              </a:rPr>
              <a:t>, </a:t>
            </a:r>
            <a:r>
              <a:rPr kumimoji="1" lang="ja-JP" altLang="en-US" sz="2400" dirty="0">
                <a:solidFill>
                  <a:srgbClr val="FF0000"/>
                </a:solidFill>
                <a:latin typeface="+mn-ea"/>
                <a:ea typeface="+mn-ea"/>
              </a:rPr>
              <a:t>10500</a:t>
            </a:r>
            <a:r>
              <a:rPr kumimoji="1" lang="ja-JP" altLang="en-US" sz="2400" dirty="0">
                <a:solidFill>
                  <a:schemeClr val="tx1"/>
                </a:solidFill>
                <a:latin typeface="+mn-ea"/>
                <a:ea typeface="+mn-ea"/>
              </a:rPr>
              <a:t>, 36000, 87500, </a:t>
            </a:r>
            <a:r>
              <a:rPr kumimoji="1" lang="ja-JP" altLang="en-US" sz="2400" dirty="0" smtClean="0">
                <a:solidFill>
                  <a:schemeClr val="tx1"/>
                </a:solidFill>
                <a:latin typeface="+mn-ea"/>
                <a:ea typeface="+mn-ea"/>
              </a:rPr>
              <a:t>34500</a:t>
            </a:r>
            <a:r>
              <a:rPr kumimoji="1" lang="zh-CN" altLang="en-US" sz="2400" dirty="0">
                <a:solidFill>
                  <a:schemeClr val="tx1"/>
                </a:solidFill>
                <a:latin typeface="+mn-ea"/>
                <a:ea typeface="+mn-ea"/>
              </a:rPr>
              <a:t>次</a:t>
            </a:r>
            <a:endParaRPr kumimoji="1" lang="ja-JP" altLang="en-US" sz="2400" dirty="0">
              <a:solidFill>
                <a:schemeClr val="tx1"/>
              </a:solidFill>
              <a:latin typeface="+mn-ea"/>
              <a:ea typeface="+mn-ea"/>
            </a:endParaRPr>
          </a:p>
        </p:txBody>
      </p:sp>
      <p:sp>
        <p:nvSpPr>
          <p:cNvPr id="2" name="矩形 1"/>
          <p:cNvSpPr/>
          <p:nvPr/>
        </p:nvSpPr>
        <p:spPr>
          <a:xfrm>
            <a:off x="375799" y="4234079"/>
            <a:ext cx="6318448" cy="461665"/>
          </a:xfrm>
          <a:prstGeom prst="rect">
            <a:avLst/>
          </a:prstGeom>
        </p:spPr>
        <p:txBody>
          <a:bodyPr wrap="square">
            <a:spAutoFit/>
          </a:bodyPr>
          <a:lstStyle/>
          <a:p>
            <a:pPr marL="342900" indent="-342900">
              <a:buClr>
                <a:schemeClr val="accent2"/>
              </a:buClr>
              <a:buSzPct val="50000"/>
              <a:buFont typeface="Wingdings" panose="05000000000000000000" pitchFamily="2" charset="2"/>
              <a:buChar char="u"/>
              <a:defRPr/>
            </a:pPr>
            <a:r>
              <a:rPr lang="zh-CN" altLang="en-US" sz="2400" b="1" dirty="0">
                <a:solidFill>
                  <a:schemeClr val="tx1"/>
                </a:solidFill>
                <a:latin typeface="+mn-ea"/>
              </a:rPr>
              <a:t>总共有五种完全加括号的方式</a:t>
            </a:r>
            <a:endParaRPr lang="ja-JP" altLang="en-US" sz="2400" b="1" dirty="0">
              <a:solidFill>
                <a:schemeClr val="tx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r>
              <a:rPr lang="en-US" altLang="zh-CN"/>
              <a:t>  </a:t>
            </a:r>
          </a:p>
        </p:txBody>
      </p:sp>
      <p:sp>
        <p:nvSpPr>
          <p:cNvPr id="1783810" name="Rectangle 2"/>
          <p:cNvSpPr>
            <a:spLocks noGrp="1" noChangeArrowheads="1"/>
          </p:cNvSpPr>
          <p:nvPr>
            <p:ph type="title"/>
          </p:nvPr>
        </p:nvSpPr>
        <p:spPr/>
        <p:txBody>
          <a:bodyPr/>
          <a:lstStyle/>
          <a:p>
            <a:pPr eaLnBrk="1" hangingPunct="1">
              <a:defRPr/>
            </a:pPr>
            <a:r>
              <a:rPr lang="zh-CN" altLang="en-US" sz="3800" b="1" kern="1200" dirty="0" smtClean="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穷举法实现</a:t>
            </a:r>
          </a:p>
        </p:txBody>
      </p:sp>
      <p:sp>
        <p:nvSpPr>
          <p:cNvPr id="13316" name="Rectangle 3"/>
          <p:cNvSpPr>
            <a:spLocks noChangeArrowheads="1"/>
          </p:cNvSpPr>
          <p:nvPr/>
        </p:nvSpPr>
        <p:spPr bwMode="auto">
          <a:xfrm>
            <a:off x="342900" y="893763"/>
            <a:ext cx="8458200" cy="4114800"/>
          </a:xfrm>
          <a:prstGeom prst="rect">
            <a:avLst/>
          </a:prstGeom>
          <a:noFill/>
          <a:ln w="9525">
            <a:noFill/>
            <a:miter lim="800000"/>
          </a:ln>
        </p:spPr>
        <p:txBody>
          <a:bodyPr/>
          <a:lstStyle/>
          <a:p>
            <a:pPr algn="just">
              <a:lnSpc>
                <a:spcPct val="120000"/>
              </a:lnSpc>
              <a:buClr>
                <a:schemeClr val="hlink"/>
              </a:buClr>
              <a:buSzPct val="90000"/>
            </a:pPr>
            <a:r>
              <a:rPr lang="zh-CN" altLang="en-US" sz="2400" b="1" dirty="0">
                <a:solidFill>
                  <a:schemeClr val="tx1"/>
                </a:solidFill>
                <a:latin typeface="Times New Roman" panose="02020603050405020304" pitchFamily="18" charset="0"/>
                <a:ea typeface="宋体" panose="02010600030101010101" pitchFamily="2" charset="-122"/>
              </a:rPr>
              <a:t>将矩阵连乘</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i+1</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err="1">
                <a:solidFill>
                  <a:schemeClr val="tx1"/>
                </a:solidFill>
                <a:latin typeface="Times New Roman" panose="02020603050405020304" pitchFamily="18" charset="0"/>
                <a:ea typeface="宋体" panose="02010600030101010101" pitchFamily="2" charset="-122"/>
              </a:rPr>
              <a:t>A</a:t>
            </a:r>
            <a:r>
              <a:rPr lang="en-US" altLang="zh-CN" sz="2400" b="1" baseline="-30000" dirty="0" err="1">
                <a:solidFill>
                  <a:schemeClr val="tx1"/>
                </a:solidFill>
                <a:latin typeface="Times New Roman" panose="02020603050405020304" pitchFamily="18" charset="0"/>
                <a:ea typeface="宋体" panose="02010600030101010101" pitchFamily="2" charset="-122"/>
              </a:rPr>
              <a:t>j</a:t>
            </a:r>
            <a:r>
              <a:rPr lang="zh-CN" altLang="en-US" sz="2400" b="1" dirty="0">
                <a:solidFill>
                  <a:schemeClr val="tx1"/>
                </a:solidFill>
                <a:latin typeface="Times New Roman" panose="02020603050405020304" pitchFamily="18" charset="0"/>
                <a:ea typeface="宋体" panose="02010600030101010101" pitchFamily="2" charset="-122"/>
              </a:rPr>
              <a:t>简记为</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dirty="0" err="1">
                <a:solidFill>
                  <a:schemeClr val="tx1"/>
                </a:solidFill>
                <a:latin typeface="Times New Roman" panose="02020603050405020304" pitchFamily="18" charset="0"/>
                <a:ea typeface="宋体" panose="02010600030101010101" pitchFamily="2" charset="-122"/>
              </a:rPr>
              <a:t>i:j</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，其中</a:t>
            </a:r>
            <a:r>
              <a:rPr lang="en-US" altLang="zh-CN" sz="2400" b="1" dirty="0" err="1">
                <a:solidFill>
                  <a:schemeClr val="tx1"/>
                </a:solidFill>
                <a:latin typeface="Times New Roman" panose="02020603050405020304" pitchFamily="18" charset="0"/>
                <a:ea typeface="宋体" panose="02010600030101010101" pitchFamily="2" charset="-122"/>
              </a:rPr>
              <a:t>i</a:t>
            </a:r>
            <a:r>
              <a:rPr lang="en-US" altLang="zh-CN" sz="2400" b="1" dirty="0" err="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err="1">
                <a:solidFill>
                  <a:schemeClr val="tx1"/>
                </a:solidFill>
                <a:latin typeface="Times New Roman" panose="02020603050405020304" pitchFamily="18" charset="0"/>
                <a:ea typeface="宋体" panose="02010600030101010101" pitchFamily="2" charset="-122"/>
              </a:rPr>
              <a:t>j</a:t>
            </a:r>
            <a:r>
              <a:rPr lang="zh-CN" altLang="en-US" sz="2400" b="1" dirty="0">
                <a:solidFill>
                  <a:schemeClr val="tx1"/>
                </a:solidFill>
                <a:latin typeface="Times New Roman" panose="02020603050405020304" pitchFamily="18" charset="0"/>
                <a:ea typeface="宋体" panose="02010600030101010101" pitchFamily="2" charset="-122"/>
              </a:rPr>
              <a:t>。于是矩阵连乘</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n</a:t>
            </a:r>
            <a:r>
              <a:rPr lang="zh-CN" altLang="en-US" sz="2400" b="1" dirty="0">
                <a:solidFill>
                  <a:schemeClr val="tx1"/>
                </a:solidFill>
                <a:latin typeface="Times New Roman" panose="02020603050405020304" pitchFamily="18" charset="0"/>
                <a:ea typeface="宋体" panose="02010600030101010101" pitchFamily="2" charset="-122"/>
              </a:rPr>
              <a:t>可记作</a:t>
            </a:r>
            <a:r>
              <a:rPr lang="en-US" altLang="zh-CN" sz="2400" b="1" dirty="0">
                <a:solidFill>
                  <a:schemeClr val="tx1"/>
                </a:solidFill>
                <a:latin typeface="Times New Roman" panose="02020603050405020304" pitchFamily="18" charset="0"/>
                <a:ea typeface="宋体" panose="02010600030101010101" pitchFamily="2" charset="-122"/>
              </a:rPr>
              <a:t>A[1:n]</a:t>
            </a:r>
            <a:r>
              <a:rPr lang="zh-CN" altLang="en-US" sz="2400" b="1" dirty="0" smtClean="0">
                <a:solidFill>
                  <a:schemeClr val="tx1"/>
                </a:solidFill>
                <a:latin typeface="Times New Roman" panose="02020603050405020304" pitchFamily="18" charset="0"/>
                <a:ea typeface="宋体" panose="02010600030101010101" pitchFamily="2" charset="-122"/>
              </a:rPr>
              <a:t>。</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algn="just">
              <a:lnSpc>
                <a:spcPct val="120000"/>
              </a:lnSpc>
              <a:buClr>
                <a:schemeClr val="hlink"/>
              </a:buClr>
              <a:buSzPct val="90000"/>
            </a:pPr>
            <a:endParaRPr lang="zh-CN" altLang="en-US" sz="2400" b="1" dirty="0">
              <a:solidFill>
                <a:schemeClr val="tx1"/>
              </a:solidFill>
              <a:latin typeface="Times New Roman" panose="02020603050405020304" pitchFamily="18" charset="0"/>
              <a:ea typeface="宋体" panose="02010600030101010101" pitchFamily="2" charset="-122"/>
            </a:endParaRPr>
          </a:p>
          <a:p>
            <a:pPr algn="just">
              <a:lnSpc>
                <a:spcPct val="120000"/>
              </a:lnSpc>
              <a:buClr>
                <a:schemeClr val="hlink"/>
              </a:buClr>
              <a:buSzPct val="90000"/>
            </a:pPr>
            <a:r>
              <a:rPr lang="zh-CN" altLang="en-US" sz="2400" b="1" dirty="0">
                <a:solidFill>
                  <a:schemeClr val="tx1"/>
                </a:solidFill>
                <a:latin typeface="Times New Roman" panose="02020603050405020304" pitchFamily="18" charset="0"/>
                <a:ea typeface="宋体" panose="02010600030101010101" pitchFamily="2" charset="-122"/>
              </a:rPr>
              <a:t>将这一计算次序在矩阵</a:t>
            </a:r>
            <a:r>
              <a:rPr lang="en-US" altLang="zh-CN" sz="2400" b="1" dirty="0" err="1">
                <a:solidFill>
                  <a:schemeClr val="tx1"/>
                </a:solidFill>
                <a:latin typeface="Times New Roman" panose="02020603050405020304" pitchFamily="18" charset="0"/>
                <a:ea typeface="宋体" panose="02010600030101010101" pitchFamily="2" charset="-122"/>
              </a:rPr>
              <a:t>A</a:t>
            </a:r>
            <a:r>
              <a:rPr lang="en-US" altLang="zh-CN" sz="2400" b="1" baseline="-30000" dirty="0" err="1">
                <a:solidFill>
                  <a:schemeClr val="tx1"/>
                </a:solidFill>
                <a:latin typeface="Times New Roman" panose="02020603050405020304" pitchFamily="18" charset="0"/>
                <a:ea typeface="宋体" panose="02010600030101010101" pitchFamily="2" charset="-122"/>
              </a:rPr>
              <a:t>k</a:t>
            </a:r>
            <a:r>
              <a:rPr lang="zh-CN" altLang="en-US" sz="2400" b="1" dirty="0">
                <a:solidFill>
                  <a:schemeClr val="tx1"/>
                </a:solidFill>
                <a:latin typeface="Times New Roman" panose="02020603050405020304" pitchFamily="18" charset="0"/>
                <a:ea typeface="宋体" panose="02010600030101010101" pitchFamily="2" charset="-122"/>
              </a:rPr>
              <a:t>和</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k+1</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k&lt;n-1</a:t>
            </a:r>
            <a:r>
              <a:rPr lang="zh-CN" altLang="en-US" sz="2400" b="1" dirty="0">
                <a:solidFill>
                  <a:schemeClr val="tx1"/>
                </a:solidFill>
                <a:latin typeface="Times New Roman" panose="02020603050405020304" pitchFamily="18" charset="0"/>
                <a:ea typeface="宋体" panose="02010600030101010101" pitchFamily="2" charset="-122"/>
              </a:rPr>
              <a:t>之间断开，则其相应的完全加括号形式为（（</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err="1">
                <a:solidFill>
                  <a:schemeClr val="tx1"/>
                </a:solidFill>
                <a:latin typeface="Times New Roman" panose="02020603050405020304" pitchFamily="18" charset="0"/>
                <a:ea typeface="宋体" panose="02010600030101010101" pitchFamily="2" charset="-122"/>
              </a:rPr>
              <a:t>A</a:t>
            </a:r>
            <a:r>
              <a:rPr lang="en-US" altLang="zh-CN" sz="2400" b="1" baseline="-30000" dirty="0" err="1">
                <a:solidFill>
                  <a:schemeClr val="tx1"/>
                </a:solidFill>
                <a:latin typeface="Times New Roman" panose="02020603050405020304" pitchFamily="18" charset="0"/>
                <a:ea typeface="宋体" panose="02010600030101010101" pitchFamily="2" charset="-122"/>
              </a:rPr>
              <a:t>k</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k+1</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k+2</a:t>
            </a:r>
            <a:r>
              <a:rPr lang="en-US" altLang="zh-CN" sz="2400" b="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n</a:t>
            </a:r>
            <a:r>
              <a:rPr lang="zh-CN" altLang="en-US" sz="2400" b="1" dirty="0">
                <a:solidFill>
                  <a:schemeClr val="tx1"/>
                </a:solidFill>
                <a:latin typeface="Times New Roman" panose="02020603050405020304" pitchFamily="18" charset="0"/>
                <a:ea typeface="宋体" panose="02010600030101010101" pitchFamily="2" charset="-122"/>
              </a:rPr>
              <a:t>））。可分别计算</a:t>
            </a:r>
            <a:r>
              <a:rPr lang="en-US" altLang="zh-CN" sz="2400" b="1" dirty="0">
                <a:solidFill>
                  <a:schemeClr val="tx1"/>
                </a:solidFill>
                <a:latin typeface="Times New Roman" panose="02020603050405020304" pitchFamily="18" charset="0"/>
                <a:ea typeface="宋体" panose="02010600030101010101" pitchFamily="2" charset="-122"/>
              </a:rPr>
              <a:t>A[1:k]</a:t>
            </a:r>
            <a:r>
              <a:rPr lang="zh-CN" altLang="en-US" sz="2400" b="1" dirty="0">
                <a:solidFill>
                  <a:schemeClr val="tx1"/>
                </a:solidFill>
                <a:latin typeface="Times New Roman" panose="02020603050405020304" pitchFamily="18" charset="0"/>
                <a:ea typeface="宋体" panose="02010600030101010101" pitchFamily="2" charset="-122"/>
              </a:rPr>
              <a:t>和</a:t>
            </a:r>
            <a:r>
              <a:rPr lang="en-US" altLang="zh-CN" sz="2400" b="1" dirty="0">
                <a:solidFill>
                  <a:schemeClr val="tx1"/>
                </a:solidFill>
                <a:latin typeface="Times New Roman" panose="02020603050405020304" pitchFamily="18" charset="0"/>
                <a:ea typeface="宋体" panose="02010600030101010101" pitchFamily="2" charset="-122"/>
              </a:rPr>
              <a:t>A[k+1:n]</a:t>
            </a:r>
            <a:r>
              <a:rPr lang="zh-CN" altLang="en-US" sz="2400" b="1" dirty="0">
                <a:solidFill>
                  <a:schemeClr val="tx1"/>
                </a:solidFill>
                <a:latin typeface="Times New Roman" panose="02020603050405020304" pitchFamily="18" charset="0"/>
                <a:ea typeface="宋体" panose="02010600030101010101" pitchFamily="2" charset="-122"/>
              </a:rPr>
              <a:t>，然后将两个连乘积再相乘得到</a:t>
            </a:r>
            <a:r>
              <a:rPr lang="en-US" altLang="zh-CN" sz="2400" b="1" dirty="0">
                <a:solidFill>
                  <a:schemeClr val="tx1"/>
                </a:solidFill>
                <a:latin typeface="Times New Roman" panose="02020603050405020304" pitchFamily="18" charset="0"/>
                <a:ea typeface="宋体" panose="02010600030101010101" pitchFamily="2" charset="-122"/>
              </a:rPr>
              <a:t>A[1:n]</a:t>
            </a:r>
            <a:r>
              <a:rPr lang="zh-CN" altLang="en-US" sz="2400" b="1" dirty="0" smtClean="0">
                <a:solidFill>
                  <a:schemeClr val="tx1"/>
                </a:solidFill>
                <a:latin typeface="Times New Roman" panose="02020603050405020304" pitchFamily="18" charset="0"/>
                <a:ea typeface="宋体" panose="02010600030101010101" pitchFamily="2" charset="-122"/>
              </a:rPr>
              <a:t>。</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algn="just">
              <a:lnSpc>
                <a:spcPct val="120000"/>
              </a:lnSpc>
              <a:buClr>
                <a:schemeClr val="hlink"/>
              </a:buClr>
              <a:buSzPct val="90000"/>
            </a:pPr>
            <a:endParaRPr lang="zh-CN" altLang="en-US" sz="2400" b="1" dirty="0">
              <a:solidFill>
                <a:schemeClr val="tx1"/>
              </a:solidFill>
              <a:latin typeface="Times New Roman" panose="02020603050405020304" pitchFamily="18" charset="0"/>
              <a:ea typeface="宋体" panose="02010600030101010101" pitchFamily="2" charset="-122"/>
            </a:endParaRPr>
          </a:p>
          <a:p>
            <a:pPr algn="just">
              <a:lnSpc>
                <a:spcPct val="120000"/>
              </a:lnSpc>
              <a:buClr>
                <a:schemeClr val="hlink"/>
              </a:buClr>
              <a:buSzPct val="90000"/>
            </a:pPr>
            <a:r>
              <a:rPr lang="zh-CN" altLang="en-US" sz="2400" b="1" dirty="0">
                <a:solidFill>
                  <a:schemeClr val="tx1"/>
                </a:solidFill>
                <a:latin typeface="Times New Roman" panose="02020603050405020304" pitchFamily="18" charset="0"/>
                <a:ea typeface="宋体" panose="02010600030101010101" pitchFamily="2" charset="-122"/>
              </a:rPr>
              <a:t>矩阵连乘</a:t>
            </a:r>
            <a:r>
              <a:rPr lang="en-US" altLang="zh-CN" sz="2400" b="1" dirty="0">
                <a:solidFill>
                  <a:schemeClr val="tx1"/>
                </a:solidFill>
                <a:latin typeface="Times New Roman" panose="02020603050405020304" pitchFamily="18" charset="0"/>
                <a:ea typeface="宋体" panose="02010600030101010101" pitchFamily="2" charset="-122"/>
              </a:rPr>
              <a:t>A[1:n]</a:t>
            </a:r>
            <a:r>
              <a:rPr lang="zh-CN" altLang="en-US" sz="2400" b="1" dirty="0" smtClean="0">
                <a:solidFill>
                  <a:schemeClr val="tx1"/>
                </a:solidFill>
                <a:latin typeface="Times New Roman" panose="02020603050405020304" pitchFamily="18" charset="0"/>
                <a:ea typeface="宋体" panose="02010600030101010101" pitchFamily="2" charset="-122"/>
              </a:rPr>
              <a:t>的</a:t>
            </a:r>
            <a:r>
              <a:rPr lang="zh-CN" altLang="en-US" sz="2400" b="1" dirty="0">
                <a:solidFill>
                  <a:schemeClr val="tx1"/>
                </a:solidFill>
                <a:latin typeface="Times New Roman" panose="02020603050405020304" pitchFamily="18" charset="0"/>
                <a:ea typeface="宋体" panose="02010600030101010101" pitchFamily="2" charset="-122"/>
              </a:rPr>
              <a:t>数</a:t>
            </a:r>
            <a:r>
              <a:rPr lang="zh-CN" altLang="en-US" sz="2400" b="1" dirty="0" smtClean="0">
                <a:solidFill>
                  <a:schemeClr val="tx1"/>
                </a:solidFill>
                <a:latin typeface="Times New Roman" panose="02020603050405020304" pitchFamily="18" charset="0"/>
                <a:ea typeface="宋体" panose="02010600030101010101" pitchFamily="2" charset="-122"/>
              </a:rPr>
              <a:t>乘次数等于</a:t>
            </a:r>
            <a:r>
              <a:rPr lang="en-US" altLang="zh-CN" sz="2400" b="1" dirty="0">
                <a:solidFill>
                  <a:schemeClr val="tx1"/>
                </a:solidFill>
                <a:latin typeface="Times New Roman" panose="02020603050405020304" pitchFamily="18" charset="0"/>
                <a:ea typeface="宋体" panose="02010600030101010101" pitchFamily="2" charset="-122"/>
              </a:rPr>
              <a:t>A[1:k]</a:t>
            </a:r>
            <a:r>
              <a:rPr lang="zh-CN" altLang="en-US" sz="2400" b="1" dirty="0">
                <a:solidFill>
                  <a:schemeClr val="tx1"/>
                </a:solidFill>
                <a:latin typeface="Times New Roman" panose="02020603050405020304" pitchFamily="18" charset="0"/>
                <a:ea typeface="宋体" panose="02010600030101010101" pitchFamily="2" charset="-122"/>
              </a:rPr>
              <a:t>和</a:t>
            </a:r>
            <a:r>
              <a:rPr lang="en-US" altLang="zh-CN" sz="2400" b="1" dirty="0">
                <a:solidFill>
                  <a:schemeClr val="tx1"/>
                </a:solidFill>
                <a:latin typeface="Times New Roman" panose="02020603050405020304" pitchFamily="18" charset="0"/>
                <a:ea typeface="宋体" panose="02010600030101010101" pitchFamily="2" charset="-122"/>
              </a:rPr>
              <a:t>A[k+1:n]</a:t>
            </a:r>
            <a:r>
              <a:rPr lang="zh-CN" altLang="en-US" sz="2400" b="1" dirty="0">
                <a:solidFill>
                  <a:schemeClr val="tx1"/>
                </a:solidFill>
                <a:latin typeface="Times New Roman" panose="02020603050405020304" pitchFamily="18" charset="0"/>
                <a:ea typeface="宋体" panose="02010600030101010101" pitchFamily="2" charset="-122"/>
              </a:rPr>
              <a:t>两者</a:t>
            </a:r>
            <a:r>
              <a:rPr lang="zh-CN" altLang="en-US" sz="2400" b="1" dirty="0" smtClean="0">
                <a:solidFill>
                  <a:schemeClr val="tx1"/>
                </a:solidFill>
                <a:latin typeface="Times New Roman" panose="02020603050405020304" pitchFamily="18" charset="0"/>
                <a:ea typeface="宋体" panose="02010600030101010101" pitchFamily="2" charset="-122"/>
              </a:rPr>
              <a:t>的</a:t>
            </a:r>
            <a:r>
              <a:rPr lang="zh-CN" altLang="en-US" sz="2400" b="1" dirty="0">
                <a:solidFill>
                  <a:schemeClr val="tx1"/>
                </a:solidFill>
                <a:latin typeface="Times New Roman" panose="02020603050405020304" pitchFamily="18" charset="0"/>
                <a:ea typeface="宋体" panose="02010600030101010101" pitchFamily="2" charset="-122"/>
              </a:rPr>
              <a:t>数</a:t>
            </a:r>
            <a:r>
              <a:rPr lang="zh-CN" altLang="en-US" sz="2400" b="1" dirty="0" smtClean="0">
                <a:solidFill>
                  <a:schemeClr val="tx1"/>
                </a:solidFill>
                <a:latin typeface="Times New Roman" panose="02020603050405020304" pitchFamily="18" charset="0"/>
                <a:ea typeface="宋体" panose="02010600030101010101" pitchFamily="2" charset="-122"/>
              </a:rPr>
              <a:t>乘次数之和</a:t>
            </a:r>
            <a:r>
              <a:rPr lang="zh-CN" altLang="en-US" sz="2400" b="1" dirty="0">
                <a:solidFill>
                  <a:schemeClr val="tx1"/>
                </a:solidFill>
                <a:latin typeface="Times New Roman" panose="02020603050405020304" pitchFamily="18" charset="0"/>
                <a:ea typeface="宋体" panose="02010600030101010101" pitchFamily="2" charset="-122"/>
              </a:rPr>
              <a:t>，再加上</a:t>
            </a:r>
            <a:r>
              <a:rPr lang="en-US" altLang="zh-CN" sz="2400" b="1" dirty="0">
                <a:solidFill>
                  <a:schemeClr val="tx1"/>
                </a:solidFill>
                <a:latin typeface="Times New Roman" panose="02020603050405020304" pitchFamily="18" charset="0"/>
                <a:ea typeface="宋体" panose="02010600030101010101" pitchFamily="2" charset="-122"/>
              </a:rPr>
              <a:t>A[1:k]</a:t>
            </a:r>
            <a:r>
              <a:rPr lang="zh-CN" altLang="en-US" sz="2400" b="1" dirty="0">
                <a:solidFill>
                  <a:schemeClr val="tx1"/>
                </a:solidFill>
                <a:latin typeface="Times New Roman" panose="02020603050405020304" pitchFamily="18" charset="0"/>
                <a:ea typeface="宋体" panose="02010600030101010101" pitchFamily="2" charset="-122"/>
              </a:rPr>
              <a:t>和</a:t>
            </a:r>
            <a:r>
              <a:rPr lang="en-US" altLang="zh-CN" sz="2400" b="1" dirty="0">
                <a:solidFill>
                  <a:schemeClr val="tx1"/>
                </a:solidFill>
                <a:latin typeface="Times New Roman" panose="02020603050405020304" pitchFamily="18" charset="0"/>
                <a:ea typeface="宋体" panose="02010600030101010101" pitchFamily="2" charset="-122"/>
              </a:rPr>
              <a:t>A[k+1:n]</a:t>
            </a:r>
            <a:r>
              <a:rPr lang="zh-CN" altLang="en-US" sz="2400" b="1" dirty="0">
                <a:solidFill>
                  <a:schemeClr val="tx1"/>
                </a:solidFill>
                <a:latin typeface="Times New Roman" panose="02020603050405020304" pitchFamily="18" charset="0"/>
                <a:ea typeface="宋体" panose="02010600030101010101" pitchFamily="2" charset="-122"/>
              </a:rPr>
              <a:t>相乘</a:t>
            </a:r>
            <a:r>
              <a:rPr lang="zh-CN" altLang="en-US" sz="2400" b="1" dirty="0" smtClean="0">
                <a:solidFill>
                  <a:schemeClr val="tx1"/>
                </a:solidFill>
                <a:latin typeface="Times New Roman" panose="02020603050405020304" pitchFamily="18" charset="0"/>
                <a:ea typeface="宋体" panose="02010600030101010101" pitchFamily="2" charset="-122"/>
              </a:rPr>
              <a:t>的</a:t>
            </a:r>
            <a:r>
              <a:rPr lang="zh-CN" altLang="en-US" sz="2400" b="1" dirty="0">
                <a:solidFill>
                  <a:schemeClr val="tx1"/>
                </a:solidFill>
                <a:latin typeface="Times New Roman" panose="02020603050405020304" pitchFamily="18" charset="0"/>
                <a:ea typeface="宋体" panose="02010600030101010101" pitchFamily="2" charset="-122"/>
              </a:rPr>
              <a:t>数</a:t>
            </a:r>
            <a:r>
              <a:rPr lang="zh-CN" altLang="en-US" sz="2400" b="1" dirty="0" smtClean="0">
                <a:solidFill>
                  <a:schemeClr val="tx1"/>
                </a:solidFill>
                <a:latin typeface="Times New Roman" panose="02020603050405020304" pitchFamily="18" charset="0"/>
                <a:ea typeface="宋体" panose="02010600030101010101" pitchFamily="2" charset="-122"/>
              </a:rPr>
              <a:t>乘次数。</a:t>
            </a:r>
            <a:r>
              <a:rPr lang="zh-CN" altLang="en-US" sz="2400" b="1" dirty="0">
                <a:solidFill>
                  <a:schemeClr val="tx1"/>
                </a:solidFill>
                <a:latin typeface="Times New Roman" panose="02020603050405020304" pitchFamily="18" charset="0"/>
                <a:ea typeface="宋体" panose="02010600030101010101" pitchFamily="2" charset="-122"/>
              </a:rPr>
              <a:t>通过遍历所有可能的</a:t>
            </a:r>
            <a:r>
              <a:rPr lang="en-US" altLang="zh-CN" sz="2400" b="1" dirty="0">
                <a:solidFill>
                  <a:schemeClr val="tx1"/>
                </a:solidFill>
                <a:latin typeface="Times New Roman" panose="02020603050405020304" pitchFamily="18" charset="0"/>
                <a:ea typeface="宋体" panose="02010600030101010101" pitchFamily="2" charset="-122"/>
              </a:rPr>
              <a:t>k</a:t>
            </a:r>
            <a:r>
              <a:rPr lang="zh-CN" altLang="en-US" sz="2400" b="1" dirty="0">
                <a:solidFill>
                  <a:schemeClr val="tx1"/>
                </a:solidFill>
                <a:latin typeface="Times New Roman" panose="02020603050405020304" pitchFamily="18" charset="0"/>
                <a:ea typeface="宋体" panose="02010600030101010101" pitchFamily="2" charset="-122"/>
              </a:rPr>
              <a:t>，找出最优的计算次序。</a:t>
            </a:r>
          </a:p>
        </p:txBody>
      </p:sp>
      <p:sp>
        <p:nvSpPr>
          <p:cNvPr id="2" name="矩形 1"/>
          <p:cNvSpPr/>
          <p:nvPr/>
        </p:nvSpPr>
        <p:spPr>
          <a:xfrm>
            <a:off x="971600" y="6260742"/>
            <a:ext cx="4160113" cy="461665"/>
          </a:xfrm>
          <a:prstGeom prst="rect">
            <a:avLst/>
          </a:prstGeom>
        </p:spPr>
        <p:txBody>
          <a:bodyPr wrap="none">
            <a:spAutoFit/>
          </a:bodyPr>
          <a:lstStyle/>
          <a:p>
            <a:pPr>
              <a:buNone/>
            </a:pPr>
            <a:r>
              <a:rPr lang="en-US" altLang="zh-CN" sz="2400" dirty="0" smtClean="0">
                <a:solidFill>
                  <a:srgbClr val="FF0000"/>
                </a:solidFill>
              </a:rPr>
              <a:t>k=1…n-1,  </a:t>
            </a:r>
            <a:r>
              <a:rPr lang="zh-CN" altLang="en-US" sz="2400" dirty="0" smtClean="0">
                <a:solidFill>
                  <a:srgbClr val="FF0000"/>
                </a:solidFill>
              </a:rPr>
              <a:t>画出递归过程图？</a:t>
            </a:r>
            <a:endParaRPr lang="zh-CN" altLang="en-US" sz="2400" dirty="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B0EECCE5-9117-43C2-A947-E276A873C0A8}" type="slidenum">
              <a:rPr lang="en-US" altLang="zh-CN" smtClean="0"/>
              <a:t>19</a:t>
            </a:fld>
            <a:endParaRPr lang="en-US" altLang="zh-CN"/>
          </a:p>
        </p:txBody>
      </p:sp>
      <p:sp>
        <p:nvSpPr>
          <p:cNvPr id="4" name="Text Box 7"/>
          <p:cNvSpPr txBox="1">
            <a:spLocks noChangeArrowheads="1"/>
          </p:cNvSpPr>
          <p:nvPr/>
        </p:nvSpPr>
        <p:spPr bwMode="auto">
          <a:xfrm>
            <a:off x="539552" y="790949"/>
            <a:ext cx="8354146" cy="3046413"/>
          </a:xfrm>
          <a:prstGeom prst="rect">
            <a:avLst/>
          </a:prstGeom>
          <a:solidFill>
            <a:srgbClr val="00FFFF"/>
          </a:solidFill>
          <a:ln w="50800">
            <a:solidFill>
              <a:srgbClr val="FF6600"/>
            </a:solidFill>
            <a:miter lim="800000"/>
          </a:ln>
        </p:spPr>
        <p:txBody>
          <a:bodyPr wrap="square">
            <a:spAutoFit/>
          </a:bodyPr>
          <a:lstStyle/>
          <a:p>
            <a:pPr>
              <a:spcBef>
                <a:spcPct val="0"/>
              </a:spcBef>
              <a:buClrTx/>
              <a:buSzTx/>
              <a:buFontTx/>
              <a:buNone/>
              <a:defRPr/>
            </a:pPr>
            <a:r>
              <a:rPr lang="zh-CN" altLang="en-US" sz="2400" b="1" dirty="0">
                <a:solidFill>
                  <a:schemeClr val="tx1"/>
                </a:solidFill>
                <a:latin typeface="Times New Roman" panose="02020603050405020304" pitchFamily="18" charset="0"/>
                <a:ea typeface="+mn-ea"/>
                <a:cs typeface="Times New Roman" panose="02020603050405020304" pitchFamily="18" charset="0"/>
              </a:rPr>
              <a:t>算法复杂度分析：</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对于</a:t>
            </a:r>
            <a:r>
              <a:rPr lang="en-US" altLang="zh-CN" sz="2400" i="1"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个矩阵的连乘积，设其不同的</a:t>
            </a:r>
            <a:r>
              <a:rPr lang="zh-CN" altLang="en-US" sz="2400" b="1" dirty="0">
                <a:solidFill>
                  <a:srgbClr val="FF0000"/>
                </a:solidFill>
                <a:latin typeface="Times New Roman" panose="02020603050405020304" pitchFamily="18" charset="0"/>
                <a:ea typeface="+mn-ea"/>
                <a:cs typeface="Times New Roman" panose="02020603050405020304" pitchFamily="18" charset="0"/>
              </a:rPr>
              <a:t>计算次序</a:t>
            </a:r>
            <a:r>
              <a:rPr lang="zh-CN" altLang="en-US" sz="2400" dirty="0">
                <a:solidFill>
                  <a:srgbClr val="FF0000"/>
                </a:solidFill>
                <a:latin typeface="Times New Roman" panose="02020603050405020304" pitchFamily="18" charset="0"/>
                <a:ea typeface="+mn-ea"/>
                <a:cs typeface="Times New Roman" panose="02020603050405020304" pitchFamily="18" charset="0"/>
              </a:rPr>
              <a:t>为</a:t>
            </a:r>
            <a:r>
              <a:rPr lang="en-US" altLang="zh-CN" sz="2400" i="1" dirty="0">
                <a:solidFill>
                  <a:srgbClr val="FF0000"/>
                </a:solidFill>
                <a:latin typeface="Times New Roman" panose="02020603050405020304" pitchFamily="18" charset="0"/>
                <a:ea typeface="+mn-ea"/>
                <a:cs typeface="Times New Roman" panose="02020603050405020304" pitchFamily="18" charset="0"/>
              </a:rPr>
              <a:t>P(n)</a:t>
            </a:r>
            <a:r>
              <a:rPr lang="zh-CN" altLang="en-US" sz="2400" dirty="0">
                <a:solidFill>
                  <a:schemeClr val="tx1"/>
                </a:solidFill>
                <a:latin typeface="Times New Roman" panose="02020603050405020304" pitchFamily="18" charset="0"/>
                <a:ea typeface="+mn-ea"/>
                <a:cs typeface="Times New Roman" panose="02020603050405020304" pitchFamily="18" charset="0"/>
              </a:rPr>
              <a:t>种。</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由于每种加括号方式都可以分解为两个子矩阵的加括号问题：</a:t>
            </a:r>
            <a:r>
              <a:rPr lang="en-US" altLang="zh-CN" sz="2400" dirty="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400" dirty="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k+1</a:t>
            </a:r>
            <a:r>
              <a:rPr lang="en-US" altLang="zh-CN" sz="2400" dirty="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n</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可以得到关于</a:t>
            </a:r>
            <a:r>
              <a:rPr lang="en-US" altLang="zh-CN" sz="2400" i="1" dirty="0">
                <a:solidFill>
                  <a:schemeClr val="tx1"/>
                </a:solidFill>
                <a:latin typeface="Times New Roman" panose="02020603050405020304" pitchFamily="18" charset="0"/>
                <a:ea typeface="+mn-ea"/>
                <a:cs typeface="Times New Roman" panose="02020603050405020304" pitchFamily="18" charset="0"/>
              </a:rPr>
              <a:t>P(n)</a:t>
            </a:r>
            <a:r>
              <a:rPr lang="zh-CN" altLang="en-US" sz="2400" dirty="0">
                <a:solidFill>
                  <a:schemeClr val="tx1"/>
                </a:solidFill>
                <a:latin typeface="Times New Roman" panose="02020603050405020304" pitchFamily="18" charset="0"/>
                <a:ea typeface="+mn-ea"/>
                <a:cs typeface="Times New Roman" panose="02020603050405020304" pitchFamily="18" charset="0"/>
              </a:rPr>
              <a:t>的递推式如下：</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779960809"/>
              </p:ext>
            </p:extLst>
          </p:nvPr>
        </p:nvGraphicFramePr>
        <p:xfrm>
          <a:off x="1547664" y="2492896"/>
          <a:ext cx="5643563" cy="1227137"/>
        </p:xfrm>
        <a:graphic>
          <a:graphicData uri="http://schemas.openxmlformats.org/presentationml/2006/ole">
            <mc:AlternateContent xmlns:mc="http://schemas.openxmlformats.org/markup-compatibility/2006">
              <mc:Choice xmlns:v="urn:schemas-microsoft-com:vml" Requires="v">
                <p:oleObj spid="_x0000_s70762" name="Equation" r:id="rId4" imgW="3276600" imgH="609600" progId="Equation.DSMT4">
                  <p:embed/>
                </p:oleObj>
              </mc:Choice>
              <mc:Fallback>
                <p:oleObj name="Equation" r:id="rId4" imgW="3276600" imgH="609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492896"/>
                        <a:ext cx="5643563" cy="1227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468153" y="4046381"/>
            <a:ext cx="8496944" cy="1988237"/>
          </a:xfrm>
          <a:prstGeom prst="rect">
            <a:avLst/>
          </a:prstGeom>
          <a:noFill/>
        </p:spPr>
        <p:txBody>
          <a:bodyPr wrap="square" rtlCol="0">
            <a:spAutoFit/>
          </a:bodyPr>
          <a:lstStyle/>
          <a:p>
            <a:r>
              <a:rPr lang="zh-CN" altLang="en-US" sz="2800" dirty="0" smtClean="0"/>
              <a:t>因此，</a:t>
            </a:r>
            <a:r>
              <a:rPr lang="zh-CN" altLang="en-US" sz="2800" b="1" dirty="0" smtClean="0"/>
              <a:t>计算次序的数量</a:t>
            </a:r>
            <a:r>
              <a:rPr lang="zh-CN" altLang="en-US" sz="2800" dirty="0" smtClean="0"/>
              <a:t>与</a:t>
            </a:r>
            <a:r>
              <a:rPr lang="en-US" altLang="zh-CN" sz="2800" dirty="0" smtClean="0"/>
              <a:t>n</a:t>
            </a:r>
            <a:r>
              <a:rPr lang="zh-CN" altLang="en-US" sz="2800" dirty="0" smtClean="0"/>
              <a:t>呈指数关系，通过穷举所有可能的方案来寻找最优方案，是一个糟糕的策略</a:t>
            </a:r>
            <a:endParaRPr lang="en-US" altLang="zh-CN" sz="2800" dirty="0" smtClean="0"/>
          </a:p>
          <a:p>
            <a:endParaRPr lang="en-US" altLang="zh-CN" sz="2800" dirty="0" smtClean="0"/>
          </a:p>
          <a:p>
            <a:r>
              <a:rPr lang="zh-CN" altLang="en-US" sz="2800" dirty="0" smtClean="0"/>
              <a:t>注意区分这里的计算</a:t>
            </a:r>
            <a:r>
              <a:rPr lang="zh-CN" altLang="en-US" sz="2800" u="sng" dirty="0" smtClean="0"/>
              <a:t>次序数量</a:t>
            </a:r>
            <a:r>
              <a:rPr lang="zh-CN" altLang="en-US" sz="2800" dirty="0" smtClean="0"/>
              <a:t>与上文的</a:t>
            </a:r>
            <a:r>
              <a:rPr lang="zh-CN" altLang="en-US" sz="2800" u="sng" dirty="0" smtClean="0"/>
              <a:t>数乘次数</a:t>
            </a:r>
            <a:endParaRPr lang="zh-CN" altLang="en-US" sz="2800"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D75883CB-3BE9-4ECA-90B4-65C5BE141A00}" type="slidenum">
              <a:rPr lang="en-US" altLang="zh-CN"/>
              <a:t>2</a:t>
            </a:fld>
            <a:endParaRPr lang="en-US" altLang="zh-CN"/>
          </a:p>
        </p:txBody>
      </p:sp>
      <p:sp>
        <p:nvSpPr>
          <p:cNvPr id="4099" name="Rectangle 3"/>
          <p:cNvSpPr>
            <a:spLocks noGrp="1" noChangeArrowheads="1"/>
          </p:cNvSpPr>
          <p:nvPr>
            <p:ph type="body" idx="1"/>
          </p:nvPr>
        </p:nvSpPr>
        <p:spPr>
          <a:xfrm>
            <a:off x="398463" y="228600"/>
            <a:ext cx="8229600" cy="6072188"/>
          </a:xfrm>
        </p:spPr>
        <p:txBody>
          <a:bodyPr/>
          <a:lstStyle/>
          <a:p>
            <a:pPr hangingPunct="1">
              <a:lnSpc>
                <a:spcPct val="120000"/>
              </a:lnSpc>
              <a:buNone/>
            </a:pPr>
            <a:r>
              <a:rPr lang="zh-CN" altLang="en-US" sz="2800" b="1" dirty="0" smtClean="0">
                <a:solidFill>
                  <a:srgbClr val="3907F1"/>
                </a:solidFill>
              </a:rPr>
              <a:t>     学习要点</a:t>
            </a:r>
            <a:r>
              <a:rPr lang="en-US" altLang="zh-CN" sz="2800" b="1" dirty="0" smtClean="0">
                <a:solidFill>
                  <a:srgbClr val="3907F1"/>
                </a:solidFill>
              </a:rPr>
              <a:t>:</a:t>
            </a:r>
          </a:p>
          <a:p>
            <a:pPr eaLnBrk="1" hangingPunct="1">
              <a:lnSpc>
                <a:spcPct val="120000"/>
              </a:lnSpc>
              <a:buNone/>
            </a:pPr>
            <a:r>
              <a:rPr lang="zh-CN" altLang="en-US" sz="2800" b="1" dirty="0" smtClean="0"/>
              <a:t>理解动态规划算法的概念。</a:t>
            </a:r>
          </a:p>
          <a:p>
            <a:pPr eaLnBrk="1" hangingPunct="1">
              <a:lnSpc>
                <a:spcPct val="120000"/>
              </a:lnSpc>
              <a:buNone/>
            </a:pPr>
            <a:r>
              <a:rPr lang="zh-CN" altLang="en-US" sz="2800" b="1" dirty="0" smtClean="0"/>
              <a:t>掌握动态规划算法的基本要素</a:t>
            </a:r>
          </a:p>
          <a:p>
            <a:pPr eaLnBrk="1" hangingPunct="1">
              <a:lnSpc>
                <a:spcPct val="120000"/>
              </a:lnSpc>
              <a:buNone/>
            </a:pPr>
            <a:r>
              <a:rPr lang="zh-CN" altLang="en-US" sz="2800" b="1" dirty="0" smtClean="0"/>
              <a:t>（</a:t>
            </a:r>
            <a:r>
              <a:rPr lang="en-US" altLang="zh-CN" sz="2800" b="1" dirty="0" smtClean="0"/>
              <a:t>1</a:t>
            </a:r>
            <a:r>
              <a:rPr lang="zh-CN" altLang="en-US" sz="2800" b="1" dirty="0" smtClean="0"/>
              <a:t>）最优子结构性质</a:t>
            </a:r>
          </a:p>
          <a:p>
            <a:pPr eaLnBrk="1" hangingPunct="1">
              <a:lnSpc>
                <a:spcPct val="120000"/>
              </a:lnSpc>
              <a:buNone/>
            </a:pPr>
            <a:r>
              <a:rPr lang="zh-CN" altLang="en-US" sz="2800" b="1" dirty="0" smtClean="0"/>
              <a:t>（</a:t>
            </a:r>
            <a:r>
              <a:rPr lang="en-US" altLang="zh-CN" sz="2800" b="1" dirty="0" smtClean="0"/>
              <a:t>2</a:t>
            </a:r>
            <a:r>
              <a:rPr lang="zh-CN" altLang="en-US" sz="2800" b="1" dirty="0" smtClean="0"/>
              <a:t>）重叠子问题性质</a:t>
            </a:r>
            <a:endParaRPr lang="zh-CN" altLang="en-US" sz="2800" b="1" dirty="0" smtClean="0">
              <a:sym typeface="Symbol" panose="05050102010706020507" pitchFamily="18" charset="2"/>
            </a:endParaRPr>
          </a:p>
          <a:p>
            <a:pPr eaLnBrk="1" hangingPunct="1">
              <a:lnSpc>
                <a:spcPct val="120000"/>
              </a:lnSpc>
              <a:buNone/>
            </a:pPr>
            <a:r>
              <a:rPr lang="zh-CN" altLang="en-US" sz="2800" b="1" dirty="0" smtClean="0"/>
              <a:t>掌握设计动态规划算法的步骤。</a:t>
            </a:r>
          </a:p>
          <a:p>
            <a:pPr eaLnBrk="1" hangingPunct="1">
              <a:lnSpc>
                <a:spcPct val="120000"/>
              </a:lnSpc>
              <a:buNone/>
            </a:pPr>
            <a:r>
              <a:rPr lang="en-US" altLang="zh-CN" sz="2800" b="1" dirty="0" smtClean="0"/>
              <a:t>(1)</a:t>
            </a:r>
            <a:r>
              <a:rPr lang="zh-CN" altLang="en-US" sz="2800" b="1" dirty="0" smtClean="0"/>
              <a:t>找出最优解的性质，并刻划其结构特征。</a:t>
            </a:r>
          </a:p>
          <a:p>
            <a:pPr eaLnBrk="1" hangingPunct="1">
              <a:lnSpc>
                <a:spcPct val="120000"/>
              </a:lnSpc>
              <a:buNone/>
            </a:pPr>
            <a:r>
              <a:rPr lang="en-US" altLang="zh-CN" sz="2800" b="1" dirty="0" smtClean="0"/>
              <a:t>(2)</a:t>
            </a:r>
            <a:r>
              <a:rPr lang="zh-CN" altLang="en-US" sz="2800" b="1" dirty="0" smtClean="0"/>
              <a:t>递归地定义最优值。</a:t>
            </a:r>
          </a:p>
          <a:p>
            <a:pPr eaLnBrk="1" hangingPunct="1">
              <a:lnSpc>
                <a:spcPct val="120000"/>
              </a:lnSpc>
              <a:buNone/>
            </a:pPr>
            <a:r>
              <a:rPr lang="en-US" altLang="zh-CN" sz="2800" b="1" dirty="0" smtClean="0"/>
              <a:t>(3)</a:t>
            </a:r>
            <a:r>
              <a:rPr lang="zh-CN" altLang="en-US" sz="2800" b="1" dirty="0" smtClean="0"/>
              <a:t>以自底向上的方式计算出最优值。</a:t>
            </a:r>
          </a:p>
          <a:p>
            <a:pPr eaLnBrk="1" hangingPunct="1">
              <a:lnSpc>
                <a:spcPct val="120000"/>
              </a:lnSpc>
              <a:buNone/>
            </a:pPr>
            <a:r>
              <a:rPr lang="en-US" altLang="zh-CN" sz="2800" b="1" dirty="0" smtClean="0"/>
              <a:t>(4)</a:t>
            </a:r>
            <a:r>
              <a:rPr lang="zh-CN" altLang="en-US" sz="2800" b="1" dirty="0" smtClean="0"/>
              <a:t>根据计算最优值时得到的信息，构造最优解。</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DCBA4192-133B-4F60-8839-40046F262025}" type="slidenum">
              <a:rPr lang="en-US" altLang="zh-CN">
                <a:latin typeface="+mn-ea"/>
              </a:rPr>
              <a:t>20</a:t>
            </a:fld>
            <a:endParaRPr lang="en-US" altLang="zh-CN">
              <a:latin typeface="+mn-ea"/>
            </a:endParaRPr>
          </a:p>
        </p:txBody>
      </p:sp>
      <p:sp>
        <p:nvSpPr>
          <p:cNvPr id="291842" name="Rectangle 2"/>
          <p:cNvSpPr>
            <a:spLocks noChangeArrowheads="1"/>
          </p:cNvSpPr>
          <p:nvPr/>
        </p:nvSpPr>
        <p:spPr bwMode="auto">
          <a:xfrm>
            <a:off x="357188" y="357188"/>
            <a:ext cx="5395912" cy="795337"/>
          </a:xfrm>
          <a:prstGeom prst="rect">
            <a:avLst/>
          </a:prstGeom>
          <a:noFill/>
          <a:ln w="9525">
            <a:noFill/>
            <a:miter lim="800000"/>
          </a:ln>
          <a:effectLst/>
        </p:spPr>
        <p:txBody>
          <a:bodyPr anchor="b"/>
          <a:lstStyle/>
          <a:p>
            <a:pPr>
              <a:spcBef>
                <a:spcPct val="0"/>
              </a:spcBef>
              <a:buClrTx/>
              <a:buSzTx/>
              <a:buFontTx/>
              <a:buNone/>
              <a:defRPr/>
            </a:pPr>
            <a:r>
              <a:rPr lang="en-US" altLang="zh-CN" sz="3800" b="1" dirty="0" smtClean="0">
                <a:solidFill>
                  <a:schemeClr val="tx2"/>
                </a:solidFill>
                <a:effectLst>
                  <a:outerShdw blurRad="38100" dist="38100" dir="2700000" algn="tl">
                    <a:srgbClr val="C0C0C0"/>
                  </a:outerShdw>
                </a:effectLst>
                <a:latin typeface="+mn-ea"/>
              </a:rPr>
              <a:t>3.1 </a:t>
            </a:r>
            <a:r>
              <a:rPr lang="zh-CN" altLang="en-US" sz="3800" b="1" dirty="0" smtClean="0">
                <a:solidFill>
                  <a:schemeClr val="tx2"/>
                </a:solidFill>
                <a:effectLst>
                  <a:outerShdw blurRad="38100" dist="38100" dir="2700000" algn="tl">
                    <a:srgbClr val="C0C0C0"/>
                  </a:outerShdw>
                </a:effectLst>
                <a:latin typeface="+mn-ea"/>
                <a:ea typeface="+mn-ea"/>
              </a:rPr>
              <a:t>矩阵</a:t>
            </a:r>
            <a:r>
              <a:rPr lang="zh-CN" altLang="en-US" sz="3800" b="1" dirty="0">
                <a:solidFill>
                  <a:schemeClr val="tx2"/>
                </a:solidFill>
                <a:effectLst>
                  <a:outerShdw blurRad="38100" dist="38100" dir="2700000" algn="tl">
                    <a:srgbClr val="C0C0C0"/>
                  </a:outerShdw>
                </a:effectLst>
                <a:latin typeface="+mn-ea"/>
                <a:ea typeface="+mn-ea"/>
              </a:rPr>
              <a:t>连乘问题</a:t>
            </a:r>
            <a:endParaRPr lang="ja-JP" altLang="en-US" sz="3800" b="1" dirty="0">
              <a:solidFill>
                <a:schemeClr val="tx2"/>
              </a:solidFill>
              <a:effectLst>
                <a:outerShdw blurRad="38100" dist="38100" dir="2700000" algn="tl">
                  <a:srgbClr val="C0C0C0"/>
                </a:outerShdw>
              </a:effectLst>
              <a:latin typeface="+mn-ea"/>
              <a:ea typeface="+mn-ea"/>
            </a:endParaRPr>
          </a:p>
        </p:txBody>
      </p:sp>
      <p:sp>
        <p:nvSpPr>
          <p:cNvPr id="4102" name="Text Box 3"/>
          <p:cNvSpPr txBox="1">
            <a:spLocks noChangeArrowheads="1"/>
          </p:cNvSpPr>
          <p:nvPr/>
        </p:nvSpPr>
        <p:spPr bwMode="auto">
          <a:xfrm>
            <a:off x="250825" y="1196975"/>
            <a:ext cx="8351838" cy="830263"/>
          </a:xfrm>
          <a:prstGeom prst="rect">
            <a:avLst/>
          </a:prstGeom>
          <a:noFill/>
          <a:ln w="6350">
            <a:noFill/>
            <a:miter lim="800000"/>
          </a:ln>
        </p:spPr>
        <p:txBody>
          <a:bodyPr>
            <a:spAutoFit/>
          </a:bodyPr>
          <a:lstStyle/>
          <a:p>
            <a:pPr>
              <a:spcBef>
                <a:spcPct val="0"/>
              </a:spcBef>
              <a:buClrTx/>
              <a:buSzTx/>
              <a:buFont typeface="Wingdings" panose="05000000000000000000" pitchFamily="2" charset="2"/>
              <a:buChar char="u"/>
              <a:defRPr/>
            </a:pPr>
            <a:r>
              <a:rPr lang="zh-CN" altLang="en-US" sz="2400" b="1" strike="sngStrike" dirty="0">
                <a:solidFill>
                  <a:schemeClr val="tx1"/>
                </a:solidFill>
                <a:latin typeface="+mn-ea"/>
                <a:ea typeface="+mn-ea"/>
                <a:sym typeface="Wingdings" panose="05000000000000000000" pitchFamily="2" charset="2"/>
              </a:rPr>
              <a:t>穷举法</a:t>
            </a:r>
          </a:p>
          <a:p>
            <a:pPr>
              <a:spcBef>
                <a:spcPct val="0"/>
              </a:spcBef>
              <a:buClrTx/>
              <a:buSzTx/>
              <a:buFont typeface="Wingdings" panose="05000000000000000000" pitchFamily="2" charset="2"/>
              <a:buChar char="u"/>
              <a:defRPr/>
            </a:pPr>
            <a:r>
              <a:rPr lang="zh-CN" altLang="en-US" sz="2400" b="1" dirty="0">
                <a:solidFill>
                  <a:schemeClr val="tx1"/>
                </a:solidFill>
                <a:latin typeface="+mn-ea"/>
                <a:ea typeface="+mn-ea"/>
                <a:sym typeface="Wingdings" panose="05000000000000000000" pitchFamily="2" charset="2"/>
              </a:rPr>
              <a:t>动态规划</a:t>
            </a:r>
            <a:endParaRPr lang="en-US" altLang="zh-CN" sz="2400" b="1" dirty="0">
              <a:solidFill>
                <a:schemeClr val="tx1"/>
              </a:solidFill>
              <a:latin typeface="+mn-ea"/>
              <a:ea typeface="+mn-ea"/>
              <a:sym typeface="Wingdings" panose="05000000000000000000" pitchFamily="2" charset="2"/>
            </a:endParaRPr>
          </a:p>
        </p:txBody>
      </p:sp>
      <p:sp>
        <p:nvSpPr>
          <p:cNvPr id="4103" name="Text Box 4"/>
          <p:cNvSpPr txBox="1">
            <a:spLocks noChangeArrowheads="1"/>
          </p:cNvSpPr>
          <p:nvPr/>
        </p:nvSpPr>
        <p:spPr bwMode="auto">
          <a:xfrm>
            <a:off x="712788" y="2239963"/>
            <a:ext cx="7788275" cy="461962"/>
          </a:xfrm>
          <a:prstGeom prst="rect">
            <a:avLst/>
          </a:prstGeom>
          <a:noFill/>
          <a:ln w="9525">
            <a:noFill/>
            <a:miter lim="800000"/>
          </a:ln>
        </p:spPr>
        <p:txBody>
          <a:bodyPr>
            <a:spAutoFit/>
          </a:bodyPr>
          <a:lstStyle/>
          <a:p>
            <a:pPr>
              <a:spcBef>
                <a:spcPct val="0"/>
              </a:spcBef>
              <a:buClrTx/>
              <a:buSzTx/>
              <a:buFontTx/>
              <a:buNone/>
              <a:defRPr/>
            </a:pPr>
            <a:r>
              <a:rPr kumimoji="1" lang="zh-CN" altLang="en-US" sz="2400" b="1" dirty="0">
                <a:solidFill>
                  <a:schemeClr val="tx1"/>
                </a:solidFill>
                <a:latin typeface="+mn-ea"/>
                <a:ea typeface="+mn-ea"/>
              </a:rPr>
              <a:t>将矩阵连乘积            简记为       ，这里 </a:t>
            </a:r>
            <a:r>
              <a:rPr kumimoji="1" lang="en-US" altLang="zh-CN" sz="2400" b="1" dirty="0" err="1">
                <a:solidFill>
                  <a:schemeClr val="tx1"/>
                </a:solidFill>
                <a:latin typeface="+mn-ea"/>
                <a:ea typeface="+mn-ea"/>
              </a:rPr>
              <a:t>i</a:t>
            </a:r>
            <a:r>
              <a:rPr lang="en-US" altLang="zh-CN" sz="2400" b="1" dirty="0" err="1">
                <a:solidFill>
                  <a:schemeClr val="tx1"/>
                </a:solidFill>
                <a:latin typeface="+mn-ea"/>
                <a:ea typeface="+mn-ea"/>
              </a:rPr>
              <a:t>≤</a:t>
            </a:r>
            <a:r>
              <a:rPr kumimoji="1" lang="en-US" altLang="zh-CN" sz="2400" b="1" dirty="0" err="1">
                <a:solidFill>
                  <a:schemeClr val="tx1"/>
                </a:solidFill>
                <a:latin typeface="+mn-ea"/>
                <a:ea typeface="+mn-ea"/>
              </a:rPr>
              <a:t>j</a:t>
            </a:r>
            <a:r>
              <a:rPr kumimoji="1" lang="en-US" altLang="zh-CN" sz="2400" b="1" dirty="0">
                <a:solidFill>
                  <a:schemeClr val="tx1"/>
                </a:solidFill>
                <a:latin typeface="+mn-ea"/>
                <a:ea typeface="+mn-ea"/>
              </a:rPr>
              <a:t> </a:t>
            </a:r>
            <a:r>
              <a:rPr kumimoji="1" lang="zh-CN" altLang="en-US" sz="2400" b="1" dirty="0">
                <a:solidFill>
                  <a:schemeClr val="tx1"/>
                </a:solidFill>
                <a:latin typeface="+mn-ea"/>
                <a:ea typeface="+mn-ea"/>
              </a:rPr>
              <a:t>。</a:t>
            </a:r>
            <a:r>
              <a:rPr kumimoji="1" lang="en-US" altLang="zh-CN" sz="2400" b="1" dirty="0">
                <a:solidFill>
                  <a:schemeClr val="tx1"/>
                </a:solidFill>
                <a:latin typeface="+mn-ea"/>
                <a:ea typeface="+mn-ea"/>
              </a:rPr>
              <a:t>    </a:t>
            </a:r>
            <a:endParaRPr kumimoji="1" lang="en-US" altLang="ja-JP" sz="2400" b="1" dirty="0">
              <a:solidFill>
                <a:schemeClr val="tx1"/>
              </a:solidFill>
              <a:latin typeface="+mn-ea"/>
              <a:ea typeface="+mn-ea"/>
            </a:endParaRPr>
          </a:p>
        </p:txBody>
      </p:sp>
      <p:graphicFrame>
        <p:nvGraphicFramePr>
          <p:cNvPr id="14342" name="Object 5"/>
          <p:cNvGraphicFramePr>
            <a:graphicFrameLocks noChangeAspect="1"/>
          </p:cNvGraphicFramePr>
          <p:nvPr/>
        </p:nvGraphicFramePr>
        <p:xfrm>
          <a:off x="2693988" y="2230438"/>
          <a:ext cx="1508125" cy="573087"/>
        </p:xfrm>
        <a:graphic>
          <a:graphicData uri="http://schemas.openxmlformats.org/presentationml/2006/ole">
            <mc:AlternateContent xmlns:mc="http://schemas.openxmlformats.org/markup-compatibility/2006">
              <mc:Choice xmlns:v="urn:schemas-microsoft-com:vml" Requires="v">
                <p:oleObj spid="_x0000_s14914" name="Equation" r:id="rId4" imgW="635000" imgH="241300" progId="Equation.DSMT4">
                  <p:embed/>
                </p:oleObj>
              </mc:Choice>
              <mc:Fallback>
                <p:oleObj name="Equation" r:id="rId4" imgW="635000" imgH="2413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3988" y="2230438"/>
                        <a:ext cx="150812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Text Box 6"/>
          <p:cNvSpPr txBox="1">
            <a:spLocks noChangeArrowheads="1"/>
          </p:cNvSpPr>
          <p:nvPr/>
        </p:nvSpPr>
        <p:spPr bwMode="auto">
          <a:xfrm>
            <a:off x="611188" y="2903538"/>
            <a:ext cx="6947736" cy="1384995"/>
          </a:xfrm>
          <a:prstGeom prst="rect">
            <a:avLst/>
          </a:prstGeom>
          <a:noFill/>
          <a:ln w="9525">
            <a:noFill/>
            <a:miter lim="800000"/>
          </a:ln>
        </p:spPr>
        <p:txBody>
          <a:bodyPr wrap="none">
            <a:spAutoFit/>
          </a:bodyPr>
          <a:lstStyle/>
          <a:p>
            <a:pPr>
              <a:spcBef>
                <a:spcPct val="0"/>
              </a:spcBef>
              <a:buClrTx/>
              <a:buSzTx/>
              <a:buFontTx/>
              <a:buNone/>
              <a:defRPr/>
            </a:pPr>
            <a:r>
              <a:rPr kumimoji="1" lang="zh-CN" altLang="en-US" sz="2400" b="1" dirty="0" smtClean="0">
                <a:solidFill>
                  <a:srgbClr val="FF0000"/>
                </a:solidFill>
                <a:latin typeface="+mn-ea"/>
                <a:ea typeface="+mn-ea"/>
              </a:rPr>
              <a:t>假设存在</a:t>
            </a:r>
            <a:r>
              <a:rPr kumimoji="1" lang="en-US" altLang="zh-CN" sz="2400" b="1" dirty="0" smtClean="0">
                <a:solidFill>
                  <a:srgbClr val="FF0000"/>
                </a:solidFill>
                <a:latin typeface="+mn-ea"/>
                <a:ea typeface="+mn-ea"/>
              </a:rPr>
              <a:t>       </a:t>
            </a:r>
            <a:r>
              <a:rPr kumimoji="1" lang="zh-CN" altLang="en-US" sz="2400" b="1" dirty="0">
                <a:solidFill>
                  <a:srgbClr val="FF0000"/>
                </a:solidFill>
                <a:latin typeface="+mn-ea"/>
                <a:ea typeface="+mn-ea"/>
              </a:rPr>
              <a:t>的最优计算</a:t>
            </a:r>
            <a:r>
              <a:rPr kumimoji="1" lang="zh-CN" altLang="en-US" sz="2400" b="1" dirty="0" smtClean="0">
                <a:solidFill>
                  <a:srgbClr val="FF0000"/>
                </a:solidFill>
                <a:latin typeface="+mn-ea"/>
                <a:ea typeface="+mn-ea"/>
              </a:rPr>
              <a:t>次序</a:t>
            </a:r>
            <a:r>
              <a:rPr kumimoji="1" lang="zh-CN" altLang="en-US" sz="2400" b="1" dirty="0" smtClean="0">
                <a:solidFill>
                  <a:schemeClr val="tx1"/>
                </a:solidFill>
                <a:latin typeface="+mn-ea"/>
                <a:ea typeface="+mn-ea"/>
              </a:rPr>
              <a:t>，在</a:t>
            </a:r>
            <a:r>
              <a:rPr kumimoji="1" lang="zh-CN" altLang="en-US" sz="2400" b="1" dirty="0">
                <a:solidFill>
                  <a:schemeClr val="tx1"/>
                </a:solidFill>
                <a:latin typeface="+mn-ea"/>
                <a:ea typeface="+mn-ea"/>
              </a:rPr>
              <a:t>矩阵</a:t>
            </a:r>
          </a:p>
          <a:p>
            <a:pPr>
              <a:lnSpc>
                <a:spcPct val="150000"/>
              </a:lnSpc>
              <a:spcBef>
                <a:spcPct val="0"/>
              </a:spcBef>
              <a:buClrTx/>
              <a:buSzTx/>
              <a:buFontTx/>
              <a:buNone/>
              <a:defRPr/>
            </a:pPr>
            <a:r>
              <a:rPr kumimoji="1" lang="en-US" altLang="zh-CN" sz="2400" b="1" dirty="0" err="1">
                <a:solidFill>
                  <a:srgbClr val="FF0000"/>
                </a:solidFill>
                <a:latin typeface="+mn-ea"/>
                <a:ea typeface="+mn-ea"/>
              </a:rPr>
              <a:t>A</a:t>
            </a:r>
            <a:r>
              <a:rPr kumimoji="1" lang="en-US" altLang="zh-CN" sz="2400" b="1" baseline="-25000" dirty="0" err="1">
                <a:solidFill>
                  <a:srgbClr val="FF0000"/>
                </a:solidFill>
                <a:latin typeface="+mn-ea"/>
                <a:ea typeface="+mn-ea"/>
              </a:rPr>
              <a:t>k</a:t>
            </a:r>
            <a:r>
              <a:rPr kumimoji="1" lang="zh-CN" altLang="en-US" sz="2400" b="1" dirty="0">
                <a:solidFill>
                  <a:srgbClr val="FF0000"/>
                </a:solidFill>
                <a:latin typeface="+mn-ea"/>
                <a:ea typeface="+mn-ea"/>
              </a:rPr>
              <a:t>和</a:t>
            </a:r>
            <a:r>
              <a:rPr kumimoji="1" lang="en-US" altLang="zh-CN" sz="2400" b="1" dirty="0">
                <a:solidFill>
                  <a:srgbClr val="FF0000"/>
                </a:solidFill>
                <a:latin typeface="+mn-ea"/>
                <a:ea typeface="+mn-ea"/>
              </a:rPr>
              <a:t>A</a:t>
            </a:r>
            <a:r>
              <a:rPr kumimoji="1" lang="en-US" altLang="zh-CN" sz="2400" b="1" baseline="-25000" dirty="0">
                <a:solidFill>
                  <a:srgbClr val="FF0000"/>
                </a:solidFill>
                <a:latin typeface="+mn-ea"/>
                <a:ea typeface="+mn-ea"/>
              </a:rPr>
              <a:t>k+1</a:t>
            </a:r>
            <a:r>
              <a:rPr kumimoji="1" lang="zh-CN" altLang="en-US" sz="2400" b="1" dirty="0">
                <a:solidFill>
                  <a:srgbClr val="FF0000"/>
                </a:solidFill>
                <a:latin typeface="+mn-ea"/>
                <a:ea typeface="+mn-ea"/>
              </a:rPr>
              <a:t>之间将矩阵链断开</a:t>
            </a:r>
            <a:r>
              <a:rPr kumimoji="1" lang="zh-CN" altLang="en-US" sz="2400" b="1" dirty="0">
                <a:solidFill>
                  <a:schemeClr val="tx1"/>
                </a:solidFill>
                <a:latin typeface="+mn-ea"/>
                <a:ea typeface="+mn-ea"/>
              </a:rPr>
              <a:t>，</a:t>
            </a:r>
            <a:r>
              <a:rPr kumimoji="1" lang="en-US" altLang="zh-CN" sz="2400" b="1" dirty="0" err="1">
                <a:solidFill>
                  <a:schemeClr val="tx1"/>
                </a:solidFill>
                <a:latin typeface="+mn-ea"/>
                <a:ea typeface="+mn-ea"/>
              </a:rPr>
              <a:t>i</a:t>
            </a:r>
            <a:r>
              <a:rPr lang="en-US" altLang="zh-CN" sz="2400" b="1" dirty="0" err="1">
                <a:solidFill>
                  <a:schemeClr val="tx1"/>
                </a:solidFill>
                <a:latin typeface="+mn-ea"/>
                <a:ea typeface="+mn-ea"/>
              </a:rPr>
              <a:t>≤k</a:t>
            </a:r>
            <a:r>
              <a:rPr lang="zh-CN" altLang="en-US" sz="2400" b="1" dirty="0">
                <a:solidFill>
                  <a:schemeClr val="tx1"/>
                </a:solidFill>
                <a:latin typeface="+mn-ea"/>
                <a:ea typeface="+mn-ea"/>
              </a:rPr>
              <a:t>＜</a:t>
            </a:r>
            <a:r>
              <a:rPr lang="en-US" altLang="zh-CN" sz="2400" b="1" dirty="0">
                <a:solidFill>
                  <a:schemeClr val="tx1"/>
                </a:solidFill>
                <a:latin typeface="+mn-ea"/>
                <a:ea typeface="+mn-ea"/>
              </a:rPr>
              <a:t>j</a:t>
            </a:r>
            <a:r>
              <a:rPr kumimoji="1" lang="zh-CN" altLang="en-US" sz="2400" b="1" dirty="0" smtClean="0">
                <a:solidFill>
                  <a:schemeClr val="tx1"/>
                </a:solidFill>
                <a:latin typeface="+mn-ea"/>
                <a:ea typeface="+mn-ea"/>
              </a:rPr>
              <a:t>，其</a:t>
            </a:r>
            <a:r>
              <a:rPr kumimoji="1" lang="zh-CN" altLang="en-US" sz="2400" b="1" dirty="0">
                <a:solidFill>
                  <a:schemeClr val="tx1"/>
                </a:solidFill>
                <a:latin typeface="+mn-ea"/>
                <a:ea typeface="+mn-ea"/>
              </a:rPr>
              <a:t>相应完全</a:t>
            </a:r>
          </a:p>
          <a:p>
            <a:pPr>
              <a:spcBef>
                <a:spcPct val="0"/>
              </a:spcBef>
              <a:buClrTx/>
              <a:buSzTx/>
              <a:buFontTx/>
              <a:buNone/>
              <a:defRPr/>
            </a:pPr>
            <a:r>
              <a:rPr kumimoji="1" lang="zh-CN" altLang="en-US" sz="2400" b="1" dirty="0">
                <a:solidFill>
                  <a:schemeClr val="tx1"/>
                </a:solidFill>
                <a:latin typeface="+mn-ea"/>
                <a:ea typeface="+mn-ea"/>
              </a:rPr>
              <a:t>加括号方式为</a:t>
            </a:r>
            <a:endParaRPr kumimoji="1" lang="ja-JP" altLang="en-US" sz="2400" b="1" dirty="0">
              <a:solidFill>
                <a:schemeClr val="tx1"/>
              </a:solidFill>
              <a:latin typeface="+mn-ea"/>
              <a:ea typeface="+mn-ea"/>
            </a:endParaRPr>
          </a:p>
        </p:txBody>
      </p:sp>
      <p:graphicFrame>
        <p:nvGraphicFramePr>
          <p:cNvPr id="14344" name="Object 7"/>
          <p:cNvGraphicFramePr>
            <a:graphicFrameLocks noChangeAspect="1"/>
          </p:cNvGraphicFramePr>
          <p:nvPr>
            <p:extLst>
              <p:ext uri="{D42A27DB-BD31-4B8C-83A1-F6EECF244321}">
                <p14:modId xmlns:p14="http://schemas.microsoft.com/office/powerpoint/2010/main" val="4058711683"/>
              </p:ext>
            </p:extLst>
          </p:nvPr>
        </p:nvGraphicFramePr>
        <p:xfrm>
          <a:off x="2661443" y="3887415"/>
          <a:ext cx="3890963" cy="573088"/>
        </p:xfrm>
        <a:graphic>
          <a:graphicData uri="http://schemas.openxmlformats.org/presentationml/2006/ole">
            <mc:AlternateContent xmlns:mc="http://schemas.openxmlformats.org/markup-compatibility/2006">
              <mc:Choice xmlns:v="urn:schemas-microsoft-com:vml" Requires="v">
                <p:oleObj spid="_x0000_s14915" name="数式" r:id="rId6" imgW="1638300" imgH="241300" progId="Equation.3">
                  <p:embed/>
                </p:oleObj>
              </mc:Choice>
              <mc:Fallback>
                <p:oleObj name="数式" r:id="rId6" imgW="1638300" imgH="24130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1443" y="3887415"/>
                        <a:ext cx="389096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Text Box 8"/>
          <p:cNvSpPr txBox="1">
            <a:spLocks noChangeArrowheads="1"/>
          </p:cNvSpPr>
          <p:nvPr/>
        </p:nvSpPr>
        <p:spPr bwMode="auto">
          <a:xfrm>
            <a:off x="649287" y="4517397"/>
            <a:ext cx="7888288" cy="1200329"/>
          </a:xfrm>
          <a:prstGeom prst="rect">
            <a:avLst/>
          </a:prstGeom>
          <a:noFill/>
          <a:ln w="9525">
            <a:noFill/>
            <a:miter lim="800000"/>
          </a:ln>
        </p:spPr>
        <p:txBody>
          <a:bodyPr wrap="square">
            <a:spAutoFit/>
          </a:bodyPr>
          <a:lstStyle/>
          <a:p>
            <a:pPr>
              <a:lnSpc>
                <a:spcPct val="150000"/>
              </a:lnSpc>
              <a:spcBef>
                <a:spcPct val="0"/>
              </a:spcBef>
              <a:buClrTx/>
              <a:buSzTx/>
              <a:buFontTx/>
              <a:buNone/>
              <a:defRPr/>
            </a:pPr>
            <a:r>
              <a:rPr kumimoji="1" lang="zh-CN" altLang="en-US" sz="2400" b="1" dirty="0">
                <a:solidFill>
                  <a:srgbClr val="FF0000"/>
                </a:solidFill>
                <a:latin typeface="+mn-ea"/>
                <a:ea typeface="+mn-ea"/>
              </a:rPr>
              <a:t>计算</a:t>
            </a:r>
            <a:r>
              <a:rPr kumimoji="1" lang="zh-CN" altLang="en-US" sz="2400" b="1" dirty="0" smtClean="0">
                <a:solidFill>
                  <a:srgbClr val="FF0000"/>
                </a:solidFill>
                <a:latin typeface="+mn-ea"/>
                <a:ea typeface="+mn-ea"/>
              </a:rPr>
              <a:t>量（数乘次数）</a:t>
            </a:r>
            <a:r>
              <a:rPr kumimoji="1" lang="zh-CN" altLang="en-US" sz="2400" b="1" dirty="0" smtClean="0">
                <a:solidFill>
                  <a:schemeClr val="tx1"/>
                </a:solidFill>
                <a:latin typeface="+mn-ea"/>
                <a:ea typeface="+mn-ea"/>
              </a:rPr>
              <a:t>：</a:t>
            </a:r>
            <a:r>
              <a:rPr kumimoji="1" lang="en-US" altLang="zh-CN" sz="2400" b="1" dirty="0">
                <a:solidFill>
                  <a:schemeClr val="tx1"/>
                </a:solidFill>
                <a:latin typeface="+mn-ea"/>
                <a:ea typeface="+mn-ea"/>
              </a:rPr>
              <a:t>A[i:k]</a:t>
            </a:r>
            <a:r>
              <a:rPr kumimoji="1" lang="zh-CN" altLang="en-US" sz="2400" b="1" dirty="0">
                <a:solidFill>
                  <a:schemeClr val="tx1"/>
                </a:solidFill>
                <a:latin typeface="+mn-ea"/>
                <a:ea typeface="+mn-ea"/>
              </a:rPr>
              <a:t>的计算量加上</a:t>
            </a:r>
            <a:r>
              <a:rPr kumimoji="1" lang="en-US" altLang="zh-CN" sz="2400" b="1" dirty="0">
                <a:solidFill>
                  <a:schemeClr val="tx1"/>
                </a:solidFill>
                <a:latin typeface="+mn-ea"/>
                <a:ea typeface="+mn-ea"/>
              </a:rPr>
              <a:t>A[k+1:j]</a:t>
            </a:r>
            <a:r>
              <a:rPr kumimoji="1" lang="zh-CN" altLang="en-US" sz="2400" b="1" dirty="0">
                <a:solidFill>
                  <a:schemeClr val="tx1"/>
                </a:solidFill>
                <a:latin typeface="+mn-ea"/>
                <a:ea typeface="+mn-ea"/>
              </a:rPr>
              <a:t>的计算量，再</a:t>
            </a:r>
            <a:r>
              <a:rPr kumimoji="1" lang="zh-CN" altLang="en-US" sz="2400" b="1" dirty="0" smtClean="0">
                <a:solidFill>
                  <a:schemeClr val="tx1"/>
                </a:solidFill>
                <a:latin typeface="+mn-ea"/>
                <a:ea typeface="+mn-ea"/>
              </a:rPr>
              <a:t>加上</a:t>
            </a:r>
            <a:r>
              <a:rPr kumimoji="1" lang="en-US" altLang="zh-CN" sz="2400" b="1" dirty="0" smtClean="0">
                <a:solidFill>
                  <a:schemeClr val="tx1"/>
                </a:solidFill>
                <a:latin typeface="+mn-ea"/>
                <a:ea typeface="+mn-ea"/>
              </a:rPr>
              <a:t>A[</a:t>
            </a:r>
            <a:r>
              <a:rPr kumimoji="1" lang="en-US" altLang="zh-CN" sz="2400" b="1" dirty="0" err="1" smtClean="0">
                <a:solidFill>
                  <a:schemeClr val="tx1"/>
                </a:solidFill>
                <a:latin typeface="+mn-ea"/>
                <a:ea typeface="+mn-ea"/>
              </a:rPr>
              <a:t>i:k</a:t>
            </a:r>
            <a:r>
              <a:rPr kumimoji="1" lang="en-US" altLang="zh-CN" sz="2400" b="1" dirty="0">
                <a:solidFill>
                  <a:schemeClr val="tx1"/>
                </a:solidFill>
                <a:latin typeface="+mn-ea"/>
                <a:ea typeface="+mn-ea"/>
              </a:rPr>
              <a:t>]</a:t>
            </a:r>
            <a:r>
              <a:rPr kumimoji="1" lang="zh-CN" altLang="en-US" sz="2400" b="1" dirty="0">
                <a:solidFill>
                  <a:schemeClr val="tx1"/>
                </a:solidFill>
                <a:latin typeface="+mn-ea"/>
                <a:ea typeface="+mn-ea"/>
              </a:rPr>
              <a:t>和</a:t>
            </a:r>
            <a:r>
              <a:rPr kumimoji="1" lang="en-US" altLang="zh-CN" sz="2400" b="1" dirty="0">
                <a:solidFill>
                  <a:schemeClr val="tx1"/>
                </a:solidFill>
                <a:latin typeface="+mn-ea"/>
                <a:ea typeface="+mn-ea"/>
              </a:rPr>
              <a:t>A[k+1:j]</a:t>
            </a:r>
            <a:r>
              <a:rPr kumimoji="1" lang="zh-CN" altLang="en-US" sz="2400" b="1" dirty="0">
                <a:solidFill>
                  <a:schemeClr val="tx1"/>
                </a:solidFill>
                <a:latin typeface="+mn-ea"/>
                <a:ea typeface="+mn-ea"/>
              </a:rPr>
              <a:t>相乘的计算量</a:t>
            </a:r>
            <a:endParaRPr kumimoji="1" lang="ja-JP" altLang="en-US" sz="2400" b="1" dirty="0">
              <a:solidFill>
                <a:schemeClr val="tx1"/>
              </a:solidFill>
              <a:latin typeface="+mn-ea"/>
              <a:ea typeface="+mn-ea"/>
            </a:endParaRPr>
          </a:p>
        </p:txBody>
      </p:sp>
      <p:graphicFrame>
        <p:nvGraphicFramePr>
          <p:cNvPr id="14346" name="Object 10"/>
          <p:cNvGraphicFramePr>
            <a:graphicFrameLocks noChangeAspect="1"/>
          </p:cNvGraphicFramePr>
          <p:nvPr/>
        </p:nvGraphicFramePr>
        <p:xfrm>
          <a:off x="5357813" y="2286000"/>
          <a:ext cx="1071562" cy="490538"/>
        </p:xfrm>
        <a:graphic>
          <a:graphicData uri="http://schemas.openxmlformats.org/presentationml/2006/ole">
            <mc:AlternateContent xmlns:mc="http://schemas.openxmlformats.org/markup-compatibility/2006">
              <mc:Choice xmlns:v="urn:schemas-microsoft-com:vml" Requires="v">
                <p:oleObj spid="_x0000_s14916" name="Equation" r:id="rId8" imgW="444500" imgH="203200" progId="Equation.DSMT4">
                  <p:embed/>
                </p:oleObj>
              </mc:Choice>
              <mc:Fallback>
                <p:oleObj name="Equation" r:id="rId8" imgW="444500" imgH="203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7813" y="2286000"/>
                        <a:ext cx="1071562" cy="490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11"/>
          <p:cNvGraphicFramePr>
            <a:graphicFrameLocks noChangeAspect="1"/>
          </p:cNvGraphicFramePr>
          <p:nvPr/>
        </p:nvGraphicFramePr>
        <p:xfrm>
          <a:off x="1857375" y="2857500"/>
          <a:ext cx="1071563" cy="490538"/>
        </p:xfrm>
        <a:graphic>
          <a:graphicData uri="http://schemas.openxmlformats.org/presentationml/2006/ole">
            <mc:AlternateContent xmlns:mc="http://schemas.openxmlformats.org/markup-compatibility/2006">
              <mc:Choice xmlns:v="urn:schemas-microsoft-com:vml" Requires="v">
                <p:oleObj spid="_x0000_s14917" name="Equation" r:id="rId10" imgW="444500" imgH="203200" progId="Equation.DSMT4">
                  <p:embed/>
                </p:oleObj>
              </mc:Choice>
              <mc:Fallback>
                <p:oleObj name="Equation" r:id="rId10" imgW="444500" imgH="203200" progId="Equation.DSMT4">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75" y="2857500"/>
                        <a:ext cx="1071563" cy="490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7F928-4731-4D0C-8AD8-71BDB58C9ACA}" type="slidenum">
              <a:rPr lang="en-US" altLang="zh-CN">
                <a:latin typeface="+mn-ea"/>
              </a:rPr>
              <a:t>21</a:t>
            </a:fld>
            <a:endParaRPr lang="en-US" altLang="zh-CN">
              <a:latin typeface="+mn-ea"/>
            </a:endParaRPr>
          </a:p>
        </p:txBody>
      </p:sp>
      <p:sp>
        <p:nvSpPr>
          <p:cNvPr id="39939" name="Rectangle 2"/>
          <p:cNvSpPr>
            <a:spLocks noChangeArrowheads="1"/>
          </p:cNvSpPr>
          <p:nvPr/>
        </p:nvSpPr>
        <p:spPr bwMode="auto">
          <a:xfrm>
            <a:off x="328612" y="1628570"/>
            <a:ext cx="8751316" cy="3714750"/>
          </a:xfrm>
          <a:prstGeom prst="rect">
            <a:avLst/>
          </a:prstGeom>
          <a:solidFill>
            <a:schemeClr val="bg1"/>
          </a:solidFill>
          <a:ln w="50800">
            <a:noFill/>
            <a:miter lim="800000"/>
          </a:ln>
        </p:spPr>
        <p:txBody>
          <a:bodyPr/>
          <a:lstStyle/>
          <a:p>
            <a:pPr marL="342900" indent="-342900">
              <a:defRPr/>
            </a:pPr>
            <a:r>
              <a:rPr lang="zh-CN" altLang="en-US" sz="2600" dirty="0">
                <a:solidFill>
                  <a:schemeClr val="tx1"/>
                </a:solidFill>
                <a:latin typeface="Times New Roman" panose="02020603050405020304" pitchFamily="18" charset="0"/>
                <a:ea typeface="+mn-ea"/>
                <a:cs typeface="Times New Roman" panose="02020603050405020304" pitchFamily="18" charset="0"/>
              </a:rPr>
              <a:t>特征：计算</a:t>
            </a:r>
            <a:r>
              <a:rPr lang="en-US" altLang="zh-CN" sz="2600" dirty="0" smtClean="0">
                <a:solidFill>
                  <a:schemeClr val="tx1"/>
                </a:solidFill>
                <a:latin typeface="Times New Roman" panose="02020603050405020304" pitchFamily="18" charset="0"/>
                <a:ea typeface="+mn-ea"/>
                <a:cs typeface="Times New Roman" panose="02020603050405020304" pitchFamily="18" charset="0"/>
              </a:rPr>
              <a:t>A[</a:t>
            </a:r>
            <a:r>
              <a:rPr lang="en-US" altLang="zh-CN" sz="2600" dirty="0" err="1" smtClean="0">
                <a:solidFill>
                  <a:schemeClr val="tx1"/>
                </a:solidFill>
                <a:latin typeface="Times New Roman" panose="02020603050405020304" pitchFamily="18" charset="0"/>
                <a:ea typeface="+mn-ea"/>
                <a:cs typeface="Times New Roman" panose="02020603050405020304" pitchFamily="18" charset="0"/>
              </a:rPr>
              <a:t>i:j</a:t>
            </a:r>
            <a:r>
              <a:rPr lang="en-US" altLang="zh-CN" sz="26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600" dirty="0">
                <a:solidFill>
                  <a:schemeClr val="tx1"/>
                </a:solidFill>
                <a:latin typeface="Times New Roman" panose="02020603050405020304" pitchFamily="18" charset="0"/>
                <a:ea typeface="+mn-ea"/>
                <a:cs typeface="Times New Roman" panose="02020603050405020304" pitchFamily="18" charset="0"/>
              </a:rPr>
              <a:t>的最优次序所包含的计算矩阵子链 </a:t>
            </a:r>
            <a:r>
              <a:rPr lang="en-US" altLang="zh-CN" sz="2600" dirty="0" smtClean="0">
                <a:solidFill>
                  <a:schemeClr val="tx1"/>
                </a:solidFill>
                <a:latin typeface="Times New Roman" panose="02020603050405020304" pitchFamily="18" charset="0"/>
                <a:ea typeface="+mn-ea"/>
                <a:cs typeface="Times New Roman" panose="02020603050405020304" pitchFamily="18" charset="0"/>
              </a:rPr>
              <a:t>A[</a:t>
            </a:r>
            <a:r>
              <a:rPr lang="en-US" altLang="zh-CN" sz="2600" dirty="0" err="1" smtClean="0">
                <a:solidFill>
                  <a:schemeClr val="tx1"/>
                </a:solidFill>
                <a:latin typeface="Times New Roman" panose="02020603050405020304" pitchFamily="18" charset="0"/>
                <a:ea typeface="+mn-ea"/>
                <a:cs typeface="Times New Roman" panose="02020603050405020304" pitchFamily="18" charset="0"/>
              </a:rPr>
              <a:t>i:k</a:t>
            </a:r>
            <a:r>
              <a:rPr lang="en-US" altLang="zh-CN" sz="2600" dirty="0">
                <a:solidFill>
                  <a:schemeClr val="tx1"/>
                </a:solidFill>
                <a:latin typeface="Times New Roman" panose="02020603050405020304" pitchFamily="18" charset="0"/>
                <a:ea typeface="+mn-ea"/>
                <a:cs typeface="Times New Roman" panose="02020603050405020304" pitchFamily="18" charset="0"/>
              </a:rPr>
              <a:t>]</a:t>
            </a:r>
            <a:r>
              <a:rPr lang="zh-CN" altLang="en-US" sz="2600" dirty="0">
                <a:solidFill>
                  <a:schemeClr val="tx1"/>
                </a:solidFill>
                <a:latin typeface="Times New Roman" panose="02020603050405020304" pitchFamily="18" charset="0"/>
                <a:ea typeface="+mn-ea"/>
                <a:cs typeface="Times New Roman" panose="02020603050405020304" pitchFamily="18" charset="0"/>
              </a:rPr>
              <a:t>和</a:t>
            </a:r>
            <a:r>
              <a:rPr lang="en-US" altLang="zh-CN" sz="2600" dirty="0" smtClean="0">
                <a:solidFill>
                  <a:schemeClr val="tx1"/>
                </a:solidFill>
                <a:latin typeface="Times New Roman" panose="02020603050405020304" pitchFamily="18" charset="0"/>
                <a:ea typeface="+mn-ea"/>
                <a:cs typeface="Times New Roman" panose="02020603050405020304" pitchFamily="18" charset="0"/>
              </a:rPr>
              <a:t>A[k+1:j]</a:t>
            </a:r>
            <a:r>
              <a:rPr lang="zh-CN" altLang="en-US" sz="2600" dirty="0">
                <a:solidFill>
                  <a:schemeClr val="tx1"/>
                </a:solidFill>
                <a:latin typeface="Times New Roman" panose="02020603050405020304" pitchFamily="18" charset="0"/>
                <a:ea typeface="+mn-ea"/>
                <a:cs typeface="Times New Roman" panose="02020603050405020304" pitchFamily="18" charset="0"/>
              </a:rPr>
              <a:t>的次序也是最优的。</a:t>
            </a:r>
            <a:endParaRPr lang="en-US" altLang="zh-CN" sz="2600" dirty="0">
              <a:solidFill>
                <a:schemeClr val="tx1"/>
              </a:solidFill>
              <a:latin typeface="Times New Roman" panose="02020603050405020304" pitchFamily="18" charset="0"/>
              <a:ea typeface="+mn-ea"/>
              <a:cs typeface="Times New Roman" panose="02020603050405020304" pitchFamily="18" charset="0"/>
            </a:endParaRPr>
          </a:p>
          <a:p>
            <a:pPr marL="342900" indent="-342900">
              <a:defRPr/>
            </a:pPr>
            <a:r>
              <a:rPr lang="zh-CN" altLang="en-US" sz="2600" b="1" dirty="0" smtClean="0">
                <a:solidFill>
                  <a:schemeClr val="tx2"/>
                </a:solidFill>
                <a:latin typeface="Times New Roman" panose="02020603050405020304" pitchFamily="18" charset="0"/>
                <a:ea typeface="宋体" panose="02010600030101010101" pitchFamily="2" charset="-122"/>
              </a:rPr>
              <a:t>反证法：如果</a:t>
            </a:r>
            <a:r>
              <a:rPr lang="en-US" altLang="zh-CN" sz="2600" dirty="0" smtClean="0">
                <a:solidFill>
                  <a:schemeClr val="tx1"/>
                </a:solidFill>
                <a:latin typeface="Times New Roman" panose="02020603050405020304" pitchFamily="18" charset="0"/>
                <a:cs typeface="Times New Roman" panose="02020603050405020304" pitchFamily="18" charset="0"/>
              </a:rPr>
              <a:t>A[</a:t>
            </a:r>
            <a:r>
              <a:rPr lang="en-US" altLang="zh-CN" sz="2600" dirty="0" err="1" smtClean="0">
                <a:solidFill>
                  <a:schemeClr val="tx1"/>
                </a:solidFill>
                <a:latin typeface="Times New Roman" panose="02020603050405020304" pitchFamily="18" charset="0"/>
                <a:cs typeface="Times New Roman" panose="02020603050405020304" pitchFamily="18" charset="0"/>
              </a:rPr>
              <a:t>i:k</a:t>
            </a:r>
            <a:r>
              <a:rPr lang="en-US" altLang="zh-CN" sz="2600" dirty="0">
                <a:solidFill>
                  <a:schemeClr val="tx1"/>
                </a:solidFill>
                <a:latin typeface="Times New Roman" panose="02020603050405020304" pitchFamily="18" charset="0"/>
                <a:cs typeface="Times New Roman" panose="02020603050405020304" pitchFamily="18" charset="0"/>
              </a:rPr>
              <a:t>]</a:t>
            </a:r>
            <a:r>
              <a:rPr lang="zh-CN" altLang="en-US" sz="2600" dirty="0">
                <a:solidFill>
                  <a:schemeClr val="tx1"/>
                </a:solidFill>
                <a:latin typeface="Times New Roman" panose="02020603050405020304" pitchFamily="18" charset="0"/>
                <a:cs typeface="Times New Roman" panose="02020603050405020304" pitchFamily="18" charset="0"/>
              </a:rPr>
              <a:t>和</a:t>
            </a:r>
            <a:r>
              <a:rPr lang="en-US" altLang="zh-CN" sz="2600" dirty="0" smtClean="0">
                <a:solidFill>
                  <a:schemeClr val="tx1"/>
                </a:solidFill>
                <a:latin typeface="Times New Roman" panose="02020603050405020304" pitchFamily="18" charset="0"/>
                <a:cs typeface="Times New Roman" panose="02020603050405020304" pitchFamily="18" charset="0"/>
              </a:rPr>
              <a:t>A[k+1:j]</a:t>
            </a:r>
            <a:r>
              <a:rPr lang="zh-CN" altLang="en-US" sz="2600" b="1" dirty="0" smtClean="0">
                <a:solidFill>
                  <a:schemeClr val="tx2"/>
                </a:solidFill>
                <a:latin typeface="Times New Roman" panose="02020603050405020304" pitchFamily="18" charset="0"/>
                <a:ea typeface="宋体" panose="02010600030101010101" pitchFamily="2" charset="-122"/>
              </a:rPr>
              <a:t>的</a:t>
            </a:r>
            <a:r>
              <a:rPr lang="zh-CN" altLang="en-US" sz="2600" b="1" dirty="0">
                <a:solidFill>
                  <a:schemeClr val="tx2"/>
                </a:solidFill>
                <a:latin typeface="Times New Roman" panose="02020603050405020304" pitchFamily="18" charset="0"/>
                <a:ea typeface="宋体" panose="02010600030101010101" pitchFamily="2" charset="-122"/>
              </a:rPr>
              <a:t>计算次序不是最优的，则原矩阵连乘的计算次序也不可能是最优的。</a:t>
            </a:r>
            <a:endParaRPr lang="zh-CN" altLang="en-US" sz="2600" dirty="0">
              <a:solidFill>
                <a:schemeClr val="tx1"/>
              </a:solidFill>
              <a:latin typeface="Times New Roman" panose="02020603050405020304" pitchFamily="18" charset="0"/>
              <a:ea typeface="+mn-ea"/>
              <a:cs typeface="Times New Roman" panose="02020603050405020304" pitchFamily="18" charset="0"/>
            </a:endParaRPr>
          </a:p>
          <a:p>
            <a:pPr marL="342900" indent="-342900">
              <a:defRPr/>
            </a:pPr>
            <a:r>
              <a:rPr lang="zh-CN" altLang="en-US" sz="2600" dirty="0">
                <a:solidFill>
                  <a:schemeClr val="tx1"/>
                </a:solidFill>
                <a:latin typeface="Times New Roman" panose="02020603050405020304" pitchFamily="18" charset="0"/>
                <a:ea typeface="+mn-ea"/>
                <a:cs typeface="Times New Roman" panose="02020603050405020304" pitchFamily="18" charset="0"/>
              </a:rPr>
              <a:t>例如：最优次序</a:t>
            </a:r>
            <a:endParaRPr lang="en-US" altLang="zh-CN" sz="2600" dirty="0">
              <a:solidFill>
                <a:schemeClr val="tx1"/>
              </a:solidFill>
              <a:latin typeface="Times New Roman" panose="02020603050405020304" pitchFamily="18" charset="0"/>
              <a:ea typeface="+mn-ea"/>
              <a:cs typeface="Times New Roman" panose="02020603050405020304" pitchFamily="18" charset="0"/>
            </a:endParaRPr>
          </a:p>
          <a:p>
            <a:pPr marL="342900" indent="-342900">
              <a:defRPr/>
            </a:pPr>
            <a:endParaRPr lang="en-US" altLang="zh-CN" sz="2600" dirty="0" smtClean="0">
              <a:solidFill>
                <a:schemeClr val="tx1"/>
              </a:solidFill>
              <a:latin typeface="Times New Roman" panose="02020603050405020304" pitchFamily="18" charset="0"/>
              <a:ea typeface="+mn-ea"/>
              <a:cs typeface="Times New Roman" panose="02020603050405020304" pitchFamily="18" charset="0"/>
            </a:endParaRPr>
          </a:p>
          <a:p>
            <a:pPr marL="342900" indent="-342900">
              <a:defRPr/>
            </a:pPr>
            <a:r>
              <a:rPr lang="zh-CN" altLang="en-US" sz="2600" dirty="0" smtClean="0">
                <a:solidFill>
                  <a:schemeClr val="tx1"/>
                </a:solidFill>
                <a:latin typeface="Times New Roman" panose="02020603050405020304" pitchFamily="18" charset="0"/>
                <a:ea typeface="+mn-ea"/>
                <a:cs typeface="Times New Roman" panose="02020603050405020304" pitchFamily="18" charset="0"/>
              </a:rPr>
              <a:t>矩阵</a:t>
            </a:r>
            <a:r>
              <a:rPr lang="zh-CN" altLang="en-US" sz="2600" dirty="0">
                <a:solidFill>
                  <a:schemeClr val="tx1"/>
                </a:solidFill>
                <a:latin typeface="Times New Roman" panose="02020603050405020304" pitchFamily="18" charset="0"/>
                <a:ea typeface="+mn-ea"/>
                <a:cs typeface="Times New Roman" panose="02020603050405020304" pitchFamily="18" charset="0"/>
              </a:rPr>
              <a:t>连乘计算次序问题的</a:t>
            </a:r>
            <a:r>
              <a:rPr lang="zh-CN" altLang="en-US" sz="2600" u="sng" dirty="0">
                <a:solidFill>
                  <a:schemeClr val="tx1"/>
                </a:solidFill>
                <a:latin typeface="Times New Roman" panose="02020603050405020304" pitchFamily="18" charset="0"/>
                <a:ea typeface="+mn-ea"/>
                <a:cs typeface="Times New Roman" panose="02020603050405020304" pitchFamily="18" charset="0"/>
              </a:rPr>
              <a:t>最优解包含着其子问题的最优解</a:t>
            </a:r>
            <a:r>
              <a:rPr lang="zh-CN" altLang="en-US" sz="2600" dirty="0">
                <a:solidFill>
                  <a:schemeClr val="tx1"/>
                </a:solidFill>
                <a:latin typeface="Times New Roman" panose="02020603050405020304" pitchFamily="18" charset="0"/>
                <a:ea typeface="+mn-ea"/>
                <a:cs typeface="Times New Roman" panose="02020603050405020304" pitchFamily="18" charset="0"/>
              </a:rPr>
              <a:t>。这种性质称为</a:t>
            </a:r>
            <a:r>
              <a:rPr lang="zh-CN" altLang="en-US" sz="2600" b="1" dirty="0">
                <a:solidFill>
                  <a:schemeClr val="tx1"/>
                </a:solidFill>
                <a:latin typeface="Times New Roman" panose="02020603050405020304" pitchFamily="18" charset="0"/>
                <a:ea typeface="+mn-ea"/>
                <a:cs typeface="Times New Roman" panose="02020603050405020304" pitchFamily="18" charset="0"/>
              </a:rPr>
              <a:t>最优子结构性质</a:t>
            </a:r>
            <a:r>
              <a:rPr lang="zh-CN" altLang="en-US" sz="2600" dirty="0" smtClean="0">
                <a:solidFill>
                  <a:schemeClr val="tx1"/>
                </a:solidFill>
                <a:latin typeface="Times New Roman" panose="02020603050405020304" pitchFamily="18" charset="0"/>
                <a:ea typeface="+mn-ea"/>
                <a:cs typeface="Times New Roman" panose="02020603050405020304" pitchFamily="18" charset="0"/>
              </a:rPr>
              <a:t>。</a:t>
            </a:r>
            <a:endParaRPr lang="en-US" altLang="zh-CN" sz="2600" dirty="0" smtClean="0">
              <a:solidFill>
                <a:schemeClr val="tx1"/>
              </a:solidFill>
              <a:latin typeface="Times New Roman" panose="02020603050405020304" pitchFamily="18" charset="0"/>
              <a:ea typeface="+mn-ea"/>
              <a:cs typeface="Times New Roman" panose="02020603050405020304" pitchFamily="18" charset="0"/>
            </a:endParaRPr>
          </a:p>
          <a:p>
            <a:pPr marL="342900" indent="-342900">
              <a:defRPr/>
            </a:pPr>
            <a:r>
              <a:rPr lang="zh-CN" altLang="en-US" sz="2600" dirty="0" smtClean="0">
                <a:solidFill>
                  <a:srgbClr val="FF0000"/>
                </a:solidFill>
                <a:latin typeface="Times New Roman" panose="02020603050405020304" pitchFamily="18" charset="0"/>
                <a:ea typeface="+mn-ea"/>
                <a:cs typeface="Times New Roman" panose="02020603050405020304" pitchFamily="18" charset="0"/>
              </a:rPr>
              <a:t>问题的最优子结构性质是该问题可用动态规划算法求解的显著特征。</a:t>
            </a:r>
            <a:endParaRPr lang="ja-JP" altLang="en-US" sz="2600" dirty="0">
              <a:solidFill>
                <a:srgbClr val="FF0000"/>
              </a:solidFill>
              <a:latin typeface="Times New Roman" panose="02020603050405020304" pitchFamily="18" charset="0"/>
              <a:ea typeface="+mn-ea"/>
              <a:cs typeface="Times New Roman" panose="02020603050405020304" pitchFamily="18" charset="0"/>
            </a:endParaRPr>
          </a:p>
        </p:txBody>
      </p:sp>
      <p:sp>
        <p:nvSpPr>
          <p:cNvPr id="292867" name="Rectangle 3"/>
          <p:cNvSpPr>
            <a:spLocks noChangeArrowheads="1"/>
          </p:cNvSpPr>
          <p:nvPr/>
        </p:nvSpPr>
        <p:spPr bwMode="auto">
          <a:xfrm>
            <a:off x="428625" y="138463"/>
            <a:ext cx="7793038" cy="785813"/>
          </a:xfrm>
          <a:prstGeom prst="rect">
            <a:avLst/>
          </a:prstGeom>
          <a:noFill/>
          <a:ln w="9525">
            <a:noFill/>
            <a:miter lim="800000"/>
          </a:ln>
          <a:effectLst/>
        </p:spPr>
        <p:txBody>
          <a:bodyPr anchor="b"/>
          <a:lstStyle/>
          <a:p>
            <a:pPr>
              <a:spcBef>
                <a:spcPct val="0"/>
              </a:spcBef>
              <a:buClrTx/>
              <a:buSzTx/>
              <a:buFontTx/>
              <a:buNone/>
              <a:defRPr/>
            </a:pPr>
            <a:r>
              <a:rPr lang="zh-CN" altLang="en-US" sz="3800" b="1" dirty="0" smtClean="0">
                <a:solidFill>
                  <a:schemeClr val="tx2"/>
                </a:solidFill>
                <a:effectLst>
                  <a:outerShdw blurRad="38100" dist="38100" dir="2700000" algn="tl">
                    <a:srgbClr val="C0C0C0"/>
                  </a:outerShdw>
                </a:effectLst>
                <a:latin typeface="+mn-ea"/>
                <a:ea typeface="+mn-ea"/>
              </a:rPr>
              <a:t>分析</a:t>
            </a:r>
            <a:r>
              <a:rPr lang="zh-CN" altLang="en-US" sz="3800" b="1" dirty="0">
                <a:solidFill>
                  <a:schemeClr val="tx2"/>
                </a:solidFill>
                <a:effectLst>
                  <a:outerShdw blurRad="38100" dist="38100" dir="2700000" algn="tl">
                    <a:srgbClr val="C0C0C0"/>
                  </a:outerShdw>
                </a:effectLst>
                <a:latin typeface="+mn-ea"/>
                <a:ea typeface="+mn-ea"/>
              </a:rPr>
              <a:t>最优解的结构</a:t>
            </a:r>
            <a:endParaRPr lang="ja-JP" altLang="en-US" sz="3800" b="1" dirty="0">
              <a:solidFill>
                <a:schemeClr val="tx2"/>
              </a:solidFill>
              <a:effectLst>
                <a:outerShdw blurRad="38100" dist="38100" dir="2700000" algn="tl">
                  <a:srgbClr val="C0C0C0"/>
                </a:outerShdw>
              </a:effectLst>
              <a:latin typeface="+mn-ea"/>
              <a:ea typeface="+mn-ea"/>
            </a:endParaRPr>
          </a:p>
        </p:txBody>
      </p:sp>
      <p:graphicFrame>
        <p:nvGraphicFramePr>
          <p:cNvPr id="7" name="Object 7"/>
          <p:cNvGraphicFramePr>
            <a:graphicFrameLocks noChangeAspect="1"/>
          </p:cNvGraphicFramePr>
          <p:nvPr>
            <p:extLst>
              <p:ext uri="{D42A27DB-BD31-4B8C-83A1-F6EECF244321}">
                <p14:modId xmlns:p14="http://schemas.microsoft.com/office/powerpoint/2010/main" val="281916818"/>
              </p:ext>
            </p:extLst>
          </p:nvPr>
        </p:nvGraphicFramePr>
        <p:xfrm>
          <a:off x="2562224" y="1019597"/>
          <a:ext cx="3890963" cy="573088"/>
        </p:xfrm>
        <a:graphic>
          <a:graphicData uri="http://schemas.openxmlformats.org/presentationml/2006/ole">
            <mc:AlternateContent xmlns:mc="http://schemas.openxmlformats.org/markup-compatibility/2006">
              <mc:Choice xmlns:v="urn:schemas-microsoft-com:vml" Requires="v">
                <p:oleObj spid="_x0000_s86026" name="数式" r:id="rId4" imgW="1638300" imgH="241300" progId="Equation.3">
                  <p:embed/>
                </p:oleObj>
              </mc:Choice>
              <mc:Fallback>
                <p:oleObj name="数式" r:id="rId4" imgW="1638300" imgH="241300" progId="Equation.3">
                  <p:embed/>
                  <p:pic>
                    <p:nvPicPr>
                      <p:cNvPr id="1434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224" y="1019597"/>
                        <a:ext cx="389096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8"/>
          <p:cNvGraphicFramePr>
            <a:graphicFrameLocks noChangeAspect="1"/>
          </p:cNvGraphicFramePr>
          <p:nvPr>
            <p:extLst>
              <p:ext uri="{D42A27DB-BD31-4B8C-83A1-F6EECF244321}">
                <p14:modId xmlns:p14="http://schemas.microsoft.com/office/powerpoint/2010/main" val="1591216093"/>
              </p:ext>
            </p:extLst>
          </p:nvPr>
        </p:nvGraphicFramePr>
        <p:xfrm>
          <a:off x="3203848" y="3429000"/>
          <a:ext cx="1673225" cy="438150"/>
        </p:xfrm>
        <a:graphic>
          <a:graphicData uri="http://schemas.openxmlformats.org/presentationml/2006/ole">
            <mc:AlternateContent xmlns:mc="http://schemas.openxmlformats.org/markup-compatibility/2006">
              <mc:Choice xmlns:v="urn:schemas-microsoft-com:vml" Requires="v">
                <p:oleObj spid="_x0000_s86027" name="数式" r:id="rId6" imgW="774065" imgH="203200" progId="Equation.3">
                  <p:embed/>
                </p:oleObj>
              </mc:Choice>
              <mc:Fallback>
                <p:oleObj name="数式" r:id="rId6" imgW="774065" imgH="203200" progId="Equation.3">
                  <p:embed/>
                  <p:pic>
                    <p:nvPicPr>
                      <p:cNvPr id="11"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48" y="3429000"/>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D3DA08FB-B23C-4EFA-A17D-5F0DDFD230FA}" type="slidenum">
              <a:rPr lang="en-US" altLang="zh-CN">
                <a:latin typeface="Times New Roman" panose="02020603050405020304" pitchFamily="18" charset="0"/>
                <a:cs typeface="Times New Roman" panose="02020603050405020304" pitchFamily="18" charset="0"/>
              </a:rPr>
              <a:t>22</a:t>
            </a:fld>
            <a:endParaRPr lang="en-US" altLang="zh-CN">
              <a:latin typeface="Times New Roman" panose="02020603050405020304" pitchFamily="18" charset="0"/>
              <a:cs typeface="Times New Roman" panose="02020603050405020304" pitchFamily="18" charset="0"/>
            </a:endParaRPr>
          </a:p>
        </p:txBody>
      </p:sp>
      <p:sp>
        <p:nvSpPr>
          <p:cNvPr id="293890" name="Rectangle 2"/>
          <p:cNvSpPr>
            <a:spLocks noChangeArrowheads="1"/>
          </p:cNvSpPr>
          <p:nvPr/>
        </p:nvSpPr>
        <p:spPr bwMode="auto">
          <a:xfrm>
            <a:off x="900678" y="266981"/>
            <a:ext cx="4144963" cy="769938"/>
          </a:xfrm>
          <a:prstGeom prst="rect">
            <a:avLst/>
          </a:prstGeom>
          <a:noFill/>
          <a:ln w="9525">
            <a:noFill/>
            <a:miter lim="800000"/>
          </a:ln>
          <a:effectLst/>
        </p:spPr>
        <p:txBody>
          <a:bodyPr anchor="b"/>
          <a:lstStyle/>
          <a:p>
            <a:pPr>
              <a:spcBef>
                <a:spcPct val="0"/>
              </a:spcBef>
              <a:buClrTx/>
              <a:buSzTx/>
              <a:buFontTx/>
              <a:buNone/>
              <a:defRPr/>
            </a:pPr>
            <a:r>
              <a:rPr lang="zh-CN" altLang="en-US" sz="38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建立递归关系</a:t>
            </a:r>
            <a:endParaRPr lang="ja-JP" altLang="en-US" sz="38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5130" name="Rectangle 3"/>
          <p:cNvSpPr>
            <a:spLocks noChangeArrowheads="1"/>
          </p:cNvSpPr>
          <p:nvPr/>
        </p:nvSpPr>
        <p:spPr bwMode="auto">
          <a:xfrm>
            <a:off x="473075" y="1062038"/>
            <a:ext cx="7772400" cy="4238625"/>
          </a:xfrm>
          <a:prstGeom prst="rect">
            <a:avLst/>
          </a:prstGeom>
          <a:noFill/>
          <a:ln w="9525">
            <a:noFill/>
            <a:miter lim="800000"/>
          </a:ln>
        </p:spPr>
        <p:txBody>
          <a:bodyPr/>
          <a:lstStyle/>
          <a:p>
            <a:pPr marL="342900" indent="-342900">
              <a:buClr>
                <a:schemeClr val="accent2"/>
              </a:buClr>
              <a:buSzPct val="50000"/>
              <a:defRPr/>
            </a:pPr>
            <a:r>
              <a:rPr lang="zh-CN" altLang="en-US" sz="2100" dirty="0">
                <a:solidFill>
                  <a:schemeClr val="tx1"/>
                </a:solidFill>
                <a:latin typeface="Times New Roman" panose="02020603050405020304" pitchFamily="18" charset="0"/>
                <a:ea typeface="+mn-ea"/>
                <a:cs typeface="Times New Roman" panose="02020603050405020304" pitchFamily="18" charset="0"/>
              </a:rPr>
              <a:t>设计算</a:t>
            </a:r>
            <a:r>
              <a:rPr lang="en-US" altLang="zh-CN" sz="2100" dirty="0">
                <a:solidFill>
                  <a:schemeClr val="tx1"/>
                </a:solidFill>
                <a:latin typeface="Times New Roman" panose="02020603050405020304" pitchFamily="18" charset="0"/>
                <a:ea typeface="+mn-ea"/>
                <a:cs typeface="Times New Roman" panose="02020603050405020304" pitchFamily="18" charset="0"/>
              </a:rPr>
              <a:t>A[i:j]</a:t>
            </a:r>
            <a:r>
              <a:rPr lang="zh-CN" altLang="en-US" sz="2100" dirty="0">
                <a:solidFill>
                  <a:schemeClr val="tx1"/>
                </a:solidFill>
                <a:latin typeface="Times New Roman" panose="02020603050405020304" pitchFamily="18" charset="0"/>
                <a:ea typeface="+mn-ea"/>
                <a:cs typeface="Times New Roman" panose="02020603050405020304" pitchFamily="18" charset="0"/>
              </a:rPr>
              <a:t>，</a:t>
            </a:r>
            <a:r>
              <a:rPr lang="en-US" altLang="zh-CN" sz="2100" dirty="0">
                <a:solidFill>
                  <a:schemeClr val="tx1"/>
                </a:solidFill>
                <a:latin typeface="Times New Roman" panose="02020603050405020304" pitchFamily="18" charset="0"/>
                <a:ea typeface="+mn-ea"/>
                <a:cs typeface="Times New Roman" panose="02020603050405020304" pitchFamily="18" charset="0"/>
              </a:rPr>
              <a:t>1≤i≤j≤n</a:t>
            </a:r>
            <a:r>
              <a:rPr lang="zh-CN" altLang="en-US" sz="2100" dirty="0">
                <a:solidFill>
                  <a:schemeClr val="tx1"/>
                </a:solidFill>
                <a:latin typeface="Times New Roman" panose="02020603050405020304" pitchFamily="18" charset="0"/>
                <a:ea typeface="+mn-ea"/>
                <a:cs typeface="Times New Roman" panose="02020603050405020304" pitchFamily="18" charset="0"/>
              </a:rPr>
              <a:t>，所需要的</a:t>
            </a:r>
            <a:r>
              <a:rPr lang="zh-CN" altLang="en-US" sz="2100" b="1" dirty="0">
                <a:solidFill>
                  <a:schemeClr val="tx1"/>
                </a:solidFill>
                <a:latin typeface="Times New Roman" panose="02020603050405020304" pitchFamily="18" charset="0"/>
                <a:ea typeface="+mn-ea"/>
                <a:cs typeface="Times New Roman" panose="02020603050405020304" pitchFamily="18" charset="0"/>
              </a:rPr>
              <a:t>最少数乘次数</a:t>
            </a:r>
            <a:r>
              <a:rPr lang="en-US" altLang="zh-CN" sz="2100" b="1" dirty="0">
                <a:solidFill>
                  <a:schemeClr val="tx1"/>
                </a:solidFill>
                <a:latin typeface="Times New Roman" panose="02020603050405020304" pitchFamily="18" charset="0"/>
                <a:ea typeface="+mn-ea"/>
                <a:cs typeface="Times New Roman" panose="02020603050405020304" pitchFamily="18" charset="0"/>
              </a:rPr>
              <a:t>m[</a:t>
            </a:r>
            <a:r>
              <a:rPr lang="en-US" altLang="zh-CN" sz="2100" b="1" dirty="0" err="1">
                <a:solidFill>
                  <a:schemeClr val="tx1"/>
                </a:solidFill>
                <a:latin typeface="Times New Roman" panose="02020603050405020304" pitchFamily="18" charset="0"/>
                <a:ea typeface="+mn-ea"/>
                <a:cs typeface="Times New Roman" panose="02020603050405020304" pitchFamily="18" charset="0"/>
              </a:rPr>
              <a:t>i,j</a:t>
            </a:r>
            <a:r>
              <a:rPr lang="en-US" altLang="zh-CN" sz="2100" b="1" dirty="0">
                <a:solidFill>
                  <a:schemeClr val="tx1"/>
                </a:solidFill>
                <a:latin typeface="Times New Roman" panose="02020603050405020304" pitchFamily="18" charset="0"/>
                <a:ea typeface="+mn-ea"/>
                <a:cs typeface="Times New Roman" panose="02020603050405020304" pitchFamily="18" charset="0"/>
              </a:rPr>
              <a:t>]</a:t>
            </a:r>
            <a:r>
              <a:rPr lang="zh-CN" altLang="en-US" sz="2100" dirty="0">
                <a:solidFill>
                  <a:schemeClr val="tx1"/>
                </a:solidFill>
                <a:latin typeface="Times New Roman" panose="02020603050405020304" pitchFamily="18" charset="0"/>
                <a:ea typeface="+mn-ea"/>
                <a:cs typeface="Times New Roman" panose="02020603050405020304" pitchFamily="18" charset="0"/>
              </a:rPr>
              <a:t>，则原问题的最优值为</a:t>
            </a:r>
            <a:r>
              <a:rPr lang="en-US" altLang="zh-CN" sz="2100" dirty="0">
                <a:solidFill>
                  <a:schemeClr val="tx1"/>
                </a:solidFill>
                <a:latin typeface="Times New Roman" panose="02020603050405020304" pitchFamily="18" charset="0"/>
                <a:ea typeface="+mn-ea"/>
                <a:cs typeface="Times New Roman" panose="02020603050405020304" pitchFamily="18" charset="0"/>
              </a:rPr>
              <a:t>m[1,n</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。用</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s[</a:t>
            </a:r>
            <a:r>
              <a:rPr lang="en-US" altLang="zh-CN" sz="2100" b="1" dirty="0" err="1" smtClean="0">
                <a:solidFill>
                  <a:schemeClr val="tx1"/>
                </a:solidFill>
                <a:latin typeface="Times New Roman" panose="02020603050405020304" pitchFamily="18" charset="0"/>
                <a:ea typeface="+mn-ea"/>
                <a:cs typeface="Times New Roman" panose="02020603050405020304" pitchFamily="18" charset="0"/>
              </a:rPr>
              <a:t>i,j</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b="1" dirty="0" smtClean="0">
                <a:solidFill>
                  <a:schemeClr val="tx1"/>
                </a:solidFill>
                <a:latin typeface="Times New Roman" panose="02020603050405020304" pitchFamily="18" charset="0"/>
                <a:ea typeface="+mn-ea"/>
                <a:cs typeface="Times New Roman" panose="02020603050405020304" pitchFamily="18" charset="0"/>
              </a:rPr>
              <a:t>记录</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m[</a:t>
            </a:r>
            <a:r>
              <a:rPr lang="en-US" altLang="zh-CN" sz="2100" b="1" dirty="0" err="1" smtClean="0">
                <a:solidFill>
                  <a:schemeClr val="tx1"/>
                </a:solidFill>
                <a:latin typeface="Times New Roman" panose="02020603050405020304" pitchFamily="18" charset="0"/>
                <a:ea typeface="+mn-ea"/>
                <a:cs typeface="Times New Roman" panose="02020603050405020304" pitchFamily="18" charset="0"/>
              </a:rPr>
              <a:t>i,j</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b="1" dirty="0" smtClean="0">
                <a:solidFill>
                  <a:schemeClr val="tx1"/>
                </a:solidFill>
                <a:latin typeface="Times New Roman" panose="02020603050405020304" pitchFamily="18" charset="0"/>
                <a:ea typeface="+mn-ea"/>
                <a:cs typeface="Times New Roman" panose="02020603050405020304" pitchFamily="18" charset="0"/>
              </a:rPr>
              <a:t>对应的分割点</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k        </a:t>
            </a:r>
          </a:p>
          <a:p>
            <a:pPr marL="342900" indent="-342900">
              <a:buClr>
                <a:schemeClr val="accent2"/>
              </a:buClr>
              <a:buSzPct val="50000"/>
              <a:defRPr/>
            </a:pPr>
            <a:r>
              <a:rPr lang="zh-CN" altLang="en-US" sz="2100" dirty="0" smtClean="0">
                <a:solidFill>
                  <a:schemeClr val="tx1"/>
                </a:solidFill>
                <a:latin typeface="Times New Roman" panose="02020603050405020304" pitchFamily="18" charset="0"/>
                <a:ea typeface="+mn-ea"/>
                <a:cs typeface="Times New Roman" panose="02020603050405020304" pitchFamily="18" charset="0"/>
              </a:rPr>
              <a:t>假设</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a:t>
            </a:r>
            <a:r>
              <a:rPr lang="en-US" altLang="zh-CN" sz="2100" baseline="-25000" dirty="0" smtClean="0">
                <a:solidFill>
                  <a:schemeClr val="tx1"/>
                </a:solidFill>
                <a:latin typeface="Times New Roman" panose="02020603050405020304" pitchFamily="18" charset="0"/>
                <a:ea typeface="+mn-ea"/>
                <a:cs typeface="Times New Roman" panose="02020603050405020304" pitchFamily="18" charset="0"/>
              </a:rPr>
              <a:t>i</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的维数为</a:t>
            </a:r>
            <a:endParaRPr lang="en-US" altLang="zh-CN"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r>
              <a:rPr lang="zh-CN" altLang="en-US" sz="2100" dirty="0">
                <a:solidFill>
                  <a:schemeClr val="tx1"/>
                </a:solidFill>
                <a:latin typeface="Times New Roman" panose="02020603050405020304" pitchFamily="18" charset="0"/>
                <a:ea typeface="+mn-ea"/>
                <a:cs typeface="Times New Roman" panose="02020603050405020304" pitchFamily="18" charset="0"/>
              </a:rPr>
              <a:t>当</a:t>
            </a:r>
            <a:r>
              <a:rPr lang="en-US" altLang="zh-CN" sz="2100" dirty="0" err="1">
                <a:solidFill>
                  <a:schemeClr val="tx1"/>
                </a:solidFill>
                <a:latin typeface="Times New Roman" panose="02020603050405020304" pitchFamily="18" charset="0"/>
                <a:ea typeface="+mn-ea"/>
                <a:cs typeface="Times New Roman" panose="02020603050405020304" pitchFamily="18" charset="0"/>
              </a:rPr>
              <a:t>i</a:t>
            </a:r>
            <a:r>
              <a:rPr lang="en-US" altLang="zh-CN" sz="2100" dirty="0">
                <a:solidFill>
                  <a:schemeClr val="tx1"/>
                </a:solidFill>
                <a:latin typeface="Times New Roman" panose="02020603050405020304" pitchFamily="18" charset="0"/>
                <a:ea typeface="+mn-ea"/>
                <a:cs typeface="Times New Roman" panose="02020603050405020304" pitchFamily="18" charset="0"/>
              </a:rPr>
              <a:t>=j</a:t>
            </a:r>
            <a:r>
              <a:rPr lang="zh-CN" altLang="en-US" sz="2100" dirty="0">
                <a:solidFill>
                  <a:schemeClr val="tx1"/>
                </a:solidFill>
                <a:latin typeface="Times New Roman" panose="02020603050405020304" pitchFamily="18" charset="0"/>
                <a:ea typeface="+mn-ea"/>
                <a:cs typeface="Times New Roman" panose="02020603050405020304" pitchFamily="18" charset="0"/>
              </a:rPr>
              <a:t>时，</a:t>
            </a:r>
            <a:r>
              <a:rPr lang="en-US" altLang="zh-CN" sz="2100" dirty="0">
                <a:solidFill>
                  <a:schemeClr val="tx1"/>
                </a:solidFill>
                <a:latin typeface="Times New Roman" panose="02020603050405020304" pitchFamily="18" charset="0"/>
                <a:ea typeface="+mn-ea"/>
                <a:cs typeface="Times New Roman" panose="02020603050405020304" pitchFamily="18" charset="0"/>
              </a:rPr>
              <a:t>A[i:j]=</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a:t>
            </a:r>
            <a:r>
              <a:rPr lang="en-US" altLang="zh-CN" sz="2100" baseline="-25000" dirty="0" smtClean="0">
                <a:solidFill>
                  <a:schemeClr val="tx1"/>
                </a:solidFill>
                <a:latin typeface="Times New Roman" panose="02020603050405020304" pitchFamily="18" charset="0"/>
                <a:ea typeface="+mn-ea"/>
                <a:cs typeface="Times New Roman" panose="02020603050405020304" pitchFamily="18" charset="0"/>
              </a:rPr>
              <a:t>i</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，不需要数乘，因此</a:t>
            </a:r>
            <a:r>
              <a:rPr lang="zh-CN" altLang="en-US" sz="2100" dirty="0">
                <a:solidFill>
                  <a:schemeClr val="tx1"/>
                </a:solidFill>
                <a:latin typeface="Times New Roman" panose="02020603050405020304" pitchFamily="18" charset="0"/>
                <a:ea typeface="+mn-ea"/>
                <a:cs typeface="Times New Roman" panose="02020603050405020304" pitchFamily="18" charset="0"/>
              </a:rPr>
              <a:t>，</a:t>
            </a:r>
            <a:r>
              <a:rPr lang="en-US" altLang="zh-CN" sz="2100" dirty="0">
                <a:solidFill>
                  <a:schemeClr val="tx1"/>
                </a:solidFill>
                <a:latin typeface="Times New Roman" panose="02020603050405020304" pitchFamily="18" charset="0"/>
                <a:ea typeface="+mn-ea"/>
                <a:cs typeface="Times New Roman" panose="02020603050405020304" pitchFamily="18" charset="0"/>
              </a:rPr>
              <a:t>m[</a:t>
            </a:r>
            <a:r>
              <a:rPr lang="en-US" altLang="zh-CN" sz="2100" dirty="0" err="1">
                <a:solidFill>
                  <a:schemeClr val="tx1"/>
                </a:solidFill>
                <a:latin typeface="Times New Roman" panose="02020603050405020304" pitchFamily="18" charset="0"/>
                <a:ea typeface="+mn-ea"/>
                <a:cs typeface="Times New Roman" panose="02020603050405020304" pitchFamily="18" charset="0"/>
              </a:rPr>
              <a:t>i,i</a:t>
            </a:r>
            <a:r>
              <a:rPr lang="en-US" altLang="zh-CN" sz="2100" dirty="0">
                <a:solidFill>
                  <a:schemeClr val="tx1"/>
                </a:solidFill>
                <a:latin typeface="Times New Roman" panose="02020603050405020304" pitchFamily="18" charset="0"/>
                <a:ea typeface="+mn-ea"/>
                <a:cs typeface="Times New Roman" panose="02020603050405020304" pitchFamily="18" charset="0"/>
              </a:rPr>
              <a:t>]=0</a:t>
            </a:r>
            <a:r>
              <a:rPr lang="zh-CN" altLang="en-US" sz="2100" dirty="0">
                <a:solidFill>
                  <a:schemeClr val="tx1"/>
                </a:solidFill>
                <a:latin typeface="Times New Roman" panose="02020603050405020304" pitchFamily="18" charset="0"/>
                <a:ea typeface="+mn-ea"/>
                <a:cs typeface="Times New Roman" panose="02020603050405020304" pitchFamily="18" charset="0"/>
              </a:rPr>
              <a:t>，</a:t>
            </a:r>
            <a:r>
              <a:rPr lang="en-US" altLang="zh-CN" sz="2100" dirty="0" err="1">
                <a:solidFill>
                  <a:schemeClr val="tx1"/>
                </a:solidFill>
                <a:latin typeface="Times New Roman" panose="02020603050405020304" pitchFamily="18" charset="0"/>
                <a:ea typeface="+mn-ea"/>
                <a:cs typeface="Times New Roman" panose="02020603050405020304" pitchFamily="18" charset="0"/>
              </a:rPr>
              <a:t>i</a:t>
            </a:r>
            <a:r>
              <a:rPr lang="en-US" altLang="zh-CN" sz="2100" dirty="0">
                <a:solidFill>
                  <a:schemeClr val="tx1"/>
                </a:solidFill>
                <a:latin typeface="Times New Roman" panose="02020603050405020304" pitchFamily="18" charset="0"/>
                <a:ea typeface="+mn-ea"/>
                <a:cs typeface="Times New Roman" panose="02020603050405020304" pitchFamily="18" charset="0"/>
              </a:rPr>
              <a:t>=1,2,…,n</a:t>
            </a:r>
          </a:p>
          <a:p>
            <a:pPr marL="342900" indent="-342900">
              <a:buClr>
                <a:schemeClr val="accent2"/>
              </a:buClr>
              <a:buSzPct val="50000"/>
              <a:defRPr/>
            </a:pPr>
            <a:r>
              <a:rPr lang="zh-CN" altLang="en-US" sz="2100" dirty="0">
                <a:solidFill>
                  <a:schemeClr val="tx1"/>
                </a:solidFill>
                <a:latin typeface="Times New Roman" panose="02020603050405020304" pitchFamily="18" charset="0"/>
                <a:ea typeface="+mn-ea"/>
                <a:cs typeface="Times New Roman" panose="02020603050405020304" pitchFamily="18" charset="0"/>
              </a:rPr>
              <a:t>当</a:t>
            </a:r>
            <a:r>
              <a:rPr lang="en-US" altLang="zh-CN" sz="2100" dirty="0" err="1">
                <a:solidFill>
                  <a:schemeClr val="tx1"/>
                </a:solidFill>
                <a:latin typeface="Times New Roman" panose="02020603050405020304" pitchFamily="18" charset="0"/>
                <a:ea typeface="+mn-ea"/>
                <a:cs typeface="Times New Roman" panose="02020603050405020304" pitchFamily="18" charset="0"/>
              </a:rPr>
              <a:t>i</a:t>
            </a:r>
            <a:r>
              <a:rPr lang="en-US" altLang="zh-CN" sz="2100" dirty="0">
                <a:solidFill>
                  <a:schemeClr val="tx1"/>
                </a:solidFill>
                <a:latin typeface="Times New Roman" panose="02020603050405020304" pitchFamily="18" charset="0"/>
                <a:ea typeface="+mn-ea"/>
                <a:cs typeface="Times New Roman" panose="02020603050405020304" pitchFamily="18" charset="0"/>
              </a:rPr>
              <a:t>&lt;j</a:t>
            </a:r>
            <a:r>
              <a:rPr lang="zh-CN" altLang="en-US" sz="2100" dirty="0">
                <a:solidFill>
                  <a:schemeClr val="tx1"/>
                </a:solidFill>
                <a:latin typeface="Times New Roman" panose="02020603050405020304" pitchFamily="18" charset="0"/>
                <a:ea typeface="+mn-ea"/>
                <a:cs typeface="Times New Roman" panose="02020603050405020304" pitchFamily="18" charset="0"/>
              </a:rPr>
              <a:t>时，</a:t>
            </a:r>
          </a:p>
          <a:p>
            <a:pPr marL="342900" indent="-342900">
              <a:buClr>
                <a:schemeClr val="accent2"/>
              </a:buClr>
              <a:buSzPct val="50000"/>
              <a:defRPr/>
            </a:pPr>
            <a:endParaRPr lang="zh-CN" altLang="en-US"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zh-CN" altLang="en-US"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zh-CN" altLang="en-US" sz="2100" dirty="0">
              <a:solidFill>
                <a:schemeClr val="tx1"/>
              </a:solidFill>
              <a:latin typeface="Times New Roman" panose="02020603050405020304" pitchFamily="18" charset="0"/>
              <a:ea typeface="+mn-ea"/>
              <a:cs typeface="Times New Roman" panose="02020603050405020304" pitchFamily="18" charset="0"/>
            </a:endParaRPr>
          </a:p>
          <a:p>
            <a:pPr>
              <a:buClr>
                <a:schemeClr val="accent2"/>
              </a:buClr>
              <a:buSzPct val="50000"/>
              <a:buNone/>
              <a:defRPr/>
            </a:pPr>
            <a:endParaRPr lang="en-US" altLang="zh-CN"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en-US" altLang="zh-CN" sz="2100" dirty="0" smtClean="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r>
              <a:rPr lang="zh-CN" altLang="en-US" sz="2100" dirty="0" smtClean="0">
                <a:solidFill>
                  <a:schemeClr val="tx1"/>
                </a:solidFill>
                <a:latin typeface="Times New Roman" panose="02020603050405020304" pitchFamily="18" charset="0"/>
                <a:ea typeface="+mn-ea"/>
                <a:cs typeface="Times New Roman" panose="02020603050405020304" pitchFamily="18" charset="0"/>
              </a:rPr>
              <a:t>递归</a:t>
            </a:r>
            <a:r>
              <a:rPr lang="zh-CN" altLang="en-US" sz="2100" dirty="0">
                <a:solidFill>
                  <a:schemeClr val="tx1"/>
                </a:solidFill>
                <a:latin typeface="Times New Roman" panose="02020603050405020304" pitchFamily="18" charset="0"/>
                <a:ea typeface="+mn-ea"/>
                <a:cs typeface="Times New Roman" panose="02020603050405020304" pitchFamily="18" charset="0"/>
              </a:rPr>
              <a:t>地定义</a:t>
            </a:r>
            <a:r>
              <a:rPr lang="en-US" altLang="zh-CN" sz="2100" dirty="0">
                <a:solidFill>
                  <a:schemeClr val="tx1"/>
                </a:solidFill>
                <a:latin typeface="Times New Roman" panose="02020603050405020304" pitchFamily="18" charset="0"/>
                <a:ea typeface="+mn-ea"/>
                <a:cs typeface="Times New Roman" panose="02020603050405020304" pitchFamily="18" charset="0"/>
              </a:rPr>
              <a:t>m[</a:t>
            </a:r>
            <a:r>
              <a:rPr lang="en-US" altLang="zh-CN" sz="2100" dirty="0" err="1">
                <a:solidFill>
                  <a:schemeClr val="tx1"/>
                </a:solidFill>
                <a:latin typeface="Times New Roman" panose="02020603050405020304" pitchFamily="18" charset="0"/>
                <a:ea typeface="+mn-ea"/>
                <a:cs typeface="Times New Roman" panose="02020603050405020304" pitchFamily="18" charset="0"/>
              </a:rPr>
              <a:t>i,j</a:t>
            </a:r>
            <a:r>
              <a:rPr lang="en-US" altLang="zh-CN" sz="2100" dirty="0">
                <a:solidFill>
                  <a:schemeClr val="tx1"/>
                </a:solidFill>
                <a:latin typeface="Times New Roman" panose="02020603050405020304" pitchFamily="18" charset="0"/>
                <a:ea typeface="+mn-ea"/>
                <a:cs typeface="Times New Roman" panose="02020603050405020304" pitchFamily="18" charset="0"/>
              </a:rPr>
              <a:t>]</a:t>
            </a:r>
            <a:r>
              <a:rPr lang="zh-CN" altLang="en-US" sz="2100" dirty="0">
                <a:solidFill>
                  <a:schemeClr val="tx1"/>
                </a:solidFill>
                <a:latin typeface="Times New Roman" panose="02020603050405020304" pitchFamily="18" charset="0"/>
                <a:ea typeface="+mn-ea"/>
                <a:cs typeface="Times New Roman" panose="02020603050405020304" pitchFamily="18" charset="0"/>
              </a:rPr>
              <a:t>为：</a:t>
            </a:r>
          </a:p>
          <a:p>
            <a:pPr marL="342900" indent="-342900">
              <a:buClr>
                <a:schemeClr val="accent2"/>
              </a:buClr>
              <a:buSzPct val="50000"/>
              <a:defRPr/>
            </a:pPr>
            <a:endParaRPr lang="ja-JP" altLang="en-US" sz="21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16389" name="Object 4"/>
          <p:cNvGraphicFramePr>
            <a:graphicFrameLocks noChangeAspect="1"/>
          </p:cNvGraphicFramePr>
          <p:nvPr/>
        </p:nvGraphicFramePr>
        <p:xfrm>
          <a:off x="1431925" y="2800350"/>
          <a:ext cx="5008563" cy="517525"/>
        </p:xfrm>
        <a:graphic>
          <a:graphicData uri="http://schemas.openxmlformats.org/presentationml/2006/ole">
            <mc:AlternateContent xmlns:mc="http://schemas.openxmlformats.org/markup-compatibility/2006">
              <mc:Choice xmlns:v="urn:schemas-microsoft-com:vml" Requires="v">
                <p:oleObj spid="_x0000_s16938" name="数式" r:id="rId4" imgW="2336800" imgH="241300" progId="Equation.3">
                  <p:embed/>
                </p:oleObj>
              </mc:Choice>
              <mc:Fallback>
                <p:oleObj name="数式" r:id="rId4" imgW="2336800" imgH="2413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1925" y="2800350"/>
                        <a:ext cx="50085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9"/>
          <p:cNvGraphicFramePr>
            <a:graphicFrameLocks noChangeAspect="1"/>
          </p:cNvGraphicFramePr>
          <p:nvPr>
            <p:extLst>
              <p:ext uri="{D42A27DB-BD31-4B8C-83A1-F6EECF244321}">
                <p14:modId xmlns:p14="http://schemas.microsoft.com/office/powerpoint/2010/main" val="1290857497"/>
              </p:ext>
            </p:extLst>
          </p:nvPr>
        </p:nvGraphicFramePr>
        <p:xfrm>
          <a:off x="930275" y="5300663"/>
          <a:ext cx="6858000" cy="1144587"/>
        </p:xfrm>
        <a:graphic>
          <a:graphicData uri="http://schemas.openxmlformats.org/presentationml/2006/ole">
            <mc:AlternateContent xmlns:mc="http://schemas.openxmlformats.org/markup-compatibility/2006">
              <mc:Choice xmlns:v="urn:schemas-microsoft-com:vml" Requires="v">
                <p:oleObj spid="_x0000_s16939" name="数式" r:id="rId6" imgW="3200400" imgH="533400" progId="Equation.3">
                  <p:embed/>
                </p:oleObj>
              </mc:Choice>
              <mc:Fallback>
                <p:oleObj name="数式" r:id="rId6" imgW="3200400" imgH="533400"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275" y="5300663"/>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8"/>
          <p:cNvGraphicFramePr>
            <a:graphicFrameLocks noChangeAspect="1"/>
          </p:cNvGraphicFramePr>
          <p:nvPr/>
        </p:nvGraphicFramePr>
        <p:xfrm>
          <a:off x="2699792" y="1740463"/>
          <a:ext cx="962898" cy="422736"/>
        </p:xfrm>
        <a:graphic>
          <a:graphicData uri="http://schemas.openxmlformats.org/presentationml/2006/ole">
            <mc:AlternateContent xmlns:mc="http://schemas.openxmlformats.org/markup-compatibility/2006">
              <mc:Choice xmlns:v="urn:schemas-microsoft-com:vml" Requires="v">
                <p:oleObj spid="_x0000_s16940" name="数式" r:id="rId8" imgW="520700" imgH="228600" progId="Equation.3">
                  <p:embed/>
                </p:oleObj>
              </mc:Choice>
              <mc:Fallback>
                <p:oleObj name="数式" r:id="rId8" imgW="52070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2" y="1740463"/>
                        <a:ext cx="962898" cy="422736"/>
                      </a:xfrm>
                      <a:prstGeom prst="rect">
                        <a:avLst/>
                      </a:prstGeom>
                      <a:noFill/>
                    </p:spPr>
                  </p:pic>
                </p:oleObj>
              </mc:Fallback>
            </mc:AlternateContent>
          </a:graphicData>
        </a:graphic>
      </p:graphicFrame>
      <p:sp>
        <p:nvSpPr>
          <p:cNvPr id="2" name="文本框 1"/>
          <p:cNvSpPr txBox="1"/>
          <p:nvPr/>
        </p:nvSpPr>
        <p:spPr>
          <a:xfrm>
            <a:off x="611560" y="3610525"/>
            <a:ext cx="8208912" cy="830997"/>
          </a:xfrm>
          <a:prstGeom prst="rect">
            <a:avLst/>
          </a:prstGeom>
          <a:noFill/>
        </p:spPr>
        <p:txBody>
          <a:bodyPr wrap="square" rtlCol="0">
            <a:spAutoFit/>
          </a:bodyPr>
          <a:lstStyle/>
          <a:p>
            <a:r>
              <a:rPr lang="zh-CN" altLang="en-US" sz="2400" dirty="0" smtClean="0"/>
              <a:t>新构成的两个子矩阵的大小分别为</a:t>
            </a:r>
            <a:r>
              <a:rPr lang="en-US" altLang="zh-CN" sz="2400" dirty="0" smtClean="0"/>
              <a:t>p</a:t>
            </a:r>
            <a:r>
              <a:rPr lang="en-US" altLang="zh-CN" sz="2400" baseline="-25000" dirty="0" smtClean="0"/>
              <a:t>i-1*</a:t>
            </a:r>
            <a:r>
              <a:rPr lang="en-US" altLang="zh-CN" sz="2400" dirty="0" err="1" smtClean="0"/>
              <a:t>p</a:t>
            </a:r>
            <a:r>
              <a:rPr lang="en-US" altLang="zh-CN" sz="2400" baseline="-25000" dirty="0" err="1" smtClean="0"/>
              <a:t>k</a:t>
            </a:r>
            <a:r>
              <a:rPr lang="zh-CN" altLang="en-US" sz="2400" dirty="0" smtClean="0"/>
              <a:t>和</a:t>
            </a:r>
            <a:r>
              <a:rPr lang="en-US" altLang="zh-CN" sz="2400" dirty="0" err="1" smtClean="0"/>
              <a:t>p</a:t>
            </a:r>
            <a:r>
              <a:rPr lang="en-US" altLang="zh-CN" sz="2400" baseline="-25000" dirty="0" err="1" smtClean="0"/>
              <a:t>k</a:t>
            </a:r>
            <a:r>
              <a:rPr lang="en-US" altLang="zh-CN" sz="2400" baseline="-25000" dirty="0" smtClean="0"/>
              <a:t>*</a:t>
            </a:r>
            <a:r>
              <a:rPr lang="en-US" altLang="zh-CN" sz="2400" dirty="0" err="1" smtClean="0"/>
              <a:t>p</a:t>
            </a:r>
            <a:r>
              <a:rPr lang="en-US" altLang="zh-CN" sz="2400" baseline="-25000" dirty="0" err="1" smtClean="0"/>
              <a:t>j</a:t>
            </a:r>
            <a:r>
              <a:rPr lang="zh-CN" altLang="en-US" sz="2400" dirty="0" smtClean="0"/>
              <a:t>，这两个矩阵相乘，需要的数乘次数为</a:t>
            </a:r>
            <a:r>
              <a:rPr lang="en-US" altLang="zh-CN" sz="2400" dirty="0" smtClean="0"/>
              <a:t>p</a:t>
            </a:r>
            <a:r>
              <a:rPr lang="en-US" altLang="zh-CN" sz="2400" baseline="-25000" dirty="0" smtClean="0"/>
              <a:t>i-1</a:t>
            </a:r>
            <a:r>
              <a:rPr lang="en-US" altLang="zh-CN" sz="2400" dirty="0" smtClean="0"/>
              <a:t>p</a:t>
            </a:r>
            <a:r>
              <a:rPr lang="en-US" altLang="zh-CN" sz="2400" baseline="-25000" dirty="0" smtClean="0"/>
              <a:t>k</a:t>
            </a:r>
            <a:r>
              <a:rPr lang="en-US" altLang="zh-CN" sz="2400" dirty="0" smtClean="0"/>
              <a:t>p</a:t>
            </a:r>
            <a:r>
              <a:rPr lang="en-US" altLang="zh-CN" sz="2400" baseline="-25000" dirty="0" smtClean="0"/>
              <a:t>j</a:t>
            </a:r>
          </a:p>
        </p:txBody>
      </p:sp>
      <p:cxnSp>
        <p:nvCxnSpPr>
          <p:cNvPr id="4" name="直接箭头连接符 3"/>
          <p:cNvCxnSpPr/>
          <p:nvPr/>
        </p:nvCxnSpPr>
        <p:spPr bwMode="auto">
          <a:xfrm flipH="1">
            <a:off x="5508104" y="3283771"/>
            <a:ext cx="288032" cy="4636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D3DA08FB-B23C-4EFA-A17D-5F0DDFD230FA}" type="slidenum">
              <a:rPr lang="en-US" altLang="zh-CN">
                <a:latin typeface="Times New Roman" panose="02020603050405020304" pitchFamily="18" charset="0"/>
                <a:cs typeface="Times New Roman" panose="02020603050405020304" pitchFamily="18" charset="0"/>
              </a:rPr>
              <a:t>23</a:t>
            </a:fld>
            <a:endParaRPr lang="en-US" altLang="zh-CN">
              <a:latin typeface="Times New Roman" panose="02020603050405020304" pitchFamily="18" charset="0"/>
              <a:cs typeface="Times New Roman" panose="02020603050405020304" pitchFamily="18" charset="0"/>
            </a:endParaRPr>
          </a:p>
        </p:txBody>
      </p:sp>
      <p:sp>
        <p:nvSpPr>
          <p:cNvPr id="293890" name="Rectangle 2"/>
          <p:cNvSpPr>
            <a:spLocks noChangeArrowheads="1"/>
          </p:cNvSpPr>
          <p:nvPr/>
        </p:nvSpPr>
        <p:spPr bwMode="auto">
          <a:xfrm>
            <a:off x="900678" y="266981"/>
            <a:ext cx="4144963" cy="769938"/>
          </a:xfrm>
          <a:prstGeom prst="rect">
            <a:avLst/>
          </a:prstGeom>
          <a:noFill/>
          <a:ln w="9525">
            <a:noFill/>
            <a:miter lim="800000"/>
          </a:ln>
          <a:effectLst/>
        </p:spPr>
        <p:txBody>
          <a:bodyPr anchor="b"/>
          <a:lstStyle/>
          <a:p>
            <a:pPr>
              <a:spcBef>
                <a:spcPct val="0"/>
              </a:spcBef>
              <a:buClrTx/>
              <a:buSzTx/>
              <a:buFontTx/>
              <a:buNone/>
              <a:defRPr/>
            </a:pPr>
            <a:r>
              <a:rPr lang="zh-CN" altLang="en-US" sz="38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建立递归关系</a:t>
            </a:r>
            <a:endParaRPr lang="ja-JP" altLang="en-US" sz="38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5130" name="Rectangle 3"/>
          <p:cNvSpPr>
            <a:spLocks noChangeArrowheads="1"/>
          </p:cNvSpPr>
          <p:nvPr/>
        </p:nvSpPr>
        <p:spPr bwMode="auto">
          <a:xfrm>
            <a:off x="473075" y="1062038"/>
            <a:ext cx="7772400" cy="4238625"/>
          </a:xfrm>
          <a:prstGeom prst="rect">
            <a:avLst/>
          </a:prstGeom>
          <a:noFill/>
          <a:ln w="9525">
            <a:noFill/>
            <a:miter lim="800000"/>
          </a:ln>
        </p:spPr>
        <p:txBody>
          <a:bodyPr/>
          <a:lstStyle/>
          <a:p>
            <a:pPr marL="342900" indent="-342900">
              <a:buClr>
                <a:schemeClr val="accent2"/>
              </a:buClr>
              <a:buSzPct val="50000"/>
              <a:defRPr/>
            </a:pPr>
            <a:r>
              <a:rPr lang="zh-CN" altLang="en-US" sz="2100" dirty="0">
                <a:solidFill>
                  <a:schemeClr val="tx1"/>
                </a:solidFill>
                <a:latin typeface="Times New Roman" panose="02020603050405020304" pitchFamily="18" charset="0"/>
                <a:ea typeface="+mn-ea"/>
                <a:cs typeface="Times New Roman" panose="02020603050405020304" pitchFamily="18" charset="0"/>
              </a:rPr>
              <a:t>设计算</a:t>
            </a:r>
            <a:r>
              <a:rPr lang="en-US" altLang="zh-CN" sz="2100" dirty="0">
                <a:solidFill>
                  <a:schemeClr val="tx1"/>
                </a:solidFill>
                <a:latin typeface="Times New Roman" panose="02020603050405020304" pitchFamily="18" charset="0"/>
                <a:ea typeface="+mn-ea"/>
                <a:cs typeface="Times New Roman" panose="02020603050405020304" pitchFamily="18" charset="0"/>
              </a:rPr>
              <a:t>A[i:j]</a:t>
            </a:r>
            <a:r>
              <a:rPr lang="zh-CN" altLang="en-US" sz="2100" dirty="0">
                <a:solidFill>
                  <a:schemeClr val="tx1"/>
                </a:solidFill>
                <a:latin typeface="Times New Roman" panose="02020603050405020304" pitchFamily="18" charset="0"/>
                <a:ea typeface="+mn-ea"/>
                <a:cs typeface="Times New Roman" panose="02020603050405020304" pitchFamily="18" charset="0"/>
              </a:rPr>
              <a:t>，</a:t>
            </a:r>
            <a:r>
              <a:rPr lang="en-US" altLang="zh-CN" sz="2100" dirty="0">
                <a:solidFill>
                  <a:schemeClr val="tx1"/>
                </a:solidFill>
                <a:latin typeface="Times New Roman" panose="02020603050405020304" pitchFamily="18" charset="0"/>
                <a:ea typeface="+mn-ea"/>
                <a:cs typeface="Times New Roman" panose="02020603050405020304" pitchFamily="18" charset="0"/>
              </a:rPr>
              <a:t>1≤i≤j≤n</a:t>
            </a:r>
            <a:r>
              <a:rPr lang="zh-CN" altLang="en-US" sz="2100" dirty="0">
                <a:solidFill>
                  <a:schemeClr val="tx1"/>
                </a:solidFill>
                <a:latin typeface="Times New Roman" panose="02020603050405020304" pitchFamily="18" charset="0"/>
                <a:ea typeface="+mn-ea"/>
                <a:cs typeface="Times New Roman" panose="02020603050405020304" pitchFamily="18" charset="0"/>
              </a:rPr>
              <a:t>，所需要的</a:t>
            </a:r>
            <a:r>
              <a:rPr lang="zh-CN" altLang="en-US" sz="2100" b="1" dirty="0">
                <a:solidFill>
                  <a:schemeClr val="tx1"/>
                </a:solidFill>
                <a:latin typeface="Times New Roman" panose="02020603050405020304" pitchFamily="18" charset="0"/>
                <a:ea typeface="+mn-ea"/>
                <a:cs typeface="Times New Roman" panose="02020603050405020304" pitchFamily="18" charset="0"/>
              </a:rPr>
              <a:t>最少数乘次数</a:t>
            </a:r>
            <a:r>
              <a:rPr lang="en-US" altLang="zh-CN" sz="2100" b="1" dirty="0">
                <a:solidFill>
                  <a:schemeClr val="tx1"/>
                </a:solidFill>
                <a:latin typeface="Times New Roman" panose="02020603050405020304" pitchFamily="18" charset="0"/>
                <a:ea typeface="+mn-ea"/>
                <a:cs typeface="Times New Roman" panose="02020603050405020304" pitchFamily="18" charset="0"/>
              </a:rPr>
              <a:t>m[</a:t>
            </a:r>
            <a:r>
              <a:rPr lang="en-US" altLang="zh-CN" sz="2100" b="1" dirty="0" err="1">
                <a:solidFill>
                  <a:schemeClr val="tx1"/>
                </a:solidFill>
                <a:latin typeface="Times New Roman" panose="02020603050405020304" pitchFamily="18" charset="0"/>
                <a:ea typeface="+mn-ea"/>
                <a:cs typeface="Times New Roman" panose="02020603050405020304" pitchFamily="18" charset="0"/>
              </a:rPr>
              <a:t>i,j</a:t>
            </a:r>
            <a:r>
              <a:rPr lang="en-US" altLang="zh-CN" sz="2100" b="1" dirty="0">
                <a:solidFill>
                  <a:schemeClr val="tx1"/>
                </a:solidFill>
                <a:latin typeface="Times New Roman" panose="02020603050405020304" pitchFamily="18" charset="0"/>
                <a:ea typeface="+mn-ea"/>
                <a:cs typeface="Times New Roman" panose="02020603050405020304" pitchFamily="18" charset="0"/>
              </a:rPr>
              <a:t>]</a:t>
            </a:r>
            <a:r>
              <a:rPr lang="zh-CN" altLang="en-US" sz="2100" dirty="0">
                <a:solidFill>
                  <a:schemeClr val="tx1"/>
                </a:solidFill>
                <a:latin typeface="Times New Roman" panose="02020603050405020304" pitchFamily="18" charset="0"/>
                <a:ea typeface="+mn-ea"/>
                <a:cs typeface="Times New Roman" panose="02020603050405020304" pitchFamily="18" charset="0"/>
              </a:rPr>
              <a:t>，则原问题的最优值为</a:t>
            </a:r>
            <a:r>
              <a:rPr lang="en-US" altLang="zh-CN" sz="2100" dirty="0">
                <a:solidFill>
                  <a:schemeClr val="tx1"/>
                </a:solidFill>
                <a:latin typeface="Times New Roman" panose="02020603050405020304" pitchFamily="18" charset="0"/>
                <a:ea typeface="+mn-ea"/>
                <a:cs typeface="Times New Roman" panose="02020603050405020304" pitchFamily="18" charset="0"/>
              </a:rPr>
              <a:t>m[1,n</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。用</a:t>
            </a:r>
            <a:r>
              <a:rPr lang="zh-CN" altLang="en-US" sz="2100" b="1" dirty="0" smtClean="0">
                <a:solidFill>
                  <a:schemeClr val="tx1"/>
                </a:solidFill>
                <a:latin typeface="Times New Roman" panose="02020603050405020304" pitchFamily="18" charset="0"/>
                <a:ea typeface="+mn-ea"/>
                <a:cs typeface="Times New Roman" panose="02020603050405020304" pitchFamily="18" charset="0"/>
              </a:rPr>
              <a:t>表</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s[</a:t>
            </a:r>
            <a:r>
              <a:rPr lang="en-US" altLang="zh-CN" sz="2100" b="1" dirty="0" err="1" smtClean="0">
                <a:solidFill>
                  <a:schemeClr val="tx1"/>
                </a:solidFill>
                <a:latin typeface="Times New Roman" panose="02020603050405020304" pitchFamily="18" charset="0"/>
                <a:ea typeface="+mn-ea"/>
                <a:cs typeface="Times New Roman" panose="02020603050405020304" pitchFamily="18" charset="0"/>
              </a:rPr>
              <a:t>i,j</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b="1" dirty="0" smtClean="0">
                <a:solidFill>
                  <a:schemeClr val="tx1"/>
                </a:solidFill>
                <a:latin typeface="Times New Roman" panose="02020603050405020304" pitchFamily="18" charset="0"/>
                <a:ea typeface="+mn-ea"/>
                <a:cs typeface="Times New Roman" panose="02020603050405020304" pitchFamily="18" charset="0"/>
              </a:rPr>
              <a:t>记录</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m[</a:t>
            </a:r>
            <a:r>
              <a:rPr lang="en-US" altLang="zh-CN" sz="2100" b="1" dirty="0" err="1" smtClean="0">
                <a:solidFill>
                  <a:schemeClr val="tx1"/>
                </a:solidFill>
                <a:latin typeface="Times New Roman" panose="02020603050405020304" pitchFamily="18" charset="0"/>
                <a:ea typeface="+mn-ea"/>
                <a:cs typeface="Times New Roman" panose="02020603050405020304" pitchFamily="18" charset="0"/>
              </a:rPr>
              <a:t>i,j</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b="1" dirty="0" smtClean="0">
                <a:solidFill>
                  <a:schemeClr val="tx1"/>
                </a:solidFill>
                <a:latin typeface="Times New Roman" panose="02020603050405020304" pitchFamily="18" charset="0"/>
                <a:ea typeface="+mn-ea"/>
                <a:cs typeface="Times New Roman" panose="02020603050405020304" pitchFamily="18" charset="0"/>
              </a:rPr>
              <a:t>对应的分割点</a:t>
            </a:r>
            <a:r>
              <a:rPr lang="en-US" altLang="zh-CN" sz="2100" b="1" dirty="0" smtClean="0">
                <a:solidFill>
                  <a:schemeClr val="tx1"/>
                </a:solidFill>
                <a:latin typeface="Times New Roman" panose="02020603050405020304" pitchFamily="18" charset="0"/>
                <a:ea typeface="+mn-ea"/>
                <a:cs typeface="Times New Roman" panose="02020603050405020304" pitchFamily="18" charset="0"/>
              </a:rPr>
              <a:t>k        </a:t>
            </a:r>
          </a:p>
          <a:p>
            <a:pPr marL="342900" indent="-342900">
              <a:buClr>
                <a:schemeClr val="accent2"/>
              </a:buClr>
              <a:buSzPct val="50000"/>
              <a:defRPr/>
            </a:pPr>
            <a:endParaRPr lang="en-US" altLang="zh-CN" sz="2100" dirty="0" smtClean="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r>
              <a:rPr lang="zh-CN" altLang="en-US" sz="2100" dirty="0" smtClean="0">
                <a:solidFill>
                  <a:schemeClr val="tx1"/>
                </a:solidFill>
                <a:latin typeface="Times New Roman" panose="02020603050405020304" pitchFamily="18" charset="0"/>
                <a:ea typeface="+mn-ea"/>
                <a:cs typeface="Times New Roman" panose="02020603050405020304" pitchFamily="18" charset="0"/>
              </a:rPr>
              <a:t>递归定义</a:t>
            </a:r>
            <a:endParaRPr lang="zh-CN" altLang="en-US"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ja-JP" altLang="en-US" sz="21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16391" name="Object 9"/>
          <p:cNvGraphicFramePr>
            <a:graphicFrameLocks noChangeAspect="1"/>
          </p:cNvGraphicFramePr>
          <p:nvPr>
            <p:extLst>
              <p:ext uri="{D42A27DB-BD31-4B8C-83A1-F6EECF244321}">
                <p14:modId xmlns:p14="http://schemas.microsoft.com/office/powerpoint/2010/main" val="1566932132"/>
              </p:ext>
            </p:extLst>
          </p:nvPr>
        </p:nvGraphicFramePr>
        <p:xfrm>
          <a:off x="1691680" y="2208642"/>
          <a:ext cx="6858000" cy="1144587"/>
        </p:xfrm>
        <a:graphic>
          <a:graphicData uri="http://schemas.openxmlformats.org/presentationml/2006/ole">
            <mc:AlternateContent xmlns:mc="http://schemas.openxmlformats.org/markup-compatibility/2006">
              <mc:Choice xmlns:v="urn:schemas-microsoft-com:vml" Requires="v">
                <p:oleObj spid="_x0000_s83981" name="数式" r:id="rId4" imgW="3200400" imgH="533400" progId="Equation.3">
                  <p:embed/>
                </p:oleObj>
              </mc:Choice>
              <mc:Fallback>
                <p:oleObj name="数式" r:id="rId4" imgW="3200400" imgH="533400" progId="Equation.3">
                  <p:embed/>
                  <p:pic>
                    <p:nvPicPr>
                      <p:cNvPr id="1639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208642"/>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图片 9"/>
          <p:cNvPicPr>
            <a:picLocks noChangeAspect="1"/>
          </p:cNvPicPr>
          <p:nvPr/>
        </p:nvPicPr>
        <p:blipFill>
          <a:blip r:embed="rId6"/>
          <a:stretch>
            <a:fillRect/>
          </a:stretch>
        </p:blipFill>
        <p:spPr>
          <a:xfrm>
            <a:off x="1331640" y="3251922"/>
            <a:ext cx="5354988" cy="2232248"/>
          </a:xfrm>
          <a:prstGeom prst="rect">
            <a:avLst/>
          </a:prstGeom>
        </p:spPr>
      </p:pic>
      <p:sp>
        <p:nvSpPr>
          <p:cNvPr id="3" name="矩形 2"/>
          <p:cNvSpPr/>
          <p:nvPr/>
        </p:nvSpPr>
        <p:spPr>
          <a:xfrm>
            <a:off x="525874" y="5359207"/>
            <a:ext cx="8160926" cy="738664"/>
          </a:xfrm>
          <a:prstGeom prst="rect">
            <a:avLst/>
          </a:prstGeom>
        </p:spPr>
        <p:txBody>
          <a:bodyPr wrap="square">
            <a:spAutoFit/>
          </a:bodyPr>
          <a:lstStyle/>
          <a:p>
            <a:pPr marL="342900" indent="-342900">
              <a:buClr>
                <a:schemeClr val="accent2"/>
              </a:buClr>
              <a:buSzPct val="50000"/>
              <a:defRPr/>
            </a:pPr>
            <a:r>
              <a:rPr lang="zh-CN" altLang="en-US" sz="2100" dirty="0">
                <a:solidFill>
                  <a:schemeClr val="tx1"/>
                </a:solidFill>
                <a:latin typeface="Times New Roman" panose="02020603050405020304" pitchFamily="18" charset="0"/>
                <a:cs typeface="Times New Roman" panose="02020603050405020304" pitchFamily="18" charset="0"/>
              </a:rPr>
              <a:t>由此可见，在递归计算时，</a:t>
            </a:r>
            <a:r>
              <a:rPr lang="zh-CN" altLang="en-US" sz="2100" b="1" dirty="0">
                <a:solidFill>
                  <a:schemeClr val="tx1"/>
                </a:solidFill>
                <a:latin typeface="Times New Roman" panose="02020603050405020304" pitchFamily="18" charset="0"/>
                <a:cs typeface="Times New Roman" panose="02020603050405020304" pitchFamily="18" charset="0"/>
              </a:rPr>
              <a:t>许多子问题被重复计算多次</a:t>
            </a:r>
            <a:r>
              <a:rPr lang="zh-CN" altLang="en-US" sz="2100" dirty="0">
                <a:solidFill>
                  <a:schemeClr val="tx1"/>
                </a:solidFill>
                <a:latin typeface="Times New Roman" panose="02020603050405020304" pitchFamily="18" charset="0"/>
                <a:cs typeface="Times New Roman" panose="02020603050405020304" pitchFamily="18" charset="0"/>
              </a:rPr>
              <a:t>。这也是该问题可用动态规划算法求解的又一显著特征。</a:t>
            </a:r>
          </a:p>
        </p:txBody>
      </p:sp>
    </p:spTree>
    <p:extLst>
      <p:ext uri="{BB962C8B-B14F-4D97-AF65-F5344CB8AC3E}">
        <p14:creationId xmlns:p14="http://schemas.microsoft.com/office/powerpoint/2010/main" val="402070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r>
              <a:rPr lang="en-US" altLang="zh-CN"/>
              <a:t>  </a:t>
            </a:r>
          </a:p>
        </p:txBody>
      </p:sp>
      <p:sp>
        <p:nvSpPr>
          <p:cNvPr id="1763330" name="Rectangle 2"/>
          <p:cNvSpPr>
            <a:spLocks noGrp="1" noChangeArrowheads="1"/>
          </p:cNvSpPr>
          <p:nvPr>
            <p:ph type="title"/>
          </p:nvPr>
        </p:nvSpPr>
        <p:spPr/>
        <p:txBody>
          <a:bodyPr/>
          <a:lstStyle/>
          <a:p>
            <a:pPr>
              <a:defRPr/>
            </a:pPr>
            <a:r>
              <a:rPr lang="zh-CN" altLang="en-US" sz="3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计算最优值</a:t>
            </a:r>
            <a:endParaRPr lang="ja-JP" altLang="en-US" sz="34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236509" y="3645024"/>
            <a:ext cx="3377425" cy="2760094"/>
            <a:chOff x="4541838" y="2492375"/>
            <a:chExt cx="3889375" cy="3121025"/>
          </a:xfrm>
        </p:grpSpPr>
        <p:pic>
          <p:nvPicPr>
            <p:cNvPr id="18435" name="Picture 14"/>
            <p:cNvPicPr>
              <a:picLocks noChangeAspect="1" noChangeArrowheads="1"/>
            </p:cNvPicPr>
            <p:nvPr/>
          </p:nvPicPr>
          <p:blipFill>
            <a:blip r:embed="rId2" cstate="print"/>
            <a:srcRect/>
            <a:stretch>
              <a:fillRect/>
            </a:stretch>
          </p:blipFill>
          <p:spPr bwMode="auto">
            <a:xfrm>
              <a:off x="4541838" y="2492375"/>
              <a:ext cx="3889375" cy="3121025"/>
            </a:xfrm>
            <a:prstGeom prst="rect">
              <a:avLst/>
            </a:prstGeom>
            <a:noFill/>
            <a:ln w="9525">
              <a:noFill/>
              <a:miter lim="800000"/>
              <a:headEnd/>
              <a:tailEnd/>
            </a:ln>
          </p:spPr>
        </p:pic>
        <p:sp>
          <p:nvSpPr>
            <p:cNvPr id="18438" name="Line 5"/>
            <p:cNvSpPr>
              <a:spLocks noChangeShapeType="1"/>
            </p:cNvSpPr>
            <p:nvPr/>
          </p:nvSpPr>
          <p:spPr bwMode="auto">
            <a:xfrm>
              <a:off x="5062538" y="3400425"/>
              <a:ext cx="1512887" cy="0"/>
            </a:xfrm>
            <a:prstGeom prst="line">
              <a:avLst/>
            </a:prstGeom>
            <a:noFill/>
            <a:ln w="38100">
              <a:solidFill>
                <a:srgbClr val="FF3300"/>
              </a:solidFill>
              <a:prstDash val="sysDot"/>
              <a:round/>
            </a:ln>
          </p:spPr>
          <p:txBody>
            <a:bodyPr anchor="ctr"/>
            <a:lstStyle/>
            <a:p>
              <a:endParaRPr lang="zh-CN" altLang="en-US"/>
            </a:p>
          </p:txBody>
        </p:sp>
        <p:sp>
          <p:nvSpPr>
            <p:cNvPr id="18439" name="Line 6"/>
            <p:cNvSpPr>
              <a:spLocks noChangeShapeType="1"/>
            </p:cNvSpPr>
            <p:nvPr/>
          </p:nvSpPr>
          <p:spPr bwMode="auto">
            <a:xfrm>
              <a:off x="6573838" y="3400425"/>
              <a:ext cx="0" cy="1296988"/>
            </a:xfrm>
            <a:prstGeom prst="line">
              <a:avLst/>
            </a:prstGeom>
            <a:noFill/>
            <a:ln w="28575">
              <a:solidFill>
                <a:srgbClr val="FF3300"/>
              </a:solidFill>
              <a:prstDash val="sysDot"/>
              <a:round/>
            </a:ln>
          </p:spPr>
          <p:txBody>
            <a:bodyPr anchor="ctr"/>
            <a:lstStyle/>
            <a:p>
              <a:endParaRPr lang="zh-CN" altLang="en-US"/>
            </a:p>
          </p:txBody>
        </p:sp>
        <p:sp>
          <p:nvSpPr>
            <p:cNvPr id="18440" name="Line 7"/>
            <p:cNvSpPr>
              <a:spLocks noChangeShapeType="1"/>
            </p:cNvSpPr>
            <p:nvPr/>
          </p:nvSpPr>
          <p:spPr bwMode="auto">
            <a:xfrm>
              <a:off x="5508625" y="3789363"/>
              <a:ext cx="1512888" cy="0"/>
            </a:xfrm>
            <a:prstGeom prst="line">
              <a:avLst/>
            </a:prstGeom>
            <a:noFill/>
            <a:ln w="38100">
              <a:solidFill>
                <a:srgbClr val="009900"/>
              </a:solidFill>
              <a:prstDash val="sysDot"/>
              <a:round/>
            </a:ln>
          </p:spPr>
          <p:txBody>
            <a:bodyPr anchor="ctr"/>
            <a:lstStyle/>
            <a:p>
              <a:endParaRPr lang="zh-CN" altLang="en-US"/>
            </a:p>
          </p:txBody>
        </p:sp>
        <p:sp>
          <p:nvSpPr>
            <p:cNvPr id="18441" name="Line 8"/>
            <p:cNvSpPr>
              <a:spLocks noChangeShapeType="1"/>
            </p:cNvSpPr>
            <p:nvPr/>
          </p:nvSpPr>
          <p:spPr bwMode="auto">
            <a:xfrm>
              <a:off x="7019925" y="3789363"/>
              <a:ext cx="0" cy="1296987"/>
            </a:xfrm>
            <a:prstGeom prst="line">
              <a:avLst/>
            </a:prstGeom>
            <a:noFill/>
            <a:ln w="28575">
              <a:solidFill>
                <a:srgbClr val="009900"/>
              </a:solidFill>
              <a:prstDash val="sysDot"/>
              <a:round/>
            </a:ln>
          </p:spPr>
          <p:txBody>
            <a:bodyPr anchor="ctr"/>
            <a:lstStyle/>
            <a:p>
              <a:endParaRPr lang="zh-CN" altLang="en-US"/>
            </a:p>
          </p:txBody>
        </p:sp>
        <p:sp>
          <p:nvSpPr>
            <p:cNvPr id="18442" name="Oval 9"/>
            <p:cNvSpPr>
              <a:spLocks noChangeArrowheads="1"/>
            </p:cNvSpPr>
            <p:nvPr/>
          </p:nvSpPr>
          <p:spPr bwMode="auto">
            <a:xfrm>
              <a:off x="6948488" y="3716338"/>
              <a:ext cx="144462" cy="144462"/>
            </a:xfrm>
            <a:prstGeom prst="ellipse">
              <a:avLst/>
            </a:prstGeom>
            <a:solidFill>
              <a:schemeClr val="bg1"/>
            </a:solidFill>
            <a:ln w="6350" algn="ctr">
              <a:noFill/>
              <a:round/>
            </a:ln>
          </p:spPr>
          <p:txBody>
            <a:bodyPr wrap="none" anchor="ctr">
              <a:spAutoFit/>
            </a:bodyPr>
            <a:lstStyle/>
            <a:p>
              <a:endParaRPr lang="zh-CN" altLang="en-US"/>
            </a:p>
          </p:txBody>
        </p:sp>
        <p:sp>
          <p:nvSpPr>
            <p:cNvPr id="18443" name="Oval 10"/>
            <p:cNvSpPr>
              <a:spLocks noChangeArrowheads="1"/>
            </p:cNvSpPr>
            <p:nvPr/>
          </p:nvSpPr>
          <p:spPr bwMode="auto">
            <a:xfrm>
              <a:off x="65166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18444" name="Oval 11"/>
            <p:cNvSpPr>
              <a:spLocks noChangeArrowheads="1"/>
            </p:cNvSpPr>
            <p:nvPr/>
          </p:nvSpPr>
          <p:spPr bwMode="auto">
            <a:xfrm>
              <a:off x="60848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18445" name="Oval 12"/>
            <p:cNvSpPr>
              <a:spLocks noChangeArrowheads="1"/>
            </p:cNvSpPr>
            <p:nvPr/>
          </p:nvSpPr>
          <p:spPr bwMode="auto">
            <a:xfrm>
              <a:off x="6948488" y="4076700"/>
              <a:ext cx="144462" cy="144463"/>
            </a:xfrm>
            <a:prstGeom prst="ellipse">
              <a:avLst/>
            </a:prstGeom>
            <a:solidFill>
              <a:srgbClr val="FF3300"/>
            </a:solidFill>
            <a:ln w="6350" algn="ctr">
              <a:noFill/>
              <a:round/>
            </a:ln>
          </p:spPr>
          <p:txBody>
            <a:bodyPr wrap="none" anchor="ctr">
              <a:spAutoFit/>
            </a:bodyPr>
            <a:lstStyle/>
            <a:p>
              <a:endParaRPr lang="zh-CN" altLang="en-US"/>
            </a:p>
          </p:txBody>
        </p:sp>
        <p:sp>
          <p:nvSpPr>
            <p:cNvPr id="18446" name="Oval 13"/>
            <p:cNvSpPr>
              <a:spLocks noChangeArrowheads="1"/>
            </p:cNvSpPr>
            <p:nvPr/>
          </p:nvSpPr>
          <p:spPr bwMode="auto">
            <a:xfrm>
              <a:off x="6948488" y="4437063"/>
              <a:ext cx="144462" cy="144462"/>
            </a:xfrm>
            <a:prstGeom prst="ellipse">
              <a:avLst/>
            </a:prstGeom>
            <a:solidFill>
              <a:srgbClr val="FF3300"/>
            </a:solidFill>
            <a:ln w="6350" algn="ctr">
              <a:noFill/>
              <a:round/>
            </a:ln>
          </p:spPr>
          <p:txBody>
            <a:bodyPr wrap="none" anchor="ctr">
              <a:spAutoFit/>
            </a:bodyPr>
            <a:lstStyle/>
            <a:p>
              <a:endParaRPr lang="zh-CN" altLang="en-US"/>
            </a:p>
          </p:txBody>
        </p:sp>
      </p:grpSp>
      <p:sp>
        <p:nvSpPr>
          <p:cNvPr id="18437" name="Rectangle 3"/>
          <p:cNvSpPr>
            <a:spLocks noGrp="1" noChangeArrowheads="1"/>
          </p:cNvSpPr>
          <p:nvPr>
            <p:ph type="body" idx="1"/>
          </p:nvPr>
        </p:nvSpPr>
        <p:spPr>
          <a:xfrm>
            <a:off x="433738" y="1196752"/>
            <a:ext cx="8229600" cy="4530725"/>
          </a:xfrm>
        </p:spPr>
        <p:txBody>
          <a:bodyPr/>
          <a:lstStyle/>
          <a:p>
            <a:pPr marL="0" indent="0" eaLnBrk="1" hangingPunct="1"/>
            <a:r>
              <a:rPr lang="zh-CN" altLang="en-US" sz="2400" dirty="0">
                <a:latin typeface="Times New Roman" panose="02020603050405020304" pitchFamily="18" charset="0"/>
                <a:cs typeface="Times New Roman" panose="02020603050405020304" pitchFamily="18" charset="0"/>
              </a:rPr>
              <a:t>用</a:t>
            </a:r>
            <a:r>
              <a:rPr lang="zh-CN" altLang="en-US" sz="2400" dirty="0" smtClean="0">
                <a:latin typeface="Times New Roman" panose="02020603050405020304" pitchFamily="18" charset="0"/>
                <a:cs typeface="Times New Roman" panose="02020603050405020304" pitchFamily="18" charset="0"/>
              </a:rPr>
              <a:t>动态规划</a:t>
            </a:r>
            <a:r>
              <a:rPr lang="zh-CN" altLang="en-US" sz="2400" dirty="0">
                <a:solidFill>
                  <a:srgbClr val="FF0000"/>
                </a:solidFill>
              </a:rPr>
              <a:t>自底向上</a:t>
            </a:r>
            <a:r>
              <a:rPr lang="zh-CN" altLang="en-US" sz="2400" dirty="0" smtClean="0">
                <a:solidFill>
                  <a:srgbClr val="FF0000"/>
                </a:solidFill>
              </a:rPr>
              <a:t>求解</a:t>
            </a:r>
            <a:r>
              <a:rPr lang="zh-CN" altLang="en-US" sz="2400" dirty="0" smtClean="0">
                <a:latin typeface="Times New Roman" panose="02020603050405020304" pitchFamily="18" charset="0"/>
                <a:cs typeface="Times New Roman" panose="02020603050405020304" pitchFamily="18" charset="0"/>
              </a:rPr>
              <a:t>此</a:t>
            </a:r>
            <a:r>
              <a:rPr lang="zh-CN" altLang="en-US" sz="2400" dirty="0">
                <a:latin typeface="Times New Roman" panose="02020603050405020304" pitchFamily="18" charset="0"/>
                <a:cs typeface="Times New Roman" panose="02020603050405020304" pitchFamily="18" charset="0"/>
              </a:rPr>
              <a:t>问题，在计算过程中，保存已解决的子问题答案。每个子问题只计算一次，而在后面需要时只要简单查一下，从而避免大量的重复计算，最终得到多项式时间的</a:t>
            </a:r>
            <a:r>
              <a:rPr lang="zh-CN" altLang="en-US" sz="2400" dirty="0" smtClean="0">
                <a:latin typeface="Times New Roman" panose="02020603050405020304" pitchFamily="18" charset="0"/>
                <a:cs typeface="Times New Roman" panose="02020603050405020304" pitchFamily="18" charset="0"/>
              </a:rPr>
              <a:t>算法</a:t>
            </a:r>
            <a:endParaRPr lang="en-US" altLang="zh-CN" sz="2400" dirty="0" smtClean="0"/>
          </a:p>
          <a:p>
            <a:pPr marL="0" indent="0" eaLnBrk="1" hangingPunct="1"/>
            <a:r>
              <a:rPr lang="zh-CN" altLang="en-US" sz="2400" dirty="0" smtClean="0">
                <a:latin typeface="Times New Roman" panose="02020603050405020304" pitchFamily="18" charset="0"/>
                <a:cs typeface="Times New Roman" panose="02020603050405020304" pitchFamily="18" charset="0"/>
              </a:rPr>
              <a:t>在求解长度为</a:t>
            </a:r>
            <a:r>
              <a:rPr lang="en-US" altLang="zh-CN" sz="2400" dirty="0" smtClean="0">
                <a:latin typeface="Times New Roman" panose="02020603050405020304" pitchFamily="18" charset="0"/>
                <a:cs typeface="Times New Roman" panose="02020603050405020304" pitchFamily="18" charset="0"/>
              </a:rPr>
              <a:t>r</a:t>
            </a:r>
            <a:r>
              <a:rPr lang="zh-CN" altLang="en-US" sz="2400" dirty="0" smtClean="0">
                <a:latin typeface="Times New Roman" panose="02020603050405020304" pitchFamily="18" charset="0"/>
                <a:cs typeface="Times New Roman" panose="02020603050405020304" pitchFamily="18" charset="0"/>
              </a:rPr>
              <a:t>的矩阵链前，先把所有长度</a:t>
            </a:r>
            <a:r>
              <a:rPr lang="en-US" altLang="zh-CN" sz="2400" dirty="0" smtClean="0">
                <a:latin typeface="Times New Roman" panose="02020603050405020304" pitchFamily="18" charset="0"/>
                <a:cs typeface="Times New Roman" panose="02020603050405020304" pitchFamily="18" charset="0"/>
              </a:rPr>
              <a:t>r-1</a:t>
            </a:r>
            <a:r>
              <a:rPr lang="zh-CN" altLang="en-US" sz="2400" dirty="0" smtClean="0">
                <a:latin typeface="Times New Roman" panose="02020603050405020304" pitchFamily="18" charset="0"/>
                <a:cs typeface="Times New Roman" panose="02020603050405020304" pitchFamily="18" charset="0"/>
              </a:rPr>
              <a:t>的矩阵链都求完。以此类推。</a:t>
            </a:r>
            <a:endParaRPr lang="en-US" altLang="zh-CN" sz="2400"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065118" y="3806924"/>
            <a:ext cx="4722978" cy="1968792"/>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214DABF8-8318-4417-8E79-95CFEA66FB9E}" type="slidenum">
              <a:rPr lang="en-US" altLang="zh-CN">
                <a:latin typeface="Times New Roman" panose="02020603050405020304" pitchFamily="18" charset="0"/>
                <a:cs typeface="Times New Roman" panose="02020603050405020304" pitchFamily="18" charset="0"/>
              </a:rPr>
              <a:t>25</a:t>
            </a:fld>
            <a:endParaRPr lang="en-US" altLang="zh-CN">
              <a:latin typeface="Times New Roman" panose="02020603050405020304" pitchFamily="18" charset="0"/>
              <a:cs typeface="Times New Roman" panose="02020603050405020304" pitchFamily="18" charset="0"/>
            </a:endParaRPr>
          </a:p>
        </p:txBody>
      </p:sp>
      <p:sp>
        <p:nvSpPr>
          <p:cNvPr id="295938" name="Rectangle 2"/>
          <p:cNvSpPr>
            <a:spLocks noChangeArrowheads="1"/>
          </p:cNvSpPr>
          <p:nvPr/>
        </p:nvSpPr>
        <p:spPr bwMode="auto">
          <a:xfrm>
            <a:off x="571500" y="0"/>
            <a:ext cx="5634038" cy="795338"/>
          </a:xfrm>
          <a:prstGeom prst="rect">
            <a:avLst/>
          </a:prstGeom>
          <a:noFill/>
          <a:ln w="9525">
            <a:noFill/>
            <a:miter lim="800000"/>
          </a:ln>
          <a:effectLst/>
        </p:spPr>
        <p:txBody>
          <a:bodyPr anchor="b"/>
          <a:lstStyle/>
          <a:p>
            <a:pPr>
              <a:spcBef>
                <a:spcPct val="0"/>
              </a:spcBef>
              <a:buClrTx/>
              <a:buSzTx/>
              <a:buFontTx/>
              <a:buNone/>
              <a:defRPr/>
            </a:pPr>
            <a:r>
              <a:rPr lang="zh-CN"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用动态规划法求最优解</a:t>
            </a:r>
            <a:endParaRPr lang="ja-JP"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7173" name="Rectangle 3"/>
          <p:cNvSpPr>
            <a:spLocks noChangeArrowheads="1"/>
          </p:cNvSpPr>
          <p:nvPr/>
        </p:nvSpPr>
        <p:spPr bwMode="auto">
          <a:xfrm>
            <a:off x="467544" y="794614"/>
            <a:ext cx="8424863" cy="5262979"/>
          </a:xfrm>
          <a:prstGeom prst="rect">
            <a:avLst/>
          </a:prstGeom>
          <a:noFill/>
          <a:ln w="6350">
            <a:noFill/>
            <a:miter lim="800000"/>
          </a:ln>
        </p:spPr>
        <p:txBody>
          <a:bodyPr>
            <a:spAutoFit/>
          </a:bodyPr>
          <a:lstStyle/>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void </a:t>
            </a:r>
            <a:r>
              <a:rPr kumimoji="1" lang="en-US" altLang="zh-CN" sz="1600" b="1" dirty="0" err="1">
                <a:solidFill>
                  <a:schemeClr val="tx1"/>
                </a:solidFill>
                <a:latin typeface="Times New Roman" panose="02020603050405020304" pitchFamily="18" charset="0"/>
                <a:ea typeface="+mn-ea"/>
                <a:cs typeface="Times New Roman" panose="02020603050405020304" pitchFamily="18" charset="0"/>
              </a:rPr>
              <a:t>MatrixChain</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*p</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n</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**m</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**s)</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for </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=1 to n</a:t>
            </a: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]=0</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r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2 to n</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=1 to n-r+1</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j=i+r-1</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][j]=</a:t>
            </a:r>
            <a:r>
              <a:rPr kumimoji="1" lang="zh-CN" altLang="en-US" sz="1600" dirty="0" smtClean="0">
                <a:solidFill>
                  <a:schemeClr val="tx1"/>
                </a:solidFill>
                <a:latin typeface="Times New Roman" panose="02020603050405020304" pitchFamily="18" charset="0"/>
                <a:ea typeface="+mn-ea"/>
                <a:cs typeface="Times New Roman" panose="02020603050405020304" pitchFamily="18" charset="0"/>
              </a:rPr>
              <a:t>∞</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k=</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to j-1</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q =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m[</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][k] + m[k+1][j] + p[i-1]*p[k]*p[j];</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if (q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&lt; m[</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a:t>
            </a:r>
            <a:endParaRPr kumimoji="1" lang="en-US" altLang="zh-CN" sz="1600" dirty="0" smtClean="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 q</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s[</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 k</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p>
        </p:txBody>
      </p:sp>
      <p:sp>
        <p:nvSpPr>
          <p:cNvPr id="7198" name="Rectangle 28"/>
          <p:cNvSpPr>
            <a:spLocks noChangeArrowheads="1"/>
          </p:cNvSpPr>
          <p:nvPr/>
        </p:nvSpPr>
        <p:spPr bwMode="auto">
          <a:xfrm>
            <a:off x="0" y="2795588"/>
            <a:ext cx="369888" cy="552450"/>
          </a:xfrm>
          <a:prstGeom prst="rect">
            <a:avLst/>
          </a:prstGeom>
          <a:noFill/>
          <a:ln w="6350">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sp>
        <p:nvSpPr>
          <p:cNvPr id="4" name="文本框 3"/>
          <p:cNvSpPr txBox="1"/>
          <p:nvPr/>
        </p:nvSpPr>
        <p:spPr>
          <a:xfrm>
            <a:off x="4264173" y="2660719"/>
            <a:ext cx="4824536" cy="1200329"/>
          </a:xfrm>
          <a:prstGeom prst="rect">
            <a:avLst/>
          </a:prstGeom>
          <a:noFill/>
        </p:spPr>
        <p:txBody>
          <a:bodyPr wrap="square" rtlCol="0">
            <a:spAutoFit/>
          </a:bodyPr>
          <a:lstStyle/>
          <a:p>
            <a:r>
              <a:rPr lang="zh-CN" altLang="en-US" sz="1800" smtClean="0"/>
              <a:t>在这个循环里，</a:t>
            </a:r>
            <a:r>
              <a:rPr lang="zh-CN" altLang="en-US" sz="1800"/>
              <a:t>第</a:t>
            </a:r>
            <a:r>
              <a:rPr lang="zh-CN" altLang="en-US" sz="1800" smtClean="0"/>
              <a:t>一次循环，对</a:t>
            </a:r>
            <a:r>
              <a:rPr lang="en-US" altLang="zh-CN" sz="1800" smtClean="0"/>
              <a:t>i=1...n-1</a:t>
            </a:r>
            <a:r>
              <a:rPr lang="zh-CN" altLang="en-US" sz="1800" smtClean="0"/>
              <a:t>计算</a:t>
            </a:r>
            <a:r>
              <a:rPr lang="en-US" altLang="zh-CN" sz="1800" smtClean="0"/>
              <a:t>m[i][i+1]</a:t>
            </a:r>
            <a:r>
              <a:rPr lang="zh-CN" altLang="en-US" sz="1800" smtClean="0"/>
              <a:t>；第二次循环，对</a:t>
            </a:r>
            <a:r>
              <a:rPr lang="en-US" altLang="zh-CN" sz="1800" smtClean="0"/>
              <a:t>i=1...n-2</a:t>
            </a:r>
            <a:r>
              <a:rPr lang="zh-CN" altLang="en-US" sz="1800" smtClean="0"/>
              <a:t>计算</a:t>
            </a:r>
            <a:r>
              <a:rPr lang="en-US" altLang="zh-CN" sz="1800" smtClean="0"/>
              <a:t>m[i][i+2]</a:t>
            </a:r>
            <a:r>
              <a:rPr lang="zh-CN" altLang="en-US" sz="1800" smtClean="0"/>
              <a:t>；即每次循环里，计算长度为</a:t>
            </a:r>
            <a:r>
              <a:rPr lang="en-US" altLang="zh-CN" sz="1800" smtClean="0"/>
              <a:t>r</a:t>
            </a:r>
            <a:r>
              <a:rPr lang="zh-CN" altLang="en-US" sz="1800" smtClean="0"/>
              <a:t>的矩阵链的最小计算代价</a:t>
            </a:r>
            <a:endParaRPr lang="zh-CN" altLang="en-US" sz="1800"/>
          </a:p>
        </p:txBody>
      </p:sp>
      <p:cxnSp>
        <p:nvCxnSpPr>
          <p:cNvPr id="6" name="直接箭头连接符 5"/>
          <p:cNvCxnSpPr/>
          <p:nvPr/>
        </p:nvCxnSpPr>
        <p:spPr bwMode="auto">
          <a:xfrm>
            <a:off x="2411760" y="2138426"/>
            <a:ext cx="2736304" cy="24759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bwMode="auto">
          <a:xfrm>
            <a:off x="1979712" y="2564904"/>
            <a:ext cx="2376264" cy="3681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325497" y="4403576"/>
            <a:ext cx="3625975" cy="707886"/>
          </a:xfrm>
          <a:prstGeom prst="rect">
            <a:avLst/>
          </a:prstGeom>
          <a:noFill/>
        </p:spPr>
        <p:txBody>
          <a:bodyPr wrap="square" rtlCol="0">
            <a:spAutoFit/>
          </a:bodyPr>
          <a:lstStyle/>
          <a:p>
            <a:pPr>
              <a:buNone/>
            </a:pPr>
            <a:r>
              <a:rPr lang="en-US" altLang="zh-CN" sz="2000" smtClean="0"/>
              <a:t>k</a:t>
            </a:r>
            <a:r>
              <a:rPr lang="zh-CN" altLang="en-US" sz="2000" smtClean="0"/>
              <a:t>依次取值，寻找使</a:t>
            </a:r>
            <a:r>
              <a:rPr lang="en-US" altLang="zh-CN" sz="2000" smtClean="0"/>
              <a:t>m[i][j]</a:t>
            </a:r>
            <a:r>
              <a:rPr lang="zh-CN" altLang="en-US" sz="2000" smtClean="0"/>
              <a:t>最小的切割方案</a:t>
            </a:r>
            <a:endParaRPr lang="zh-CN" altLang="en-US" sz="2000"/>
          </a:p>
        </p:txBody>
      </p:sp>
      <p:cxnSp>
        <p:nvCxnSpPr>
          <p:cNvPr id="13" name="直接箭头连接符 12"/>
          <p:cNvCxnSpPr/>
          <p:nvPr/>
        </p:nvCxnSpPr>
        <p:spPr bwMode="auto">
          <a:xfrm>
            <a:off x="2411760" y="4005064"/>
            <a:ext cx="2913737" cy="57606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193763" y="2171328"/>
            <a:ext cx="1946367" cy="400110"/>
          </a:xfrm>
          <a:prstGeom prst="rect">
            <a:avLst/>
          </a:prstGeom>
          <a:noFill/>
        </p:spPr>
        <p:txBody>
          <a:bodyPr wrap="none" rtlCol="0">
            <a:spAutoFit/>
          </a:bodyPr>
          <a:lstStyle/>
          <a:p>
            <a:r>
              <a:rPr lang="zh-CN" altLang="en-US" sz="2000" smtClean="0"/>
              <a:t>先对</a:t>
            </a:r>
            <a:r>
              <a:rPr lang="en-US" altLang="zh-CN" sz="2000" smtClean="0"/>
              <a:t>m[i][i]</a:t>
            </a:r>
            <a:r>
              <a:rPr lang="zh-CN" altLang="en-US" sz="2000" smtClean="0"/>
              <a:t>置零</a:t>
            </a:r>
            <a:endParaRPr lang="zh-CN" altLang="en-US" sz="2000"/>
          </a:p>
        </p:txBody>
      </p:sp>
      <p:sp>
        <p:nvSpPr>
          <p:cNvPr id="27" name="Text Box 30"/>
          <p:cNvSpPr txBox="1">
            <a:spLocks noChangeArrowheads="1"/>
          </p:cNvSpPr>
          <p:nvPr/>
        </p:nvSpPr>
        <p:spPr bwMode="auto">
          <a:xfrm>
            <a:off x="670159" y="5632070"/>
            <a:ext cx="7505252" cy="1200329"/>
          </a:xfrm>
          <a:prstGeom prst="rect">
            <a:avLst/>
          </a:prstGeom>
          <a:solidFill>
            <a:srgbClr val="00FFFF"/>
          </a:solidFill>
          <a:ln w="50800">
            <a:solidFill>
              <a:srgbClr val="FF6600"/>
            </a:solidFill>
            <a:miter lim="800000"/>
          </a:ln>
        </p:spPr>
        <p:txBody>
          <a:bodyPr wrap="square">
            <a:spAutoFit/>
          </a:bodyPr>
          <a:lstStyle/>
          <a:p>
            <a:pPr>
              <a:spcBef>
                <a:spcPct val="0"/>
              </a:spcBef>
              <a:buClrTx/>
              <a:buSzTx/>
              <a:buFontTx/>
              <a:buNone/>
              <a:defRPr/>
            </a:pPr>
            <a:r>
              <a:rPr lang="zh-CN" altLang="en-US" sz="1800" b="1" dirty="0">
                <a:solidFill>
                  <a:schemeClr val="tx1"/>
                </a:solidFill>
                <a:latin typeface="Times New Roman" panose="02020603050405020304" pitchFamily="18" charset="0"/>
                <a:ea typeface="+mn-ea"/>
                <a:cs typeface="Times New Roman" panose="02020603050405020304" pitchFamily="18" charset="0"/>
              </a:rPr>
              <a:t>算法复杂度分析：</a:t>
            </a:r>
          </a:p>
          <a:p>
            <a:pPr>
              <a:spcBef>
                <a:spcPct val="0"/>
              </a:spcBef>
              <a:buClrTx/>
              <a:buSzTx/>
              <a:buFontTx/>
              <a:buNone/>
              <a:defRPr/>
            </a:pPr>
            <a:r>
              <a:rPr lang="zh-CN" altLang="en-US" sz="1800" dirty="0" smtClean="0">
                <a:solidFill>
                  <a:schemeClr val="tx1"/>
                </a:solidFill>
                <a:latin typeface="Times New Roman" panose="02020603050405020304" pitchFamily="18" charset="0"/>
                <a:ea typeface="+mn-ea"/>
                <a:cs typeface="Times New Roman" panose="02020603050405020304" pitchFamily="18" charset="0"/>
              </a:rPr>
              <a:t>算法</a:t>
            </a:r>
            <a:r>
              <a:rPr lang="en-US" altLang="zh-CN" sz="1800" b="1" dirty="0" err="1" smtClean="0">
                <a:solidFill>
                  <a:schemeClr val="tx1"/>
                </a:solidFill>
                <a:latin typeface="Times New Roman" panose="02020603050405020304" pitchFamily="18" charset="0"/>
                <a:ea typeface="+mn-ea"/>
                <a:cs typeface="Times New Roman" panose="02020603050405020304" pitchFamily="18" charset="0"/>
              </a:rPr>
              <a:t>MatrixChain</a:t>
            </a:r>
            <a:r>
              <a:rPr lang="zh-CN" altLang="en-US" sz="1800" dirty="0">
                <a:solidFill>
                  <a:schemeClr val="tx1"/>
                </a:solidFill>
                <a:latin typeface="Times New Roman" panose="02020603050405020304" pitchFamily="18" charset="0"/>
                <a:ea typeface="+mn-ea"/>
                <a:cs typeface="Times New Roman" panose="02020603050405020304" pitchFamily="18" charset="0"/>
              </a:rPr>
              <a:t>的主要计算量取决于算法中对</a:t>
            </a:r>
            <a:r>
              <a:rPr lang="en-US" altLang="zh-CN" sz="1800" dirty="0">
                <a:solidFill>
                  <a:schemeClr val="tx1"/>
                </a:solidFill>
                <a:latin typeface="Times New Roman" panose="02020603050405020304" pitchFamily="18" charset="0"/>
                <a:ea typeface="+mn-ea"/>
                <a:cs typeface="Times New Roman" panose="02020603050405020304" pitchFamily="18" charset="0"/>
              </a:rPr>
              <a:t>r</a:t>
            </a:r>
            <a:r>
              <a:rPr lang="zh-CN" altLang="en-US" sz="1800" dirty="0">
                <a:solidFill>
                  <a:schemeClr val="tx1"/>
                </a:solidFill>
                <a:latin typeface="Times New Roman" panose="02020603050405020304" pitchFamily="18" charset="0"/>
                <a:ea typeface="+mn-ea"/>
                <a:cs typeface="Times New Roman" panose="02020603050405020304" pitchFamily="18" charset="0"/>
              </a:rPr>
              <a:t>，</a:t>
            </a:r>
            <a:r>
              <a:rPr lang="en-US" altLang="zh-CN" sz="1800" dirty="0" err="1">
                <a:solidFill>
                  <a:schemeClr val="tx1"/>
                </a:solidFill>
                <a:latin typeface="Times New Roman" panose="02020603050405020304" pitchFamily="18" charset="0"/>
                <a:ea typeface="+mn-ea"/>
                <a:cs typeface="Times New Roman" panose="02020603050405020304" pitchFamily="18" charset="0"/>
              </a:rPr>
              <a:t>i</a:t>
            </a:r>
            <a:r>
              <a:rPr lang="zh-CN" altLang="en-US" sz="1800" dirty="0">
                <a:solidFill>
                  <a:schemeClr val="tx1"/>
                </a:solidFill>
                <a:latin typeface="Times New Roman" panose="02020603050405020304" pitchFamily="18" charset="0"/>
                <a:ea typeface="+mn-ea"/>
                <a:cs typeface="Times New Roman" panose="02020603050405020304" pitchFamily="18" charset="0"/>
              </a:rPr>
              <a:t>和</a:t>
            </a:r>
            <a:r>
              <a:rPr lang="en-US" altLang="zh-CN" sz="1800" dirty="0">
                <a:solidFill>
                  <a:schemeClr val="tx1"/>
                </a:solidFill>
                <a:latin typeface="Times New Roman" panose="02020603050405020304" pitchFamily="18" charset="0"/>
                <a:ea typeface="+mn-ea"/>
                <a:cs typeface="Times New Roman" panose="02020603050405020304" pitchFamily="18" charset="0"/>
              </a:rPr>
              <a:t>k</a:t>
            </a:r>
            <a:r>
              <a:rPr lang="zh-CN" altLang="en-US" sz="1800" dirty="0">
                <a:solidFill>
                  <a:schemeClr val="tx1"/>
                </a:solidFill>
                <a:latin typeface="Times New Roman" panose="02020603050405020304" pitchFamily="18" charset="0"/>
                <a:ea typeface="+mn-ea"/>
                <a:cs typeface="Times New Roman" panose="02020603050405020304" pitchFamily="18" charset="0"/>
              </a:rPr>
              <a:t>的</a:t>
            </a:r>
            <a:r>
              <a:rPr lang="en-US" altLang="zh-CN" sz="1800" dirty="0">
                <a:solidFill>
                  <a:schemeClr val="tx1"/>
                </a:solidFill>
                <a:latin typeface="Times New Roman" panose="02020603050405020304" pitchFamily="18" charset="0"/>
                <a:ea typeface="+mn-ea"/>
                <a:cs typeface="Times New Roman" panose="02020603050405020304" pitchFamily="18" charset="0"/>
              </a:rPr>
              <a:t>3</a:t>
            </a:r>
            <a:r>
              <a:rPr lang="zh-CN" altLang="en-US" sz="1800" dirty="0">
                <a:solidFill>
                  <a:schemeClr val="tx1"/>
                </a:solidFill>
                <a:latin typeface="Times New Roman" panose="02020603050405020304" pitchFamily="18" charset="0"/>
                <a:ea typeface="+mn-ea"/>
                <a:cs typeface="Times New Roman" panose="02020603050405020304" pitchFamily="18" charset="0"/>
              </a:rPr>
              <a:t>重循环。循环体内的计算量为</a:t>
            </a:r>
            <a:r>
              <a:rPr lang="en-US" altLang="zh-CN" sz="1800" dirty="0">
                <a:solidFill>
                  <a:schemeClr val="tx1"/>
                </a:solidFill>
                <a:latin typeface="Times New Roman" panose="02020603050405020304" pitchFamily="18" charset="0"/>
                <a:ea typeface="+mn-ea"/>
                <a:cs typeface="Times New Roman" panose="02020603050405020304" pitchFamily="18" charset="0"/>
              </a:rPr>
              <a:t>O(1)</a:t>
            </a:r>
            <a:r>
              <a:rPr lang="zh-CN" altLang="en-US" sz="1800" dirty="0">
                <a:solidFill>
                  <a:schemeClr val="tx1"/>
                </a:solidFill>
                <a:latin typeface="Times New Roman" panose="02020603050405020304" pitchFamily="18" charset="0"/>
                <a:ea typeface="+mn-ea"/>
                <a:cs typeface="Times New Roman" panose="02020603050405020304" pitchFamily="18" charset="0"/>
              </a:rPr>
              <a:t>，而</a:t>
            </a:r>
            <a:r>
              <a:rPr lang="en-US" altLang="zh-CN" sz="1800" dirty="0">
                <a:solidFill>
                  <a:schemeClr val="tx1"/>
                </a:solidFill>
                <a:latin typeface="Times New Roman" panose="02020603050405020304" pitchFamily="18" charset="0"/>
                <a:ea typeface="+mn-ea"/>
                <a:cs typeface="Times New Roman" panose="02020603050405020304" pitchFamily="18" charset="0"/>
              </a:rPr>
              <a:t>3</a:t>
            </a:r>
            <a:r>
              <a:rPr lang="zh-CN" altLang="en-US" sz="1800" dirty="0">
                <a:solidFill>
                  <a:schemeClr val="tx1"/>
                </a:solidFill>
                <a:latin typeface="Times New Roman" panose="02020603050405020304" pitchFamily="18" charset="0"/>
                <a:ea typeface="+mn-ea"/>
                <a:cs typeface="Times New Roman" panose="02020603050405020304" pitchFamily="18" charset="0"/>
              </a:rPr>
              <a:t>重循环的总次数为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3</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。因此算法的计算时间上界为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3</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。算法所占用的</a:t>
            </a:r>
            <a:r>
              <a:rPr lang="zh-CN" altLang="en-US" sz="1800" dirty="0" smtClean="0">
                <a:solidFill>
                  <a:schemeClr val="tx1"/>
                </a:solidFill>
                <a:latin typeface="Times New Roman" panose="02020603050405020304" pitchFamily="18" charset="0"/>
                <a:ea typeface="+mn-ea"/>
                <a:cs typeface="Times New Roman" panose="02020603050405020304" pitchFamily="18" charset="0"/>
              </a:rPr>
              <a:t>空间为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2</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a:t>
            </a:r>
            <a:endParaRPr lang="en-US" altLang="zh-CN" sz="1800" dirty="0">
              <a:solidFill>
                <a:schemeClr val="tx1"/>
              </a:solidFill>
              <a:latin typeface="Times New Roman" panose="02020603050405020304" pitchFamily="18" charset="0"/>
              <a:ea typeface="+mn-ea"/>
              <a:cs typeface="Times New Roman" panose="02020603050405020304" pitchFamily="18" charset="0"/>
            </a:endParaRPr>
          </a:p>
        </p:txBody>
      </p:sp>
      <p:pic>
        <p:nvPicPr>
          <p:cNvPr id="35" name="Picture 27" descr="t31"/>
          <p:cNvPicPr>
            <a:picLocks noChangeAspect="1" noChangeArrowheads="1"/>
          </p:cNvPicPr>
          <p:nvPr/>
        </p:nvPicPr>
        <p:blipFill rotWithShape="1">
          <a:blip r:embed="rId3" cstate="print"/>
          <a:srcRect r="75128"/>
          <a:stretch/>
        </p:blipFill>
        <p:spPr bwMode="auto">
          <a:xfrm>
            <a:off x="6876256" y="321993"/>
            <a:ext cx="1728192" cy="1884362"/>
          </a:xfrm>
          <a:prstGeom prst="rect">
            <a:avLst/>
          </a:prstGeom>
          <a:noFill/>
          <a:ln w="9525">
            <a:noFill/>
            <a:miter lim="800000"/>
            <a:headEnd/>
            <a:tailEnd/>
          </a:ln>
        </p:spPr>
      </p:pic>
      <p:cxnSp>
        <p:nvCxnSpPr>
          <p:cNvPr id="36" name="直接箭头连接符 35"/>
          <p:cNvCxnSpPr/>
          <p:nvPr/>
        </p:nvCxnSpPr>
        <p:spPr bwMode="auto">
          <a:xfrm>
            <a:off x="7383562" y="823196"/>
            <a:ext cx="1093495" cy="864096"/>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7" name="直接箭头连接符 36"/>
          <p:cNvCxnSpPr/>
          <p:nvPr/>
        </p:nvCxnSpPr>
        <p:spPr bwMode="auto">
          <a:xfrm>
            <a:off x="7527578" y="742493"/>
            <a:ext cx="864096" cy="72877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p:nvPr/>
        </p:nvCxnSpPr>
        <p:spPr bwMode="auto">
          <a:xfrm>
            <a:off x="7815610" y="823196"/>
            <a:ext cx="661447" cy="54950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9" name="直接箭头连接符 38"/>
          <p:cNvCxnSpPr/>
          <p:nvPr/>
        </p:nvCxnSpPr>
        <p:spPr bwMode="auto">
          <a:xfrm>
            <a:off x="8002588" y="773428"/>
            <a:ext cx="474469" cy="42435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40" name="直接箭头连接符 39"/>
          <p:cNvCxnSpPr/>
          <p:nvPr/>
        </p:nvCxnSpPr>
        <p:spPr bwMode="auto">
          <a:xfrm>
            <a:off x="8167276" y="791821"/>
            <a:ext cx="237235" cy="19378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41" name="文本框 40"/>
          <p:cNvSpPr txBox="1"/>
          <p:nvPr/>
        </p:nvSpPr>
        <p:spPr>
          <a:xfrm>
            <a:off x="8297022" y="1885913"/>
            <a:ext cx="902811" cy="307777"/>
          </a:xfrm>
          <a:prstGeom prst="rect">
            <a:avLst/>
          </a:prstGeom>
          <a:noFill/>
        </p:spPr>
        <p:txBody>
          <a:bodyPr wrap="none" rtlCol="0">
            <a:spAutoFit/>
          </a:bodyPr>
          <a:lstStyle/>
          <a:p>
            <a:pPr>
              <a:buNone/>
            </a:pPr>
            <a:r>
              <a:rPr lang="zh-CN" altLang="en-US" sz="1400" dirty="0" smtClean="0">
                <a:solidFill>
                  <a:srgbClr val="FF0000"/>
                </a:solidFill>
              </a:rPr>
              <a:t>自底向上</a:t>
            </a:r>
            <a:endParaRPr lang="zh-CN" altLang="en-US" sz="1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214DABF8-8318-4417-8E79-95CFEA66FB9E}" type="slidenum">
              <a:rPr lang="en-US" altLang="zh-CN">
                <a:latin typeface="Times New Roman" panose="02020603050405020304" pitchFamily="18" charset="0"/>
                <a:cs typeface="Times New Roman" panose="02020603050405020304" pitchFamily="18" charset="0"/>
              </a:rPr>
              <a:t>26</a:t>
            </a:fld>
            <a:endParaRPr lang="en-US" altLang="zh-CN">
              <a:latin typeface="Times New Roman" panose="02020603050405020304" pitchFamily="18" charset="0"/>
              <a:cs typeface="Times New Roman" panose="02020603050405020304" pitchFamily="18" charset="0"/>
            </a:endParaRPr>
          </a:p>
        </p:txBody>
      </p:sp>
      <p:sp>
        <p:nvSpPr>
          <p:cNvPr id="295938" name="Rectangle 2"/>
          <p:cNvSpPr>
            <a:spLocks noChangeArrowheads="1"/>
          </p:cNvSpPr>
          <p:nvPr/>
        </p:nvSpPr>
        <p:spPr bwMode="auto">
          <a:xfrm>
            <a:off x="571500" y="0"/>
            <a:ext cx="5634038" cy="795338"/>
          </a:xfrm>
          <a:prstGeom prst="rect">
            <a:avLst/>
          </a:prstGeom>
          <a:noFill/>
          <a:ln w="9525">
            <a:noFill/>
            <a:miter lim="800000"/>
          </a:ln>
          <a:effectLst/>
        </p:spPr>
        <p:txBody>
          <a:bodyPr anchor="b"/>
          <a:lstStyle/>
          <a:p>
            <a:pPr>
              <a:spcBef>
                <a:spcPct val="0"/>
              </a:spcBef>
              <a:buClrTx/>
              <a:buSzTx/>
              <a:buFontTx/>
              <a:buNone/>
              <a:defRPr/>
            </a:pPr>
            <a:r>
              <a:rPr lang="zh-CN"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用动态规划法求最优解</a:t>
            </a:r>
            <a:endParaRPr lang="ja-JP"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graphicFrame>
        <p:nvGraphicFramePr>
          <p:cNvPr id="295967" name="Group 31"/>
          <p:cNvGraphicFramePr>
            <a:graphicFrameLocks noGrp="1"/>
          </p:cNvGraphicFramePr>
          <p:nvPr>
            <p:extLst>
              <p:ext uri="{D42A27DB-BD31-4B8C-83A1-F6EECF244321}">
                <p14:modId xmlns:p14="http://schemas.microsoft.com/office/powerpoint/2010/main" val="3173681898"/>
              </p:ext>
            </p:extLst>
          </p:nvPr>
        </p:nvGraphicFramePr>
        <p:xfrm>
          <a:off x="1595413" y="1397784"/>
          <a:ext cx="5357812" cy="849316"/>
        </p:xfrm>
        <a:graphic>
          <a:graphicData uri="http://schemas.openxmlformats.org/drawingml/2006/table">
            <a:tbl>
              <a:tblPr/>
              <a:tblGrid>
                <a:gridCol w="905643">
                  <a:extLst>
                    <a:ext uri="{9D8B030D-6E8A-4147-A177-3AD203B41FA5}">
                      <a16:colId xmlns:a16="http://schemas.microsoft.com/office/drawing/2014/main" val="20000"/>
                    </a:ext>
                  </a:extLst>
                </a:gridCol>
                <a:gridCol w="905643">
                  <a:extLst>
                    <a:ext uri="{9D8B030D-6E8A-4147-A177-3AD203B41FA5}">
                      <a16:colId xmlns:a16="http://schemas.microsoft.com/office/drawing/2014/main" val="20001"/>
                    </a:ext>
                  </a:extLst>
                </a:gridCol>
                <a:gridCol w="767377">
                  <a:extLst>
                    <a:ext uri="{9D8B030D-6E8A-4147-A177-3AD203B41FA5}">
                      <a16:colId xmlns:a16="http://schemas.microsoft.com/office/drawing/2014/main" val="20002"/>
                    </a:ext>
                  </a:extLst>
                </a:gridCol>
                <a:gridCol w="767377">
                  <a:extLst>
                    <a:ext uri="{9D8B030D-6E8A-4147-A177-3AD203B41FA5}">
                      <a16:colId xmlns:a16="http://schemas.microsoft.com/office/drawing/2014/main" val="20003"/>
                    </a:ext>
                  </a:extLst>
                </a:gridCol>
                <a:gridCol w="905643">
                  <a:extLst>
                    <a:ext uri="{9D8B030D-6E8A-4147-A177-3AD203B41FA5}">
                      <a16:colId xmlns:a16="http://schemas.microsoft.com/office/drawing/2014/main" val="20004"/>
                    </a:ext>
                  </a:extLst>
                </a:gridCol>
                <a:gridCol w="1106129">
                  <a:extLst>
                    <a:ext uri="{9D8B030D-6E8A-4147-A177-3AD203B41FA5}">
                      <a16:colId xmlns:a16="http://schemas.microsoft.com/office/drawing/2014/main" val="20005"/>
                    </a:ext>
                  </a:extLst>
                </a:gridCol>
              </a:tblGrid>
              <a:tr h="39618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A1</a:t>
                      </a:r>
                    </a:p>
                  </a:txBody>
                  <a:tcPr marL="91439" marR="91439"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A3</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A4</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A6</a:t>
                      </a:r>
                    </a:p>
                  </a:txBody>
                  <a:tcPr marL="91439" marR="91439"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313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35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35</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a:t>
                      </a:r>
                    </a:p>
                  </a:txBody>
                  <a:tcPr marL="91439" marR="91439"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486" name="Object 29"/>
          <p:cNvGraphicFramePr>
            <a:graphicFrameLocks noChangeAspect="1"/>
          </p:cNvGraphicFramePr>
          <p:nvPr>
            <p:extLst>
              <p:ext uri="{D42A27DB-BD31-4B8C-83A1-F6EECF244321}">
                <p14:modId xmlns:p14="http://schemas.microsoft.com/office/powerpoint/2010/main" val="3014107540"/>
              </p:ext>
            </p:extLst>
          </p:nvPr>
        </p:nvGraphicFramePr>
        <p:xfrm>
          <a:off x="524753" y="3107255"/>
          <a:ext cx="8039713" cy="1205957"/>
        </p:xfrm>
        <a:graphic>
          <a:graphicData uri="http://schemas.openxmlformats.org/presentationml/2006/ole">
            <mc:AlternateContent xmlns:mc="http://schemas.openxmlformats.org/markup-compatibility/2006">
              <mc:Choice xmlns:v="urn:schemas-microsoft-com:vml" Requires="v">
                <p:oleObj spid="_x0000_s71787" name="公式" r:id="rId4" imgW="4762500" imgH="711200" progId="Equation.3">
                  <p:embed/>
                </p:oleObj>
              </mc:Choice>
              <mc:Fallback>
                <p:oleObj name="公式" r:id="rId4" imgW="4762500" imgH="7112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753" y="3107255"/>
                        <a:ext cx="8039713" cy="1205957"/>
                      </a:xfrm>
                      <a:prstGeom prst="rect">
                        <a:avLst/>
                      </a:prstGeom>
                      <a:noFill/>
                      <a:extLst/>
                    </p:spPr>
                  </p:pic>
                </p:oleObj>
              </mc:Fallback>
            </mc:AlternateContent>
          </a:graphicData>
        </a:graphic>
      </p:graphicFrame>
      <p:sp>
        <p:nvSpPr>
          <p:cNvPr id="2" name="文本框 1"/>
          <p:cNvSpPr txBox="1"/>
          <p:nvPr/>
        </p:nvSpPr>
        <p:spPr>
          <a:xfrm>
            <a:off x="507569" y="997674"/>
            <a:ext cx="3786614" cy="400110"/>
          </a:xfrm>
          <a:prstGeom prst="rect">
            <a:avLst/>
          </a:prstGeom>
          <a:noFill/>
        </p:spPr>
        <p:txBody>
          <a:bodyPr wrap="none" rtlCol="0">
            <a:spAutoFit/>
          </a:bodyPr>
          <a:lstStyle/>
          <a:p>
            <a:r>
              <a:rPr lang="zh-CN" altLang="en-US" sz="2000" dirty="0" smtClean="0"/>
              <a:t>例：</a:t>
            </a:r>
            <a:r>
              <a:rPr lang="en-US" altLang="zh-CN" sz="2000" dirty="0" smtClean="0"/>
              <a:t>6</a:t>
            </a:r>
            <a:r>
              <a:rPr lang="zh-CN" altLang="en-US" sz="2000" dirty="0" smtClean="0"/>
              <a:t>个矩阵，其大小分别为：</a:t>
            </a:r>
            <a:endParaRPr lang="zh-CN" altLang="en-US" sz="2000" dirty="0"/>
          </a:p>
        </p:txBody>
      </p:sp>
      <p:sp>
        <p:nvSpPr>
          <p:cNvPr id="3" name="文本框 2"/>
          <p:cNvSpPr txBox="1"/>
          <p:nvPr/>
        </p:nvSpPr>
        <p:spPr>
          <a:xfrm>
            <a:off x="544452" y="2663461"/>
            <a:ext cx="2760692" cy="338554"/>
          </a:xfrm>
          <a:prstGeom prst="rect">
            <a:avLst/>
          </a:prstGeom>
          <a:noFill/>
        </p:spPr>
        <p:txBody>
          <a:bodyPr wrap="none" rtlCol="0">
            <a:spAutoFit/>
          </a:bodyPr>
          <a:lstStyle/>
          <a:p>
            <a:r>
              <a:rPr lang="zh-CN" altLang="en-US" sz="1600" dirty="0" smtClean="0"/>
              <a:t>在算</a:t>
            </a:r>
            <a:r>
              <a:rPr lang="en-US" altLang="zh-CN" sz="1600" dirty="0" smtClean="0"/>
              <a:t>m[2][5]</a:t>
            </a:r>
            <a:r>
              <a:rPr lang="zh-CN" altLang="en-US" sz="1600" dirty="0" smtClean="0"/>
              <a:t>时，其过程为：</a:t>
            </a:r>
            <a:endParaRPr lang="zh-CN" altLang="en-US" sz="1600" dirty="0"/>
          </a:p>
        </p:txBody>
      </p:sp>
      <p:grpSp>
        <p:nvGrpSpPr>
          <p:cNvPr id="36" name="组合 35"/>
          <p:cNvGrpSpPr/>
          <p:nvPr/>
        </p:nvGrpSpPr>
        <p:grpSpPr>
          <a:xfrm>
            <a:off x="3131840" y="4443004"/>
            <a:ext cx="2617423" cy="2266579"/>
            <a:chOff x="4541838" y="2492375"/>
            <a:chExt cx="3889375" cy="3121025"/>
          </a:xfrm>
        </p:grpSpPr>
        <p:pic>
          <p:nvPicPr>
            <p:cNvPr id="37" name="Picture 14"/>
            <p:cNvPicPr>
              <a:picLocks noChangeAspect="1" noChangeArrowheads="1"/>
            </p:cNvPicPr>
            <p:nvPr/>
          </p:nvPicPr>
          <p:blipFill>
            <a:blip r:embed="rId6" cstate="print"/>
            <a:srcRect/>
            <a:stretch>
              <a:fillRect/>
            </a:stretch>
          </p:blipFill>
          <p:spPr bwMode="auto">
            <a:xfrm>
              <a:off x="4541838" y="2492375"/>
              <a:ext cx="3889375" cy="3121025"/>
            </a:xfrm>
            <a:prstGeom prst="rect">
              <a:avLst/>
            </a:prstGeom>
            <a:noFill/>
            <a:ln w="9525">
              <a:noFill/>
              <a:miter lim="800000"/>
              <a:headEnd/>
              <a:tailEnd/>
            </a:ln>
          </p:spPr>
        </p:pic>
        <p:sp>
          <p:nvSpPr>
            <p:cNvPr id="38" name="Line 5"/>
            <p:cNvSpPr>
              <a:spLocks noChangeShapeType="1"/>
            </p:cNvSpPr>
            <p:nvPr/>
          </p:nvSpPr>
          <p:spPr bwMode="auto">
            <a:xfrm>
              <a:off x="5062538" y="3400425"/>
              <a:ext cx="1512887" cy="0"/>
            </a:xfrm>
            <a:prstGeom prst="line">
              <a:avLst/>
            </a:prstGeom>
            <a:noFill/>
            <a:ln w="38100">
              <a:solidFill>
                <a:srgbClr val="FF3300"/>
              </a:solidFill>
              <a:prstDash val="sysDot"/>
              <a:round/>
            </a:ln>
          </p:spPr>
          <p:txBody>
            <a:bodyPr anchor="ctr"/>
            <a:lstStyle/>
            <a:p>
              <a:endParaRPr lang="zh-CN" altLang="en-US"/>
            </a:p>
          </p:txBody>
        </p:sp>
        <p:sp>
          <p:nvSpPr>
            <p:cNvPr id="39" name="Line 6"/>
            <p:cNvSpPr>
              <a:spLocks noChangeShapeType="1"/>
            </p:cNvSpPr>
            <p:nvPr/>
          </p:nvSpPr>
          <p:spPr bwMode="auto">
            <a:xfrm>
              <a:off x="6573838" y="3400425"/>
              <a:ext cx="0" cy="1296988"/>
            </a:xfrm>
            <a:prstGeom prst="line">
              <a:avLst/>
            </a:prstGeom>
            <a:noFill/>
            <a:ln w="28575">
              <a:solidFill>
                <a:srgbClr val="FF3300"/>
              </a:solidFill>
              <a:prstDash val="sysDot"/>
              <a:round/>
            </a:ln>
          </p:spPr>
          <p:txBody>
            <a:bodyPr anchor="ctr"/>
            <a:lstStyle/>
            <a:p>
              <a:endParaRPr lang="zh-CN" altLang="en-US"/>
            </a:p>
          </p:txBody>
        </p:sp>
        <p:sp>
          <p:nvSpPr>
            <p:cNvPr id="40" name="Line 7"/>
            <p:cNvSpPr>
              <a:spLocks noChangeShapeType="1"/>
            </p:cNvSpPr>
            <p:nvPr/>
          </p:nvSpPr>
          <p:spPr bwMode="auto">
            <a:xfrm>
              <a:off x="5508625" y="3789363"/>
              <a:ext cx="1512888" cy="0"/>
            </a:xfrm>
            <a:prstGeom prst="line">
              <a:avLst/>
            </a:prstGeom>
            <a:noFill/>
            <a:ln w="38100">
              <a:solidFill>
                <a:srgbClr val="009900"/>
              </a:solidFill>
              <a:prstDash val="sysDot"/>
              <a:round/>
            </a:ln>
          </p:spPr>
          <p:txBody>
            <a:bodyPr anchor="ctr"/>
            <a:lstStyle/>
            <a:p>
              <a:endParaRPr lang="zh-CN" altLang="en-US"/>
            </a:p>
          </p:txBody>
        </p:sp>
        <p:sp>
          <p:nvSpPr>
            <p:cNvPr id="41" name="Line 8"/>
            <p:cNvSpPr>
              <a:spLocks noChangeShapeType="1"/>
            </p:cNvSpPr>
            <p:nvPr/>
          </p:nvSpPr>
          <p:spPr bwMode="auto">
            <a:xfrm>
              <a:off x="7019925" y="3789363"/>
              <a:ext cx="0" cy="1296987"/>
            </a:xfrm>
            <a:prstGeom prst="line">
              <a:avLst/>
            </a:prstGeom>
            <a:noFill/>
            <a:ln w="28575">
              <a:solidFill>
                <a:srgbClr val="009900"/>
              </a:solidFill>
              <a:prstDash val="sysDot"/>
              <a:round/>
            </a:ln>
          </p:spPr>
          <p:txBody>
            <a:bodyPr anchor="ctr"/>
            <a:lstStyle/>
            <a:p>
              <a:endParaRPr lang="zh-CN" altLang="en-US"/>
            </a:p>
          </p:txBody>
        </p:sp>
        <p:sp>
          <p:nvSpPr>
            <p:cNvPr id="42" name="Oval 9"/>
            <p:cNvSpPr>
              <a:spLocks noChangeArrowheads="1"/>
            </p:cNvSpPr>
            <p:nvPr/>
          </p:nvSpPr>
          <p:spPr bwMode="auto">
            <a:xfrm>
              <a:off x="6948488" y="3716338"/>
              <a:ext cx="144462" cy="144462"/>
            </a:xfrm>
            <a:prstGeom prst="ellipse">
              <a:avLst/>
            </a:prstGeom>
            <a:solidFill>
              <a:schemeClr val="bg1"/>
            </a:solidFill>
            <a:ln w="6350" algn="ctr">
              <a:noFill/>
              <a:round/>
            </a:ln>
          </p:spPr>
          <p:txBody>
            <a:bodyPr wrap="none" anchor="ctr">
              <a:spAutoFit/>
            </a:bodyPr>
            <a:lstStyle/>
            <a:p>
              <a:endParaRPr lang="zh-CN" altLang="en-US"/>
            </a:p>
          </p:txBody>
        </p:sp>
        <p:sp>
          <p:nvSpPr>
            <p:cNvPr id="43" name="Oval 10"/>
            <p:cNvSpPr>
              <a:spLocks noChangeArrowheads="1"/>
            </p:cNvSpPr>
            <p:nvPr/>
          </p:nvSpPr>
          <p:spPr bwMode="auto">
            <a:xfrm>
              <a:off x="65166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44" name="Oval 11"/>
            <p:cNvSpPr>
              <a:spLocks noChangeArrowheads="1"/>
            </p:cNvSpPr>
            <p:nvPr/>
          </p:nvSpPr>
          <p:spPr bwMode="auto">
            <a:xfrm>
              <a:off x="60848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45" name="Oval 12"/>
            <p:cNvSpPr>
              <a:spLocks noChangeArrowheads="1"/>
            </p:cNvSpPr>
            <p:nvPr/>
          </p:nvSpPr>
          <p:spPr bwMode="auto">
            <a:xfrm>
              <a:off x="6948488" y="4076700"/>
              <a:ext cx="144462" cy="144463"/>
            </a:xfrm>
            <a:prstGeom prst="ellipse">
              <a:avLst/>
            </a:prstGeom>
            <a:solidFill>
              <a:srgbClr val="FF3300"/>
            </a:solidFill>
            <a:ln w="6350" algn="ctr">
              <a:noFill/>
              <a:round/>
            </a:ln>
          </p:spPr>
          <p:txBody>
            <a:bodyPr wrap="none" anchor="ctr">
              <a:spAutoFit/>
            </a:bodyPr>
            <a:lstStyle/>
            <a:p>
              <a:endParaRPr lang="zh-CN" altLang="en-US"/>
            </a:p>
          </p:txBody>
        </p:sp>
        <p:sp>
          <p:nvSpPr>
            <p:cNvPr id="46" name="Oval 13"/>
            <p:cNvSpPr>
              <a:spLocks noChangeArrowheads="1"/>
            </p:cNvSpPr>
            <p:nvPr/>
          </p:nvSpPr>
          <p:spPr bwMode="auto">
            <a:xfrm>
              <a:off x="6948488" y="4437063"/>
              <a:ext cx="144462" cy="144462"/>
            </a:xfrm>
            <a:prstGeom prst="ellipse">
              <a:avLst/>
            </a:prstGeom>
            <a:solidFill>
              <a:srgbClr val="FF3300"/>
            </a:solidFill>
            <a:ln w="6350" algn="ctr">
              <a:noFill/>
              <a:round/>
            </a:ln>
          </p:spPr>
          <p:txBody>
            <a:bodyPr wrap="none" anchor="ctr">
              <a:spAutoFit/>
            </a:bodyPr>
            <a:lstStyle/>
            <a:p>
              <a:endParaRPr lang="zh-CN" alt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EAA38256-F237-43A9-96DF-0726882E6F9F}" type="slidenum">
              <a:rPr lang="en-US" altLang="zh-CN">
                <a:latin typeface="+mn-ea"/>
              </a:rPr>
              <a:t>27</a:t>
            </a:fld>
            <a:endParaRPr lang="en-US" altLang="zh-CN">
              <a:latin typeface="+mn-ea"/>
            </a:endParaRPr>
          </a:p>
        </p:txBody>
      </p:sp>
      <p:sp>
        <p:nvSpPr>
          <p:cNvPr id="349186" name="Rectangle 2"/>
          <p:cNvSpPr>
            <a:spLocks noGrp="1" noChangeArrowheads="1"/>
          </p:cNvSpPr>
          <p:nvPr>
            <p:ph type="title"/>
          </p:nvPr>
        </p:nvSpPr>
        <p:spPr/>
        <p:txBody>
          <a:bodyPr/>
          <a:lstStyle/>
          <a:p>
            <a:pPr eaLnBrk="1" hangingPunct="1">
              <a:defRPr/>
            </a:pPr>
            <a:r>
              <a:rPr lang="zh-CN" altLang="en-US" sz="3400" smtClean="0">
                <a:effectLst>
                  <a:outerShdw blurRad="38100" dist="38100" dir="2700000" algn="tl">
                    <a:srgbClr val="C0C0C0"/>
                  </a:outerShdw>
                </a:effectLst>
                <a:latin typeface="+mn-ea"/>
                <a:ea typeface="+mn-ea"/>
              </a:rPr>
              <a:t>计算过程演示</a:t>
            </a:r>
            <a:endParaRPr lang="en-US" altLang="zh-CN" sz="3400" smtClean="0">
              <a:effectLst>
                <a:outerShdw blurRad="38100" dist="38100" dir="2700000" algn="tl">
                  <a:srgbClr val="C0C0C0"/>
                </a:outerShdw>
              </a:effectLst>
              <a:latin typeface="+mn-ea"/>
              <a:ea typeface="+mn-ea"/>
            </a:endParaRPr>
          </a:p>
        </p:txBody>
      </p:sp>
      <p:sp>
        <p:nvSpPr>
          <p:cNvPr id="21508" name="Rectangle 3"/>
          <p:cNvSpPr>
            <a:spLocks noGrp="1" noChangeArrowheads="1"/>
          </p:cNvSpPr>
          <p:nvPr>
            <p:ph type="body" sz="half" idx="1"/>
          </p:nvPr>
        </p:nvSpPr>
        <p:spPr>
          <a:xfrm>
            <a:off x="457200" y="1052513"/>
            <a:ext cx="4762500" cy="5078412"/>
          </a:xfrm>
        </p:spPr>
        <p:txBody>
          <a:bodyPr/>
          <a:lstStyle/>
          <a:p>
            <a:pPr eaLnBrk="1" hangingPunct="1"/>
            <a:r>
              <a:rPr lang="en-US" altLang="zh-CN" sz="2000" dirty="0" smtClean="0">
                <a:latin typeface="Times New Roman" panose="02020603050405020304" pitchFamily="18" charset="0"/>
                <a:cs typeface="Times New Roman" panose="02020603050405020304" pitchFamily="18" charset="0"/>
              </a:rPr>
              <a:t>m[1][2]=P</a:t>
            </a:r>
            <a:r>
              <a:rPr lang="en-US" altLang="zh-CN" sz="14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=30*35*15=15750;</a:t>
            </a:r>
          </a:p>
          <a:p>
            <a:pPr eaLnBrk="1" hangingPunct="1"/>
            <a:r>
              <a:rPr lang="en-US" altLang="zh-CN" sz="2000" dirty="0" smtClean="0">
                <a:latin typeface="Times New Roman" panose="02020603050405020304" pitchFamily="18" charset="0"/>
                <a:cs typeface="Times New Roman" panose="02020603050405020304" pitchFamily="18" charset="0"/>
              </a:rPr>
              <a:t>m[2][3]=P</a:t>
            </a:r>
            <a:r>
              <a:rPr lang="en-US" altLang="zh-CN" sz="14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=35*15*5=2625;</a:t>
            </a:r>
          </a:p>
          <a:p>
            <a:pPr eaLnBrk="1" hangingPunct="1"/>
            <a:r>
              <a:rPr lang="en-US" altLang="zh-CN" sz="2000" dirty="0" smtClean="0">
                <a:latin typeface="Times New Roman" panose="02020603050405020304" pitchFamily="18" charset="0"/>
                <a:cs typeface="Times New Roman" panose="02020603050405020304" pitchFamily="18" charset="0"/>
              </a:rPr>
              <a:t>m[3][4]=P</a:t>
            </a:r>
            <a:r>
              <a:rPr lang="en-US" altLang="zh-CN" sz="14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4</a:t>
            </a:r>
            <a:r>
              <a:rPr lang="en-US" altLang="zh-CN" sz="2000" dirty="0" smtClean="0">
                <a:latin typeface="Times New Roman" panose="02020603050405020304" pitchFamily="18" charset="0"/>
                <a:cs typeface="Times New Roman" panose="02020603050405020304" pitchFamily="18" charset="0"/>
              </a:rPr>
              <a:t>=15*5*10=750;</a:t>
            </a:r>
          </a:p>
          <a:p>
            <a:pPr eaLnBrk="1" hangingPunct="1"/>
            <a:r>
              <a:rPr lang="en-US" altLang="zh-CN" sz="2000" dirty="0" smtClean="0">
                <a:latin typeface="Times New Roman" panose="02020603050405020304" pitchFamily="18" charset="0"/>
                <a:cs typeface="Times New Roman" panose="02020603050405020304" pitchFamily="18" charset="0"/>
              </a:rPr>
              <a:t>m[4][5]=P</a:t>
            </a:r>
            <a:r>
              <a:rPr lang="en-US" altLang="zh-CN" sz="14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4</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5</a:t>
            </a:r>
            <a:r>
              <a:rPr lang="en-US" altLang="zh-CN" sz="2000" dirty="0" smtClean="0">
                <a:latin typeface="Times New Roman" panose="02020603050405020304" pitchFamily="18" charset="0"/>
                <a:cs typeface="Times New Roman" panose="02020603050405020304" pitchFamily="18" charset="0"/>
              </a:rPr>
              <a:t>=5*10*20=1000;</a:t>
            </a:r>
          </a:p>
          <a:p>
            <a:pPr eaLnBrk="1" hangingPunct="1"/>
            <a:r>
              <a:rPr lang="en-US" altLang="zh-CN" sz="2000" dirty="0" smtClean="0">
                <a:latin typeface="Times New Roman" panose="02020603050405020304" pitchFamily="18" charset="0"/>
                <a:cs typeface="Times New Roman" panose="02020603050405020304" pitchFamily="18" charset="0"/>
              </a:rPr>
              <a:t>m[5][6]=P</a:t>
            </a:r>
            <a:r>
              <a:rPr lang="en-US" altLang="zh-CN" sz="1400" dirty="0" smtClean="0">
                <a:latin typeface="Times New Roman" panose="02020603050405020304" pitchFamily="18" charset="0"/>
                <a:cs typeface="Times New Roman" panose="02020603050405020304" pitchFamily="18" charset="0"/>
              </a:rPr>
              <a:t>4</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5</a:t>
            </a:r>
            <a:r>
              <a:rPr lang="en-US" altLang="zh-CN" sz="2000" dirty="0" smtClean="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6</a:t>
            </a:r>
            <a:r>
              <a:rPr lang="en-US" altLang="zh-CN" sz="2000" dirty="0" smtClean="0">
                <a:latin typeface="Times New Roman" panose="02020603050405020304" pitchFamily="18" charset="0"/>
                <a:cs typeface="Times New Roman" panose="02020603050405020304" pitchFamily="18" charset="0"/>
              </a:rPr>
              <a:t>=10*20*25=5000;</a:t>
            </a:r>
          </a:p>
          <a:p>
            <a:pPr eaLnBrk="1" hangingPunct="1"/>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r=3</a:t>
            </a:r>
            <a:r>
              <a:rPr lang="zh-CN" altLang="en-US" sz="1800" dirty="0" smtClean="0">
                <a:solidFill>
                  <a:srgbClr val="FF0000"/>
                </a:solidFill>
                <a:latin typeface="Times New Roman" panose="02020603050405020304" pitchFamily="18" charset="0"/>
                <a:cs typeface="Times New Roman" panose="02020603050405020304" pitchFamily="18" charset="0"/>
              </a:rPr>
              <a:t>：</a:t>
            </a:r>
            <a:endParaRPr lang="en-US" altLang="zh-CN" sz="1800" dirty="0" smtClean="0">
              <a:solidFill>
                <a:srgbClr val="FF0000"/>
              </a:solidFill>
              <a:latin typeface="Times New Roman" panose="02020603050405020304" pitchFamily="18" charset="0"/>
              <a:cs typeface="Times New Roman" panose="02020603050405020304" pitchFamily="18" charset="0"/>
            </a:endParaRPr>
          </a:p>
          <a:p>
            <a:pPr eaLnBrk="1" hangingPunct="1"/>
            <a:endParaRPr lang="en-US" altLang="zh-CN" sz="2000" dirty="0" smtClean="0">
              <a:latin typeface="Times New Roman" panose="02020603050405020304" pitchFamily="18" charset="0"/>
              <a:cs typeface="Times New Roman" panose="02020603050405020304" pitchFamily="18" charset="0"/>
            </a:endParaRPr>
          </a:p>
          <a:p>
            <a:pPr eaLnBrk="1" hangingPunct="1"/>
            <a:endParaRPr lang="en-US" altLang="zh-CN" sz="2000" dirty="0">
              <a:latin typeface="Times New Roman" panose="02020603050405020304" pitchFamily="18" charset="0"/>
              <a:cs typeface="Times New Roman" panose="02020603050405020304" pitchFamily="18" charset="0"/>
            </a:endParaRPr>
          </a:p>
          <a:p>
            <a:pPr eaLnBrk="1" hangingPunct="1"/>
            <a:r>
              <a:rPr lang="en-US" altLang="zh-CN" sz="2000" dirty="0" smtClean="0">
                <a:latin typeface="Times New Roman" panose="02020603050405020304" pitchFamily="18" charset="0"/>
                <a:cs typeface="Times New Roman" panose="02020603050405020304" pitchFamily="18" charset="0"/>
              </a:rPr>
              <a:t>s[1][3]=1;</a:t>
            </a:r>
          </a:p>
          <a:p>
            <a:pPr eaLnBrk="1" hangingPunct="1"/>
            <a:endParaRPr lang="en-US" altLang="zh-CN" sz="2000" dirty="0" smtClean="0">
              <a:latin typeface="Times New Roman" panose="02020603050405020304" pitchFamily="18" charset="0"/>
              <a:cs typeface="Times New Roman" panose="02020603050405020304" pitchFamily="18" charset="0"/>
            </a:endParaRPr>
          </a:p>
          <a:p>
            <a:pPr eaLnBrk="1" hangingPunct="1"/>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2000" dirty="0" smtClean="0">
                <a:latin typeface="Times New Roman" panose="02020603050405020304" pitchFamily="18" charset="0"/>
                <a:cs typeface="Times New Roman" panose="02020603050405020304" pitchFamily="18" charset="0"/>
              </a:rPr>
              <a:t>s[2][4]=3;</a:t>
            </a:r>
            <a:endParaRPr lang="zh-CN" altLang="en-US" sz="2000" dirty="0" smtClean="0">
              <a:latin typeface="Times New Roman" panose="02020603050405020304" pitchFamily="18" charset="0"/>
              <a:cs typeface="Times New Roman" panose="02020603050405020304" pitchFamily="18" charset="0"/>
            </a:endParaRPr>
          </a:p>
          <a:p>
            <a:pPr eaLnBrk="1" hangingPunct="1"/>
            <a:endParaRPr lang="en-US" altLang="zh-CN" sz="2000" dirty="0" smtClean="0">
              <a:latin typeface="Times New Roman" panose="02020603050405020304" pitchFamily="18" charset="0"/>
              <a:cs typeface="Times New Roman" panose="02020603050405020304" pitchFamily="18" charset="0"/>
            </a:endParaRPr>
          </a:p>
          <a:p>
            <a:pPr eaLnBrk="1" hangingPunct="1"/>
            <a:endParaRPr lang="en-US" altLang="zh-CN" sz="1800" dirty="0" smtClean="0">
              <a:latin typeface="Times New Roman" panose="02020603050405020304" pitchFamily="18" charset="0"/>
              <a:cs typeface="Times New Roman" panose="02020603050405020304" pitchFamily="18" charset="0"/>
            </a:endParaRPr>
          </a:p>
        </p:txBody>
      </p:sp>
      <p:sp>
        <p:nvSpPr>
          <p:cNvPr id="8199" name="Rectangle 5"/>
          <p:cNvSpPr>
            <a:spLocks noChangeArrowheads="1"/>
          </p:cNvSpPr>
          <p:nvPr/>
        </p:nvSpPr>
        <p:spPr bwMode="auto">
          <a:xfrm>
            <a:off x="0" y="-276225"/>
            <a:ext cx="369888" cy="552450"/>
          </a:xfrm>
          <a:prstGeom prst="rect">
            <a:avLst/>
          </a:prstGeom>
          <a:noFill/>
          <a:ln w="9525" algn="ctr">
            <a:noFill/>
            <a:miter lim="800000"/>
          </a:ln>
        </p:spPr>
        <p:txBody>
          <a:bodyPr wrap="none" anchor="ctr">
            <a:spAutoFit/>
          </a:bodyPr>
          <a:lstStyle/>
          <a:p>
            <a:pPr>
              <a:defRPr/>
            </a:pPr>
            <a:endParaRPr lang="zh-CN" altLang="en-US">
              <a:latin typeface="+mn-ea"/>
              <a:ea typeface="+mn-ea"/>
            </a:endParaRPr>
          </a:p>
        </p:txBody>
      </p:sp>
      <p:graphicFrame>
        <p:nvGraphicFramePr>
          <p:cNvPr id="21510" name="Object 4"/>
          <p:cNvGraphicFramePr>
            <a:graphicFrameLocks noChangeAspect="1"/>
          </p:cNvGraphicFramePr>
          <p:nvPr/>
        </p:nvGraphicFramePr>
        <p:xfrm>
          <a:off x="2051720" y="3380297"/>
          <a:ext cx="5759450" cy="901700"/>
        </p:xfrm>
        <a:graphic>
          <a:graphicData uri="http://schemas.openxmlformats.org/presentationml/2006/ole">
            <mc:AlternateContent xmlns:mc="http://schemas.openxmlformats.org/markup-compatibility/2006">
              <mc:Choice xmlns:v="urn:schemas-microsoft-com:vml" Requires="v">
                <p:oleObj spid="_x0000_s21790" name="公式" r:id="rId4" imgW="3162300" imgH="495300" progId="Equation.3">
                  <p:embed/>
                </p:oleObj>
              </mc:Choice>
              <mc:Fallback>
                <p:oleObj name="公式" r:id="rId4" imgW="3162300" imgH="4953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380297"/>
                        <a:ext cx="57594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1" name="Object 6"/>
          <p:cNvGraphicFramePr>
            <a:graphicFrameLocks noGrp="1" noChangeAspect="1"/>
          </p:cNvGraphicFramePr>
          <p:nvPr>
            <p:ph sz="half" idx="2"/>
          </p:nvPr>
        </p:nvGraphicFramePr>
        <p:xfrm>
          <a:off x="2150239" y="4570308"/>
          <a:ext cx="5688012" cy="744538"/>
        </p:xfrm>
        <a:graphic>
          <a:graphicData uri="http://schemas.openxmlformats.org/presentationml/2006/ole">
            <mc:AlternateContent xmlns:mc="http://schemas.openxmlformats.org/markup-compatibility/2006">
              <mc:Choice xmlns:v="urn:schemas-microsoft-com:vml" Requires="v">
                <p:oleObj spid="_x0000_s21791" name="公式" r:id="rId6" imgW="3200400" imgH="419100" progId="Equation.3">
                  <p:embed/>
                </p:oleObj>
              </mc:Choice>
              <mc:Fallback>
                <p:oleObj name="公式" r:id="rId6" imgW="3200400" imgH="419100" progId="Equation.3">
                  <p:embed/>
                  <p:pic>
                    <p:nvPicPr>
                      <p:cNvPr id="0" name="Picture 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0239" y="4570308"/>
                        <a:ext cx="5688012"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组合 7"/>
          <p:cNvGrpSpPr/>
          <p:nvPr/>
        </p:nvGrpSpPr>
        <p:grpSpPr>
          <a:xfrm>
            <a:off x="5829458" y="973711"/>
            <a:ext cx="2930519" cy="2365385"/>
            <a:chOff x="4541838" y="2492375"/>
            <a:chExt cx="3889375" cy="3121025"/>
          </a:xfrm>
        </p:grpSpPr>
        <p:pic>
          <p:nvPicPr>
            <p:cNvPr id="9" name="Picture 14"/>
            <p:cNvPicPr>
              <a:picLocks noChangeAspect="1" noChangeArrowheads="1"/>
            </p:cNvPicPr>
            <p:nvPr/>
          </p:nvPicPr>
          <p:blipFill>
            <a:blip r:embed="rId8" cstate="print"/>
            <a:srcRect/>
            <a:stretch>
              <a:fillRect/>
            </a:stretch>
          </p:blipFill>
          <p:spPr bwMode="auto">
            <a:xfrm>
              <a:off x="4541838" y="2492375"/>
              <a:ext cx="3889375" cy="3121025"/>
            </a:xfrm>
            <a:prstGeom prst="rect">
              <a:avLst/>
            </a:prstGeom>
            <a:noFill/>
            <a:ln w="9525">
              <a:noFill/>
              <a:miter lim="800000"/>
              <a:headEnd/>
              <a:tailEnd/>
            </a:ln>
          </p:spPr>
        </p:pic>
        <p:sp>
          <p:nvSpPr>
            <p:cNvPr id="10" name="Line 5"/>
            <p:cNvSpPr>
              <a:spLocks noChangeShapeType="1"/>
            </p:cNvSpPr>
            <p:nvPr/>
          </p:nvSpPr>
          <p:spPr bwMode="auto">
            <a:xfrm>
              <a:off x="5062538" y="3400425"/>
              <a:ext cx="1512887" cy="0"/>
            </a:xfrm>
            <a:prstGeom prst="line">
              <a:avLst/>
            </a:prstGeom>
            <a:noFill/>
            <a:ln w="38100">
              <a:solidFill>
                <a:srgbClr val="FF3300"/>
              </a:solidFill>
              <a:prstDash val="sysDot"/>
              <a:round/>
            </a:ln>
          </p:spPr>
          <p:txBody>
            <a:bodyPr anchor="ctr"/>
            <a:lstStyle/>
            <a:p>
              <a:endParaRPr lang="zh-CN" altLang="en-US"/>
            </a:p>
          </p:txBody>
        </p:sp>
        <p:sp>
          <p:nvSpPr>
            <p:cNvPr id="11" name="Line 6"/>
            <p:cNvSpPr>
              <a:spLocks noChangeShapeType="1"/>
            </p:cNvSpPr>
            <p:nvPr/>
          </p:nvSpPr>
          <p:spPr bwMode="auto">
            <a:xfrm>
              <a:off x="6573838" y="3400425"/>
              <a:ext cx="0" cy="1296988"/>
            </a:xfrm>
            <a:prstGeom prst="line">
              <a:avLst/>
            </a:prstGeom>
            <a:noFill/>
            <a:ln w="28575">
              <a:solidFill>
                <a:srgbClr val="FF3300"/>
              </a:solidFill>
              <a:prstDash val="sysDot"/>
              <a:round/>
            </a:ln>
          </p:spPr>
          <p:txBody>
            <a:bodyPr anchor="ctr"/>
            <a:lstStyle/>
            <a:p>
              <a:endParaRPr lang="zh-CN" altLang="en-US"/>
            </a:p>
          </p:txBody>
        </p:sp>
        <p:sp>
          <p:nvSpPr>
            <p:cNvPr id="12" name="Line 7"/>
            <p:cNvSpPr>
              <a:spLocks noChangeShapeType="1"/>
            </p:cNvSpPr>
            <p:nvPr/>
          </p:nvSpPr>
          <p:spPr bwMode="auto">
            <a:xfrm>
              <a:off x="5508625" y="3789363"/>
              <a:ext cx="1512888" cy="0"/>
            </a:xfrm>
            <a:prstGeom prst="line">
              <a:avLst/>
            </a:prstGeom>
            <a:noFill/>
            <a:ln w="38100">
              <a:solidFill>
                <a:srgbClr val="009900"/>
              </a:solidFill>
              <a:prstDash val="sysDot"/>
              <a:round/>
            </a:ln>
          </p:spPr>
          <p:txBody>
            <a:bodyPr anchor="ctr"/>
            <a:lstStyle/>
            <a:p>
              <a:endParaRPr lang="zh-CN" altLang="en-US"/>
            </a:p>
          </p:txBody>
        </p:sp>
        <p:sp>
          <p:nvSpPr>
            <p:cNvPr id="13" name="Line 8"/>
            <p:cNvSpPr>
              <a:spLocks noChangeShapeType="1"/>
            </p:cNvSpPr>
            <p:nvPr/>
          </p:nvSpPr>
          <p:spPr bwMode="auto">
            <a:xfrm>
              <a:off x="7019925" y="3789363"/>
              <a:ext cx="0" cy="1296987"/>
            </a:xfrm>
            <a:prstGeom prst="line">
              <a:avLst/>
            </a:prstGeom>
            <a:noFill/>
            <a:ln w="28575">
              <a:solidFill>
                <a:srgbClr val="009900"/>
              </a:solidFill>
              <a:prstDash val="sysDot"/>
              <a:round/>
            </a:ln>
          </p:spPr>
          <p:txBody>
            <a:bodyPr anchor="ctr"/>
            <a:lstStyle/>
            <a:p>
              <a:endParaRPr lang="zh-CN" altLang="en-US"/>
            </a:p>
          </p:txBody>
        </p:sp>
        <p:sp>
          <p:nvSpPr>
            <p:cNvPr id="14" name="Oval 9"/>
            <p:cNvSpPr>
              <a:spLocks noChangeArrowheads="1"/>
            </p:cNvSpPr>
            <p:nvPr/>
          </p:nvSpPr>
          <p:spPr bwMode="auto">
            <a:xfrm>
              <a:off x="6948488" y="3716338"/>
              <a:ext cx="144462" cy="144462"/>
            </a:xfrm>
            <a:prstGeom prst="ellipse">
              <a:avLst/>
            </a:prstGeom>
            <a:solidFill>
              <a:schemeClr val="bg1"/>
            </a:solidFill>
            <a:ln w="6350" algn="ctr">
              <a:noFill/>
              <a:round/>
            </a:ln>
          </p:spPr>
          <p:txBody>
            <a:bodyPr wrap="none" anchor="ctr">
              <a:spAutoFit/>
            </a:bodyPr>
            <a:lstStyle/>
            <a:p>
              <a:endParaRPr lang="zh-CN" altLang="en-US"/>
            </a:p>
          </p:txBody>
        </p:sp>
        <p:sp>
          <p:nvSpPr>
            <p:cNvPr id="15" name="Oval 10"/>
            <p:cNvSpPr>
              <a:spLocks noChangeArrowheads="1"/>
            </p:cNvSpPr>
            <p:nvPr/>
          </p:nvSpPr>
          <p:spPr bwMode="auto">
            <a:xfrm>
              <a:off x="65166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16" name="Oval 11"/>
            <p:cNvSpPr>
              <a:spLocks noChangeArrowheads="1"/>
            </p:cNvSpPr>
            <p:nvPr/>
          </p:nvSpPr>
          <p:spPr bwMode="auto">
            <a:xfrm>
              <a:off x="60848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17" name="Oval 12"/>
            <p:cNvSpPr>
              <a:spLocks noChangeArrowheads="1"/>
            </p:cNvSpPr>
            <p:nvPr/>
          </p:nvSpPr>
          <p:spPr bwMode="auto">
            <a:xfrm>
              <a:off x="6948488" y="4076700"/>
              <a:ext cx="144462" cy="144463"/>
            </a:xfrm>
            <a:prstGeom prst="ellipse">
              <a:avLst/>
            </a:prstGeom>
            <a:solidFill>
              <a:srgbClr val="FF3300"/>
            </a:solidFill>
            <a:ln w="6350" algn="ctr">
              <a:noFill/>
              <a:round/>
            </a:ln>
          </p:spPr>
          <p:txBody>
            <a:bodyPr wrap="none" anchor="ctr">
              <a:spAutoFit/>
            </a:bodyPr>
            <a:lstStyle/>
            <a:p>
              <a:endParaRPr lang="zh-CN" altLang="en-US"/>
            </a:p>
          </p:txBody>
        </p:sp>
        <p:sp>
          <p:nvSpPr>
            <p:cNvPr id="18" name="Oval 13"/>
            <p:cNvSpPr>
              <a:spLocks noChangeArrowheads="1"/>
            </p:cNvSpPr>
            <p:nvPr/>
          </p:nvSpPr>
          <p:spPr bwMode="auto">
            <a:xfrm>
              <a:off x="6948488" y="4437063"/>
              <a:ext cx="144462" cy="144462"/>
            </a:xfrm>
            <a:prstGeom prst="ellipse">
              <a:avLst/>
            </a:prstGeom>
            <a:solidFill>
              <a:srgbClr val="FF3300"/>
            </a:solidFill>
            <a:ln w="6350" algn="ctr">
              <a:noFill/>
              <a:round/>
            </a:ln>
          </p:spPr>
          <p:txBody>
            <a:bodyPr wrap="none" anchor="ctr">
              <a:spAutoFit/>
            </a:bodyPr>
            <a:lstStyle/>
            <a:p>
              <a:endParaRPr lang="zh-CN" altLang="en-US"/>
            </a:p>
          </p:txBody>
        </p:sp>
      </p:grpSp>
      <p:sp>
        <p:nvSpPr>
          <p:cNvPr id="2" name="文本框 1"/>
          <p:cNvSpPr txBox="1"/>
          <p:nvPr/>
        </p:nvSpPr>
        <p:spPr>
          <a:xfrm>
            <a:off x="466340" y="764704"/>
            <a:ext cx="867545" cy="369332"/>
          </a:xfrm>
          <a:prstGeom prst="rect">
            <a:avLst/>
          </a:prstGeom>
          <a:noFill/>
        </p:spPr>
        <p:txBody>
          <a:bodyPr wrap="none" rtlCol="0">
            <a:spAutoFit/>
          </a:bodyPr>
          <a:lstStyle/>
          <a:p>
            <a:r>
              <a:rPr lang="en-US" altLang="zh-CN" sz="1800" dirty="0" smtClean="0">
                <a:solidFill>
                  <a:srgbClr val="FF0000"/>
                </a:solidFill>
              </a:rPr>
              <a:t>r=2</a:t>
            </a:r>
            <a:r>
              <a:rPr lang="zh-CN" altLang="en-US" sz="1800" dirty="0" smtClean="0">
                <a:solidFill>
                  <a:srgbClr val="FF0000"/>
                </a:solidFill>
              </a:rPr>
              <a:t>：</a:t>
            </a:r>
            <a:endParaRPr lang="zh-CN" altLang="en-US" dirty="0">
              <a:solidFill>
                <a:srgbClr val="FF0000"/>
              </a:solidFill>
            </a:endParaRPr>
          </a:p>
        </p:txBody>
      </p:sp>
      <p:graphicFrame>
        <p:nvGraphicFramePr>
          <p:cNvPr id="20" name="Group 31"/>
          <p:cNvGraphicFramePr>
            <a:graphicFrameLocks noGrp="1"/>
          </p:cNvGraphicFramePr>
          <p:nvPr>
            <p:extLst>
              <p:ext uri="{D42A27DB-BD31-4B8C-83A1-F6EECF244321}">
                <p14:modId xmlns:p14="http://schemas.microsoft.com/office/powerpoint/2010/main" val="3659208844"/>
              </p:ext>
            </p:extLst>
          </p:nvPr>
        </p:nvGraphicFramePr>
        <p:xfrm>
          <a:off x="4001781" y="286213"/>
          <a:ext cx="4805544" cy="548532"/>
        </p:xfrm>
        <a:graphic>
          <a:graphicData uri="http://schemas.openxmlformats.org/drawingml/2006/table">
            <a:tbl>
              <a:tblPr/>
              <a:tblGrid>
                <a:gridCol w="812292">
                  <a:extLst>
                    <a:ext uri="{9D8B030D-6E8A-4147-A177-3AD203B41FA5}">
                      <a16:colId xmlns:a16="http://schemas.microsoft.com/office/drawing/2014/main" val="20000"/>
                    </a:ext>
                  </a:extLst>
                </a:gridCol>
                <a:gridCol w="812292">
                  <a:extLst>
                    <a:ext uri="{9D8B030D-6E8A-4147-A177-3AD203B41FA5}">
                      <a16:colId xmlns:a16="http://schemas.microsoft.com/office/drawing/2014/main" val="20001"/>
                    </a:ext>
                  </a:extLst>
                </a:gridCol>
                <a:gridCol w="688278">
                  <a:extLst>
                    <a:ext uri="{9D8B030D-6E8A-4147-A177-3AD203B41FA5}">
                      <a16:colId xmlns:a16="http://schemas.microsoft.com/office/drawing/2014/main" val="20002"/>
                    </a:ext>
                  </a:extLst>
                </a:gridCol>
                <a:gridCol w="688278">
                  <a:extLst>
                    <a:ext uri="{9D8B030D-6E8A-4147-A177-3AD203B41FA5}">
                      <a16:colId xmlns:a16="http://schemas.microsoft.com/office/drawing/2014/main" val="20003"/>
                    </a:ext>
                  </a:extLst>
                </a:gridCol>
                <a:gridCol w="812292">
                  <a:extLst>
                    <a:ext uri="{9D8B030D-6E8A-4147-A177-3AD203B41FA5}">
                      <a16:colId xmlns:a16="http://schemas.microsoft.com/office/drawing/2014/main" val="20004"/>
                    </a:ext>
                  </a:extLst>
                </a:gridCol>
                <a:gridCol w="992112">
                  <a:extLst>
                    <a:ext uri="{9D8B030D-6E8A-4147-A177-3AD203B41FA5}">
                      <a16:colId xmlns:a16="http://schemas.microsoft.com/office/drawing/2014/main" val="20005"/>
                    </a:ext>
                  </a:extLst>
                </a:gridCol>
              </a:tblGrid>
              <a:tr h="20367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A1</a:t>
                      </a:r>
                    </a:p>
                  </a:txBody>
                  <a:tcPr marL="91439" marR="91439"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A3</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A4</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A6</a:t>
                      </a:r>
                    </a:p>
                  </a:txBody>
                  <a:tcPr marL="91439" marR="91439"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294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35</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35</a:t>
                      </a: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a:t>
                      </a:r>
                    </a:p>
                  </a:txBody>
                  <a:tcPr marL="91439" marR="91439"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pPr>
              <a:defRPr/>
            </a:pPr>
            <a:fld id="{F70DF5C6-E0BE-4961-A04E-0B0BDBCB07AB}" type="slidenum">
              <a:rPr lang="en-US" altLang="zh-CN"/>
              <a:t>28</a:t>
            </a:fld>
            <a:endParaRPr lang="en-US" altLang="zh-CN"/>
          </a:p>
        </p:txBody>
      </p:sp>
      <p:sp>
        <p:nvSpPr>
          <p:cNvPr id="22531" name="Rectangle 3"/>
          <p:cNvSpPr>
            <a:spLocks noGrp="1" noChangeArrowheads="1"/>
          </p:cNvSpPr>
          <p:nvPr>
            <p:ph type="body" sz="half" idx="1"/>
          </p:nvPr>
        </p:nvSpPr>
        <p:spPr/>
        <p:txBody>
          <a:bodyPr/>
          <a:lstStyle/>
          <a:p>
            <a:pPr eaLnBrk="1" hangingPunct="1">
              <a:lnSpc>
                <a:spcPct val="90000"/>
              </a:lnSpc>
            </a:pPr>
            <a:endParaRPr lang="zh-CN" altLang="en-US" sz="26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zh-CN" sz="1800" dirty="0" smtClean="0">
                <a:latin typeface="Times New Roman" panose="02020603050405020304" pitchFamily="18" charset="0"/>
                <a:ea typeface="楷体_GB2312" pitchFamily="49" charset="-122"/>
                <a:cs typeface="Times New Roman" panose="02020603050405020304" pitchFamily="18" charset="0"/>
              </a:rPr>
              <a:t>s[3][5]=3;</a:t>
            </a:r>
          </a:p>
          <a:p>
            <a:pPr eaLnBrk="1" hangingPunct="1">
              <a:lnSpc>
                <a:spcPct val="90000"/>
              </a:lnSpc>
            </a:pPr>
            <a:endParaRPr lang="en-US" altLang="zh-CN" sz="18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20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r>
              <a:rPr lang="en-US" altLang="zh-CN" sz="1800" dirty="0" smtClean="0">
                <a:latin typeface="Times New Roman" panose="02020603050405020304" pitchFamily="18" charset="0"/>
                <a:ea typeface="楷体_GB2312" pitchFamily="49" charset="-122"/>
                <a:cs typeface="Times New Roman" panose="02020603050405020304" pitchFamily="18" charset="0"/>
              </a:rPr>
              <a:t>s[4][6]=5;</a:t>
            </a:r>
          </a:p>
          <a:p>
            <a:pPr eaLnBrk="1" hangingPunct="1">
              <a:lnSpc>
                <a:spcPct val="90000"/>
              </a:lnSpc>
            </a:pPr>
            <a:endParaRPr lang="en-US" altLang="zh-CN" sz="18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r>
              <a:rPr lang="en-US" altLang="zh-CN" sz="1800" dirty="0" smtClean="0">
                <a:solidFill>
                  <a:srgbClr val="FF0000"/>
                </a:solidFill>
                <a:latin typeface="Times New Roman" panose="02020603050405020304" pitchFamily="18" charset="0"/>
                <a:ea typeface="楷体_GB2312" pitchFamily="49" charset="-122"/>
                <a:cs typeface="Times New Roman" panose="02020603050405020304" pitchFamily="18" charset="0"/>
              </a:rPr>
              <a:t>r=4</a:t>
            </a:r>
            <a:r>
              <a:rPr lang="zh-CN" altLang="en-US" sz="1800"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en-US" altLang="zh-CN" sz="1800"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r>
              <a:rPr lang="en-US" altLang="zh-CN" sz="1800" dirty="0" smtClean="0">
                <a:latin typeface="Times New Roman" panose="02020603050405020304" pitchFamily="18" charset="0"/>
                <a:ea typeface="楷体_GB2312" pitchFamily="49" charset="-122"/>
                <a:cs typeface="Times New Roman" panose="02020603050405020304" pitchFamily="18" charset="0"/>
              </a:rPr>
              <a:t>s[1][4]=3;</a:t>
            </a:r>
          </a:p>
          <a:p>
            <a:pPr eaLnBrk="1" hangingPunct="1">
              <a:lnSpc>
                <a:spcPct val="90000"/>
              </a:lnSpc>
            </a:pPr>
            <a:endParaRPr lang="en-US" altLang="zh-CN" sz="18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2000" dirty="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2600" dirty="0" smtClean="0">
              <a:latin typeface="Times New Roman" panose="02020603050405020304" pitchFamily="18" charset="0"/>
              <a:cs typeface="Times New Roman" panose="02020603050405020304" pitchFamily="18" charset="0"/>
            </a:endParaRPr>
          </a:p>
        </p:txBody>
      </p:sp>
      <p:sp>
        <p:nvSpPr>
          <p:cNvPr id="22532" name="Rectangle 5"/>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endParaRPr lang="zh-CN" altLang="en-US"/>
          </a:p>
        </p:txBody>
      </p:sp>
      <p:sp>
        <p:nvSpPr>
          <p:cNvPr id="22533" name="Rectangle 7"/>
          <p:cNvSpPr>
            <a:spLocks noChangeArrowheads="1"/>
          </p:cNvSpPr>
          <p:nvPr/>
        </p:nvSpPr>
        <p:spPr bwMode="auto">
          <a:xfrm>
            <a:off x="0" y="3219450"/>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2534" name="Object 6"/>
          <p:cNvGraphicFramePr>
            <a:graphicFrameLocks noChangeAspect="1"/>
          </p:cNvGraphicFramePr>
          <p:nvPr/>
        </p:nvGraphicFramePr>
        <p:xfrm>
          <a:off x="1475656" y="892969"/>
          <a:ext cx="6264275" cy="879475"/>
        </p:xfrm>
        <a:graphic>
          <a:graphicData uri="http://schemas.openxmlformats.org/presentationml/2006/ole">
            <mc:AlternateContent xmlns:mc="http://schemas.openxmlformats.org/markup-compatibility/2006">
              <mc:Choice xmlns:v="urn:schemas-microsoft-com:vml" Requires="v">
                <p:oleObj spid="_x0000_s22951" name="公式" r:id="rId4" imgW="3162300" imgH="444500" progId="Equation.3">
                  <p:embed/>
                </p:oleObj>
              </mc:Choice>
              <mc:Fallback>
                <p:oleObj name="公式" r:id="rId4" imgW="3162300" imgH="4445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892969"/>
                        <a:ext cx="6264275"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Rectangle 9"/>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2536" name="Object 8"/>
          <p:cNvGraphicFramePr>
            <a:graphicFrameLocks noChangeAspect="1"/>
          </p:cNvGraphicFramePr>
          <p:nvPr/>
        </p:nvGraphicFramePr>
        <p:xfrm>
          <a:off x="1619672" y="2251074"/>
          <a:ext cx="6265862" cy="828675"/>
        </p:xfrm>
        <a:graphic>
          <a:graphicData uri="http://schemas.openxmlformats.org/presentationml/2006/ole">
            <mc:AlternateContent xmlns:mc="http://schemas.openxmlformats.org/markup-compatibility/2006">
              <mc:Choice xmlns:v="urn:schemas-microsoft-com:vml" Requires="v">
                <p:oleObj spid="_x0000_s22952" name="公式" r:id="rId6" imgW="3175000" imgH="419100" progId="Equation.3">
                  <p:embed/>
                </p:oleObj>
              </mc:Choice>
              <mc:Fallback>
                <p:oleObj name="公式" r:id="rId6" imgW="3175000" imgH="4191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2251074"/>
                        <a:ext cx="6265862"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7" name="Object 13"/>
          <p:cNvGraphicFramePr>
            <a:graphicFrameLocks noGrp="1" noChangeAspect="1"/>
          </p:cNvGraphicFramePr>
          <p:nvPr>
            <p:ph sz="half" idx="2"/>
          </p:nvPr>
        </p:nvGraphicFramePr>
        <p:xfrm>
          <a:off x="1619672" y="3638551"/>
          <a:ext cx="5708650" cy="1200150"/>
        </p:xfrm>
        <a:graphic>
          <a:graphicData uri="http://schemas.openxmlformats.org/presentationml/2006/ole">
            <mc:AlternateContent xmlns:mc="http://schemas.openxmlformats.org/markup-compatibility/2006">
              <mc:Choice xmlns:v="urn:schemas-microsoft-com:vml" Requires="v">
                <p:oleObj spid="_x0000_s22953" name="公式" r:id="rId8" imgW="3200400" imgH="673100" progId="Equation.3">
                  <p:embed/>
                </p:oleObj>
              </mc:Choice>
              <mc:Fallback>
                <p:oleObj name="公式" r:id="rId8" imgW="3200400" imgH="673100" progId="Equation.3">
                  <p:embed/>
                  <p:pic>
                    <p:nvPicPr>
                      <p:cNvPr id="0" name="Picture 12"/>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672" y="3638551"/>
                        <a:ext cx="570865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31ADBA57-5FDC-491D-9360-677C866DBDED}" type="slidenum">
              <a:rPr lang="en-US" altLang="zh-CN"/>
              <a:t>29</a:t>
            </a:fld>
            <a:endParaRPr lang="en-US" altLang="zh-CN"/>
          </a:p>
        </p:txBody>
      </p:sp>
      <p:sp>
        <p:nvSpPr>
          <p:cNvPr id="23556" name="Rectangle 3"/>
          <p:cNvSpPr>
            <a:spLocks noGrp="1" noChangeArrowheads="1"/>
          </p:cNvSpPr>
          <p:nvPr>
            <p:ph type="body" idx="1"/>
          </p:nvPr>
        </p:nvSpPr>
        <p:spPr>
          <a:xfrm>
            <a:off x="457200" y="1052513"/>
            <a:ext cx="8229600" cy="5078412"/>
          </a:xfrm>
        </p:spPr>
        <p:txBody>
          <a:bodyPr/>
          <a:lstStyle/>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sz="2000" dirty="0" smtClean="0">
                <a:latin typeface="Times New Roman" panose="02020603050405020304" pitchFamily="18" charset="0"/>
                <a:ea typeface="楷体_GB2312" pitchFamily="49" charset="-122"/>
                <a:cs typeface="Times New Roman" panose="02020603050405020304" pitchFamily="18" charset="0"/>
              </a:rPr>
              <a:t>s[2][5]=3;</a:t>
            </a:r>
          </a:p>
          <a:p>
            <a:pPr eaLnBrk="1" hangingPunct="1"/>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sz="2000" dirty="0" smtClean="0">
                <a:latin typeface="Times New Roman" panose="02020603050405020304" pitchFamily="18" charset="0"/>
                <a:ea typeface="楷体_GB2312" pitchFamily="49" charset="-122"/>
                <a:cs typeface="Times New Roman" panose="02020603050405020304" pitchFamily="18" charset="0"/>
              </a:rPr>
              <a:t>s[3][6]=3;</a:t>
            </a:r>
          </a:p>
          <a:p>
            <a:pPr eaLnBrk="1" hangingPunct="1"/>
            <a:r>
              <a:rPr lang="en-US" altLang="zh-CN" sz="2000" dirty="0" smtClean="0">
                <a:solidFill>
                  <a:srgbClr val="FF0000"/>
                </a:solidFill>
                <a:latin typeface="Times New Roman" panose="02020603050405020304" pitchFamily="18" charset="0"/>
                <a:ea typeface="楷体_GB2312" pitchFamily="49" charset="-122"/>
                <a:cs typeface="Times New Roman" panose="02020603050405020304" pitchFamily="18" charset="0"/>
              </a:rPr>
              <a:t>r=5</a:t>
            </a:r>
            <a:r>
              <a:rPr lang="zh-CN" altLang="en-US" sz="2000"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en-US" altLang="zh-CN" sz="2000"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sz="2000" dirty="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sz="2000" dirty="0" smtClean="0">
                <a:latin typeface="Times New Roman" panose="02020603050405020304" pitchFamily="18" charset="0"/>
                <a:ea typeface="楷体_GB2312" pitchFamily="49" charset="-122"/>
                <a:cs typeface="Times New Roman" panose="02020603050405020304" pitchFamily="18" charset="0"/>
              </a:rPr>
              <a:t>s[1][5]=3;</a:t>
            </a:r>
          </a:p>
        </p:txBody>
      </p:sp>
      <p:sp>
        <p:nvSpPr>
          <p:cNvPr id="23557" name="Rectangle 5"/>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endParaRPr lang="zh-CN" altLang="en-US"/>
          </a:p>
        </p:txBody>
      </p:sp>
      <p:sp>
        <p:nvSpPr>
          <p:cNvPr id="23558" name="Rectangle 7"/>
          <p:cNvSpPr>
            <a:spLocks noChangeArrowheads="1"/>
          </p:cNvSpPr>
          <p:nvPr/>
        </p:nvSpPr>
        <p:spPr bwMode="auto">
          <a:xfrm>
            <a:off x="0" y="3128963"/>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3559" name="Object 6"/>
          <p:cNvGraphicFramePr>
            <a:graphicFrameLocks noChangeAspect="1"/>
          </p:cNvGraphicFramePr>
          <p:nvPr/>
        </p:nvGraphicFramePr>
        <p:xfrm>
          <a:off x="889000" y="908050"/>
          <a:ext cx="5494338" cy="1025525"/>
        </p:xfrm>
        <a:graphic>
          <a:graphicData uri="http://schemas.openxmlformats.org/presentationml/2006/ole">
            <mc:AlternateContent xmlns:mc="http://schemas.openxmlformats.org/markup-compatibility/2006">
              <mc:Choice xmlns:v="urn:schemas-microsoft-com:vml" Requires="v">
                <p:oleObj spid="_x0000_s23980" name="公式" r:id="rId4" imgW="3213100" imgH="596900" progId="Equation.3">
                  <p:embed/>
                </p:oleObj>
              </mc:Choice>
              <mc:Fallback>
                <p:oleObj name="公式" r:id="rId4" imgW="3213100" imgH="59690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908050"/>
                        <a:ext cx="5494338"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0" name="Rectangle 9"/>
          <p:cNvSpPr>
            <a:spLocks noChangeArrowheads="1"/>
          </p:cNvSpPr>
          <p:nvPr/>
        </p:nvSpPr>
        <p:spPr bwMode="auto">
          <a:xfrm>
            <a:off x="0" y="3128963"/>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3561" name="Object 8"/>
          <p:cNvGraphicFramePr>
            <a:graphicFrameLocks noChangeAspect="1"/>
          </p:cNvGraphicFramePr>
          <p:nvPr/>
        </p:nvGraphicFramePr>
        <p:xfrm>
          <a:off x="900113" y="2349500"/>
          <a:ext cx="5616575" cy="1049338"/>
        </p:xfrm>
        <a:graphic>
          <a:graphicData uri="http://schemas.openxmlformats.org/presentationml/2006/ole">
            <mc:AlternateContent xmlns:mc="http://schemas.openxmlformats.org/markup-compatibility/2006">
              <mc:Choice xmlns:v="urn:schemas-microsoft-com:vml" Requires="v">
                <p:oleObj spid="_x0000_s23981" name="公式" r:id="rId6" imgW="3213100" imgH="596900" progId="Equation.3">
                  <p:embed/>
                </p:oleObj>
              </mc:Choice>
              <mc:Fallback>
                <p:oleObj name="公式" r:id="rId6" imgW="3213100" imgH="59690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349500"/>
                        <a:ext cx="5616575"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2" name="Rectangle 11"/>
          <p:cNvSpPr>
            <a:spLocks noChangeArrowheads="1"/>
          </p:cNvSpPr>
          <p:nvPr/>
        </p:nvSpPr>
        <p:spPr bwMode="auto">
          <a:xfrm>
            <a:off x="0" y="3028950"/>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3563" name="Object 10"/>
          <p:cNvGraphicFramePr>
            <a:graphicFrameLocks noChangeAspect="1"/>
          </p:cNvGraphicFramePr>
          <p:nvPr/>
        </p:nvGraphicFramePr>
        <p:xfrm>
          <a:off x="1092200" y="3885406"/>
          <a:ext cx="5424488" cy="1458912"/>
        </p:xfrm>
        <a:graphic>
          <a:graphicData uri="http://schemas.openxmlformats.org/presentationml/2006/ole">
            <mc:AlternateContent xmlns:mc="http://schemas.openxmlformats.org/markup-compatibility/2006">
              <mc:Choice xmlns:v="urn:schemas-microsoft-com:vml" Requires="v">
                <p:oleObj spid="_x0000_s23982" name="公式" r:id="rId8" imgW="2971800" imgH="800100" progId="Equation.3">
                  <p:embed/>
                </p:oleObj>
              </mc:Choice>
              <mc:Fallback>
                <p:oleObj name="公式" r:id="rId8" imgW="2971800" imgH="800100" progId="Equation.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2200" y="3885406"/>
                        <a:ext cx="5424488" cy="1458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xfrm>
            <a:off x="6553200" y="5929313"/>
            <a:ext cx="2133600" cy="457200"/>
          </a:xfrm>
        </p:spPr>
        <p:txBody>
          <a:bodyPr/>
          <a:lstStyle/>
          <a:p>
            <a:pPr>
              <a:defRPr/>
            </a:pPr>
            <a:fld id="{E1EE8F05-8808-4896-934B-33F590ABD582}" type="slidenum">
              <a:rPr lang="en-US" altLang="zh-CN"/>
              <a:t>3</a:t>
            </a:fld>
            <a:endParaRPr lang="en-US" altLang="zh-CN"/>
          </a:p>
        </p:txBody>
      </p:sp>
      <p:sp>
        <p:nvSpPr>
          <p:cNvPr id="6147" name="Rectangle 2"/>
          <p:cNvSpPr>
            <a:spLocks noChangeArrowheads="1"/>
          </p:cNvSpPr>
          <p:nvPr/>
        </p:nvSpPr>
        <p:spPr bwMode="auto">
          <a:xfrm>
            <a:off x="684213" y="1628775"/>
            <a:ext cx="8174037" cy="4114800"/>
          </a:xfrm>
          <a:prstGeom prst="rect">
            <a:avLst/>
          </a:prstGeom>
          <a:noFill/>
          <a:ln w="9525">
            <a:noFill/>
            <a:miter lim="800000"/>
          </a:ln>
        </p:spPr>
        <p:txBody>
          <a:bodyPr/>
          <a:lstStyle/>
          <a:p>
            <a:pPr marL="342900" indent="-342900"/>
            <a:r>
              <a:rPr lang="zh-CN" altLang="en-US" sz="3200" b="1">
                <a:solidFill>
                  <a:schemeClr val="tx1"/>
                </a:solidFill>
                <a:latin typeface="宋体" panose="02010600030101010101" pitchFamily="2" charset="-122"/>
                <a:ea typeface="宋体" panose="02010600030101010101" pitchFamily="2" charset="-122"/>
              </a:rPr>
              <a:t>动态规划算法与分治法类似，其基本思想也是将待求解问题分解成若干个子问题</a:t>
            </a:r>
          </a:p>
        </p:txBody>
      </p:sp>
      <p:sp>
        <p:nvSpPr>
          <p:cNvPr id="284675" name="Rectangle 3"/>
          <p:cNvSpPr>
            <a:spLocks noChangeArrowheads="1"/>
          </p:cNvSpPr>
          <p:nvPr/>
        </p:nvSpPr>
        <p:spPr bwMode="auto">
          <a:xfrm>
            <a:off x="685800" y="609600"/>
            <a:ext cx="7772400" cy="1143000"/>
          </a:xfrm>
          <a:prstGeom prst="rect">
            <a:avLst/>
          </a:prstGeom>
          <a:noFill/>
          <a:ln w="9525">
            <a:noFill/>
            <a:miter lim="800000"/>
          </a:ln>
          <a:effectLst/>
        </p:spPr>
        <p:txBody>
          <a:bodyPr anchor="ctr"/>
          <a:lstStyle/>
          <a:p>
            <a:pPr>
              <a:spcBef>
                <a:spcPct val="0"/>
              </a:spcBef>
              <a:buClrTx/>
              <a:buSzTx/>
              <a:buFontTx/>
              <a:buNone/>
              <a:defRPr/>
            </a:pPr>
            <a:r>
              <a:rPr lang="zh-CN" altLang="en-US" sz="42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算法总体思想</a:t>
            </a:r>
          </a:p>
        </p:txBody>
      </p:sp>
      <p:grpSp>
        <p:nvGrpSpPr>
          <p:cNvPr id="6149" name="Group 4"/>
          <p:cNvGrpSpPr/>
          <p:nvPr/>
        </p:nvGrpSpPr>
        <p:grpSpPr bwMode="auto">
          <a:xfrm>
            <a:off x="428625" y="2900363"/>
            <a:ext cx="8715375" cy="3200400"/>
            <a:chOff x="270" y="2025"/>
            <a:chExt cx="5490" cy="2016"/>
          </a:xfrm>
        </p:grpSpPr>
        <p:sp>
          <p:nvSpPr>
            <p:cNvPr id="6150"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n</a:t>
              </a:r>
            </a:p>
          </p:txBody>
        </p:sp>
        <p:cxnSp>
          <p:nvCxnSpPr>
            <p:cNvPr id="6151" name="AutoShape 6"/>
            <p:cNvCxnSpPr>
              <a:cxnSpLocks noChangeShapeType="1"/>
              <a:stCxn id="6150" idx="4"/>
              <a:endCxn id="6158" idx="0"/>
            </p:cNvCxnSpPr>
            <p:nvPr/>
          </p:nvCxnSpPr>
          <p:spPr bwMode="auto">
            <a:xfrm>
              <a:off x="2951" y="2595"/>
              <a:ext cx="2281" cy="512"/>
            </a:xfrm>
            <a:prstGeom prst="straightConnector1">
              <a:avLst/>
            </a:prstGeom>
            <a:noFill/>
            <a:ln w="19050">
              <a:solidFill>
                <a:schemeClr val="accent2"/>
              </a:solidFill>
              <a:round/>
              <a:tailEnd type="triangle" w="med" len="med"/>
            </a:ln>
          </p:spPr>
        </p:cxnSp>
        <p:cxnSp>
          <p:nvCxnSpPr>
            <p:cNvPr id="6152" name="AutoShape 7"/>
            <p:cNvCxnSpPr>
              <a:cxnSpLocks noChangeShapeType="1"/>
              <a:stCxn id="6150" idx="4"/>
              <a:endCxn id="6155" idx="0"/>
            </p:cNvCxnSpPr>
            <p:nvPr/>
          </p:nvCxnSpPr>
          <p:spPr bwMode="auto">
            <a:xfrm flipH="1">
              <a:off x="798" y="2595"/>
              <a:ext cx="2153" cy="480"/>
            </a:xfrm>
            <a:prstGeom prst="straightConnector1">
              <a:avLst/>
            </a:prstGeom>
            <a:noFill/>
            <a:ln w="19050">
              <a:solidFill>
                <a:schemeClr val="accent2"/>
              </a:solidFill>
              <a:round/>
              <a:tailEnd type="triangle" w="med" len="med"/>
            </a:ln>
          </p:spPr>
        </p:cxnSp>
        <p:cxnSp>
          <p:nvCxnSpPr>
            <p:cNvPr id="6153" name="AutoShape 8"/>
            <p:cNvCxnSpPr>
              <a:cxnSpLocks noChangeShapeType="1"/>
              <a:stCxn id="6150" idx="4"/>
              <a:endCxn id="6156" idx="0"/>
            </p:cNvCxnSpPr>
            <p:nvPr/>
          </p:nvCxnSpPr>
          <p:spPr bwMode="auto">
            <a:xfrm flipH="1">
              <a:off x="2276" y="2595"/>
              <a:ext cx="675" cy="512"/>
            </a:xfrm>
            <a:prstGeom prst="straightConnector1">
              <a:avLst/>
            </a:prstGeom>
            <a:noFill/>
            <a:ln w="19050">
              <a:solidFill>
                <a:schemeClr val="accent2"/>
              </a:solidFill>
              <a:round/>
              <a:tailEnd type="triangle" w="med" len="med"/>
            </a:ln>
          </p:spPr>
        </p:cxnSp>
        <p:cxnSp>
          <p:nvCxnSpPr>
            <p:cNvPr id="6154" name="AutoShape 9"/>
            <p:cNvCxnSpPr>
              <a:cxnSpLocks noChangeShapeType="1"/>
              <a:stCxn id="6150" idx="4"/>
              <a:endCxn id="6157" idx="0"/>
            </p:cNvCxnSpPr>
            <p:nvPr/>
          </p:nvCxnSpPr>
          <p:spPr bwMode="auto">
            <a:xfrm>
              <a:off x="2951" y="2595"/>
              <a:ext cx="803" cy="512"/>
            </a:xfrm>
            <a:prstGeom prst="straightConnector1">
              <a:avLst/>
            </a:prstGeom>
            <a:noFill/>
            <a:ln w="19050">
              <a:solidFill>
                <a:schemeClr val="accent2"/>
              </a:solidFill>
              <a:round/>
              <a:tailEnd type="triangle" w="med" len="med"/>
            </a:ln>
          </p:spPr>
        </p:cxnSp>
        <p:sp>
          <p:nvSpPr>
            <p:cNvPr id="6155" name="AutoShape 10"/>
            <p:cNvSpPr>
              <a:spLocks noChangeArrowheads="1"/>
            </p:cNvSpPr>
            <p:nvPr/>
          </p:nvSpPr>
          <p:spPr bwMode="auto">
            <a:xfrm>
              <a:off x="270" y="3081"/>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2800" b="1">
                  <a:solidFill>
                    <a:schemeClr val="tx1"/>
                  </a:solidFill>
                  <a:latin typeface="Arial Rounded MT Bold" panose="020F0704030504030204" pitchFamily="34" charset="0"/>
                  <a:ea typeface="宋体" panose="02010600030101010101" pitchFamily="2" charset="-122"/>
                </a:rPr>
                <a:t>T(n/2)</a:t>
              </a:r>
            </a:p>
          </p:txBody>
        </p:sp>
        <p:sp>
          <p:nvSpPr>
            <p:cNvPr id="6156" name="AutoShape 11"/>
            <p:cNvSpPr>
              <a:spLocks noChangeArrowheads="1"/>
            </p:cNvSpPr>
            <p:nvPr/>
          </p:nvSpPr>
          <p:spPr bwMode="auto">
            <a:xfrm>
              <a:off x="1748"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2800" b="1">
                  <a:solidFill>
                    <a:schemeClr val="tx1"/>
                  </a:solidFill>
                  <a:latin typeface="Arial Rounded MT Bold" panose="020F0704030504030204" pitchFamily="34" charset="0"/>
                  <a:ea typeface="宋体" panose="02010600030101010101" pitchFamily="2" charset="-122"/>
                </a:rPr>
                <a:t>T(n/2)</a:t>
              </a:r>
            </a:p>
          </p:txBody>
        </p:sp>
        <p:sp>
          <p:nvSpPr>
            <p:cNvPr id="6157" name="AutoShape 12"/>
            <p:cNvSpPr>
              <a:spLocks noChangeArrowheads="1"/>
            </p:cNvSpPr>
            <p:nvPr/>
          </p:nvSpPr>
          <p:spPr bwMode="auto">
            <a:xfrm>
              <a:off x="3226"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2800" b="1">
                  <a:solidFill>
                    <a:schemeClr val="tx1"/>
                  </a:solidFill>
                  <a:latin typeface="Arial Rounded MT Bold" panose="020F0704030504030204" pitchFamily="34" charset="0"/>
                  <a:ea typeface="宋体" panose="02010600030101010101" pitchFamily="2" charset="-122"/>
                </a:rPr>
                <a:t>T(n/2)</a:t>
              </a:r>
            </a:p>
          </p:txBody>
        </p:sp>
        <p:sp>
          <p:nvSpPr>
            <p:cNvPr id="6158" name="AutoShape 13"/>
            <p:cNvSpPr>
              <a:spLocks noChangeArrowheads="1"/>
            </p:cNvSpPr>
            <p:nvPr/>
          </p:nvSpPr>
          <p:spPr bwMode="auto">
            <a:xfrm>
              <a:off x="4704"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2800" b="1">
                  <a:solidFill>
                    <a:schemeClr val="tx1"/>
                  </a:solidFill>
                  <a:latin typeface="Arial Rounded MT Bold" panose="020F0704030504030204" pitchFamily="34" charset="0"/>
                  <a:ea typeface="宋体" panose="02010600030101010101" pitchFamily="2" charset="-122"/>
                </a:rPr>
                <a:t>T(n/2)</a:t>
              </a:r>
            </a:p>
          </p:txBody>
        </p:sp>
        <p:sp>
          <p:nvSpPr>
            <p:cNvPr id="6159" name="AutoShape 14"/>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T(n)</a:t>
              </a:r>
            </a:p>
          </p:txBody>
        </p:sp>
        <p:sp>
          <p:nvSpPr>
            <p:cNvPr id="6160" name="Text Box 15"/>
            <p:cNvSpPr txBox="1">
              <a:spLocks noChangeArrowheads="1"/>
            </p:cNvSpPr>
            <p:nvPr/>
          </p:nvSpPr>
          <p:spPr bwMode="auto">
            <a:xfrm>
              <a:off x="1824" y="2236"/>
              <a:ext cx="672" cy="365"/>
            </a:xfrm>
            <a:prstGeom prst="rect">
              <a:avLst/>
            </a:prstGeom>
            <a:noFill/>
            <a:ln w="9525">
              <a:noFill/>
              <a:miter lim="800000"/>
            </a:ln>
          </p:spPr>
          <p:txBody>
            <a:bodyPr>
              <a:spAutoFit/>
            </a:bodyPr>
            <a:lstStyle/>
            <a:p>
              <a:pPr algn="ctr" eaLnBrk="0" hangingPunct="0">
                <a:spcBef>
                  <a:spcPct val="50000"/>
                </a:spcBef>
                <a:buClrTx/>
                <a:buSzTx/>
                <a:buFontTx/>
                <a:buNone/>
              </a:pPr>
              <a:r>
                <a:rPr lang="zh-CN" altLang="en-US" sz="3200">
                  <a:solidFill>
                    <a:schemeClr val="tx1"/>
                  </a:solidFill>
                  <a:latin typeface="Arial Rounded MT Bold" panose="020F0704030504030204" pitchFamily="34" charset="0"/>
                  <a:ea typeface="宋体" panose="02010600030101010101" pitchFamily="2" charset="-122"/>
                </a:rPr>
                <a:t>=</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29FE1140-B067-44FB-B2E8-26998EAC81AA}" type="slidenum">
              <a:rPr lang="en-US" altLang="zh-CN">
                <a:latin typeface="+mn-ea"/>
              </a:rPr>
              <a:t>30</a:t>
            </a:fld>
            <a:endParaRPr lang="en-US" altLang="zh-CN">
              <a:latin typeface="+mn-ea"/>
            </a:endParaRPr>
          </a:p>
        </p:txBody>
      </p:sp>
      <p:sp>
        <p:nvSpPr>
          <p:cNvPr id="24580" name="Rectangle 3"/>
          <p:cNvSpPr>
            <a:spLocks noGrp="1" noChangeArrowheads="1"/>
          </p:cNvSpPr>
          <p:nvPr>
            <p:ph type="body" idx="1"/>
          </p:nvPr>
        </p:nvSpPr>
        <p:spPr>
          <a:xfrm>
            <a:off x="500063" y="1214438"/>
            <a:ext cx="8229600" cy="4933950"/>
          </a:xfrm>
        </p:spPr>
        <p:txBody>
          <a:bodyPr/>
          <a:lstStyle/>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r>
              <a:rPr lang="en-US" altLang="zh-CN" sz="2000" dirty="0" smtClean="0">
                <a:latin typeface="Times New Roman" panose="02020603050405020304" pitchFamily="18" charset="0"/>
                <a:cs typeface="Times New Roman" panose="02020603050405020304" pitchFamily="18" charset="0"/>
              </a:rPr>
              <a:t>s[2][6]=3;</a:t>
            </a:r>
          </a:p>
          <a:p>
            <a:pPr eaLnBrk="1" hangingPunct="1"/>
            <a:r>
              <a:rPr lang="en-US" altLang="zh-CN" sz="2000" dirty="0" smtClean="0">
                <a:solidFill>
                  <a:srgbClr val="FF0000"/>
                </a:solidFill>
                <a:latin typeface="Times New Roman" panose="02020603050405020304" pitchFamily="18" charset="0"/>
                <a:cs typeface="Times New Roman" panose="02020603050405020304" pitchFamily="18" charset="0"/>
              </a:rPr>
              <a:t>r=6</a:t>
            </a:r>
            <a:r>
              <a:rPr lang="zh-CN" altLang="en-US" sz="2000" dirty="0" smtClean="0">
                <a:solidFill>
                  <a:srgbClr val="FF0000"/>
                </a:solidFill>
                <a:latin typeface="Times New Roman" panose="02020603050405020304" pitchFamily="18" charset="0"/>
                <a:cs typeface="Times New Roman" panose="02020603050405020304" pitchFamily="18" charset="0"/>
              </a:rPr>
              <a:t>：</a:t>
            </a:r>
            <a:endParaRPr lang="en-US" altLang="zh-CN" sz="2000" dirty="0" smtClean="0">
              <a:solidFill>
                <a:srgbClr val="FF0000"/>
              </a:solidFill>
              <a:latin typeface="Times New Roman" panose="02020603050405020304" pitchFamily="18" charset="0"/>
              <a:cs typeface="Times New Roman" panose="02020603050405020304" pitchFamily="18" charset="0"/>
            </a:endParaRPr>
          </a:p>
          <a:p>
            <a:pPr eaLnBrk="1" hangingPunct="1"/>
            <a:endParaRPr lang="en-US" altLang="zh-CN" sz="2000" dirty="0" smtClean="0">
              <a:latin typeface="Times New Roman" panose="02020603050405020304" pitchFamily="18" charset="0"/>
              <a:cs typeface="Times New Roman" panose="02020603050405020304" pitchFamily="18" charset="0"/>
            </a:endParaRPr>
          </a:p>
          <a:p>
            <a:pPr eaLnBrk="1" hangingPunct="1"/>
            <a:endParaRPr lang="en-US" altLang="zh-CN" sz="2000" dirty="0" smtClean="0">
              <a:latin typeface="Times New Roman" panose="02020603050405020304" pitchFamily="18" charset="0"/>
              <a:cs typeface="Times New Roman" panose="02020603050405020304" pitchFamily="18" charset="0"/>
            </a:endParaRPr>
          </a:p>
          <a:p>
            <a:pPr eaLnBrk="1" hangingPunct="1"/>
            <a:endParaRPr lang="en-US" altLang="zh-CN" sz="2000" dirty="0" smtClean="0">
              <a:latin typeface="Times New Roman" panose="02020603050405020304" pitchFamily="18" charset="0"/>
              <a:cs typeface="Times New Roman" panose="02020603050405020304" pitchFamily="18" charset="0"/>
            </a:endParaRPr>
          </a:p>
          <a:p>
            <a:pPr eaLnBrk="1" hangingPunct="1"/>
            <a:endParaRPr lang="en-US" altLang="zh-CN" sz="2000" dirty="0" smtClean="0">
              <a:latin typeface="Times New Roman" panose="02020603050405020304" pitchFamily="18" charset="0"/>
              <a:cs typeface="Times New Roman" panose="02020603050405020304" pitchFamily="18" charset="0"/>
            </a:endParaRPr>
          </a:p>
          <a:p>
            <a:pPr eaLnBrk="1" hangingPunct="1"/>
            <a:r>
              <a:rPr lang="en-US" altLang="zh-CN" sz="2000" dirty="0" smtClean="0">
                <a:latin typeface="Times New Roman" panose="02020603050405020304" pitchFamily="18" charset="0"/>
                <a:cs typeface="Times New Roman" panose="02020603050405020304" pitchFamily="18" charset="0"/>
              </a:rPr>
              <a:t>s[1][6]=</a:t>
            </a:r>
            <a:r>
              <a:rPr lang="en-US" altLang="zh-CN" sz="2000" dirty="0" smtClean="0">
                <a:latin typeface="Times New Roman" panose="02020603050405020304" pitchFamily="18" charset="0"/>
                <a:cs typeface="Times New Roman" panose="02020603050405020304" pitchFamily="18" charset="0"/>
              </a:rPr>
              <a:t>3</a:t>
            </a:r>
            <a:endParaRPr lang="en-US" altLang="zh-CN" sz="2000" dirty="0" smtClean="0">
              <a:latin typeface="Times New Roman" panose="02020603050405020304" pitchFamily="18" charset="0"/>
              <a:cs typeface="Times New Roman" panose="02020603050405020304" pitchFamily="18" charset="0"/>
            </a:endParaRPr>
          </a:p>
        </p:txBody>
      </p:sp>
      <p:sp>
        <p:nvSpPr>
          <p:cNvPr id="11271" name="Rectangle 5"/>
          <p:cNvSpPr>
            <a:spLocks noChangeArrowheads="1"/>
          </p:cNvSpPr>
          <p:nvPr/>
        </p:nvSpPr>
        <p:spPr bwMode="auto">
          <a:xfrm>
            <a:off x="0" y="-276225"/>
            <a:ext cx="369888" cy="552450"/>
          </a:xfrm>
          <a:prstGeom prst="rect">
            <a:avLst/>
          </a:prstGeom>
          <a:noFill/>
          <a:ln w="9525" algn="ctr">
            <a:noFill/>
            <a:miter lim="800000"/>
          </a:ln>
        </p:spPr>
        <p:txBody>
          <a:bodyPr wrap="none" anchor="ctr">
            <a:spAutoFit/>
          </a:bodyPr>
          <a:lstStyle/>
          <a:p>
            <a:pPr>
              <a:defRPr/>
            </a:pPr>
            <a:endParaRPr lang="zh-CN" altLang="en-US">
              <a:latin typeface="+mn-ea"/>
              <a:ea typeface="+mn-ea"/>
            </a:endParaRPr>
          </a:p>
        </p:txBody>
      </p:sp>
      <p:graphicFrame>
        <p:nvGraphicFramePr>
          <p:cNvPr id="24582" name="Object 4"/>
          <p:cNvGraphicFramePr>
            <a:graphicFrameLocks noChangeAspect="1"/>
          </p:cNvGraphicFramePr>
          <p:nvPr/>
        </p:nvGraphicFramePr>
        <p:xfrm>
          <a:off x="900113" y="836613"/>
          <a:ext cx="5111750" cy="1358900"/>
        </p:xfrm>
        <a:graphic>
          <a:graphicData uri="http://schemas.openxmlformats.org/presentationml/2006/ole">
            <mc:AlternateContent xmlns:mc="http://schemas.openxmlformats.org/markup-compatibility/2006">
              <mc:Choice xmlns:v="urn:schemas-microsoft-com:vml" Requires="v">
                <p:oleObj spid="_x0000_s24865" name="公式" r:id="rId4" imgW="3009900" imgH="800100" progId="Equation.3">
                  <p:embed/>
                </p:oleObj>
              </mc:Choice>
              <mc:Fallback>
                <p:oleObj name="公式" r:id="rId4" imgW="3009900" imgH="8001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836613"/>
                        <a:ext cx="5111750" cy="135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Rectangle 7"/>
          <p:cNvSpPr>
            <a:spLocks noChangeArrowheads="1"/>
          </p:cNvSpPr>
          <p:nvPr/>
        </p:nvSpPr>
        <p:spPr bwMode="auto">
          <a:xfrm>
            <a:off x="0" y="2662238"/>
            <a:ext cx="369888" cy="552450"/>
          </a:xfrm>
          <a:prstGeom prst="rect">
            <a:avLst/>
          </a:prstGeom>
          <a:noFill/>
          <a:ln w="9525" algn="ctr">
            <a:noFill/>
            <a:miter lim="800000"/>
          </a:ln>
        </p:spPr>
        <p:txBody>
          <a:bodyPr wrap="none" anchor="ctr">
            <a:spAutoFit/>
          </a:bodyPr>
          <a:lstStyle/>
          <a:p>
            <a:pPr>
              <a:defRPr/>
            </a:pPr>
            <a:endParaRPr lang="zh-CN" altLang="en-US">
              <a:latin typeface="+mn-ea"/>
              <a:ea typeface="+mn-ea"/>
            </a:endParaRPr>
          </a:p>
        </p:txBody>
      </p:sp>
      <p:graphicFrame>
        <p:nvGraphicFramePr>
          <p:cNvPr id="24584" name="Object 6"/>
          <p:cNvGraphicFramePr>
            <a:graphicFrameLocks noChangeAspect="1"/>
          </p:cNvGraphicFramePr>
          <p:nvPr/>
        </p:nvGraphicFramePr>
        <p:xfrm>
          <a:off x="1691680" y="2938463"/>
          <a:ext cx="4968875" cy="1639888"/>
        </p:xfrm>
        <a:graphic>
          <a:graphicData uri="http://schemas.openxmlformats.org/presentationml/2006/ole">
            <mc:AlternateContent xmlns:mc="http://schemas.openxmlformats.org/markup-compatibility/2006">
              <mc:Choice xmlns:v="urn:schemas-microsoft-com:vml" Requires="v">
                <p:oleObj spid="_x0000_s24866" name="公式" r:id="rId6" imgW="2971800" imgH="977900" progId="Equation.3">
                  <p:embed/>
                </p:oleObj>
              </mc:Choice>
              <mc:Fallback>
                <p:oleObj name="公式" r:id="rId6" imgW="2971800" imgH="9779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2938463"/>
                        <a:ext cx="4968875" cy="163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2E7C3B9-C4A1-44EB-A7E4-09B702A35F6D}" type="slidenum">
              <a:rPr lang="en-US" altLang="zh-CN" smtClean="0"/>
              <a:t>31</a:t>
            </a:fld>
            <a:endParaRPr lang="en-US" altLang="zh-CN"/>
          </a:p>
        </p:txBody>
      </p:sp>
      <p:pic>
        <p:nvPicPr>
          <p:cNvPr id="5" name="Picture 27" descr="t31"/>
          <p:cNvPicPr>
            <a:picLocks noChangeAspect="1" noChangeArrowheads="1"/>
          </p:cNvPicPr>
          <p:nvPr/>
        </p:nvPicPr>
        <p:blipFill>
          <a:blip r:embed="rId2" cstate="print"/>
          <a:srcRect/>
          <a:stretch>
            <a:fillRect/>
          </a:stretch>
        </p:blipFill>
        <p:spPr bwMode="auto">
          <a:xfrm>
            <a:off x="827584" y="2780928"/>
            <a:ext cx="6948488" cy="1884362"/>
          </a:xfrm>
          <a:prstGeom prst="rect">
            <a:avLst/>
          </a:prstGeom>
          <a:noFill/>
          <a:ln w="9525">
            <a:noFill/>
            <a:miter lim="800000"/>
            <a:headEnd/>
            <a:tailEnd/>
          </a:ln>
        </p:spPr>
      </p:pic>
      <p:cxnSp>
        <p:nvCxnSpPr>
          <p:cNvPr id="6" name="直接箭头连接符 5"/>
          <p:cNvCxnSpPr/>
          <p:nvPr/>
        </p:nvCxnSpPr>
        <p:spPr bwMode="auto">
          <a:xfrm>
            <a:off x="1334890" y="3282131"/>
            <a:ext cx="1093495" cy="864096"/>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7" name="直接箭头连接符 6"/>
          <p:cNvCxnSpPr/>
          <p:nvPr/>
        </p:nvCxnSpPr>
        <p:spPr bwMode="auto">
          <a:xfrm>
            <a:off x="1478906" y="3201428"/>
            <a:ext cx="864096" cy="72877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bwMode="auto">
          <a:xfrm>
            <a:off x="1766938" y="3282131"/>
            <a:ext cx="661447" cy="54950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p:cNvCxnSpPr/>
          <p:nvPr/>
        </p:nvCxnSpPr>
        <p:spPr bwMode="auto">
          <a:xfrm>
            <a:off x="1953916" y="3232363"/>
            <a:ext cx="474469" cy="42435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bwMode="auto">
          <a:xfrm>
            <a:off x="2118604" y="3250756"/>
            <a:ext cx="237235" cy="19378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1" name="矩形 10"/>
          <p:cNvSpPr/>
          <p:nvPr/>
        </p:nvSpPr>
        <p:spPr>
          <a:xfrm>
            <a:off x="683568" y="5262329"/>
            <a:ext cx="9083352" cy="492443"/>
          </a:xfrm>
          <a:prstGeom prst="rect">
            <a:avLst/>
          </a:prstGeom>
        </p:spPr>
        <p:txBody>
          <a:bodyPr wrap="square">
            <a:spAutoFit/>
          </a:bodyPr>
          <a:lstStyle/>
          <a:p>
            <a:pPr eaLnBrk="1" hangingPunct="1"/>
            <a:r>
              <a:rPr lang="zh-CN" altLang="en-US" sz="2600" dirty="0">
                <a:latin typeface="Times New Roman" panose="02020603050405020304" pitchFamily="18" charset="0"/>
                <a:cs typeface="Times New Roman" panose="02020603050405020304" pitchFamily="18" charset="0"/>
              </a:rPr>
              <a:t>从而可知最优乘积次序为</a:t>
            </a:r>
            <a:r>
              <a:rPr lang="en-US" altLang="zh-CN" sz="2600" dirty="0">
                <a:latin typeface="Times New Roman" panose="02020603050405020304" pitchFamily="18" charset="0"/>
                <a:cs typeface="Times New Roman" panose="02020603050405020304" pitchFamily="18" charset="0"/>
              </a:rPr>
              <a:t>: [A1(A2A3)][(A4A5)A6]</a:t>
            </a:r>
          </a:p>
        </p:txBody>
      </p:sp>
      <p:sp>
        <p:nvSpPr>
          <p:cNvPr id="12" name="文本框 11"/>
          <p:cNvSpPr txBox="1"/>
          <p:nvPr/>
        </p:nvSpPr>
        <p:spPr>
          <a:xfrm>
            <a:off x="5626411" y="4578351"/>
            <a:ext cx="979755" cy="338554"/>
          </a:xfrm>
          <a:prstGeom prst="rect">
            <a:avLst/>
          </a:prstGeom>
          <a:noFill/>
        </p:spPr>
        <p:txBody>
          <a:bodyPr wrap="none" rtlCol="0">
            <a:spAutoFit/>
          </a:bodyPr>
          <a:lstStyle/>
          <a:p>
            <a:pPr>
              <a:buNone/>
            </a:pPr>
            <a:r>
              <a:rPr lang="en-US" altLang="zh-CN" sz="1600" dirty="0" smtClean="0"/>
              <a:t>s[1][6]=3</a:t>
            </a:r>
          </a:p>
        </p:txBody>
      </p:sp>
      <p:sp>
        <p:nvSpPr>
          <p:cNvPr id="13" name="文本框 12"/>
          <p:cNvSpPr txBox="1"/>
          <p:nvPr/>
        </p:nvSpPr>
        <p:spPr>
          <a:xfrm>
            <a:off x="4905520" y="5915632"/>
            <a:ext cx="979755" cy="338554"/>
          </a:xfrm>
          <a:prstGeom prst="rect">
            <a:avLst/>
          </a:prstGeom>
          <a:noFill/>
        </p:spPr>
        <p:txBody>
          <a:bodyPr wrap="none" rtlCol="0">
            <a:spAutoFit/>
          </a:bodyPr>
          <a:lstStyle/>
          <a:p>
            <a:pPr>
              <a:buNone/>
            </a:pPr>
            <a:r>
              <a:rPr lang="en-US" altLang="zh-CN" sz="1600" smtClean="0"/>
              <a:t>s[1][3]=1</a:t>
            </a:r>
          </a:p>
        </p:txBody>
      </p:sp>
      <p:sp>
        <p:nvSpPr>
          <p:cNvPr id="14" name="文本框 13"/>
          <p:cNvSpPr txBox="1"/>
          <p:nvPr/>
        </p:nvSpPr>
        <p:spPr>
          <a:xfrm>
            <a:off x="6445186" y="5850178"/>
            <a:ext cx="979755" cy="338554"/>
          </a:xfrm>
          <a:prstGeom prst="rect">
            <a:avLst/>
          </a:prstGeom>
          <a:noFill/>
        </p:spPr>
        <p:txBody>
          <a:bodyPr wrap="none" rtlCol="0">
            <a:spAutoFit/>
          </a:bodyPr>
          <a:lstStyle/>
          <a:p>
            <a:pPr>
              <a:buNone/>
            </a:pPr>
            <a:r>
              <a:rPr lang="en-US" altLang="zh-CN" sz="1600" smtClean="0"/>
              <a:t>s[4][6]=5</a:t>
            </a:r>
          </a:p>
        </p:txBody>
      </p:sp>
      <p:cxnSp>
        <p:nvCxnSpPr>
          <p:cNvPr id="15" name="直接箭头连接符 14"/>
          <p:cNvCxnSpPr>
            <a:endCxn id="12" idx="2"/>
          </p:cNvCxnSpPr>
          <p:nvPr/>
        </p:nvCxnSpPr>
        <p:spPr bwMode="auto">
          <a:xfrm flipH="1" flipV="1">
            <a:off x="6116289" y="4916905"/>
            <a:ext cx="270089" cy="45631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endCxn id="13" idx="0"/>
          </p:cNvCxnSpPr>
          <p:nvPr/>
        </p:nvCxnSpPr>
        <p:spPr bwMode="auto">
          <a:xfrm>
            <a:off x="5266371" y="5661248"/>
            <a:ext cx="129027" cy="25438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bwMode="auto">
          <a:xfrm flipH="1">
            <a:off x="7164288" y="5659297"/>
            <a:ext cx="353258" cy="20943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Rectangle 2"/>
          <p:cNvSpPr>
            <a:spLocks noChangeArrowheads="1"/>
          </p:cNvSpPr>
          <p:nvPr/>
        </p:nvSpPr>
        <p:spPr bwMode="auto">
          <a:xfrm>
            <a:off x="571500" y="0"/>
            <a:ext cx="5634038" cy="795338"/>
          </a:xfrm>
          <a:prstGeom prst="rect">
            <a:avLst/>
          </a:prstGeom>
          <a:noFill/>
          <a:ln w="9525">
            <a:noFill/>
            <a:miter lim="800000"/>
          </a:ln>
          <a:effectLst/>
        </p:spPr>
        <p:txBody>
          <a:bodyPr anchor="b"/>
          <a:lstStyle/>
          <a:p>
            <a:pPr>
              <a:spcBef>
                <a:spcPct val="0"/>
              </a:spcBef>
              <a:buClrTx/>
              <a:buSzTx/>
              <a:buFontTx/>
              <a:buNone/>
              <a:defRPr/>
            </a:pPr>
            <a:r>
              <a:rPr lang="zh-CN"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构造最优解</a:t>
            </a:r>
            <a:endParaRPr lang="ja-JP"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graphicFrame>
        <p:nvGraphicFramePr>
          <p:cNvPr id="21" name="Group 31"/>
          <p:cNvGraphicFramePr>
            <a:graphicFrameLocks noGrp="1"/>
          </p:cNvGraphicFramePr>
          <p:nvPr>
            <p:extLst>
              <p:ext uri="{D42A27DB-BD31-4B8C-83A1-F6EECF244321}">
                <p14:modId xmlns:p14="http://schemas.microsoft.com/office/powerpoint/2010/main" val="3059734917"/>
              </p:ext>
            </p:extLst>
          </p:nvPr>
        </p:nvGraphicFramePr>
        <p:xfrm>
          <a:off x="1622922" y="1609176"/>
          <a:ext cx="5357812" cy="849316"/>
        </p:xfrm>
        <a:graphic>
          <a:graphicData uri="http://schemas.openxmlformats.org/drawingml/2006/table">
            <a:tbl>
              <a:tblPr/>
              <a:tblGrid>
                <a:gridCol w="905643">
                  <a:extLst>
                    <a:ext uri="{9D8B030D-6E8A-4147-A177-3AD203B41FA5}">
                      <a16:colId xmlns:a16="http://schemas.microsoft.com/office/drawing/2014/main" val="20000"/>
                    </a:ext>
                  </a:extLst>
                </a:gridCol>
                <a:gridCol w="905643">
                  <a:extLst>
                    <a:ext uri="{9D8B030D-6E8A-4147-A177-3AD203B41FA5}">
                      <a16:colId xmlns:a16="http://schemas.microsoft.com/office/drawing/2014/main" val="20001"/>
                    </a:ext>
                  </a:extLst>
                </a:gridCol>
                <a:gridCol w="767377">
                  <a:extLst>
                    <a:ext uri="{9D8B030D-6E8A-4147-A177-3AD203B41FA5}">
                      <a16:colId xmlns:a16="http://schemas.microsoft.com/office/drawing/2014/main" val="20002"/>
                    </a:ext>
                  </a:extLst>
                </a:gridCol>
                <a:gridCol w="767377">
                  <a:extLst>
                    <a:ext uri="{9D8B030D-6E8A-4147-A177-3AD203B41FA5}">
                      <a16:colId xmlns:a16="http://schemas.microsoft.com/office/drawing/2014/main" val="20003"/>
                    </a:ext>
                  </a:extLst>
                </a:gridCol>
                <a:gridCol w="905643">
                  <a:extLst>
                    <a:ext uri="{9D8B030D-6E8A-4147-A177-3AD203B41FA5}">
                      <a16:colId xmlns:a16="http://schemas.microsoft.com/office/drawing/2014/main" val="20004"/>
                    </a:ext>
                  </a:extLst>
                </a:gridCol>
                <a:gridCol w="1106129">
                  <a:extLst>
                    <a:ext uri="{9D8B030D-6E8A-4147-A177-3AD203B41FA5}">
                      <a16:colId xmlns:a16="http://schemas.microsoft.com/office/drawing/2014/main" val="20005"/>
                    </a:ext>
                  </a:extLst>
                </a:gridCol>
              </a:tblGrid>
              <a:tr h="39618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A1</a:t>
                      </a:r>
                    </a:p>
                  </a:txBody>
                  <a:tcPr marL="91439" marR="91439"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A3</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A4</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A6</a:t>
                      </a:r>
                    </a:p>
                  </a:txBody>
                  <a:tcPr marL="91439" marR="91439"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313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35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35</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a:t>
                      </a:r>
                    </a:p>
                  </a:txBody>
                  <a:tcPr marL="91439" marR="91439"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 name="文本框 21"/>
          <p:cNvSpPr txBox="1"/>
          <p:nvPr/>
        </p:nvSpPr>
        <p:spPr>
          <a:xfrm>
            <a:off x="507569" y="997674"/>
            <a:ext cx="3786614" cy="400110"/>
          </a:xfrm>
          <a:prstGeom prst="rect">
            <a:avLst/>
          </a:prstGeom>
          <a:noFill/>
        </p:spPr>
        <p:txBody>
          <a:bodyPr wrap="none" rtlCol="0">
            <a:spAutoFit/>
          </a:bodyPr>
          <a:lstStyle/>
          <a:p>
            <a:r>
              <a:rPr lang="zh-CN" altLang="en-US" sz="2000" dirty="0" smtClean="0"/>
              <a:t>例：</a:t>
            </a:r>
            <a:r>
              <a:rPr lang="en-US" altLang="zh-CN" sz="2000" dirty="0" smtClean="0"/>
              <a:t>6</a:t>
            </a:r>
            <a:r>
              <a:rPr lang="zh-CN" altLang="en-US" sz="2000" dirty="0" smtClean="0"/>
              <a:t>个矩阵，其大小分别为：</a:t>
            </a:r>
            <a:endParaRPr lang="zh-CN" altLang="en-US" sz="2000" dirty="0"/>
          </a:p>
        </p:txBody>
      </p:sp>
    </p:spTree>
    <p:extLst>
      <p:ext uri="{BB962C8B-B14F-4D97-AF65-F5344CB8AC3E}">
        <p14:creationId xmlns:p14="http://schemas.microsoft.com/office/powerpoint/2010/main" val="360001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D41E236-E33F-4714-9136-5F21096470ED}" type="slidenum">
              <a:rPr lang="en-US" altLang="zh-CN">
                <a:latin typeface="+mn-ea"/>
              </a:rPr>
              <a:t>32</a:t>
            </a:fld>
            <a:endParaRPr lang="en-US" altLang="zh-CN">
              <a:latin typeface="+mn-ea"/>
            </a:endParaRPr>
          </a:p>
        </p:txBody>
      </p:sp>
      <p:sp>
        <p:nvSpPr>
          <p:cNvPr id="354306" name="Rectangle 2"/>
          <p:cNvSpPr>
            <a:spLocks noGrp="1" noChangeArrowheads="1"/>
          </p:cNvSpPr>
          <p:nvPr>
            <p:ph type="title"/>
          </p:nvPr>
        </p:nvSpPr>
        <p:spPr/>
        <p:txBody>
          <a:bodyPr/>
          <a:lstStyle/>
          <a:p>
            <a:pPr>
              <a:defRPr/>
            </a:pPr>
            <a:r>
              <a:rPr lang="zh-CN" altLang="en-US" sz="3600" b="1" dirty="0"/>
              <a:t>构造最优解</a:t>
            </a:r>
            <a:endParaRPr lang="ja-JP" altLang="en-US" sz="34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5604" name="Rectangle 3"/>
          <p:cNvSpPr>
            <a:spLocks noGrp="1" noChangeArrowheads="1"/>
          </p:cNvSpPr>
          <p:nvPr>
            <p:ph type="body" idx="1"/>
          </p:nvPr>
        </p:nvSpPr>
        <p:spPr>
          <a:xfrm>
            <a:off x="357188" y="1071563"/>
            <a:ext cx="8786812" cy="4786312"/>
          </a:xfrm>
        </p:spPr>
        <p:txBody>
          <a:bodyPr/>
          <a:lstStyle/>
          <a:p>
            <a:pPr eaLnBrk="1" hangingPunct="1"/>
            <a:r>
              <a:rPr lang="zh-CN" altLang="en-US" sz="2400" dirty="0" smtClean="0">
                <a:latin typeface="Times New Roman" panose="02020603050405020304" pitchFamily="18" charset="0"/>
                <a:cs typeface="Times New Roman" panose="02020603050405020304" pitchFamily="18" charset="0"/>
              </a:rPr>
              <a:t>验证数乘次数如下</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数乘</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solidFill>
                  <a:srgbClr val="FF0000"/>
                </a:solidFill>
                <a:latin typeface="Times New Roman" panose="02020603050405020304" pitchFamily="18" charset="0"/>
                <a:cs typeface="Times New Roman" panose="02020603050405020304" pitchFamily="18" charset="0"/>
              </a:rPr>
              <a:t>2625</a:t>
            </a:r>
            <a:r>
              <a:rPr lang="zh-CN" altLang="en-US" sz="2400" dirty="0" smtClean="0">
                <a:latin typeface="Times New Roman" panose="02020603050405020304" pitchFamily="18" charset="0"/>
                <a:cs typeface="Times New Roman" panose="02020603050405020304" pitchFamily="18" charset="0"/>
              </a:rPr>
              <a:t>次</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矩阵</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的维数</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数乘</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solidFill>
                  <a:srgbClr val="FF0000"/>
                </a:solidFill>
                <a:latin typeface="Times New Roman" panose="02020603050405020304" pitchFamily="18" charset="0"/>
                <a:cs typeface="Times New Roman" panose="02020603050405020304" pitchFamily="18" charset="0"/>
              </a:rPr>
              <a:t>5250</a:t>
            </a:r>
            <a:r>
              <a:rPr lang="zh-CN" altLang="en-US" sz="2400" dirty="0" smtClean="0">
                <a:latin typeface="Times New Roman" panose="02020603050405020304" pitchFamily="18" charset="0"/>
                <a:cs typeface="Times New Roman" panose="02020603050405020304" pitchFamily="18" charset="0"/>
              </a:rPr>
              <a:t>次</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矩阵</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(A2A3)</a:t>
            </a:r>
            <a:r>
              <a:rPr lang="zh-CN" altLang="en-US" sz="2400" dirty="0" smtClean="0">
                <a:latin typeface="Times New Roman" panose="02020603050405020304" pitchFamily="18" charset="0"/>
                <a:cs typeface="Times New Roman" panose="02020603050405020304" pitchFamily="18" charset="0"/>
              </a:rPr>
              <a:t>的维数</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4</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数乘</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4</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solidFill>
                  <a:srgbClr val="FF0000"/>
                </a:solidFill>
                <a:latin typeface="Times New Roman" panose="02020603050405020304" pitchFamily="18" charset="0"/>
                <a:cs typeface="Times New Roman" panose="02020603050405020304" pitchFamily="18" charset="0"/>
              </a:rPr>
              <a:t>1000</a:t>
            </a:r>
            <a:r>
              <a:rPr lang="zh-CN" altLang="en-US" sz="2400" dirty="0" smtClean="0">
                <a:latin typeface="Times New Roman" panose="02020603050405020304" pitchFamily="18" charset="0"/>
                <a:cs typeface="Times New Roman" panose="02020603050405020304" pitchFamily="18" charset="0"/>
              </a:rPr>
              <a:t>次</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矩阵</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4</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的维数</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4</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数乘</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6</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solidFill>
                  <a:srgbClr val="FF0000"/>
                </a:solidFill>
                <a:latin typeface="Times New Roman" panose="02020603050405020304" pitchFamily="18" charset="0"/>
                <a:cs typeface="Times New Roman" panose="02020603050405020304" pitchFamily="18" charset="0"/>
              </a:rPr>
              <a:t>2500</a:t>
            </a:r>
            <a:r>
              <a:rPr lang="zh-CN" altLang="en-US" sz="2400" dirty="0" smtClean="0">
                <a:latin typeface="Times New Roman" panose="02020603050405020304" pitchFamily="18" charset="0"/>
                <a:cs typeface="Times New Roman" panose="02020603050405020304" pitchFamily="18" charset="0"/>
              </a:rPr>
              <a:t>次</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矩阵</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4</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的维数</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6</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4</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6</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数乘</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6</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solidFill>
                  <a:srgbClr val="FF0000"/>
                </a:solidFill>
                <a:latin typeface="Times New Roman" panose="02020603050405020304" pitchFamily="18" charset="0"/>
                <a:cs typeface="Times New Roman" panose="02020603050405020304" pitchFamily="18" charset="0"/>
              </a:rPr>
              <a:t>3750</a:t>
            </a:r>
            <a:r>
              <a:rPr lang="zh-CN" altLang="en-US" sz="2400" dirty="0" smtClean="0">
                <a:latin typeface="Times New Roman" panose="02020603050405020304" pitchFamily="18" charset="0"/>
                <a:cs typeface="Times New Roman" panose="02020603050405020304" pitchFamily="18" charset="0"/>
              </a:rPr>
              <a:t>次</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其维数</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6</a:t>
            </a:r>
          </a:p>
          <a:p>
            <a:pPr eaLnBrk="1" hangingPunct="1">
              <a:lnSpc>
                <a:spcPct val="150000"/>
              </a:lnSpc>
            </a:pPr>
            <a:endParaRPr lang="en-US" altLang="zh-CN" sz="2400" baseline="-25000" dirty="0" smtClean="0">
              <a:latin typeface="Times New Roman" panose="02020603050405020304" pitchFamily="18" charset="0"/>
              <a:cs typeface="Times New Roman" panose="02020603050405020304" pitchFamily="18" charset="0"/>
            </a:endParaRPr>
          </a:p>
          <a:p>
            <a:pPr eaLnBrk="1" hangingPunct="1"/>
            <a:r>
              <a:rPr lang="zh-CN" altLang="en-US" sz="2400" dirty="0" smtClean="0">
                <a:latin typeface="Times New Roman" panose="02020603050405020304" pitchFamily="18" charset="0"/>
                <a:cs typeface="Times New Roman" panose="02020603050405020304" pitchFamily="18" charset="0"/>
              </a:rPr>
              <a:t>故总的数乘次数</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solidFill>
                  <a:srgbClr val="FF0000"/>
                </a:solidFill>
                <a:latin typeface="Times New Roman" panose="02020603050405020304" pitchFamily="18" charset="0"/>
                <a:cs typeface="Times New Roman" panose="02020603050405020304" pitchFamily="18" charset="0"/>
              </a:rPr>
              <a:t>2625+5250+1000+2500+3750=15125</a:t>
            </a:r>
            <a:r>
              <a:rPr lang="en-US" altLang="zh-CN" sz="2400" dirty="0" smtClean="0">
                <a:latin typeface="Times New Roman" panose="02020603050405020304" pitchFamily="18" charset="0"/>
                <a:cs typeface="Times New Roman" panose="02020603050405020304" pitchFamily="18" charset="0"/>
              </a:rPr>
              <a:t>.</a:t>
            </a:r>
          </a:p>
          <a:p>
            <a:pPr eaLnBrk="1" hangingPunct="1"/>
            <a:endParaRPr lang="zh-CN" altLang="en-US" sz="2400" dirty="0" smtClean="0">
              <a:latin typeface="Times New Roman" panose="02020603050405020304" pitchFamily="18" charset="0"/>
              <a:cs typeface="Times New Roman" panose="02020603050405020304" pitchFamily="18" charset="0"/>
            </a:endParaRPr>
          </a:p>
          <a:p>
            <a:pPr marL="0" indent="0" eaLnBrk="1" hangingPunct="1">
              <a:buNone/>
            </a:pPr>
            <a:endParaRPr lang="en-US" altLang="zh-CN" sz="2400" dirty="0" smtClean="0">
              <a:latin typeface="Times New Roman" panose="02020603050405020304" pitchFamily="18" charset="0"/>
              <a:cs typeface="Times New Roman" panose="02020603050405020304" pitchFamily="18" charset="0"/>
            </a:endParaRPr>
          </a:p>
        </p:txBody>
      </p:sp>
      <p:sp>
        <p:nvSpPr>
          <p:cNvPr id="12294" name="Rectangle 5"/>
          <p:cNvSpPr>
            <a:spLocks noChangeArrowheads="1"/>
          </p:cNvSpPr>
          <p:nvPr/>
        </p:nvSpPr>
        <p:spPr bwMode="auto">
          <a:xfrm>
            <a:off x="0" y="-276225"/>
            <a:ext cx="369888" cy="552450"/>
          </a:xfrm>
          <a:prstGeom prst="rect">
            <a:avLst/>
          </a:prstGeom>
          <a:noFill/>
          <a:ln w="9525" algn="ctr">
            <a:noFill/>
            <a:miter lim="800000"/>
          </a:ln>
        </p:spPr>
        <p:txBody>
          <a:bodyPr wrap="none" anchor="ctr">
            <a:spAutoFit/>
          </a:bodyPr>
          <a:lstStyle/>
          <a:p>
            <a:pPr>
              <a:defRPr/>
            </a:pPr>
            <a:endParaRPr lang="zh-CN" altLang="en-US">
              <a:latin typeface="+mn-ea"/>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4B62624-3124-4D12-8521-51401285FD2B}" type="slidenum">
              <a:rPr lang="en-US" altLang="zh-CN">
                <a:latin typeface="+mn-ea"/>
              </a:rPr>
              <a:t>33</a:t>
            </a:fld>
            <a:endParaRPr lang="en-US" altLang="zh-CN">
              <a:latin typeface="+mn-ea"/>
            </a:endParaRPr>
          </a:p>
        </p:txBody>
      </p:sp>
      <p:sp>
        <p:nvSpPr>
          <p:cNvPr id="296962" name="Rectangle 2"/>
          <p:cNvSpPr>
            <a:spLocks noChangeArrowheads="1"/>
          </p:cNvSpPr>
          <p:nvPr/>
        </p:nvSpPr>
        <p:spPr bwMode="auto">
          <a:xfrm>
            <a:off x="563935" y="112712"/>
            <a:ext cx="7056065"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mn-ea"/>
                <a:ea typeface="+mn-ea"/>
              </a:rPr>
              <a:t>3.2 </a:t>
            </a:r>
            <a:r>
              <a:rPr lang="zh-CN" altLang="en-US" sz="3800" dirty="0" smtClean="0">
                <a:solidFill>
                  <a:schemeClr val="tx2"/>
                </a:solidFill>
                <a:effectLst>
                  <a:outerShdw blurRad="38100" dist="38100" dir="2700000" algn="tl">
                    <a:srgbClr val="C0C0C0"/>
                  </a:outerShdw>
                </a:effectLst>
                <a:latin typeface="+mn-ea"/>
                <a:ea typeface="+mn-ea"/>
              </a:rPr>
              <a:t>动态规划算法</a:t>
            </a:r>
            <a:r>
              <a:rPr lang="zh-CN" altLang="en-US" sz="3800" dirty="0">
                <a:solidFill>
                  <a:schemeClr val="tx2"/>
                </a:solidFill>
                <a:effectLst>
                  <a:outerShdw blurRad="38100" dist="38100" dir="2700000" algn="tl">
                    <a:srgbClr val="C0C0C0"/>
                  </a:outerShdw>
                </a:effectLst>
                <a:latin typeface="+mn-ea"/>
                <a:ea typeface="+mn-ea"/>
              </a:rPr>
              <a:t>的基本要素</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296963" name="Text Box 3"/>
          <p:cNvSpPr txBox="1">
            <a:spLocks noChangeArrowheads="1"/>
          </p:cNvSpPr>
          <p:nvPr/>
        </p:nvSpPr>
        <p:spPr bwMode="auto">
          <a:xfrm>
            <a:off x="329764" y="943422"/>
            <a:ext cx="3040063" cy="579438"/>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3200" b="1" dirty="0">
                <a:solidFill>
                  <a:schemeClr val="tx1"/>
                </a:solidFill>
                <a:effectLst>
                  <a:outerShdw blurRad="38100" dist="38100" dir="2700000" algn="tl">
                    <a:srgbClr val="C0C0C0"/>
                  </a:outerShdw>
                </a:effectLst>
                <a:latin typeface="+mn-ea"/>
                <a:ea typeface="+mn-ea"/>
              </a:rPr>
              <a:t>一、最优子结构</a:t>
            </a:r>
          </a:p>
        </p:txBody>
      </p:sp>
      <p:sp>
        <p:nvSpPr>
          <p:cNvPr id="41989" name="Text Box 4"/>
          <p:cNvSpPr txBox="1">
            <a:spLocks noChangeArrowheads="1"/>
          </p:cNvSpPr>
          <p:nvPr/>
        </p:nvSpPr>
        <p:spPr bwMode="auto">
          <a:xfrm>
            <a:off x="467544" y="1628775"/>
            <a:ext cx="8352606" cy="3416300"/>
          </a:xfrm>
          <a:prstGeom prst="rect">
            <a:avLst/>
          </a:prstGeom>
          <a:solidFill>
            <a:srgbClr val="FFCC00"/>
          </a:solidFill>
          <a:ln w="6350">
            <a:noFill/>
            <a:miter lim="800000"/>
          </a:ln>
        </p:spPr>
        <p:txBody>
          <a:bodyPr wrap="square">
            <a:spAutoFit/>
          </a:bodyPr>
          <a:lstStyle/>
          <a:p>
            <a:pPr>
              <a:spcBef>
                <a:spcPct val="0"/>
              </a:spcBef>
              <a:buClr>
                <a:schemeClr val="accent2"/>
              </a:buClr>
              <a:buSzTx/>
              <a:buFont typeface="Arial" panose="020B0604020202020204" pitchFamily="34" charset="0"/>
              <a:buChar char="•"/>
              <a:defRPr/>
            </a:pPr>
            <a:r>
              <a:rPr kumimoji="1" lang="zh-CN" altLang="en-US" sz="2400" dirty="0">
                <a:solidFill>
                  <a:schemeClr val="tx1"/>
                </a:solidFill>
                <a:latin typeface="+mn-ea"/>
                <a:ea typeface="+mn-ea"/>
              </a:rPr>
              <a:t>矩阵连乘计算次序问题的最优解包含着其子问题的最优解。这种性质称为</a:t>
            </a:r>
            <a:r>
              <a:rPr kumimoji="1" lang="zh-CN" altLang="en-US" sz="2400" b="1" dirty="0">
                <a:solidFill>
                  <a:schemeClr val="tx1"/>
                </a:solidFill>
                <a:latin typeface="+mn-ea"/>
                <a:ea typeface="+mn-ea"/>
              </a:rPr>
              <a:t>最优子结构性质</a:t>
            </a:r>
            <a:r>
              <a:rPr kumimoji="1" lang="zh-CN" altLang="en-US" sz="2400" dirty="0">
                <a:solidFill>
                  <a:schemeClr val="tx1"/>
                </a:solidFill>
                <a:latin typeface="+mn-ea"/>
                <a:ea typeface="+mn-ea"/>
              </a:rPr>
              <a:t>。</a:t>
            </a:r>
            <a:endParaRPr lang="zh-CN" altLang="en-US" sz="2400" dirty="0">
              <a:solidFill>
                <a:schemeClr val="tx1"/>
              </a:solidFill>
              <a:latin typeface="+mn-ea"/>
              <a:ea typeface="+mn-ea"/>
            </a:endParaRPr>
          </a:p>
          <a:p>
            <a:pPr>
              <a:spcBef>
                <a:spcPct val="0"/>
              </a:spcBef>
              <a:buClr>
                <a:schemeClr val="accent2"/>
              </a:buClr>
              <a:buSzTx/>
              <a:buFont typeface="Arial" panose="020B0604020202020204" pitchFamily="34" charset="0"/>
              <a:buChar char="•"/>
              <a:defRPr/>
            </a:pPr>
            <a:r>
              <a:rPr lang="zh-CN" altLang="en-US" sz="2400" dirty="0">
                <a:solidFill>
                  <a:schemeClr val="tx1"/>
                </a:solidFill>
                <a:latin typeface="+mn-ea"/>
                <a:ea typeface="+mn-ea"/>
              </a:rPr>
              <a:t>在分析问题的最优子结构性质时，所用的方法具有普遍性：首先假设由问题的最优解导出的子问题的解不是最优的，然后再设法说明在这个假设下可构造出比原问题最优解更好的解，从而导致矛盾。 </a:t>
            </a:r>
          </a:p>
          <a:p>
            <a:pPr>
              <a:spcBef>
                <a:spcPct val="0"/>
              </a:spcBef>
              <a:buClr>
                <a:schemeClr val="accent2"/>
              </a:buClr>
              <a:buSzTx/>
              <a:buFont typeface="Arial" panose="020B0604020202020204" pitchFamily="34" charset="0"/>
              <a:buChar char="•"/>
              <a:defRPr/>
            </a:pPr>
            <a:r>
              <a:rPr lang="zh-CN" altLang="en-US" sz="2400" dirty="0">
                <a:solidFill>
                  <a:schemeClr val="tx1"/>
                </a:solidFill>
                <a:latin typeface="+mn-ea"/>
                <a:ea typeface="+mn-ea"/>
              </a:rPr>
              <a:t>利用问题的最优子结构性质，以</a:t>
            </a:r>
            <a:r>
              <a:rPr lang="zh-CN" altLang="en-US" sz="2400" dirty="0">
                <a:solidFill>
                  <a:srgbClr val="FF0000"/>
                </a:solidFill>
                <a:latin typeface="+mn-ea"/>
                <a:ea typeface="+mn-ea"/>
              </a:rPr>
              <a:t>自底向上的方式递归</a:t>
            </a:r>
            <a:r>
              <a:rPr lang="zh-CN" altLang="en-US" sz="2400" dirty="0">
                <a:solidFill>
                  <a:schemeClr val="tx1"/>
                </a:solidFill>
                <a:latin typeface="+mn-ea"/>
                <a:ea typeface="+mn-ea"/>
              </a:rPr>
              <a:t>地从子问题的最优解逐步构造出整个问题的最优解。最优子结构是问题能用动态规划算法求解的前提。</a:t>
            </a:r>
          </a:p>
        </p:txBody>
      </p:sp>
      <p:sp>
        <p:nvSpPr>
          <p:cNvPr id="296965" name="Text Box 5"/>
          <p:cNvSpPr txBox="1">
            <a:spLocks noChangeArrowheads="1"/>
          </p:cNvSpPr>
          <p:nvPr/>
        </p:nvSpPr>
        <p:spPr bwMode="auto">
          <a:xfrm>
            <a:off x="467544" y="5350668"/>
            <a:ext cx="8352606" cy="830263"/>
          </a:xfrm>
          <a:prstGeom prst="rect">
            <a:avLst/>
          </a:prstGeom>
          <a:solidFill>
            <a:srgbClr val="00FFFF"/>
          </a:solidFill>
          <a:ln w="50800">
            <a:solidFill>
              <a:srgbClr val="FF6600"/>
            </a:solidFill>
            <a:miter lim="800000"/>
          </a:ln>
        </p:spPr>
        <p:txBody>
          <a:bodyPr wrap="square">
            <a:spAutoFit/>
          </a:bodyPr>
          <a:lstStyle/>
          <a:p>
            <a:pPr>
              <a:spcBef>
                <a:spcPct val="0"/>
              </a:spcBef>
              <a:buClrTx/>
              <a:buSzTx/>
              <a:buFontTx/>
              <a:buNone/>
              <a:defRPr/>
            </a:pPr>
            <a:r>
              <a:rPr kumimoji="1" lang="zh-CN" altLang="en-US" sz="2400" dirty="0">
                <a:solidFill>
                  <a:schemeClr val="tx1"/>
                </a:solidFill>
                <a:latin typeface="+mn-ea"/>
                <a:ea typeface="+mn-ea"/>
              </a:rPr>
              <a:t>同一个问题可以有多种</a:t>
            </a:r>
            <a:r>
              <a:rPr kumimoji="1" lang="zh-CN" altLang="zh-CN" sz="2400" dirty="0">
                <a:solidFill>
                  <a:schemeClr val="tx1"/>
                </a:solidFill>
                <a:latin typeface="+mn-ea"/>
                <a:ea typeface="+mn-ea"/>
              </a:rPr>
              <a:t>方式刻划它的最优子结构，有些表示方法的求解速度更快（空间占用小，问题的维度低）</a:t>
            </a:r>
            <a:endParaRPr kumimoji="1" lang="en-US" altLang="zh-CN" sz="2400" dirty="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blinds(horizontal)">
                                      <p:cBhvr>
                                        <p:cTn id="7" dur="500"/>
                                        <p:tgtEl>
                                          <p:spTgt spid="29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CA31F8E-A9F1-4ADB-968A-F3DAFBFF67BA}" type="slidenum">
              <a:rPr lang="en-US" altLang="zh-CN">
                <a:latin typeface="+mn-ea"/>
              </a:rPr>
              <a:t>34</a:t>
            </a:fld>
            <a:endParaRPr lang="en-US" altLang="zh-CN">
              <a:latin typeface="+mn-ea"/>
            </a:endParaRPr>
          </a:p>
        </p:txBody>
      </p:sp>
      <p:sp>
        <p:nvSpPr>
          <p:cNvPr id="297986" name="Rectangle 2"/>
          <p:cNvSpPr>
            <a:spLocks noChangeArrowheads="1"/>
          </p:cNvSpPr>
          <p:nvPr/>
        </p:nvSpPr>
        <p:spPr bwMode="auto">
          <a:xfrm>
            <a:off x="1258888" y="0"/>
            <a:ext cx="6408737" cy="795338"/>
          </a:xfrm>
          <a:prstGeom prst="rect">
            <a:avLst/>
          </a:prstGeom>
          <a:noFill/>
          <a:ln w="9525">
            <a:noFill/>
            <a:miter lim="800000"/>
          </a:ln>
          <a:effectLst/>
        </p:spPr>
        <p:txBody>
          <a:bodyPr anchor="b"/>
          <a:lstStyle/>
          <a:p>
            <a:pPr>
              <a:spcBef>
                <a:spcPct val="0"/>
              </a:spcBef>
              <a:buClrTx/>
              <a:buSzTx/>
              <a:buFontTx/>
              <a:buNone/>
              <a:defRPr/>
            </a:pPr>
            <a:r>
              <a:rPr lang="zh-CN" altLang="en-US" sz="3800">
                <a:solidFill>
                  <a:schemeClr val="tx2"/>
                </a:solidFill>
                <a:effectLst>
                  <a:outerShdw blurRad="38100" dist="38100" dir="2700000" algn="tl">
                    <a:srgbClr val="C0C0C0"/>
                  </a:outerShdw>
                </a:effectLst>
                <a:latin typeface="+mn-ea"/>
                <a:ea typeface="+mn-ea"/>
              </a:rPr>
              <a:t>动态规划算法的基本要素</a:t>
            </a:r>
            <a:endParaRPr lang="ja-JP" altLang="en-US" sz="3800">
              <a:solidFill>
                <a:schemeClr val="tx2"/>
              </a:solidFill>
              <a:effectLst>
                <a:outerShdw blurRad="38100" dist="38100" dir="2700000" algn="tl">
                  <a:srgbClr val="C0C0C0"/>
                </a:outerShdw>
              </a:effectLst>
              <a:latin typeface="+mn-ea"/>
              <a:ea typeface="+mn-ea"/>
            </a:endParaRPr>
          </a:p>
        </p:txBody>
      </p:sp>
      <p:sp>
        <p:nvSpPr>
          <p:cNvPr id="297987" name="Text Box 3"/>
          <p:cNvSpPr txBox="1">
            <a:spLocks noChangeArrowheads="1"/>
          </p:cNvSpPr>
          <p:nvPr/>
        </p:nvSpPr>
        <p:spPr bwMode="auto">
          <a:xfrm>
            <a:off x="250825" y="891381"/>
            <a:ext cx="3067050" cy="584200"/>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3200" b="1" dirty="0">
                <a:solidFill>
                  <a:schemeClr val="tx1"/>
                </a:solidFill>
                <a:effectLst>
                  <a:outerShdw blurRad="38100" dist="38100" dir="2700000" algn="tl">
                    <a:srgbClr val="C0C0C0"/>
                  </a:outerShdw>
                </a:effectLst>
                <a:latin typeface="+mn-ea"/>
                <a:ea typeface="+mn-ea"/>
              </a:rPr>
              <a:t>二、重叠子问题</a:t>
            </a:r>
          </a:p>
        </p:txBody>
      </p:sp>
      <p:sp>
        <p:nvSpPr>
          <p:cNvPr id="13318" name="Text Box 4"/>
          <p:cNvSpPr txBox="1">
            <a:spLocks noChangeArrowheads="1"/>
          </p:cNvSpPr>
          <p:nvPr/>
        </p:nvSpPr>
        <p:spPr bwMode="auto">
          <a:xfrm>
            <a:off x="356802" y="1477818"/>
            <a:ext cx="8463669" cy="2677656"/>
          </a:xfrm>
          <a:prstGeom prst="rect">
            <a:avLst/>
          </a:prstGeom>
          <a:solidFill>
            <a:srgbClr val="FFCC00"/>
          </a:solidFill>
          <a:ln w="6350">
            <a:noFill/>
            <a:miter lim="800000"/>
          </a:ln>
        </p:spPr>
        <p:txBody>
          <a:bodyPr wrap="square">
            <a:spAutoFit/>
          </a:bodyPr>
          <a:lstStyle/>
          <a:p>
            <a:pPr>
              <a:spcBef>
                <a:spcPct val="0"/>
              </a:spcBef>
              <a:buClr>
                <a:schemeClr val="accent2"/>
              </a:buClr>
              <a:buSzTx/>
              <a:buFont typeface="Arial" panose="020B0604020202020204" pitchFamily="34" charset="0"/>
              <a:buChar char="•"/>
              <a:defRPr/>
            </a:pPr>
            <a:r>
              <a:rPr lang="zh-CN" altLang="en-US" sz="2400" dirty="0">
                <a:solidFill>
                  <a:schemeClr val="tx1"/>
                </a:solidFill>
                <a:latin typeface="+mn-ea"/>
                <a:ea typeface="+mn-ea"/>
              </a:rPr>
              <a:t>递归算法求解问题时，每次产生的子问题并不总是新问题，有些子问题被反复计算多次。</a:t>
            </a:r>
            <a:r>
              <a:rPr kumimoji="1" lang="zh-CN" altLang="en-US" sz="2400" dirty="0">
                <a:solidFill>
                  <a:schemeClr val="tx1"/>
                </a:solidFill>
                <a:latin typeface="+mn-ea"/>
                <a:ea typeface="+mn-ea"/>
              </a:rPr>
              <a:t>这种性质称为</a:t>
            </a:r>
            <a:r>
              <a:rPr lang="zh-CN" altLang="en-US" sz="2400" b="1" dirty="0">
                <a:solidFill>
                  <a:schemeClr val="tx1"/>
                </a:solidFill>
                <a:latin typeface="+mn-ea"/>
                <a:ea typeface="+mn-ea"/>
              </a:rPr>
              <a:t>子问题的重叠性质</a:t>
            </a:r>
            <a:r>
              <a:rPr kumimoji="1" lang="zh-CN" altLang="en-US" sz="2400" dirty="0">
                <a:solidFill>
                  <a:schemeClr val="tx1"/>
                </a:solidFill>
                <a:latin typeface="+mn-ea"/>
                <a:ea typeface="+mn-ea"/>
              </a:rPr>
              <a:t>。</a:t>
            </a:r>
          </a:p>
          <a:p>
            <a:pPr>
              <a:spcBef>
                <a:spcPct val="0"/>
              </a:spcBef>
              <a:buClr>
                <a:schemeClr val="accent2"/>
              </a:buClr>
              <a:buSzTx/>
              <a:buFont typeface="Arial" panose="020B0604020202020204" pitchFamily="34" charset="0"/>
              <a:buChar char="•"/>
              <a:defRPr/>
            </a:pPr>
            <a:r>
              <a:rPr kumimoji="1" lang="zh-CN" altLang="en-US" sz="2400" dirty="0">
                <a:solidFill>
                  <a:schemeClr val="tx1"/>
                </a:solidFill>
                <a:latin typeface="+mn-ea"/>
                <a:ea typeface="+mn-ea"/>
              </a:rPr>
              <a:t>动态规划算法，对每一个子问题只解一次，而后将其解保存在一个表格中，当再次需要解此子问题时，只是简单地用常数时间查看一下结果。 </a:t>
            </a:r>
          </a:p>
          <a:p>
            <a:pPr>
              <a:spcBef>
                <a:spcPct val="0"/>
              </a:spcBef>
              <a:buClr>
                <a:schemeClr val="accent2"/>
              </a:buClr>
              <a:buSzTx/>
              <a:buFont typeface="Arial" panose="020B0604020202020204" pitchFamily="34" charset="0"/>
              <a:buChar char="•"/>
              <a:defRPr/>
            </a:pPr>
            <a:r>
              <a:rPr kumimoji="1" lang="zh-CN" altLang="en-US" sz="2400" dirty="0">
                <a:solidFill>
                  <a:schemeClr val="tx1"/>
                </a:solidFill>
                <a:latin typeface="+mn-ea"/>
                <a:ea typeface="+mn-ea"/>
              </a:rPr>
              <a:t>通常不同的子问题个数随问题的大小呈多项式增长。因此用</a:t>
            </a:r>
            <a:r>
              <a:rPr kumimoji="1" lang="zh-CN" altLang="en-US" sz="2400" dirty="0">
                <a:solidFill>
                  <a:srgbClr val="FF0000"/>
                </a:solidFill>
                <a:latin typeface="+mn-ea"/>
                <a:ea typeface="+mn-ea"/>
              </a:rPr>
              <a:t>动态规划算法只需要多项式时间</a:t>
            </a:r>
            <a:r>
              <a:rPr kumimoji="1" lang="zh-CN" altLang="en-US" sz="2400" dirty="0">
                <a:solidFill>
                  <a:schemeClr val="tx1"/>
                </a:solidFill>
                <a:latin typeface="+mn-ea"/>
                <a:ea typeface="+mn-ea"/>
              </a:rPr>
              <a:t>，从而获得较高的解题效率。 </a:t>
            </a:r>
          </a:p>
        </p:txBody>
      </p:sp>
      <p:grpSp>
        <p:nvGrpSpPr>
          <p:cNvPr id="27654" name="组合 7"/>
          <p:cNvGrpSpPr/>
          <p:nvPr/>
        </p:nvGrpSpPr>
        <p:grpSpPr bwMode="auto">
          <a:xfrm>
            <a:off x="1809064" y="4255720"/>
            <a:ext cx="5395913" cy="2263775"/>
            <a:chOff x="1859864" y="4760049"/>
            <a:chExt cx="5395913" cy="2263775"/>
          </a:xfrm>
        </p:grpSpPr>
        <p:graphicFrame>
          <p:nvGraphicFramePr>
            <p:cNvPr id="27655" name="Object 5"/>
            <p:cNvGraphicFramePr>
              <a:graphicFrameLocks noChangeAspect="1"/>
            </p:cNvGraphicFramePr>
            <p:nvPr>
              <p:extLst>
                <p:ext uri="{D42A27DB-BD31-4B8C-83A1-F6EECF244321}">
                  <p14:modId xmlns:p14="http://schemas.microsoft.com/office/powerpoint/2010/main" val="969347819"/>
                </p:ext>
              </p:extLst>
            </p:nvPr>
          </p:nvGraphicFramePr>
          <p:xfrm>
            <a:off x="1887854" y="4760049"/>
            <a:ext cx="5329238" cy="2263775"/>
          </p:xfrm>
          <a:graphic>
            <a:graphicData uri="http://schemas.openxmlformats.org/presentationml/2006/ole">
              <mc:AlternateContent xmlns:mc="http://schemas.openxmlformats.org/markup-compatibility/2006">
                <mc:Choice xmlns:v="urn:schemas-microsoft-com:vml" Requires="v">
                  <p:oleObj spid="_x0000_s27796" name="BMP 图像" r:id="rId4" imgW="3429000" imgH="1457325" progId="Paint.Picture">
                    <p:embed/>
                  </p:oleObj>
                </mc:Choice>
                <mc:Fallback>
                  <p:oleObj name="BMP 图像" r:id="rId4" imgW="3429000" imgH="1457325" progId="Paint.Picture">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854" y="4760049"/>
                          <a:ext cx="532923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27656" name="Oval 8"/>
            <p:cNvSpPr>
              <a:spLocks noChangeArrowheads="1"/>
            </p:cNvSpPr>
            <p:nvPr/>
          </p:nvSpPr>
          <p:spPr bwMode="auto">
            <a:xfrm>
              <a:off x="1859864" y="5447368"/>
              <a:ext cx="1512888" cy="375227"/>
            </a:xfrm>
            <a:prstGeom prst="ellipse">
              <a:avLst/>
            </a:prstGeom>
            <a:noFill/>
            <a:ln w="28575" algn="ctr">
              <a:solidFill>
                <a:srgbClr val="FF3300"/>
              </a:solidFill>
              <a:round/>
            </a:ln>
          </p:spPr>
          <p:txBody>
            <a:bodyPr anchor="ctr">
              <a:spAutoFit/>
            </a:bodyPr>
            <a:lstStyle/>
            <a:p>
              <a:endParaRPr lang="zh-CN" altLang="en-US"/>
            </a:p>
          </p:txBody>
        </p:sp>
        <p:sp>
          <p:nvSpPr>
            <p:cNvPr id="27657" name="Oval 9"/>
            <p:cNvSpPr>
              <a:spLocks noChangeArrowheads="1"/>
            </p:cNvSpPr>
            <p:nvPr/>
          </p:nvSpPr>
          <p:spPr bwMode="auto">
            <a:xfrm>
              <a:off x="3817853" y="5440624"/>
              <a:ext cx="1512887" cy="412750"/>
            </a:xfrm>
            <a:prstGeom prst="ellipse">
              <a:avLst/>
            </a:prstGeom>
            <a:noFill/>
            <a:ln w="28575" algn="ctr">
              <a:solidFill>
                <a:srgbClr val="FF3300"/>
              </a:solidFill>
              <a:round/>
            </a:ln>
          </p:spPr>
          <p:txBody>
            <a:bodyPr anchor="ctr">
              <a:spAutoFit/>
            </a:bodyPr>
            <a:lstStyle/>
            <a:p>
              <a:endParaRPr lang="zh-CN" altLang="en-US"/>
            </a:p>
          </p:txBody>
        </p:sp>
        <p:sp>
          <p:nvSpPr>
            <p:cNvPr id="27658" name="Oval 10"/>
            <p:cNvSpPr>
              <a:spLocks noChangeArrowheads="1"/>
            </p:cNvSpPr>
            <p:nvPr/>
          </p:nvSpPr>
          <p:spPr bwMode="auto">
            <a:xfrm>
              <a:off x="5742889" y="5442897"/>
              <a:ext cx="1512888" cy="412750"/>
            </a:xfrm>
            <a:prstGeom prst="ellipse">
              <a:avLst/>
            </a:prstGeom>
            <a:noFill/>
            <a:ln w="28575" algn="ctr">
              <a:solidFill>
                <a:srgbClr val="FF3300"/>
              </a:solidFill>
              <a:round/>
            </a:ln>
          </p:spPr>
          <p:txBody>
            <a:bodyPr anchor="ctr">
              <a:spAutoFit/>
            </a:bodyPr>
            <a:lstStyle/>
            <a:p>
              <a:endParaRPr lang="zh-CN" altLang="en-US"/>
            </a:p>
          </p:txBody>
        </p:sp>
        <p:sp>
          <p:nvSpPr>
            <p:cNvPr id="27659" name="Oval 11"/>
            <p:cNvSpPr>
              <a:spLocks noChangeArrowheads="1"/>
            </p:cNvSpPr>
            <p:nvPr/>
          </p:nvSpPr>
          <p:spPr bwMode="auto">
            <a:xfrm>
              <a:off x="2397641" y="5962009"/>
              <a:ext cx="719138" cy="360362"/>
            </a:xfrm>
            <a:prstGeom prst="ellipse">
              <a:avLst/>
            </a:prstGeom>
            <a:noFill/>
            <a:ln w="6350" algn="ctr">
              <a:solidFill>
                <a:srgbClr val="FF3300"/>
              </a:solidFill>
              <a:round/>
            </a:ln>
          </p:spPr>
          <p:txBody>
            <a:bodyPr wrap="none" anchor="ctr">
              <a:spAutoFit/>
            </a:bodyPr>
            <a:lstStyle/>
            <a:p>
              <a:endParaRPr lang="zh-CN" altLang="en-US"/>
            </a:p>
          </p:txBody>
        </p:sp>
        <p:sp>
          <p:nvSpPr>
            <p:cNvPr id="27660" name="Oval 12"/>
            <p:cNvSpPr>
              <a:spLocks noChangeArrowheads="1"/>
            </p:cNvSpPr>
            <p:nvPr/>
          </p:nvSpPr>
          <p:spPr bwMode="auto">
            <a:xfrm>
              <a:off x="3116779"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1" name="Oval 13"/>
            <p:cNvSpPr>
              <a:spLocks noChangeArrowheads="1"/>
            </p:cNvSpPr>
            <p:nvPr/>
          </p:nvSpPr>
          <p:spPr bwMode="auto">
            <a:xfrm>
              <a:off x="3837504"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2" name="Oval 14"/>
            <p:cNvSpPr>
              <a:spLocks noChangeArrowheads="1"/>
            </p:cNvSpPr>
            <p:nvPr/>
          </p:nvSpPr>
          <p:spPr bwMode="auto">
            <a:xfrm>
              <a:off x="4558229"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3" name="Oval 15"/>
            <p:cNvSpPr>
              <a:spLocks noChangeArrowheads="1"/>
            </p:cNvSpPr>
            <p:nvPr/>
          </p:nvSpPr>
          <p:spPr bwMode="auto">
            <a:xfrm>
              <a:off x="5350391" y="5962009"/>
              <a:ext cx="719138" cy="360362"/>
            </a:xfrm>
            <a:prstGeom prst="ellipse">
              <a:avLst/>
            </a:prstGeom>
            <a:noFill/>
            <a:ln w="6350" algn="ctr">
              <a:solidFill>
                <a:srgbClr val="FF3300"/>
              </a:solidFill>
              <a:round/>
            </a:ln>
          </p:spPr>
          <p:txBody>
            <a:bodyPr wrap="none" anchor="ctr">
              <a:spAutoFit/>
            </a:bodyPr>
            <a:lstStyle/>
            <a:p>
              <a:endParaRPr lang="zh-CN" altLang="en-US"/>
            </a:p>
          </p:txBody>
        </p:sp>
        <p:sp>
          <p:nvSpPr>
            <p:cNvPr id="27664" name="Oval 16"/>
            <p:cNvSpPr>
              <a:spLocks noChangeArrowheads="1"/>
            </p:cNvSpPr>
            <p:nvPr/>
          </p:nvSpPr>
          <p:spPr bwMode="auto">
            <a:xfrm>
              <a:off x="6142554" y="5962009"/>
              <a:ext cx="719137" cy="360362"/>
            </a:xfrm>
            <a:prstGeom prst="ellipse">
              <a:avLst/>
            </a:prstGeom>
            <a:noFill/>
            <a:ln w="6350" algn="ctr">
              <a:solidFill>
                <a:srgbClr val="FF3300"/>
              </a:solidFill>
              <a:round/>
            </a:ln>
          </p:spPr>
          <p:txBody>
            <a:bodyPr wrap="none" anchor="ctr">
              <a:spAutoFit/>
            </a:bodyP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xfrm>
            <a:off x="6565900" y="6243638"/>
            <a:ext cx="2133600" cy="457200"/>
          </a:xfrm>
        </p:spPr>
        <p:txBody>
          <a:bodyPr/>
          <a:lstStyle/>
          <a:p>
            <a:pPr>
              <a:defRPr/>
            </a:pPr>
            <a:fld id="{55995339-05C3-4DB1-9AEA-8A4E6DA135F6}" type="slidenum">
              <a:rPr lang="en-US" altLang="zh-CN">
                <a:latin typeface="Times New Roman" panose="02020603050405020304" pitchFamily="18" charset="0"/>
                <a:cs typeface="Times New Roman" panose="02020603050405020304" pitchFamily="18" charset="0"/>
              </a:rPr>
              <a:t>35</a:t>
            </a:fld>
            <a:endParaRPr lang="en-US" altLang="zh-CN">
              <a:latin typeface="Times New Roman" panose="02020603050405020304" pitchFamily="18" charset="0"/>
              <a:cs typeface="Times New Roman" panose="02020603050405020304" pitchFamily="18" charset="0"/>
            </a:endParaRPr>
          </a:p>
        </p:txBody>
      </p:sp>
      <p:sp>
        <p:nvSpPr>
          <p:cNvPr id="299010" name="Rectangle 2"/>
          <p:cNvSpPr>
            <a:spLocks noChangeArrowheads="1"/>
          </p:cNvSpPr>
          <p:nvPr/>
        </p:nvSpPr>
        <p:spPr bwMode="auto">
          <a:xfrm>
            <a:off x="395288" y="112713"/>
            <a:ext cx="6408737" cy="7953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动态规划算法的基本要素</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299011" name="Text Box 3"/>
          <p:cNvSpPr txBox="1">
            <a:spLocks noChangeArrowheads="1"/>
          </p:cNvSpPr>
          <p:nvPr/>
        </p:nvSpPr>
        <p:spPr bwMode="auto">
          <a:xfrm>
            <a:off x="588610" y="922170"/>
            <a:ext cx="7919155" cy="461665"/>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2400" b="1" dirty="0" smtClean="0">
                <a:solidFill>
                  <a:schemeClr val="tx1"/>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除了</a:t>
            </a:r>
            <a:r>
              <a:rPr lang="zh-CN" altLang="en-US" sz="2400" b="1" dirty="0" smtClean="0">
                <a:solidFill>
                  <a:schemeClr val="tx1"/>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自底向上方法，也可以用带有备忘录的自顶向下方法</a:t>
            </a:r>
            <a:endParaRPr lang="zh-CN" altLang="en-US" sz="2400" b="1" dirty="0">
              <a:solidFill>
                <a:schemeClr val="tx1"/>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43013" name="Text Box 4"/>
          <p:cNvSpPr txBox="1">
            <a:spLocks noChangeArrowheads="1"/>
          </p:cNvSpPr>
          <p:nvPr/>
        </p:nvSpPr>
        <p:spPr bwMode="auto">
          <a:xfrm>
            <a:off x="263525" y="1487488"/>
            <a:ext cx="8569325" cy="1200150"/>
          </a:xfrm>
          <a:prstGeom prst="rect">
            <a:avLst/>
          </a:prstGeom>
          <a:solidFill>
            <a:srgbClr val="FFCC00"/>
          </a:solidFill>
          <a:ln w="6350">
            <a:noFill/>
            <a:miter lim="800000"/>
          </a:ln>
        </p:spPr>
        <p:txBody>
          <a:bodyPr>
            <a:spAutoFit/>
          </a:bodyPr>
          <a:lstStyle/>
          <a:p>
            <a:pPr>
              <a:spcBef>
                <a:spcPct val="0"/>
              </a:spcBef>
              <a:buClr>
                <a:schemeClr val="accent2"/>
              </a:buClr>
              <a:buSzTx/>
              <a:buFont typeface="Arial" panose="020B0604020202020204" pitchFamily="34" charset="0"/>
              <a:buChar char="•"/>
              <a:defRPr/>
            </a:pPr>
            <a:r>
              <a:rPr kumimoji="1" lang="zh-CN" altLang="en-US" sz="2400">
                <a:solidFill>
                  <a:schemeClr val="tx1"/>
                </a:solidFill>
                <a:latin typeface="Times New Roman" panose="02020603050405020304" pitchFamily="18" charset="0"/>
                <a:ea typeface="+mn-ea"/>
                <a:cs typeface="Times New Roman" panose="02020603050405020304" pitchFamily="18" charset="0"/>
              </a:rPr>
              <a:t>备忘录方法的控制结构与直接递归方法的</a:t>
            </a:r>
            <a:r>
              <a:rPr kumimoji="1" lang="zh-CN" altLang="en-US" sz="2400" b="1">
                <a:solidFill>
                  <a:schemeClr val="tx1"/>
                </a:solidFill>
                <a:latin typeface="Times New Roman" panose="02020603050405020304" pitchFamily="18" charset="0"/>
                <a:ea typeface="+mn-ea"/>
                <a:cs typeface="Times New Roman" panose="02020603050405020304" pitchFamily="18" charset="0"/>
              </a:rPr>
              <a:t>控制结构相同</a:t>
            </a:r>
            <a:r>
              <a:rPr kumimoji="1" lang="zh-CN" altLang="en-US" sz="2400">
                <a:solidFill>
                  <a:schemeClr val="tx1"/>
                </a:solidFill>
                <a:latin typeface="Times New Roman" panose="02020603050405020304" pitchFamily="18" charset="0"/>
                <a:ea typeface="+mn-ea"/>
                <a:cs typeface="Times New Roman" panose="02020603050405020304" pitchFamily="18" charset="0"/>
              </a:rPr>
              <a:t>，区别在于备忘录方法为每个解过的子问题建立了备忘录以备需要时查看，避免了相同子问题的重复求解。</a:t>
            </a:r>
          </a:p>
        </p:txBody>
      </p:sp>
      <p:sp>
        <p:nvSpPr>
          <p:cNvPr id="43014" name="Rectangle 5"/>
          <p:cNvSpPr>
            <a:spLocks noChangeArrowheads="1"/>
          </p:cNvSpPr>
          <p:nvPr/>
        </p:nvSpPr>
        <p:spPr bwMode="auto">
          <a:xfrm>
            <a:off x="571500" y="2662655"/>
            <a:ext cx="8143875" cy="4247317"/>
          </a:xfrm>
          <a:prstGeom prst="rect">
            <a:avLst/>
          </a:prstGeom>
          <a:noFill/>
          <a:ln w="6350">
            <a:noFill/>
            <a:miter lim="800000"/>
          </a:ln>
        </p:spPr>
        <p:txBody>
          <a:bodyPr anchor="ctr">
            <a:spAutoFit/>
          </a:bodyPr>
          <a:lstStyle/>
          <a:p>
            <a:pPr>
              <a:spcBef>
                <a:spcPct val="0"/>
              </a:spcBef>
              <a:buClrTx/>
              <a:buSzTx/>
              <a:buFontTx/>
              <a:buNone/>
              <a:defRPr/>
            </a:pPr>
            <a:r>
              <a:rPr kumimoji="1" lang="en-US" altLang="zh-CN" sz="1800" dirty="0" err="1" smtClean="0">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smtClean="0">
                <a:solidFill>
                  <a:schemeClr val="tx1"/>
                </a:solidFill>
                <a:latin typeface="Times New Roman" panose="02020603050405020304" pitchFamily="18" charset="0"/>
                <a:ea typeface="+mn-ea"/>
                <a:cs typeface="Times New Roman" panose="02020603050405020304" pitchFamily="18" charset="0"/>
              </a:rPr>
              <a:t> </a:t>
            </a:r>
            <a:r>
              <a:rPr kumimoji="1" lang="en-US" altLang="zh-CN" sz="1800" b="1"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 typeface="Wingdings" panose="05000000000000000000" pitchFamily="2" charset="2"/>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(m[i][j] &gt; 0) return m[i][j];</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子问题已解</a:t>
            </a:r>
            <a:endParaRPr lang="en-US" altLang="zh-CN" sz="1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 j) return 0;</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u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i)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(i+1</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j) + p[i-1]*p[</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]*p[j];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s[i][j] = i;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记录最优分解位置</a:t>
            </a:r>
            <a:endParaRPr kumimoji="1" lang="en-US" altLang="zh-CN" sz="18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 typeface="Wingdings" panose="05000000000000000000" pitchFamily="2" charset="2"/>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for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k = i+1; k &lt; j; k++) {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遍历</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18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t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k)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(k+1</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j) + p[i-1]*p[k]*p[j];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(t &lt; u) {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u = t;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s[i][j] = k;</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记录最优分解位置</a:t>
            </a:r>
            <a:endPar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ClrTx/>
              <a:buSzTx/>
              <a:buFontTx/>
              <a:buNone/>
              <a:defRPr/>
            </a:pPr>
            <a:r>
              <a:rPr kumimoji="1"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m[i][j] = u;    return u;</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p:txBody>
      </p:sp>
      <p:sp>
        <p:nvSpPr>
          <p:cNvPr id="2" name="文本框 1"/>
          <p:cNvSpPr txBox="1"/>
          <p:nvPr/>
        </p:nvSpPr>
        <p:spPr>
          <a:xfrm>
            <a:off x="3463270" y="2941004"/>
            <a:ext cx="5561138" cy="369332"/>
          </a:xfrm>
          <a:prstGeom prst="rect">
            <a:avLst/>
          </a:prstGeom>
          <a:noFill/>
        </p:spPr>
        <p:txBody>
          <a:bodyPr wrap="none" rtlCol="0">
            <a:spAutoFit/>
          </a:bodyPr>
          <a:lstStyle/>
          <a:p>
            <a:r>
              <a:rPr lang="zh-CN" altLang="en-US" sz="1800" dirty="0" smtClean="0"/>
              <a:t>赋</a:t>
            </a:r>
            <a:r>
              <a:rPr lang="en-US" altLang="zh-CN" sz="1800" dirty="0" smtClean="0"/>
              <a:t>m[</a:t>
            </a:r>
            <a:r>
              <a:rPr lang="en-US" altLang="zh-CN" sz="1800" dirty="0" err="1" smtClean="0"/>
              <a:t>i</a:t>
            </a:r>
            <a:r>
              <a:rPr lang="en-US" altLang="zh-CN" sz="1800" dirty="0" smtClean="0"/>
              <a:t>][j]</a:t>
            </a:r>
            <a:r>
              <a:rPr lang="zh-CN" altLang="en-US" sz="1800" dirty="0" smtClean="0"/>
              <a:t>初值为</a:t>
            </a:r>
            <a:r>
              <a:rPr lang="en-US" altLang="zh-CN" sz="1800" dirty="0" smtClean="0"/>
              <a:t>-1</a:t>
            </a:r>
            <a:r>
              <a:rPr lang="zh-CN" altLang="en-US" sz="1800" dirty="0" smtClean="0"/>
              <a:t>，则若</a:t>
            </a:r>
            <a:r>
              <a:rPr lang="en-US" altLang="zh-CN" sz="1800" dirty="0" smtClean="0"/>
              <a:t>m[</a:t>
            </a:r>
            <a:r>
              <a:rPr lang="en-US" altLang="zh-CN" sz="1800" dirty="0" err="1" smtClean="0"/>
              <a:t>i</a:t>
            </a:r>
            <a:r>
              <a:rPr lang="en-US" altLang="zh-CN" sz="1800" dirty="0" smtClean="0"/>
              <a:t>][j]&gt;0</a:t>
            </a:r>
            <a:r>
              <a:rPr lang="zh-CN" altLang="en-US" sz="1800" dirty="0" smtClean="0"/>
              <a:t>，说明该子问题已解</a:t>
            </a:r>
            <a:endParaRPr lang="zh-CN" altLang="en-US" sz="1800" dirty="0"/>
          </a:p>
        </p:txBody>
      </p:sp>
      <p:cxnSp>
        <p:nvCxnSpPr>
          <p:cNvPr id="4" name="直接箭头连接符 3"/>
          <p:cNvCxnSpPr/>
          <p:nvPr/>
        </p:nvCxnSpPr>
        <p:spPr bwMode="auto">
          <a:xfrm flipV="1">
            <a:off x="5076056" y="3310336"/>
            <a:ext cx="1152128" cy="11866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4784904" y="5373216"/>
            <a:ext cx="4269949" cy="784830"/>
          </a:xfrm>
          <a:prstGeom prst="rect">
            <a:avLst/>
          </a:prstGeom>
        </p:spPr>
        <p:txBody>
          <a:bodyPr wrap="square">
            <a:spAutoFit/>
          </a:bodyPr>
          <a:lstStyle/>
          <a:p>
            <a:pPr>
              <a:buNone/>
            </a:pPr>
            <a:r>
              <a:rPr lang="zh-CN" altLang="en-US" sz="1500" dirty="0">
                <a:solidFill>
                  <a:srgbClr val="4D4D4D"/>
                </a:solidFill>
                <a:latin typeface="-apple-system"/>
              </a:rPr>
              <a:t>一般来说由于</a:t>
            </a:r>
            <a:r>
              <a:rPr lang="zh-CN" altLang="en-US" sz="1500" u="sng" dirty="0">
                <a:solidFill>
                  <a:srgbClr val="FF0000"/>
                </a:solidFill>
                <a:latin typeface="-apple-system"/>
              </a:rPr>
              <a:t>备忘录方式</a:t>
            </a:r>
            <a:r>
              <a:rPr lang="zh-CN" altLang="en-US" sz="1500" dirty="0">
                <a:solidFill>
                  <a:srgbClr val="FF0000"/>
                </a:solidFill>
                <a:latin typeface="-apple-system"/>
              </a:rPr>
              <a:t>的动态规划方法使用了递归</a:t>
            </a:r>
            <a:r>
              <a:rPr lang="zh-CN" altLang="en-US" sz="1500" dirty="0">
                <a:solidFill>
                  <a:srgbClr val="4D4D4D"/>
                </a:solidFill>
                <a:latin typeface="-apple-system"/>
              </a:rPr>
              <a:t>，递归的时候会产生额外的开销</a:t>
            </a:r>
            <a:r>
              <a:rPr lang="zh-CN" altLang="en-US" sz="1500" dirty="0" smtClean="0">
                <a:solidFill>
                  <a:srgbClr val="4D4D4D"/>
                </a:solidFill>
                <a:latin typeface="-apple-system"/>
              </a:rPr>
              <a:t>，</a:t>
            </a:r>
            <a:r>
              <a:rPr lang="zh-CN" altLang="en-US" sz="1500" dirty="0">
                <a:solidFill>
                  <a:srgbClr val="4D4D4D"/>
                </a:solidFill>
                <a:latin typeface="-apple-system"/>
              </a:rPr>
              <a:t>通常</a:t>
            </a:r>
            <a:r>
              <a:rPr lang="zh-CN" altLang="en-US" sz="1500" dirty="0" smtClean="0">
                <a:solidFill>
                  <a:srgbClr val="4D4D4D"/>
                </a:solidFill>
                <a:latin typeface="-apple-system"/>
              </a:rPr>
              <a:t>使用</a:t>
            </a:r>
            <a:r>
              <a:rPr lang="zh-CN" altLang="en-US" sz="1500" u="sng" dirty="0">
                <a:solidFill>
                  <a:srgbClr val="FF0000"/>
                </a:solidFill>
                <a:latin typeface="-apple-system"/>
              </a:rPr>
              <a:t>自底向上</a:t>
            </a:r>
            <a:r>
              <a:rPr lang="zh-CN" altLang="en-US" sz="1500" dirty="0">
                <a:solidFill>
                  <a:srgbClr val="FF0000"/>
                </a:solidFill>
                <a:latin typeface="-apple-system"/>
              </a:rPr>
              <a:t>的动态规划方法要比备忘录方法好</a:t>
            </a:r>
            <a:r>
              <a:rPr lang="zh-CN" altLang="en-US" sz="1500" dirty="0">
                <a:solidFill>
                  <a:srgbClr val="4D4D4D"/>
                </a:solidFill>
                <a:latin typeface="-apple-system"/>
              </a:rPr>
              <a:t>。</a:t>
            </a:r>
            <a:endParaRPr lang="zh-CN" alt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en-US" altLang="zh-CN"/>
              <a:t>  </a:t>
            </a:r>
          </a:p>
        </p:txBody>
      </p:sp>
      <p:sp>
        <p:nvSpPr>
          <p:cNvPr id="1794051" name="Rectangle 3"/>
          <p:cNvSpPr>
            <a:spLocks noGrp="1" noChangeArrowheads="1"/>
          </p:cNvSpPr>
          <p:nvPr>
            <p:ph type="title"/>
          </p:nvPr>
        </p:nvSpPr>
        <p:spPr>
          <a:xfrm>
            <a:off x="457200" y="277813"/>
            <a:ext cx="8229600" cy="774700"/>
          </a:xfrm>
        </p:spPr>
        <p:txBody>
          <a:bodyPr anchor="b"/>
          <a:lstStyle/>
          <a:p>
            <a:pPr>
              <a:defRPr/>
            </a:pPr>
            <a:r>
              <a:rPr lang="zh-CN" altLang="en-US"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动态规划法 </a:t>
            </a:r>
            <a:r>
              <a:rPr lang="en-US" altLang="zh-CN"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.VS. </a:t>
            </a:r>
            <a:r>
              <a:rPr lang="zh-CN" altLang="en-US"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分治法</a:t>
            </a:r>
          </a:p>
        </p:txBody>
      </p:sp>
      <p:sp>
        <p:nvSpPr>
          <p:cNvPr id="29700" name="Rectangle 2"/>
          <p:cNvSpPr>
            <a:spLocks noGrp="1" noChangeArrowheads="1"/>
          </p:cNvSpPr>
          <p:nvPr>
            <p:ph type="body" idx="1"/>
          </p:nvPr>
        </p:nvSpPr>
        <p:spPr>
          <a:xfrm>
            <a:off x="395288" y="1341438"/>
            <a:ext cx="8229600" cy="4679950"/>
          </a:xfrm>
        </p:spPr>
        <p:txBody>
          <a:bodyPr/>
          <a:lstStyle/>
          <a:p>
            <a:pPr algn="just" eaLnBrk="1" hangingPunct="1">
              <a:lnSpc>
                <a:spcPct val="120000"/>
              </a:lnSpc>
              <a:spcBef>
                <a:spcPct val="0"/>
              </a:spcBef>
            </a:pPr>
            <a:r>
              <a:rPr lang="zh-CN" altLang="en-US" sz="2800" b="1" smtClean="0">
                <a:latin typeface="宋体" panose="02010600030101010101" pitchFamily="2" charset="-122"/>
              </a:rPr>
              <a:t>动态规划法的实质也是将较大问题分解为较小的同类子问题，这一点上它与分治法类似。</a:t>
            </a:r>
            <a:endParaRPr lang="en-US" altLang="zh-CN" sz="2800" b="1" smtClean="0">
              <a:latin typeface="宋体" panose="02010600030101010101" pitchFamily="2" charset="-122"/>
            </a:endParaRPr>
          </a:p>
          <a:p>
            <a:pPr algn="just" eaLnBrk="1" hangingPunct="1">
              <a:lnSpc>
                <a:spcPct val="120000"/>
              </a:lnSpc>
              <a:spcBef>
                <a:spcPct val="0"/>
              </a:spcBef>
            </a:pPr>
            <a:endParaRPr lang="zh-CN" altLang="en-US" sz="2800" b="1" smtClean="0">
              <a:latin typeface="宋体" panose="02010600030101010101" pitchFamily="2" charset="-122"/>
            </a:endParaRPr>
          </a:p>
          <a:p>
            <a:pPr algn="just" eaLnBrk="1" hangingPunct="1">
              <a:lnSpc>
                <a:spcPct val="120000"/>
              </a:lnSpc>
              <a:spcBef>
                <a:spcPct val="0"/>
              </a:spcBef>
            </a:pPr>
            <a:r>
              <a:rPr lang="zh-CN" altLang="en-US" sz="2800" b="1" smtClean="0">
                <a:latin typeface="宋体" panose="02010600030101010101" pitchFamily="2" charset="-122"/>
              </a:rPr>
              <a:t>分治法的子问题相互独立，相同的子问题被重复计算。</a:t>
            </a:r>
            <a:endParaRPr lang="en-US" altLang="zh-CN" sz="2800" b="1" smtClean="0">
              <a:latin typeface="宋体" panose="02010600030101010101" pitchFamily="2" charset="-122"/>
            </a:endParaRPr>
          </a:p>
          <a:p>
            <a:pPr algn="just" eaLnBrk="1" hangingPunct="1">
              <a:lnSpc>
                <a:spcPct val="120000"/>
              </a:lnSpc>
              <a:spcBef>
                <a:spcPct val="0"/>
              </a:spcBef>
            </a:pPr>
            <a:endParaRPr lang="zh-CN" altLang="en-US" sz="2800" b="1" smtClean="0">
              <a:latin typeface="宋体" panose="02010600030101010101" pitchFamily="2" charset="-122"/>
            </a:endParaRPr>
          </a:p>
          <a:p>
            <a:pPr algn="just" eaLnBrk="1" hangingPunct="1">
              <a:lnSpc>
                <a:spcPct val="120000"/>
              </a:lnSpc>
              <a:spcBef>
                <a:spcPct val="0"/>
              </a:spcBef>
            </a:pPr>
            <a:r>
              <a:rPr lang="zh-CN" altLang="en-US" sz="2800" b="1" smtClean="0">
                <a:latin typeface="宋体" panose="02010600030101010101" pitchFamily="2" charset="-122"/>
              </a:rPr>
              <a:t>动态规划法利用问题的最优子结构特征，设计自底向上的计算过程，通过从子问题的最优解逐步构造出整个问题的最优解，避免重复计算。</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F6871E71-8315-4CCD-A243-440ADEB349C8}" type="slidenum">
              <a:rPr lang="en-US" altLang="zh-CN" smtClean="0"/>
              <a:pPr>
                <a:defRPr/>
              </a:pPr>
              <a:t>37</a:t>
            </a:fld>
            <a:endParaRPr lang="en-US" altLang="zh-CN"/>
          </a:p>
        </p:txBody>
      </p:sp>
      <p:sp>
        <p:nvSpPr>
          <p:cNvPr id="67587" name="矩形 3"/>
          <p:cNvSpPr>
            <a:spLocks noChangeArrowheads="1"/>
          </p:cNvSpPr>
          <p:nvPr/>
        </p:nvSpPr>
        <p:spPr bwMode="auto">
          <a:xfrm>
            <a:off x="539750" y="333375"/>
            <a:ext cx="8135938" cy="521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buNone/>
            </a:pPr>
            <a:r>
              <a:rPr lang="zh-CN" altLang="en-US" sz="4800" dirty="0" smtClean="0">
                <a:solidFill>
                  <a:srgbClr val="000065"/>
                </a:solidFill>
                <a:latin typeface="黑体" panose="02010609060101010101" pitchFamily="49" charset="-122"/>
                <a:ea typeface="黑体" panose="02010609060101010101" pitchFamily="49" charset="-122"/>
              </a:rPr>
              <a:t>作业</a:t>
            </a:r>
            <a:endParaRPr lang="zh-CN" altLang="en-US" sz="4800" dirty="0">
              <a:solidFill>
                <a:srgbClr val="000065"/>
              </a:solidFill>
              <a:latin typeface="黑体" panose="02010609060101010101" pitchFamily="49" charset="-122"/>
              <a:ea typeface="黑体" panose="02010609060101010101" pitchFamily="49" charset="-122"/>
            </a:endParaRPr>
          </a:p>
          <a:p>
            <a:pPr>
              <a:buNone/>
            </a:pPr>
            <a:r>
              <a:rPr lang="en-US" altLang="zh-CN" sz="3200" dirty="0" smtClean="0">
                <a:solidFill>
                  <a:srgbClr val="000065"/>
                </a:solidFill>
                <a:latin typeface="Times New Roman" panose="02020603050405020304" pitchFamily="18" charset="0"/>
                <a:ea typeface="黑体" panose="02010609060101010101" pitchFamily="49" charset="-122"/>
              </a:rPr>
              <a:t>1. </a:t>
            </a:r>
            <a:r>
              <a:rPr lang="zh-CN" altLang="en-US" sz="3200" dirty="0" smtClean="0">
                <a:solidFill>
                  <a:srgbClr val="000065"/>
                </a:solidFill>
                <a:latin typeface="黑体" panose="02010609060101010101" pitchFamily="49" charset="-122"/>
                <a:ea typeface="黑体" panose="02010609060101010101" pitchFamily="49" charset="-122"/>
              </a:rPr>
              <a:t>单词拆分：</a:t>
            </a:r>
            <a:r>
              <a:rPr lang="zh-CN" altLang="en-US" sz="3200" dirty="0">
                <a:solidFill>
                  <a:srgbClr val="000065"/>
                </a:solidFill>
                <a:latin typeface="黑体" panose="02010609060101010101" pitchFamily="49" charset="-122"/>
                <a:ea typeface="黑体" panose="02010609060101010101" pitchFamily="49" charset="-122"/>
              </a:rPr>
              <a:t>给定一个字符串 </a:t>
            </a:r>
            <a:r>
              <a:rPr lang="en-US" altLang="zh-CN" sz="3200" dirty="0">
                <a:solidFill>
                  <a:srgbClr val="000065"/>
                </a:solidFill>
                <a:latin typeface="黑体" panose="02010609060101010101" pitchFamily="49" charset="-122"/>
                <a:ea typeface="黑体" panose="02010609060101010101" pitchFamily="49" charset="-122"/>
              </a:rPr>
              <a:t>s </a:t>
            </a:r>
            <a:r>
              <a:rPr lang="zh-CN" altLang="en-US" sz="3200" dirty="0">
                <a:solidFill>
                  <a:srgbClr val="000065"/>
                </a:solidFill>
                <a:latin typeface="黑体" panose="02010609060101010101" pitchFamily="49" charset="-122"/>
                <a:ea typeface="黑体" panose="02010609060101010101" pitchFamily="49" charset="-122"/>
              </a:rPr>
              <a:t>和一个字符串列表 </a:t>
            </a:r>
            <a:r>
              <a:rPr lang="en-US" altLang="zh-CN" sz="3200" dirty="0" err="1">
                <a:solidFill>
                  <a:srgbClr val="000065"/>
                </a:solidFill>
                <a:latin typeface="黑体" panose="02010609060101010101" pitchFamily="49" charset="-122"/>
                <a:ea typeface="黑体" panose="02010609060101010101" pitchFamily="49" charset="-122"/>
              </a:rPr>
              <a:t>wordDict</a:t>
            </a:r>
            <a:r>
              <a:rPr lang="en-US" altLang="zh-CN" sz="3200" dirty="0">
                <a:solidFill>
                  <a:srgbClr val="000065"/>
                </a:solidFill>
                <a:latin typeface="黑体" panose="02010609060101010101" pitchFamily="49" charset="-122"/>
                <a:ea typeface="黑体" panose="02010609060101010101" pitchFamily="49" charset="-122"/>
              </a:rPr>
              <a:t> </a:t>
            </a:r>
            <a:r>
              <a:rPr lang="zh-CN" altLang="en-US" sz="3200" dirty="0">
                <a:solidFill>
                  <a:srgbClr val="000065"/>
                </a:solidFill>
                <a:latin typeface="黑体" panose="02010609060101010101" pitchFamily="49" charset="-122"/>
                <a:ea typeface="黑体" panose="02010609060101010101" pitchFamily="49" charset="-122"/>
              </a:rPr>
              <a:t>作为字典</a:t>
            </a:r>
            <a:r>
              <a:rPr lang="zh-CN" altLang="en-US" sz="3200" dirty="0" smtClean="0">
                <a:solidFill>
                  <a:srgbClr val="000065"/>
                </a:solidFill>
                <a:latin typeface="黑体" panose="02010609060101010101" pitchFamily="49" charset="-122"/>
                <a:ea typeface="黑体" panose="02010609060101010101" pitchFamily="49" charset="-122"/>
              </a:rPr>
              <a:t>。判断</a:t>
            </a:r>
            <a:r>
              <a:rPr lang="zh-CN" altLang="en-US" sz="3200" dirty="0">
                <a:solidFill>
                  <a:srgbClr val="000065"/>
                </a:solidFill>
                <a:latin typeface="黑体" panose="02010609060101010101" pitchFamily="49" charset="-122"/>
                <a:ea typeface="黑体" panose="02010609060101010101" pitchFamily="49" charset="-122"/>
              </a:rPr>
              <a:t>是否可以利用字典中出现的单词拼接出 </a:t>
            </a:r>
            <a:r>
              <a:rPr lang="en-US" altLang="zh-CN" sz="3200" dirty="0">
                <a:solidFill>
                  <a:srgbClr val="000065"/>
                </a:solidFill>
                <a:latin typeface="黑体" panose="02010609060101010101" pitchFamily="49" charset="-122"/>
                <a:ea typeface="黑体" panose="02010609060101010101" pitchFamily="49" charset="-122"/>
              </a:rPr>
              <a:t>s </a:t>
            </a:r>
            <a:r>
              <a:rPr lang="zh-CN" altLang="en-US" sz="3200" dirty="0">
                <a:solidFill>
                  <a:srgbClr val="000065"/>
                </a:solidFill>
                <a:latin typeface="黑体" panose="02010609060101010101" pitchFamily="49" charset="-122"/>
                <a:ea typeface="黑体" panose="02010609060101010101" pitchFamily="49" charset="-122"/>
              </a:rPr>
              <a:t>。</a:t>
            </a:r>
          </a:p>
          <a:p>
            <a:pPr>
              <a:buNone/>
            </a:pPr>
            <a:r>
              <a:rPr lang="zh-CN" altLang="en-US" sz="3200" dirty="0" smtClean="0">
                <a:solidFill>
                  <a:srgbClr val="000065"/>
                </a:solidFill>
                <a:latin typeface="黑体" panose="02010609060101010101" pitchFamily="49" charset="-122"/>
                <a:ea typeface="黑体" panose="02010609060101010101" pitchFamily="49" charset="-122"/>
              </a:rPr>
              <a:t>备注：使用递归和动态规划两种方法完成</a:t>
            </a:r>
          </a:p>
          <a:p>
            <a:pPr>
              <a:buNone/>
            </a:pPr>
            <a:r>
              <a:rPr lang="en-US" altLang="zh-CN" sz="2400" dirty="0">
                <a:solidFill>
                  <a:srgbClr val="996500"/>
                </a:solidFill>
                <a:latin typeface="Times New Roman" panose="02020603050405020304" pitchFamily="18" charset="0"/>
                <a:ea typeface="黑体" panose="02010609060101010101" pitchFamily="49" charset="-122"/>
                <a:hlinkClick r:id="rId3"/>
              </a:rPr>
              <a:t>https://leetcode.cn/problems/word-break</a:t>
            </a:r>
            <a:r>
              <a:rPr lang="en-US" altLang="zh-CN" sz="2400" dirty="0" smtClean="0">
                <a:solidFill>
                  <a:srgbClr val="996500"/>
                </a:solidFill>
                <a:latin typeface="Times New Roman" panose="02020603050405020304" pitchFamily="18" charset="0"/>
                <a:ea typeface="黑体" panose="02010609060101010101" pitchFamily="49" charset="-122"/>
                <a:hlinkClick r:id="rId3"/>
              </a:rPr>
              <a:t>/</a:t>
            </a:r>
            <a:endParaRPr lang="en-US" altLang="zh-CN" sz="2400" dirty="0" smtClean="0">
              <a:solidFill>
                <a:srgbClr val="996500"/>
              </a:solidFill>
              <a:latin typeface="Times New Roman" panose="02020603050405020304" pitchFamily="18" charset="0"/>
              <a:ea typeface="黑体" panose="02010609060101010101" pitchFamily="49" charset="-122"/>
            </a:endParaRPr>
          </a:p>
          <a:p>
            <a:pPr>
              <a:buNone/>
            </a:pPr>
            <a:r>
              <a:rPr lang="en-US" altLang="zh-CN" sz="3200" dirty="0" smtClean="0">
                <a:solidFill>
                  <a:srgbClr val="000065"/>
                </a:solidFill>
                <a:latin typeface="Times New Roman" panose="02020603050405020304" pitchFamily="18" charset="0"/>
                <a:ea typeface="黑体" panose="02010609060101010101" pitchFamily="49" charset="-122"/>
              </a:rPr>
              <a:t>2</a:t>
            </a:r>
            <a:r>
              <a:rPr lang="en-US" altLang="zh-CN" sz="3200" dirty="0">
                <a:solidFill>
                  <a:srgbClr val="000065"/>
                </a:solidFill>
                <a:latin typeface="Times New Roman" panose="02020603050405020304" pitchFamily="18" charset="0"/>
                <a:ea typeface="黑体" panose="02010609060101010101" pitchFamily="49" charset="-122"/>
              </a:rPr>
              <a:t>. </a:t>
            </a:r>
            <a:r>
              <a:rPr lang="zh-CN" altLang="en-US" sz="3200" dirty="0">
                <a:solidFill>
                  <a:srgbClr val="000065"/>
                </a:solidFill>
                <a:latin typeface="黑体" panose="02010609060101010101" pitchFamily="49" charset="-122"/>
                <a:ea typeface="黑体" panose="02010609060101010101" pitchFamily="49" charset="-122"/>
              </a:rPr>
              <a:t>教材</a:t>
            </a:r>
            <a:r>
              <a:rPr lang="en-US" altLang="zh-CN" sz="3200" dirty="0">
                <a:solidFill>
                  <a:srgbClr val="000065"/>
                </a:solidFill>
                <a:latin typeface="Times New Roman" panose="02020603050405020304" pitchFamily="18" charset="0"/>
                <a:ea typeface="黑体" panose="02010609060101010101" pitchFamily="49" charset="-122"/>
              </a:rPr>
              <a:t>  </a:t>
            </a:r>
            <a:r>
              <a:rPr lang="zh-CN" altLang="en-US" sz="3200" dirty="0" smtClean="0">
                <a:solidFill>
                  <a:srgbClr val="FF0000"/>
                </a:solidFill>
                <a:latin typeface="黑体" panose="02010609060101010101" pitchFamily="49" charset="-122"/>
                <a:ea typeface="黑体" panose="02010609060101010101" pitchFamily="49" charset="-122"/>
              </a:rPr>
              <a:t>算法分析</a:t>
            </a:r>
            <a:r>
              <a:rPr lang="en-US" altLang="zh-CN" sz="3200" dirty="0" smtClean="0">
                <a:solidFill>
                  <a:srgbClr val="FF0000"/>
                </a:solidFill>
                <a:latin typeface="Times New Roman" panose="02020603050405020304" pitchFamily="18" charset="0"/>
                <a:ea typeface="黑体" panose="02010609060101010101" pitchFamily="49" charset="-122"/>
              </a:rPr>
              <a:t>3-3</a:t>
            </a:r>
            <a:r>
              <a:rPr lang="zh-CN" altLang="en-US" sz="3200" dirty="0" smtClean="0">
                <a:solidFill>
                  <a:srgbClr val="000065"/>
                </a:solidFill>
                <a:latin typeface="黑体" panose="02010609060101010101" pitchFamily="49" charset="-122"/>
                <a:ea typeface="黑体" panose="02010609060101010101" pitchFamily="49" charset="-122"/>
              </a:rPr>
              <a:t>；</a:t>
            </a:r>
            <a:endParaRPr lang="en-US" altLang="zh-CN" sz="3200" dirty="0" smtClean="0">
              <a:solidFill>
                <a:srgbClr val="000065"/>
              </a:solidFill>
              <a:latin typeface="黑体" panose="02010609060101010101" pitchFamily="49" charset="-122"/>
              <a:ea typeface="黑体" panose="02010609060101010101" pitchFamily="49" charset="-122"/>
            </a:endParaRPr>
          </a:p>
          <a:p>
            <a:pPr>
              <a:buNone/>
            </a:pPr>
            <a:r>
              <a:rPr lang="en-US" altLang="zh-CN" sz="3200" dirty="0" smtClean="0">
                <a:solidFill>
                  <a:srgbClr val="000065"/>
                </a:solidFill>
                <a:latin typeface="Times New Roman" panose="02020603050405020304" pitchFamily="18" charset="0"/>
                <a:ea typeface="黑体" panose="02010609060101010101" pitchFamily="49" charset="-122"/>
              </a:rPr>
              <a:t>3. </a:t>
            </a:r>
            <a:r>
              <a:rPr lang="zh-CN" altLang="en-US" sz="3200" dirty="0">
                <a:solidFill>
                  <a:srgbClr val="000065"/>
                </a:solidFill>
                <a:latin typeface="黑体" panose="02010609060101010101" pitchFamily="49" charset="-122"/>
                <a:ea typeface="黑体" panose="02010609060101010101" pitchFamily="49" charset="-122"/>
              </a:rPr>
              <a:t>教材</a:t>
            </a:r>
            <a:r>
              <a:rPr lang="en-US" altLang="zh-CN" sz="3200" dirty="0">
                <a:solidFill>
                  <a:srgbClr val="000065"/>
                </a:solidFill>
                <a:latin typeface="Times New Roman" panose="02020603050405020304" pitchFamily="18" charset="0"/>
                <a:ea typeface="黑体" panose="02010609060101010101" pitchFamily="49" charset="-122"/>
              </a:rPr>
              <a:t>  </a:t>
            </a:r>
            <a:r>
              <a:rPr lang="zh-CN" altLang="en-US" sz="3200" dirty="0">
                <a:solidFill>
                  <a:srgbClr val="FF0000"/>
                </a:solidFill>
                <a:latin typeface="黑体" panose="02010609060101010101" pitchFamily="49" charset="-122"/>
                <a:ea typeface="黑体" panose="02010609060101010101" pitchFamily="49" charset="-122"/>
              </a:rPr>
              <a:t>算法</a:t>
            </a:r>
            <a:r>
              <a:rPr lang="zh-CN" altLang="en-US" sz="3200" dirty="0" smtClean="0">
                <a:solidFill>
                  <a:srgbClr val="FF0000"/>
                </a:solidFill>
                <a:latin typeface="黑体" panose="02010609060101010101" pitchFamily="49" charset="-122"/>
                <a:ea typeface="黑体" panose="02010609060101010101" pitchFamily="49" charset="-122"/>
              </a:rPr>
              <a:t>实现</a:t>
            </a:r>
            <a:r>
              <a:rPr lang="en-US" altLang="zh-CN" sz="3200" dirty="0" smtClean="0">
                <a:solidFill>
                  <a:srgbClr val="FF0000"/>
                </a:solidFill>
                <a:latin typeface="Times New Roman" panose="02020603050405020304" pitchFamily="18" charset="0"/>
                <a:ea typeface="黑体" panose="02010609060101010101" pitchFamily="49" charset="-122"/>
              </a:rPr>
              <a:t>3-4</a:t>
            </a:r>
            <a:r>
              <a:rPr lang="zh-CN" altLang="en-US" sz="3200" dirty="0" smtClean="0">
                <a:solidFill>
                  <a:srgbClr val="000065"/>
                </a:solidFill>
                <a:latin typeface="黑体" panose="02010609060101010101" pitchFamily="49" charset="-122"/>
                <a:ea typeface="黑体" panose="02010609060101010101" pitchFamily="49" charset="-122"/>
              </a:rPr>
              <a:t>；</a:t>
            </a:r>
            <a:r>
              <a:rPr lang="en-US" altLang="zh-CN" sz="3200" dirty="0" smtClean="0">
                <a:solidFill>
                  <a:srgbClr val="FF0000"/>
                </a:solidFill>
                <a:latin typeface="Times New Roman" panose="02020603050405020304" pitchFamily="18" charset="0"/>
                <a:ea typeface="黑体" panose="02010609060101010101" pitchFamily="49" charset="-122"/>
              </a:rPr>
              <a:t>3-10</a:t>
            </a:r>
            <a:endParaRPr lang="en-US" altLang="zh-CN" sz="3200" dirty="0">
              <a:solidFill>
                <a:srgbClr val="FF0000"/>
              </a:solidFill>
              <a:latin typeface="Times New Roman" panose="02020603050405020304" pitchFamily="18" charset="0"/>
              <a:ea typeface="黑体" panose="02010609060101010101" pitchFamily="49" charset="-122"/>
            </a:endParaRPr>
          </a:p>
          <a:p>
            <a:pPr>
              <a:buNone/>
            </a:pPr>
            <a:endParaRPr lang="en-US" altLang="zh-CN" sz="3200" dirty="0">
              <a:solidFill>
                <a:srgbClr val="000065"/>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42701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291434" y="1030970"/>
            <a:ext cx="8501063" cy="4114800"/>
          </a:xfrm>
          <a:prstGeom prst="rect">
            <a:avLst/>
          </a:prstGeom>
          <a:noFill/>
          <a:ln w="9525">
            <a:noFill/>
            <a:miter lim="800000"/>
          </a:ln>
        </p:spPr>
        <p:txBody>
          <a:bodyPr/>
          <a:lstStyle/>
          <a:p>
            <a:pPr marL="342900" indent="-342900"/>
            <a:r>
              <a:rPr lang="zh-CN" altLang="en-US" sz="2800" b="1" dirty="0" smtClean="0">
                <a:solidFill>
                  <a:schemeClr val="tx1"/>
                </a:solidFill>
                <a:latin typeface="宋体" panose="02010600030101010101" pitchFamily="2" charset="-122"/>
                <a:ea typeface="宋体" panose="02010600030101010101" pitchFamily="2" charset="-122"/>
              </a:rPr>
              <a:t>但是在动态规划问题中，经</a:t>
            </a:r>
            <a:r>
              <a:rPr lang="zh-CN" altLang="en-US" sz="2800" b="1" dirty="0">
                <a:solidFill>
                  <a:schemeClr val="tx1"/>
                </a:solidFill>
                <a:latin typeface="宋体" panose="02010600030101010101" pitchFamily="2" charset="-122"/>
                <a:ea typeface="宋体" panose="02010600030101010101" pitchFamily="2" charset="-122"/>
              </a:rPr>
              <a:t>分解得到的</a:t>
            </a:r>
            <a:r>
              <a:rPr lang="zh-CN" altLang="en-US" sz="2800" b="1" dirty="0">
                <a:solidFill>
                  <a:srgbClr val="FF0000"/>
                </a:solidFill>
                <a:latin typeface="宋体" panose="02010600030101010101" pitchFamily="2" charset="-122"/>
                <a:ea typeface="宋体" panose="02010600030101010101" pitchFamily="2" charset="-122"/>
              </a:rPr>
              <a:t>子问题往往不是互相独立的</a:t>
            </a:r>
            <a:r>
              <a:rPr lang="zh-CN" altLang="en-US" sz="2800" b="1" dirty="0">
                <a:solidFill>
                  <a:schemeClr val="tx1"/>
                </a:solidFill>
                <a:latin typeface="宋体" panose="02010600030101010101" pitchFamily="2" charset="-122"/>
                <a:ea typeface="宋体" panose="02010600030101010101" pitchFamily="2" charset="-122"/>
              </a:rPr>
              <a:t>。不同子问题的数目常常只有多项式量级</a:t>
            </a:r>
            <a:r>
              <a:rPr lang="zh-CN" altLang="en-US" sz="2800" b="1" dirty="0" smtClean="0">
                <a:solidFill>
                  <a:schemeClr val="tx1"/>
                </a:solidFill>
                <a:latin typeface="宋体" panose="02010600030101010101" pitchFamily="2" charset="-122"/>
                <a:ea typeface="宋体" panose="02010600030101010101" pitchFamily="2" charset="-122"/>
              </a:rPr>
              <a:t>。如果使用分</a:t>
            </a:r>
            <a:r>
              <a:rPr lang="zh-CN" altLang="en-US" sz="2800" b="1" dirty="0">
                <a:solidFill>
                  <a:schemeClr val="tx1"/>
                </a:solidFill>
                <a:latin typeface="宋体" panose="02010600030101010101" pitchFamily="2" charset="-122"/>
                <a:ea typeface="宋体" panose="02010600030101010101" pitchFamily="2" charset="-122"/>
              </a:rPr>
              <a:t>治法</a:t>
            </a:r>
            <a:r>
              <a:rPr lang="zh-CN" altLang="en-US" sz="2800" b="1" dirty="0" smtClean="0">
                <a:solidFill>
                  <a:schemeClr val="tx1"/>
                </a:solidFill>
                <a:latin typeface="宋体" panose="02010600030101010101" pitchFamily="2" charset="-122"/>
                <a:ea typeface="宋体" panose="02010600030101010101" pitchFamily="2" charset="-122"/>
              </a:rPr>
              <a:t>求解，</a:t>
            </a:r>
            <a:r>
              <a:rPr lang="zh-CN" altLang="en-US" sz="2800" b="1" dirty="0">
                <a:solidFill>
                  <a:srgbClr val="FF0000"/>
                </a:solidFill>
                <a:latin typeface="宋体" panose="02010600030101010101" pitchFamily="2" charset="-122"/>
                <a:ea typeface="宋体" panose="02010600030101010101" pitchFamily="2" charset="-122"/>
              </a:rPr>
              <a:t>有些子问题被重复计算</a:t>
            </a:r>
            <a:r>
              <a:rPr lang="zh-CN" altLang="en-US" sz="2800" b="1" dirty="0">
                <a:solidFill>
                  <a:schemeClr val="tx1"/>
                </a:solidFill>
                <a:latin typeface="宋体" panose="02010600030101010101" pitchFamily="2" charset="-122"/>
                <a:ea typeface="宋体" panose="02010600030101010101" pitchFamily="2" charset="-122"/>
              </a:rPr>
              <a:t>了许多次</a:t>
            </a:r>
            <a:r>
              <a:rPr lang="zh-CN" altLang="en-US" sz="2800" b="1" dirty="0">
                <a:solidFill>
                  <a:schemeClr val="tx1"/>
                </a:solidFill>
                <a:latin typeface="楷体_GB2312" pitchFamily="49" charset="-122"/>
              </a:rPr>
              <a:t>。</a:t>
            </a:r>
          </a:p>
        </p:txBody>
      </p:sp>
      <p:sp>
        <p:nvSpPr>
          <p:cNvPr id="285699" name="Rectangle 3"/>
          <p:cNvSpPr>
            <a:spLocks noChangeArrowheads="1"/>
          </p:cNvSpPr>
          <p:nvPr/>
        </p:nvSpPr>
        <p:spPr bwMode="auto">
          <a:xfrm>
            <a:off x="476865" y="101601"/>
            <a:ext cx="7772400" cy="1143000"/>
          </a:xfrm>
          <a:prstGeom prst="rect">
            <a:avLst/>
          </a:prstGeom>
          <a:noFill/>
          <a:ln w="9525">
            <a:noFill/>
            <a:miter lim="800000"/>
          </a:ln>
          <a:effectLst/>
        </p:spPr>
        <p:txBody>
          <a:bodyPr anchor="ctr"/>
          <a:lstStyle/>
          <a:p>
            <a:pPr>
              <a:spcBef>
                <a:spcPct val="0"/>
              </a:spcBef>
              <a:buClrTx/>
              <a:buSzTx/>
              <a:buFontTx/>
              <a:buNone/>
              <a:defRPr/>
            </a:pPr>
            <a:r>
              <a:rPr lang="zh-CN" altLang="en-US" sz="42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算法总体思想</a:t>
            </a:r>
          </a:p>
        </p:txBody>
      </p:sp>
      <p:grpSp>
        <p:nvGrpSpPr>
          <p:cNvPr id="53" name="Group 4"/>
          <p:cNvGrpSpPr/>
          <p:nvPr/>
        </p:nvGrpSpPr>
        <p:grpSpPr bwMode="auto">
          <a:xfrm>
            <a:off x="581818" y="3068960"/>
            <a:ext cx="7983537" cy="2935288"/>
            <a:chOff x="521" y="2204"/>
            <a:chExt cx="5029" cy="1849"/>
          </a:xfrm>
        </p:grpSpPr>
        <p:sp>
          <p:nvSpPr>
            <p:cNvPr id="54" name="Oval 5"/>
            <p:cNvSpPr>
              <a:spLocks noChangeArrowheads="1"/>
            </p:cNvSpPr>
            <p:nvPr/>
          </p:nvSpPr>
          <p:spPr bwMode="auto">
            <a:xfrm>
              <a:off x="2699" y="2204"/>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n</a:t>
              </a:r>
            </a:p>
          </p:txBody>
        </p:sp>
        <p:cxnSp>
          <p:nvCxnSpPr>
            <p:cNvPr id="55" name="AutoShape 6"/>
            <p:cNvCxnSpPr>
              <a:cxnSpLocks noChangeShapeType="1"/>
              <a:stCxn id="54" idx="4"/>
              <a:endCxn id="81" idx="0"/>
            </p:cNvCxnSpPr>
            <p:nvPr/>
          </p:nvCxnSpPr>
          <p:spPr bwMode="auto">
            <a:xfrm>
              <a:off x="2951" y="2594"/>
              <a:ext cx="2216" cy="557"/>
            </a:xfrm>
            <a:prstGeom prst="straightConnector1">
              <a:avLst/>
            </a:prstGeom>
            <a:noFill/>
            <a:ln w="19050">
              <a:solidFill>
                <a:schemeClr val="accent2"/>
              </a:solidFill>
              <a:round/>
              <a:tailEnd type="triangle" w="med" len="med"/>
            </a:ln>
          </p:spPr>
        </p:cxnSp>
        <p:cxnSp>
          <p:nvCxnSpPr>
            <p:cNvPr id="56" name="AutoShape 7"/>
            <p:cNvCxnSpPr>
              <a:cxnSpLocks noChangeShapeType="1"/>
              <a:stCxn id="54" idx="4"/>
              <a:endCxn id="60" idx="0"/>
            </p:cNvCxnSpPr>
            <p:nvPr/>
          </p:nvCxnSpPr>
          <p:spPr bwMode="auto">
            <a:xfrm flipH="1">
              <a:off x="1051" y="2594"/>
              <a:ext cx="1900" cy="558"/>
            </a:xfrm>
            <a:prstGeom prst="straightConnector1">
              <a:avLst/>
            </a:prstGeom>
            <a:noFill/>
            <a:ln w="19050">
              <a:solidFill>
                <a:schemeClr val="accent2"/>
              </a:solidFill>
              <a:round/>
              <a:tailEnd type="triangle" w="med" len="med"/>
            </a:ln>
          </p:spPr>
        </p:cxnSp>
        <p:cxnSp>
          <p:nvCxnSpPr>
            <p:cNvPr id="57" name="AutoShape 8"/>
            <p:cNvCxnSpPr>
              <a:cxnSpLocks noChangeShapeType="1"/>
              <a:stCxn id="54" idx="4"/>
              <a:endCxn id="69" idx="0"/>
            </p:cNvCxnSpPr>
            <p:nvPr/>
          </p:nvCxnSpPr>
          <p:spPr bwMode="auto">
            <a:xfrm flipH="1">
              <a:off x="2774" y="2594"/>
              <a:ext cx="177" cy="558"/>
            </a:xfrm>
            <a:prstGeom prst="straightConnector1">
              <a:avLst/>
            </a:prstGeom>
            <a:noFill/>
            <a:ln w="19050">
              <a:solidFill>
                <a:schemeClr val="accent2"/>
              </a:solidFill>
              <a:round/>
              <a:tailEnd type="triangle" w="med" len="med"/>
            </a:ln>
          </p:spPr>
        </p:cxnSp>
        <p:cxnSp>
          <p:nvCxnSpPr>
            <p:cNvPr id="58" name="AutoShape 9"/>
            <p:cNvCxnSpPr>
              <a:cxnSpLocks noChangeShapeType="1"/>
              <a:stCxn id="54" idx="4"/>
              <a:endCxn id="74" idx="0"/>
            </p:cNvCxnSpPr>
            <p:nvPr/>
          </p:nvCxnSpPr>
          <p:spPr bwMode="auto">
            <a:xfrm>
              <a:off x="2951" y="2594"/>
              <a:ext cx="811" cy="557"/>
            </a:xfrm>
            <a:prstGeom prst="straightConnector1">
              <a:avLst/>
            </a:prstGeom>
            <a:noFill/>
            <a:ln w="19050">
              <a:solidFill>
                <a:schemeClr val="accent2"/>
              </a:solidFill>
              <a:round/>
              <a:tailEnd type="triangle" w="med" len="med"/>
            </a:ln>
          </p:spPr>
        </p:cxnSp>
        <p:sp>
          <p:nvSpPr>
            <p:cNvPr id="59" name="Text Box 10"/>
            <p:cNvSpPr txBox="1">
              <a:spLocks noChangeArrowheads="1"/>
            </p:cNvSpPr>
            <p:nvPr/>
          </p:nvSpPr>
          <p:spPr bwMode="auto">
            <a:xfrm>
              <a:off x="1824" y="2235"/>
              <a:ext cx="672" cy="365"/>
            </a:xfrm>
            <a:prstGeom prst="rect">
              <a:avLst/>
            </a:prstGeom>
            <a:noFill/>
            <a:ln w="9525">
              <a:noFill/>
              <a:miter lim="800000"/>
            </a:ln>
          </p:spPr>
          <p:txBody>
            <a:bodyPr>
              <a:spAutoFit/>
            </a:bodyPr>
            <a:lstStyle/>
            <a:p>
              <a:pPr algn="ctr" eaLnBrk="0" hangingPunct="0">
                <a:spcBef>
                  <a:spcPct val="50000"/>
                </a:spcBef>
                <a:buClrTx/>
                <a:buSzTx/>
                <a:buFontTx/>
                <a:buNone/>
              </a:pPr>
              <a:r>
                <a:rPr lang="zh-CN" altLang="en-US" sz="3200">
                  <a:solidFill>
                    <a:schemeClr val="tx1"/>
                  </a:solidFill>
                  <a:latin typeface="Arial Rounded MT Bold" panose="020F0704030504030204" pitchFamily="34" charset="0"/>
                  <a:ea typeface="宋体" panose="02010600030101010101" pitchFamily="2" charset="-122"/>
                </a:rPr>
                <a:t>=</a:t>
              </a:r>
            </a:p>
          </p:txBody>
        </p:sp>
        <p:sp>
          <p:nvSpPr>
            <p:cNvPr id="60" name="Oval 11"/>
            <p:cNvSpPr>
              <a:spLocks noChangeArrowheads="1"/>
            </p:cNvSpPr>
            <p:nvPr/>
          </p:nvSpPr>
          <p:spPr bwMode="auto">
            <a:xfrm>
              <a:off x="839" y="3158"/>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61" name="AutoShape 12"/>
            <p:cNvCxnSpPr>
              <a:cxnSpLocks noChangeShapeType="1"/>
              <a:stCxn id="60" idx="4"/>
              <a:endCxn id="68" idx="0"/>
            </p:cNvCxnSpPr>
            <p:nvPr/>
          </p:nvCxnSpPr>
          <p:spPr bwMode="auto">
            <a:xfrm>
              <a:off x="1051" y="3476"/>
              <a:ext cx="1305" cy="402"/>
            </a:xfrm>
            <a:prstGeom prst="straightConnector1">
              <a:avLst/>
            </a:prstGeom>
            <a:noFill/>
            <a:ln w="19050">
              <a:solidFill>
                <a:schemeClr val="accent2"/>
              </a:solidFill>
              <a:round/>
              <a:tailEnd type="triangle" w="med" len="med"/>
            </a:ln>
          </p:spPr>
        </p:cxnSp>
        <p:cxnSp>
          <p:nvCxnSpPr>
            <p:cNvPr id="62" name="AutoShape 13"/>
            <p:cNvCxnSpPr>
              <a:cxnSpLocks noChangeShapeType="1"/>
              <a:stCxn id="60" idx="4"/>
              <a:endCxn id="65" idx="0"/>
            </p:cNvCxnSpPr>
            <p:nvPr/>
          </p:nvCxnSpPr>
          <p:spPr bwMode="auto">
            <a:xfrm flipH="1">
              <a:off x="632" y="3476"/>
              <a:ext cx="419" cy="402"/>
            </a:xfrm>
            <a:prstGeom prst="straightConnector1">
              <a:avLst/>
            </a:prstGeom>
            <a:noFill/>
            <a:ln w="19050">
              <a:solidFill>
                <a:schemeClr val="accent2"/>
              </a:solidFill>
              <a:round/>
              <a:tailEnd type="triangle" w="med" len="med"/>
            </a:ln>
          </p:spPr>
        </p:cxnSp>
        <p:cxnSp>
          <p:nvCxnSpPr>
            <p:cNvPr id="63" name="AutoShape 14"/>
            <p:cNvCxnSpPr>
              <a:cxnSpLocks noChangeShapeType="1"/>
              <a:stCxn id="60" idx="4"/>
              <a:endCxn id="66" idx="0"/>
            </p:cNvCxnSpPr>
            <p:nvPr/>
          </p:nvCxnSpPr>
          <p:spPr bwMode="auto">
            <a:xfrm>
              <a:off x="1051" y="3476"/>
              <a:ext cx="126" cy="402"/>
            </a:xfrm>
            <a:prstGeom prst="straightConnector1">
              <a:avLst/>
            </a:prstGeom>
            <a:noFill/>
            <a:ln w="19050">
              <a:solidFill>
                <a:schemeClr val="accent2"/>
              </a:solidFill>
              <a:round/>
              <a:tailEnd type="triangle" w="med" len="med"/>
            </a:ln>
          </p:spPr>
        </p:cxnSp>
        <p:cxnSp>
          <p:nvCxnSpPr>
            <p:cNvPr id="64" name="AutoShape 15"/>
            <p:cNvCxnSpPr>
              <a:cxnSpLocks noChangeShapeType="1"/>
              <a:stCxn id="60" idx="4"/>
              <a:endCxn id="67" idx="0"/>
            </p:cNvCxnSpPr>
            <p:nvPr/>
          </p:nvCxnSpPr>
          <p:spPr bwMode="auto">
            <a:xfrm>
              <a:off x="1051" y="3476"/>
              <a:ext cx="806" cy="402"/>
            </a:xfrm>
            <a:prstGeom prst="straightConnector1">
              <a:avLst/>
            </a:prstGeom>
            <a:noFill/>
            <a:ln w="19050">
              <a:solidFill>
                <a:schemeClr val="accent2"/>
              </a:solidFill>
              <a:round/>
              <a:tailEnd type="triangle" w="med" len="med"/>
            </a:ln>
          </p:spPr>
        </p:cxnSp>
        <p:sp>
          <p:nvSpPr>
            <p:cNvPr id="65" name="AutoShape 16"/>
            <p:cNvSpPr>
              <a:spLocks noChangeArrowheads="1"/>
            </p:cNvSpPr>
            <p:nvPr/>
          </p:nvSpPr>
          <p:spPr bwMode="auto">
            <a:xfrm>
              <a:off x="521"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66" name="AutoShape 17"/>
            <p:cNvSpPr>
              <a:spLocks noChangeArrowheads="1"/>
            </p:cNvSpPr>
            <p:nvPr/>
          </p:nvSpPr>
          <p:spPr bwMode="auto">
            <a:xfrm>
              <a:off x="1066"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67" name="AutoShape 18"/>
            <p:cNvSpPr>
              <a:spLocks noChangeArrowheads="1"/>
            </p:cNvSpPr>
            <p:nvPr/>
          </p:nvSpPr>
          <p:spPr bwMode="auto">
            <a:xfrm>
              <a:off x="1746" y="3884"/>
              <a:ext cx="222"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68" name="AutoShape 19"/>
            <p:cNvSpPr>
              <a:spLocks noChangeArrowheads="1"/>
            </p:cNvSpPr>
            <p:nvPr/>
          </p:nvSpPr>
          <p:spPr bwMode="auto">
            <a:xfrm>
              <a:off x="2245"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69" name="Oval 20"/>
            <p:cNvSpPr>
              <a:spLocks noChangeArrowheads="1"/>
            </p:cNvSpPr>
            <p:nvPr/>
          </p:nvSpPr>
          <p:spPr bwMode="auto">
            <a:xfrm>
              <a:off x="2562" y="3158"/>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70" name="AutoShape 21"/>
            <p:cNvCxnSpPr>
              <a:cxnSpLocks noChangeShapeType="1"/>
              <a:stCxn id="69" idx="4"/>
            </p:cNvCxnSpPr>
            <p:nvPr/>
          </p:nvCxnSpPr>
          <p:spPr bwMode="auto">
            <a:xfrm>
              <a:off x="2774" y="3476"/>
              <a:ext cx="483" cy="405"/>
            </a:xfrm>
            <a:prstGeom prst="straightConnector1">
              <a:avLst/>
            </a:prstGeom>
            <a:noFill/>
            <a:ln w="19050">
              <a:solidFill>
                <a:schemeClr val="accent2"/>
              </a:solidFill>
              <a:round/>
              <a:tailEnd type="triangle" w="med" len="med"/>
            </a:ln>
          </p:spPr>
        </p:cxnSp>
        <p:cxnSp>
          <p:nvCxnSpPr>
            <p:cNvPr id="71" name="AutoShape 22"/>
            <p:cNvCxnSpPr>
              <a:cxnSpLocks noChangeShapeType="1"/>
              <a:stCxn id="69" idx="4"/>
              <a:endCxn id="67" idx="0"/>
            </p:cNvCxnSpPr>
            <p:nvPr/>
          </p:nvCxnSpPr>
          <p:spPr bwMode="auto">
            <a:xfrm flipH="1">
              <a:off x="1857" y="3476"/>
              <a:ext cx="917" cy="402"/>
            </a:xfrm>
            <a:prstGeom prst="straightConnector1">
              <a:avLst/>
            </a:prstGeom>
            <a:noFill/>
            <a:ln w="19050">
              <a:solidFill>
                <a:schemeClr val="accent2"/>
              </a:solidFill>
              <a:round/>
              <a:tailEnd type="triangle" w="med" len="med"/>
            </a:ln>
          </p:spPr>
        </p:cxnSp>
        <p:cxnSp>
          <p:nvCxnSpPr>
            <p:cNvPr id="72" name="AutoShape 23"/>
            <p:cNvCxnSpPr>
              <a:cxnSpLocks noChangeShapeType="1"/>
              <a:stCxn id="69" idx="4"/>
              <a:endCxn id="68" idx="0"/>
            </p:cNvCxnSpPr>
            <p:nvPr/>
          </p:nvCxnSpPr>
          <p:spPr bwMode="auto">
            <a:xfrm flipH="1">
              <a:off x="2356" y="3476"/>
              <a:ext cx="418" cy="402"/>
            </a:xfrm>
            <a:prstGeom prst="straightConnector1">
              <a:avLst/>
            </a:prstGeom>
            <a:noFill/>
            <a:ln w="19050">
              <a:solidFill>
                <a:schemeClr val="accent2"/>
              </a:solidFill>
              <a:round/>
              <a:tailEnd type="triangle" w="med" len="med"/>
            </a:ln>
          </p:spPr>
        </p:cxnSp>
        <p:cxnSp>
          <p:nvCxnSpPr>
            <p:cNvPr id="73" name="AutoShape 24"/>
            <p:cNvCxnSpPr>
              <a:cxnSpLocks noChangeShapeType="1"/>
              <a:stCxn id="69" idx="4"/>
              <a:endCxn id="89" idx="0"/>
            </p:cNvCxnSpPr>
            <p:nvPr/>
          </p:nvCxnSpPr>
          <p:spPr bwMode="auto">
            <a:xfrm>
              <a:off x="2774" y="3476"/>
              <a:ext cx="81" cy="402"/>
            </a:xfrm>
            <a:prstGeom prst="straightConnector1">
              <a:avLst/>
            </a:prstGeom>
            <a:noFill/>
            <a:ln w="19050">
              <a:solidFill>
                <a:schemeClr val="accent2"/>
              </a:solidFill>
              <a:round/>
              <a:tailEnd type="triangle" w="med" len="med"/>
            </a:ln>
          </p:spPr>
        </p:cxnSp>
        <p:sp>
          <p:nvSpPr>
            <p:cNvPr id="74" name="Oval 25"/>
            <p:cNvSpPr>
              <a:spLocks noChangeArrowheads="1"/>
            </p:cNvSpPr>
            <p:nvPr/>
          </p:nvSpPr>
          <p:spPr bwMode="auto">
            <a:xfrm>
              <a:off x="3550" y="3157"/>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75" name="AutoShape 26"/>
            <p:cNvCxnSpPr>
              <a:cxnSpLocks noChangeShapeType="1"/>
              <a:stCxn id="74" idx="4"/>
              <a:endCxn id="86" idx="0"/>
            </p:cNvCxnSpPr>
            <p:nvPr/>
          </p:nvCxnSpPr>
          <p:spPr bwMode="auto">
            <a:xfrm>
              <a:off x="3762" y="3475"/>
              <a:ext cx="635" cy="403"/>
            </a:xfrm>
            <a:prstGeom prst="straightConnector1">
              <a:avLst/>
            </a:prstGeom>
            <a:noFill/>
            <a:ln w="19050">
              <a:solidFill>
                <a:schemeClr val="accent2"/>
              </a:solidFill>
              <a:round/>
              <a:tailEnd type="triangle" w="med" len="med"/>
            </a:ln>
          </p:spPr>
        </p:cxnSp>
        <p:cxnSp>
          <p:nvCxnSpPr>
            <p:cNvPr id="76" name="AutoShape 27"/>
            <p:cNvCxnSpPr>
              <a:cxnSpLocks noChangeShapeType="1"/>
              <a:stCxn id="74" idx="4"/>
            </p:cNvCxnSpPr>
            <p:nvPr/>
          </p:nvCxnSpPr>
          <p:spPr bwMode="auto">
            <a:xfrm flipH="1">
              <a:off x="3218" y="3474"/>
              <a:ext cx="543" cy="405"/>
            </a:xfrm>
            <a:prstGeom prst="straightConnector1">
              <a:avLst/>
            </a:prstGeom>
            <a:noFill/>
            <a:ln w="19050">
              <a:solidFill>
                <a:schemeClr val="accent2"/>
              </a:solidFill>
              <a:round/>
              <a:tailEnd type="triangle" w="med" len="med"/>
            </a:ln>
          </p:spPr>
        </p:cxnSp>
        <p:cxnSp>
          <p:nvCxnSpPr>
            <p:cNvPr id="77" name="AutoShape 28"/>
            <p:cNvCxnSpPr>
              <a:cxnSpLocks noChangeShapeType="1"/>
              <a:stCxn id="74" idx="4"/>
              <a:endCxn id="79" idx="0"/>
            </p:cNvCxnSpPr>
            <p:nvPr/>
          </p:nvCxnSpPr>
          <p:spPr bwMode="auto">
            <a:xfrm flipH="1">
              <a:off x="3671" y="3475"/>
              <a:ext cx="91" cy="403"/>
            </a:xfrm>
            <a:prstGeom prst="straightConnector1">
              <a:avLst/>
            </a:prstGeom>
            <a:noFill/>
            <a:ln w="19050">
              <a:solidFill>
                <a:schemeClr val="accent2"/>
              </a:solidFill>
              <a:round/>
              <a:tailEnd type="triangle" w="med" len="med"/>
            </a:ln>
          </p:spPr>
        </p:cxnSp>
        <p:cxnSp>
          <p:nvCxnSpPr>
            <p:cNvPr id="78" name="AutoShape 29"/>
            <p:cNvCxnSpPr>
              <a:cxnSpLocks noChangeShapeType="1"/>
              <a:stCxn id="74" idx="4"/>
              <a:endCxn id="80" idx="0"/>
            </p:cNvCxnSpPr>
            <p:nvPr/>
          </p:nvCxnSpPr>
          <p:spPr bwMode="auto">
            <a:xfrm>
              <a:off x="3762" y="3475"/>
              <a:ext cx="272" cy="403"/>
            </a:xfrm>
            <a:prstGeom prst="straightConnector1">
              <a:avLst/>
            </a:prstGeom>
            <a:noFill/>
            <a:ln w="19050">
              <a:solidFill>
                <a:schemeClr val="accent2"/>
              </a:solidFill>
              <a:round/>
              <a:tailEnd type="triangle" w="med" len="med"/>
            </a:ln>
          </p:spPr>
        </p:cxnSp>
        <p:sp>
          <p:nvSpPr>
            <p:cNvPr id="79" name="AutoShape 30"/>
            <p:cNvSpPr>
              <a:spLocks noChangeArrowheads="1"/>
            </p:cNvSpPr>
            <p:nvPr/>
          </p:nvSpPr>
          <p:spPr bwMode="auto">
            <a:xfrm>
              <a:off x="3560" y="3884"/>
              <a:ext cx="222"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0" name="AutoShape 31"/>
            <p:cNvSpPr>
              <a:spLocks noChangeArrowheads="1"/>
            </p:cNvSpPr>
            <p:nvPr/>
          </p:nvSpPr>
          <p:spPr bwMode="auto">
            <a:xfrm>
              <a:off x="3923"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1" name="Oval 32"/>
            <p:cNvSpPr>
              <a:spLocks noChangeArrowheads="1"/>
            </p:cNvSpPr>
            <p:nvPr/>
          </p:nvSpPr>
          <p:spPr bwMode="auto">
            <a:xfrm>
              <a:off x="4955" y="3157"/>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 name="AutoShape 33"/>
            <p:cNvCxnSpPr>
              <a:cxnSpLocks noChangeShapeType="1"/>
              <a:stCxn id="81" idx="4"/>
              <a:endCxn id="88" idx="0"/>
            </p:cNvCxnSpPr>
            <p:nvPr/>
          </p:nvCxnSpPr>
          <p:spPr bwMode="auto">
            <a:xfrm>
              <a:off x="5167" y="3475"/>
              <a:ext cx="273" cy="403"/>
            </a:xfrm>
            <a:prstGeom prst="straightConnector1">
              <a:avLst/>
            </a:prstGeom>
            <a:noFill/>
            <a:ln w="19050">
              <a:solidFill>
                <a:schemeClr val="accent2"/>
              </a:solidFill>
              <a:round/>
              <a:tailEnd type="triangle" w="med" len="med"/>
            </a:ln>
          </p:spPr>
        </p:cxnSp>
        <p:cxnSp>
          <p:nvCxnSpPr>
            <p:cNvPr id="83" name="AutoShape 34"/>
            <p:cNvCxnSpPr>
              <a:cxnSpLocks noChangeShapeType="1"/>
              <a:stCxn id="81" idx="4"/>
              <a:endCxn id="86" idx="0"/>
            </p:cNvCxnSpPr>
            <p:nvPr/>
          </p:nvCxnSpPr>
          <p:spPr bwMode="auto">
            <a:xfrm flipH="1">
              <a:off x="4397" y="3475"/>
              <a:ext cx="770" cy="403"/>
            </a:xfrm>
            <a:prstGeom prst="straightConnector1">
              <a:avLst/>
            </a:prstGeom>
            <a:noFill/>
            <a:ln w="19050">
              <a:solidFill>
                <a:schemeClr val="accent2"/>
              </a:solidFill>
              <a:round/>
              <a:tailEnd type="triangle" w="med" len="med"/>
            </a:ln>
          </p:spPr>
        </p:cxnSp>
        <p:cxnSp>
          <p:nvCxnSpPr>
            <p:cNvPr id="84" name="AutoShape 35"/>
            <p:cNvCxnSpPr>
              <a:cxnSpLocks noChangeShapeType="1"/>
              <a:stCxn id="81" idx="4"/>
              <a:endCxn id="87" idx="0"/>
            </p:cNvCxnSpPr>
            <p:nvPr/>
          </p:nvCxnSpPr>
          <p:spPr bwMode="auto">
            <a:xfrm flipH="1">
              <a:off x="4851" y="3475"/>
              <a:ext cx="316" cy="403"/>
            </a:xfrm>
            <a:prstGeom prst="straightConnector1">
              <a:avLst/>
            </a:prstGeom>
            <a:noFill/>
            <a:ln w="19050">
              <a:solidFill>
                <a:schemeClr val="accent2"/>
              </a:solidFill>
              <a:round/>
              <a:tailEnd type="triangle" w="med" len="med"/>
            </a:ln>
          </p:spPr>
        </p:cxnSp>
        <p:cxnSp>
          <p:nvCxnSpPr>
            <p:cNvPr id="85" name="AutoShape 36"/>
            <p:cNvCxnSpPr>
              <a:cxnSpLocks noChangeShapeType="1"/>
              <a:stCxn id="81" idx="4"/>
              <a:endCxn id="79" idx="0"/>
            </p:cNvCxnSpPr>
            <p:nvPr/>
          </p:nvCxnSpPr>
          <p:spPr bwMode="auto">
            <a:xfrm flipH="1">
              <a:off x="3671" y="3475"/>
              <a:ext cx="1496" cy="403"/>
            </a:xfrm>
            <a:prstGeom prst="straightConnector1">
              <a:avLst/>
            </a:prstGeom>
            <a:noFill/>
            <a:ln w="19050">
              <a:solidFill>
                <a:schemeClr val="accent2"/>
              </a:solidFill>
              <a:round/>
              <a:tailEnd type="triangle" w="med" len="med"/>
            </a:ln>
          </p:spPr>
        </p:cxnSp>
        <p:sp>
          <p:nvSpPr>
            <p:cNvPr id="86" name="AutoShape 37"/>
            <p:cNvSpPr>
              <a:spLocks noChangeArrowheads="1"/>
            </p:cNvSpPr>
            <p:nvPr/>
          </p:nvSpPr>
          <p:spPr bwMode="auto">
            <a:xfrm>
              <a:off x="4286"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7" name="AutoShape 38"/>
            <p:cNvSpPr>
              <a:spLocks noChangeArrowheads="1"/>
            </p:cNvSpPr>
            <p:nvPr/>
          </p:nvSpPr>
          <p:spPr bwMode="auto">
            <a:xfrm>
              <a:off x="4740"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8" name="AutoShape 39"/>
            <p:cNvSpPr>
              <a:spLocks noChangeArrowheads="1"/>
            </p:cNvSpPr>
            <p:nvPr/>
          </p:nvSpPr>
          <p:spPr bwMode="auto">
            <a:xfrm>
              <a:off x="5329"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9" name="AutoShape 40"/>
            <p:cNvSpPr>
              <a:spLocks noChangeArrowheads="1"/>
            </p:cNvSpPr>
            <p:nvPr/>
          </p:nvSpPr>
          <p:spPr bwMode="auto">
            <a:xfrm>
              <a:off x="2744"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90" name="AutoShape 41"/>
            <p:cNvSpPr>
              <a:spLocks noChangeArrowheads="1"/>
            </p:cNvSpPr>
            <p:nvPr/>
          </p:nvSpPr>
          <p:spPr bwMode="auto">
            <a:xfrm>
              <a:off x="3152"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grpSp>
      <p:sp>
        <p:nvSpPr>
          <p:cNvPr id="91" name="AutoShape 42"/>
          <p:cNvSpPr>
            <a:spLocks noChangeArrowheads="1"/>
          </p:cNvSpPr>
          <p:nvPr/>
        </p:nvSpPr>
        <p:spPr bwMode="auto">
          <a:xfrm>
            <a:off x="364330" y="2783210"/>
            <a:ext cx="1295400" cy="1066800"/>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T(n)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p:txBody>
          <a:bodyPr/>
          <a:lstStyle/>
          <a:p>
            <a:pPr>
              <a:defRPr/>
            </a:pPr>
            <a:fld id="{A6636FF1-A0D7-47C0-84E2-E9059E0415B4}" type="slidenum">
              <a:rPr lang="en-US" altLang="zh-CN"/>
              <a:t>5</a:t>
            </a:fld>
            <a:endParaRPr lang="en-US" altLang="zh-CN"/>
          </a:p>
        </p:txBody>
      </p:sp>
      <p:sp>
        <p:nvSpPr>
          <p:cNvPr id="8195" name="Rectangle 2"/>
          <p:cNvSpPr>
            <a:spLocks noChangeArrowheads="1"/>
          </p:cNvSpPr>
          <p:nvPr/>
        </p:nvSpPr>
        <p:spPr bwMode="auto">
          <a:xfrm>
            <a:off x="438943" y="1198885"/>
            <a:ext cx="7772400" cy="4114800"/>
          </a:xfrm>
          <a:prstGeom prst="rect">
            <a:avLst/>
          </a:prstGeom>
          <a:noFill/>
          <a:ln w="9525">
            <a:noFill/>
            <a:miter lim="800000"/>
          </a:ln>
        </p:spPr>
        <p:txBody>
          <a:bodyPr/>
          <a:lstStyle/>
          <a:p>
            <a:pPr marL="342900" indent="-342900"/>
            <a:r>
              <a:rPr lang="zh-CN" altLang="en-US" sz="2800" dirty="0">
                <a:solidFill>
                  <a:schemeClr val="tx1"/>
                </a:solidFill>
                <a:latin typeface="宋体" panose="02010600030101010101" pitchFamily="2" charset="-122"/>
                <a:ea typeface="宋体" panose="02010600030101010101" pitchFamily="2" charset="-122"/>
              </a:rPr>
              <a:t>如果能够</a:t>
            </a:r>
            <a:r>
              <a:rPr lang="zh-CN" altLang="en-US" sz="2800" b="1" dirty="0">
                <a:solidFill>
                  <a:schemeClr val="tx1"/>
                </a:solidFill>
                <a:latin typeface="宋体" panose="02010600030101010101" pitchFamily="2" charset="-122"/>
                <a:ea typeface="宋体" panose="02010600030101010101" pitchFamily="2" charset="-122"/>
              </a:rPr>
              <a:t>保存已解决的子问题的答案</a:t>
            </a:r>
            <a:r>
              <a:rPr lang="zh-CN" altLang="en-US" sz="2800" dirty="0">
                <a:solidFill>
                  <a:schemeClr val="tx1"/>
                </a:solidFill>
                <a:latin typeface="宋体" panose="02010600030101010101" pitchFamily="2" charset="-122"/>
                <a:ea typeface="宋体" panose="02010600030101010101" pitchFamily="2" charset="-122"/>
              </a:rPr>
              <a:t>，而在需要时再找出已求得的答案，就可以避免大量重复计算，从而得到多项式时间算法。</a:t>
            </a:r>
          </a:p>
        </p:txBody>
      </p:sp>
      <p:sp>
        <p:nvSpPr>
          <p:cNvPr id="286723" name="Rectangle 3"/>
          <p:cNvSpPr>
            <a:spLocks noChangeArrowheads="1"/>
          </p:cNvSpPr>
          <p:nvPr/>
        </p:nvSpPr>
        <p:spPr bwMode="auto">
          <a:xfrm>
            <a:off x="581818" y="219075"/>
            <a:ext cx="7772400" cy="1143000"/>
          </a:xfrm>
          <a:prstGeom prst="rect">
            <a:avLst/>
          </a:prstGeom>
          <a:noFill/>
          <a:ln w="9525">
            <a:noFill/>
            <a:miter lim="800000"/>
          </a:ln>
          <a:effectLst/>
        </p:spPr>
        <p:txBody>
          <a:bodyPr anchor="ctr"/>
          <a:lstStyle/>
          <a:p>
            <a:pPr>
              <a:spcBef>
                <a:spcPct val="0"/>
              </a:spcBef>
              <a:buClrTx/>
              <a:buSzTx/>
              <a:buFontTx/>
              <a:buNone/>
              <a:defRPr/>
            </a:pPr>
            <a:r>
              <a:rPr lang="zh-CN" altLang="en-US" sz="42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算法总体思想</a:t>
            </a:r>
          </a:p>
        </p:txBody>
      </p:sp>
      <p:grpSp>
        <p:nvGrpSpPr>
          <p:cNvPr id="8197" name="Group 4"/>
          <p:cNvGrpSpPr/>
          <p:nvPr/>
        </p:nvGrpSpPr>
        <p:grpSpPr bwMode="auto">
          <a:xfrm>
            <a:off x="581818" y="3068960"/>
            <a:ext cx="7983537" cy="2935288"/>
            <a:chOff x="521" y="2204"/>
            <a:chExt cx="5029" cy="1849"/>
          </a:xfrm>
        </p:grpSpPr>
        <p:sp>
          <p:nvSpPr>
            <p:cNvPr id="8199" name="Oval 5"/>
            <p:cNvSpPr>
              <a:spLocks noChangeArrowheads="1"/>
            </p:cNvSpPr>
            <p:nvPr/>
          </p:nvSpPr>
          <p:spPr bwMode="auto">
            <a:xfrm>
              <a:off x="2699" y="2204"/>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n</a:t>
              </a:r>
            </a:p>
          </p:txBody>
        </p:sp>
        <p:cxnSp>
          <p:nvCxnSpPr>
            <p:cNvPr id="8200" name="AutoShape 6"/>
            <p:cNvCxnSpPr>
              <a:cxnSpLocks noChangeShapeType="1"/>
              <a:stCxn id="8199" idx="4"/>
              <a:endCxn id="8226" idx="0"/>
            </p:cNvCxnSpPr>
            <p:nvPr/>
          </p:nvCxnSpPr>
          <p:spPr bwMode="auto">
            <a:xfrm>
              <a:off x="2951" y="2594"/>
              <a:ext cx="2216" cy="557"/>
            </a:xfrm>
            <a:prstGeom prst="straightConnector1">
              <a:avLst/>
            </a:prstGeom>
            <a:noFill/>
            <a:ln w="19050">
              <a:solidFill>
                <a:schemeClr val="accent2"/>
              </a:solidFill>
              <a:round/>
              <a:tailEnd type="triangle" w="med" len="med"/>
            </a:ln>
          </p:spPr>
        </p:cxnSp>
        <p:cxnSp>
          <p:nvCxnSpPr>
            <p:cNvPr id="8201" name="AutoShape 7"/>
            <p:cNvCxnSpPr>
              <a:cxnSpLocks noChangeShapeType="1"/>
              <a:stCxn id="8199" idx="4"/>
              <a:endCxn id="8205" idx="0"/>
            </p:cNvCxnSpPr>
            <p:nvPr/>
          </p:nvCxnSpPr>
          <p:spPr bwMode="auto">
            <a:xfrm flipH="1">
              <a:off x="1051" y="2594"/>
              <a:ext cx="1900" cy="558"/>
            </a:xfrm>
            <a:prstGeom prst="straightConnector1">
              <a:avLst/>
            </a:prstGeom>
            <a:noFill/>
            <a:ln w="19050">
              <a:solidFill>
                <a:schemeClr val="accent2"/>
              </a:solidFill>
              <a:round/>
              <a:tailEnd type="triangle" w="med" len="med"/>
            </a:ln>
          </p:spPr>
        </p:cxnSp>
        <p:cxnSp>
          <p:nvCxnSpPr>
            <p:cNvPr id="8202" name="AutoShape 8"/>
            <p:cNvCxnSpPr>
              <a:cxnSpLocks noChangeShapeType="1"/>
              <a:stCxn id="8199" idx="4"/>
              <a:endCxn id="8214" idx="0"/>
            </p:cNvCxnSpPr>
            <p:nvPr/>
          </p:nvCxnSpPr>
          <p:spPr bwMode="auto">
            <a:xfrm flipH="1">
              <a:off x="2774" y="2594"/>
              <a:ext cx="177" cy="558"/>
            </a:xfrm>
            <a:prstGeom prst="straightConnector1">
              <a:avLst/>
            </a:prstGeom>
            <a:noFill/>
            <a:ln w="19050">
              <a:solidFill>
                <a:schemeClr val="accent2"/>
              </a:solidFill>
              <a:round/>
              <a:tailEnd type="triangle" w="med" len="med"/>
            </a:ln>
          </p:spPr>
        </p:cxnSp>
        <p:cxnSp>
          <p:nvCxnSpPr>
            <p:cNvPr id="8203" name="AutoShape 9"/>
            <p:cNvCxnSpPr>
              <a:cxnSpLocks noChangeShapeType="1"/>
              <a:stCxn id="8199" idx="4"/>
              <a:endCxn id="8219" idx="0"/>
            </p:cNvCxnSpPr>
            <p:nvPr/>
          </p:nvCxnSpPr>
          <p:spPr bwMode="auto">
            <a:xfrm>
              <a:off x="2951" y="2594"/>
              <a:ext cx="811" cy="557"/>
            </a:xfrm>
            <a:prstGeom prst="straightConnector1">
              <a:avLst/>
            </a:prstGeom>
            <a:noFill/>
            <a:ln w="19050">
              <a:solidFill>
                <a:schemeClr val="accent2"/>
              </a:solidFill>
              <a:round/>
              <a:tailEnd type="triangle" w="med" len="med"/>
            </a:ln>
          </p:spPr>
        </p:cxnSp>
        <p:sp>
          <p:nvSpPr>
            <p:cNvPr id="8204" name="Text Box 10"/>
            <p:cNvSpPr txBox="1">
              <a:spLocks noChangeArrowheads="1"/>
            </p:cNvSpPr>
            <p:nvPr/>
          </p:nvSpPr>
          <p:spPr bwMode="auto">
            <a:xfrm>
              <a:off x="1824" y="2235"/>
              <a:ext cx="672" cy="365"/>
            </a:xfrm>
            <a:prstGeom prst="rect">
              <a:avLst/>
            </a:prstGeom>
            <a:noFill/>
            <a:ln w="9525">
              <a:noFill/>
              <a:miter lim="800000"/>
            </a:ln>
          </p:spPr>
          <p:txBody>
            <a:bodyPr>
              <a:spAutoFit/>
            </a:bodyPr>
            <a:lstStyle/>
            <a:p>
              <a:pPr algn="ctr" eaLnBrk="0" hangingPunct="0">
                <a:spcBef>
                  <a:spcPct val="50000"/>
                </a:spcBef>
                <a:buClrTx/>
                <a:buSzTx/>
                <a:buFontTx/>
                <a:buNone/>
              </a:pPr>
              <a:r>
                <a:rPr lang="zh-CN" altLang="en-US" sz="3200">
                  <a:solidFill>
                    <a:schemeClr val="tx1"/>
                  </a:solidFill>
                  <a:latin typeface="Arial Rounded MT Bold" panose="020F0704030504030204" pitchFamily="34" charset="0"/>
                  <a:ea typeface="宋体" panose="02010600030101010101" pitchFamily="2" charset="-122"/>
                </a:rPr>
                <a:t>=</a:t>
              </a:r>
            </a:p>
          </p:txBody>
        </p:sp>
        <p:sp>
          <p:nvSpPr>
            <p:cNvPr id="8205" name="Oval 11"/>
            <p:cNvSpPr>
              <a:spLocks noChangeArrowheads="1"/>
            </p:cNvSpPr>
            <p:nvPr/>
          </p:nvSpPr>
          <p:spPr bwMode="auto">
            <a:xfrm>
              <a:off x="839" y="3158"/>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06" name="AutoShape 12"/>
            <p:cNvCxnSpPr>
              <a:cxnSpLocks noChangeShapeType="1"/>
              <a:stCxn id="8205" idx="4"/>
              <a:endCxn id="8213" idx="0"/>
            </p:cNvCxnSpPr>
            <p:nvPr/>
          </p:nvCxnSpPr>
          <p:spPr bwMode="auto">
            <a:xfrm>
              <a:off x="1051" y="3476"/>
              <a:ext cx="1305" cy="402"/>
            </a:xfrm>
            <a:prstGeom prst="straightConnector1">
              <a:avLst/>
            </a:prstGeom>
            <a:noFill/>
            <a:ln w="19050">
              <a:solidFill>
                <a:schemeClr val="accent2"/>
              </a:solidFill>
              <a:round/>
              <a:tailEnd type="triangle" w="med" len="med"/>
            </a:ln>
          </p:spPr>
        </p:cxnSp>
        <p:cxnSp>
          <p:nvCxnSpPr>
            <p:cNvPr id="8207" name="AutoShape 13"/>
            <p:cNvCxnSpPr>
              <a:cxnSpLocks noChangeShapeType="1"/>
              <a:stCxn id="8205" idx="4"/>
              <a:endCxn id="8210" idx="0"/>
            </p:cNvCxnSpPr>
            <p:nvPr/>
          </p:nvCxnSpPr>
          <p:spPr bwMode="auto">
            <a:xfrm flipH="1">
              <a:off x="632" y="3476"/>
              <a:ext cx="419" cy="402"/>
            </a:xfrm>
            <a:prstGeom prst="straightConnector1">
              <a:avLst/>
            </a:prstGeom>
            <a:noFill/>
            <a:ln w="19050">
              <a:solidFill>
                <a:schemeClr val="accent2"/>
              </a:solidFill>
              <a:round/>
              <a:tailEnd type="triangle" w="med" len="med"/>
            </a:ln>
          </p:spPr>
        </p:cxnSp>
        <p:cxnSp>
          <p:nvCxnSpPr>
            <p:cNvPr id="8208" name="AutoShape 14"/>
            <p:cNvCxnSpPr>
              <a:cxnSpLocks noChangeShapeType="1"/>
              <a:stCxn id="8205" idx="4"/>
              <a:endCxn id="8211" idx="0"/>
            </p:cNvCxnSpPr>
            <p:nvPr/>
          </p:nvCxnSpPr>
          <p:spPr bwMode="auto">
            <a:xfrm>
              <a:off x="1051" y="3476"/>
              <a:ext cx="126" cy="402"/>
            </a:xfrm>
            <a:prstGeom prst="straightConnector1">
              <a:avLst/>
            </a:prstGeom>
            <a:noFill/>
            <a:ln w="19050">
              <a:solidFill>
                <a:schemeClr val="accent2"/>
              </a:solidFill>
              <a:round/>
              <a:tailEnd type="triangle" w="med" len="med"/>
            </a:ln>
          </p:spPr>
        </p:cxnSp>
        <p:cxnSp>
          <p:nvCxnSpPr>
            <p:cNvPr id="8209" name="AutoShape 15"/>
            <p:cNvCxnSpPr>
              <a:cxnSpLocks noChangeShapeType="1"/>
              <a:stCxn id="8205" idx="4"/>
              <a:endCxn id="8212" idx="0"/>
            </p:cNvCxnSpPr>
            <p:nvPr/>
          </p:nvCxnSpPr>
          <p:spPr bwMode="auto">
            <a:xfrm>
              <a:off x="1051" y="3476"/>
              <a:ext cx="806" cy="402"/>
            </a:xfrm>
            <a:prstGeom prst="straightConnector1">
              <a:avLst/>
            </a:prstGeom>
            <a:noFill/>
            <a:ln w="19050">
              <a:solidFill>
                <a:schemeClr val="accent2"/>
              </a:solidFill>
              <a:round/>
              <a:tailEnd type="triangle" w="med" len="med"/>
            </a:ln>
          </p:spPr>
        </p:cxnSp>
        <p:sp>
          <p:nvSpPr>
            <p:cNvPr id="8210" name="AutoShape 16"/>
            <p:cNvSpPr>
              <a:spLocks noChangeArrowheads="1"/>
            </p:cNvSpPr>
            <p:nvPr/>
          </p:nvSpPr>
          <p:spPr bwMode="auto">
            <a:xfrm>
              <a:off x="521"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11" name="AutoShape 17"/>
            <p:cNvSpPr>
              <a:spLocks noChangeArrowheads="1"/>
            </p:cNvSpPr>
            <p:nvPr/>
          </p:nvSpPr>
          <p:spPr bwMode="auto">
            <a:xfrm>
              <a:off x="1066"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12" name="AutoShape 18"/>
            <p:cNvSpPr>
              <a:spLocks noChangeArrowheads="1"/>
            </p:cNvSpPr>
            <p:nvPr/>
          </p:nvSpPr>
          <p:spPr bwMode="auto">
            <a:xfrm>
              <a:off x="1746" y="3884"/>
              <a:ext cx="222"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13" name="AutoShape 19"/>
            <p:cNvSpPr>
              <a:spLocks noChangeArrowheads="1"/>
            </p:cNvSpPr>
            <p:nvPr/>
          </p:nvSpPr>
          <p:spPr bwMode="auto">
            <a:xfrm>
              <a:off x="2245"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14" name="Oval 20"/>
            <p:cNvSpPr>
              <a:spLocks noChangeArrowheads="1"/>
            </p:cNvSpPr>
            <p:nvPr/>
          </p:nvSpPr>
          <p:spPr bwMode="auto">
            <a:xfrm>
              <a:off x="2562" y="3158"/>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15" name="AutoShape 21"/>
            <p:cNvCxnSpPr>
              <a:cxnSpLocks noChangeShapeType="1"/>
              <a:stCxn id="8214" idx="4"/>
            </p:cNvCxnSpPr>
            <p:nvPr/>
          </p:nvCxnSpPr>
          <p:spPr bwMode="auto">
            <a:xfrm>
              <a:off x="2774" y="3476"/>
              <a:ext cx="483" cy="405"/>
            </a:xfrm>
            <a:prstGeom prst="straightConnector1">
              <a:avLst/>
            </a:prstGeom>
            <a:noFill/>
            <a:ln w="19050">
              <a:solidFill>
                <a:schemeClr val="accent2"/>
              </a:solidFill>
              <a:round/>
              <a:tailEnd type="triangle" w="med" len="med"/>
            </a:ln>
          </p:spPr>
        </p:cxnSp>
        <p:cxnSp>
          <p:nvCxnSpPr>
            <p:cNvPr id="8216" name="AutoShape 22"/>
            <p:cNvCxnSpPr>
              <a:cxnSpLocks noChangeShapeType="1"/>
              <a:stCxn id="8214" idx="4"/>
              <a:endCxn id="8212" idx="0"/>
            </p:cNvCxnSpPr>
            <p:nvPr/>
          </p:nvCxnSpPr>
          <p:spPr bwMode="auto">
            <a:xfrm flipH="1">
              <a:off x="1857" y="3476"/>
              <a:ext cx="917" cy="402"/>
            </a:xfrm>
            <a:prstGeom prst="straightConnector1">
              <a:avLst/>
            </a:prstGeom>
            <a:noFill/>
            <a:ln w="19050">
              <a:solidFill>
                <a:schemeClr val="accent2"/>
              </a:solidFill>
              <a:round/>
              <a:tailEnd type="triangle" w="med" len="med"/>
            </a:ln>
          </p:spPr>
        </p:cxnSp>
        <p:cxnSp>
          <p:nvCxnSpPr>
            <p:cNvPr id="8217" name="AutoShape 23"/>
            <p:cNvCxnSpPr>
              <a:cxnSpLocks noChangeShapeType="1"/>
              <a:stCxn id="8214" idx="4"/>
              <a:endCxn id="8213" idx="0"/>
            </p:cNvCxnSpPr>
            <p:nvPr/>
          </p:nvCxnSpPr>
          <p:spPr bwMode="auto">
            <a:xfrm flipH="1">
              <a:off x="2356" y="3476"/>
              <a:ext cx="418" cy="402"/>
            </a:xfrm>
            <a:prstGeom prst="straightConnector1">
              <a:avLst/>
            </a:prstGeom>
            <a:noFill/>
            <a:ln w="19050">
              <a:solidFill>
                <a:schemeClr val="accent2"/>
              </a:solidFill>
              <a:round/>
              <a:tailEnd type="triangle" w="med" len="med"/>
            </a:ln>
          </p:spPr>
        </p:cxnSp>
        <p:cxnSp>
          <p:nvCxnSpPr>
            <p:cNvPr id="8218" name="AutoShape 24"/>
            <p:cNvCxnSpPr>
              <a:cxnSpLocks noChangeShapeType="1"/>
              <a:stCxn id="8214" idx="4"/>
              <a:endCxn id="8234" idx="0"/>
            </p:cNvCxnSpPr>
            <p:nvPr/>
          </p:nvCxnSpPr>
          <p:spPr bwMode="auto">
            <a:xfrm>
              <a:off x="2774" y="3476"/>
              <a:ext cx="81" cy="402"/>
            </a:xfrm>
            <a:prstGeom prst="straightConnector1">
              <a:avLst/>
            </a:prstGeom>
            <a:noFill/>
            <a:ln w="19050">
              <a:solidFill>
                <a:schemeClr val="accent2"/>
              </a:solidFill>
              <a:round/>
              <a:tailEnd type="triangle" w="med" len="med"/>
            </a:ln>
          </p:spPr>
        </p:cxnSp>
        <p:sp>
          <p:nvSpPr>
            <p:cNvPr id="8219" name="Oval 25"/>
            <p:cNvSpPr>
              <a:spLocks noChangeArrowheads="1"/>
            </p:cNvSpPr>
            <p:nvPr/>
          </p:nvSpPr>
          <p:spPr bwMode="auto">
            <a:xfrm>
              <a:off x="3550" y="3157"/>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20" name="AutoShape 26"/>
            <p:cNvCxnSpPr>
              <a:cxnSpLocks noChangeShapeType="1"/>
              <a:stCxn id="8219" idx="4"/>
              <a:endCxn id="8231" idx="0"/>
            </p:cNvCxnSpPr>
            <p:nvPr/>
          </p:nvCxnSpPr>
          <p:spPr bwMode="auto">
            <a:xfrm>
              <a:off x="3762" y="3475"/>
              <a:ext cx="635" cy="403"/>
            </a:xfrm>
            <a:prstGeom prst="straightConnector1">
              <a:avLst/>
            </a:prstGeom>
            <a:noFill/>
            <a:ln w="19050">
              <a:solidFill>
                <a:schemeClr val="accent2"/>
              </a:solidFill>
              <a:round/>
              <a:tailEnd type="triangle" w="med" len="med"/>
            </a:ln>
          </p:spPr>
        </p:cxnSp>
        <p:cxnSp>
          <p:nvCxnSpPr>
            <p:cNvPr id="8221" name="AutoShape 27"/>
            <p:cNvCxnSpPr>
              <a:cxnSpLocks noChangeShapeType="1"/>
              <a:stCxn id="8219" idx="4"/>
            </p:cNvCxnSpPr>
            <p:nvPr/>
          </p:nvCxnSpPr>
          <p:spPr bwMode="auto">
            <a:xfrm flipH="1">
              <a:off x="3218" y="3474"/>
              <a:ext cx="543" cy="405"/>
            </a:xfrm>
            <a:prstGeom prst="straightConnector1">
              <a:avLst/>
            </a:prstGeom>
            <a:noFill/>
            <a:ln w="19050">
              <a:solidFill>
                <a:schemeClr val="accent2"/>
              </a:solidFill>
              <a:round/>
              <a:tailEnd type="triangle" w="med" len="med"/>
            </a:ln>
          </p:spPr>
        </p:cxnSp>
        <p:cxnSp>
          <p:nvCxnSpPr>
            <p:cNvPr id="8222" name="AutoShape 28"/>
            <p:cNvCxnSpPr>
              <a:cxnSpLocks noChangeShapeType="1"/>
              <a:stCxn id="8219" idx="4"/>
              <a:endCxn id="8224" idx="0"/>
            </p:cNvCxnSpPr>
            <p:nvPr/>
          </p:nvCxnSpPr>
          <p:spPr bwMode="auto">
            <a:xfrm flipH="1">
              <a:off x="3671" y="3475"/>
              <a:ext cx="91" cy="403"/>
            </a:xfrm>
            <a:prstGeom prst="straightConnector1">
              <a:avLst/>
            </a:prstGeom>
            <a:noFill/>
            <a:ln w="19050">
              <a:solidFill>
                <a:schemeClr val="accent2"/>
              </a:solidFill>
              <a:round/>
              <a:tailEnd type="triangle" w="med" len="med"/>
            </a:ln>
          </p:spPr>
        </p:cxnSp>
        <p:cxnSp>
          <p:nvCxnSpPr>
            <p:cNvPr id="8223" name="AutoShape 29"/>
            <p:cNvCxnSpPr>
              <a:cxnSpLocks noChangeShapeType="1"/>
              <a:stCxn id="8219" idx="4"/>
              <a:endCxn id="8225" idx="0"/>
            </p:cNvCxnSpPr>
            <p:nvPr/>
          </p:nvCxnSpPr>
          <p:spPr bwMode="auto">
            <a:xfrm>
              <a:off x="3762" y="3475"/>
              <a:ext cx="272" cy="403"/>
            </a:xfrm>
            <a:prstGeom prst="straightConnector1">
              <a:avLst/>
            </a:prstGeom>
            <a:noFill/>
            <a:ln w="19050">
              <a:solidFill>
                <a:schemeClr val="accent2"/>
              </a:solidFill>
              <a:round/>
              <a:tailEnd type="triangle" w="med" len="med"/>
            </a:ln>
          </p:spPr>
        </p:cxnSp>
        <p:sp>
          <p:nvSpPr>
            <p:cNvPr id="8224" name="AutoShape 30"/>
            <p:cNvSpPr>
              <a:spLocks noChangeArrowheads="1"/>
            </p:cNvSpPr>
            <p:nvPr/>
          </p:nvSpPr>
          <p:spPr bwMode="auto">
            <a:xfrm>
              <a:off x="3560" y="3884"/>
              <a:ext cx="222"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25" name="AutoShape 31"/>
            <p:cNvSpPr>
              <a:spLocks noChangeArrowheads="1"/>
            </p:cNvSpPr>
            <p:nvPr/>
          </p:nvSpPr>
          <p:spPr bwMode="auto">
            <a:xfrm>
              <a:off x="3923"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26" name="Oval 32"/>
            <p:cNvSpPr>
              <a:spLocks noChangeArrowheads="1"/>
            </p:cNvSpPr>
            <p:nvPr/>
          </p:nvSpPr>
          <p:spPr bwMode="auto">
            <a:xfrm>
              <a:off x="4955" y="3157"/>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27" name="AutoShape 33"/>
            <p:cNvCxnSpPr>
              <a:cxnSpLocks noChangeShapeType="1"/>
              <a:stCxn id="8226" idx="4"/>
              <a:endCxn id="8233" idx="0"/>
            </p:cNvCxnSpPr>
            <p:nvPr/>
          </p:nvCxnSpPr>
          <p:spPr bwMode="auto">
            <a:xfrm>
              <a:off x="5167" y="3475"/>
              <a:ext cx="273" cy="403"/>
            </a:xfrm>
            <a:prstGeom prst="straightConnector1">
              <a:avLst/>
            </a:prstGeom>
            <a:noFill/>
            <a:ln w="19050">
              <a:solidFill>
                <a:schemeClr val="accent2"/>
              </a:solidFill>
              <a:round/>
              <a:tailEnd type="triangle" w="med" len="med"/>
            </a:ln>
          </p:spPr>
        </p:cxnSp>
        <p:cxnSp>
          <p:nvCxnSpPr>
            <p:cNvPr id="8228" name="AutoShape 34"/>
            <p:cNvCxnSpPr>
              <a:cxnSpLocks noChangeShapeType="1"/>
              <a:stCxn id="8226" idx="4"/>
              <a:endCxn id="8231" idx="0"/>
            </p:cNvCxnSpPr>
            <p:nvPr/>
          </p:nvCxnSpPr>
          <p:spPr bwMode="auto">
            <a:xfrm flipH="1">
              <a:off x="4397" y="3475"/>
              <a:ext cx="770" cy="403"/>
            </a:xfrm>
            <a:prstGeom prst="straightConnector1">
              <a:avLst/>
            </a:prstGeom>
            <a:noFill/>
            <a:ln w="19050">
              <a:solidFill>
                <a:schemeClr val="accent2"/>
              </a:solidFill>
              <a:round/>
              <a:tailEnd type="triangle" w="med" len="med"/>
            </a:ln>
          </p:spPr>
        </p:cxnSp>
        <p:cxnSp>
          <p:nvCxnSpPr>
            <p:cNvPr id="8229" name="AutoShape 35"/>
            <p:cNvCxnSpPr>
              <a:cxnSpLocks noChangeShapeType="1"/>
              <a:stCxn id="8226" idx="4"/>
              <a:endCxn id="8232" idx="0"/>
            </p:cNvCxnSpPr>
            <p:nvPr/>
          </p:nvCxnSpPr>
          <p:spPr bwMode="auto">
            <a:xfrm flipH="1">
              <a:off x="4851" y="3475"/>
              <a:ext cx="316" cy="403"/>
            </a:xfrm>
            <a:prstGeom prst="straightConnector1">
              <a:avLst/>
            </a:prstGeom>
            <a:noFill/>
            <a:ln w="19050">
              <a:solidFill>
                <a:schemeClr val="accent2"/>
              </a:solidFill>
              <a:round/>
              <a:tailEnd type="triangle" w="med" len="med"/>
            </a:ln>
          </p:spPr>
        </p:cxnSp>
        <p:cxnSp>
          <p:nvCxnSpPr>
            <p:cNvPr id="8230" name="AutoShape 36"/>
            <p:cNvCxnSpPr>
              <a:cxnSpLocks noChangeShapeType="1"/>
              <a:stCxn id="8226" idx="4"/>
              <a:endCxn id="8224" idx="0"/>
            </p:cNvCxnSpPr>
            <p:nvPr/>
          </p:nvCxnSpPr>
          <p:spPr bwMode="auto">
            <a:xfrm flipH="1">
              <a:off x="3671" y="3475"/>
              <a:ext cx="1496" cy="403"/>
            </a:xfrm>
            <a:prstGeom prst="straightConnector1">
              <a:avLst/>
            </a:prstGeom>
            <a:noFill/>
            <a:ln w="19050">
              <a:solidFill>
                <a:schemeClr val="accent2"/>
              </a:solidFill>
              <a:round/>
              <a:tailEnd type="triangle" w="med" len="med"/>
            </a:ln>
          </p:spPr>
        </p:cxnSp>
        <p:sp>
          <p:nvSpPr>
            <p:cNvPr id="8231" name="AutoShape 37"/>
            <p:cNvSpPr>
              <a:spLocks noChangeArrowheads="1"/>
            </p:cNvSpPr>
            <p:nvPr/>
          </p:nvSpPr>
          <p:spPr bwMode="auto">
            <a:xfrm>
              <a:off x="4286"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32" name="AutoShape 38"/>
            <p:cNvSpPr>
              <a:spLocks noChangeArrowheads="1"/>
            </p:cNvSpPr>
            <p:nvPr/>
          </p:nvSpPr>
          <p:spPr bwMode="auto">
            <a:xfrm>
              <a:off x="4740"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33" name="AutoShape 39"/>
            <p:cNvSpPr>
              <a:spLocks noChangeArrowheads="1"/>
            </p:cNvSpPr>
            <p:nvPr/>
          </p:nvSpPr>
          <p:spPr bwMode="auto">
            <a:xfrm>
              <a:off x="5329"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34" name="AutoShape 40"/>
            <p:cNvSpPr>
              <a:spLocks noChangeArrowheads="1"/>
            </p:cNvSpPr>
            <p:nvPr/>
          </p:nvSpPr>
          <p:spPr bwMode="auto">
            <a:xfrm>
              <a:off x="2744"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35" name="AutoShape 41"/>
            <p:cNvSpPr>
              <a:spLocks noChangeArrowheads="1"/>
            </p:cNvSpPr>
            <p:nvPr/>
          </p:nvSpPr>
          <p:spPr bwMode="auto">
            <a:xfrm>
              <a:off x="3152"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grpSp>
      <p:sp>
        <p:nvSpPr>
          <p:cNvPr id="8198" name="AutoShape 42"/>
          <p:cNvSpPr>
            <a:spLocks noChangeArrowheads="1"/>
          </p:cNvSpPr>
          <p:nvPr/>
        </p:nvSpPr>
        <p:spPr bwMode="auto">
          <a:xfrm>
            <a:off x="364330" y="2783210"/>
            <a:ext cx="1295400" cy="1066800"/>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T(n)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D75883CB-3BE9-4ECA-90B4-65C5BE141A00}" type="slidenum">
              <a:rPr lang="en-US" altLang="zh-CN"/>
              <a:t>6</a:t>
            </a:fld>
            <a:endParaRPr lang="en-US" altLang="zh-CN"/>
          </a:p>
        </p:txBody>
      </p:sp>
      <p:sp>
        <p:nvSpPr>
          <p:cNvPr id="4099" name="Rectangle 3"/>
          <p:cNvSpPr>
            <a:spLocks noGrp="1" noChangeArrowheads="1"/>
          </p:cNvSpPr>
          <p:nvPr>
            <p:ph type="body" idx="1"/>
          </p:nvPr>
        </p:nvSpPr>
        <p:spPr>
          <a:xfrm>
            <a:off x="398463" y="228600"/>
            <a:ext cx="8229600" cy="6072188"/>
          </a:xfrm>
        </p:spPr>
        <p:txBody>
          <a:bodyPr/>
          <a:lstStyle/>
          <a:p>
            <a:pPr hangingPunct="1">
              <a:lnSpc>
                <a:spcPct val="120000"/>
              </a:lnSpc>
              <a:buNone/>
            </a:pPr>
            <a:r>
              <a:rPr lang="zh-CN" altLang="en-US" sz="2800" b="1" dirty="0" smtClean="0">
                <a:solidFill>
                  <a:srgbClr val="3907F1"/>
                </a:solidFill>
              </a:rPr>
              <a:t>     学习要点</a:t>
            </a:r>
            <a:r>
              <a:rPr lang="en-US" altLang="zh-CN" sz="2800" b="1" dirty="0" smtClean="0">
                <a:solidFill>
                  <a:srgbClr val="3907F1"/>
                </a:solidFill>
              </a:rPr>
              <a:t>:</a:t>
            </a:r>
          </a:p>
          <a:p>
            <a:pPr eaLnBrk="1" hangingPunct="1">
              <a:lnSpc>
                <a:spcPct val="120000"/>
              </a:lnSpc>
              <a:buNone/>
            </a:pPr>
            <a:r>
              <a:rPr lang="zh-CN" altLang="en-US" sz="2800" b="1" dirty="0" smtClean="0"/>
              <a:t>理解动态规划算法的概念。</a:t>
            </a:r>
          </a:p>
          <a:p>
            <a:pPr eaLnBrk="1" hangingPunct="1">
              <a:lnSpc>
                <a:spcPct val="120000"/>
              </a:lnSpc>
              <a:buNone/>
            </a:pPr>
            <a:r>
              <a:rPr lang="zh-CN" altLang="en-US" sz="2800" b="1" dirty="0" smtClean="0"/>
              <a:t>掌握动态规划算法的</a:t>
            </a:r>
            <a:r>
              <a:rPr lang="zh-CN" altLang="en-US" sz="2800" b="1" dirty="0" smtClean="0">
                <a:solidFill>
                  <a:srgbClr val="FF0000"/>
                </a:solidFill>
              </a:rPr>
              <a:t>基本要素</a:t>
            </a:r>
          </a:p>
          <a:p>
            <a:pPr eaLnBrk="1" hangingPunct="1">
              <a:lnSpc>
                <a:spcPct val="120000"/>
              </a:lnSpc>
              <a:buNone/>
            </a:pPr>
            <a:r>
              <a:rPr lang="zh-CN" altLang="en-US" sz="2800" b="1" dirty="0" smtClean="0"/>
              <a:t>（</a:t>
            </a:r>
            <a:r>
              <a:rPr lang="en-US" altLang="zh-CN" sz="2800" b="1" dirty="0" smtClean="0"/>
              <a:t>1</a:t>
            </a:r>
            <a:r>
              <a:rPr lang="zh-CN" altLang="en-US" sz="2800" b="1" dirty="0" smtClean="0"/>
              <a:t>）最优子结构性质</a:t>
            </a:r>
          </a:p>
          <a:p>
            <a:pPr eaLnBrk="1" hangingPunct="1">
              <a:lnSpc>
                <a:spcPct val="120000"/>
              </a:lnSpc>
              <a:buNone/>
            </a:pPr>
            <a:r>
              <a:rPr lang="zh-CN" altLang="en-US" sz="2800" b="1" dirty="0" smtClean="0"/>
              <a:t>（</a:t>
            </a:r>
            <a:r>
              <a:rPr lang="en-US" altLang="zh-CN" sz="2800" b="1" dirty="0" smtClean="0"/>
              <a:t>2</a:t>
            </a:r>
            <a:r>
              <a:rPr lang="zh-CN" altLang="en-US" sz="2800" b="1" dirty="0" smtClean="0"/>
              <a:t>）</a:t>
            </a:r>
            <a:r>
              <a:rPr lang="zh-CN" altLang="en-US" sz="2800" b="1" dirty="0" smtClean="0">
                <a:solidFill>
                  <a:srgbClr val="FF0000"/>
                </a:solidFill>
              </a:rPr>
              <a:t>重叠子问题性质</a:t>
            </a:r>
            <a:endParaRPr lang="zh-CN" altLang="en-US" sz="2800" b="1" dirty="0" smtClean="0">
              <a:solidFill>
                <a:srgbClr val="FF0000"/>
              </a:solidFill>
              <a:sym typeface="Symbol" panose="05050102010706020507" pitchFamily="18" charset="2"/>
            </a:endParaRPr>
          </a:p>
          <a:p>
            <a:pPr eaLnBrk="1" hangingPunct="1">
              <a:lnSpc>
                <a:spcPct val="120000"/>
              </a:lnSpc>
              <a:buNone/>
            </a:pPr>
            <a:r>
              <a:rPr lang="zh-CN" altLang="en-US" sz="2800" b="1" dirty="0" smtClean="0"/>
              <a:t>掌握设计动态规划算法的步骤。</a:t>
            </a:r>
          </a:p>
          <a:p>
            <a:pPr eaLnBrk="1" hangingPunct="1">
              <a:lnSpc>
                <a:spcPct val="120000"/>
              </a:lnSpc>
              <a:buNone/>
            </a:pPr>
            <a:r>
              <a:rPr lang="en-US" altLang="zh-CN" sz="2800" b="1" dirty="0" smtClean="0"/>
              <a:t>(1)</a:t>
            </a:r>
            <a:r>
              <a:rPr lang="zh-CN" altLang="en-US" sz="2800" b="1" dirty="0" smtClean="0"/>
              <a:t>找出最优解的性质，并刻划其结构特征。</a:t>
            </a:r>
          </a:p>
          <a:p>
            <a:pPr eaLnBrk="1" hangingPunct="1">
              <a:lnSpc>
                <a:spcPct val="120000"/>
              </a:lnSpc>
              <a:buNone/>
            </a:pPr>
            <a:r>
              <a:rPr lang="en-US" altLang="zh-CN" sz="2800" b="1" dirty="0" smtClean="0"/>
              <a:t>(2)</a:t>
            </a:r>
            <a:r>
              <a:rPr lang="zh-CN" altLang="en-US" sz="2800" b="1" dirty="0" smtClean="0"/>
              <a:t>递归地定义最优值。</a:t>
            </a:r>
          </a:p>
          <a:p>
            <a:pPr eaLnBrk="1" hangingPunct="1">
              <a:lnSpc>
                <a:spcPct val="120000"/>
              </a:lnSpc>
              <a:buNone/>
            </a:pPr>
            <a:r>
              <a:rPr lang="en-US" altLang="zh-CN" sz="2800" b="1" dirty="0" smtClean="0"/>
              <a:t>(3)</a:t>
            </a:r>
            <a:r>
              <a:rPr lang="zh-CN" altLang="en-US" sz="2800" b="1" dirty="0" smtClean="0"/>
              <a:t>以自底向上的方式计算出最优值。</a:t>
            </a:r>
          </a:p>
          <a:p>
            <a:pPr eaLnBrk="1" hangingPunct="1">
              <a:lnSpc>
                <a:spcPct val="120000"/>
              </a:lnSpc>
              <a:buNone/>
            </a:pPr>
            <a:r>
              <a:rPr lang="en-US" altLang="zh-CN" sz="2800" b="1" dirty="0" smtClean="0"/>
              <a:t>(4)</a:t>
            </a:r>
            <a:r>
              <a:rPr lang="zh-CN" altLang="en-US" sz="2800" b="1" dirty="0" smtClean="0"/>
              <a:t>根据计算最优值时得到的信息，构造最优解。</a:t>
            </a:r>
          </a:p>
        </p:txBody>
      </p:sp>
    </p:spTree>
    <p:extLst>
      <p:ext uri="{BB962C8B-B14F-4D97-AF65-F5344CB8AC3E}">
        <p14:creationId xmlns:p14="http://schemas.microsoft.com/office/powerpoint/2010/main" val="3469608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2E7C3B9-C4A1-44EB-A7E4-09B702A35F6D}" type="slidenum">
              <a:rPr lang="en-US" altLang="zh-CN" smtClean="0"/>
              <a:t>7</a:t>
            </a:fld>
            <a:endParaRPr lang="en-US" altLang="zh-CN"/>
          </a:p>
        </p:txBody>
      </p:sp>
      <p:sp>
        <p:nvSpPr>
          <p:cNvPr id="5" name="Rectangle 2"/>
          <p:cNvSpPr>
            <a:spLocks noChangeArrowheads="1"/>
          </p:cNvSpPr>
          <p:nvPr/>
        </p:nvSpPr>
        <p:spPr bwMode="auto">
          <a:xfrm>
            <a:off x="571500" y="285750"/>
            <a:ext cx="8115300" cy="795338"/>
          </a:xfrm>
          <a:prstGeom prst="rect">
            <a:avLst/>
          </a:prstGeom>
          <a:noFill/>
          <a:ln w="9525">
            <a:noFill/>
            <a:miter lim="800000"/>
          </a:ln>
          <a:effectLst/>
        </p:spPr>
        <p:txBody>
          <a:bodyPr anchor="b"/>
          <a:lstStyle/>
          <a:p>
            <a:pPr>
              <a:spcBef>
                <a:spcPct val="0"/>
              </a:spcBef>
              <a:buClrTx/>
              <a:buSzTx/>
              <a:buFontTx/>
              <a:buNone/>
              <a:defRPr/>
            </a:pPr>
            <a:r>
              <a:rPr lang="en-US" altLang="zh-CN" sz="3800" b="1" smtClean="0">
                <a:solidFill>
                  <a:schemeClr val="tx2"/>
                </a:solidFill>
                <a:effectLst>
                  <a:outerShdw blurRad="38100" dist="38100" dir="2700000" algn="tl">
                    <a:srgbClr val="C0C0C0"/>
                  </a:outerShdw>
                </a:effectLst>
                <a:latin typeface="+mn-ea"/>
              </a:rPr>
              <a:t>3.0 </a:t>
            </a:r>
            <a:r>
              <a:rPr lang="zh-CN" altLang="en-US" sz="3800" b="1" smtClean="0">
                <a:solidFill>
                  <a:schemeClr val="tx2"/>
                </a:solidFill>
                <a:effectLst>
                  <a:outerShdw blurRad="38100" dist="38100" dir="2700000" algn="tl">
                    <a:srgbClr val="C0C0C0"/>
                  </a:outerShdw>
                </a:effectLst>
                <a:latin typeface="+mn-ea"/>
              </a:rPr>
              <a:t>简单示例</a:t>
            </a:r>
            <a:r>
              <a:rPr lang="en-US" altLang="zh-CN" sz="3800" b="1" smtClean="0">
                <a:solidFill>
                  <a:schemeClr val="tx2"/>
                </a:solidFill>
                <a:effectLst>
                  <a:outerShdw blurRad="38100" dist="38100" dir="2700000" algn="tl">
                    <a:srgbClr val="C0C0C0"/>
                  </a:outerShdw>
                </a:effectLst>
                <a:latin typeface="+mn-ea"/>
              </a:rPr>
              <a:t>——</a:t>
            </a:r>
            <a:r>
              <a:rPr lang="zh-CN" altLang="en-US" sz="3800" b="1" smtClean="0">
                <a:solidFill>
                  <a:schemeClr val="tx2"/>
                </a:solidFill>
                <a:effectLst>
                  <a:outerShdw blurRad="38100" dist="38100" dir="2700000" algn="tl">
                    <a:srgbClr val="C0C0C0"/>
                  </a:outerShdw>
                </a:effectLst>
                <a:latin typeface="+mn-ea"/>
              </a:rPr>
              <a:t>斐波那契数列</a:t>
            </a:r>
            <a:endParaRPr lang="ja-JP" altLang="en-US" sz="3800" b="1" dirty="0">
              <a:solidFill>
                <a:schemeClr val="tx2"/>
              </a:solidFill>
              <a:effectLst>
                <a:outerShdw blurRad="38100" dist="38100" dir="2700000" algn="tl">
                  <a:srgbClr val="C0C0C0"/>
                </a:outerShdw>
              </a:effectLst>
              <a:latin typeface="+mn-ea"/>
              <a:ea typeface="+mn-ea"/>
            </a:endParaRPr>
          </a:p>
        </p:txBody>
      </p:sp>
      <p:sp>
        <p:nvSpPr>
          <p:cNvPr id="6" name="矩形 5"/>
          <p:cNvSpPr/>
          <p:nvPr/>
        </p:nvSpPr>
        <p:spPr>
          <a:xfrm>
            <a:off x="571500" y="1340768"/>
            <a:ext cx="5598368" cy="1034129"/>
          </a:xfrm>
          <a:prstGeom prst="rect">
            <a:avLst/>
          </a:prstGeom>
        </p:spPr>
        <p:txBody>
          <a:bodyPr wrap="square">
            <a:spAutoFit/>
          </a:bodyPr>
          <a:lstStyle/>
          <a:p>
            <a:pPr>
              <a:buNone/>
            </a:pPr>
            <a:r>
              <a:rPr lang="pt-BR" altLang="zh-CN" sz="1800" dirty="0">
                <a:solidFill>
                  <a:srgbClr val="000088"/>
                </a:solidFill>
                <a:latin typeface="Source Code Pro"/>
              </a:rPr>
              <a:t>Fibonacci</a:t>
            </a:r>
            <a:r>
              <a:rPr lang="pt-BR" altLang="zh-CN" sz="1800" dirty="0">
                <a:solidFill>
                  <a:srgbClr val="4F4F4F"/>
                </a:solidFill>
                <a:latin typeface="Source Code Pro"/>
              </a:rPr>
              <a:t> (n) = </a:t>
            </a:r>
            <a:r>
              <a:rPr lang="pt-BR" altLang="zh-CN" sz="1800" dirty="0" smtClean="0">
                <a:solidFill>
                  <a:srgbClr val="006666"/>
                </a:solidFill>
                <a:latin typeface="Source Code Pro"/>
              </a:rPr>
              <a:t>0</a:t>
            </a:r>
            <a:r>
              <a:rPr lang="pt-BR" altLang="zh-CN" sz="1800" dirty="0" smtClean="0">
                <a:solidFill>
                  <a:srgbClr val="4F4F4F"/>
                </a:solidFill>
                <a:latin typeface="Source Code Pro"/>
              </a:rPr>
              <a:t>; </a:t>
            </a:r>
            <a:r>
              <a:rPr lang="pt-BR" altLang="zh-CN" sz="1800" dirty="0">
                <a:solidFill>
                  <a:srgbClr val="4F4F4F"/>
                </a:solidFill>
                <a:latin typeface="Source Code Pro"/>
              </a:rPr>
              <a:t>n = </a:t>
            </a:r>
            <a:r>
              <a:rPr lang="pt-BR" altLang="zh-CN" sz="1800" dirty="0">
                <a:solidFill>
                  <a:srgbClr val="006666"/>
                </a:solidFill>
                <a:latin typeface="Source Code Pro"/>
              </a:rPr>
              <a:t>0</a:t>
            </a:r>
            <a:r>
              <a:rPr lang="pt-BR" altLang="zh-CN" sz="1800" dirty="0">
                <a:solidFill>
                  <a:srgbClr val="4F4F4F"/>
                </a:solidFill>
                <a:latin typeface="Source Code Pro"/>
              </a:rPr>
              <a:t> </a:t>
            </a:r>
            <a:endParaRPr lang="pt-BR" altLang="zh-CN" sz="1800" dirty="0" smtClean="0">
              <a:solidFill>
                <a:srgbClr val="4F4F4F"/>
              </a:solidFill>
              <a:latin typeface="Source Code Pro"/>
            </a:endParaRPr>
          </a:p>
          <a:p>
            <a:pPr>
              <a:buNone/>
            </a:pPr>
            <a:r>
              <a:rPr lang="pt-BR" altLang="zh-CN" sz="1800" dirty="0" smtClean="0">
                <a:solidFill>
                  <a:srgbClr val="000088"/>
                </a:solidFill>
                <a:latin typeface="Source Code Pro"/>
              </a:rPr>
              <a:t>Fibonacci</a:t>
            </a:r>
            <a:r>
              <a:rPr lang="pt-BR" altLang="zh-CN" sz="1800" dirty="0" smtClean="0">
                <a:solidFill>
                  <a:srgbClr val="4F4F4F"/>
                </a:solidFill>
                <a:latin typeface="Source Code Pro"/>
              </a:rPr>
              <a:t> </a:t>
            </a:r>
            <a:r>
              <a:rPr lang="pt-BR" altLang="zh-CN" sz="1800" dirty="0">
                <a:solidFill>
                  <a:srgbClr val="4F4F4F"/>
                </a:solidFill>
                <a:latin typeface="Source Code Pro"/>
              </a:rPr>
              <a:t>(n) = </a:t>
            </a:r>
            <a:r>
              <a:rPr lang="pt-BR" altLang="zh-CN" sz="1800" dirty="0">
                <a:solidFill>
                  <a:srgbClr val="006666"/>
                </a:solidFill>
                <a:latin typeface="Source Code Pro"/>
              </a:rPr>
              <a:t>1</a:t>
            </a:r>
            <a:r>
              <a:rPr lang="pt-BR" altLang="zh-CN" sz="1800" dirty="0">
                <a:solidFill>
                  <a:srgbClr val="4F4F4F"/>
                </a:solidFill>
                <a:latin typeface="Source Code Pro"/>
              </a:rPr>
              <a:t>; n = </a:t>
            </a:r>
            <a:r>
              <a:rPr lang="pt-BR" altLang="zh-CN" sz="1800" dirty="0">
                <a:solidFill>
                  <a:srgbClr val="006666"/>
                </a:solidFill>
                <a:latin typeface="Source Code Pro"/>
              </a:rPr>
              <a:t>1</a:t>
            </a:r>
            <a:r>
              <a:rPr lang="pt-BR" altLang="zh-CN" sz="1800" dirty="0">
                <a:solidFill>
                  <a:srgbClr val="4F4F4F"/>
                </a:solidFill>
                <a:latin typeface="Source Code Pro"/>
              </a:rPr>
              <a:t> </a:t>
            </a:r>
            <a:endParaRPr lang="pt-BR" altLang="zh-CN" sz="1800" dirty="0" smtClean="0">
              <a:solidFill>
                <a:srgbClr val="4F4F4F"/>
              </a:solidFill>
              <a:latin typeface="Source Code Pro"/>
            </a:endParaRPr>
          </a:p>
          <a:p>
            <a:pPr>
              <a:buNone/>
            </a:pPr>
            <a:r>
              <a:rPr lang="pt-BR" altLang="zh-CN" sz="1800" dirty="0" smtClean="0">
                <a:solidFill>
                  <a:srgbClr val="000088"/>
                </a:solidFill>
                <a:latin typeface="Source Code Pro"/>
              </a:rPr>
              <a:t>Fibonacci</a:t>
            </a:r>
            <a:r>
              <a:rPr lang="pt-BR" altLang="zh-CN" sz="1800" dirty="0" smtClean="0">
                <a:solidFill>
                  <a:srgbClr val="4F4F4F"/>
                </a:solidFill>
                <a:latin typeface="Source Code Pro"/>
              </a:rPr>
              <a:t> </a:t>
            </a:r>
            <a:r>
              <a:rPr lang="pt-BR" altLang="zh-CN" sz="1800" dirty="0">
                <a:solidFill>
                  <a:srgbClr val="4F4F4F"/>
                </a:solidFill>
                <a:latin typeface="Source Code Pro"/>
              </a:rPr>
              <a:t>(n) = </a:t>
            </a:r>
            <a:r>
              <a:rPr lang="pt-BR" altLang="zh-CN" sz="1800" dirty="0">
                <a:solidFill>
                  <a:srgbClr val="000088"/>
                </a:solidFill>
                <a:latin typeface="Source Code Pro"/>
              </a:rPr>
              <a:t>Fibonacci</a:t>
            </a:r>
            <a:r>
              <a:rPr lang="pt-BR" altLang="zh-CN" sz="1800" dirty="0">
                <a:solidFill>
                  <a:srgbClr val="4F4F4F"/>
                </a:solidFill>
                <a:latin typeface="Source Code Pro"/>
              </a:rPr>
              <a:t>(n-</a:t>
            </a:r>
            <a:r>
              <a:rPr lang="pt-BR" altLang="zh-CN" sz="1800" dirty="0">
                <a:solidFill>
                  <a:srgbClr val="006666"/>
                </a:solidFill>
                <a:latin typeface="Source Code Pro"/>
              </a:rPr>
              <a:t>1</a:t>
            </a:r>
            <a:r>
              <a:rPr lang="pt-BR" altLang="zh-CN" sz="1800" dirty="0">
                <a:solidFill>
                  <a:srgbClr val="4F4F4F"/>
                </a:solidFill>
                <a:latin typeface="Source Code Pro"/>
              </a:rPr>
              <a:t>) + </a:t>
            </a:r>
            <a:r>
              <a:rPr lang="pt-BR" altLang="zh-CN" sz="1800" dirty="0">
                <a:solidFill>
                  <a:srgbClr val="000088"/>
                </a:solidFill>
                <a:latin typeface="Source Code Pro"/>
              </a:rPr>
              <a:t>Fibonacci</a:t>
            </a:r>
            <a:r>
              <a:rPr lang="pt-BR" altLang="zh-CN" sz="1800" dirty="0">
                <a:solidFill>
                  <a:srgbClr val="4F4F4F"/>
                </a:solidFill>
                <a:latin typeface="Source Code Pro"/>
              </a:rPr>
              <a:t>(n-</a:t>
            </a:r>
            <a:r>
              <a:rPr lang="pt-BR" altLang="zh-CN" sz="1800" dirty="0">
                <a:solidFill>
                  <a:srgbClr val="006666"/>
                </a:solidFill>
                <a:latin typeface="Source Code Pro"/>
              </a:rPr>
              <a:t>2</a:t>
            </a:r>
            <a:r>
              <a:rPr lang="pt-BR" altLang="zh-CN" sz="1800" dirty="0">
                <a:solidFill>
                  <a:srgbClr val="4F4F4F"/>
                </a:solidFill>
                <a:latin typeface="Source Code Pro"/>
              </a:rPr>
              <a:t>)</a:t>
            </a:r>
            <a:endParaRPr lang="zh-CN" altLang="en-US" sz="1800" dirty="0"/>
          </a:p>
        </p:txBody>
      </p:sp>
      <p:sp>
        <p:nvSpPr>
          <p:cNvPr id="7" name="文本框 6"/>
          <p:cNvSpPr txBox="1"/>
          <p:nvPr/>
        </p:nvSpPr>
        <p:spPr>
          <a:xfrm flipH="1">
            <a:off x="251520" y="2492896"/>
            <a:ext cx="5034901" cy="553998"/>
          </a:xfrm>
          <a:prstGeom prst="rect">
            <a:avLst/>
          </a:prstGeom>
          <a:noFill/>
        </p:spPr>
        <p:txBody>
          <a:bodyPr wrap="square" rtlCol="0">
            <a:spAutoFit/>
          </a:bodyPr>
          <a:lstStyle/>
          <a:p>
            <a:r>
              <a:rPr lang="zh-CN" altLang="en-US" dirty="0" smtClean="0"/>
              <a:t>自顶向下的递归版本：</a:t>
            </a:r>
            <a:endParaRPr lang="zh-CN" altLang="en-US" dirty="0"/>
          </a:p>
        </p:txBody>
      </p:sp>
      <p:sp>
        <p:nvSpPr>
          <p:cNvPr id="8" name="矩形 7"/>
          <p:cNvSpPr/>
          <p:nvPr/>
        </p:nvSpPr>
        <p:spPr>
          <a:xfrm>
            <a:off x="251520" y="3164893"/>
            <a:ext cx="3672408" cy="1698927"/>
          </a:xfrm>
          <a:prstGeom prst="rect">
            <a:avLst/>
          </a:prstGeom>
        </p:spPr>
        <p:txBody>
          <a:bodyPr wrap="square">
            <a:spAutoFit/>
          </a:bodyPr>
          <a:lstStyle/>
          <a:p>
            <a:pPr>
              <a:buNone/>
            </a:pPr>
            <a:r>
              <a:rPr lang="en-US" altLang="zh-CN" sz="1800" dirty="0">
                <a:solidFill>
                  <a:srgbClr val="000088"/>
                </a:solidFill>
                <a:latin typeface="Source Code Pro"/>
              </a:rPr>
              <a:t>public</a:t>
            </a:r>
            <a:r>
              <a:rPr lang="en-US" altLang="zh-CN" sz="1800" dirty="0">
                <a:solidFill>
                  <a:srgbClr val="4F4F4F"/>
                </a:solidFill>
                <a:latin typeface="Source Code Pro"/>
              </a:rPr>
              <a:t> </a:t>
            </a:r>
            <a:r>
              <a:rPr lang="en-US" altLang="zh-CN" sz="1800" dirty="0" err="1">
                <a:solidFill>
                  <a:srgbClr val="000088"/>
                </a:solidFill>
                <a:latin typeface="Source Code Pro"/>
              </a:rPr>
              <a:t>int</a:t>
            </a:r>
            <a:r>
              <a:rPr lang="en-US" altLang="zh-CN" sz="1800" dirty="0">
                <a:solidFill>
                  <a:srgbClr val="4F4F4F"/>
                </a:solidFill>
                <a:latin typeface="Source Code Pro"/>
              </a:rPr>
              <a:t> </a:t>
            </a:r>
            <a:r>
              <a:rPr lang="en-US" altLang="zh-CN" sz="1800" dirty="0">
                <a:solidFill>
                  <a:srgbClr val="009900"/>
                </a:solidFill>
                <a:latin typeface="Source Code Pro"/>
              </a:rPr>
              <a:t>fib</a:t>
            </a:r>
            <a:r>
              <a:rPr lang="en-US" altLang="zh-CN" sz="1800" dirty="0">
                <a:solidFill>
                  <a:srgbClr val="4F4F4F"/>
                </a:solidFill>
                <a:latin typeface="Source Code Pro"/>
              </a:rPr>
              <a:t>(</a:t>
            </a:r>
            <a:r>
              <a:rPr lang="en-US" altLang="zh-CN" sz="1800" dirty="0" err="1">
                <a:solidFill>
                  <a:srgbClr val="000088"/>
                </a:solidFill>
                <a:latin typeface="Source Code Pro"/>
              </a:rPr>
              <a:t>int</a:t>
            </a:r>
            <a:r>
              <a:rPr lang="en-US" altLang="zh-CN" sz="1800" dirty="0">
                <a:solidFill>
                  <a:srgbClr val="4F4F4F"/>
                </a:solidFill>
                <a:latin typeface="Source Code Pro"/>
              </a:rPr>
              <a:t> n) { </a:t>
            </a:r>
            <a:endParaRPr lang="en-US" altLang="zh-CN" sz="1800" dirty="0" smtClean="0">
              <a:solidFill>
                <a:srgbClr val="4F4F4F"/>
              </a:solidFill>
              <a:latin typeface="Source Code Pro"/>
            </a:endParaRPr>
          </a:p>
          <a:p>
            <a:pPr lvl="1">
              <a:buNone/>
            </a:pPr>
            <a:r>
              <a:rPr lang="en-US" altLang="zh-CN" sz="1800" dirty="0" smtClean="0">
                <a:solidFill>
                  <a:srgbClr val="000088"/>
                </a:solidFill>
                <a:latin typeface="Source Code Pro"/>
              </a:rPr>
              <a:t>if</a:t>
            </a:r>
            <a:r>
              <a:rPr lang="en-US" altLang="zh-CN" sz="1800" dirty="0" smtClean="0">
                <a:solidFill>
                  <a:srgbClr val="4F4F4F"/>
                </a:solidFill>
                <a:latin typeface="Source Code Pro"/>
              </a:rPr>
              <a:t>(n</a:t>
            </a:r>
            <a:r>
              <a:rPr lang="en-US" altLang="zh-CN" sz="1800" dirty="0">
                <a:solidFill>
                  <a:srgbClr val="4F4F4F"/>
                </a:solidFill>
                <a:latin typeface="Source Code Pro"/>
              </a:rPr>
              <a:t>&lt;=</a:t>
            </a:r>
            <a:r>
              <a:rPr lang="en-US" altLang="zh-CN" sz="1800" dirty="0">
                <a:solidFill>
                  <a:srgbClr val="006666"/>
                </a:solidFill>
                <a:latin typeface="Source Code Pro"/>
              </a:rPr>
              <a:t>0</a:t>
            </a:r>
            <a:r>
              <a:rPr lang="en-US" altLang="zh-CN" sz="1800" dirty="0">
                <a:solidFill>
                  <a:srgbClr val="4F4F4F"/>
                </a:solidFill>
                <a:latin typeface="Source Code Pro"/>
              </a:rPr>
              <a:t>) </a:t>
            </a:r>
            <a:r>
              <a:rPr lang="en-US" altLang="zh-CN" sz="1800" dirty="0">
                <a:solidFill>
                  <a:srgbClr val="000088"/>
                </a:solidFill>
                <a:latin typeface="Source Code Pro"/>
              </a:rPr>
              <a:t>return</a:t>
            </a:r>
            <a:r>
              <a:rPr lang="en-US" altLang="zh-CN" sz="1800" dirty="0">
                <a:solidFill>
                  <a:srgbClr val="4F4F4F"/>
                </a:solidFill>
                <a:latin typeface="Source Code Pro"/>
              </a:rPr>
              <a:t> </a:t>
            </a:r>
            <a:r>
              <a:rPr lang="en-US" altLang="zh-CN" sz="1800" dirty="0">
                <a:solidFill>
                  <a:srgbClr val="006666"/>
                </a:solidFill>
                <a:latin typeface="Source Code Pro"/>
              </a:rPr>
              <a:t>0</a:t>
            </a:r>
            <a:r>
              <a:rPr lang="en-US" altLang="zh-CN" sz="1800" dirty="0">
                <a:solidFill>
                  <a:srgbClr val="4F4F4F"/>
                </a:solidFill>
                <a:latin typeface="Source Code Pro"/>
              </a:rPr>
              <a:t>; </a:t>
            </a:r>
            <a:endParaRPr lang="en-US" altLang="zh-CN" sz="1800" dirty="0" smtClean="0">
              <a:solidFill>
                <a:srgbClr val="4F4F4F"/>
              </a:solidFill>
              <a:latin typeface="Source Code Pro"/>
            </a:endParaRPr>
          </a:p>
          <a:p>
            <a:pPr lvl="1">
              <a:buNone/>
            </a:pPr>
            <a:r>
              <a:rPr lang="en-US" altLang="zh-CN" sz="1800" dirty="0" smtClean="0">
                <a:solidFill>
                  <a:srgbClr val="000088"/>
                </a:solidFill>
                <a:latin typeface="Source Code Pro"/>
              </a:rPr>
              <a:t>if</a:t>
            </a:r>
            <a:r>
              <a:rPr lang="en-US" altLang="zh-CN" sz="1800" dirty="0" smtClean="0">
                <a:solidFill>
                  <a:srgbClr val="4F4F4F"/>
                </a:solidFill>
                <a:latin typeface="Source Code Pro"/>
              </a:rPr>
              <a:t>(n</a:t>
            </a:r>
            <a:r>
              <a:rPr lang="en-US" altLang="zh-CN" sz="1800" dirty="0">
                <a:solidFill>
                  <a:srgbClr val="4F4F4F"/>
                </a:solidFill>
                <a:latin typeface="Source Code Pro"/>
              </a:rPr>
              <a:t>==</a:t>
            </a:r>
            <a:r>
              <a:rPr lang="en-US" altLang="zh-CN" sz="1800" dirty="0">
                <a:solidFill>
                  <a:srgbClr val="006666"/>
                </a:solidFill>
                <a:latin typeface="Source Code Pro"/>
              </a:rPr>
              <a:t>1</a:t>
            </a:r>
            <a:r>
              <a:rPr lang="en-US" altLang="zh-CN" sz="1800" dirty="0">
                <a:solidFill>
                  <a:srgbClr val="4F4F4F"/>
                </a:solidFill>
                <a:latin typeface="Source Code Pro"/>
              </a:rPr>
              <a:t>) </a:t>
            </a:r>
            <a:r>
              <a:rPr lang="en-US" altLang="zh-CN" sz="1800" dirty="0">
                <a:solidFill>
                  <a:srgbClr val="000088"/>
                </a:solidFill>
                <a:latin typeface="Source Code Pro"/>
              </a:rPr>
              <a:t>return</a:t>
            </a:r>
            <a:r>
              <a:rPr lang="en-US" altLang="zh-CN" sz="1800" dirty="0">
                <a:solidFill>
                  <a:srgbClr val="4F4F4F"/>
                </a:solidFill>
                <a:latin typeface="Source Code Pro"/>
              </a:rPr>
              <a:t> </a:t>
            </a:r>
            <a:r>
              <a:rPr lang="en-US" altLang="zh-CN" sz="1800" dirty="0">
                <a:solidFill>
                  <a:srgbClr val="006666"/>
                </a:solidFill>
                <a:latin typeface="Source Code Pro"/>
              </a:rPr>
              <a:t>1</a:t>
            </a:r>
            <a:r>
              <a:rPr lang="en-US" altLang="zh-CN" sz="1800" dirty="0">
                <a:solidFill>
                  <a:srgbClr val="4F4F4F"/>
                </a:solidFill>
                <a:latin typeface="Source Code Pro"/>
              </a:rPr>
              <a:t>; </a:t>
            </a:r>
            <a:endParaRPr lang="en-US" altLang="zh-CN" sz="1800" dirty="0" smtClean="0">
              <a:solidFill>
                <a:srgbClr val="4F4F4F"/>
              </a:solidFill>
              <a:latin typeface="Source Code Pro"/>
            </a:endParaRPr>
          </a:p>
          <a:p>
            <a:pPr lvl="1">
              <a:buNone/>
            </a:pPr>
            <a:r>
              <a:rPr lang="en-US" altLang="zh-CN" sz="1800" dirty="0" smtClean="0">
                <a:solidFill>
                  <a:srgbClr val="000088"/>
                </a:solidFill>
                <a:latin typeface="Source Code Pro"/>
              </a:rPr>
              <a:t>return</a:t>
            </a:r>
            <a:r>
              <a:rPr lang="en-US" altLang="zh-CN" sz="1800" dirty="0" smtClean="0">
                <a:solidFill>
                  <a:srgbClr val="4F4F4F"/>
                </a:solidFill>
                <a:latin typeface="Source Code Pro"/>
              </a:rPr>
              <a:t> fib(n-</a:t>
            </a:r>
            <a:r>
              <a:rPr lang="en-US" altLang="zh-CN" sz="1800" dirty="0" smtClean="0">
                <a:solidFill>
                  <a:srgbClr val="006666"/>
                </a:solidFill>
                <a:latin typeface="Source Code Pro"/>
              </a:rPr>
              <a:t>1</a:t>
            </a:r>
            <a:r>
              <a:rPr lang="en-US" altLang="zh-CN" sz="1800" dirty="0">
                <a:solidFill>
                  <a:srgbClr val="4F4F4F"/>
                </a:solidFill>
                <a:latin typeface="Source Code Pro"/>
              </a:rPr>
              <a:t>)+fib(n-</a:t>
            </a:r>
            <a:r>
              <a:rPr lang="en-US" altLang="zh-CN" sz="1800" dirty="0">
                <a:solidFill>
                  <a:srgbClr val="006666"/>
                </a:solidFill>
                <a:latin typeface="Source Code Pro"/>
              </a:rPr>
              <a:t>2</a:t>
            </a:r>
            <a:r>
              <a:rPr lang="en-US" altLang="zh-CN" sz="1800" dirty="0">
                <a:solidFill>
                  <a:srgbClr val="4F4F4F"/>
                </a:solidFill>
                <a:latin typeface="Source Code Pro"/>
              </a:rPr>
              <a:t>); </a:t>
            </a:r>
            <a:endParaRPr lang="en-US" altLang="zh-CN" sz="1800" dirty="0" smtClean="0">
              <a:solidFill>
                <a:srgbClr val="4F4F4F"/>
              </a:solidFill>
              <a:latin typeface="Source Code Pro"/>
            </a:endParaRPr>
          </a:p>
          <a:p>
            <a:pPr>
              <a:buNone/>
            </a:pPr>
            <a:r>
              <a:rPr lang="en-US" altLang="zh-CN" sz="1800" dirty="0" smtClean="0">
                <a:solidFill>
                  <a:srgbClr val="4F4F4F"/>
                </a:solidFill>
                <a:latin typeface="Source Code Pro"/>
              </a:rPr>
              <a:t>}//</a:t>
            </a:r>
            <a:r>
              <a:rPr lang="zh-CN" altLang="en-US" sz="1800" dirty="0" smtClean="0">
                <a:solidFill>
                  <a:srgbClr val="4F4F4F"/>
                </a:solidFill>
                <a:latin typeface="Source Code Pro"/>
              </a:rPr>
              <a:t>测试</a:t>
            </a:r>
            <a:r>
              <a:rPr lang="en-US" altLang="zh-CN" sz="1800" dirty="0" smtClean="0">
                <a:solidFill>
                  <a:srgbClr val="4F4F4F"/>
                </a:solidFill>
                <a:latin typeface="Source Code Pro"/>
              </a:rPr>
              <a:t>fib(6)</a:t>
            </a:r>
            <a:endParaRPr lang="zh-CN" altLang="en-US" sz="1800" dirty="0"/>
          </a:p>
        </p:txBody>
      </p:sp>
      <p:grpSp>
        <p:nvGrpSpPr>
          <p:cNvPr id="11" name="组合 10"/>
          <p:cNvGrpSpPr/>
          <p:nvPr/>
        </p:nvGrpSpPr>
        <p:grpSpPr>
          <a:xfrm>
            <a:off x="4355976" y="2233949"/>
            <a:ext cx="4557548" cy="2491196"/>
            <a:chOff x="4169550" y="3261511"/>
            <a:chExt cx="4485540" cy="2772713"/>
          </a:xfrm>
        </p:grpSpPr>
        <p:pic>
          <p:nvPicPr>
            <p:cNvPr id="9" name="图片 8"/>
            <p:cNvPicPr>
              <a:picLocks noChangeAspect="1"/>
            </p:cNvPicPr>
            <p:nvPr/>
          </p:nvPicPr>
          <p:blipFill>
            <a:blip r:embed="rId2"/>
            <a:stretch>
              <a:fillRect/>
            </a:stretch>
          </p:blipFill>
          <p:spPr>
            <a:xfrm>
              <a:off x="4169550" y="3573016"/>
              <a:ext cx="4485540" cy="2461208"/>
            </a:xfrm>
            <a:prstGeom prst="rect">
              <a:avLst/>
            </a:prstGeom>
          </p:spPr>
        </p:pic>
        <p:sp>
          <p:nvSpPr>
            <p:cNvPr id="10" name="文本框 9"/>
            <p:cNvSpPr txBox="1"/>
            <p:nvPr/>
          </p:nvSpPr>
          <p:spPr>
            <a:xfrm>
              <a:off x="7158375" y="3261511"/>
              <a:ext cx="1317675" cy="616602"/>
            </a:xfrm>
            <a:prstGeom prst="rect">
              <a:avLst/>
            </a:prstGeom>
            <a:noFill/>
          </p:spPr>
          <p:txBody>
            <a:bodyPr wrap="none" rtlCol="0">
              <a:spAutoFit/>
            </a:bodyPr>
            <a:lstStyle/>
            <a:p>
              <a:pPr>
                <a:buNone/>
              </a:pPr>
              <a:r>
                <a:rPr lang="zh-CN" altLang="en-US" dirty="0" smtClean="0"/>
                <a:t>递归树</a:t>
              </a:r>
              <a:endParaRPr lang="zh-CN" altLang="en-US" dirty="0"/>
            </a:p>
          </p:txBody>
        </p:sp>
      </p:grpSp>
      <p:sp>
        <p:nvSpPr>
          <p:cNvPr id="12" name="矩形 11"/>
          <p:cNvSpPr/>
          <p:nvPr/>
        </p:nvSpPr>
        <p:spPr>
          <a:xfrm>
            <a:off x="251520" y="5005022"/>
            <a:ext cx="8515538" cy="1200329"/>
          </a:xfrm>
          <a:prstGeom prst="rect">
            <a:avLst/>
          </a:prstGeom>
        </p:spPr>
        <p:txBody>
          <a:bodyPr wrap="square">
            <a:spAutoFit/>
          </a:bodyPr>
          <a:lstStyle/>
          <a:p>
            <a:pPr>
              <a:buNone/>
            </a:pPr>
            <a:r>
              <a:rPr lang="zh-CN" altLang="en-US" sz="1800" dirty="0" smtClean="0"/>
              <a:t>上面的</a:t>
            </a:r>
            <a:r>
              <a:rPr lang="zh-CN" altLang="en-US" sz="1800" dirty="0"/>
              <a:t>递归树中的每一个子节点都会执行一次，很多重复的节点被执行，fib(2)被重复执行了5次。由于调用每一个函数的时候都要保留上下文，所以空间上开销也不小。这么多的子节点被重复执行，</a:t>
            </a:r>
            <a:r>
              <a:rPr lang="zh-CN" altLang="en-US" sz="1800" dirty="0">
                <a:solidFill>
                  <a:srgbClr val="FF0000"/>
                </a:solidFill>
              </a:rPr>
              <a:t>如果在执行的时候把执行过的子节点保存起来，后面要用到的时候直接查表调用的话可以节约大量的时间</a:t>
            </a:r>
            <a:r>
              <a:rPr lang="zh-CN" altLang="en-US" sz="1800" dirty="0" smtClean="0"/>
              <a:t>。</a:t>
            </a:r>
            <a:endParaRPr lang="zh-CN" altLang="en-US" sz="1800" dirty="0"/>
          </a:p>
        </p:txBody>
      </p:sp>
      <p:sp>
        <p:nvSpPr>
          <p:cNvPr id="2" name="矩形 1"/>
          <p:cNvSpPr/>
          <p:nvPr/>
        </p:nvSpPr>
        <p:spPr bwMode="auto">
          <a:xfrm>
            <a:off x="6660232" y="4509120"/>
            <a:ext cx="2376264" cy="21602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3" name="矩形 2"/>
          <p:cNvSpPr/>
          <p:nvPr/>
        </p:nvSpPr>
        <p:spPr>
          <a:xfrm>
            <a:off x="5658452" y="6208229"/>
            <a:ext cx="2376264" cy="553998"/>
          </a:xfrm>
          <a:prstGeom prst="rect">
            <a:avLst/>
          </a:prstGeom>
        </p:spPr>
        <p:txBody>
          <a:bodyPr wrap="square">
            <a:spAutoFit/>
          </a:bodyPr>
          <a:lstStyle/>
          <a:p>
            <a:pPr>
              <a:buNone/>
            </a:pPr>
            <a:r>
              <a:rPr lang="zh-CN" altLang="en-US" dirty="0" smtClean="0">
                <a:solidFill>
                  <a:srgbClr val="F73131"/>
                </a:solidFill>
              </a:rPr>
              <a:t>复杂度</a:t>
            </a:r>
            <a:r>
              <a:rPr lang="en-US" altLang="zh-CN" dirty="0" smtClean="0">
                <a:solidFill>
                  <a:srgbClr val="F73131"/>
                </a:solidFill>
              </a:rPr>
              <a:t>O(2</a:t>
            </a:r>
            <a:r>
              <a:rPr lang="en-US" altLang="zh-CN" baseline="30000" dirty="0" smtClean="0">
                <a:solidFill>
                  <a:srgbClr val="F73131"/>
                </a:solidFill>
              </a:rPr>
              <a:t>n</a:t>
            </a:r>
            <a:r>
              <a:rPr lang="en-US" altLang="zh-CN" dirty="0">
                <a:solidFill>
                  <a:srgbClr val="F73131"/>
                </a:solidFill>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8</a:t>
            </a:fld>
            <a:endParaRPr lang="en-US" altLang="zh-CN"/>
          </a:p>
        </p:txBody>
      </p:sp>
      <p:sp>
        <p:nvSpPr>
          <p:cNvPr id="3" name="文本框 2"/>
          <p:cNvSpPr txBox="1"/>
          <p:nvPr/>
        </p:nvSpPr>
        <p:spPr>
          <a:xfrm>
            <a:off x="323528" y="260648"/>
            <a:ext cx="4942263" cy="553998"/>
          </a:xfrm>
          <a:prstGeom prst="rect">
            <a:avLst/>
          </a:prstGeom>
          <a:noFill/>
        </p:spPr>
        <p:txBody>
          <a:bodyPr wrap="square" rtlCol="0">
            <a:spAutoFit/>
          </a:bodyPr>
          <a:lstStyle/>
          <a:p>
            <a:r>
              <a:rPr lang="zh-CN" altLang="en-US" dirty="0" smtClean="0"/>
              <a:t>自顶向下的</a:t>
            </a:r>
            <a:r>
              <a:rPr lang="zh-CN" altLang="en-US" b="1" dirty="0" smtClean="0"/>
              <a:t>备忘录方法</a:t>
            </a:r>
            <a:endParaRPr lang="zh-CN" altLang="en-US" b="1" dirty="0"/>
          </a:p>
        </p:txBody>
      </p:sp>
      <p:sp>
        <p:nvSpPr>
          <p:cNvPr id="4" name="矩形 3"/>
          <p:cNvSpPr/>
          <p:nvPr/>
        </p:nvSpPr>
        <p:spPr>
          <a:xfrm>
            <a:off x="539552" y="4790421"/>
            <a:ext cx="7992888" cy="1323439"/>
          </a:xfrm>
          <a:prstGeom prst="rect">
            <a:avLst/>
          </a:prstGeom>
        </p:spPr>
        <p:txBody>
          <a:bodyPr wrap="square">
            <a:spAutoFit/>
          </a:bodyPr>
          <a:lstStyle/>
          <a:p>
            <a:pPr>
              <a:buNone/>
            </a:pPr>
            <a:r>
              <a:rPr lang="zh-CN" altLang="en-US" sz="2000" dirty="0">
                <a:solidFill>
                  <a:srgbClr val="4D4D4D"/>
                </a:solidFill>
                <a:latin typeface="-apple-system"/>
              </a:rPr>
              <a:t>创建了一个</a:t>
            </a:r>
            <a:r>
              <a:rPr lang="en-US" altLang="zh-CN" sz="2000" dirty="0">
                <a:solidFill>
                  <a:srgbClr val="FF0000"/>
                </a:solidFill>
                <a:latin typeface="-apple-system"/>
              </a:rPr>
              <a:t>n+1</a:t>
            </a:r>
            <a:r>
              <a:rPr lang="zh-CN" altLang="en-US" sz="2000" dirty="0">
                <a:solidFill>
                  <a:srgbClr val="FF0000"/>
                </a:solidFill>
                <a:latin typeface="-apple-system"/>
              </a:rPr>
              <a:t>大小的数组</a:t>
            </a:r>
            <a:r>
              <a:rPr lang="zh-CN" altLang="en-US" sz="2000" dirty="0">
                <a:solidFill>
                  <a:srgbClr val="4D4D4D"/>
                </a:solidFill>
                <a:latin typeface="-apple-system"/>
              </a:rPr>
              <a:t>来保存求出的斐波拉契数列中的每一个值，在递归的时候如果发现前面</a:t>
            </a:r>
            <a:r>
              <a:rPr lang="en-US" altLang="zh-CN" sz="2000" dirty="0">
                <a:solidFill>
                  <a:srgbClr val="4D4D4D"/>
                </a:solidFill>
                <a:latin typeface="-apple-system"/>
              </a:rPr>
              <a:t>fib</a:t>
            </a:r>
            <a:r>
              <a:rPr lang="zh-CN" altLang="en-US" sz="2000" dirty="0">
                <a:solidFill>
                  <a:srgbClr val="4D4D4D"/>
                </a:solidFill>
                <a:latin typeface="-apple-system"/>
              </a:rPr>
              <a:t>（</a:t>
            </a:r>
            <a:r>
              <a:rPr lang="en-US" altLang="zh-CN" sz="2000" dirty="0">
                <a:solidFill>
                  <a:srgbClr val="4D4D4D"/>
                </a:solidFill>
                <a:latin typeface="-apple-system"/>
              </a:rPr>
              <a:t>n</a:t>
            </a:r>
            <a:r>
              <a:rPr lang="zh-CN" altLang="en-US" sz="2000" dirty="0">
                <a:solidFill>
                  <a:srgbClr val="4D4D4D"/>
                </a:solidFill>
                <a:latin typeface="-apple-system"/>
              </a:rPr>
              <a:t>）的值计算出来了就不再计算，如果未计算出来，则计算出来后保存在</a:t>
            </a:r>
            <a:r>
              <a:rPr lang="en-US" altLang="zh-CN" sz="2000" dirty="0">
                <a:solidFill>
                  <a:srgbClr val="4D4D4D"/>
                </a:solidFill>
                <a:latin typeface="-apple-system"/>
              </a:rPr>
              <a:t>Memo</a:t>
            </a:r>
            <a:r>
              <a:rPr lang="zh-CN" altLang="en-US" sz="2000" dirty="0">
                <a:solidFill>
                  <a:srgbClr val="4D4D4D"/>
                </a:solidFill>
                <a:latin typeface="-apple-system"/>
              </a:rPr>
              <a:t>数组中，下次在调用</a:t>
            </a:r>
            <a:r>
              <a:rPr lang="en-US" altLang="zh-CN" sz="2000" dirty="0">
                <a:solidFill>
                  <a:srgbClr val="4D4D4D"/>
                </a:solidFill>
                <a:latin typeface="-apple-system"/>
              </a:rPr>
              <a:t>fib</a:t>
            </a:r>
            <a:r>
              <a:rPr lang="zh-CN" altLang="en-US" sz="2000" dirty="0">
                <a:solidFill>
                  <a:srgbClr val="4D4D4D"/>
                </a:solidFill>
                <a:latin typeface="-apple-system"/>
              </a:rPr>
              <a:t>（</a:t>
            </a:r>
            <a:r>
              <a:rPr lang="en-US" altLang="zh-CN" sz="2000" dirty="0">
                <a:solidFill>
                  <a:srgbClr val="4D4D4D"/>
                </a:solidFill>
                <a:latin typeface="-apple-system"/>
              </a:rPr>
              <a:t>n</a:t>
            </a:r>
            <a:r>
              <a:rPr lang="zh-CN" altLang="en-US" sz="2000" dirty="0">
                <a:solidFill>
                  <a:srgbClr val="4D4D4D"/>
                </a:solidFill>
                <a:latin typeface="-apple-system"/>
              </a:rPr>
              <a:t>）的时候就不会重新递归了。</a:t>
            </a:r>
            <a:endParaRPr lang="zh-CN" altLang="en-US" sz="2000" dirty="0"/>
          </a:p>
        </p:txBody>
      </p:sp>
      <p:sp>
        <p:nvSpPr>
          <p:cNvPr id="5" name="矩形 4"/>
          <p:cNvSpPr/>
          <p:nvPr/>
        </p:nvSpPr>
        <p:spPr>
          <a:xfrm>
            <a:off x="395536" y="764704"/>
            <a:ext cx="7992888" cy="4025717"/>
          </a:xfrm>
          <a:prstGeom prst="rect">
            <a:avLst/>
          </a:prstGeom>
        </p:spPr>
        <p:txBody>
          <a:bodyPr wrap="square">
            <a:spAutoFit/>
          </a:bodyPr>
          <a:lstStyle/>
          <a:p>
            <a:pPr>
              <a:buNone/>
            </a:pPr>
            <a:r>
              <a:rPr lang="zh-CN" altLang="en-US" sz="1800" dirty="0"/>
              <a:t>public static int Fibonacci(int n</a:t>
            </a:r>
            <a:r>
              <a:rPr lang="zh-CN" altLang="en-US" sz="1800" dirty="0" smtClean="0"/>
              <a:t>){</a:t>
            </a:r>
            <a:endParaRPr lang="en-US" altLang="zh-CN" sz="1800" dirty="0" smtClean="0"/>
          </a:p>
          <a:p>
            <a:pPr>
              <a:buNone/>
            </a:pPr>
            <a:r>
              <a:rPr lang="zh-CN" altLang="en-US" sz="1800" dirty="0" smtClean="0"/>
              <a:t>        </a:t>
            </a:r>
            <a:r>
              <a:rPr lang="zh-CN" altLang="en-US" sz="1800" dirty="0"/>
              <a:t>if(n&lt;=0)            return </a:t>
            </a:r>
            <a:r>
              <a:rPr lang="en-US" altLang="zh-CN" sz="1800" dirty="0"/>
              <a:t>n</a:t>
            </a:r>
            <a:r>
              <a:rPr lang="zh-CN" altLang="en-US" sz="1800" dirty="0" smtClean="0"/>
              <a:t>;</a:t>
            </a:r>
            <a:endParaRPr lang="en-US" altLang="zh-CN" sz="1800" dirty="0" smtClean="0"/>
          </a:p>
          <a:p>
            <a:pPr>
              <a:buNone/>
            </a:pPr>
            <a:r>
              <a:rPr lang="zh-CN" altLang="en-US" sz="1800" dirty="0" smtClean="0"/>
              <a:t>        </a:t>
            </a:r>
            <a:r>
              <a:rPr lang="zh-CN" altLang="en-US" sz="1800" dirty="0"/>
              <a:t>int []Memo=new int[n+1]</a:t>
            </a:r>
            <a:r>
              <a:rPr lang="zh-CN" altLang="en-US" sz="1800" dirty="0" smtClean="0"/>
              <a:t>;</a:t>
            </a:r>
            <a:endParaRPr lang="en-US" altLang="zh-CN" sz="1800" dirty="0" smtClean="0"/>
          </a:p>
          <a:p>
            <a:pPr>
              <a:buNone/>
            </a:pPr>
            <a:r>
              <a:rPr lang="zh-CN" altLang="en-US" sz="1800" dirty="0" smtClean="0"/>
              <a:t>        </a:t>
            </a:r>
            <a:r>
              <a:rPr lang="zh-CN" altLang="en-US" sz="1800" dirty="0"/>
              <a:t>for(int i=0;i&lt;=n;i</a:t>
            </a:r>
            <a:r>
              <a:rPr lang="zh-CN" altLang="en-US" sz="1800" dirty="0" smtClean="0"/>
              <a:t>++)   </a:t>
            </a:r>
            <a:r>
              <a:rPr lang="zh-CN" altLang="en-US" sz="1800" dirty="0">
                <a:solidFill>
                  <a:srgbClr val="FF0000"/>
                </a:solidFill>
              </a:rPr>
              <a:t>Memo[i]=-1</a:t>
            </a:r>
            <a:r>
              <a:rPr lang="zh-CN" altLang="en-US" sz="1800" dirty="0" smtClean="0"/>
              <a:t>;  </a:t>
            </a:r>
            <a:r>
              <a:rPr lang="en-US" altLang="zh-CN" sz="1800" dirty="0" smtClean="0"/>
              <a:t> </a:t>
            </a:r>
          </a:p>
          <a:p>
            <a:pPr>
              <a:buNone/>
            </a:pPr>
            <a:r>
              <a:rPr lang="zh-CN" altLang="en-US" sz="1800" dirty="0" smtClean="0"/>
              <a:t>        </a:t>
            </a:r>
            <a:r>
              <a:rPr lang="zh-CN" altLang="en-US" sz="1800" dirty="0"/>
              <a:t>return fib(n, Memo);    </a:t>
            </a:r>
            <a:endParaRPr lang="en-US" altLang="zh-CN" sz="1800" dirty="0" smtClean="0"/>
          </a:p>
          <a:p>
            <a:pPr>
              <a:buNone/>
            </a:pPr>
            <a:r>
              <a:rPr lang="zh-CN" altLang="en-US" sz="1800" dirty="0" smtClean="0"/>
              <a:t>}    </a:t>
            </a:r>
            <a:endParaRPr lang="en-US" altLang="zh-CN" sz="1800" dirty="0" smtClean="0"/>
          </a:p>
          <a:p>
            <a:pPr>
              <a:buNone/>
            </a:pPr>
            <a:r>
              <a:rPr lang="zh-CN" altLang="en-US" sz="1800" dirty="0" smtClean="0"/>
              <a:t>public </a:t>
            </a:r>
            <a:r>
              <a:rPr lang="zh-CN" altLang="en-US" sz="1800" dirty="0"/>
              <a:t>static int fib(int n,int []Memo)    </a:t>
            </a:r>
            <a:r>
              <a:rPr lang="zh-CN" altLang="en-US" sz="1800" dirty="0" smtClean="0"/>
              <a:t>{</a:t>
            </a:r>
            <a:endParaRPr lang="en-US" altLang="zh-CN" sz="1800" dirty="0" smtClean="0"/>
          </a:p>
          <a:p>
            <a:pPr>
              <a:buNone/>
            </a:pPr>
            <a:r>
              <a:rPr lang="zh-CN" altLang="en-US" sz="1800" dirty="0" smtClean="0"/>
              <a:t>        </a:t>
            </a:r>
            <a:r>
              <a:rPr lang="zh-CN" altLang="en-US" sz="1800" dirty="0"/>
              <a:t>if(</a:t>
            </a:r>
            <a:r>
              <a:rPr lang="zh-CN" altLang="en-US" sz="1800" dirty="0">
                <a:solidFill>
                  <a:srgbClr val="FF0000"/>
                </a:solidFill>
              </a:rPr>
              <a:t>Memo[n]!=-1</a:t>
            </a:r>
            <a:r>
              <a:rPr lang="zh-CN" altLang="en-US" sz="1800" dirty="0"/>
              <a:t>)    </a:t>
            </a:r>
            <a:r>
              <a:rPr lang="zh-CN" altLang="en-US" sz="1800" dirty="0" smtClean="0"/>
              <a:t>return </a:t>
            </a:r>
            <a:r>
              <a:rPr lang="zh-CN" altLang="en-US" sz="1800" dirty="0"/>
              <a:t>Memo[n]</a:t>
            </a:r>
            <a:r>
              <a:rPr lang="zh-CN" altLang="en-US" sz="1800" dirty="0" smtClean="0"/>
              <a:t>;  </a:t>
            </a:r>
            <a:r>
              <a:rPr lang="en-US" altLang="zh-CN" sz="1800" dirty="0" smtClean="0"/>
              <a:t>//</a:t>
            </a:r>
            <a:r>
              <a:rPr lang="zh-CN" altLang="en-US" sz="1800" dirty="0" smtClean="0"/>
              <a:t>不等于</a:t>
            </a:r>
            <a:r>
              <a:rPr lang="en-US" altLang="zh-CN" sz="1800" dirty="0" smtClean="0"/>
              <a:t>-1</a:t>
            </a:r>
            <a:r>
              <a:rPr lang="zh-CN" altLang="en-US" sz="1800" dirty="0" smtClean="0"/>
              <a:t>表示该值已计算过    </a:t>
            </a:r>
            <a:endParaRPr lang="en-US" altLang="zh-CN" sz="1800" dirty="0" smtClean="0"/>
          </a:p>
          <a:p>
            <a:pPr>
              <a:buNone/>
            </a:pPr>
            <a:r>
              <a:rPr lang="en-US" altLang="zh-CN" sz="1800" dirty="0" smtClean="0">
                <a:solidFill>
                  <a:srgbClr val="0070C0"/>
                </a:solidFill>
              </a:rPr>
              <a:t>        </a:t>
            </a:r>
            <a:r>
              <a:rPr lang="zh-CN" altLang="en-US" sz="1800" dirty="0" smtClean="0">
                <a:solidFill>
                  <a:srgbClr val="0070C0"/>
                </a:solidFill>
              </a:rPr>
              <a:t>if</a:t>
            </a:r>
            <a:r>
              <a:rPr lang="zh-CN" altLang="en-US" sz="1800" dirty="0">
                <a:solidFill>
                  <a:srgbClr val="0070C0"/>
                </a:solidFill>
              </a:rPr>
              <a:t>(n&lt;=2)     </a:t>
            </a:r>
            <a:r>
              <a:rPr lang="zh-CN" altLang="en-US" sz="1800" dirty="0" smtClean="0">
                <a:solidFill>
                  <a:srgbClr val="0070C0"/>
                </a:solidFill>
              </a:rPr>
              <a:t>Memo</a:t>
            </a:r>
            <a:r>
              <a:rPr lang="zh-CN" altLang="en-US" sz="1800" dirty="0">
                <a:solidFill>
                  <a:srgbClr val="0070C0"/>
                </a:solidFill>
              </a:rPr>
              <a:t>[n]=1;        </a:t>
            </a:r>
            <a:endParaRPr lang="en-US" altLang="zh-CN" sz="1800" dirty="0" smtClean="0">
              <a:solidFill>
                <a:srgbClr val="0070C0"/>
              </a:solidFill>
            </a:endParaRPr>
          </a:p>
          <a:p>
            <a:pPr>
              <a:buNone/>
            </a:pPr>
            <a:r>
              <a:rPr lang="en-US" altLang="zh-CN" sz="1800" dirty="0">
                <a:solidFill>
                  <a:srgbClr val="0070C0"/>
                </a:solidFill>
              </a:rPr>
              <a:t> </a:t>
            </a:r>
            <a:r>
              <a:rPr lang="en-US" altLang="zh-CN" sz="1800" dirty="0" smtClean="0">
                <a:solidFill>
                  <a:srgbClr val="0070C0"/>
                </a:solidFill>
              </a:rPr>
              <a:t>       </a:t>
            </a:r>
            <a:r>
              <a:rPr lang="zh-CN" altLang="en-US" sz="1800" dirty="0" smtClean="0">
                <a:solidFill>
                  <a:srgbClr val="0070C0"/>
                </a:solidFill>
              </a:rPr>
              <a:t>else Memo</a:t>
            </a:r>
            <a:r>
              <a:rPr lang="zh-CN" altLang="en-US" sz="1800" dirty="0">
                <a:solidFill>
                  <a:srgbClr val="0070C0"/>
                </a:solidFill>
              </a:rPr>
              <a:t>[n]=fib</a:t>
            </a:r>
            <a:r>
              <a:rPr lang="zh-CN" altLang="en-US" sz="1800" dirty="0" smtClean="0">
                <a:solidFill>
                  <a:srgbClr val="0070C0"/>
                </a:solidFill>
              </a:rPr>
              <a:t>(n</a:t>
            </a:r>
            <a:r>
              <a:rPr lang="zh-CN" altLang="en-US" sz="1800" dirty="0">
                <a:solidFill>
                  <a:srgbClr val="0070C0"/>
                </a:solidFill>
              </a:rPr>
              <a:t>-1,Memo)+fib(n-2,Memo);          </a:t>
            </a:r>
            <a:endParaRPr lang="en-US" altLang="zh-CN" sz="1800" dirty="0" smtClean="0">
              <a:solidFill>
                <a:srgbClr val="0070C0"/>
              </a:solidFill>
            </a:endParaRPr>
          </a:p>
          <a:p>
            <a:pPr>
              <a:buNone/>
            </a:pPr>
            <a:r>
              <a:rPr lang="zh-CN" altLang="en-US" sz="1800" dirty="0" smtClean="0"/>
              <a:t>        return </a:t>
            </a:r>
            <a:r>
              <a:rPr lang="zh-CN" altLang="en-US" sz="1800" dirty="0"/>
              <a:t>Memo[n];    </a:t>
            </a:r>
            <a:endParaRPr lang="en-US" altLang="zh-CN" sz="1800" dirty="0" smtClean="0"/>
          </a:p>
          <a:p>
            <a:pPr>
              <a:buNone/>
            </a:pPr>
            <a:r>
              <a:rPr lang="zh-CN" altLang="en-US" sz="1800" dirty="0" smtClean="0"/>
              <a:t>}</a:t>
            </a:r>
            <a:endParaRPr lang="zh-CN" altLang="en-US" sz="1800" dirty="0"/>
          </a:p>
        </p:txBody>
      </p:sp>
      <p:grpSp>
        <p:nvGrpSpPr>
          <p:cNvPr id="6" name="组合 5"/>
          <p:cNvGrpSpPr/>
          <p:nvPr/>
        </p:nvGrpSpPr>
        <p:grpSpPr>
          <a:xfrm>
            <a:off x="4586452" y="360242"/>
            <a:ext cx="4557548" cy="2232248"/>
            <a:chOff x="4169550" y="3549721"/>
            <a:chExt cx="4485540" cy="2484503"/>
          </a:xfrm>
        </p:grpSpPr>
        <p:pic>
          <p:nvPicPr>
            <p:cNvPr id="7" name="图片 6"/>
            <p:cNvPicPr>
              <a:picLocks noChangeAspect="1"/>
            </p:cNvPicPr>
            <p:nvPr/>
          </p:nvPicPr>
          <p:blipFill>
            <a:blip r:embed="rId2"/>
            <a:stretch>
              <a:fillRect/>
            </a:stretch>
          </p:blipFill>
          <p:spPr>
            <a:xfrm>
              <a:off x="4169550" y="3573016"/>
              <a:ext cx="4485540" cy="2461208"/>
            </a:xfrm>
            <a:prstGeom prst="rect">
              <a:avLst/>
            </a:prstGeom>
          </p:spPr>
        </p:pic>
        <p:sp>
          <p:nvSpPr>
            <p:cNvPr id="8" name="文本框 7"/>
            <p:cNvSpPr txBox="1"/>
            <p:nvPr/>
          </p:nvSpPr>
          <p:spPr>
            <a:xfrm>
              <a:off x="4572000" y="3549721"/>
              <a:ext cx="287453" cy="616602"/>
            </a:xfrm>
            <a:prstGeom prst="rect">
              <a:avLst/>
            </a:prstGeom>
            <a:noFill/>
          </p:spPr>
          <p:txBody>
            <a:bodyPr wrap="none" rtlCol="0">
              <a:spAutoFit/>
            </a:bodyPr>
            <a:lstStyle/>
            <a:p>
              <a:pPr>
                <a:buNone/>
              </a:pPr>
              <a:r>
                <a:rPr lang="zh-CN" altLang="en-US" dirty="0" smtClean="0"/>
                <a:t> </a:t>
              </a:r>
              <a:endParaRPr lang="zh-CN" altLang="en-US" dirty="0"/>
            </a:p>
          </p:txBody>
        </p:sp>
      </p:grpSp>
      <p:sp>
        <p:nvSpPr>
          <p:cNvPr id="9" name="矩形 8"/>
          <p:cNvSpPr/>
          <p:nvPr/>
        </p:nvSpPr>
        <p:spPr bwMode="auto">
          <a:xfrm>
            <a:off x="6660232" y="2441355"/>
            <a:ext cx="2376264" cy="21602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0" name="椭圆 9"/>
          <p:cNvSpPr/>
          <p:nvPr/>
        </p:nvSpPr>
        <p:spPr bwMode="auto">
          <a:xfrm>
            <a:off x="5436096" y="1916832"/>
            <a:ext cx="576064" cy="288032"/>
          </a:xfrm>
          <a:prstGeom prst="ellipse">
            <a:avLst/>
          </a:prstGeom>
          <a:noFill/>
          <a:ln w="9525" cap="flat" cmpd="sng" algn="ctr">
            <a:solidFill>
              <a:srgbClr val="FFC000"/>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1" name="椭圆 10"/>
          <p:cNvSpPr/>
          <p:nvPr/>
        </p:nvSpPr>
        <p:spPr bwMode="auto">
          <a:xfrm>
            <a:off x="6309714" y="1459014"/>
            <a:ext cx="576064" cy="288032"/>
          </a:xfrm>
          <a:prstGeom prst="ellipse">
            <a:avLst/>
          </a:prstGeom>
          <a:noFill/>
          <a:ln w="9525" cap="flat" cmpd="sng" algn="ctr">
            <a:solidFill>
              <a:srgbClr val="FFC000"/>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2" name="椭圆 11"/>
          <p:cNvSpPr/>
          <p:nvPr/>
        </p:nvSpPr>
        <p:spPr bwMode="auto">
          <a:xfrm>
            <a:off x="7956376" y="927946"/>
            <a:ext cx="576064" cy="288032"/>
          </a:xfrm>
          <a:prstGeom prst="ellipse">
            <a:avLst/>
          </a:prstGeom>
          <a:noFill/>
          <a:ln w="9525" cap="flat" cmpd="sng" algn="ctr">
            <a:solidFill>
              <a:srgbClr val="FFC000"/>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9</a:t>
            </a:fld>
            <a:endParaRPr lang="en-US" altLang="zh-CN"/>
          </a:p>
        </p:txBody>
      </p:sp>
      <p:sp>
        <p:nvSpPr>
          <p:cNvPr id="3" name="文本框 2"/>
          <p:cNvSpPr txBox="1"/>
          <p:nvPr/>
        </p:nvSpPr>
        <p:spPr>
          <a:xfrm>
            <a:off x="323528" y="260648"/>
            <a:ext cx="4942263" cy="553998"/>
          </a:xfrm>
          <a:prstGeom prst="rect">
            <a:avLst/>
          </a:prstGeom>
          <a:noFill/>
        </p:spPr>
        <p:txBody>
          <a:bodyPr wrap="square" rtlCol="0">
            <a:spAutoFit/>
          </a:bodyPr>
          <a:lstStyle/>
          <a:p>
            <a:r>
              <a:rPr lang="zh-CN" altLang="en-US" smtClean="0"/>
              <a:t>自底向上的方法</a:t>
            </a:r>
            <a:endParaRPr lang="zh-CN" altLang="en-US"/>
          </a:p>
        </p:txBody>
      </p:sp>
      <p:sp>
        <p:nvSpPr>
          <p:cNvPr id="4" name="矩形 3"/>
          <p:cNvSpPr/>
          <p:nvPr/>
        </p:nvSpPr>
        <p:spPr>
          <a:xfrm>
            <a:off x="683568" y="1665500"/>
            <a:ext cx="6470497" cy="3360920"/>
          </a:xfrm>
          <a:prstGeom prst="rect">
            <a:avLst/>
          </a:prstGeom>
        </p:spPr>
        <p:txBody>
          <a:bodyPr wrap="square">
            <a:spAutoFit/>
          </a:bodyPr>
          <a:lstStyle/>
          <a:p>
            <a:pPr>
              <a:buNone/>
            </a:pPr>
            <a:r>
              <a:rPr lang="zh-CN" altLang="en-US" sz="1800" dirty="0"/>
              <a:t>public static int fib(int n</a:t>
            </a:r>
            <a:r>
              <a:rPr lang="zh-CN" altLang="en-US" sz="1800" dirty="0" smtClean="0"/>
              <a:t>){</a:t>
            </a:r>
            <a:endParaRPr lang="en-US" altLang="zh-CN" sz="1800" dirty="0" smtClean="0"/>
          </a:p>
          <a:p>
            <a:pPr>
              <a:buNone/>
            </a:pPr>
            <a:r>
              <a:rPr lang="zh-CN" altLang="en-US" sz="1800" dirty="0" smtClean="0"/>
              <a:t>        </a:t>
            </a:r>
            <a:r>
              <a:rPr lang="zh-CN" altLang="en-US" sz="1800" dirty="0"/>
              <a:t>if(n&lt;=0)            return n</a:t>
            </a:r>
            <a:r>
              <a:rPr lang="zh-CN" altLang="en-US" sz="1800" dirty="0" smtClean="0"/>
              <a:t>;</a:t>
            </a:r>
            <a:endParaRPr lang="en-US" altLang="zh-CN" sz="1800" dirty="0" smtClean="0"/>
          </a:p>
          <a:p>
            <a:pPr>
              <a:buNone/>
            </a:pPr>
            <a:r>
              <a:rPr lang="zh-CN" altLang="en-US" sz="1800" dirty="0" smtClean="0"/>
              <a:t>        </a:t>
            </a:r>
            <a:r>
              <a:rPr lang="zh-CN" altLang="en-US" sz="1800" dirty="0"/>
              <a:t>int []Memo=new int[n+1]</a:t>
            </a:r>
            <a:r>
              <a:rPr lang="zh-CN" altLang="en-US" sz="1800" dirty="0" smtClean="0"/>
              <a:t>;</a:t>
            </a:r>
            <a:endParaRPr lang="en-US" altLang="zh-CN" sz="1800" dirty="0" smtClean="0"/>
          </a:p>
          <a:p>
            <a:pPr>
              <a:buNone/>
            </a:pPr>
            <a:r>
              <a:rPr lang="en-US" altLang="zh-CN" sz="1800" dirty="0"/>
              <a:t> </a:t>
            </a:r>
            <a:r>
              <a:rPr lang="en-US" altLang="zh-CN" sz="1800" dirty="0" smtClean="0"/>
              <a:t>       </a:t>
            </a:r>
            <a:r>
              <a:rPr lang="zh-CN" altLang="en-US" sz="1800" dirty="0" smtClean="0"/>
              <a:t>Memo</a:t>
            </a:r>
            <a:r>
              <a:rPr lang="zh-CN" altLang="en-US" sz="1800" dirty="0"/>
              <a:t>[0]=0</a:t>
            </a:r>
            <a:r>
              <a:rPr lang="zh-CN" altLang="en-US" sz="1800" dirty="0" smtClean="0"/>
              <a:t>;</a:t>
            </a:r>
            <a:endParaRPr lang="en-US" altLang="zh-CN" sz="1800" dirty="0" smtClean="0"/>
          </a:p>
          <a:p>
            <a:pPr>
              <a:buNone/>
            </a:pPr>
            <a:r>
              <a:rPr lang="zh-CN" altLang="en-US" sz="1800" dirty="0" smtClean="0"/>
              <a:t>        </a:t>
            </a:r>
            <a:r>
              <a:rPr lang="zh-CN" altLang="en-US" sz="1800" dirty="0"/>
              <a:t>Memo[1]=1</a:t>
            </a:r>
            <a:r>
              <a:rPr lang="zh-CN" altLang="en-US" sz="1800" dirty="0" smtClean="0"/>
              <a:t>;</a:t>
            </a:r>
            <a:endParaRPr lang="en-US" altLang="zh-CN" sz="1800" dirty="0" smtClean="0"/>
          </a:p>
          <a:p>
            <a:pPr>
              <a:buNone/>
            </a:pPr>
            <a:r>
              <a:rPr lang="zh-CN" altLang="en-US" sz="1800" dirty="0" smtClean="0"/>
              <a:t>        </a:t>
            </a:r>
            <a:r>
              <a:rPr lang="zh-CN" altLang="en-US" sz="1800" dirty="0">
                <a:solidFill>
                  <a:srgbClr val="FF0000"/>
                </a:solidFill>
              </a:rPr>
              <a:t>for(int i=2;i&lt;=n;i++) </a:t>
            </a:r>
            <a:r>
              <a:rPr lang="zh-CN" altLang="en-US" sz="1800" dirty="0" smtClean="0">
                <a:solidFill>
                  <a:srgbClr val="FF0000"/>
                </a:solidFill>
              </a:rPr>
              <a:t>{</a:t>
            </a:r>
            <a:endParaRPr lang="en-US" altLang="zh-CN" sz="1800" dirty="0" smtClean="0">
              <a:solidFill>
                <a:srgbClr val="FF0000"/>
              </a:solidFill>
            </a:endParaRPr>
          </a:p>
          <a:p>
            <a:pPr>
              <a:buNone/>
            </a:pPr>
            <a:r>
              <a:rPr lang="zh-CN" altLang="en-US" sz="1800" dirty="0" smtClean="0">
                <a:solidFill>
                  <a:srgbClr val="FF0000"/>
                </a:solidFill>
              </a:rPr>
              <a:t>            </a:t>
            </a:r>
            <a:r>
              <a:rPr lang="zh-CN" altLang="en-US" sz="1800" dirty="0">
                <a:solidFill>
                  <a:srgbClr val="FF0000"/>
                </a:solidFill>
              </a:rPr>
              <a:t>Memo[i]=Memo[i-1]+Memo[i-2]</a:t>
            </a:r>
            <a:r>
              <a:rPr lang="zh-CN" altLang="en-US" sz="1800" dirty="0" smtClean="0">
                <a:solidFill>
                  <a:srgbClr val="FF0000"/>
                </a:solidFill>
              </a:rPr>
              <a:t>;</a:t>
            </a:r>
            <a:endParaRPr lang="en-US" altLang="zh-CN" sz="1800" dirty="0" smtClean="0">
              <a:solidFill>
                <a:srgbClr val="FF0000"/>
              </a:solidFill>
            </a:endParaRPr>
          </a:p>
          <a:p>
            <a:pPr>
              <a:buNone/>
            </a:pPr>
            <a:r>
              <a:rPr lang="zh-CN" altLang="en-US" sz="1800" dirty="0" smtClean="0">
                <a:solidFill>
                  <a:srgbClr val="FF0000"/>
                </a:solidFill>
              </a:rPr>
              <a:t>        </a:t>
            </a:r>
            <a:r>
              <a:rPr lang="zh-CN" altLang="en-US" sz="1800" dirty="0">
                <a:solidFill>
                  <a:srgbClr val="FF0000"/>
                </a:solidFill>
              </a:rPr>
              <a:t>}       </a:t>
            </a:r>
            <a:r>
              <a:rPr lang="zh-CN" altLang="en-US" sz="1800" dirty="0"/>
              <a:t>        </a:t>
            </a:r>
            <a:endParaRPr lang="en-US" altLang="zh-CN" sz="1800" dirty="0" smtClean="0"/>
          </a:p>
          <a:p>
            <a:pPr>
              <a:buNone/>
            </a:pPr>
            <a:r>
              <a:rPr lang="en-US" altLang="zh-CN" sz="1800" dirty="0" smtClean="0"/>
              <a:t>        </a:t>
            </a:r>
            <a:r>
              <a:rPr lang="zh-CN" altLang="en-US" sz="1800" dirty="0" smtClean="0"/>
              <a:t>return </a:t>
            </a:r>
            <a:r>
              <a:rPr lang="zh-CN" altLang="en-US" sz="1800" dirty="0"/>
              <a:t>Memo[n]</a:t>
            </a:r>
            <a:r>
              <a:rPr lang="zh-CN" altLang="en-US" sz="1800" dirty="0" smtClean="0"/>
              <a:t>;</a:t>
            </a:r>
            <a:endParaRPr lang="en-US" altLang="zh-CN" sz="1800" dirty="0" smtClean="0"/>
          </a:p>
          <a:p>
            <a:pPr>
              <a:buNone/>
            </a:pPr>
            <a:r>
              <a:rPr lang="zh-CN" altLang="en-US" sz="1800" dirty="0" smtClean="0"/>
              <a:t>}</a:t>
            </a:r>
            <a:endParaRPr lang="zh-CN" altLang="en-US" sz="1800" dirty="0"/>
          </a:p>
        </p:txBody>
      </p:sp>
      <p:sp>
        <p:nvSpPr>
          <p:cNvPr id="5" name="矩形 4"/>
          <p:cNvSpPr/>
          <p:nvPr/>
        </p:nvSpPr>
        <p:spPr>
          <a:xfrm>
            <a:off x="683568" y="1049117"/>
            <a:ext cx="7910657" cy="553998"/>
          </a:xfrm>
          <a:prstGeom prst="rect">
            <a:avLst/>
          </a:prstGeom>
        </p:spPr>
        <p:txBody>
          <a:bodyPr wrap="square">
            <a:spAutoFit/>
          </a:bodyPr>
          <a:lstStyle/>
          <a:p>
            <a:pPr>
              <a:buNone/>
            </a:pPr>
            <a:r>
              <a:rPr lang="zh-CN" altLang="en-US" dirty="0">
                <a:solidFill>
                  <a:srgbClr val="4D4D4D"/>
                </a:solidFill>
                <a:latin typeface="-apple-system"/>
              </a:rPr>
              <a:t>先计算子问题，再由子问题计算父问题。</a:t>
            </a:r>
            <a:endParaRPr lang="zh-CN" altLang="en-US" dirty="0"/>
          </a:p>
        </p:txBody>
      </p:sp>
      <p:sp>
        <p:nvSpPr>
          <p:cNvPr id="17" name="矩形 16"/>
          <p:cNvSpPr/>
          <p:nvPr/>
        </p:nvSpPr>
        <p:spPr>
          <a:xfrm>
            <a:off x="683568" y="5260891"/>
            <a:ext cx="7571184" cy="830997"/>
          </a:xfrm>
          <a:prstGeom prst="rect">
            <a:avLst/>
          </a:prstGeom>
        </p:spPr>
        <p:txBody>
          <a:bodyPr wrap="square">
            <a:spAutoFit/>
          </a:bodyPr>
          <a:lstStyle/>
          <a:p>
            <a:pPr>
              <a:buNone/>
            </a:pPr>
            <a:r>
              <a:rPr lang="zh-CN" altLang="en-US" sz="2400" dirty="0">
                <a:solidFill>
                  <a:srgbClr val="4D4D4D"/>
                </a:solidFill>
                <a:latin typeface="-apple-system"/>
              </a:rPr>
              <a:t>参与循环的只有 </a:t>
            </a:r>
            <a:r>
              <a:rPr lang="en-US" altLang="zh-CN" sz="2400" dirty="0" err="1">
                <a:solidFill>
                  <a:srgbClr val="4D4D4D"/>
                </a:solidFill>
                <a:latin typeface="-apple-system"/>
              </a:rPr>
              <a:t>i</a:t>
            </a:r>
            <a:r>
              <a:rPr lang="zh-CN" altLang="en-US" sz="2400" dirty="0">
                <a:solidFill>
                  <a:srgbClr val="4D4D4D"/>
                </a:solidFill>
                <a:latin typeface="-apple-system"/>
              </a:rPr>
              <a:t>，</a:t>
            </a:r>
            <a:r>
              <a:rPr lang="en-US" altLang="zh-CN" sz="2400" dirty="0">
                <a:solidFill>
                  <a:srgbClr val="4D4D4D"/>
                </a:solidFill>
                <a:latin typeface="-apple-system"/>
              </a:rPr>
              <a:t>i-1 , i-2</a:t>
            </a:r>
            <a:r>
              <a:rPr lang="zh-CN" altLang="en-US" sz="2400" dirty="0">
                <a:solidFill>
                  <a:srgbClr val="4D4D4D"/>
                </a:solidFill>
                <a:latin typeface="-apple-system"/>
              </a:rPr>
              <a:t>三项，因此该方法的空间可以进一步的</a:t>
            </a:r>
            <a:r>
              <a:rPr lang="zh-CN" altLang="en-US" sz="2400" dirty="0" smtClean="0">
                <a:solidFill>
                  <a:srgbClr val="4D4D4D"/>
                </a:solidFill>
                <a:latin typeface="-apple-system"/>
              </a:rPr>
              <a:t>压缩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8313</TotalTime>
  <Words>3711</Words>
  <Application>Microsoft Office PowerPoint</Application>
  <PresentationFormat>全屏显示(4:3)</PresentationFormat>
  <Paragraphs>465</Paragraphs>
  <Slides>37</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37</vt:i4>
      </vt:variant>
    </vt:vector>
  </HeadingPairs>
  <TitlesOfParts>
    <vt:vector size="53" baseType="lpstr">
      <vt:lpstr>Source Code Pro</vt:lpstr>
      <vt:lpstr>黑体</vt:lpstr>
      <vt:lpstr>楷体_GB2312</vt:lpstr>
      <vt:lpstr>宋体</vt:lpstr>
      <vt:lpstr>-apple-system</vt:lpstr>
      <vt:lpstr>Arial</vt:lpstr>
      <vt:lpstr>Arial Rounded MT Bold</vt:lpstr>
      <vt:lpstr>Garamond</vt:lpstr>
      <vt:lpstr>Symbol</vt:lpstr>
      <vt:lpstr>Times New Roman</vt:lpstr>
      <vt:lpstr>Wingdings</vt:lpstr>
      <vt:lpstr>Edge</vt:lpstr>
      <vt:lpstr>数式</vt:lpstr>
      <vt:lpstr>Equation</vt:lpstr>
      <vt:lpstr>公式</vt:lpstr>
      <vt:lpstr>BMP 图像</vt:lpstr>
      <vt:lpstr>第3章  动态规划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穷举法实现</vt:lpstr>
      <vt:lpstr>PowerPoint 演示文稿</vt:lpstr>
      <vt:lpstr>PowerPoint 演示文稿</vt:lpstr>
      <vt:lpstr>PowerPoint 演示文稿</vt:lpstr>
      <vt:lpstr>PowerPoint 演示文稿</vt:lpstr>
      <vt:lpstr>PowerPoint 演示文稿</vt:lpstr>
      <vt:lpstr>计算最优值</vt:lpstr>
      <vt:lpstr>PowerPoint 演示文稿</vt:lpstr>
      <vt:lpstr>PowerPoint 演示文稿</vt:lpstr>
      <vt:lpstr>计算过程演示</vt:lpstr>
      <vt:lpstr>PowerPoint 演示文稿</vt:lpstr>
      <vt:lpstr>PowerPoint 演示文稿</vt:lpstr>
      <vt:lpstr>PowerPoint 演示文稿</vt:lpstr>
      <vt:lpstr>PowerPoint 演示文稿</vt:lpstr>
      <vt:lpstr>构造最优解</vt:lpstr>
      <vt:lpstr>PowerPoint 演示文稿</vt:lpstr>
      <vt:lpstr>PowerPoint 演示文稿</vt:lpstr>
      <vt:lpstr>PowerPoint 演示文稿</vt:lpstr>
      <vt:lpstr>动态规划法 .VS. 分治法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动态规划</dc:title>
  <dc:creator>wang</dc:creator>
  <cp:lastModifiedBy>WJL</cp:lastModifiedBy>
  <cp:revision>414</cp:revision>
  <cp:lastPrinted>2018-04-23T03:57:00Z</cp:lastPrinted>
  <dcterms:created xsi:type="dcterms:W3CDTF">2003-05-27T06:14:00Z</dcterms:created>
  <dcterms:modified xsi:type="dcterms:W3CDTF">2024-03-24T09:32:13Z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