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64"/>
  </p:notesMasterIdLst>
  <p:handoutMasterIdLst>
    <p:handoutMasterId r:id="rId65"/>
  </p:handoutMasterIdLst>
  <p:sldIdLst>
    <p:sldId id="256" r:id="rId3"/>
    <p:sldId id="498" r:id="rId4"/>
    <p:sldId id="304" r:id="rId5"/>
    <p:sldId id="269" r:id="rId6"/>
    <p:sldId id="270" r:id="rId7"/>
    <p:sldId id="586" r:id="rId8"/>
    <p:sldId id="561" r:id="rId9"/>
    <p:sldId id="451" r:id="rId10"/>
    <p:sldId id="493" r:id="rId11"/>
    <p:sldId id="494" r:id="rId12"/>
    <p:sldId id="495" r:id="rId13"/>
    <p:sldId id="496" r:id="rId14"/>
    <p:sldId id="497" r:id="rId15"/>
    <p:sldId id="502" r:id="rId16"/>
    <p:sldId id="272" r:id="rId17"/>
    <p:sldId id="345" r:id="rId18"/>
    <p:sldId id="351" r:id="rId19"/>
    <p:sldId id="438" r:id="rId20"/>
    <p:sldId id="439" r:id="rId21"/>
    <p:sldId id="433" r:id="rId22"/>
    <p:sldId id="436" r:id="rId23"/>
    <p:sldId id="441" r:id="rId24"/>
    <p:sldId id="437" r:id="rId25"/>
    <p:sldId id="335" r:id="rId26"/>
    <p:sldId id="326" r:id="rId27"/>
    <p:sldId id="452" r:id="rId28"/>
    <p:sldId id="276" r:id="rId29"/>
    <p:sldId id="503" r:id="rId30"/>
    <p:sldId id="442" r:id="rId31"/>
    <p:sldId id="447" r:id="rId32"/>
    <p:sldId id="443" r:id="rId33"/>
    <p:sldId id="444" r:id="rId34"/>
    <p:sldId id="445" r:id="rId35"/>
    <p:sldId id="446" r:id="rId36"/>
    <p:sldId id="448" r:id="rId37"/>
    <p:sldId id="504" r:id="rId38"/>
    <p:sldId id="463" r:id="rId39"/>
    <p:sldId id="464" r:id="rId40"/>
    <p:sldId id="467" r:id="rId41"/>
    <p:sldId id="506" r:id="rId42"/>
    <p:sldId id="468" r:id="rId43"/>
    <p:sldId id="562" r:id="rId44"/>
    <p:sldId id="584" r:id="rId45"/>
    <p:sldId id="477" r:id="rId46"/>
    <p:sldId id="499" r:id="rId47"/>
    <p:sldId id="479" r:id="rId48"/>
    <p:sldId id="480" r:id="rId49"/>
    <p:sldId id="587" r:id="rId50"/>
    <p:sldId id="588" r:id="rId51"/>
    <p:sldId id="589" r:id="rId52"/>
    <p:sldId id="590" r:id="rId53"/>
    <p:sldId id="591" r:id="rId54"/>
    <p:sldId id="592" r:id="rId55"/>
    <p:sldId id="593" r:id="rId56"/>
    <p:sldId id="594" r:id="rId57"/>
    <p:sldId id="595" r:id="rId58"/>
    <p:sldId id="596" r:id="rId59"/>
    <p:sldId id="597" r:id="rId60"/>
    <p:sldId id="598" r:id="rId61"/>
    <p:sldId id="507" r:id="rId62"/>
    <p:sldId id="500" r:id="rId63"/>
  </p:sldIdLst>
  <p:sldSz cx="9144000" cy="6858000" type="screen4x3"/>
  <p:notesSz cx="6858000" cy="9947275"/>
  <p:defaultTextStyle>
    <a:defPPr>
      <a:defRPr lang="en-US"/>
    </a:defPPr>
    <a:lvl1pPr algn="l" rtl="0" fontAlgn="base">
      <a:spcBef>
        <a:spcPct val="20000"/>
      </a:spcBef>
      <a:spcAft>
        <a:spcPct val="0"/>
      </a:spcAft>
      <a:buClr>
        <a:schemeClr val="accent1"/>
      </a:buClr>
      <a:buSzPct val="65000"/>
      <a:buFont typeface="Wingdings" panose="05000000000000000000" pitchFamily="2" charset="2"/>
      <a:buChar char="n"/>
      <a:defRPr sz="3000" kern="1200">
        <a:solidFill>
          <a:srgbClr val="000066"/>
        </a:solidFill>
        <a:latin typeface="Arial" panose="020B0604020202020204" pitchFamily="34" charset="0"/>
        <a:ea typeface="楷体_GB2312" pitchFamily="49" charset="-122"/>
        <a:cs typeface="+mn-cs"/>
      </a:defRPr>
    </a:lvl1pPr>
    <a:lvl2pPr marL="457200" algn="l" rtl="0" fontAlgn="base">
      <a:spcBef>
        <a:spcPct val="20000"/>
      </a:spcBef>
      <a:spcAft>
        <a:spcPct val="0"/>
      </a:spcAft>
      <a:buClr>
        <a:schemeClr val="accent1"/>
      </a:buClr>
      <a:buSzPct val="65000"/>
      <a:buFont typeface="Wingdings" panose="05000000000000000000" pitchFamily="2" charset="2"/>
      <a:buChar char="n"/>
      <a:defRPr sz="3000" kern="1200">
        <a:solidFill>
          <a:srgbClr val="000066"/>
        </a:solidFill>
        <a:latin typeface="Arial" panose="020B0604020202020204" pitchFamily="34" charset="0"/>
        <a:ea typeface="楷体_GB2312" pitchFamily="49" charset="-122"/>
        <a:cs typeface="+mn-cs"/>
      </a:defRPr>
    </a:lvl2pPr>
    <a:lvl3pPr marL="914400" algn="l" rtl="0" fontAlgn="base">
      <a:spcBef>
        <a:spcPct val="20000"/>
      </a:spcBef>
      <a:spcAft>
        <a:spcPct val="0"/>
      </a:spcAft>
      <a:buClr>
        <a:schemeClr val="accent1"/>
      </a:buClr>
      <a:buSzPct val="65000"/>
      <a:buFont typeface="Wingdings" panose="05000000000000000000" pitchFamily="2" charset="2"/>
      <a:buChar char="n"/>
      <a:defRPr sz="3000" kern="1200">
        <a:solidFill>
          <a:srgbClr val="000066"/>
        </a:solidFill>
        <a:latin typeface="Arial" panose="020B0604020202020204" pitchFamily="34" charset="0"/>
        <a:ea typeface="楷体_GB2312" pitchFamily="49" charset="-122"/>
        <a:cs typeface="+mn-cs"/>
      </a:defRPr>
    </a:lvl3pPr>
    <a:lvl4pPr marL="1371600" algn="l" rtl="0" fontAlgn="base">
      <a:spcBef>
        <a:spcPct val="20000"/>
      </a:spcBef>
      <a:spcAft>
        <a:spcPct val="0"/>
      </a:spcAft>
      <a:buClr>
        <a:schemeClr val="accent1"/>
      </a:buClr>
      <a:buSzPct val="65000"/>
      <a:buFont typeface="Wingdings" panose="05000000000000000000" pitchFamily="2" charset="2"/>
      <a:buChar char="n"/>
      <a:defRPr sz="3000" kern="1200">
        <a:solidFill>
          <a:srgbClr val="000066"/>
        </a:solidFill>
        <a:latin typeface="Arial" panose="020B0604020202020204" pitchFamily="34" charset="0"/>
        <a:ea typeface="楷体_GB2312" pitchFamily="49" charset="-122"/>
        <a:cs typeface="+mn-cs"/>
      </a:defRPr>
    </a:lvl4pPr>
    <a:lvl5pPr marL="1828800" algn="l" rtl="0" fontAlgn="base">
      <a:spcBef>
        <a:spcPct val="20000"/>
      </a:spcBef>
      <a:spcAft>
        <a:spcPct val="0"/>
      </a:spcAft>
      <a:buClr>
        <a:schemeClr val="accent1"/>
      </a:buClr>
      <a:buSzPct val="65000"/>
      <a:buFont typeface="Wingdings" panose="05000000000000000000" pitchFamily="2" charset="2"/>
      <a:buChar char="n"/>
      <a:defRPr sz="3000" kern="1200">
        <a:solidFill>
          <a:srgbClr val="000066"/>
        </a:solidFill>
        <a:latin typeface="Arial" panose="020B0604020202020204" pitchFamily="34" charset="0"/>
        <a:ea typeface="楷体_GB2312" pitchFamily="49" charset="-122"/>
        <a:cs typeface="+mn-cs"/>
      </a:defRPr>
    </a:lvl5pPr>
    <a:lvl6pPr marL="2286000" algn="l" defTabSz="914400" rtl="0" eaLnBrk="1" latinLnBrk="0" hangingPunct="1">
      <a:defRPr sz="3000" kern="1200">
        <a:solidFill>
          <a:srgbClr val="000066"/>
        </a:solidFill>
        <a:latin typeface="Arial" panose="020B0604020202020204" pitchFamily="34" charset="0"/>
        <a:ea typeface="楷体_GB2312" pitchFamily="49" charset="-122"/>
        <a:cs typeface="+mn-cs"/>
      </a:defRPr>
    </a:lvl6pPr>
    <a:lvl7pPr marL="2743200" algn="l" defTabSz="914400" rtl="0" eaLnBrk="1" latinLnBrk="0" hangingPunct="1">
      <a:defRPr sz="3000" kern="1200">
        <a:solidFill>
          <a:srgbClr val="000066"/>
        </a:solidFill>
        <a:latin typeface="Arial" panose="020B0604020202020204" pitchFamily="34" charset="0"/>
        <a:ea typeface="楷体_GB2312" pitchFamily="49" charset="-122"/>
        <a:cs typeface="+mn-cs"/>
      </a:defRPr>
    </a:lvl7pPr>
    <a:lvl8pPr marL="3200400" algn="l" defTabSz="914400" rtl="0" eaLnBrk="1" latinLnBrk="0" hangingPunct="1">
      <a:defRPr sz="3000" kern="1200">
        <a:solidFill>
          <a:srgbClr val="000066"/>
        </a:solidFill>
        <a:latin typeface="Arial" panose="020B0604020202020204" pitchFamily="34" charset="0"/>
        <a:ea typeface="楷体_GB2312" pitchFamily="49" charset="-122"/>
        <a:cs typeface="+mn-cs"/>
      </a:defRPr>
    </a:lvl8pPr>
    <a:lvl9pPr marL="3657600" algn="l" defTabSz="914400" rtl="0" eaLnBrk="1" latinLnBrk="0" hangingPunct="1">
      <a:defRPr sz="3000" kern="1200">
        <a:solidFill>
          <a:srgbClr val="000066"/>
        </a:solidFill>
        <a:latin typeface="Arial" panose="020B0604020202020204" pitchFamily="34"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9900FF"/>
    <a:srgbClr val="DDDDDD"/>
    <a:srgbClr val="663300"/>
    <a:srgbClr val="CC0000"/>
    <a:srgbClr val="800000"/>
    <a:srgbClr val="A50021"/>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68" autoAdjust="0"/>
    <p:restoredTop sz="93963" autoAdjust="0"/>
  </p:normalViewPr>
  <p:slideViewPr>
    <p:cSldViewPr>
      <p:cViewPr varScale="1">
        <p:scale>
          <a:sx n="115" d="100"/>
          <a:sy n="115" d="100"/>
        </p:scale>
        <p:origin x="136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4" Type="http://schemas.openxmlformats.org/officeDocument/2006/relationships/image" Target="../media/image41.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2971800" cy="497364"/>
          </a:xfrm>
          <a:prstGeom prst="rect">
            <a:avLst/>
          </a:prstGeom>
          <a:noFill/>
          <a:ln w="9525">
            <a:noFill/>
            <a:miter lim="800000"/>
          </a:ln>
          <a:effectLst/>
        </p:spPr>
        <p:txBody>
          <a:bodyPr vert="horz" wrap="square" lIns="91440" tIns="45720" rIns="91440" bIns="45720" numCol="1" anchor="t" anchorCtr="0" compatLnSpc="1"/>
          <a:lstStyle>
            <a:lvl1pPr>
              <a:spcBef>
                <a:spcPct val="0"/>
              </a:spcBef>
              <a:buClrTx/>
              <a:buSzTx/>
              <a:buFontTx/>
              <a:buNone/>
              <a:defRPr kumimoji="1" sz="1200">
                <a:solidFill>
                  <a:schemeClr val="tx1"/>
                </a:solidFill>
                <a:latin typeface="Times New Roman" panose="02020603050405020304" pitchFamily="18" charset="0"/>
                <a:ea typeface="宋体" panose="02010600030101010101" pitchFamily="2" charset="-122"/>
                <a:cs typeface="+mn-cs"/>
              </a:defRPr>
            </a:lvl1pPr>
          </a:lstStyle>
          <a:p>
            <a:pPr>
              <a:defRPr/>
            </a:pPr>
            <a:endParaRPr lang="zh-CN" altLang="en-US"/>
          </a:p>
        </p:txBody>
      </p:sp>
      <p:sp>
        <p:nvSpPr>
          <p:cNvPr id="108547" name="Rectangle 3"/>
          <p:cNvSpPr>
            <a:spLocks noGrp="1" noChangeArrowheads="1"/>
          </p:cNvSpPr>
          <p:nvPr>
            <p:ph type="dt" sz="quarter" idx="1"/>
          </p:nvPr>
        </p:nvSpPr>
        <p:spPr bwMode="auto">
          <a:xfrm>
            <a:off x="3886200" y="0"/>
            <a:ext cx="2971800" cy="497364"/>
          </a:xfrm>
          <a:prstGeom prst="rect">
            <a:avLst/>
          </a:prstGeom>
          <a:noFill/>
          <a:ln w="9525">
            <a:noFill/>
            <a:miter lim="800000"/>
          </a:ln>
          <a:effectLst/>
        </p:spPr>
        <p:txBody>
          <a:bodyPr vert="horz" wrap="square" lIns="91440" tIns="45720" rIns="91440" bIns="45720" numCol="1" anchor="t" anchorCtr="0" compatLnSpc="1"/>
          <a:lstStyle>
            <a:lvl1pPr algn="r">
              <a:spcBef>
                <a:spcPct val="0"/>
              </a:spcBef>
              <a:buClrTx/>
              <a:buSzTx/>
              <a:buFontTx/>
              <a:buNone/>
              <a:defRPr kumimoji="1" sz="1200">
                <a:solidFill>
                  <a:schemeClr val="tx1"/>
                </a:solidFill>
                <a:latin typeface="Times New Roman" panose="02020603050405020304" pitchFamily="18" charset="0"/>
                <a:ea typeface="宋体" panose="02010600030101010101" pitchFamily="2" charset="-122"/>
                <a:cs typeface="+mn-cs"/>
              </a:defRPr>
            </a:lvl1pPr>
          </a:lstStyle>
          <a:p>
            <a:pPr>
              <a:defRPr/>
            </a:pPr>
            <a:endParaRPr lang="en-US" altLang="zh-CN"/>
          </a:p>
        </p:txBody>
      </p:sp>
      <p:sp>
        <p:nvSpPr>
          <p:cNvPr id="108548" name="Rectangle 4"/>
          <p:cNvSpPr>
            <a:spLocks noGrp="1" noChangeArrowheads="1"/>
          </p:cNvSpPr>
          <p:nvPr>
            <p:ph type="ftr" sz="quarter" idx="2"/>
          </p:nvPr>
        </p:nvSpPr>
        <p:spPr bwMode="auto">
          <a:xfrm>
            <a:off x="0" y="9449911"/>
            <a:ext cx="2971800" cy="497364"/>
          </a:xfrm>
          <a:prstGeom prst="rect">
            <a:avLst/>
          </a:prstGeom>
          <a:noFill/>
          <a:ln w="9525">
            <a:noFill/>
            <a:miter lim="800000"/>
          </a:ln>
          <a:effectLst/>
        </p:spPr>
        <p:txBody>
          <a:bodyPr vert="horz" wrap="square" lIns="91440" tIns="45720" rIns="91440" bIns="45720" numCol="1" anchor="b" anchorCtr="0" compatLnSpc="1"/>
          <a:lstStyle>
            <a:lvl1pPr>
              <a:spcBef>
                <a:spcPct val="0"/>
              </a:spcBef>
              <a:buClrTx/>
              <a:buSzTx/>
              <a:buFontTx/>
              <a:buNone/>
              <a:defRPr kumimoji="1" sz="1200">
                <a:solidFill>
                  <a:schemeClr val="tx1"/>
                </a:solidFill>
                <a:latin typeface="Times New Roman" panose="02020603050405020304" pitchFamily="18" charset="0"/>
                <a:ea typeface="宋体" panose="02010600030101010101" pitchFamily="2" charset="-122"/>
                <a:cs typeface="+mn-cs"/>
              </a:defRPr>
            </a:lvl1pPr>
          </a:lstStyle>
          <a:p>
            <a:pPr>
              <a:defRPr/>
            </a:pPr>
            <a:endParaRPr lang="en-US" altLang="zh-CN"/>
          </a:p>
        </p:txBody>
      </p:sp>
      <p:sp>
        <p:nvSpPr>
          <p:cNvPr id="108549" name="Rectangle 5"/>
          <p:cNvSpPr>
            <a:spLocks noGrp="1" noChangeArrowheads="1"/>
          </p:cNvSpPr>
          <p:nvPr>
            <p:ph type="sldNum" sz="quarter" idx="3"/>
          </p:nvPr>
        </p:nvSpPr>
        <p:spPr bwMode="auto">
          <a:xfrm>
            <a:off x="3886200" y="9449911"/>
            <a:ext cx="2971800" cy="497364"/>
          </a:xfrm>
          <a:prstGeom prst="rect">
            <a:avLst/>
          </a:prstGeom>
          <a:noFill/>
          <a:ln w="9525">
            <a:noFill/>
            <a:miter lim="800000"/>
          </a:ln>
          <a:effectLst/>
        </p:spPr>
        <p:txBody>
          <a:bodyPr vert="horz" wrap="square" lIns="91440" tIns="45720" rIns="91440" bIns="45720" numCol="1" anchor="b" anchorCtr="0" compatLnSpc="1"/>
          <a:lstStyle>
            <a:lvl1pPr algn="r">
              <a:spcBef>
                <a:spcPct val="0"/>
              </a:spcBef>
              <a:buClrTx/>
              <a:buSzTx/>
              <a:buFontTx/>
              <a:buNone/>
              <a:defRPr kumimoji="1" sz="1200">
                <a:solidFill>
                  <a:schemeClr val="tx1"/>
                </a:solidFill>
                <a:latin typeface="Times New Roman" panose="02020603050405020304" pitchFamily="18" charset="0"/>
                <a:ea typeface="宋体" panose="02010600030101010101" pitchFamily="2" charset="-122"/>
                <a:cs typeface="+mn-cs"/>
              </a:defRPr>
            </a:lvl1pPr>
          </a:lstStyle>
          <a:p>
            <a:pPr>
              <a:defRPr/>
            </a:pPr>
            <a:fld id="{7332E482-4A1E-42A3-B796-17180D93CEC6}" type="slidenum">
              <a:rPr lang="zh-CN" altLang="en-US"/>
              <a:t>‹#›</a:t>
            </a:fld>
            <a:endParaRPr lang="en-US" altLang="zh-CN"/>
          </a:p>
        </p:txBody>
      </p:sp>
    </p:spTree>
    <p:extLst>
      <p:ext uri="{BB962C8B-B14F-4D97-AF65-F5344CB8AC3E}">
        <p14:creationId xmlns:p14="http://schemas.microsoft.com/office/powerpoint/2010/main" val="2416313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97364"/>
          </a:xfrm>
          <a:prstGeom prst="rect">
            <a:avLst/>
          </a:prstGeom>
          <a:noFill/>
          <a:ln w="9525">
            <a:noFill/>
            <a:miter lim="800000"/>
          </a:ln>
          <a:effectLst/>
        </p:spPr>
        <p:txBody>
          <a:bodyPr vert="horz" wrap="square" lIns="91440" tIns="45720" rIns="91440" bIns="45720" numCol="1" anchor="t" anchorCtr="0" compatLnSpc="1"/>
          <a:lstStyle>
            <a:lvl1pPr>
              <a:spcBef>
                <a:spcPct val="0"/>
              </a:spcBef>
              <a:buClrTx/>
              <a:buSzTx/>
              <a:buFontTx/>
              <a:buNone/>
              <a:defRPr kumimoji="1" sz="1200">
                <a:solidFill>
                  <a:schemeClr val="tx1"/>
                </a:solidFill>
                <a:latin typeface="Times New Roman" panose="02020603050405020304" pitchFamily="18" charset="0"/>
                <a:ea typeface="宋体" panose="02010600030101010101" pitchFamily="2" charset="-122"/>
                <a:cs typeface="+mn-cs"/>
              </a:defRPr>
            </a:lvl1pPr>
          </a:lstStyle>
          <a:p>
            <a:pPr>
              <a:defRPr/>
            </a:pPr>
            <a:endParaRPr lang="zh-CN" altLang="en-US"/>
          </a:p>
        </p:txBody>
      </p:sp>
      <p:sp>
        <p:nvSpPr>
          <p:cNvPr id="26627" name="Rectangle 3"/>
          <p:cNvSpPr>
            <a:spLocks noGrp="1" noChangeArrowheads="1"/>
          </p:cNvSpPr>
          <p:nvPr>
            <p:ph type="dt" idx="1"/>
          </p:nvPr>
        </p:nvSpPr>
        <p:spPr bwMode="auto">
          <a:xfrm>
            <a:off x="3886200" y="0"/>
            <a:ext cx="2971800" cy="497364"/>
          </a:xfrm>
          <a:prstGeom prst="rect">
            <a:avLst/>
          </a:prstGeom>
          <a:noFill/>
          <a:ln w="9525">
            <a:noFill/>
            <a:miter lim="800000"/>
          </a:ln>
          <a:effectLst/>
        </p:spPr>
        <p:txBody>
          <a:bodyPr vert="horz" wrap="square" lIns="91440" tIns="45720" rIns="91440" bIns="45720" numCol="1" anchor="t" anchorCtr="0" compatLnSpc="1"/>
          <a:lstStyle>
            <a:lvl1pPr algn="r">
              <a:spcBef>
                <a:spcPct val="0"/>
              </a:spcBef>
              <a:buClrTx/>
              <a:buSzTx/>
              <a:buFontTx/>
              <a:buNone/>
              <a:defRPr kumimoji="1" sz="1200">
                <a:solidFill>
                  <a:schemeClr val="tx1"/>
                </a:solidFill>
                <a:latin typeface="Times New Roman" panose="02020603050405020304" pitchFamily="18" charset="0"/>
                <a:ea typeface="宋体" panose="02010600030101010101" pitchFamily="2" charset="-122"/>
                <a:cs typeface="+mn-cs"/>
              </a:defRPr>
            </a:lvl1pPr>
          </a:lstStyle>
          <a:p>
            <a:pPr>
              <a:defRPr/>
            </a:pPr>
            <a:endParaRPr lang="en-US" altLang="zh-CN"/>
          </a:p>
        </p:txBody>
      </p:sp>
      <p:sp>
        <p:nvSpPr>
          <p:cNvPr id="69636" name="Rectangle 4"/>
          <p:cNvSpPr>
            <a:spLocks noGrp="1" noRot="1" noChangeAspect="1" noChangeArrowheads="1" noTextEdit="1"/>
          </p:cNvSpPr>
          <p:nvPr>
            <p:ph type="sldImg" idx="2"/>
          </p:nvPr>
        </p:nvSpPr>
        <p:spPr bwMode="auto">
          <a:xfrm>
            <a:off x="942975" y="746125"/>
            <a:ext cx="4972050" cy="3730625"/>
          </a:xfrm>
          <a:prstGeom prst="rect">
            <a:avLst/>
          </a:prstGeom>
          <a:noFill/>
          <a:ln w="9525">
            <a:solidFill>
              <a:srgbClr val="000000"/>
            </a:solidFill>
            <a:miter lim="800000"/>
          </a:ln>
        </p:spPr>
      </p:sp>
      <p:sp>
        <p:nvSpPr>
          <p:cNvPr id="26629" name="Rectangle 5"/>
          <p:cNvSpPr>
            <a:spLocks noGrp="1" noChangeArrowheads="1"/>
          </p:cNvSpPr>
          <p:nvPr>
            <p:ph type="body" sz="quarter" idx="3"/>
          </p:nvPr>
        </p:nvSpPr>
        <p:spPr bwMode="auto">
          <a:xfrm>
            <a:off x="914400" y="4724956"/>
            <a:ext cx="5029200" cy="4476274"/>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6630" name="Rectangle 6"/>
          <p:cNvSpPr>
            <a:spLocks noGrp="1" noChangeArrowheads="1"/>
          </p:cNvSpPr>
          <p:nvPr>
            <p:ph type="ftr" sz="quarter" idx="4"/>
          </p:nvPr>
        </p:nvSpPr>
        <p:spPr bwMode="auto">
          <a:xfrm>
            <a:off x="0" y="9449911"/>
            <a:ext cx="2971800" cy="497364"/>
          </a:xfrm>
          <a:prstGeom prst="rect">
            <a:avLst/>
          </a:prstGeom>
          <a:noFill/>
          <a:ln w="9525">
            <a:noFill/>
            <a:miter lim="800000"/>
          </a:ln>
          <a:effectLst/>
        </p:spPr>
        <p:txBody>
          <a:bodyPr vert="horz" wrap="square" lIns="91440" tIns="45720" rIns="91440" bIns="45720" numCol="1" anchor="b" anchorCtr="0" compatLnSpc="1"/>
          <a:lstStyle>
            <a:lvl1pPr>
              <a:spcBef>
                <a:spcPct val="0"/>
              </a:spcBef>
              <a:buClrTx/>
              <a:buSzTx/>
              <a:buFontTx/>
              <a:buNone/>
              <a:defRPr kumimoji="1" sz="1200">
                <a:solidFill>
                  <a:schemeClr val="tx1"/>
                </a:solidFill>
                <a:latin typeface="Times New Roman" panose="02020603050405020304" pitchFamily="18" charset="0"/>
                <a:ea typeface="宋体" panose="02010600030101010101" pitchFamily="2" charset="-122"/>
                <a:cs typeface="+mn-cs"/>
              </a:defRPr>
            </a:lvl1pPr>
          </a:lstStyle>
          <a:p>
            <a:pPr>
              <a:defRPr/>
            </a:pPr>
            <a:endParaRPr lang="en-US" altLang="zh-CN"/>
          </a:p>
        </p:txBody>
      </p:sp>
      <p:sp>
        <p:nvSpPr>
          <p:cNvPr id="26631" name="Rectangle 7"/>
          <p:cNvSpPr>
            <a:spLocks noGrp="1" noChangeArrowheads="1"/>
          </p:cNvSpPr>
          <p:nvPr>
            <p:ph type="sldNum" sz="quarter" idx="5"/>
          </p:nvPr>
        </p:nvSpPr>
        <p:spPr bwMode="auto">
          <a:xfrm>
            <a:off x="3886200" y="9449911"/>
            <a:ext cx="2971800" cy="497364"/>
          </a:xfrm>
          <a:prstGeom prst="rect">
            <a:avLst/>
          </a:prstGeom>
          <a:noFill/>
          <a:ln w="9525">
            <a:noFill/>
            <a:miter lim="800000"/>
          </a:ln>
          <a:effectLst/>
        </p:spPr>
        <p:txBody>
          <a:bodyPr vert="horz" wrap="square" lIns="91440" tIns="45720" rIns="91440" bIns="45720" numCol="1" anchor="b" anchorCtr="0" compatLnSpc="1"/>
          <a:lstStyle>
            <a:lvl1pPr algn="r">
              <a:spcBef>
                <a:spcPct val="0"/>
              </a:spcBef>
              <a:buClrTx/>
              <a:buSzTx/>
              <a:buFontTx/>
              <a:buNone/>
              <a:defRPr kumimoji="1" sz="1200">
                <a:solidFill>
                  <a:schemeClr val="tx1"/>
                </a:solidFill>
                <a:latin typeface="Times New Roman" panose="02020603050405020304" pitchFamily="18" charset="0"/>
                <a:ea typeface="宋体" panose="02010600030101010101" pitchFamily="2" charset="-122"/>
                <a:cs typeface="+mn-cs"/>
              </a:defRPr>
            </a:lvl1pPr>
          </a:lstStyle>
          <a:p>
            <a:pPr>
              <a:defRPr/>
            </a:pPr>
            <a:fld id="{1CC96E6C-8DAC-47F8-AFF8-4EF8BA149B46}" type="slidenum">
              <a:rPr lang="zh-CN" altLang="en-US"/>
              <a:t>‹#›</a:t>
            </a:fld>
            <a:endParaRPr lang="en-US" altLang="zh-CN"/>
          </a:p>
        </p:txBody>
      </p:sp>
    </p:spTree>
    <p:extLst>
      <p:ext uri="{BB962C8B-B14F-4D97-AF65-F5344CB8AC3E}">
        <p14:creationId xmlns:p14="http://schemas.microsoft.com/office/powerpoint/2010/main" val="37573883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2492E3E2-6039-4001-980A-5CD9D854BD54}" type="slidenum">
              <a:rPr lang="zh-CN" altLang="en-US" sz="1200" smtClean="0">
                <a:solidFill>
                  <a:schemeClr val="tx1"/>
                </a:solidFill>
                <a:latin typeface="Times New Roman" panose="02020603050405020304" pitchFamily="18" charset="0"/>
                <a:ea typeface="宋体" panose="02010600030101010101" pitchFamily="2" charset="-122"/>
              </a:rPr>
              <a:t>1</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70659" name="Rectangle 2"/>
          <p:cNvSpPr>
            <a:spLocks noGrp="1" noRot="1" noChangeAspect="1" noChangeArrowheads="1" noTextEdit="1"/>
          </p:cNvSpPr>
          <p:nvPr>
            <p:ph type="sldImg"/>
          </p:nvPr>
        </p:nvSpPr>
        <p:spPr/>
      </p:sp>
      <p:sp>
        <p:nvSpPr>
          <p:cNvPr id="70660" name="Rectangle 3"/>
          <p:cNvSpPr>
            <a:spLocks noGrp="1" noChangeArrowheads="1"/>
          </p:cNvSpPr>
          <p:nvPr>
            <p:ph type="body" idx="1"/>
          </p:nvPr>
        </p:nvSpPr>
        <p:spPr>
          <a:noFill/>
        </p:spPr>
        <p:txBody>
          <a:bodyPr/>
          <a:lstStyle/>
          <a:p>
            <a:pPr eaLnBrk="1" hangingPunct="1"/>
            <a:r>
              <a:rPr lang="zh-CN" altLang="en-US" smtClean="0"/>
              <a:t>欢迎辞</a:t>
            </a:r>
          </a:p>
        </p:txBody>
      </p:sp>
    </p:spTree>
    <p:extLst>
      <p:ext uri="{BB962C8B-B14F-4D97-AF65-F5344CB8AC3E}">
        <p14:creationId xmlns:p14="http://schemas.microsoft.com/office/powerpoint/2010/main" val="27306195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B7D62521-93EB-4D3C-A7CF-CC0112A95596}" type="slidenum">
              <a:rPr lang="zh-CN" altLang="en-US" sz="1200" smtClean="0">
                <a:solidFill>
                  <a:schemeClr val="tx1"/>
                </a:solidFill>
                <a:latin typeface="Times New Roman" panose="02020603050405020304" pitchFamily="18" charset="0"/>
                <a:ea typeface="宋体" panose="02010600030101010101" pitchFamily="2" charset="-122"/>
              </a:rPr>
              <a:t>11</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104451" name="Rectangle 2"/>
          <p:cNvSpPr>
            <a:spLocks noGrp="1" noRot="1" noChangeAspect="1" noChangeArrowheads="1" noTextEdit="1"/>
          </p:cNvSpPr>
          <p:nvPr>
            <p:ph type="sldImg"/>
          </p:nvPr>
        </p:nvSpPr>
        <p:spPr/>
      </p:sp>
      <p:sp>
        <p:nvSpPr>
          <p:cNvPr id="104452"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940771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8CB8A702-AA73-4BEB-AB80-C5D611FAE2EF}" type="slidenum">
              <a:rPr lang="zh-CN" altLang="en-US" sz="1200" smtClean="0">
                <a:solidFill>
                  <a:schemeClr val="tx1"/>
                </a:solidFill>
                <a:latin typeface="Times New Roman" panose="02020603050405020304" pitchFamily="18" charset="0"/>
                <a:ea typeface="宋体" panose="02010600030101010101" pitchFamily="2" charset="-122"/>
              </a:rPr>
              <a:t>12</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105475" name="Rectangle 2"/>
          <p:cNvSpPr>
            <a:spLocks noGrp="1" noRot="1" noChangeAspect="1" noChangeArrowheads="1" noTextEdit="1"/>
          </p:cNvSpPr>
          <p:nvPr>
            <p:ph type="sldImg"/>
          </p:nvPr>
        </p:nvSpPr>
        <p:spPr/>
      </p:sp>
      <p:sp>
        <p:nvSpPr>
          <p:cNvPr id="105476"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9286178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E65C4AE0-E30F-498A-9E3E-03B72CB47018}" type="slidenum">
              <a:rPr lang="zh-CN" altLang="en-US" sz="1200" smtClean="0">
                <a:solidFill>
                  <a:schemeClr val="tx1"/>
                </a:solidFill>
                <a:latin typeface="Times New Roman" panose="02020603050405020304" pitchFamily="18" charset="0"/>
                <a:ea typeface="宋体" panose="02010600030101010101" pitchFamily="2" charset="-122"/>
              </a:rPr>
              <a:t>14</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72707" name="Rectangle 2"/>
          <p:cNvSpPr>
            <a:spLocks noGrp="1" noRot="1" noChangeAspect="1" noChangeArrowheads="1" noTextEdit="1"/>
          </p:cNvSpPr>
          <p:nvPr>
            <p:ph type="sldImg"/>
          </p:nvPr>
        </p:nvSpPr>
        <p:spPr/>
      </p:sp>
      <p:sp>
        <p:nvSpPr>
          <p:cNvPr id="72708"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557300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7A69A478-19D3-437D-B1E4-0B70601B0F0F}" type="slidenum">
              <a:rPr lang="zh-CN" altLang="en-US" sz="1200" smtClean="0">
                <a:solidFill>
                  <a:schemeClr val="tx1"/>
                </a:solidFill>
                <a:latin typeface="Times New Roman" panose="02020603050405020304" pitchFamily="18" charset="0"/>
                <a:ea typeface="宋体" panose="02010600030101010101" pitchFamily="2" charset="-122"/>
              </a:rPr>
              <a:t>15</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96259" name="Rectangle 2"/>
          <p:cNvSpPr>
            <a:spLocks noGrp="1" noRot="1" noChangeAspect="1" noChangeArrowheads="1" noTextEdit="1"/>
          </p:cNvSpPr>
          <p:nvPr>
            <p:ph type="sldImg"/>
          </p:nvPr>
        </p:nvSpPr>
        <p:spPr/>
      </p:sp>
      <p:sp>
        <p:nvSpPr>
          <p:cNvPr id="96260" name="Rectangle 3"/>
          <p:cNvSpPr>
            <a:spLocks noGrp="1" noChangeArrowheads="1"/>
          </p:cNvSpPr>
          <p:nvPr>
            <p:ph type="body" idx="1"/>
          </p:nvPr>
        </p:nvSpPr>
        <p:spPr>
          <a:noFill/>
        </p:spPr>
        <p:txBody>
          <a:bodyPr/>
          <a:lstStyle/>
          <a:p>
            <a:pPr eaLnBrk="1" hangingPunct="1"/>
            <a:r>
              <a:rPr lang="zh-CN" altLang="en-US" smtClean="0"/>
              <a:t>改动了</a:t>
            </a:r>
          </a:p>
        </p:txBody>
      </p:sp>
    </p:spTree>
    <p:extLst>
      <p:ext uri="{BB962C8B-B14F-4D97-AF65-F5344CB8AC3E}">
        <p14:creationId xmlns:p14="http://schemas.microsoft.com/office/powerpoint/2010/main" val="16623349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改动</a:t>
            </a:r>
            <a:endParaRPr lang="zh-CN" altLang="en-US"/>
          </a:p>
        </p:txBody>
      </p:sp>
      <p:sp>
        <p:nvSpPr>
          <p:cNvPr id="4" name="灯片编号占位符 3"/>
          <p:cNvSpPr>
            <a:spLocks noGrp="1"/>
          </p:cNvSpPr>
          <p:nvPr>
            <p:ph type="sldNum" sz="quarter" idx="10"/>
          </p:nvPr>
        </p:nvSpPr>
        <p:spPr/>
        <p:txBody>
          <a:bodyPr/>
          <a:lstStyle/>
          <a:p>
            <a:pPr>
              <a:defRPr/>
            </a:pPr>
            <a:fld id="{1CC96E6C-8DAC-47F8-AFF8-4EF8BA149B46}" type="slidenum">
              <a:rPr lang="zh-CN" altLang="en-US" smtClean="0"/>
              <a:t>16</a:t>
            </a:fld>
            <a:endParaRPr lang="en-US" altLang="zh-CN"/>
          </a:p>
        </p:txBody>
      </p:sp>
    </p:spTree>
    <p:extLst>
      <p:ext uri="{BB962C8B-B14F-4D97-AF65-F5344CB8AC3E}">
        <p14:creationId xmlns:p14="http://schemas.microsoft.com/office/powerpoint/2010/main" val="21453664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考虑</a:t>
            </a:r>
            <a:r>
              <a:rPr lang="en-US" altLang="zh-CN" dirty="0" smtClean="0"/>
              <a:t>X</a:t>
            </a:r>
            <a:r>
              <a:rPr lang="zh-CN" altLang="en-US" dirty="0" smtClean="0"/>
              <a:t>中每个元素都是否出现在子序列中，有两种选择，所以子序列个数有</a:t>
            </a:r>
            <a:r>
              <a:rPr lang="en-US" altLang="zh-CN" dirty="0" smtClean="0"/>
              <a:t>2^m</a:t>
            </a:r>
            <a:r>
              <a:rPr lang="zh-CN" altLang="en-US" dirty="0" smtClean="0"/>
              <a:t>个</a:t>
            </a:r>
            <a:endParaRPr lang="zh-CN" altLang="en-US" dirty="0"/>
          </a:p>
        </p:txBody>
      </p:sp>
      <p:sp>
        <p:nvSpPr>
          <p:cNvPr id="4" name="灯片编号占位符 3"/>
          <p:cNvSpPr>
            <a:spLocks noGrp="1"/>
          </p:cNvSpPr>
          <p:nvPr>
            <p:ph type="sldNum" sz="quarter" idx="10"/>
          </p:nvPr>
        </p:nvSpPr>
        <p:spPr/>
        <p:txBody>
          <a:bodyPr/>
          <a:lstStyle/>
          <a:p>
            <a:pPr>
              <a:defRPr/>
            </a:pPr>
            <a:fld id="{1CC96E6C-8DAC-47F8-AFF8-4EF8BA149B46}" type="slidenum">
              <a:rPr lang="zh-CN" altLang="en-US" smtClean="0"/>
              <a:t>17</a:t>
            </a:fld>
            <a:endParaRPr lang="en-US" altLang="zh-CN"/>
          </a:p>
        </p:txBody>
      </p:sp>
    </p:spTree>
    <p:extLst>
      <p:ext uri="{BB962C8B-B14F-4D97-AF65-F5344CB8AC3E}">
        <p14:creationId xmlns:p14="http://schemas.microsoft.com/office/powerpoint/2010/main" val="3360545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1E0B4694-7287-4F74-9AA4-857F22D060BF}" type="slidenum">
              <a:rPr lang="zh-CN" altLang="en-US" sz="1200" smtClean="0">
                <a:solidFill>
                  <a:schemeClr val="tx1"/>
                </a:solidFill>
                <a:latin typeface="Times New Roman" panose="02020603050405020304" pitchFamily="18" charset="0"/>
                <a:ea typeface="宋体" panose="02010600030101010101" pitchFamily="2" charset="-122"/>
              </a:rPr>
              <a:t>18</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97283" name="Rectangle 2"/>
          <p:cNvSpPr>
            <a:spLocks noGrp="1" noRot="1" noChangeAspect="1" noChangeArrowheads="1" noTextEdit="1"/>
          </p:cNvSpPr>
          <p:nvPr>
            <p:ph type="sldImg"/>
          </p:nvPr>
        </p:nvSpPr>
        <p:spPr/>
      </p:sp>
      <p:sp>
        <p:nvSpPr>
          <p:cNvPr id="97284" name="Rectangle 3"/>
          <p:cNvSpPr>
            <a:spLocks noGrp="1" noChangeArrowheads="1"/>
          </p:cNvSpPr>
          <p:nvPr>
            <p:ph type="body" idx="1"/>
          </p:nvPr>
        </p:nvSpPr>
        <p:spPr>
          <a:noFill/>
        </p:spPr>
        <p:txBody>
          <a:bodyPr/>
          <a:lstStyle/>
          <a:p>
            <a:pPr eaLnBrk="1" hangingPunct="1"/>
            <a:endParaRPr lang="zh-CN" altLang="en-US" dirty="0" smtClean="0"/>
          </a:p>
        </p:txBody>
      </p:sp>
    </p:spTree>
    <p:extLst>
      <p:ext uri="{BB962C8B-B14F-4D97-AF65-F5344CB8AC3E}">
        <p14:creationId xmlns:p14="http://schemas.microsoft.com/office/powerpoint/2010/main" val="37918334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9865DD66-8493-4984-A166-497D31B94346}" type="slidenum">
              <a:rPr lang="zh-CN" altLang="en-US" sz="1200" smtClean="0">
                <a:solidFill>
                  <a:schemeClr val="tx1"/>
                </a:solidFill>
                <a:latin typeface="Times New Roman" panose="02020603050405020304" pitchFamily="18" charset="0"/>
                <a:ea typeface="宋体" panose="02010600030101010101" pitchFamily="2" charset="-122"/>
              </a:rPr>
              <a:t>19</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98307" name="Rectangle 2"/>
          <p:cNvSpPr>
            <a:spLocks noGrp="1" noRot="1" noChangeAspect="1" noChangeArrowheads="1" noTextEdit="1"/>
          </p:cNvSpPr>
          <p:nvPr>
            <p:ph type="sldImg"/>
          </p:nvPr>
        </p:nvSpPr>
        <p:spPr/>
      </p:sp>
      <p:sp>
        <p:nvSpPr>
          <p:cNvPr id="98308"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26944437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E7D2CF8A-9144-4A47-BA0B-3605F363905F}" type="slidenum">
              <a:rPr lang="zh-CN" altLang="en-US" sz="1200" smtClean="0">
                <a:solidFill>
                  <a:schemeClr val="tx1"/>
                </a:solidFill>
                <a:latin typeface="Times New Roman" panose="02020603050405020304" pitchFamily="18" charset="0"/>
                <a:ea typeface="宋体" panose="02010600030101010101" pitchFamily="2" charset="-122"/>
              </a:rPr>
              <a:t>22</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99331" name="Rectangle 2"/>
          <p:cNvSpPr>
            <a:spLocks noGrp="1" noRot="1" noChangeAspect="1" noChangeArrowheads="1" noTextEdit="1"/>
          </p:cNvSpPr>
          <p:nvPr>
            <p:ph type="sldImg"/>
          </p:nvPr>
        </p:nvSpPr>
        <p:spPr/>
      </p:sp>
      <p:sp>
        <p:nvSpPr>
          <p:cNvPr id="99332"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8381082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E7D2CF8A-9144-4A47-BA0B-3605F363905F}" type="slidenum">
              <a:rPr lang="zh-CN" altLang="en-US" sz="1200" smtClean="0">
                <a:solidFill>
                  <a:schemeClr val="tx1"/>
                </a:solidFill>
                <a:latin typeface="Times New Roman" panose="02020603050405020304" pitchFamily="18" charset="0"/>
                <a:ea typeface="宋体" panose="02010600030101010101" pitchFamily="2" charset="-122"/>
              </a:rPr>
              <a:t>24</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99331" name="Rectangle 2"/>
          <p:cNvSpPr>
            <a:spLocks noGrp="1" noRot="1" noChangeAspect="1" noChangeArrowheads="1" noTextEdit="1"/>
          </p:cNvSpPr>
          <p:nvPr>
            <p:ph type="sldImg"/>
          </p:nvPr>
        </p:nvSpPr>
        <p:spPr/>
      </p:sp>
      <p:sp>
        <p:nvSpPr>
          <p:cNvPr id="99332"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4244963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D747F1C8-EE42-430E-AA24-5A23297A5BEF}" type="slidenum">
              <a:rPr lang="zh-CN" altLang="en-US" sz="1200" smtClean="0">
                <a:solidFill>
                  <a:schemeClr val="tx1"/>
                </a:solidFill>
                <a:latin typeface="Times New Roman" panose="02020603050405020304" pitchFamily="18" charset="0"/>
                <a:ea typeface="宋体" panose="02010600030101010101" pitchFamily="2" charset="-122"/>
              </a:rPr>
              <a:t>3</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71683" name="Rectangle 2"/>
          <p:cNvSpPr>
            <a:spLocks noGrp="1" noRot="1" noChangeAspect="1" noChangeArrowheads="1" noTextEdit="1"/>
          </p:cNvSpPr>
          <p:nvPr>
            <p:ph type="sldImg"/>
          </p:nvPr>
        </p:nvSpPr>
        <p:spPr/>
      </p:sp>
      <p:sp>
        <p:nvSpPr>
          <p:cNvPr id="71684"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2301674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1C89255C-793D-4363-81BF-FA578468D7EB}" type="slidenum">
              <a:rPr lang="zh-CN" altLang="en-US" sz="1200" smtClean="0">
                <a:solidFill>
                  <a:schemeClr val="tx1"/>
                </a:solidFill>
                <a:latin typeface="Times New Roman" panose="02020603050405020304" pitchFamily="18" charset="0"/>
                <a:ea typeface="宋体" panose="02010600030101010101" pitchFamily="2" charset="-122"/>
              </a:rPr>
              <a:t>26</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100355" name="Rectangle 2"/>
          <p:cNvSpPr>
            <a:spLocks noGrp="1" noRot="1" noChangeAspect="1" noChangeArrowheads="1" noTextEdit="1"/>
          </p:cNvSpPr>
          <p:nvPr>
            <p:ph type="sldImg"/>
          </p:nvPr>
        </p:nvSpPr>
        <p:spPr/>
      </p:sp>
      <p:sp>
        <p:nvSpPr>
          <p:cNvPr id="100356" name="Rectangle 3"/>
          <p:cNvSpPr>
            <a:spLocks noGrp="1" noChangeArrowheads="1"/>
          </p:cNvSpPr>
          <p:nvPr>
            <p:ph type="body" idx="1"/>
          </p:nvPr>
        </p:nvSpPr>
        <p:spPr>
          <a:noFill/>
        </p:spPr>
        <p:txBody>
          <a:bodyPr/>
          <a:lstStyle/>
          <a:p>
            <a:pPr eaLnBrk="1" hangingPunct="1"/>
            <a:r>
              <a:rPr lang="zh-CN" altLang="en-US" smtClean="0"/>
              <a:t>改动</a:t>
            </a:r>
          </a:p>
        </p:txBody>
      </p:sp>
    </p:spTree>
    <p:extLst>
      <p:ext uri="{BB962C8B-B14F-4D97-AF65-F5344CB8AC3E}">
        <p14:creationId xmlns:p14="http://schemas.microsoft.com/office/powerpoint/2010/main" val="32189739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1C89255C-793D-4363-81BF-FA578468D7EB}" type="slidenum">
              <a:rPr lang="zh-CN" altLang="en-US" sz="1200" smtClean="0">
                <a:solidFill>
                  <a:schemeClr val="tx1"/>
                </a:solidFill>
                <a:latin typeface="Times New Roman" panose="02020603050405020304" pitchFamily="18" charset="0"/>
                <a:ea typeface="宋体" panose="02010600030101010101" pitchFamily="2" charset="-122"/>
              </a:rPr>
              <a:t>27</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100355" name="Rectangle 2"/>
          <p:cNvSpPr>
            <a:spLocks noGrp="1" noRot="1" noChangeAspect="1" noChangeArrowheads="1" noTextEdit="1"/>
          </p:cNvSpPr>
          <p:nvPr>
            <p:ph type="sldImg"/>
          </p:nvPr>
        </p:nvSpPr>
        <p:spPr/>
      </p:sp>
      <p:sp>
        <p:nvSpPr>
          <p:cNvPr id="100356" name="Rectangle 3"/>
          <p:cNvSpPr>
            <a:spLocks noGrp="1" noChangeArrowheads="1"/>
          </p:cNvSpPr>
          <p:nvPr>
            <p:ph type="body" idx="1"/>
          </p:nvPr>
        </p:nvSpPr>
        <p:spPr>
          <a:noFill/>
        </p:spPr>
        <p:txBody>
          <a:bodyPr/>
          <a:lstStyle/>
          <a:p>
            <a:pPr eaLnBrk="1" hangingPunct="1"/>
            <a:r>
              <a:rPr lang="zh-CN" altLang="en-US" smtClean="0"/>
              <a:t>改动</a:t>
            </a:r>
          </a:p>
        </p:txBody>
      </p:sp>
    </p:spTree>
    <p:extLst>
      <p:ext uri="{BB962C8B-B14F-4D97-AF65-F5344CB8AC3E}">
        <p14:creationId xmlns:p14="http://schemas.microsoft.com/office/powerpoint/2010/main" val="8332780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E65C4AE0-E30F-498A-9E3E-03B72CB47018}" type="slidenum">
              <a:rPr lang="zh-CN" altLang="en-US" sz="1200" smtClean="0">
                <a:solidFill>
                  <a:schemeClr val="tx1"/>
                </a:solidFill>
                <a:latin typeface="Times New Roman" panose="02020603050405020304" pitchFamily="18" charset="0"/>
                <a:ea typeface="宋体" panose="02010600030101010101" pitchFamily="2" charset="-122"/>
              </a:rPr>
              <a:t>28</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72707" name="Rectangle 2"/>
          <p:cNvSpPr>
            <a:spLocks noGrp="1" noRot="1" noChangeAspect="1" noChangeArrowheads="1" noTextEdit="1"/>
          </p:cNvSpPr>
          <p:nvPr>
            <p:ph type="sldImg"/>
          </p:nvPr>
        </p:nvSpPr>
        <p:spPr/>
      </p:sp>
      <p:sp>
        <p:nvSpPr>
          <p:cNvPr id="72708"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11689092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向下取整符号</a:t>
            </a:r>
            <a:r>
              <a:rPr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 x ⌋</a:t>
            </a:r>
            <a:endParaRPr lang="zh-CN" altLang="en-US" dirty="0"/>
          </a:p>
        </p:txBody>
      </p:sp>
      <p:sp>
        <p:nvSpPr>
          <p:cNvPr id="4" name="灯片编号占位符 3"/>
          <p:cNvSpPr>
            <a:spLocks noGrp="1"/>
          </p:cNvSpPr>
          <p:nvPr>
            <p:ph type="sldNum" sz="quarter" idx="10"/>
          </p:nvPr>
        </p:nvSpPr>
        <p:spPr/>
        <p:txBody>
          <a:bodyPr/>
          <a:lstStyle/>
          <a:p>
            <a:pPr>
              <a:defRPr/>
            </a:pPr>
            <a:fld id="{1CC96E6C-8DAC-47F8-AFF8-4EF8BA149B46}" type="slidenum">
              <a:rPr lang="zh-CN" altLang="en-US" smtClean="0"/>
              <a:t>31</a:t>
            </a:fld>
            <a:endParaRPr lang="en-US" altLang="zh-CN"/>
          </a:p>
        </p:txBody>
      </p:sp>
    </p:spTree>
    <p:extLst>
      <p:ext uri="{BB962C8B-B14F-4D97-AF65-F5344CB8AC3E}">
        <p14:creationId xmlns:p14="http://schemas.microsoft.com/office/powerpoint/2010/main" val="23057367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C96E6C-8DAC-47F8-AFF8-4EF8BA149B46}" type="slidenum">
              <a:rPr lang="zh-CN" altLang="en-US" smtClean="0"/>
              <a:t>35</a:t>
            </a:fld>
            <a:endParaRPr lang="en-US" altLang="zh-CN"/>
          </a:p>
        </p:txBody>
      </p:sp>
    </p:spTree>
    <p:extLst>
      <p:ext uri="{BB962C8B-B14F-4D97-AF65-F5344CB8AC3E}">
        <p14:creationId xmlns:p14="http://schemas.microsoft.com/office/powerpoint/2010/main" val="14259563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E65C4AE0-E30F-498A-9E3E-03B72CB47018}" type="slidenum">
              <a:rPr lang="zh-CN" altLang="en-US" sz="1200" smtClean="0">
                <a:solidFill>
                  <a:schemeClr val="tx1"/>
                </a:solidFill>
                <a:latin typeface="Times New Roman" panose="02020603050405020304" pitchFamily="18" charset="0"/>
                <a:ea typeface="宋体" panose="02010600030101010101" pitchFamily="2" charset="-122"/>
              </a:rPr>
              <a:t>36</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72707" name="Rectangle 2"/>
          <p:cNvSpPr>
            <a:spLocks noGrp="1" noRot="1" noChangeAspect="1" noChangeArrowheads="1" noTextEdit="1"/>
          </p:cNvSpPr>
          <p:nvPr>
            <p:ph type="sldImg"/>
          </p:nvPr>
        </p:nvSpPr>
        <p:spPr/>
      </p:sp>
      <p:sp>
        <p:nvSpPr>
          <p:cNvPr id="72708"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42564948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259B1AAE-0E43-4511-B8BF-FCE256447A88}" type="slidenum">
              <a:rPr lang="zh-CN" altLang="en-US" sz="1200" smtClean="0">
                <a:solidFill>
                  <a:schemeClr val="tx1"/>
                </a:solidFill>
                <a:latin typeface="Times New Roman" panose="02020603050405020304" pitchFamily="18" charset="0"/>
                <a:ea typeface="宋体" panose="02010600030101010101" pitchFamily="2" charset="-122"/>
              </a:rPr>
              <a:t>37</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108547" name="Rectangle 2"/>
          <p:cNvSpPr>
            <a:spLocks noGrp="1" noRot="1" noChangeAspect="1" noChangeArrowheads="1" noTextEdit="1"/>
          </p:cNvSpPr>
          <p:nvPr>
            <p:ph type="sldImg"/>
          </p:nvPr>
        </p:nvSpPr>
        <p:spPr/>
      </p:sp>
      <p:sp>
        <p:nvSpPr>
          <p:cNvPr id="108548"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13846747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FA09DBDE-A248-4F50-9453-D3285F254338}" type="slidenum">
              <a:rPr lang="zh-CN" altLang="en-US" sz="1200" smtClean="0">
                <a:solidFill>
                  <a:schemeClr val="tx1"/>
                </a:solidFill>
                <a:latin typeface="Times New Roman" panose="02020603050405020304" pitchFamily="18" charset="0"/>
                <a:ea typeface="宋体" panose="02010600030101010101" pitchFamily="2" charset="-122"/>
              </a:rPr>
              <a:t>39</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109571" name="Rectangle 2"/>
          <p:cNvSpPr>
            <a:spLocks noGrp="1" noRot="1" noChangeAspect="1" noChangeArrowheads="1" noTextEdit="1"/>
          </p:cNvSpPr>
          <p:nvPr>
            <p:ph type="sldImg"/>
          </p:nvPr>
        </p:nvSpPr>
        <p:spPr/>
      </p:sp>
      <p:sp>
        <p:nvSpPr>
          <p:cNvPr id="109572"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0700922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FA09DBDE-A248-4F50-9453-D3285F254338}" type="slidenum">
              <a:rPr lang="zh-CN" altLang="en-US" sz="1200" smtClean="0">
                <a:solidFill>
                  <a:schemeClr val="tx1"/>
                </a:solidFill>
                <a:latin typeface="Times New Roman" panose="02020603050405020304" pitchFamily="18" charset="0"/>
                <a:ea typeface="宋体" panose="02010600030101010101" pitchFamily="2" charset="-122"/>
              </a:rPr>
              <a:t>40</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109571" name="Rectangle 2"/>
          <p:cNvSpPr>
            <a:spLocks noGrp="1" noRot="1" noChangeAspect="1" noChangeArrowheads="1" noTextEdit="1"/>
          </p:cNvSpPr>
          <p:nvPr>
            <p:ph type="sldImg"/>
          </p:nvPr>
        </p:nvSpPr>
        <p:spPr/>
      </p:sp>
      <p:sp>
        <p:nvSpPr>
          <p:cNvPr id="109572"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8418052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C96E6C-8DAC-47F8-AFF8-4EF8BA149B46}" type="slidenum">
              <a:rPr lang="zh-CN" altLang="en-US" smtClean="0"/>
              <a:t>41</a:t>
            </a:fld>
            <a:endParaRPr lang="en-US" altLang="zh-CN"/>
          </a:p>
        </p:txBody>
      </p:sp>
    </p:spTree>
    <p:extLst>
      <p:ext uri="{BB962C8B-B14F-4D97-AF65-F5344CB8AC3E}">
        <p14:creationId xmlns:p14="http://schemas.microsoft.com/office/powerpoint/2010/main" val="1606028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C15B3D20-5970-48D1-BD40-F01C2F220779}" type="slidenum">
              <a:rPr lang="zh-CN" altLang="en-US" sz="1200" smtClean="0">
                <a:solidFill>
                  <a:schemeClr val="tx1"/>
                </a:solidFill>
                <a:latin typeface="Times New Roman" panose="02020603050405020304" pitchFamily="18" charset="0"/>
                <a:ea typeface="宋体" panose="02010600030101010101" pitchFamily="2" charset="-122"/>
              </a:rPr>
              <a:t>4</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92163" name="Rectangle 2"/>
          <p:cNvSpPr>
            <a:spLocks noGrp="1" noRot="1" noChangeAspect="1" noChangeArrowheads="1" noTextEdit="1"/>
          </p:cNvSpPr>
          <p:nvPr>
            <p:ph type="sldImg"/>
          </p:nvPr>
        </p:nvSpPr>
        <p:spPr/>
      </p:sp>
      <p:sp>
        <p:nvSpPr>
          <p:cNvPr id="92164"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9535147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E65C4AE0-E30F-498A-9E3E-03B72CB47018}" type="slidenum">
              <a:rPr lang="zh-CN" altLang="en-US" sz="1200" smtClean="0">
                <a:solidFill>
                  <a:schemeClr val="tx1"/>
                </a:solidFill>
                <a:latin typeface="Times New Roman" panose="02020603050405020304" pitchFamily="18" charset="0"/>
                <a:ea typeface="宋体" panose="02010600030101010101" pitchFamily="2" charset="-122"/>
              </a:rPr>
              <a:t>43</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72707" name="Rectangle 2"/>
          <p:cNvSpPr>
            <a:spLocks noGrp="1" noRot="1" noChangeAspect="1" noChangeArrowheads="1" noTextEdit="1"/>
          </p:cNvSpPr>
          <p:nvPr>
            <p:ph type="sldImg"/>
          </p:nvPr>
        </p:nvSpPr>
        <p:spPr/>
      </p:sp>
      <p:sp>
        <p:nvSpPr>
          <p:cNvPr id="72708"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19303687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F5ECC845-9B19-4311-864A-7D324479A5CF}" type="slidenum">
              <a:rPr lang="zh-CN" altLang="en-US" sz="1200" smtClean="0">
                <a:solidFill>
                  <a:schemeClr val="tx1"/>
                </a:solidFill>
                <a:latin typeface="Times New Roman" panose="02020603050405020304" pitchFamily="18" charset="0"/>
                <a:ea typeface="宋体" panose="02010600030101010101" pitchFamily="2" charset="-122"/>
              </a:rPr>
              <a:t>44</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117763" name="Rectangle 2"/>
          <p:cNvSpPr>
            <a:spLocks noGrp="1" noRot="1" noChangeAspect="1" noChangeArrowheads="1" noTextEdit="1"/>
          </p:cNvSpPr>
          <p:nvPr>
            <p:ph type="sldImg"/>
          </p:nvPr>
        </p:nvSpPr>
        <p:spPr/>
      </p:sp>
      <p:sp>
        <p:nvSpPr>
          <p:cNvPr id="117764"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2451294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1A1085BE-04A9-4216-BDF7-A4A4B4E465B1}" type="slidenum">
              <a:rPr lang="zh-CN" altLang="en-US" sz="1200" smtClean="0">
                <a:solidFill>
                  <a:schemeClr val="tx1"/>
                </a:solidFill>
                <a:latin typeface="Times New Roman" panose="02020603050405020304" pitchFamily="18" charset="0"/>
                <a:ea typeface="宋体" panose="02010600030101010101" pitchFamily="2" charset="-122"/>
              </a:rPr>
              <a:t>45</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118787" name="Rectangle 2"/>
          <p:cNvSpPr>
            <a:spLocks noGrp="1" noRot="1" noChangeAspect="1" noChangeArrowheads="1" noTextEdit="1"/>
          </p:cNvSpPr>
          <p:nvPr>
            <p:ph type="sldImg"/>
          </p:nvPr>
        </p:nvSpPr>
        <p:spPr/>
      </p:sp>
      <p:sp>
        <p:nvSpPr>
          <p:cNvPr id="118788"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28583230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E65C4AE0-E30F-498A-9E3E-03B72CB47018}" type="slidenum">
              <a:rPr lang="zh-CN" altLang="en-US" sz="1200" smtClean="0">
                <a:solidFill>
                  <a:schemeClr val="tx1"/>
                </a:solidFill>
                <a:latin typeface="Times New Roman" panose="02020603050405020304" pitchFamily="18" charset="0"/>
                <a:ea typeface="宋体" panose="02010600030101010101" pitchFamily="2" charset="-122"/>
              </a:rPr>
              <a:t>48</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72707" name="Rectangle 2"/>
          <p:cNvSpPr>
            <a:spLocks noGrp="1" noRot="1" noChangeAspect="1" noChangeArrowheads="1" noTextEdit="1"/>
          </p:cNvSpPr>
          <p:nvPr>
            <p:ph type="sldImg"/>
          </p:nvPr>
        </p:nvSpPr>
        <p:spPr/>
      </p:sp>
      <p:sp>
        <p:nvSpPr>
          <p:cNvPr id="72708"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26434757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D747F1C8-EE42-430E-AA24-5A23297A5BEF}" type="slidenum">
              <a:rPr lang="zh-CN" altLang="en-US" sz="1200" smtClean="0">
                <a:solidFill>
                  <a:schemeClr val="tx1"/>
                </a:solidFill>
                <a:latin typeface="Times New Roman" panose="02020603050405020304" pitchFamily="18" charset="0"/>
                <a:ea typeface="宋体" panose="02010600030101010101" pitchFamily="2" charset="-122"/>
              </a:rPr>
              <a:t>60</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71683" name="Rectangle 2"/>
          <p:cNvSpPr>
            <a:spLocks noGrp="1" noRot="1" noChangeAspect="1" noChangeArrowheads="1" noTextEdit="1"/>
          </p:cNvSpPr>
          <p:nvPr>
            <p:ph type="sldImg"/>
          </p:nvPr>
        </p:nvSpPr>
        <p:spPr/>
      </p:sp>
      <p:sp>
        <p:nvSpPr>
          <p:cNvPr id="71684"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7503739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C96E6C-8DAC-47F8-AFF8-4EF8BA149B46}" type="slidenum">
              <a:rPr lang="zh-CN" altLang="en-US" smtClean="0"/>
              <a:t>61</a:t>
            </a:fld>
            <a:endParaRPr lang="en-US" altLang="zh-CN"/>
          </a:p>
        </p:txBody>
      </p:sp>
    </p:spTree>
    <p:extLst>
      <p:ext uri="{BB962C8B-B14F-4D97-AF65-F5344CB8AC3E}">
        <p14:creationId xmlns:p14="http://schemas.microsoft.com/office/powerpoint/2010/main" val="1016237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24F5D178-33F3-40C2-9701-B95B7645B566}" type="slidenum">
              <a:rPr lang="zh-CN" altLang="en-US" sz="1200" smtClean="0">
                <a:solidFill>
                  <a:schemeClr val="tx1"/>
                </a:solidFill>
                <a:latin typeface="Times New Roman" panose="02020603050405020304" pitchFamily="18" charset="0"/>
                <a:ea typeface="宋体" panose="02010600030101010101" pitchFamily="2" charset="-122"/>
              </a:rPr>
              <a:t>5</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93187" name="Rectangle 2"/>
          <p:cNvSpPr>
            <a:spLocks noGrp="1" noRot="1" noChangeAspect="1" noChangeArrowheads="1" noTextEdit="1"/>
          </p:cNvSpPr>
          <p:nvPr>
            <p:ph type="sldImg"/>
          </p:nvPr>
        </p:nvSpPr>
        <p:spPr/>
      </p:sp>
      <p:sp>
        <p:nvSpPr>
          <p:cNvPr id="93188"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1004455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D30F3558-B5BE-4B8B-ADAB-D071301D66A2}" type="slidenum">
              <a:rPr lang="zh-CN" altLang="en-US" sz="1200" smtClean="0">
                <a:solidFill>
                  <a:schemeClr val="tx1"/>
                </a:solidFill>
                <a:latin typeface="Times New Roman" panose="02020603050405020304" pitchFamily="18" charset="0"/>
                <a:ea typeface="宋体" panose="02010600030101010101" pitchFamily="2" charset="-122"/>
              </a:rPr>
              <a:t>6</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84995" name="Rectangle 2"/>
          <p:cNvSpPr>
            <a:spLocks noGrp="1" noRot="1" noChangeAspect="1" noChangeArrowheads="1" noTextEdit="1"/>
          </p:cNvSpPr>
          <p:nvPr>
            <p:ph type="sldImg"/>
          </p:nvPr>
        </p:nvSpPr>
        <p:spPr/>
      </p:sp>
      <p:sp>
        <p:nvSpPr>
          <p:cNvPr id="84996"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123748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6FDA55BA-7F02-49E0-AD5D-9C8EA54A7A2D}" type="slidenum">
              <a:rPr lang="zh-CN" altLang="en-US" sz="1200" smtClean="0">
                <a:solidFill>
                  <a:schemeClr val="tx1"/>
                </a:solidFill>
                <a:latin typeface="Times New Roman" panose="02020603050405020304" pitchFamily="18" charset="0"/>
                <a:ea typeface="宋体" panose="02010600030101010101" pitchFamily="2" charset="-122"/>
              </a:rPr>
              <a:t>7</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94211" name="Rectangle 2"/>
          <p:cNvSpPr>
            <a:spLocks noGrp="1" noRot="1" noChangeAspect="1" noChangeArrowheads="1" noTextEdit="1"/>
          </p:cNvSpPr>
          <p:nvPr>
            <p:ph type="sldImg"/>
          </p:nvPr>
        </p:nvSpPr>
        <p:spPr/>
      </p:sp>
      <p:sp>
        <p:nvSpPr>
          <p:cNvPr id="94212"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2945950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E65C4AE0-E30F-498A-9E3E-03B72CB47018}" type="slidenum">
              <a:rPr lang="zh-CN" altLang="en-US" sz="1200" smtClean="0">
                <a:solidFill>
                  <a:schemeClr val="tx1"/>
                </a:solidFill>
                <a:latin typeface="Times New Roman" panose="02020603050405020304" pitchFamily="18" charset="0"/>
                <a:ea typeface="宋体" panose="02010600030101010101" pitchFamily="2" charset="-122"/>
              </a:rPr>
              <a:t>8</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72707" name="Rectangle 2"/>
          <p:cNvSpPr>
            <a:spLocks noGrp="1" noRot="1" noChangeAspect="1" noChangeArrowheads="1" noTextEdit="1"/>
          </p:cNvSpPr>
          <p:nvPr>
            <p:ph type="sldImg"/>
          </p:nvPr>
        </p:nvSpPr>
        <p:spPr/>
      </p:sp>
      <p:sp>
        <p:nvSpPr>
          <p:cNvPr id="72708"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603814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78A6369B-3BAF-436A-9DDA-38806D9FD5BC}" type="slidenum">
              <a:rPr lang="zh-CN" altLang="en-US" sz="1200" smtClean="0">
                <a:solidFill>
                  <a:schemeClr val="tx1"/>
                </a:solidFill>
                <a:latin typeface="Times New Roman" panose="02020603050405020304" pitchFamily="18" charset="0"/>
                <a:ea typeface="宋体" panose="02010600030101010101" pitchFamily="2" charset="-122"/>
              </a:rPr>
              <a:t>9</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102403" name="Rectangle 2"/>
          <p:cNvSpPr>
            <a:spLocks noGrp="1" noRot="1" noChangeAspect="1" noChangeArrowheads="1" noTextEdit="1"/>
          </p:cNvSpPr>
          <p:nvPr>
            <p:ph type="sldImg"/>
          </p:nvPr>
        </p:nvSpPr>
        <p:spPr/>
      </p:sp>
      <p:sp>
        <p:nvSpPr>
          <p:cNvPr id="102404"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754122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78A6369B-3BAF-436A-9DDA-38806D9FD5BC}" type="slidenum">
              <a:rPr lang="zh-CN" altLang="en-US" sz="1200" smtClean="0">
                <a:solidFill>
                  <a:schemeClr val="tx1"/>
                </a:solidFill>
                <a:latin typeface="Times New Roman" panose="02020603050405020304" pitchFamily="18" charset="0"/>
                <a:ea typeface="宋体" panose="02010600030101010101" pitchFamily="2" charset="-122"/>
              </a:rPr>
              <a:t>10</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102403" name="Rectangle 2"/>
          <p:cNvSpPr>
            <a:spLocks noGrp="1" noRot="1" noChangeAspect="1" noChangeArrowheads="1" noTextEdit="1"/>
          </p:cNvSpPr>
          <p:nvPr>
            <p:ph type="sldImg"/>
          </p:nvPr>
        </p:nvSpPr>
        <p:spPr/>
      </p:sp>
      <p:sp>
        <p:nvSpPr>
          <p:cNvPr id="102404"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376926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ln>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ln>
        </p:spPr>
        <p:txBody>
          <a:bodyPr/>
          <a:lstStyle/>
          <a:p>
            <a:endParaRPr lang="zh-CN" altLang="en-US"/>
          </a:p>
        </p:txBody>
      </p:sp>
      <p:sp>
        <p:nvSpPr>
          <p:cNvPr id="346114" name="Rectangle 2"/>
          <p:cNvSpPr>
            <a:spLocks noGrp="1" noChangeArrowheads="1"/>
          </p:cNvSpPr>
          <p:nvPr>
            <p:ph type="ctrTitle"/>
          </p:nvPr>
        </p:nvSpPr>
        <p:spPr>
          <a:xfrm>
            <a:off x="914400" y="1524000"/>
            <a:ext cx="7623175" cy="1752600"/>
          </a:xfrm>
        </p:spPr>
        <p:txBody>
          <a:bodyPr/>
          <a:lstStyle>
            <a:lvl1pPr>
              <a:defRPr sz="5000"/>
            </a:lvl1pPr>
          </a:lstStyle>
          <a:p>
            <a:r>
              <a:rPr lang="en-US" altLang="zh-CN"/>
              <a:t>单击此处编辑母版标题样式</a:t>
            </a:r>
          </a:p>
        </p:txBody>
      </p:sp>
      <p:sp>
        <p:nvSpPr>
          <p:cNvPr id="346115"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r>
              <a:rPr lang="en-US" altLang="zh-CN"/>
              <a:t>单击此处编辑母版副标题样式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3E661FC4-7B83-4A34-B91B-AA6A7262B820}" type="slidenum">
              <a:rPr lang="en-US" altLang="zh-CN"/>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D1F5AA4F-4438-4060-9BE6-1687BE62E505}" type="slidenum">
              <a:rPr lang="en-US" altLang="zh-CN"/>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E68A5884-0E10-422A-BBC2-5432D414C5CF}" type="slidenum">
              <a:rPr lang="en-US" altLang="zh-CN"/>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6D407C5-FC56-4DDD-A8E0-6641EA62F7D9}" type="slidenum">
              <a:rPr lang="en-US" altLang="zh-CN"/>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000066"/>
                </a:solidFill>
                <a:latin typeface="黑体"/>
                <a:cs typeface="黑体"/>
              </a:defRPr>
            </a:lvl1pPr>
          </a:lstStyle>
          <a:p>
            <a:endParaRPr/>
          </a:p>
        </p:txBody>
      </p:sp>
      <p:sp>
        <p:nvSpPr>
          <p:cNvPr id="3" name="Holder 3"/>
          <p:cNvSpPr>
            <a:spLocks noGrp="1"/>
          </p:cNvSpPr>
          <p:nvPr>
            <p:ph type="ftr" sz="quarter" idx="10"/>
          </p:nvPr>
        </p:nvSpPr>
        <p:spPr/>
        <p:txBody>
          <a:bodyPr lIns="0" tIns="0" rIns="0" bIns="0"/>
          <a:lstStyle>
            <a:lvl1pPr algn="ctr">
              <a:defRPr>
                <a:solidFill>
                  <a:schemeClr val="tx1">
                    <a:tint val="75000"/>
                  </a:schemeClr>
                </a:solidFill>
              </a:defRPr>
            </a:lvl1pPr>
          </a:lstStyle>
          <a:p>
            <a:pPr>
              <a:defRPr/>
            </a:pPr>
            <a:endParaRPr/>
          </a:p>
        </p:txBody>
      </p:sp>
      <p:sp>
        <p:nvSpPr>
          <p:cNvPr id="4" name="Holder 4"/>
          <p:cNvSpPr>
            <a:spLocks noGrp="1"/>
          </p:cNvSpPr>
          <p:nvPr>
            <p:ph type="dt" sz="half" idx="11"/>
          </p:nvPr>
        </p:nvSpPr>
        <p:spPr/>
        <p:txBody>
          <a:bodyPr lIns="0" tIns="0" rIns="0" bIns="0"/>
          <a:lstStyle>
            <a:lvl1pPr algn="l">
              <a:defRPr>
                <a:solidFill>
                  <a:schemeClr val="tx1">
                    <a:tint val="75000"/>
                  </a:schemeClr>
                </a:solidFill>
              </a:defRPr>
            </a:lvl1pPr>
          </a:lstStyle>
          <a:p>
            <a:pPr>
              <a:defRPr/>
            </a:pPr>
            <a:fld id="{F24A68D7-DB73-4720-BD85-9735725BF3D0}" type="datetimeFigureOut">
              <a:rPr lang="en-US"/>
              <a:pPr>
                <a:defRPr/>
              </a:pPr>
              <a:t>4/5/2024</a:t>
            </a:fld>
            <a:endParaRPr lang="en-US"/>
          </a:p>
        </p:txBody>
      </p:sp>
      <p:sp>
        <p:nvSpPr>
          <p:cNvPr id="5" name="Holder 5"/>
          <p:cNvSpPr>
            <a:spLocks noGrp="1"/>
          </p:cNvSpPr>
          <p:nvPr>
            <p:ph type="sldNum" sz="quarter" idx="12"/>
          </p:nvPr>
        </p:nvSpPr>
        <p:spPr/>
        <p:txBody>
          <a:bodyPr lIns="0" tIns="0" rIns="0" bIns="0"/>
          <a:lstStyle>
            <a:lvl1pPr algn="r">
              <a:defRPr>
                <a:solidFill>
                  <a:schemeClr val="tx1">
                    <a:tint val="75000"/>
                  </a:schemeClr>
                </a:solidFill>
              </a:defRPr>
            </a:lvl1pPr>
          </a:lstStyle>
          <a:p>
            <a:pPr>
              <a:defRPr/>
            </a:pPr>
            <a:fld id="{2A71C345-75BE-406F-868E-6795E4F05F6E}" type="slidenum">
              <a:rPr/>
              <a:pPr>
                <a:defRPr/>
              </a:pPr>
              <a:t>‹#›</a:t>
            </a:fld>
            <a:endParaRPr/>
          </a:p>
        </p:txBody>
      </p:sp>
    </p:spTree>
    <p:extLst>
      <p:ext uri="{BB962C8B-B14F-4D97-AF65-F5344CB8AC3E}">
        <p14:creationId xmlns:p14="http://schemas.microsoft.com/office/powerpoint/2010/main" val="374660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81761" y="229361"/>
            <a:ext cx="8229600" cy="609600"/>
          </a:xfrm>
          <a:custGeom>
            <a:avLst/>
            <a:gdLst/>
            <a:ahLst/>
            <a:cxnLst/>
            <a:rect l="l" t="t" r="r" b="b"/>
            <a:pathLst>
              <a:path w="8229600" h="609600">
                <a:moveTo>
                  <a:pt x="0" y="609600"/>
                </a:moveTo>
                <a:lnTo>
                  <a:pt x="0" y="0"/>
                </a:lnTo>
                <a:lnTo>
                  <a:pt x="8229600" y="0"/>
                </a:lnTo>
              </a:path>
            </a:pathLst>
          </a:custGeom>
          <a:ln w="19812">
            <a:solidFill>
              <a:srgbClr val="CC9900"/>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200" b="0" i="0">
                <a:solidFill>
                  <a:schemeClr val="tx1"/>
                </a:solidFill>
                <a:latin typeface="Garamond"/>
                <a:cs typeface="Garamond"/>
              </a:defRPr>
            </a:lvl1pPr>
          </a:lstStyle>
          <a:p>
            <a:pPr marL="46990">
              <a:lnSpc>
                <a:spcPts val="1375"/>
              </a:lnSpc>
            </a:pPr>
            <a:fld id="{81D60167-4931-47E6-BA6A-407CBD079E47}" type="slidenum">
              <a:rPr spc="-25" dirty="0"/>
              <a:t>‹#›</a:t>
            </a:fld>
            <a:endParaRPr spc="-25" dirty="0"/>
          </a:p>
        </p:txBody>
      </p:sp>
    </p:spTree>
    <p:extLst>
      <p:ext uri="{BB962C8B-B14F-4D97-AF65-F5344CB8AC3E}">
        <p14:creationId xmlns:p14="http://schemas.microsoft.com/office/powerpoint/2010/main" val="9513435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3800" b="0" i="0">
                <a:solidFill>
                  <a:srgbClr val="006633"/>
                </a:solidFill>
                <a:latin typeface="黑体"/>
                <a:cs typeface="黑体"/>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1600" b="0" i="0">
                <a:solidFill>
                  <a:schemeClr val="tx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Garamond"/>
                <a:cs typeface="Garamond"/>
              </a:defRPr>
            </a:lvl1pPr>
          </a:lstStyle>
          <a:p>
            <a:pPr marL="46990">
              <a:lnSpc>
                <a:spcPts val="1375"/>
              </a:lnSpc>
            </a:pPr>
            <a:fld id="{81D60167-4931-47E6-BA6A-407CBD079E47}" type="slidenum">
              <a:rPr spc="-25" dirty="0"/>
              <a:t>‹#›</a:t>
            </a:fld>
            <a:endParaRPr spc="-25" dirty="0"/>
          </a:p>
        </p:txBody>
      </p:sp>
    </p:spTree>
    <p:extLst>
      <p:ext uri="{BB962C8B-B14F-4D97-AF65-F5344CB8AC3E}">
        <p14:creationId xmlns:p14="http://schemas.microsoft.com/office/powerpoint/2010/main" val="42441586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0" i="0">
                <a:solidFill>
                  <a:srgbClr val="006633"/>
                </a:solidFill>
                <a:latin typeface="黑体"/>
                <a:cs typeface="黑体"/>
              </a:defRPr>
            </a:lvl1pPr>
          </a:lstStyle>
          <a:p>
            <a:endParaRPr/>
          </a:p>
        </p:txBody>
      </p:sp>
      <p:sp>
        <p:nvSpPr>
          <p:cNvPr id="3" name="Holder 3"/>
          <p:cNvSpPr>
            <a:spLocks noGrp="1"/>
          </p:cNvSpPr>
          <p:nvPr>
            <p:ph type="body" idx="1"/>
          </p:nvPr>
        </p:nvSpPr>
        <p:spPr/>
        <p:txBody>
          <a:bodyPr lIns="0" tIns="0" rIns="0" bIns="0"/>
          <a:lstStyle>
            <a:lvl1pPr>
              <a:defRPr sz="1600" b="0" i="0">
                <a:solidFill>
                  <a:schemeClr val="tx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Garamond"/>
                <a:cs typeface="Garamond"/>
              </a:defRPr>
            </a:lvl1pPr>
          </a:lstStyle>
          <a:p>
            <a:pPr marL="46990">
              <a:lnSpc>
                <a:spcPts val="1375"/>
              </a:lnSpc>
            </a:pPr>
            <a:fld id="{81D60167-4931-47E6-BA6A-407CBD079E47}" type="slidenum">
              <a:rPr spc="-25" dirty="0"/>
              <a:t>‹#›</a:t>
            </a:fld>
            <a:endParaRPr spc="-25" dirty="0"/>
          </a:p>
        </p:txBody>
      </p:sp>
    </p:spTree>
    <p:extLst>
      <p:ext uri="{BB962C8B-B14F-4D97-AF65-F5344CB8AC3E}">
        <p14:creationId xmlns:p14="http://schemas.microsoft.com/office/powerpoint/2010/main" val="32555909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0" i="0">
                <a:solidFill>
                  <a:srgbClr val="006633"/>
                </a:solidFill>
                <a:latin typeface="黑体"/>
                <a:cs typeface="黑体"/>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200" b="0" i="0">
                <a:solidFill>
                  <a:schemeClr val="tx1"/>
                </a:solidFill>
                <a:latin typeface="Garamond"/>
                <a:cs typeface="Garamond"/>
              </a:defRPr>
            </a:lvl1pPr>
          </a:lstStyle>
          <a:p>
            <a:pPr marL="46990">
              <a:lnSpc>
                <a:spcPts val="1375"/>
              </a:lnSpc>
            </a:pPr>
            <a:fld id="{81D60167-4931-47E6-BA6A-407CBD079E47}" type="slidenum">
              <a:rPr spc="-25" dirty="0"/>
              <a:t>‹#›</a:t>
            </a:fld>
            <a:endParaRPr spc="-25" dirty="0"/>
          </a:p>
        </p:txBody>
      </p:sp>
    </p:spTree>
    <p:extLst>
      <p:ext uri="{BB962C8B-B14F-4D97-AF65-F5344CB8AC3E}">
        <p14:creationId xmlns:p14="http://schemas.microsoft.com/office/powerpoint/2010/main" val="13493442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0" i="0">
                <a:solidFill>
                  <a:srgbClr val="006633"/>
                </a:solidFill>
                <a:latin typeface="黑体"/>
                <a:cs typeface="黑体"/>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200" b="0" i="0">
                <a:solidFill>
                  <a:schemeClr val="tx1"/>
                </a:solidFill>
                <a:latin typeface="Garamond"/>
                <a:cs typeface="Garamond"/>
              </a:defRPr>
            </a:lvl1pPr>
          </a:lstStyle>
          <a:p>
            <a:pPr marL="46990">
              <a:lnSpc>
                <a:spcPts val="1375"/>
              </a:lnSpc>
            </a:pPr>
            <a:fld id="{81D60167-4931-47E6-BA6A-407CBD079E47}" type="slidenum">
              <a:rPr spc="-25" dirty="0"/>
              <a:t>‹#›</a:t>
            </a:fld>
            <a:endParaRPr spc="-25" dirty="0"/>
          </a:p>
        </p:txBody>
      </p:sp>
    </p:spTree>
    <p:extLst>
      <p:ext uri="{BB962C8B-B14F-4D97-AF65-F5344CB8AC3E}">
        <p14:creationId xmlns:p14="http://schemas.microsoft.com/office/powerpoint/2010/main" val="4255209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81761" y="229361"/>
            <a:ext cx="8229600" cy="609600"/>
          </a:xfrm>
          <a:custGeom>
            <a:avLst/>
            <a:gdLst/>
            <a:ahLst/>
            <a:cxnLst/>
            <a:rect l="l" t="t" r="r" b="b"/>
            <a:pathLst>
              <a:path w="8229600" h="609600">
                <a:moveTo>
                  <a:pt x="0" y="609600"/>
                </a:moveTo>
                <a:lnTo>
                  <a:pt x="0" y="0"/>
                </a:lnTo>
                <a:lnTo>
                  <a:pt x="8229600" y="0"/>
                </a:lnTo>
              </a:path>
            </a:pathLst>
          </a:custGeom>
          <a:ln w="19812">
            <a:solidFill>
              <a:srgbClr val="CC9900"/>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200" b="0" i="0">
                <a:solidFill>
                  <a:schemeClr val="tx1"/>
                </a:solidFill>
                <a:latin typeface="Garamond"/>
                <a:cs typeface="Garamond"/>
              </a:defRPr>
            </a:lvl1pPr>
          </a:lstStyle>
          <a:p>
            <a:pPr marL="46990">
              <a:lnSpc>
                <a:spcPts val="1375"/>
              </a:lnSpc>
            </a:pPr>
            <a:fld id="{81D60167-4931-47E6-BA6A-407CBD079E47}" type="slidenum">
              <a:rPr spc="-25" dirty="0"/>
              <a:t>‹#›</a:t>
            </a:fld>
            <a:endParaRPr spc="-25" dirty="0"/>
          </a:p>
        </p:txBody>
      </p:sp>
    </p:spTree>
    <p:extLst>
      <p:ext uri="{BB962C8B-B14F-4D97-AF65-F5344CB8AC3E}">
        <p14:creationId xmlns:p14="http://schemas.microsoft.com/office/powerpoint/2010/main" val="4032234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62E7C3B9-C4A1-44EB-A7E4-09B702A35F6D}" type="slidenum">
              <a:rPr lang="en-US" altLang="zh-CN"/>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B4881B5F-1444-4077-BC77-407B27141322}"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098E8737-0108-453D-8E63-E5843A559DB2}"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2E421E1C-CF44-4D36-81D1-1A2D0D06896D}" type="slidenum">
              <a:rPr lang="en-US" altLang="zh-CN"/>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B0EECCE5-9117-43C2-A947-E276A873C0A8}" type="slidenum">
              <a:rPr lang="en-US" altLang="zh-CN"/>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10493474-1D8D-4761-9B06-86ACF302DEB0}"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marL="0" indent="0">
              <a:buNone/>
              <a:defRPr sz="3200"/>
            </a:lvl1pPr>
            <a:lvl2pPr marL="344170" indent="0">
              <a:buNone/>
              <a:defRPr sz="2800"/>
            </a:lvl2pPr>
            <a:lvl3pPr marL="671195" indent="0">
              <a:buNone/>
              <a:defRPr sz="2400"/>
            </a:lvl3pPr>
            <a:lvl4pPr marL="1023620" indent="0">
              <a:buNone/>
              <a:defRPr sz="2000"/>
            </a:lvl4pPr>
            <a:lvl5pPr marL="1341755" indent="0">
              <a:buNone/>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599736E-C9A8-4780-B271-18585DB712FF}" type="slidenum">
              <a:rPr lang="en-US" altLang="zh-CN"/>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A037AE1E-65D8-4842-83F3-9881A5F9DAC5}" type="slidenum">
              <a:rPr lang="en-US" altLang="zh-CN"/>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2.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ln>
        </p:spPr>
        <p:txBody>
          <a:bodyPr vert="horz" wrap="square" lIns="91440" tIns="45720" rIns="91440" bIns="45720" numCol="1" anchor="t" anchorCtr="0" compatLnSpc="1"/>
          <a:lstStyle/>
          <a:p>
            <a:pPr lvl="0"/>
            <a:r>
              <a:rPr lang="en-US" altLang="zh-CN" smtClean="0"/>
              <a:t>单击此处编辑母版标题样式</a:t>
            </a:r>
          </a:p>
        </p:txBody>
      </p:sp>
      <p:sp>
        <p:nvSpPr>
          <p:cNvPr id="1027" name="Rectangle 3"/>
          <p:cNvSpPr>
            <a:spLocks noGrp="1" noChangeArrowheads="1"/>
          </p:cNvSpPr>
          <p:nvPr>
            <p:ph type="body" idx="1"/>
          </p:nvPr>
        </p:nvSpPr>
        <p:spPr bwMode="auto">
          <a:xfrm>
            <a:off x="457200" y="1600200"/>
            <a:ext cx="8229600" cy="4530725"/>
          </a:xfrm>
          <a:prstGeom prst="rect">
            <a:avLst/>
          </a:prstGeom>
          <a:noFill/>
          <a:ln w="9525">
            <a:noFill/>
            <a:miter lim="800000"/>
          </a:ln>
        </p:spPr>
        <p:txBody>
          <a:bodyPr vert="horz" wrap="square" lIns="91440" tIns="45720" rIns="91440" bIns="45720" numCol="1" anchor="t" anchorCtr="0" compatLnSpc="1"/>
          <a:lstStyle/>
          <a:p>
            <a:pPr lvl="0"/>
            <a:r>
              <a:rPr lang="en-US" altLang="zh-CN" smtClean="0"/>
              <a:t>单击此处编辑母版文本样式</a:t>
            </a:r>
          </a:p>
          <a:p>
            <a:pPr lvl="1"/>
            <a:r>
              <a:rPr lang="en-US" altLang="zh-CN" smtClean="0"/>
              <a:t>第二级</a:t>
            </a:r>
          </a:p>
          <a:p>
            <a:pPr lvl="2"/>
            <a:r>
              <a:rPr lang="en-US" altLang="zh-CN" smtClean="0"/>
              <a:t>第三级</a:t>
            </a:r>
          </a:p>
          <a:p>
            <a:pPr lvl="3"/>
            <a:r>
              <a:rPr lang="en-US" altLang="zh-CN" smtClean="0"/>
              <a:t>第四级</a:t>
            </a:r>
          </a:p>
          <a:p>
            <a:pPr lvl="4"/>
            <a:r>
              <a:rPr lang="en-US" altLang="zh-CN" smtClean="0"/>
              <a:t>第五级</a:t>
            </a:r>
          </a:p>
        </p:txBody>
      </p:sp>
      <p:sp>
        <p:nvSpPr>
          <p:cNvPr id="345092"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a:spcBef>
                <a:spcPct val="0"/>
              </a:spcBef>
              <a:buClrTx/>
              <a:buSzTx/>
              <a:buFontTx/>
              <a:buNone/>
              <a:defRPr sz="1200">
                <a:solidFill>
                  <a:schemeClr val="tx1"/>
                </a:solidFill>
                <a:latin typeface="+mj-lt"/>
                <a:ea typeface="+mn-ea"/>
                <a:cs typeface="+mn-cs"/>
              </a:defRPr>
            </a:lvl1pPr>
          </a:lstStyle>
          <a:p>
            <a:pPr>
              <a:defRPr/>
            </a:pPr>
            <a:endParaRPr lang="en-US" altLang="zh-CN"/>
          </a:p>
        </p:txBody>
      </p:sp>
      <p:sp>
        <p:nvSpPr>
          <p:cNvPr id="345093"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a:spcBef>
                <a:spcPct val="0"/>
              </a:spcBef>
              <a:buClrTx/>
              <a:buSzTx/>
              <a:buFontTx/>
              <a:buNone/>
              <a:defRPr sz="1200">
                <a:solidFill>
                  <a:schemeClr val="tx1"/>
                </a:solidFill>
                <a:latin typeface="+mj-lt"/>
                <a:ea typeface="+mn-ea"/>
                <a:cs typeface="+mn-cs"/>
              </a:defRPr>
            </a:lvl1pPr>
          </a:lstStyle>
          <a:p>
            <a:pPr>
              <a:defRPr/>
            </a:pPr>
            <a:endParaRPr lang="en-US" altLang="zh-CN"/>
          </a:p>
        </p:txBody>
      </p:sp>
      <p:sp>
        <p:nvSpPr>
          <p:cNvPr id="345094"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r">
              <a:spcBef>
                <a:spcPct val="0"/>
              </a:spcBef>
              <a:buClrTx/>
              <a:buSzTx/>
              <a:buFontTx/>
              <a:buNone/>
              <a:defRPr sz="1200">
                <a:solidFill>
                  <a:schemeClr val="tx1"/>
                </a:solidFill>
                <a:latin typeface="+mj-lt"/>
                <a:ea typeface="+mn-ea"/>
                <a:cs typeface="+mn-cs"/>
              </a:defRPr>
            </a:lvl1pPr>
          </a:lstStyle>
          <a:p>
            <a:pPr>
              <a:defRPr/>
            </a:pPr>
            <a:fld id="{AD041E20-F650-42BC-93E4-699D042D3CF5}" type="slidenum">
              <a:rPr lang="en-US" altLang="zh-CN"/>
              <a:t>‹#›</a:t>
            </a:fld>
            <a:endParaRPr lang="en-US" altLang="zh-CN"/>
          </a:p>
        </p:txBody>
      </p:sp>
      <p:sp>
        <p:nvSpPr>
          <p:cNvPr id="1031"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ln>
        </p:spPr>
        <p:txBody>
          <a:bodyPr/>
          <a:lstStyle/>
          <a:p>
            <a:endParaRPr lang="zh-CN" alt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ln>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4" r:id="rId14"/>
  </p:sldLayoutIdLst>
  <p:timing>
    <p:tnLst>
      <p:par>
        <p:cTn id="1" dur="indefinite" restart="never" nodeType="tmRoot"/>
      </p:par>
    </p:tnLst>
  </p:timing>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81761" y="229361"/>
            <a:ext cx="8229600" cy="609600"/>
          </a:xfrm>
          <a:custGeom>
            <a:avLst/>
            <a:gdLst/>
            <a:ahLst/>
            <a:cxnLst/>
            <a:rect l="l" t="t" r="r" b="b"/>
            <a:pathLst>
              <a:path w="8229600" h="609600">
                <a:moveTo>
                  <a:pt x="0" y="609600"/>
                </a:moveTo>
                <a:lnTo>
                  <a:pt x="0" y="0"/>
                </a:lnTo>
                <a:lnTo>
                  <a:pt x="8229600" y="0"/>
                </a:lnTo>
              </a:path>
            </a:pathLst>
          </a:custGeom>
          <a:ln w="19812">
            <a:solidFill>
              <a:srgbClr val="CC9900"/>
            </a:solidFill>
          </a:ln>
        </p:spPr>
        <p:txBody>
          <a:bodyPr wrap="square" lIns="0" tIns="0" rIns="0" bIns="0" rtlCol="0"/>
          <a:lstStyle/>
          <a:p>
            <a:endParaRPr/>
          </a:p>
        </p:txBody>
      </p:sp>
      <p:sp>
        <p:nvSpPr>
          <p:cNvPr id="17" name="bg object 17"/>
          <p:cNvSpPr/>
          <p:nvPr/>
        </p:nvSpPr>
        <p:spPr>
          <a:xfrm>
            <a:off x="457962" y="6172961"/>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2" name="Holder 2"/>
          <p:cNvSpPr>
            <a:spLocks noGrp="1"/>
          </p:cNvSpPr>
          <p:nvPr>
            <p:ph type="title"/>
          </p:nvPr>
        </p:nvSpPr>
        <p:spPr>
          <a:xfrm>
            <a:off x="690168" y="130556"/>
            <a:ext cx="1956435" cy="605155"/>
          </a:xfrm>
          <a:prstGeom prst="rect">
            <a:avLst/>
          </a:prstGeom>
        </p:spPr>
        <p:txBody>
          <a:bodyPr wrap="square" lIns="0" tIns="0" rIns="0" bIns="0">
            <a:spAutoFit/>
          </a:bodyPr>
          <a:lstStyle>
            <a:lvl1pPr>
              <a:defRPr sz="3800" b="0" i="0">
                <a:solidFill>
                  <a:srgbClr val="006633"/>
                </a:solidFill>
                <a:latin typeface="黑体"/>
                <a:cs typeface="黑体"/>
              </a:defRPr>
            </a:lvl1pPr>
          </a:lstStyle>
          <a:p>
            <a:endParaRPr/>
          </a:p>
        </p:txBody>
      </p:sp>
      <p:sp>
        <p:nvSpPr>
          <p:cNvPr id="3" name="Holder 3"/>
          <p:cNvSpPr>
            <a:spLocks noGrp="1"/>
          </p:cNvSpPr>
          <p:nvPr>
            <p:ph type="body" idx="1"/>
          </p:nvPr>
        </p:nvSpPr>
        <p:spPr>
          <a:xfrm>
            <a:off x="474065" y="2383266"/>
            <a:ext cx="5679440" cy="2142490"/>
          </a:xfrm>
          <a:prstGeom prst="rect">
            <a:avLst/>
          </a:prstGeom>
        </p:spPr>
        <p:txBody>
          <a:bodyPr wrap="square" lIns="0" tIns="0" rIns="0" bIns="0">
            <a:spAutoFit/>
          </a:bodyPr>
          <a:lstStyle>
            <a:lvl1pPr>
              <a:defRPr sz="1600" b="0" i="0">
                <a:solidFill>
                  <a:schemeClr val="tx1"/>
                </a:solidFill>
                <a:latin typeface="Verdana"/>
                <a:cs typeface="Verdana"/>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8404606" y="6470119"/>
            <a:ext cx="241553" cy="197484"/>
          </a:xfrm>
          <a:prstGeom prst="rect">
            <a:avLst/>
          </a:prstGeom>
        </p:spPr>
        <p:txBody>
          <a:bodyPr wrap="square" lIns="0" tIns="0" rIns="0" bIns="0">
            <a:spAutoFit/>
          </a:bodyPr>
          <a:lstStyle>
            <a:lvl1pPr>
              <a:defRPr sz="1200" b="0" i="0">
                <a:solidFill>
                  <a:schemeClr val="tx1"/>
                </a:solidFill>
                <a:latin typeface="Garamond"/>
                <a:cs typeface="Garamond"/>
              </a:defRPr>
            </a:lvl1pPr>
          </a:lstStyle>
          <a:p>
            <a:pPr marL="46990">
              <a:lnSpc>
                <a:spcPts val="1375"/>
              </a:lnSpc>
            </a:pPr>
            <a:fld id="{81D60167-4931-47E6-BA6A-407CBD079E47}" type="slidenum">
              <a:rPr spc="-25" dirty="0"/>
              <a:t>‹#›</a:t>
            </a:fld>
            <a:endParaRPr spc="-25" dirty="0"/>
          </a:p>
        </p:txBody>
      </p:sp>
    </p:spTree>
    <p:extLst>
      <p:ext uri="{BB962C8B-B14F-4D97-AF65-F5344CB8AC3E}">
        <p14:creationId xmlns:p14="http://schemas.microsoft.com/office/powerpoint/2010/main" val="139311543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5.wmf"/><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11.wmf"/><Relationship Id="rId4" Type="http://schemas.openxmlformats.org/officeDocument/2006/relationships/oleObject" Target="../embeddings/oleObject5.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14.emf"/><Relationship Id="rId4" Type="http://schemas.openxmlformats.org/officeDocument/2006/relationships/oleObject" Target="../embeddings/oleObject6.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16.wmf"/><Relationship Id="rId4" Type="http://schemas.openxmlformats.org/officeDocument/2006/relationships/oleObject" Target="../embeddings/oleObject7.bin"/></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14.emf"/><Relationship Id="rId4" Type="http://schemas.openxmlformats.org/officeDocument/2006/relationships/oleObject" Target="../embeddings/oleObject6.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3" Type="http://schemas.openxmlformats.org/officeDocument/2006/relationships/image" Target="../media/image610.png"/><Relationship Id="rId3" Type="http://schemas.openxmlformats.org/officeDocument/2006/relationships/image" Target="../media/image53.png"/><Relationship Id="rId12" Type="http://schemas.openxmlformats.org/officeDocument/2006/relationships/image" Target="../media/image58.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image" Target="../media/image590.png"/><Relationship Id="rId5" Type="http://schemas.openxmlformats.org/officeDocument/2006/relationships/image" Target="../media/image19.png"/><Relationship Id="rId10" Type="http://schemas.openxmlformats.org/officeDocument/2006/relationships/image" Target="../media/image580.png"/><Relationship Id="rId4" Type="http://schemas.openxmlformats.org/officeDocument/2006/relationships/image" Target="../media/image5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32.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9.bin"/><Relationship Id="rId5" Type="http://schemas.openxmlformats.org/officeDocument/2006/relationships/image" Target="../media/image31.wmf"/><Relationship Id="rId4" Type="http://schemas.openxmlformats.org/officeDocument/2006/relationships/oleObject" Target="../embeddings/oleObject8.bin"/></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notesSlide" Target="../notesSlides/notesSlide31.xml"/><Relationship Id="rId7" Type="http://schemas.openxmlformats.org/officeDocument/2006/relationships/image" Target="../media/image36.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11.bin"/><Relationship Id="rId5" Type="http://schemas.openxmlformats.org/officeDocument/2006/relationships/image" Target="../media/image35.wmf"/><Relationship Id="rId4" Type="http://schemas.openxmlformats.org/officeDocument/2006/relationships/oleObject" Target="../embeddings/oleObject10.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32.xml"/><Relationship Id="rId7" Type="http://schemas.openxmlformats.org/officeDocument/2006/relationships/image" Target="../media/image39.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13.bin"/><Relationship Id="rId11" Type="http://schemas.openxmlformats.org/officeDocument/2006/relationships/image" Target="../media/image41.wmf"/><Relationship Id="rId5" Type="http://schemas.openxmlformats.org/officeDocument/2006/relationships/image" Target="../media/image38.w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40.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3.jpeg"/><Relationship Id="rId7" Type="http://schemas.openxmlformats.org/officeDocument/2006/relationships/image" Target="../media/image41.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15.bin"/><Relationship Id="rId5" Type="http://schemas.openxmlformats.org/officeDocument/2006/relationships/image" Target="../media/image42.emf"/><Relationship Id="rId4" Type="http://schemas.openxmlformats.org/officeDocument/2006/relationships/oleObject" Target="../embeddings/oleObject16.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jp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leetcode.cn/problems/word-break/" TargetMode="External"/><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sldNum" sz="quarter" idx="12"/>
          </p:nvPr>
        </p:nvSpPr>
        <p:spPr/>
        <p:txBody>
          <a:bodyPr/>
          <a:lstStyle/>
          <a:p>
            <a:pPr>
              <a:defRPr/>
            </a:pPr>
            <a:fld id="{80AE44E4-9FFF-4CAB-BC32-D9653269BBD6}" type="slidenum">
              <a:rPr lang="en-US" altLang="zh-CN"/>
              <a:t>1</a:t>
            </a:fld>
            <a:endParaRPr lang="en-US" altLang="zh-CN"/>
          </a:p>
        </p:txBody>
      </p:sp>
      <p:sp>
        <p:nvSpPr>
          <p:cNvPr id="282626" name="Rectangle 2"/>
          <p:cNvSpPr>
            <a:spLocks noGrp="1" noChangeArrowheads="1"/>
          </p:cNvSpPr>
          <p:nvPr>
            <p:ph type="ctrTitle"/>
          </p:nvPr>
        </p:nvSpPr>
        <p:spPr>
          <a:xfrm>
            <a:off x="684213" y="1916113"/>
            <a:ext cx="8064500" cy="1081087"/>
          </a:xfrm>
        </p:spPr>
        <p:txBody>
          <a:bodyPr/>
          <a:lstStyle/>
          <a:p>
            <a:pPr algn="ctr" eaLnBrk="1" hangingPunct="1">
              <a:defRPr/>
            </a:pPr>
            <a:r>
              <a:rPr lang="zh-CN" altLang="en-US" sz="3600" dirty="0" smtClean="0">
                <a:solidFill>
                  <a:srgbClr val="800000"/>
                </a:solidFill>
                <a:effectLst>
                  <a:outerShdw blurRad="38100" dist="38100" dir="2700000" algn="tl">
                    <a:srgbClr val="C0C0C0"/>
                  </a:outerShdw>
                </a:effectLst>
                <a:latin typeface="黑体" panose="02010609060101010101" pitchFamily="2" charset="-122"/>
                <a:ea typeface="黑体" panose="02010609060101010101" pitchFamily="2" charset="-122"/>
              </a:rPr>
              <a:t>第</a:t>
            </a:r>
            <a:r>
              <a:rPr lang="en-US" altLang="zh-CN" sz="3600" dirty="0" smtClean="0">
                <a:solidFill>
                  <a:srgbClr val="800000"/>
                </a:solidFill>
                <a:effectLst>
                  <a:outerShdw blurRad="38100" dist="38100" dir="2700000" algn="tl">
                    <a:srgbClr val="C0C0C0"/>
                  </a:outerShdw>
                </a:effectLst>
                <a:latin typeface="黑体" panose="02010609060101010101" pitchFamily="2" charset="-122"/>
                <a:ea typeface="黑体" panose="02010609060101010101" pitchFamily="2" charset="-122"/>
              </a:rPr>
              <a:t>3</a:t>
            </a:r>
            <a:r>
              <a:rPr lang="zh-CN" altLang="en-US" sz="3600" dirty="0" smtClean="0">
                <a:solidFill>
                  <a:srgbClr val="800000"/>
                </a:solidFill>
                <a:effectLst>
                  <a:outerShdw blurRad="38100" dist="38100" dir="2700000" algn="tl">
                    <a:srgbClr val="C0C0C0"/>
                  </a:outerShdw>
                </a:effectLst>
                <a:latin typeface="黑体" panose="02010609060101010101" pitchFamily="2" charset="-122"/>
                <a:ea typeface="黑体" panose="02010609060101010101" pitchFamily="2" charset="-122"/>
              </a:rPr>
              <a:t>章  动态规划</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DC03D4A1-9F5B-4363-BC86-5FFBB9675902}" type="slidenum">
              <a:rPr lang="en-US" altLang="zh-CN">
                <a:latin typeface="Times New Roman" panose="02020603050405020304" pitchFamily="18" charset="0"/>
                <a:cs typeface="Times New Roman" panose="02020603050405020304" pitchFamily="18" charset="0"/>
              </a:rPr>
              <a:t>10</a:t>
            </a:fld>
            <a:endParaRPr lang="en-US" altLang="zh-CN">
              <a:latin typeface="Times New Roman" panose="02020603050405020304" pitchFamily="18" charset="0"/>
              <a:cs typeface="Times New Roman" panose="02020603050405020304" pitchFamily="18" charset="0"/>
            </a:endParaRPr>
          </a:p>
        </p:txBody>
      </p:sp>
      <p:sp>
        <p:nvSpPr>
          <p:cNvPr id="305154" name="Rectangle 2"/>
          <p:cNvSpPr>
            <a:spLocks noChangeArrowheads="1"/>
          </p:cNvSpPr>
          <p:nvPr/>
        </p:nvSpPr>
        <p:spPr bwMode="auto">
          <a:xfrm>
            <a:off x="468313" y="71438"/>
            <a:ext cx="6408737" cy="795337"/>
          </a:xfrm>
          <a:prstGeom prst="rect">
            <a:avLst/>
          </a:prstGeom>
          <a:noFill/>
          <a:ln w="9525">
            <a:noFill/>
            <a:miter lim="800000"/>
          </a:ln>
          <a:effectLst/>
        </p:spPr>
        <p:txBody>
          <a:bodyPr anchor="b"/>
          <a:lstStyle/>
          <a:p>
            <a:pPr>
              <a:spcBef>
                <a:spcPct val="0"/>
              </a:spcBef>
              <a:buClrTx/>
              <a:buSzTx/>
              <a:buFontTx/>
              <a:buNone/>
              <a:defRPr/>
            </a:pPr>
            <a:r>
              <a:rPr lang="en-US" altLang="zh-CN" sz="3800" dirty="0" smtClean="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3.5 </a:t>
            </a:r>
            <a:r>
              <a:rPr lang="zh-CN" altLang="en-US" sz="3800" dirty="0" smtClean="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凸多边形</a:t>
            </a:r>
            <a:r>
              <a:rPr lang="zh-CN" altLang="en-US" sz="3800" dirty="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最优三角剖分</a:t>
            </a:r>
            <a:endParaRPr lang="ja-JP" altLang="en-US" sz="3800" dirty="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endParaRPr>
          </a:p>
        </p:txBody>
      </p:sp>
      <p:sp>
        <p:nvSpPr>
          <p:cNvPr id="36868" name="Text Box 3"/>
          <p:cNvSpPr txBox="1">
            <a:spLocks noChangeArrowheads="1"/>
          </p:cNvSpPr>
          <p:nvPr/>
        </p:nvSpPr>
        <p:spPr bwMode="auto">
          <a:xfrm>
            <a:off x="323528" y="1052736"/>
            <a:ext cx="8642350" cy="3416320"/>
          </a:xfrm>
          <a:prstGeom prst="rect">
            <a:avLst/>
          </a:prstGeom>
          <a:noFill/>
          <a:ln w="6350">
            <a:noFill/>
            <a:miter lim="800000"/>
          </a:ln>
        </p:spPr>
        <p:txBody>
          <a:bodyPr>
            <a:spAutoFit/>
          </a:bodyPr>
          <a:lstStyle/>
          <a:p>
            <a:pPr>
              <a:lnSpc>
                <a:spcPct val="150000"/>
              </a:lnSpc>
              <a:spcBef>
                <a:spcPct val="0"/>
              </a:spcBef>
              <a:buClrTx/>
              <a:buSzTx/>
              <a:buFontTx/>
              <a:buChar char="•"/>
              <a:defRPr/>
            </a:pPr>
            <a:r>
              <a:rPr lang="zh-CN" altLang="en-US" sz="2400" b="1" dirty="0" smtClean="0">
                <a:solidFill>
                  <a:schemeClr val="tx1"/>
                </a:solidFill>
                <a:latin typeface="Times New Roman" panose="02020603050405020304" pitchFamily="18" charset="0"/>
                <a:ea typeface="+mn-ea"/>
                <a:cs typeface="Times New Roman" panose="02020603050405020304" pitchFamily="18" charset="0"/>
              </a:rPr>
              <a:t>凸多边形</a:t>
            </a:r>
            <a:r>
              <a:rPr lang="zh-CN" altLang="en-US" sz="2400" b="1" dirty="0">
                <a:solidFill>
                  <a:schemeClr val="tx1"/>
                </a:solidFill>
                <a:latin typeface="Times New Roman" panose="02020603050405020304" pitchFamily="18" charset="0"/>
                <a:ea typeface="+mn-ea"/>
                <a:cs typeface="Times New Roman" panose="02020603050405020304" pitchFamily="18" charset="0"/>
              </a:rPr>
              <a:t>的三角剖分</a:t>
            </a:r>
            <a:r>
              <a:rPr lang="zh-CN" altLang="en-US" sz="2400" dirty="0">
                <a:solidFill>
                  <a:schemeClr val="tx1"/>
                </a:solidFill>
                <a:latin typeface="Times New Roman" panose="02020603050405020304" pitchFamily="18" charset="0"/>
                <a:ea typeface="+mn-ea"/>
                <a:cs typeface="Times New Roman" panose="02020603050405020304" pitchFamily="18" charset="0"/>
              </a:rPr>
              <a:t>是将多边形分割成互不相交的三角形的弦的集合</a:t>
            </a:r>
            <a:r>
              <a:rPr lang="en-US" altLang="zh-CN" sz="2400" dirty="0">
                <a:solidFill>
                  <a:schemeClr val="tx1"/>
                </a:solidFill>
                <a:latin typeface="Times New Roman" panose="02020603050405020304" pitchFamily="18" charset="0"/>
                <a:ea typeface="+mn-ea"/>
                <a:cs typeface="Times New Roman" panose="02020603050405020304" pitchFamily="18" charset="0"/>
              </a:rPr>
              <a:t>T</a:t>
            </a:r>
            <a:r>
              <a:rPr lang="zh-CN" altLang="en-US" sz="2400" dirty="0">
                <a:solidFill>
                  <a:schemeClr val="tx1"/>
                </a:solidFill>
                <a:latin typeface="Times New Roman" panose="02020603050405020304" pitchFamily="18" charset="0"/>
                <a:ea typeface="+mn-ea"/>
                <a:cs typeface="Times New Roman" panose="02020603050405020304" pitchFamily="18" charset="0"/>
              </a:rPr>
              <a:t>。</a:t>
            </a:r>
          </a:p>
          <a:p>
            <a:pPr>
              <a:lnSpc>
                <a:spcPct val="150000"/>
              </a:lnSpc>
              <a:spcBef>
                <a:spcPct val="0"/>
              </a:spcBef>
              <a:buClrTx/>
              <a:buSzTx/>
              <a:buFontTx/>
              <a:buChar char="•"/>
              <a:defRPr/>
            </a:pPr>
            <a:r>
              <a:rPr lang="zh-CN" altLang="en-US" sz="240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凸多边形</a:t>
            </a:r>
            <a:r>
              <a:rPr lang="zh-CN" altLang="en-US" sz="2400" dirty="0" smtClean="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最</a:t>
            </a:r>
            <a:r>
              <a:rPr lang="zh-CN" altLang="en-US" sz="240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优三角剖分</a:t>
            </a:r>
            <a:r>
              <a:rPr lang="zh-CN" altLang="en-US" sz="2400" dirty="0" smtClean="0">
                <a:solidFill>
                  <a:schemeClr val="tx1"/>
                </a:solidFill>
                <a:latin typeface="Times New Roman" panose="02020603050405020304" pitchFamily="18" charset="0"/>
                <a:ea typeface="+mn-ea"/>
                <a:cs typeface="Times New Roman" panose="02020603050405020304" pitchFamily="18" charset="0"/>
              </a:rPr>
              <a:t>问题：</a:t>
            </a:r>
            <a:r>
              <a:rPr lang="zh-CN" altLang="en-US" sz="2400" b="1" dirty="0" smtClean="0">
                <a:solidFill>
                  <a:schemeClr val="tx1"/>
                </a:solidFill>
                <a:latin typeface="Times New Roman" panose="02020603050405020304" pitchFamily="18" charset="0"/>
                <a:ea typeface="+mn-ea"/>
                <a:cs typeface="Times New Roman" panose="02020603050405020304" pitchFamily="18" charset="0"/>
              </a:rPr>
              <a:t>给定</a:t>
            </a:r>
            <a:r>
              <a:rPr lang="zh-CN" altLang="en-US" sz="2400" b="1" dirty="0">
                <a:solidFill>
                  <a:schemeClr val="tx1"/>
                </a:solidFill>
                <a:latin typeface="Times New Roman" panose="02020603050405020304" pitchFamily="18" charset="0"/>
                <a:ea typeface="+mn-ea"/>
                <a:cs typeface="Times New Roman" panose="02020603050405020304" pitchFamily="18" charset="0"/>
              </a:rPr>
              <a:t>凸多边形</a:t>
            </a:r>
            <a:r>
              <a:rPr lang="en-US" altLang="zh-CN" sz="2400" b="1" dirty="0">
                <a:solidFill>
                  <a:schemeClr val="tx1"/>
                </a:solidFill>
                <a:latin typeface="Times New Roman" panose="02020603050405020304" pitchFamily="18" charset="0"/>
                <a:ea typeface="+mn-ea"/>
                <a:cs typeface="Times New Roman" panose="02020603050405020304" pitchFamily="18" charset="0"/>
              </a:rPr>
              <a:t>P</a:t>
            </a:r>
            <a:r>
              <a:rPr lang="zh-CN" altLang="en-US" sz="2400" dirty="0">
                <a:solidFill>
                  <a:schemeClr val="tx1"/>
                </a:solidFill>
                <a:latin typeface="Times New Roman" panose="02020603050405020304" pitchFamily="18" charset="0"/>
                <a:ea typeface="+mn-ea"/>
                <a:cs typeface="Times New Roman" panose="02020603050405020304" pitchFamily="18" charset="0"/>
              </a:rPr>
              <a:t>，以及定义在由多边形</a:t>
            </a:r>
            <a:r>
              <a:rPr lang="zh-CN" altLang="en-US" sz="2400" dirty="0" smtClean="0">
                <a:solidFill>
                  <a:schemeClr val="tx1"/>
                </a:solidFill>
                <a:latin typeface="Times New Roman" panose="02020603050405020304" pitchFamily="18" charset="0"/>
                <a:ea typeface="+mn-ea"/>
                <a:cs typeface="Times New Roman" panose="02020603050405020304" pitchFamily="18" charset="0"/>
              </a:rPr>
              <a:t>的三个顶点组成</a:t>
            </a:r>
            <a:r>
              <a:rPr lang="zh-CN" altLang="en-US" sz="2400" dirty="0">
                <a:solidFill>
                  <a:schemeClr val="tx1"/>
                </a:solidFill>
                <a:latin typeface="Times New Roman" panose="02020603050405020304" pitchFamily="18" charset="0"/>
                <a:ea typeface="+mn-ea"/>
                <a:cs typeface="Times New Roman" panose="02020603050405020304" pitchFamily="18" charset="0"/>
              </a:rPr>
              <a:t>的三角形上</a:t>
            </a:r>
            <a:r>
              <a:rPr lang="zh-CN" altLang="en-US" sz="2400" dirty="0" smtClean="0">
                <a:solidFill>
                  <a:schemeClr val="tx1"/>
                </a:solidFill>
                <a:latin typeface="Times New Roman" panose="02020603050405020304" pitchFamily="18" charset="0"/>
                <a:ea typeface="+mn-ea"/>
                <a:cs typeface="Times New Roman" panose="02020603050405020304" pitchFamily="18" charset="0"/>
              </a:rPr>
              <a:t>的</a:t>
            </a:r>
            <a:r>
              <a:rPr lang="zh-CN" altLang="en-US" sz="2400" b="1" dirty="0" smtClean="0">
                <a:solidFill>
                  <a:schemeClr val="tx1"/>
                </a:solidFill>
                <a:latin typeface="Times New Roman" panose="02020603050405020304" pitchFamily="18" charset="0"/>
                <a:ea typeface="+mn-ea"/>
                <a:cs typeface="Times New Roman" panose="02020603050405020304" pitchFamily="18" charset="0"/>
              </a:rPr>
              <a:t>权函数</a:t>
            </a:r>
            <a:r>
              <a:rPr lang="en-US" altLang="zh-CN" sz="2400" b="1" dirty="0" smtClean="0">
                <a:solidFill>
                  <a:schemeClr val="tx1"/>
                </a:solidFill>
                <a:latin typeface="Times New Roman" panose="02020603050405020304" pitchFamily="18" charset="0"/>
                <a:ea typeface="+mn-ea"/>
                <a:cs typeface="Times New Roman" panose="02020603050405020304" pitchFamily="18" charset="0"/>
              </a:rPr>
              <a:t>w(</a:t>
            </a:r>
            <a:r>
              <a:rPr lang="en-US" altLang="zh-CN" sz="2400" b="1" dirty="0" err="1" smtClean="0">
                <a:solidFill>
                  <a:schemeClr val="tx1"/>
                </a:solidFill>
                <a:latin typeface="Times New Roman" panose="02020603050405020304" pitchFamily="18" charset="0"/>
                <a:ea typeface="+mn-ea"/>
                <a:cs typeface="Times New Roman" panose="02020603050405020304" pitchFamily="18" charset="0"/>
              </a:rPr>
              <a:t>v</a:t>
            </a:r>
            <a:r>
              <a:rPr lang="en-US" altLang="zh-CN" sz="2400" b="1" baseline="-25000" dirty="0" err="1" smtClean="0">
                <a:solidFill>
                  <a:schemeClr val="tx1"/>
                </a:solidFill>
                <a:latin typeface="Times New Roman" panose="02020603050405020304" pitchFamily="18" charset="0"/>
                <a:ea typeface="+mn-ea"/>
                <a:cs typeface="Times New Roman" panose="02020603050405020304" pitchFamily="18" charset="0"/>
              </a:rPr>
              <a:t>i</a:t>
            </a:r>
            <a:r>
              <a:rPr lang="en-US" altLang="zh-CN" sz="2400" b="1" dirty="0" err="1" smtClean="0">
                <a:solidFill>
                  <a:schemeClr val="tx1"/>
                </a:solidFill>
                <a:latin typeface="Times New Roman" panose="02020603050405020304" pitchFamily="18" charset="0"/>
                <a:ea typeface="+mn-ea"/>
                <a:cs typeface="Times New Roman" panose="02020603050405020304" pitchFamily="18" charset="0"/>
              </a:rPr>
              <a:t>v</a:t>
            </a:r>
            <a:r>
              <a:rPr lang="en-US" altLang="zh-CN" sz="2400" b="1" baseline="-25000" dirty="0" err="1" smtClean="0">
                <a:solidFill>
                  <a:schemeClr val="tx1"/>
                </a:solidFill>
                <a:latin typeface="Times New Roman" panose="02020603050405020304" pitchFamily="18" charset="0"/>
                <a:ea typeface="+mn-ea"/>
                <a:cs typeface="Times New Roman" panose="02020603050405020304" pitchFamily="18" charset="0"/>
              </a:rPr>
              <a:t>k</a:t>
            </a:r>
            <a:r>
              <a:rPr lang="en-US" altLang="zh-CN" sz="2400" b="1" dirty="0" err="1" smtClean="0">
                <a:solidFill>
                  <a:schemeClr val="tx1"/>
                </a:solidFill>
                <a:latin typeface="Times New Roman" panose="02020603050405020304" pitchFamily="18" charset="0"/>
                <a:ea typeface="+mn-ea"/>
                <a:cs typeface="Times New Roman" panose="02020603050405020304" pitchFamily="18" charset="0"/>
              </a:rPr>
              <a:t>v</a:t>
            </a:r>
            <a:r>
              <a:rPr lang="en-US" altLang="zh-CN" sz="2400" b="1" baseline="-25000" dirty="0" err="1" smtClean="0">
                <a:solidFill>
                  <a:schemeClr val="tx1"/>
                </a:solidFill>
                <a:latin typeface="Times New Roman" panose="02020603050405020304" pitchFamily="18" charset="0"/>
                <a:ea typeface="+mn-ea"/>
                <a:cs typeface="Times New Roman" panose="02020603050405020304" pitchFamily="18" charset="0"/>
              </a:rPr>
              <a:t>j</a:t>
            </a:r>
            <a:r>
              <a:rPr lang="en-US" altLang="zh-CN" sz="2400" b="1" dirty="0" smtClean="0">
                <a:solidFill>
                  <a:schemeClr val="tx1"/>
                </a:solidFill>
                <a:latin typeface="Times New Roman" panose="02020603050405020304" pitchFamily="18" charset="0"/>
                <a:ea typeface="+mn-ea"/>
                <a:cs typeface="Times New Roman" panose="02020603050405020304" pitchFamily="18" charset="0"/>
              </a:rPr>
              <a:t>)</a:t>
            </a:r>
            <a:r>
              <a:rPr lang="zh-CN" altLang="en-US" sz="2400" dirty="0" smtClean="0">
                <a:solidFill>
                  <a:schemeClr val="tx1"/>
                </a:solidFill>
                <a:latin typeface="Times New Roman" panose="02020603050405020304" pitchFamily="18" charset="0"/>
                <a:ea typeface="+mn-ea"/>
                <a:cs typeface="Times New Roman" panose="02020603050405020304" pitchFamily="18" charset="0"/>
              </a:rPr>
              <a:t>。</a:t>
            </a:r>
            <a:r>
              <a:rPr lang="zh-CN" altLang="en-US" sz="2400" b="1" dirty="0">
                <a:solidFill>
                  <a:schemeClr val="tx1"/>
                </a:solidFill>
                <a:latin typeface="Times New Roman" panose="02020603050405020304" pitchFamily="18" charset="0"/>
                <a:ea typeface="+mn-ea"/>
                <a:cs typeface="Times New Roman" panose="02020603050405020304" pitchFamily="18" charset="0"/>
              </a:rPr>
              <a:t>要求确定该凸多边形的三角剖分，使得在该三角剖分中诸三角形上权之和为最小</a:t>
            </a:r>
            <a:r>
              <a:rPr lang="zh-CN" altLang="en-US" sz="2400" dirty="0">
                <a:solidFill>
                  <a:schemeClr val="tx1"/>
                </a:solidFill>
                <a:latin typeface="Times New Roman" panose="02020603050405020304" pitchFamily="18" charset="0"/>
                <a:ea typeface="+mn-ea"/>
                <a:cs typeface="Times New Roman" panose="02020603050405020304" pitchFamily="18" charset="0"/>
              </a:rPr>
              <a:t>。 </a:t>
            </a:r>
          </a:p>
        </p:txBody>
      </p:sp>
      <p:pic>
        <p:nvPicPr>
          <p:cNvPr id="37893" name="Picture 4" descr="t33"/>
          <p:cNvPicPr>
            <a:picLocks noChangeAspect="1" noChangeArrowheads="1"/>
          </p:cNvPicPr>
          <p:nvPr/>
        </p:nvPicPr>
        <p:blipFill>
          <a:blip r:embed="rId3" cstate="print"/>
          <a:srcRect/>
          <a:stretch>
            <a:fillRect/>
          </a:stretch>
        </p:blipFill>
        <p:spPr bwMode="auto">
          <a:xfrm>
            <a:off x="1979712" y="4221088"/>
            <a:ext cx="4752975" cy="1905000"/>
          </a:xfrm>
          <a:prstGeom prst="rect">
            <a:avLst/>
          </a:prstGeom>
          <a:noFill/>
          <a:ln w="9525">
            <a:noFill/>
            <a:miter lim="800000"/>
            <a:headEnd/>
            <a:tailEnd/>
          </a:ln>
        </p:spPr>
      </p:pic>
    </p:spTree>
    <p:extLst>
      <p:ext uri="{BB962C8B-B14F-4D97-AF65-F5344CB8AC3E}">
        <p14:creationId xmlns:p14="http://schemas.microsoft.com/office/powerpoint/2010/main" val="7712025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FB618E18-FDAE-49C4-982A-FBD335B453E2}" type="slidenum">
              <a:rPr lang="en-US" altLang="zh-CN">
                <a:latin typeface="+mn-ea"/>
              </a:rPr>
              <a:t>11</a:t>
            </a:fld>
            <a:endParaRPr lang="en-US" altLang="zh-CN">
              <a:latin typeface="+mn-ea"/>
            </a:endParaRPr>
          </a:p>
        </p:txBody>
      </p:sp>
      <p:sp>
        <p:nvSpPr>
          <p:cNvPr id="307202" name="Rectangle 2"/>
          <p:cNvSpPr>
            <a:spLocks noChangeArrowheads="1"/>
          </p:cNvSpPr>
          <p:nvPr/>
        </p:nvSpPr>
        <p:spPr bwMode="auto">
          <a:xfrm>
            <a:off x="467544" y="107941"/>
            <a:ext cx="6192688" cy="795338"/>
          </a:xfrm>
          <a:prstGeom prst="rect">
            <a:avLst/>
          </a:prstGeom>
          <a:noFill/>
          <a:ln w="9525">
            <a:noFill/>
            <a:miter lim="800000"/>
          </a:ln>
          <a:effectLst/>
        </p:spPr>
        <p:txBody>
          <a:bodyPr anchor="b"/>
          <a:lstStyle/>
          <a:p>
            <a:pPr>
              <a:spcBef>
                <a:spcPct val="0"/>
              </a:spcBef>
              <a:buClrTx/>
              <a:buSzTx/>
              <a:buFontTx/>
              <a:buNone/>
              <a:defRPr/>
            </a:pPr>
            <a:r>
              <a:rPr lang="en-US" altLang="zh-CN" sz="3800" dirty="0" smtClean="0">
                <a:solidFill>
                  <a:schemeClr val="tx2"/>
                </a:solidFill>
                <a:effectLst>
                  <a:outerShdw blurRad="38100" dist="38100" dir="2700000" algn="tl">
                    <a:srgbClr val="C0C0C0"/>
                  </a:outerShdw>
                </a:effectLst>
                <a:latin typeface="+mn-ea"/>
                <a:ea typeface="+mn-ea"/>
              </a:rPr>
              <a:t>1.</a:t>
            </a:r>
            <a:r>
              <a:rPr lang="zh-CN" altLang="en-US" sz="3800" dirty="0" smtClean="0">
                <a:solidFill>
                  <a:schemeClr val="tx2"/>
                </a:solidFill>
                <a:effectLst>
                  <a:outerShdw blurRad="38100" dist="38100" dir="2700000" algn="tl">
                    <a:srgbClr val="C0C0C0"/>
                  </a:outerShdw>
                </a:effectLst>
                <a:latin typeface="+mn-ea"/>
                <a:ea typeface="+mn-ea"/>
              </a:rPr>
              <a:t>最</a:t>
            </a:r>
            <a:r>
              <a:rPr lang="zh-CN" altLang="en-US" sz="3800" dirty="0">
                <a:solidFill>
                  <a:schemeClr val="tx2"/>
                </a:solidFill>
                <a:effectLst>
                  <a:outerShdw blurRad="38100" dist="38100" dir="2700000" algn="tl">
                    <a:srgbClr val="C0C0C0"/>
                  </a:outerShdw>
                </a:effectLst>
                <a:latin typeface="+mn-ea"/>
                <a:ea typeface="+mn-ea"/>
              </a:rPr>
              <a:t>优子结构性质</a:t>
            </a:r>
            <a:endParaRPr lang="ja-JP" altLang="en-US" sz="3800" dirty="0">
              <a:solidFill>
                <a:schemeClr val="tx2"/>
              </a:solidFill>
              <a:effectLst>
                <a:outerShdw blurRad="38100" dist="38100" dir="2700000" algn="tl">
                  <a:srgbClr val="C0C0C0"/>
                </a:outerShdw>
              </a:effectLst>
              <a:latin typeface="+mn-ea"/>
              <a:ea typeface="+mn-ea"/>
            </a:endParaRPr>
          </a:p>
        </p:txBody>
      </p:sp>
      <p:sp>
        <p:nvSpPr>
          <p:cNvPr id="38916" name="Text Box 3"/>
          <p:cNvSpPr txBox="1">
            <a:spLocks noChangeArrowheads="1"/>
          </p:cNvSpPr>
          <p:nvPr/>
        </p:nvSpPr>
        <p:spPr bwMode="auto">
          <a:xfrm>
            <a:off x="251520" y="1052736"/>
            <a:ext cx="8715375" cy="3539430"/>
          </a:xfrm>
          <a:prstGeom prst="rect">
            <a:avLst/>
          </a:prstGeom>
          <a:solidFill>
            <a:srgbClr val="FFCC00"/>
          </a:solidFill>
          <a:ln w="6350">
            <a:noFill/>
            <a:miter lim="800000"/>
          </a:ln>
        </p:spPr>
        <p:txBody>
          <a:bodyPr>
            <a:spAutoFit/>
          </a:bodyPr>
          <a:lstStyle/>
          <a:p>
            <a:pPr>
              <a:spcBef>
                <a:spcPct val="0"/>
              </a:spcBef>
              <a:buClrTx/>
              <a:buSzTx/>
              <a:buFontTx/>
              <a:buChar char="•"/>
              <a:defRPr/>
            </a:pPr>
            <a:r>
              <a:rPr lang="zh-CN" altLang="en-US" sz="2800" dirty="0">
                <a:solidFill>
                  <a:schemeClr val="tx1"/>
                </a:solidFill>
                <a:latin typeface="Times New Roman" panose="02020603050405020304" pitchFamily="18" charset="0"/>
                <a:ea typeface="+mn-ea"/>
                <a:cs typeface="Times New Roman" panose="02020603050405020304" pitchFamily="18" charset="0"/>
              </a:rPr>
              <a:t>凸多边形的最优三角剖分问题有最优子结构性质。</a:t>
            </a:r>
          </a:p>
          <a:p>
            <a:pPr>
              <a:spcBef>
                <a:spcPct val="0"/>
              </a:spcBef>
              <a:buClrTx/>
              <a:buSzTx/>
              <a:buFontTx/>
              <a:buChar char="•"/>
              <a:defRPr/>
            </a:pPr>
            <a:r>
              <a:rPr lang="zh-CN" altLang="en-US" sz="2800" dirty="0">
                <a:solidFill>
                  <a:schemeClr val="tx1"/>
                </a:solidFill>
                <a:latin typeface="Times New Roman" panose="02020603050405020304" pitchFamily="18" charset="0"/>
                <a:ea typeface="+mn-ea"/>
                <a:cs typeface="Times New Roman" panose="02020603050405020304" pitchFamily="18" charset="0"/>
              </a:rPr>
              <a:t>事实上，若凸</a:t>
            </a:r>
            <a:r>
              <a:rPr lang="en-US" altLang="zh-CN" sz="2800" dirty="0">
                <a:solidFill>
                  <a:schemeClr val="tx1"/>
                </a:solidFill>
                <a:latin typeface="Times New Roman" panose="02020603050405020304" pitchFamily="18" charset="0"/>
                <a:ea typeface="+mn-ea"/>
                <a:cs typeface="Times New Roman" panose="02020603050405020304" pitchFamily="18" charset="0"/>
              </a:rPr>
              <a:t>(n+1)</a:t>
            </a:r>
            <a:r>
              <a:rPr lang="zh-CN" altLang="en-US" sz="2800" dirty="0">
                <a:solidFill>
                  <a:schemeClr val="tx1"/>
                </a:solidFill>
                <a:latin typeface="Times New Roman" panose="02020603050405020304" pitchFamily="18" charset="0"/>
                <a:ea typeface="+mn-ea"/>
                <a:cs typeface="Times New Roman" panose="02020603050405020304" pitchFamily="18" charset="0"/>
              </a:rPr>
              <a:t>边形</a:t>
            </a:r>
            <a:r>
              <a:rPr lang="en-US" altLang="zh-CN" sz="2800" dirty="0">
                <a:solidFill>
                  <a:schemeClr val="tx1"/>
                </a:solidFill>
                <a:latin typeface="Times New Roman" panose="02020603050405020304" pitchFamily="18" charset="0"/>
                <a:ea typeface="+mn-ea"/>
                <a:cs typeface="Times New Roman" panose="02020603050405020304" pitchFamily="18" charset="0"/>
              </a:rPr>
              <a:t>P={v</a:t>
            </a:r>
            <a:r>
              <a:rPr lang="en-US" altLang="zh-CN" sz="2800" baseline="-25000" dirty="0">
                <a:solidFill>
                  <a:schemeClr val="tx1"/>
                </a:solidFill>
                <a:latin typeface="Times New Roman" panose="02020603050405020304" pitchFamily="18" charset="0"/>
                <a:ea typeface="+mn-ea"/>
                <a:cs typeface="Times New Roman" panose="02020603050405020304" pitchFamily="18" charset="0"/>
              </a:rPr>
              <a:t>0</a:t>
            </a:r>
            <a:r>
              <a:rPr lang="en-US" altLang="zh-CN" sz="2800" dirty="0">
                <a:solidFill>
                  <a:schemeClr val="tx1"/>
                </a:solidFill>
                <a:latin typeface="Times New Roman" panose="02020603050405020304" pitchFamily="18" charset="0"/>
                <a:ea typeface="+mn-ea"/>
                <a:cs typeface="Times New Roman" panose="02020603050405020304" pitchFamily="18" charset="0"/>
              </a:rPr>
              <a:t>,v</a:t>
            </a:r>
            <a:r>
              <a:rPr lang="en-US" altLang="zh-CN" sz="2800" baseline="-25000" dirty="0">
                <a:solidFill>
                  <a:schemeClr val="tx1"/>
                </a:solidFill>
                <a:latin typeface="Times New Roman" panose="02020603050405020304" pitchFamily="18" charset="0"/>
                <a:ea typeface="+mn-ea"/>
                <a:cs typeface="Times New Roman" panose="02020603050405020304" pitchFamily="18" charset="0"/>
              </a:rPr>
              <a:t>1</a:t>
            </a:r>
            <a:r>
              <a:rPr lang="en-US" altLang="zh-CN" sz="2800" dirty="0">
                <a:solidFill>
                  <a:schemeClr val="tx1"/>
                </a:solidFill>
                <a:latin typeface="Times New Roman" panose="02020603050405020304" pitchFamily="18" charset="0"/>
                <a:ea typeface="+mn-ea"/>
                <a:cs typeface="Times New Roman" panose="02020603050405020304" pitchFamily="18" charset="0"/>
              </a:rPr>
              <a:t>,…,</a:t>
            </a:r>
            <a:r>
              <a:rPr lang="en-US" altLang="zh-CN" sz="2800" dirty="0" err="1">
                <a:solidFill>
                  <a:schemeClr val="tx1"/>
                </a:solidFill>
                <a:latin typeface="Times New Roman" panose="02020603050405020304" pitchFamily="18" charset="0"/>
                <a:ea typeface="+mn-ea"/>
                <a:cs typeface="Times New Roman" panose="02020603050405020304" pitchFamily="18" charset="0"/>
              </a:rPr>
              <a:t>v</a:t>
            </a:r>
            <a:r>
              <a:rPr lang="en-US" altLang="zh-CN" sz="2800" baseline="-25000" dirty="0" err="1">
                <a:solidFill>
                  <a:schemeClr val="tx1"/>
                </a:solidFill>
                <a:latin typeface="Times New Roman" panose="02020603050405020304" pitchFamily="18" charset="0"/>
                <a:ea typeface="+mn-ea"/>
                <a:cs typeface="Times New Roman" panose="02020603050405020304" pitchFamily="18" charset="0"/>
              </a:rPr>
              <a:t>n</a:t>
            </a:r>
            <a:r>
              <a:rPr lang="en-US" altLang="zh-CN" sz="2800" dirty="0">
                <a:solidFill>
                  <a:schemeClr val="tx1"/>
                </a:solidFill>
                <a:latin typeface="Times New Roman" panose="02020603050405020304" pitchFamily="18" charset="0"/>
                <a:ea typeface="+mn-ea"/>
                <a:cs typeface="Times New Roman" panose="02020603050405020304" pitchFamily="18" charset="0"/>
              </a:rPr>
              <a:t>}</a:t>
            </a:r>
            <a:r>
              <a:rPr lang="zh-CN" altLang="en-US" sz="2800" dirty="0">
                <a:solidFill>
                  <a:schemeClr val="tx1"/>
                </a:solidFill>
                <a:latin typeface="Times New Roman" panose="02020603050405020304" pitchFamily="18" charset="0"/>
                <a:ea typeface="+mn-ea"/>
                <a:cs typeface="Times New Roman" panose="02020603050405020304" pitchFamily="18" charset="0"/>
              </a:rPr>
              <a:t>的</a:t>
            </a:r>
            <a:r>
              <a:rPr lang="zh-CN" altLang="en-US" sz="2800" dirty="0">
                <a:solidFill>
                  <a:srgbClr val="FF0000"/>
                </a:solidFill>
                <a:latin typeface="Times New Roman" panose="02020603050405020304" pitchFamily="18" charset="0"/>
                <a:ea typeface="+mn-ea"/>
                <a:cs typeface="Times New Roman" panose="02020603050405020304" pitchFamily="18" charset="0"/>
              </a:rPr>
              <a:t>最优三角剖分</a:t>
            </a:r>
            <a:r>
              <a:rPr lang="en-US" altLang="zh-CN" sz="2800" dirty="0">
                <a:solidFill>
                  <a:srgbClr val="FF0000"/>
                </a:solidFill>
                <a:latin typeface="Times New Roman" panose="02020603050405020304" pitchFamily="18" charset="0"/>
                <a:ea typeface="+mn-ea"/>
                <a:cs typeface="Times New Roman" panose="02020603050405020304" pitchFamily="18" charset="0"/>
              </a:rPr>
              <a:t>T</a:t>
            </a:r>
            <a:r>
              <a:rPr lang="zh-CN" altLang="en-US" sz="2800" dirty="0">
                <a:solidFill>
                  <a:srgbClr val="FF0000"/>
                </a:solidFill>
                <a:latin typeface="Times New Roman" panose="02020603050405020304" pitchFamily="18" charset="0"/>
                <a:ea typeface="+mn-ea"/>
                <a:cs typeface="Times New Roman" panose="02020603050405020304" pitchFamily="18" charset="0"/>
              </a:rPr>
              <a:t>包含三角形</a:t>
            </a:r>
            <a:r>
              <a:rPr lang="en-US" altLang="zh-CN" sz="2800" dirty="0">
                <a:solidFill>
                  <a:srgbClr val="FF0000"/>
                </a:solidFill>
                <a:latin typeface="Times New Roman" panose="02020603050405020304" pitchFamily="18" charset="0"/>
                <a:ea typeface="+mn-ea"/>
                <a:cs typeface="Times New Roman" panose="02020603050405020304" pitchFamily="18" charset="0"/>
              </a:rPr>
              <a:t>v</a:t>
            </a:r>
            <a:r>
              <a:rPr lang="en-US" altLang="zh-CN" sz="2800" baseline="-25000" dirty="0">
                <a:solidFill>
                  <a:srgbClr val="FF0000"/>
                </a:solidFill>
                <a:latin typeface="Times New Roman" panose="02020603050405020304" pitchFamily="18" charset="0"/>
                <a:ea typeface="+mn-ea"/>
                <a:cs typeface="Times New Roman" panose="02020603050405020304" pitchFamily="18" charset="0"/>
              </a:rPr>
              <a:t>0</a:t>
            </a:r>
            <a:r>
              <a:rPr lang="en-US" altLang="zh-CN" sz="2800" dirty="0">
                <a:solidFill>
                  <a:srgbClr val="FF0000"/>
                </a:solidFill>
                <a:latin typeface="Times New Roman" panose="02020603050405020304" pitchFamily="18" charset="0"/>
                <a:ea typeface="+mn-ea"/>
                <a:cs typeface="Times New Roman" panose="02020603050405020304" pitchFamily="18" charset="0"/>
              </a:rPr>
              <a:t>v</a:t>
            </a:r>
            <a:r>
              <a:rPr lang="en-US" altLang="zh-CN" sz="2800" baseline="-25000" dirty="0">
                <a:solidFill>
                  <a:srgbClr val="FF0000"/>
                </a:solidFill>
                <a:latin typeface="Times New Roman" panose="02020603050405020304" pitchFamily="18" charset="0"/>
                <a:ea typeface="+mn-ea"/>
                <a:cs typeface="Times New Roman" panose="02020603050405020304" pitchFamily="18" charset="0"/>
              </a:rPr>
              <a:t>k</a:t>
            </a:r>
            <a:r>
              <a:rPr lang="en-US" altLang="zh-CN" sz="2800" dirty="0">
                <a:solidFill>
                  <a:srgbClr val="FF0000"/>
                </a:solidFill>
                <a:latin typeface="Times New Roman" panose="02020603050405020304" pitchFamily="18" charset="0"/>
                <a:ea typeface="+mn-ea"/>
                <a:cs typeface="Times New Roman" panose="02020603050405020304" pitchFamily="18" charset="0"/>
              </a:rPr>
              <a:t>v</a:t>
            </a:r>
            <a:r>
              <a:rPr lang="en-US" altLang="zh-CN" sz="2800" baseline="-25000" dirty="0">
                <a:solidFill>
                  <a:srgbClr val="FF0000"/>
                </a:solidFill>
                <a:latin typeface="Times New Roman" panose="02020603050405020304" pitchFamily="18" charset="0"/>
                <a:ea typeface="+mn-ea"/>
                <a:cs typeface="Times New Roman" panose="02020603050405020304" pitchFamily="18" charset="0"/>
              </a:rPr>
              <a:t>n</a:t>
            </a:r>
            <a:r>
              <a:rPr lang="zh-CN" altLang="en-US" sz="2800" dirty="0">
                <a:solidFill>
                  <a:schemeClr val="tx1"/>
                </a:solidFill>
                <a:latin typeface="Times New Roman" panose="02020603050405020304" pitchFamily="18" charset="0"/>
                <a:ea typeface="+mn-ea"/>
                <a:cs typeface="Times New Roman" panose="02020603050405020304" pitchFamily="18" charset="0"/>
              </a:rPr>
              <a:t>，</a:t>
            </a:r>
            <a:r>
              <a:rPr lang="en-US" altLang="zh-CN" sz="2800" dirty="0">
                <a:solidFill>
                  <a:schemeClr val="tx1"/>
                </a:solidFill>
                <a:latin typeface="Times New Roman" panose="02020603050405020304" pitchFamily="18" charset="0"/>
                <a:ea typeface="+mn-ea"/>
                <a:cs typeface="Times New Roman" panose="02020603050405020304" pitchFamily="18" charset="0"/>
              </a:rPr>
              <a:t>1≤k≤n-1</a:t>
            </a:r>
            <a:r>
              <a:rPr lang="zh-CN" altLang="en-US" sz="2800" dirty="0">
                <a:solidFill>
                  <a:schemeClr val="tx1"/>
                </a:solidFill>
                <a:latin typeface="Times New Roman" panose="02020603050405020304" pitchFamily="18" charset="0"/>
                <a:ea typeface="+mn-ea"/>
                <a:cs typeface="Times New Roman" panose="02020603050405020304" pitchFamily="18" charset="0"/>
              </a:rPr>
              <a:t>，则</a:t>
            </a:r>
            <a:r>
              <a:rPr lang="en-US" altLang="zh-CN" sz="2800" dirty="0">
                <a:solidFill>
                  <a:schemeClr val="tx1"/>
                </a:solidFill>
                <a:latin typeface="Times New Roman" panose="02020603050405020304" pitchFamily="18" charset="0"/>
                <a:ea typeface="+mn-ea"/>
                <a:cs typeface="Times New Roman" panose="02020603050405020304" pitchFamily="18" charset="0"/>
              </a:rPr>
              <a:t>T</a:t>
            </a:r>
            <a:r>
              <a:rPr lang="zh-CN" altLang="en-US" sz="2800" dirty="0">
                <a:solidFill>
                  <a:schemeClr val="tx1"/>
                </a:solidFill>
                <a:latin typeface="Times New Roman" panose="02020603050405020304" pitchFamily="18" charset="0"/>
                <a:ea typeface="+mn-ea"/>
                <a:cs typeface="Times New Roman" panose="02020603050405020304" pitchFamily="18" charset="0"/>
              </a:rPr>
              <a:t>的权为</a:t>
            </a:r>
            <a:r>
              <a:rPr lang="en-US" altLang="zh-CN" sz="2800" dirty="0">
                <a:solidFill>
                  <a:schemeClr val="tx1"/>
                </a:solidFill>
                <a:latin typeface="Times New Roman" panose="02020603050405020304" pitchFamily="18" charset="0"/>
                <a:ea typeface="+mn-ea"/>
                <a:cs typeface="Times New Roman" panose="02020603050405020304" pitchFamily="18" charset="0"/>
              </a:rPr>
              <a:t>3</a:t>
            </a:r>
            <a:r>
              <a:rPr lang="zh-CN" altLang="en-US" sz="2800" dirty="0">
                <a:solidFill>
                  <a:schemeClr val="tx1"/>
                </a:solidFill>
                <a:latin typeface="Times New Roman" panose="02020603050405020304" pitchFamily="18" charset="0"/>
                <a:ea typeface="+mn-ea"/>
                <a:cs typeface="Times New Roman" panose="02020603050405020304" pitchFamily="18" charset="0"/>
              </a:rPr>
              <a:t>个部分权的和：三角形</a:t>
            </a:r>
            <a:r>
              <a:rPr lang="en-US" altLang="zh-CN" sz="2800" dirty="0">
                <a:solidFill>
                  <a:schemeClr val="tx1"/>
                </a:solidFill>
                <a:latin typeface="Times New Roman" panose="02020603050405020304" pitchFamily="18" charset="0"/>
                <a:ea typeface="+mn-ea"/>
                <a:cs typeface="Times New Roman" panose="02020603050405020304" pitchFamily="18" charset="0"/>
              </a:rPr>
              <a:t>v</a:t>
            </a:r>
            <a:r>
              <a:rPr lang="en-US" altLang="zh-CN" sz="2800" baseline="-25000" dirty="0">
                <a:solidFill>
                  <a:schemeClr val="tx1"/>
                </a:solidFill>
                <a:latin typeface="Times New Roman" panose="02020603050405020304" pitchFamily="18" charset="0"/>
                <a:ea typeface="+mn-ea"/>
                <a:cs typeface="Times New Roman" panose="02020603050405020304" pitchFamily="18" charset="0"/>
              </a:rPr>
              <a:t>0</a:t>
            </a:r>
            <a:r>
              <a:rPr lang="en-US" altLang="zh-CN" sz="2800" dirty="0">
                <a:solidFill>
                  <a:schemeClr val="tx1"/>
                </a:solidFill>
                <a:latin typeface="Times New Roman" panose="02020603050405020304" pitchFamily="18" charset="0"/>
                <a:ea typeface="+mn-ea"/>
                <a:cs typeface="Times New Roman" panose="02020603050405020304" pitchFamily="18" charset="0"/>
              </a:rPr>
              <a:t>v</a:t>
            </a:r>
            <a:r>
              <a:rPr lang="en-US" altLang="zh-CN" sz="2800" baseline="-25000" dirty="0">
                <a:solidFill>
                  <a:schemeClr val="tx1"/>
                </a:solidFill>
                <a:latin typeface="Times New Roman" panose="02020603050405020304" pitchFamily="18" charset="0"/>
                <a:ea typeface="+mn-ea"/>
                <a:cs typeface="Times New Roman" panose="02020603050405020304" pitchFamily="18" charset="0"/>
              </a:rPr>
              <a:t>k</a:t>
            </a:r>
            <a:r>
              <a:rPr lang="en-US" altLang="zh-CN" sz="2800" dirty="0">
                <a:solidFill>
                  <a:schemeClr val="tx1"/>
                </a:solidFill>
                <a:latin typeface="Times New Roman" panose="02020603050405020304" pitchFamily="18" charset="0"/>
                <a:ea typeface="+mn-ea"/>
                <a:cs typeface="Times New Roman" panose="02020603050405020304" pitchFamily="18" charset="0"/>
              </a:rPr>
              <a:t>v</a:t>
            </a:r>
            <a:r>
              <a:rPr lang="en-US" altLang="zh-CN" sz="2800" baseline="-25000" dirty="0">
                <a:solidFill>
                  <a:schemeClr val="tx1"/>
                </a:solidFill>
                <a:latin typeface="Times New Roman" panose="02020603050405020304" pitchFamily="18" charset="0"/>
                <a:ea typeface="+mn-ea"/>
                <a:cs typeface="Times New Roman" panose="02020603050405020304" pitchFamily="18" charset="0"/>
              </a:rPr>
              <a:t>n</a:t>
            </a:r>
            <a:r>
              <a:rPr lang="zh-CN" altLang="en-US" sz="2800" dirty="0">
                <a:solidFill>
                  <a:schemeClr val="tx1"/>
                </a:solidFill>
                <a:latin typeface="Times New Roman" panose="02020603050405020304" pitchFamily="18" charset="0"/>
                <a:ea typeface="+mn-ea"/>
                <a:cs typeface="Times New Roman" panose="02020603050405020304" pitchFamily="18" charset="0"/>
              </a:rPr>
              <a:t>的权，子多边形</a:t>
            </a:r>
            <a:r>
              <a:rPr lang="en-US" altLang="zh-CN" sz="2800" dirty="0">
                <a:solidFill>
                  <a:schemeClr val="tx1"/>
                </a:solidFill>
                <a:latin typeface="Times New Roman" panose="02020603050405020304" pitchFamily="18" charset="0"/>
                <a:ea typeface="+mn-ea"/>
                <a:cs typeface="Times New Roman" panose="02020603050405020304" pitchFamily="18" charset="0"/>
              </a:rPr>
              <a:t>{v</a:t>
            </a:r>
            <a:r>
              <a:rPr lang="en-US" altLang="zh-CN" sz="2800" baseline="-25000" dirty="0">
                <a:solidFill>
                  <a:schemeClr val="tx1"/>
                </a:solidFill>
                <a:latin typeface="Times New Roman" panose="02020603050405020304" pitchFamily="18" charset="0"/>
                <a:ea typeface="+mn-ea"/>
                <a:cs typeface="Times New Roman" panose="02020603050405020304" pitchFamily="18" charset="0"/>
              </a:rPr>
              <a:t>0</a:t>
            </a:r>
            <a:r>
              <a:rPr lang="en-US" altLang="zh-CN" sz="2800" dirty="0">
                <a:solidFill>
                  <a:schemeClr val="tx1"/>
                </a:solidFill>
                <a:latin typeface="Times New Roman" panose="02020603050405020304" pitchFamily="18" charset="0"/>
                <a:ea typeface="+mn-ea"/>
                <a:cs typeface="Times New Roman" panose="02020603050405020304" pitchFamily="18" charset="0"/>
              </a:rPr>
              <a:t>,v</a:t>
            </a:r>
            <a:r>
              <a:rPr lang="en-US" altLang="zh-CN" sz="2800" baseline="-25000" dirty="0">
                <a:solidFill>
                  <a:schemeClr val="tx1"/>
                </a:solidFill>
                <a:latin typeface="Times New Roman" panose="02020603050405020304" pitchFamily="18" charset="0"/>
                <a:ea typeface="+mn-ea"/>
                <a:cs typeface="Times New Roman" panose="02020603050405020304" pitchFamily="18" charset="0"/>
              </a:rPr>
              <a:t>1</a:t>
            </a:r>
            <a:r>
              <a:rPr lang="en-US" altLang="zh-CN" sz="2800" dirty="0">
                <a:solidFill>
                  <a:schemeClr val="tx1"/>
                </a:solidFill>
                <a:latin typeface="Times New Roman" panose="02020603050405020304" pitchFamily="18" charset="0"/>
                <a:ea typeface="+mn-ea"/>
                <a:cs typeface="Times New Roman" panose="02020603050405020304" pitchFamily="18" charset="0"/>
              </a:rPr>
              <a:t>,…,</a:t>
            </a:r>
            <a:r>
              <a:rPr lang="en-US" altLang="zh-CN" sz="2800" dirty="0" err="1">
                <a:solidFill>
                  <a:schemeClr val="tx1"/>
                </a:solidFill>
                <a:latin typeface="Times New Roman" panose="02020603050405020304" pitchFamily="18" charset="0"/>
                <a:ea typeface="+mn-ea"/>
                <a:cs typeface="Times New Roman" panose="02020603050405020304" pitchFamily="18" charset="0"/>
              </a:rPr>
              <a:t>v</a:t>
            </a:r>
            <a:r>
              <a:rPr lang="en-US" altLang="zh-CN" sz="2800" baseline="-25000" dirty="0" err="1">
                <a:solidFill>
                  <a:schemeClr val="tx1"/>
                </a:solidFill>
                <a:latin typeface="Times New Roman" panose="02020603050405020304" pitchFamily="18" charset="0"/>
                <a:ea typeface="+mn-ea"/>
                <a:cs typeface="Times New Roman" panose="02020603050405020304" pitchFamily="18" charset="0"/>
              </a:rPr>
              <a:t>k</a:t>
            </a:r>
            <a:r>
              <a:rPr lang="en-US" altLang="zh-CN" sz="2800" dirty="0">
                <a:solidFill>
                  <a:schemeClr val="tx1"/>
                </a:solidFill>
                <a:latin typeface="Times New Roman" panose="02020603050405020304" pitchFamily="18" charset="0"/>
                <a:ea typeface="+mn-ea"/>
                <a:cs typeface="Times New Roman" panose="02020603050405020304" pitchFamily="18" charset="0"/>
              </a:rPr>
              <a:t>}</a:t>
            </a:r>
            <a:r>
              <a:rPr lang="zh-CN" altLang="en-US" sz="2800" dirty="0">
                <a:solidFill>
                  <a:schemeClr val="tx1"/>
                </a:solidFill>
                <a:latin typeface="Times New Roman" panose="02020603050405020304" pitchFamily="18" charset="0"/>
                <a:ea typeface="+mn-ea"/>
                <a:cs typeface="Times New Roman" panose="02020603050405020304" pitchFamily="18" charset="0"/>
              </a:rPr>
              <a:t>和</a:t>
            </a:r>
            <a:r>
              <a:rPr lang="en-US" altLang="zh-CN" sz="2800" dirty="0">
                <a:solidFill>
                  <a:schemeClr val="tx1"/>
                </a:solidFill>
                <a:latin typeface="Times New Roman" panose="02020603050405020304" pitchFamily="18" charset="0"/>
                <a:ea typeface="+mn-ea"/>
                <a:cs typeface="Times New Roman" panose="02020603050405020304" pitchFamily="18" charset="0"/>
              </a:rPr>
              <a:t>{v</a:t>
            </a:r>
            <a:r>
              <a:rPr lang="en-US" altLang="zh-CN" sz="2800" baseline="-25000" dirty="0">
                <a:solidFill>
                  <a:schemeClr val="tx1"/>
                </a:solidFill>
                <a:latin typeface="Times New Roman" panose="02020603050405020304" pitchFamily="18" charset="0"/>
                <a:ea typeface="+mn-ea"/>
                <a:cs typeface="Times New Roman" panose="02020603050405020304" pitchFamily="18" charset="0"/>
              </a:rPr>
              <a:t>k</a:t>
            </a:r>
            <a:r>
              <a:rPr lang="en-US" altLang="zh-CN" sz="2800" dirty="0">
                <a:solidFill>
                  <a:schemeClr val="tx1"/>
                </a:solidFill>
                <a:latin typeface="Times New Roman" panose="02020603050405020304" pitchFamily="18" charset="0"/>
                <a:ea typeface="+mn-ea"/>
                <a:cs typeface="Times New Roman" panose="02020603050405020304" pitchFamily="18" charset="0"/>
              </a:rPr>
              <a:t>,v</a:t>
            </a:r>
            <a:r>
              <a:rPr lang="en-US" altLang="zh-CN" sz="2800" baseline="-25000" dirty="0">
                <a:solidFill>
                  <a:schemeClr val="tx1"/>
                </a:solidFill>
                <a:latin typeface="Times New Roman" panose="02020603050405020304" pitchFamily="18" charset="0"/>
                <a:ea typeface="+mn-ea"/>
                <a:cs typeface="Times New Roman" panose="02020603050405020304" pitchFamily="18" charset="0"/>
              </a:rPr>
              <a:t>k+1</a:t>
            </a:r>
            <a:r>
              <a:rPr lang="en-US" altLang="zh-CN" sz="2800" dirty="0">
                <a:solidFill>
                  <a:schemeClr val="tx1"/>
                </a:solidFill>
                <a:latin typeface="Times New Roman" panose="02020603050405020304" pitchFamily="18" charset="0"/>
                <a:ea typeface="+mn-ea"/>
                <a:cs typeface="Times New Roman" panose="02020603050405020304" pitchFamily="18" charset="0"/>
              </a:rPr>
              <a:t>,…,</a:t>
            </a:r>
            <a:r>
              <a:rPr lang="en-US" altLang="zh-CN" sz="2800" dirty="0" err="1">
                <a:solidFill>
                  <a:schemeClr val="tx1"/>
                </a:solidFill>
                <a:latin typeface="Times New Roman" panose="02020603050405020304" pitchFamily="18" charset="0"/>
                <a:ea typeface="+mn-ea"/>
                <a:cs typeface="Times New Roman" panose="02020603050405020304" pitchFamily="18" charset="0"/>
              </a:rPr>
              <a:t>v</a:t>
            </a:r>
            <a:r>
              <a:rPr lang="en-US" altLang="zh-CN" sz="2800" baseline="-25000" dirty="0" err="1">
                <a:solidFill>
                  <a:schemeClr val="tx1"/>
                </a:solidFill>
                <a:latin typeface="Times New Roman" panose="02020603050405020304" pitchFamily="18" charset="0"/>
                <a:ea typeface="+mn-ea"/>
                <a:cs typeface="Times New Roman" panose="02020603050405020304" pitchFamily="18" charset="0"/>
              </a:rPr>
              <a:t>n</a:t>
            </a:r>
            <a:r>
              <a:rPr lang="en-US" altLang="zh-CN" sz="2800" dirty="0">
                <a:solidFill>
                  <a:schemeClr val="tx1"/>
                </a:solidFill>
                <a:latin typeface="Times New Roman" panose="02020603050405020304" pitchFamily="18" charset="0"/>
                <a:ea typeface="+mn-ea"/>
                <a:cs typeface="Times New Roman" panose="02020603050405020304" pitchFamily="18" charset="0"/>
              </a:rPr>
              <a:t>}</a:t>
            </a:r>
            <a:r>
              <a:rPr lang="zh-CN" altLang="en-US" sz="2800" dirty="0">
                <a:solidFill>
                  <a:schemeClr val="tx1"/>
                </a:solidFill>
                <a:latin typeface="Times New Roman" panose="02020603050405020304" pitchFamily="18" charset="0"/>
                <a:ea typeface="+mn-ea"/>
                <a:cs typeface="Times New Roman" panose="02020603050405020304" pitchFamily="18" charset="0"/>
              </a:rPr>
              <a:t>的权之和。可以断言，由</a:t>
            </a:r>
            <a:r>
              <a:rPr lang="en-US" altLang="zh-CN" sz="2800" dirty="0">
                <a:solidFill>
                  <a:srgbClr val="FF0000"/>
                </a:solidFill>
                <a:latin typeface="Times New Roman" panose="02020603050405020304" pitchFamily="18" charset="0"/>
                <a:ea typeface="+mn-ea"/>
                <a:cs typeface="Times New Roman" panose="02020603050405020304" pitchFamily="18" charset="0"/>
              </a:rPr>
              <a:t>T</a:t>
            </a:r>
            <a:r>
              <a:rPr lang="zh-CN" altLang="en-US" sz="2800" dirty="0">
                <a:solidFill>
                  <a:srgbClr val="FF0000"/>
                </a:solidFill>
                <a:latin typeface="Times New Roman" panose="02020603050405020304" pitchFamily="18" charset="0"/>
                <a:ea typeface="+mn-ea"/>
                <a:cs typeface="Times New Roman" panose="02020603050405020304" pitchFamily="18" charset="0"/>
              </a:rPr>
              <a:t>所确定</a:t>
            </a:r>
            <a:r>
              <a:rPr lang="zh-CN" altLang="en-US" sz="2800" dirty="0" smtClean="0">
                <a:solidFill>
                  <a:srgbClr val="FF0000"/>
                </a:solidFill>
                <a:latin typeface="Times New Roman" panose="02020603050405020304" pitchFamily="18" charset="0"/>
                <a:ea typeface="+mn-ea"/>
                <a:cs typeface="Times New Roman" panose="02020603050405020304" pitchFamily="18" charset="0"/>
              </a:rPr>
              <a:t>的</a:t>
            </a:r>
            <a:r>
              <a:rPr lang="en-US" altLang="zh-CN" sz="2800" dirty="0" smtClean="0">
                <a:solidFill>
                  <a:srgbClr val="FF0000"/>
                </a:solidFill>
                <a:latin typeface="Times New Roman" panose="02020603050405020304" pitchFamily="18" charset="0"/>
                <a:ea typeface="+mn-ea"/>
                <a:cs typeface="Times New Roman" panose="02020603050405020304" pitchFamily="18" charset="0"/>
              </a:rPr>
              <a:t>2</a:t>
            </a:r>
            <a:r>
              <a:rPr lang="zh-CN" altLang="en-US" sz="2800" dirty="0">
                <a:solidFill>
                  <a:srgbClr val="FF0000"/>
                </a:solidFill>
                <a:latin typeface="Times New Roman" panose="02020603050405020304" pitchFamily="18" charset="0"/>
                <a:ea typeface="+mn-ea"/>
                <a:cs typeface="Times New Roman" panose="02020603050405020304" pitchFamily="18" charset="0"/>
              </a:rPr>
              <a:t>个子多边形的三角剖分也是最优的</a:t>
            </a:r>
            <a:r>
              <a:rPr lang="zh-CN" altLang="en-US" sz="2800" dirty="0">
                <a:solidFill>
                  <a:schemeClr val="tx1"/>
                </a:solidFill>
                <a:latin typeface="Times New Roman" panose="02020603050405020304" pitchFamily="18" charset="0"/>
                <a:ea typeface="+mn-ea"/>
                <a:cs typeface="Times New Roman" panose="02020603050405020304" pitchFamily="18" charset="0"/>
              </a:rPr>
              <a:t>。因为若有</a:t>
            </a:r>
            <a:r>
              <a:rPr lang="en-US" altLang="zh-CN" sz="2800" dirty="0">
                <a:solidFill>
                  <a:schemeClr val="tx1"/>
                </a:solidFill>
                <a:latin typeface="Times New Roman" panose="02020603050405020304" pitchFamily="18" charset="0"/>
                <a:ea typeface="+mn-ea"/>
                <a:cs typeface="Times New Roman" panose="02020603050405020304" pitchFamily="18" charset="0"/>
              </a:rPr>
              <a:t>{v</a:t>
            </a:r>
            <a:r>
              <a:rPr lang="en-US" altLang="zh-CN" sz="2800" baseline="-25000" dirty="0">
                <a:solidFill>
                  <a:schemeClr val="tx1"/>
                </a:solidFill>
                <a:latin typeface="Times New Roman" panose="02020603050405020304" pitchFamily="18" charset="0"/>
                <a:ea typeface="+mn-ea"/>
                <a:cs typeface="Times New Roman" panose="02020603050405020304" pitchFamily="18" charset="0"/>
              </a:rPr>
              <a:t>0</a:t>
            </a:r>
            <a:r>
              <a:rPr lang="en-US" altLang="zh-CN" sz="2800" dirty="0">
                <a:solidFill>
                  <a:schemeClr val="tx1"/>
                </a:solidFill>
                <a:latin typeface="Times New Roman" panose="02020603050405020304" pitchFamily="18" charset="0"/>
                <a:ea typeface="+mn-ea"/>
                <a:cs typeface="Times New Roman" panose="02020603050405020304" pitchFamily="18" charset="0"/>
              </a:rPr>
              <a:t>,v</a:t>
            </a:r>
            <a:r>
              <a:rPr lang="en-US" altLang="zh-CN" sz="2800" baseline="-25000" dirty="0">
                <a:solidFill>
                  <a:schemeClr val="tx1"/>
                </a:solidFill>
                <a:latin typeface="Times New Roman" panose="02020603050405020304" pitchFamily="18" charset="0"/>
                <a:ea typeface="+mn-ea"/>
                <a:cs typeface="Times New Roman" panose="02020603050405020304" pitchFamily="18" charset="0"/>
              </a:rPr>
              <a:t>1</a:t>
            </a:r>
            <a:r>
              <a:rPr lang="en-US" altLang="zh-CN" sz="2800" dirty="0">
                <a:solidFill>
                  <a:schemeClr val="tx1"/>
                </a:solidFill>
                <a:latin typeface="Times New Roman" panose="02020603050405020304" pitchFamily="18" charset="0"/>
                <a:ea typeface="+mn-ea"/>
                <a:cs typeface="Times New Roman" panose="02020603050405020304" pitchFamily="18" charset="0"/>
              </a:rPr>
              <a:t>,…,</a:t>
            </a:r>
            <a:r>
              <a:rPr lang="en-US" altLang="zh-CN" sz="2800" dirty="0" err="1">
                <a:solidFill>
                  <a:schemeClr val="tx1"/>
                </a:solidFill>
                <a:latin typeface="Times New Roman" panose="02020603050405020304" pitchFamily="18" charset="0"/>
                <a:ea typeface="+mn-ea"/>
                <a:cs typeface="Times New Roman" panose="02020603050405020304" pitchFamily="18" charset="0"/>
              </a:rPr>
              <a:t>v</a:t>
            </a:r>
            <a:r>
              <a:rPr lang="en-US" altLang="zh-CN" sz="2800" baseline="-25000" dirty="0" err="1">
                <a:solidFill>
                  <a:schemeClr val="tx1"/>
                </a:solidFill>
                <a:latin typeface="Times New Roman" panose="02020603050405020304" pitchFamily="18" charset="0"/>
                <a:ea typeface="+mn-ea"/>
                <a:cs typeface="Times New Roman" panose="02020603050405020304" pitchFamily="18" charset="0"/>
              </a:rPr>
              <a:t>k</a:t>
            </a:r>
            <a:r>
              <a:rPr lang="en-US" altLang="zh-CN" sz="2800" dirty="0">
                <a:solidFill>
                  <a:schemeClr val="tx1"/>
                </a:solidFill>
                <a:latin typeface="Times New Roman" panose="02020603050405020304" pitchFamily="18" charset="0"/>
                <a:ea typeface="+mn-ea"/>
                <a:cs typeface="Times New Roman" panose="02020603050405020304" pitchFamily="18" charset="0"/>
              </a:rPr>
              <a:t>}</a:t>
            </a:r>
            <a:r>
              <a:rPr lang="zh-CN" altLang="en-US" sz="2800" dirty="0">
                <a:solidFill>
                  <a:schemeClr val="tx1"/>
                </a:solidFill>
                <a:latin typeface="Times New Roman" panose="02020603050405020304" pitchFamily="18" charset="0"/>
                <a:ea typeface="+mn-ea"/>
                <a:cs typeface="Times New Roman" panose="02020603050405020304" pitchFamily="18" charset="0"/>
              </a:rPr>
              <a:t>或</a:t>
            </a:r>
            <a:r>
              <a:rPr lang="en-US" altLang="zh-CN" sz="2800" dirty="0">
                <a:solidFill>
                  <a:schemeClr val="tx1"/>
                </a:solidFill>
                <a:latin typeface="Times New Roman" panose="02020603050405020304" pitchFamily="18" charset="0"/>
                <a:ea typeface="+mn-ea"/>
                <a:cs typeface="Times New Roman" panose="02020603050405020304" pitchFamily="18" charset="0"/>
              </a:rPr>
              <a:t>{v</a:t>
            </a:r>
            <a:r>
              <a:rPr lang="en-US" altLang="zh-CN" sz="2800" baseline="-25000" dirty="0">
                <a:solidFill>
                  <a:schemeClr val="tx1"/>
                </a:solidFill>
                <a:latin typeface="Times New Roman" panose="02020603050405020304" pitchFamily="18" charset="0"/>
                <a:ea typeface="+mn-ea"/>
                <a:cs typeface="Times New Roman" panose="02020603050405020304" pitchFamily="18" charset="0"/>
              </a:rPr>
              <a:t>k</a:t>
            </a:r>
            <a:r>
              <a:rPr lang="en-US" altLang="zh-CN" sz="2800" dirty="0">
                <a:solidFill>
                  <a:schemeClr val="tx1"/>
                </a:solidFill>
                <a:latin typeface="Times New Roman" panose="02020603050405020304" pitchFamily="18" charset="0"/>
                <a:ea typeface="+mn-ea"/>
                <a:cs typeface="Times New Roman" panose="02020603050405020304" pitchFamily="18" charset="0"/>
              </a:rPr>
              <a:t>,v</a:t>
            </a:r>
            <a:r>
              <a:rPr lang="en-US" altLang="zh-CN" sz="2800" baseline="-25000" dirty="0">
                <a:solidFill>
                  <a:schemeClr val="tx1"/>
                </a:solidFill>
                <a:latin typeface="Times New Roman" panose="02020603050405020304" pitchFamily="18" charset="0"/>
                <a:ea typeface="+mn-ea"/>
                <a:cs typeface="Times New Roman" panose="02020603050405020304" pitchFamily="18" charset="0"/>
              </a:rPr>
              <a:t>k+1</a:t>
            </a:r>
            <a:r>
              <a:rPr lang="en-US" altLang="zh-CN" sz="2800" dirty="0">
                <a:solidFill>
                  <a:schemeClr val="tx1"/>
                </a:solidFill>
                <a:latin typeface="Times New Roman" panose="02020603050405020304" pitchFamily="18" charset="0"/>
                <a:ea typeface="+mn-ea"/>
                <a:cs typeface="Times New Roman" panose="02020603050405020304" pitchFamily="18" charset="0"/>
              </a:rPr>
              <a:t>,…,</a:t>
            </a:r>
            <a:r>
              <a:rPr lang="en-US" altLang="zh-CN" sz="2800" dirty="0" err="1">
                <a:solidFill>
                  <a:schemeClr val="tx1"/>
                </a:solidFill>
                <a:latin typeface="Times New Roman" panose="02020603050405020304" pitchFamily="18" charset="0"/>
                <a:ea typeface="+mn-ea"/>
                <a:cs typeface="Times New Roman" panose="02020603050405020304" pitchFamily="18" charset="0"/>
              </a:rPr>
              <a:t>v</a:t>
            </a:r>
            <a:r>
              <a:rPr lang="en-US" altLang="zh-CN" sz="2800" baseline="-25000" dirty="0" err="1">
                <a:solidFill>
                  <a:schemeClr val="tx1"/>
                </a:solidFill>
                <a:latin typeface="Times New Roman" panose="02020603050405020304" pitchFamily="18" charset="0"/>
                <a:ea typeface="+mn-ea"/>
                <a:cs typeface="Times New Roman" panose="02020603050405020304" pitchFamily="18" charset="0"/>
              </a:rPr>
              <a:t>n</a:t>
            </a:r>
            <a:r>
              <a:rPr lang="en-US" altLang="zh-CN" sz="2800" dirty="0">
                <a:solidFill>
                  <a:schemeClr val="tx1"/>
                </a:solidFill>
                <a:latin typeface="Times New Roman" panose="02020603050405020304" pitchFamily="18" charset="0"/>
                <a:ea typeface="+mn-ea"/>
                <a:cs typeface="Times New Roman" panose="02020603050405020304" pitchFamily="18" charset="0"/>
              </a:rPr>
              <a:t>}</a:t>
            </a:r>
            <a:r>
              <a:rPr lang="zh-CN" altLang="en-US" sz="2800" dirty="0">
                <a:solidFill>
                  <a:schemeClr val="tx1"/>
                </a:solidFill>
                <a:latin typeface="Times New Roman" panose="02020603050405020304" pitchFamily="18" charset="0"/>
                <a:ea typeface="+mn-ea"/>
                <a:cs typeface="Times New Roman" panose="02020603050405020304" pitchFamily="18" charset="0"/>
              </a:rPr>
              <a:t>的更小权的三角剖分将导致</a:t>
            </a:r>
            <a:r>
              <a:rPr lang="en-US" altLang="zh-CN" sz="2800" dirty="0">
                <a:solidFill>
                  <a:schemeClr val="tx1"/>
                </a:solidFill>
                <a:latin typeface="Times New Roman" panose="02020603050405020304" pitchFamily="18" charset="0"/>
                <a:ea typeface="+mn-ea"/>
                <a:cs typeface="Times New Roman" panose="02020603050405020304" pitchFamily="18" charset="0"/>
              </a:rPr>
              <a:t>T</a:t>
            </a:r>
            <a:r>
              <a:rPr lang="zh-CN" altLang="en-US" sz="2800" dirty="0">
                <a:solidFill>
                  <a:schemeClr val="tx1"/>
                </a:solidFill>
                <a:latin typeface="Times New Roman" panose="02020603050405020304" pitchFamily="18" charset="0"/>
                <a:ea typeface="+mn-ea"/>
                <a:cs typeface="Times New Roman" panose="02020603050405020304" pitchFamily="18" charset="0"/>
              </a:rPr>
              <a:t>不是最优三角剖分的矛盾。 </a:t>
            </a:r>
          </a:p>
        </p:txBody>
      </p:sp>
      <p:pic>
        <p:nvPicPr>
          <p:cNvPr id="5" name="Picture 4" descr="t33"/>
          <p:cNvPicPr>
            <a:picLocks noChangeAspect="1" noChangeArrowheads="1"/>
          </p:cNvPicPr>
          <p:nvPr/>
        </p:nvPicPr>
        <p:blipFill rotWithShape="1">
          <a:blip r:embed="rId3" cstate="print"/>
          <a:srcRect r="48490"/>
          <a:stretch/>
        </p:blipFill>
        <p:spPr bwMode="auto">
          <a:xfrm>
            <a:off x="4150713" y="4653136"/>
            <a:ext cx="2653535" cy="2064715"/>
          </a:xfrm>
          <a:prstGeom prst="rect">
            <a:avLst/>
          </a:prstGeom>
          <a:noFill/>
          <a:ln w="9525">
            <a:noFill/>
            <a:miter lim="800000"/>
            <a:headEnd/>
            <a:tailEnd/>
          </a:ln>
        </p:spPr>
      </p:pic>
      <p:sp>
        <p:nvSpPr>
          <p:cNvPr id="2" name="等腰三角形 1"/>
          <p:cNvSpPr/>
          <p:nvPr/>
        </p:nvSpPr>
        <p:spPr bwMode="auto">
          <a:xfrm rot="12772721">
            <a:off x="5139039" y="4897079"/>
            <a:ext cx="615436" cy="1638865"/>
          </a:xfrm>
          <a:prstGeom prst="triangle">
            <a:avLst>
              <a:gd name="adj" fmla="val 50835"/>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pPr>
            <a:endParaRPr kumimoji="0" lang="zh-CN" altLang="en-US" sz="3000" b="0" i="0" u="none" strike="noStrike" cap="none" normalizeH="0" baseline="0" smtClean="0">
              <a:ln>
                <a:noFill/>
              </a:ln>
              <a:solidFill>
                <a:srgbClr val="000066"/>
              </a:solidFill>
              <a:effectLst/>
              <a:latin typeface="Arial" panose="020B0604020202020204" pitchFamily="34" charset="0"/>
              <a:ea typeface="楷体_GB2312" pitchFamily="49" charset="-122"/>
              <a:cs typeface="Times New Roman" panose="02020603050405020304" pitchFamily="18" charset="0"/>
            </a:endParaRPr>
          </a:p>
        </p:txBody>
      </p:sp>
    </p:spTree>
    <p:extLst>
      <p:ext uri="{BB962C8B-B14F-4D97-AF65-F5344CB8AC3E}">
        <p14:creationId xmlns:p14="http://schemas.microsoft.com/office/powerpoint/2010/main" val="1642324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97B659B9-FDD0-4095-92A1-33F8C7665C0C}" type="slidenum">
              <a:rPr lang="en-US" altLang="zh-CN">
                <a:latin typeface="Times New Roman" panose="02020603050405020304" pitchFamily="18" charset="0"/>
                <a:cs typeface="Times New Roman" panose="02020603050405020304" pitchFamily="18" charset="0"/>
              </a:rPr>
              <a:t>12</a:t>
            </a:fld>
            <a:endParaRPr lang="en-US" altLang="zh-CN">
              <a:latin typeface="Times New Roman" panose="02020603050405020304" pitchFamily="18" charset="0"/>
              <a:cs typeface="Times New Roman" panose="02020603050405020304" pitchFamily="18" charset="0"/>
            </a:endParaRPr>
          </a:p>
        </p:txBody>
      </p:sp>
      <p:sp>
        <p:nvSpPr>
          <p:cNvPr id="308226" name="Rectangle 2"/>
          <p:cNvSpPr>
            <a:spLocks noChangeArrowheads="1"/>
          </p:cNvSpPr>
          <p:nvPr/>
        </p:nvSpPr>
        <p:spPr bwMode="auto">
          <a:xfrm>
            <a:off x="428625" y="142875"/>
            <a:ext cx="7345363" cy="795338"/>
          </a:xfrm>
          <a:prstGeom prst="rect">
            <a:avLst/>
          </a:prstGeom>
          <a:noFill/>
          <a:ln w="9525">
            <a:noFill/>
            <a:miter lim="800000"/>
          </a:ln>
          <a:effectLst/>
        </p:spPr>
        <p:txBody>
          <a:bodyPr anchor="b"/>
          <a:lstStyle/>
          <a:p>
            <a:pPr>
              <a:spcBef>
                <a:spcPct val="0"/>
              </a:spcBef>
              <a:buClrTx/>
              <a:buSzTx/>
              <a:buFontTx/>
              <a:buNone/>
              <a:defRPr/>
            </a:pPr>
            <a:r>
              <a:rPr lang="en-US" altLang="zh-CN" sz="3800" dirty="0" smtClean="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2. </a:t>
            </a:r>
            <a:r>
              <a:rPr lang="zh-CN" altLang="en-US" sz="3800" dirty="0" smtClean="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最</a:t>
            </a:r>
            <a:r>
              <a:rPr lang="zh-CN" altLang="en-US" sz="3800" dirty="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优三角剖分的递归结构</a:t>
            </a:r>
            <a:endParaRPr lang="ja-JP" altLang="en-US" sz="3800" dirty="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endParaRPr>
          </a:p>
        </p:txBody>
      </p:sp>
      <p:sp>
        <p:nvSpPr>
          <p:cNvPr id="39940" name="Text Box 3"/>
          <p:cNvSpPr txBox="1">
            <a:spLocks noChangeArrowheads="1"/>
          </p:cNvSpPr>
          <p:nvPr/>
        </p:nvSpPr>
        <p:spPr bwMode="auto">
          <a:xfrm>
            <a:off x="369888" y="1076184"/>
            <a:ext cx="8589963" cy="4154984"/>
          </a:xfrm>
          <a:prstGeom prst="rect">
            <a:avLst/>
          </a:prstGeom>
          <a:noFill/>
          <a:ln w="6350">
            <a:noFill/>
            <a:miter lim="800000"/>
          </a:ln>
        </p:spPr>
        <p:txBody>
          <a:bodyPr>
            <a:spAutoFit/>
          </a:bodyPr>
          <a:lstStyle/>
          <a:p>
            <a:pPr>
              <a:lnSpc>
                <a:spcPct val="150000"/>
              </a:lnSpc>
              <a:spcBef>
                <a:spcPct val="0"/>
              </a:spcBef>
              <a:buClrTx/>
              <a:buSzTx/>
              <a:buFontTx/>
              <a:buChar char="•"/>
              <a:defRPr/>
            </a:pPr>
            <a:r>
              <a:rPr lang="zh-CN" altLang="en-US" sz="2200" dirty="0">
                <a:solidFill>
                  <a:schemeClr val="tx1"/>
                </a:solidFill>
                <a:latin typeface="Times New Roman" panose="02020603050405020304" pitchFamily="18" charset="0"/>
                <a:ea typeface="+mn-ea"/>
                <a:cs typeface="Times New Roman" panose="02020603050405020304" pitchFamily="18" charset="0"/>
              </a:rPr>
              <a:t>定义</a:t>
            </a:r>
            <a:r>
              <a:rPr lang="en-US" altLang="zh-CN" sz="2200" dirty="0">
                <a:solidFill>
                  <a:schemeClr val="tx1"/>
                </a:solidFill>
                <a:latin typeface="Times New Roman" panose="02020603050405020304" pitchFamily="18" charset="0"/>
                <a:ea typeface="+mn-ea"/>
                <a:cs typeface="Times New Roman" panose="02020603050405020304" pitchFamily="18" charset="0"/>
              </a:rPr>
              <a:t>t[</a:t>
            </a:r>
            <a:r>
              <a:rPr lang="en-US" altLang="zh-CN" sz="2200" dirty="0" err="1">
                <a:solidFill>
                  <a:schemeClr val="tx1"/>
                </a:solidFill>
                <a:latin typeface="Times New Roman" panose="02020603050405020304" pitchFamily="18" charset="0"/>
                <a:ea typeface="+mn-ea"/>
                <a:cs typeface="Times New Roman" panose="02020603050405020304" pitchFamily="18" charset="0"/>
              </a:rPr>
              <a:t>i</a:t>
            </a:r>
            <a:r>
              <a:rPr lang="en-US" altLang="zh-CN" sz="2200" dirty="0">
                <a:solidFill>
                  <a:schemeClr val="tx1"/>
                </a:solidFill>
                <a:latin typeface="Times New Roman" panose="02020603050405020304" pitchFamily="18" charset="0"/>
                <a:ea typeface="+mn-ea"/>
                <a:cs typeface="Times New Roman" panose="02020603050405020304" pitchFamily="18" charset="0"/>
              </a:rPr>
              <a:t>][j]</a:t>
            </a:r>
            <a:r>
              <a:rPr lang="zh-CN" altLang="en-US" sz="2200" dirty="0">
                <a:solidFill>
                  <a:schemeClr val="tx1"/>
                </a:solidFill>
                <a:latin typeface="Times New Roman" panose="02020603050405020304" pitchFamily="18" charset="0"/>
                <a:ea typeface="+mn-ea"/>
                <a:cs typeface="Times New Roman" panose="02020603050405020304" pitchFamily="18" charset="0"/>
              </a:rPr>
              <a:t>，</a:t>
            </a:r>
            <a:r>
              <a:rPr lang="en-US" altLang="zh-CN" sz="2200" dirty="0">
                <a:solidFill>
                  <a:schemeClr val="tx1"/>
                </a:solidFill>
                <a:latin typeface="Times New Roman" panose="02020603050405020304" pitchFamily="18" charset="0"/>
                <a:ea typeface="+mn-ea"/>
                <a:cs typeface="Times New Roman" panose="02020603050405020304" pitchFamily="18" charset="0"/>
              </a:rPr>
              <a:t>1≤i&lt;</a:t>
            </a:r>
            <a:r>
              <a:rPr lang="en-US" altLang="zh-CN" sz="2200" dirty="0" err="1">
                <a:solidFill>
                  <a:schemeClr val="tx1"/>
                </a:solidFill>
                <a:latin typeface="Times New Roman" panose="02020603050405020304" pitchFamily="18" charset="0"/>
                <a:ea typeface="+mn-ea"/>
                <a:cs typeface="Times New Roman" panose="02020603050405020304" pitchFamily="18" charset="0"/>
              </a:rPr>
              <a:t>j≤n</a:t>
            </a:r>
            <a:r>
              <a:rPr lang="zh-CN" altLang="en-US" sz="2200" dirty="0">
                <a:solidFill>
                  <a:schemeClr val="tx1"/>
                </a:solidFill>
                <a:latin typeface="Times New Roman" panose="02020603050405020304" pitchFamily="18" charset="0"/>
                <a:ea typeface="+mn-ea"/>
                <a:cs typeface="Times New Roman" panose="02020603050405020304" pitchFamily="18" charset="0"/>
              </a:rPr>
              <a:t>为凸子多边形</a:t>
            </a:r>
            <a:r>
              <a:rPr lang="en-US" altLang="zh-CN" sz="2200" dirty="0">
                <a:solidFill>
                  <a:schemeClr val="tx1"/>
                </a:solidFill>
                <a:latin typeface="Times New Roman" panose="02020603050405020304" pitchFamily="18" charset="0"/>
                <a:ea typeface="+mn-ea"/>
                <a:cs typeface="Times New Roman" panose="02020603050405020304" pitchFamily="18" charset="0"/>
              </a:rPr>
              <a:t>{v</a:t>
            </a:r>
            <a:r>
              <a:rPr lang="en-US" altLang="zh-CN" sz="2200" baseline="-25000" dirty="0">
                <a:solidFill>
                  <a:schemeClr val="tx1"/>
                </a:solidFill>
                <a:latin typeface="Times New Roman" panose="02020603050405020304" pitchFamily="18" charset="0"/>
                <a:ea typeface="+mn-ea"/>
                <a:cs typeface="Times New Roman" panose="02020603050405020304" pitchFamily="18" charset="0"/>
              </a:rPr>
              <a:t>i-1</a:t>
            </a:r>
            <a:r>
              <a:rPr lang="en-US" altLang="zh-CN" sz="2200" dirty="0">
                <a:solidFill>
                  <a:schemeClr val="tx1"/>
                </a:solidFill>
                <a:latin typeface="Times New Roman" panose="02020603050405020304" pitchFamily="18" charset="0"/>
                <a:ea typeface="+mn-ea"/>
                <a:cs typeface="Times New Roman" panose="02020603050405020304" pitchFamily="18" charset="0"/>
              </a:rPr>
              <a:t>,v</a:t>
            </a:r>
            <a:r>
              <a:rPr lang="en-US" altLang="zh-CN" sz="2200" baseline="-25000" dirty="0">
                <a:solidFill>
                  <a:schemeClr val="tx1"/>
                </a:solidFill>
                <a:latin typeface="Times New Roman" panose="02020603050405020304" pitchFamily="18" charset="0"/>
                <a:ea typeface="+mn-ea"/>
                <a:cs typeface="Times New Roman" panose="02020603050405020304" pitchFamily="18" charset="0"/>
              </a:rPr>
              <a:t>i</a:t>
            </a:r>
            <a:r>
              <a:rPr lang="en-US" altLang="zh-CN" sz="2200" dirty="0">
                <a:solidFill>
                  <a:schemeClr val="tx1"/>
                </a:solidFill>
                <a:latin typeface="Times New Roman" panose="02020603050405020304" pitchFamily="18" charset="0"/>
                <a:ea typeface="+mn-ea"/>
                <a:cs typeface="Times New Roman" panose="02020603050405020304" pitchFamily="18" charset="0"/>
              </a:rPr>
              <a:t>,…,</a:t>
            </a:r>
            <a:r>
              <a:rPr lang="en-US" altLang="zh-CN" sz="2200" dirty="0" err="1">
                <a:solidFill>
                  <a:schemeClr val="tx1"/>
                </a:solidFill>
                <a:latin typeface="Times New Roman" panose="02020603050405020304" pitchFamily="18" charset="0"/>
                <a:ea typeface="+mn-ea"/>
                <a:cs typeface="Times New Roman" panose="02020603050405020304" pitchFamily="18" charset="0"/>
              </a:rPr>
              <a:t>v</a:t>
            </a:r>
            <a:r>
              <a:rPr lang="en-US" altLang="zh-CN" sz="2200" baseline="-25000" dirty="0" err="1">
                <a:solidFill>
                  <a:schemeClr val="tx1"/>
                </a:solidFill>
                <a:latin typeface="Times New Roman" panose="02020603050405020304" pitchFamily="18" charset="0"/>
                <a:ea typeface="+mn-ea"/>
                <a:cs typeface="Times New Roman" panose="02020603050405020304" pitchFamily="18" charset="0"/>
              </a:rPr>
              <a:t>j</a:t>
            </a:r>
            <a:r>
              <a:rPr lang="en-US" altLang="zh-CN" sz="2200" dirty="0">
                <a:solidFill>
                  <a:schemeClr val="tx1"/>
                </a:solidFill>
                <a:latin typeface="Times New Roman" panose="02020603050405020304" pitchFamily="18" charset="0"/>
                <a:ea typeface="+mn-ea"/>
                <a:cs typeface="Times New Roman" panose="02020603050405020304" pitchFamily="18" charset="0"/>
              </a:rPr>
              <a:t>}</a:t>
            </a:r>
            <a:r>
              <a:rPr lang="zh-CN" altLang="en-US" sz="2200" dirty="0">
                <a:solidFill>
                  <a:schemeClr val="tx1"/>
                </a:solidFill>
                <a:latin typeface="Times New Roman" panose="02020603050405020304" pitchFamily="18" charset="0"/>
                <a:ea typeface="+mn-ea"/>
                <a:cs typeface="Times New Roman" panose="02020603050405020304" pitchFamily="18" charset="0"/>
              </a:rPr>
              <a:t>的最优三角剖分所对应的权函数</a:t>
            </a:r>
            <a:r>
              <a:rPr lang="zh-CN" altLang="en-US" sz="2200" dirty="0" smtClean="0">
                <a:solidFill>
                  <a:schemeClr val="tx1"/>
                </a:solidFill>
                <a:latin typeface="Times New Roman" panose="02020603050405020304" pitchFamily="18" charset="0"/>
                <a:ea typeface="+mn-ea"/>
                <a:cs typeface="Times New Roman" panose="02020603050405020304" pitchFamily="18" charset="0"/>
              </a:rPr>
              <a:t>值。</a:t>
            </a:r>
            <a:r>
              <a:rPr lang="en-US" altLang="zh-CN" sz="2200" dirty="0">
                <a:solidFill>
                  <a:schemeClr val="tx1"/>
                </a:solidFill>
                <a:latin typeface="Times New Roman" panose="02020603050405020304" pitchFamily="18" charset="0"/>
                <a:ea typeface="+mn-ea"/>
                <a:cs typeface="Times New Roman" panose="02020603050405020304" pitchFamily="18" charset="0"/>
              </a:rPr>
              <a:t>t[</a:t>
            </a:r>
            <a:r>
              <a:rPr lang="en-US" altLang="zh-CN" sz="2200" dirty="0" err="1">
                <a:solidFill>
                  <a:schemeClr val="tx1"/>
                </a:solidFill>
                <a:latin typeface="Times New Roman" panose="02020603050405020304" pitchFamily="18" charset="0"/>
                <a:ea typeface="+mn-ea"/>
                <a:cs typeface="Times New Roman" panose="02020603050405020304" pitchFamily="18" charset="0"/>
              </a:rPr>
              <a:t>i</a:t>
            </a:r>
            <a:r>
              <a:rPr lang="en-US" altLang="zh-CN" sz="2200" dirty="0">
                <a:solidFill>
                  <a:schemeClr val="tx1"/>
                </a:solidFill>
                <a:latin typeface="Times New Roman" panose="02020603050405020304" pitchFamily="18" charset="0"/>
                <a:ea typeface="+mn-ea"/>
                <a:cs typeface="Times New Roman" panose="02020603050405020304" pitchFamily="18" charset="0"/>
              </a:rPr>
              <a:t>][j]</a:t>
            </a:r>
            <a:r>
              <a:rPr lang="zh-CN" altLang="en-US" sz="2200" dirty="0">
                <a:solidFill>
                  <a:schemeClr val="tx1"/>
                </a:solidFill>
                <a:latin typeface="Times New Roman" panose="02020603050405020304" pitchFamily="18" charset="0"/>
                <a:ea typeface="+mn-ea"/>
                <a:cs typeface="Times New Roman" panose="02020603050405020304" pitchFamily="18" charset="0"/>
              </a:rPr>
              <a:t>的值可以利用最优子结构性质递归地计算。</a:t>
            </a:r>
            <a:endParaRPr lang="en-US" altLang="zh-CN" sz="2200" dirty="0" smtClean="0">
              <a:solidFill>
                <a:schemeClr val="tx1"/>
              </a:solidFill>
              <a:latin typeface="Times New Roman" panose="02020603050405020304" pitchFamily="18" charset="0"/>
              <a:ea typeface="+mn-ea"/>
              <a:cs typeface="Times New Roman" panose="02020603050405020304" pitchFamily="18" charset="0"/>
            </a:endParaRPr>
          </a:p>
          <a:p>
            <a:pPr>
              <a:lnSpc>
                <a:spcPct val="150000"/>
              </a:lnSpc>
              <a:spcBef>
                <a:spcPct val="0"/>
              </a:spcBef>
              <a:buClrTx/>
              <a:buSzTx/>
              <a:buFontTx/>
              <a:buChar char="•"/>
              <a:defRPr/>
            </a:pPr>
            <a:r>
              <a:rPr lang="zh-CN" altLang="en-US" sz="2200" dirty="0" smtClean="0">
                <a:solidFill>
                  <a:schemeClr val="tx1"/>
                </a:solidFill>
                <a:latin typeface="Times New Roman" panose="02020603050405020304" pitchFamily="18" charset="0"/>
                <a:ea typeface="+mn-ea"/>
                <a:cs typeface="Times New Roman" panose="02020603050405020304" pitchFamily="18" charset="0"/>
              </a:rPr>
              <a:t>当</a:t>
            </a:r>
            <a:r>
              <a:rPr lang="en-US" altLang="zh-CN" sz="2200" dirty="0" err="1" smtClean="0">
                <a:solidFill>
                  <a:schemeClr val="tx1"/>
                </a:solidFill>
                <a:latin typeface="Times New Roman" panose="02020603050405020304" pitchFamily="18" charset="0"/>
                <a:ea typeface="+mn-ea"/>
                <a:cs typeface="Times New Roman" panose="02020603050405020304" pitchFamily="18" charset="0"/>
              </a:rPr>
              <a:t>i</a:t>
            </a:r>
            <a:r>
              <a:rPr lang="en-US" altLang="zh-CN" sz="2200" dirty="0" smtClean="0">
                <a:solidFill>
                  <a:schemeClr val="tx1"/>
                </a:solidFill>
                <a:latin typeface="Times New Roman" panose="02020603050405020304" pitchFamily="18" charset="0"/>
                <a:ea typeface="+mn-ea"/>
                <a:cs typeface="Times New Roman" panose="02020603050405020304" pitchFamily="18" charset="0"/>
              </a:rPr>
              <a:t>=j</a:t>
            </a:r>
            <a:r>
              <a:rPr lang="zh-CN" altLang="en-US" sz="2200" dirty="0" smtClean="0">
                <a:solidFill>
                  <a:schemeClr val="tx1"/>
                </a:solidFill>
                <a:latin typeface="Times New Roman" panose="02020603050405020304" pitchFamily="18" charset="0"/>
                <a:ea typeface="+mn-ea"/>
                <a:cs typeface="Times New Roman" panose="02020603050405020304" pitchFamily="18" charset="0"/>
              </a:rPr>
              <a:t>时，退化</a:t>
            </a:r>
            <a:r>
              <a:rPr lang="zh-CN" altLang="en-US" sz="2200" dirty="0">
                <a:solidFill>
                  <a:schemeClr val="tx1"/>
                </a:solidFill>
                <a:latin typeface="Times New Roman" panose="02020603050405020304" pitchFamily="18" charset="0"/>
                <a:ea typeface="+mn-ea"/>
                <a:cs typeface="Times New Roman" panose="02020603050405020304" pitchFamily="18" charset="0"/>
              </a:rPr>
              <a:t>的多边形</a:t>
            </a:r>
            <a:r>
              <a:rPr lang="en-US" altLang="zh-CN" sz="2200" dirty="0">
                <a:solidFill>
                  <a:schemeClr val="tx1"/>
                </a:solidFill>
                <a:latin typeface="Times New Roman" panose="02020603050405020304" pitchFamily="18" charset="0"/>
                <a:ea typeface="+mn-ea"/>
                <a:cs typeface="Times New Roman" panose="02020603050405020304" pitchFamily="18" charset="0"/>
              </a:rPr>
              <a:t>{v</a:t>
            </a:r>
            <a:r>
              <a:rPr lang="en-US" altLang="zh-CN" sz="2200" baseline="-25000" dirty="0">
                <a:solidFill>
                  <a:schemeClr val="tx1"/>
                </a:solidFill>
                <a:latin typeface="Times New Roman" panose="02020603050405020304" pitchFamily="18" charset="0"/>
                <a:ea typeface="+mn-ea"/>
                <a:cs typeface="Times New Roman" panose="02020603050405020304" pitchFamily="18" charset="0"/>
              </a:rPr>
              <a:t>i-1</a:t>
            </a:r>
            <a:r>
              <a:rPr lang="en-US" altLang="zh-CN" sz="2200" dirty="0">
                <a:solidFill>
                  <a:schemeClr val="tx1"/>
                </a:solidFill>
                <a:latin typeface="Times New Roman" panose="02020603050405020304" pitchFamily="18" charset="0"/>
                <a:ea typeface="+mn-ea"/>
                <a:cs typeface="Times New Roman" panose="02020603050405020304" pitchFamily="18" charset="0"/>
              </a:rPr>
              <a:t>,v</a:t>
            </a:r>
            <a:r>
              <a:rPr lang="en-US" altLang="zh-CN" sz="2200" baseline="-25000" dirty="0">
                <a:solidFill>
                  <a:schemeClr val="tx1"/>
                </a:solidFill>
                <a:latin typeface="Times New Roman" panose="02020603050405020304" pitchFamily="18" charset="0"/>
                <a:ea typeface="+mn-ea"/>
                <a:cs typeface="Times New Roman" panose="02020603050405020304" pitchFamily="18" charset="0"/>
              </a:rPr>
              <a:t>i</a:t>
            </a:r>
            <a:r>
              <a:rPr lang="en-US" altLang="zh-CN" sz="2200" dirty="0" smtClean="0">
                <a:solidFill>
                  <a:schemeClr val="tx1"/>
                </a:solidFill>
                <a:latin typeface="Times New Roman" panose="02020603050405020304" pitchFamily="18" charset="0"/>
                <a:ea typeface="+mn-ea"/>
                <a:cs typeface="Times New Roman" panose="02020603050405020304" pitchFamily="18" charset="0"/>
              </a:rPr>
              <a:t>}</a:t>
            </a:r>
            <a:r>
              <a:rPr lang="zh-CN" altLang="en-US" sz="2200" dirty="0" smtClean="0">
                <a:solidFill>
                  <a:schemeClr val="tx1"/>
                </a:solidFill>
                <a:latin typeface="Times New Roman" panose="02020603050405020304" pitchFamily="18" charset="0"/>
                <a:ea typeface="+mn-ea"/>
                <a:cs typeface="Times New Roman" panose="02020603050405020304" pitchFamily="18" charset="0"/>
              </a:rPr>
              <a:t> 权值为</a:t>
            </a:r>
            <a:r>
              <a:rPr lang="en-US" altLang="zh-CN" sz="2200" dirty="0" smtClean="0">
                <a:solidFill>
                  <a:schemeClr val="tx1"/>
                </a:solidFill>
                <a:latin typeface="Times New Roman" panose="02020603050405020304" pitchFamily="18" charset="0"/>
                <a:ea typeface="+mn-ea"/>
                <a:cs typeface="Times New Roman" panose="02020603050405020304" pitchFamily="18" charset="0"/>
              </a:rPr>
              <a:t>0</a:t>
            </a:r>
            <a:r>
              <a:rPr lang="zh-CN" altLang="en-US" sz="2200" dirty="0" smtClean="0">
                <a:solidFill>
                  <a:schemeClr val="tx1"/>
                </a:solidFill>
                <a:latin typeface="Times New Roman" panose="02020603050405020304" pitchFamily="18" charset="0"/>
                <a:ea typeface="+mn-ea"/>
                <a:cs typeface="Times New Roman" panose="02020603050405020304" pitchFamily="18" charset="0"/>
              </a:rPr>
              <a:t>。</a:t>
            </a:r>
            <a:endParaRPr lang="zh-CN" altLang="en-US" sz="2200" dirty="0">
              <a:solidFill>
                <a:schemeClr val="tx1"/>
              </a:solidFill>
              <a:latin typeface="Times New Roman" panose="02020603050405020304" pitchFamily="18" charset="0"/>
              <a:ea typeface="+mn-ea"/>
              <a:cs typeface="Times New Roman" panose="02020603050405020304" pitchFamily="18" charset="0"/>
            </a:endParaRPr>
          </a:p>
          <a:p>
            <a:pPr>
              <a:lnSpc>
                <a:spcPct val="150000"/>
              </a:lnSpc>
              <a:spcBef>
                <a:spcPct val="0"/>
              </a:spcBef>
              <a:buClrTx/>
              <a:buSzTx/>
              <a:buFontTx/>
              <a:buChar char="•"/>
              <a:defRPr/>
            </a:pPr>
            <a:r>
              <a:rPr lang="zh-CN" altLang="en-US" sz="2200" dirty="0" smtClean="0">
                <a:solidFill>
                  <a:schemeClr val="tx1"/>
                </a:solidFill>
                <a:latin typeface="Times New Roman" panose="02020603050405020304" pitchFamily="18" charset="0"/>
                <a:ea typeface="+mn-ea"/>
                <a:cs typeface="Times New Roman" panose="02020603050405020304" pitchFamily="18" charset="0"/>
              </a:rPr>
              <a:t>当</a:t>
            </a:r>
            <a:r>
              <a:rPr lang="en-US" altLang="zh-CN" sz="2200" dirty="0" err="1" smtClean="0">
                <a:solidFill>
                  <a:schemeClr val="tx1"/>
                </a:solidFill>
                <a:latin typeface="Times New Roman" panose="02020603050405020304" pitchFamily="18" charset="0"/>
                <a:ea typeface="+mn-ea"/>
                <a:cs typeface="Times New Roman" panose="02020603050405020304" pitchFamily="18" charset="0"/>
              </a:rPr>
              <a:t>i</a:t>
            </a:r>
            <a:r>
              <a:rPr lang="en-US" altLang="zh-CN" sz="2200" dirty="0" smtClean="0">
                <a:solidFill>
                  <a:schemeClr val="tx1"/>
                </a:solidFill>
                <a:latin typeface="Times New Roman" panose="02020603050405020304" pitchFamily="18" charset="0"/>
                <a:ea typeface="+mn-ea"/>
                <a:cs typeface="Times New Roman" panose="02020603050405020304" pitchFamily="18" charset="0"/>
              </a:rPr>
              <a:t>&lt;j</a:t>
            </a:r>
            <a:r>
              <a:rPr lang="zh-CN" altLang="en-US" sz="2200" dirty="0" smtClean="0">
                <a:solidFill>
                  <a:schemeClr val="tx1"/>
                </a:solidFill>
                <a:latin typeface="Times New Roman" panose="02020603050405020304" pitchFamily="18" charset="0"/>
                <a:ea typeface="+mn-ea"/>
                <a:cs typeface="Times New Roman" panose="02020603050405020304" pitchFamily="18" charset="0"/>
              </a:rPr>
              <a:t>时</a:t>
            </a:r>
            <a:r>
              <a:rPr lang="zh-CN" altLang="en-US" sz="2200" dirty="0">
                <a:solidFill>
                  <a:schemeClr val="tx1"/>
                </a:solidFill>
                <a:latin typeface="Times New Roman" panose="02020603050405020304" pitchFamily="18" charset="0"/>
                <a:ea typeface="+mn-ea"/>
                <a:cs typeface="Times New Roman" panose="02020603050405020304" pitchFamily="18" charset="0"/>
              </a:rPr>
              <a:t>，凸子多边形至少有</a:t>
            </a:r>
            <a:r>
              <a:rPr lang="en-US" altLang="zh-CN" sz="2200" dirty="0">
                <a:solidFill>
                  <a:schemeClr val="tx1"/>
                </a:solidFill>
                <a:latin typeface="Times New Roman" panose="02020603050405020304" pitchFamily="18" charset="0"/>
                <a:ea typeface="+mn-ea"/>
                <a:cs typeface="Times New Roman" panose="02020603050405020304" pitchFamily="18" charset="0"/>
              </a:rPr>
              <a:t>3</a:t>
            </a:r>
            <a:r>
              <a:rPr lang="zh-CN" altLang="en-US" sz="2200" dirty="0">
                <a:solidFill>
                  <a:schemeClr val="tx1"/>
                </a:solidFill>
                <a:latin typeface="Times New Roman" panose="02020603050405020304" pitchFamily="18" charset="0"/>
                <a:ea typeface="+mn-ea"/>
                <a:cs typeface="Times New Roman" panose="02020603050405020304" pitchFamily="18" charset="0"/>
              </a:rPr>
              <a:t>个顶点。由最优子结构性质，</a:t>
            </a:r>
            <a:r>
              <a:rPr lang="en-US" altLang="zh-CN" sz="2200" dirty="0">
                <a:solidFill>
                  <a:schemeClr val="tx1"/>
                </a:solidFill>
                <a:latin typeface="Times New Roman" panose="02020603050405020304" pitchFamily="18" charset="0"/>
                <a:ea typeface="+mn-ea"/>
                <a:cs typeface="Times New Roman" panose="02020603050405020304" pitchFamily="18" charset="0"/>
              </a:rPr>
              <a:t>t[</a:t>
            </a:r>
            <a:r>
              <a:rPr lang="en-US" altLang="zh-CN" sz="2200" dirty="0" err="1">
                <a:solidFill>
                  <a:schemeClr val="tx1"/>
                </a:solidFill>
                <a:latin typeface="Times New Roman" panose="02020603050405020304" pitchFamily="18" charset="0"/>
                <a:ea typeface="+mn-ea"/>
                <a:cs typeface="Times New Roman" panose="02020603050405020304" pitchFamily="18" charset="0"/>
              </a:rPr>
              <a:t>i</a:t>
            </a:r>
            <a:r>
              <a:rPr lang="en-US" altLang="zh-CN" sz="2200" dirty="0">
                <a:solidFill>
                  <a:schemeClr val="tx1"/>
                </a:solidFill>
                <a:latin typeface="Times New Roman" panose="02020603050405020304" pitchFamily="18" charset="0"/>
                <a:ea typeface="+mn-ea"/>
                <a:cs typeface="Times New Roman" panose="02020603050405020304" pitchFamily="18" charset="0"/>
              </a:rPr>
              <a:t>][j]</a:t>
            </a:r>
            <a:r>
              <a:rPr lang="zh-CN" altLang="en-US" sz="2200" dirty="0">
                <a:solidFill>
                  <a:schemeClr val="tx1"/>
                </a:solidFill>
                <a:latin typeface="Times New Roman" panose="02020603050405020304" pitchFamily="18" charset="0"/>
                <a:ea typeface="+mn-ea"/>
                <a:cs typeface="Times New Roman" panose="02020603050405020304" pitchFamily="18" charset="0"/>
              </a:rPr>
              <a:t>的值应为</a:t>
            </a:r>
            <a:r>
              <a:rPr lang="en-US" altLang="zh-CN" sz="2200" dirty="0">
                <a:solidFill>
                  <a:schemeClr val="tx1"/>
                </a:solidFill>
                <a:latin typeface="Times New Roman" panose="02020603050405020304" pitchFamily="18" charset="0"/>
                <a:ea typeface="+mn-ea"/>
                <a:cs typeface="Times New Roman" panose="02020603050405020304" pitchFamily="18" charset="0"/>
              </a:rPr>
              <a:t>t[</a:t>
            </a:r>
            <a:r>
              <a:rPr lang="en-US" altLang="zh-CN" sz="2200" dirty="0" err="1">
                <a:solidFill>
                  <a:schemeClr val="tx1"/>
                </a:solidFill>
                <a:latin typeface="Times New Roman" panose="02020603050405020304" pitchFamily="18" charset="0"/>
                <a:ea typeface="+mn-ea"/>
                <a:cs typeface="Times New Roman" panose="02020603050405020304" pitchFamily="18" charset="0"/>
              </a:rPr>
              <a:t>i</a:t>
            </a:r>
            <a:r>
              <a:rPr lang="en-US" altLang="zh-CN" sz="2200" dirty="0">
                <a:solidFill>
                  <a:schemeClr val="tx1"/>
                </a:solidFill>
                <a:latin typeface="Times New Roman" panose="02020603050405020304" pitchFamily="18" charset="0"/>
                <a:ea typeface="+mn-ea"/>
                <a:cs typeface="Times New Roman" panose="02020603050405020304" pitchFamily="18" charset="0"/>
              </a:rPr>
              <a:t>][k]</a:t>
            </a:r>
            <a:r>
              <a:rPr lang="zh-CN" altLang="en-US" sz="2200" dirty="0">
                <a:solidFill>
                  <a:schemeClr val="tx1"/>
                </a:solidFill>
                <a:latin typeface="Times New Roman" panose="02020603050405020304" pitchFamily="18" charset="0"/>
                <a:ea typeface="+mn-ea"/>
                <a:cs typeface="Times New Roman" panose="02020603050405020304" pitchFamily="18" charset="0"/>
              </a:rPr>
              <a:t>的值加上</a:t>
            </a:r>
            <a:r>
              <a:rPr lang="en-US" altLang="zh-CN" sz="2200" dirty="0">
                <a:solidFill>
                  <a:schemeClr val="tx1"/>
                </a:solidFill>
                <a:latin typeface="Times New Roman" panose="02020603050405020304" pitchFamily="18" charset="0"/>
                <a:ea typeface="+mn-ea"/>
                <a:cs typeface="Times New Roman" panose="02020603050405020304" pitchFamily="18" charset="0"/>
              </a:rPr>
              <a:t>t[k+1][j]</a:t>
            </a:r>
            <a:r>
              <a:rPr lang="zh-CN" altLang="en-US" sz="2200" dirty="0">
                <a:solidFill>
                  <a:schemeClr val="tx1"/>
                </a:solidFill>
                <a:latin typeface="Times New Roman" panose="02020603050405020304" pitchFamily="18" charset="0"/>
                <a:ea typeface="+mn-ea"/>
                <a:cs typeface="Times New Roman" panose="02020603050405020304" pitchFamily="18" charset="0"/>
              </a:rPr>
              <a:t>的值，再加上三角形</a:t>
            </a:r>
            <a:r>
              <a:rPr lang="en-US" altLang="zh-CN" sz="2200" dirty="0">
                <a:solidFill>
                  <a:schemeClr val="tx1"/>
                </a:solidFill>
                <a:latin typeface="Times New Roman" panose="02020603050405020304" pitchFamily="18" charset="0"/>
                <a:ea typeface="+mn-ea"/>
                <a:cs typeface="Times New Roman" panose="02020603050405020304" pitchFamily="18" charset="0"/>
              </a:rPr>
              <a:t>v</a:t>
            </a:r>
            <a:r>
              <a:rPr lang="en-US" altLang="zh-CN" sz="2200" baseline="-25000" dirty="0">
                <a:solidFill>
                  <a:schemeClr val="tx1"/>
                </a:solidFill>
                <a:latin typeface="Times New Roman" panose="02020603050405020304" pitchFamily="18" charset="0"/>
                <a:ea typeface="+mn-ea"/>
                <a:cs typeface="Times New Roman" panose="02020603050405020304" pitchFamily="18" charset="0"/>
              </a:rPr>
              <a:t>i-1</a:t>
            </a:r>
            <a:r>
              <a:rPr lang="en-US" altLang="zh-CN" sz="2200" dirty="0">
                <a:solidFill>
                  <a:schemeClr val="tx1"/>
                </a:solidFill>
                <a:latin typeface="Times New Roman" panose="02020603050405020304" pitchFamily="18" charset="0"/>
                <a:ea typeface="+mn-ea"/>
                <a:cs typeface="Times New Roman" panose="02020603050405020304" pitchFamily="18" charset="0"/>
              </a:rPr>
              <a:t>v</a:t>
            </a:r>
            <a:r>
              <a:rPr lang="en-US" altLang="zh-CN" sz="2200" baseline="-25000" dirty="0">
                <a:solidFill>
                  <a:schemeClr val="tx1"/>
                </a:solidFill>
                <a:latin typeface="Times New Roman" panose="02020603050405020304" pitchFamily="18" charset="0"/>
                <a:ea typeface="+mn-ea"/>
                <a:cs typeface="Times New Roman" panose="02020603050405020304" pitchFamily="18" charset="0"/>
              </a:rPr>
              <a:t>k</a:t>
            </a:r>
            <a:r>
              <a:rPr lang="en-US" altLang="zh-CN" sz="2200" dirty="0">
                <a:solidFill>
                  <a:schemeClr val="tx1"/>
                </a:solidFill>
                <a:latin typeface="Times New Roman" panose="02020603050405020304" pitchFamily="18" charset="0"/>
                <a:ea typeface="+mn-ea"/>
                <a:cs typeface="Times New Roman" panose="02020603050405020304" pitchFamily="18" charset="0"/>
              </a:rPr>
              <a:t>v</a:t>
            </a:r>
            <a:r>
              <a:rPr lang="en-US" altLang="zh-CN" sz="2200" baseline="-25000" dirty="0">
                <a:solidFill>
                  <a:schemeClr val="tx1"/>
                </a:solidFill>
                <a:latin typeface="Times New Roman" panose="02020603050405020304" pitchFamily="18" charset="0"/>
                <a:ea typeface="+mn-ea"/>
                <a:cs typeface="Times New Roman" panose="02020603050405020304" pitchFamily="18" charset="0"/>
              </a:rPr>
              <a:t>j</a:t>
            </a:r>
            <a:r>
              <a:rPr lang="zh-CN" altLang="en-US" sz="2200" dirty="0">
                <a:solidFill>
                  <a:schemeClr val="tx1"/>
                </a:solidFill>
                <a:latin typeface="Times New Roman" panose="02020603050405020304" pitchFamily="18" charset="0"/>
                <a:ea typeface="+mn-ea"/>
                <a:cs typeface="Times New Roman" panose="02020603050405020304" pitchFamily="18" charset="0"/>
              </a:rPr>
              <a:t>的权值，其中</a:t>
            </a:r>
            <a:r>
              <a:rPr lang="en-US" altLang="zh-CN" sz="2200" dirty="0">
                <a:solidFill>
                  <a:schemeClr val="tx1"/>
                </a:solidFill>
                <a:latin typeface="Times New Roman" panose="02020603050405020304" pitchFamily="18" charset="0"/>
                <a:ea typeface="+mn-ea"/>
                <a:cs typeface="Times New Roman" panose="02020603050405020304" pitchFamily="18" charset="0"/>
              </a:rPr>
              <a:t>i≤k≤j-1</a:t>
            </a:r>
            <a:r>
              <a:rPr lang="zh-CN" altLang="en-US" sz="2200" dirty="0">
                <a:solidFill>
                  <a:schemeClr val="tx1"/>
                </a:solidFill>
                <a:latin typeface="Times New Roman" panose="02020603050405020304" pitchFamily="18" charset="0"/>
                <a:ea typeface="+mn-ea"/>
                <a:cs typeface="Times New Roman" panose="02020603050405020304" pitchFamily="18" charset="0"/>
              </a:rPr>
              <a:t>。</a:t>
            </a:r>
            <a:r>
              <a:rPr lang="zh-CN" altLang="en-US" sz="2200" dirty="0" smtClean="0">
                <a:solidFill>
                  <a:schemeClr val="tx1"/>
                </a:solidFill>
                <a:latin typeface="Times New Roman" panose="02020603050405020304" pitchFamily="18" charset="0"/>
                <a:ea typeface="+mn-ea"/>
                <a:cs typeface="Times New Roman" panose="02020603050405020304" pitchFamily="18" charset="0"/>
              </a:rPr>
              <a:t>由于</a:t>
            </a:r>
            <a:r>
              <a:rPr lang="en-US" altLang="zh-CN" sz="2200" dirty="0" smtClean="0">
                <a:solidFill>
                  <a:schemeClr val="tx1"/>
                </a:solidFill>
                <a:latin typeface="Times New Roman" panose="02020603050405020304" pitchFamily="18" charset="0"/>
                <a:ea typeface="+mn-ea"/>
                <a:cs typeface="Times New Roman" panose="02020603050405020304" pitchFamily="18" charset="0"/>
              </a:rPr>
              <a:t>k</a:t>
            </a:r>
            <a:r>
              <a:rPr lang="zh-CN" altLang="en-US" sz="2200" dirty="0">
                <a:solidFill>
                  <a:schemeClr val="tx1"/>
                </a:solidFill>
                <a:latin typeface="Times New Roman" panose="02020603050405020304" pitchFamily="18" charset="0"/>
                <a:ea typeface="+mn-ea"/>
                <a:cs typeface="Times New Roman" panose="02020603050405020304" pitchFamily="18" charset="0"/>
              </a:rPr>
              <a:t>的所有可能</a:t>
            </a:r>
            <a:r>
              <a:rPr lang="zh-CN" altLang="en-US" sz="2200" dirty="0" smtClean="0">
                <a:solidFill>
                  <a:schemeClr val="tx1"/>
                </a:solidFill>
                <a:latin typeface="Times New Roman" panose="02020603050405020304" pitchFamily="18" charset="0"/>
                <a:ea typeface="+mn-ea"/>
                <a:cs typeface="Times New Roman" panose="02020603050405020304" pitchFamily="18" charset="0"/>
              </a:rPr>
              <a:t>位置有</a:t>
            </a:r>
            <a:r>
              <a:rPr lang="en-US" altLang="zh-CN" sz="2200" dirty="0">
                <a:solidFill>
                  <a:schemeClr val="tx1"/>
                </a:solidFill>
                <a:latin typeface="Times New Roman" panose="02020603050405020304" pitchFamily="18" charset="0"/>
                <a:ea typeface="+mn-ea"/>
                <a:cs typeface="Times New Roman" panose="02020603050405020304" pitchFamily="18" charset="0"/>
              </a:rPr>
              <a:t>j-</a:t>
            </a:r>
            <a:r>
              <a:rPr lang="en-US" altLang="zh-CN" sz="2200" dirty="0" err="1">
                <a:solidFill>
                  <a:schemeClr val="tx1"/>
                </a:solidFill>
                <a:latin typeface="Times New Roman" panose="02020603050405020304" pitchFamily="18" charset="0"/>
                <a:ea typeface="+mn-ea"/>
                <a:cs typeface="Times New Roman" panose="02020603050405020304" pitchFamily="18" charset="0"/>
              </a:rPr>
              <a:t>i</a:t>
            </a:r>
            <a:r>
              <a:rPr lang="zh-CN" altLang="en-US" sz="2200" dirty="0">
                <a:solidFill>
                  <a:schemeClr val="tx1"/>
                </a:solidFill>
                <a:latin typeface="Times New Roman" panose="02020603050405020304" pitchFamily="18" charset="0"/>
                <a:ea typeface="+mn-ea"/>
                <a:cs typeface="Times New Roman" panose="02020603050405020304" pitchFamily="18" charset="0"/>
              </a:rPr>
              <a:t>个</a:t>
            </a:r>
            <a:r>
              <a:rPr lang="zh-CN" altLang="en-US" sz="2200" dirty="0" smtClean="0">
                <a:solidFill>
                  <a:schemeClr val="tx1"/>
                </a:solidFill>
                <a:latin typeface="Times New Roman" panose="02020603050405020304" pitchFamily="18" charset="0"/>
                <a:ea typeface="+mn-ea"/>
                <a:cs typeface="Times New Roman" panose="02020603050405020304" pitchFamily="18" charset="0"/>
              </a:rPr>
              <a:t>，</a:t>
            </a:r>
            <a:r>
              <a:rPr lang="zh-CN" altLang="en-US" sz="2200" dirty="0">
                <a:solidFill>
                  <a:schemeClr val="tx1"/>
                </a:solidFill>
                <a:latin typeface="Times New Roman" panose="02020603050405020304" pitchFamily="18" charset="0"/>
                <a:ea typeface="+mn-ea"/>
                <a:cs typeface="Times New Roman" panose="02020603050405020304" pitchFamily="18" charset="0"/>
              </a:rPr>
              <a:t>需要</a:t>
            </a:r>
            <a:r>
              <a:rPr lang="zh-CN" altLang="en-US" sz="2200" dirty="0" smtClean="0">
                <a:solidFill>
                  <a:schemeClr val="tx1"/>
                </a:solidFill>
                <a:latin typeface="Times New Roman" panose="02020603050405020304" pitchFamily="18" charset="0"/>
                <a:ea typeface="+mn-ea"/>
                <a:cs typeface="Times New Roman" panose="02020603050405020304" pitchFamily="18" charset="0"/>
              </a:rPr>
              <a:t>选出</a:t>
            </a:r>
            <a:r>
              <a:rPr lang="zh-CN" altLang="en-US" sz="2200" dirty="0">
                <a:solidFill>
                  <a:schemeClr val="tx1"/>
                </a:solidFill>
                <a:latin typeface="Times New Roman" panose="02020603050405020304" pitchFamily="18" charset="0"/>
                <a:ea typeface="+mn-ea"/>
                <a:cs typeface="Times New Roman" panose="02020603050405020304" pitchFamily="18" charset="0"/>
              </a:rPr>
              <a:t>使</a:t>
            </a:r>
            <a:r>
              <a:rPr lang="en-US" altLang="zh-CN" sz="2200" dirty="0">
                <a:solidFill>
                  <a:schemeClr val="tx1"/>
                </a:solidFill>
                <a:latin typeface="Times New Roman" panose="02020603050405020304" pitchFamily="18" charset="0"/>
                <a:ea typeface="+mn-ea"/>
                <a:cs typeface="Times New Roman" panose="02020603050405020304" pitchFamily="18" charset="0"/>
              </a:rPr>
              <a:t>t[</a:t>
            </a:r>
            <a:r>
              <a:rPr lang="en-US" altLang="zh-CN" sz="2200" dirty="0" err="1">
                <a:solidFill>
                  <a:schemeClr val="tx1"/>
                </a:solidFill>
                <a:latin typeface="Times New Roman" panose="02020603050405020304" pitchFamily="18" charset="0"/>
                <a:ea typeface="+mn-ea"/>
                <a:cs typeface="Times New Roman" panose="02020603050405020304" pitchFamily="18" charset="0"/>
              </a:rPr>
              <a:t>i</a:t>
            </a:r>
            <a:r>
              <a:rPr lang="en-US" altLang="zh-CN" sz="2200" dirty="0">
                <a:solidFill>
                  <a:schemeClr val="tx1"/>
                </a:solidFill>
                <a:latin typeface="Times New Roman" panose="02020603050405020304" pitchFamily="18" charset="0"/>
                <a:ea typeface="+mn-ea"/>
                <a:cs typeface="Times New Roman" panose="02020603050405020304" pitchFamily="18" charset="0"/>
              </a:rPr>
              <a:t>][j]</a:t>
            </a:r>
            <a:r>
              <a:rPr lang="zh-CN" altLang="en-US" sz="2200" dirty="0">
                <a:solidFill>
                  <a:schemeClr val="tx1"/>
                </a:solidFill>
                <a:latin typeface="Times New Roman" panose="02020603050405020304" pitchFamily="18" charset="0"/>
                <a:ea typeface="+mn-ea"/>
                <a:cs typeface="Times New Roman" panose="02020603050405020304" pitchFamily="18" charset="0"/>
              </a:rPr>
              <a:t>值达到最小的位置</a:t>
            </a:r>
            <a:r>
              <a:rPr lang="zh-CN" altLang="en-US" sz="2200" dirty="0" smtClean="0">
                <a:solidFill>
                  <a:schemeClr val="tx1"/>
                </a:solidFill>
                <a:latin typeface="Times New Roman" panose="02020603050405020304" pitchFamily="18" charset="0"/>
                <a:ea typeface="+mn-ea"/>
                <a:cs typeface="Times New Roman" panose="02020603050405020304" pitchFamily="18" charset="0"/>
              </a:rPr>
              <a:t>。</a:t>
            </a:r>
            <a:endParaRPr lang="en-US" altLang="zh-CN" sz="2200" dirty="0" smtClean="0">
              <a:solidFill>
                <a:schemeClr val="tx1"/>
              </a:solidFill>
              <a:latin typeface="Times New Roman" panose="02020603050405020304" pitchFamily="18" charset="0"/>
              <a:ea typeface="+mn-ea"/>
              <a:cs typeface="Times New Roman" panose="02020603050405020304" pitchFamily="18" charset="0"/>
            </a:endParaRPr>
          </a:p>
          <a:p>
            <a:pPr>
              <a:lnSpc>
                <a:spcPct val="150000"/>
              </a:lnSpc>
              <a:spcBef>
                <a:spcPct val="0"/>
              </a:spcBef>
              <a:buClrTx/>
              <a:buSzTx/>
              <a:buFontTx/>
              <a:buChar char="•"/>
              <a:defRPr/>
            </a:pPr>
            <a:r>
              <a:rPr lang="zh-CN" altLang="en-US" sz="2200" dirty="0" smtClean="0">
                <a:solidFill>
                  <a:schemeClr val="tx1"/>
                </a:solidFill>
                <a:latin typeface="Times New Roman" panose="02020603050405020304" pitchFamily="18" charset="0"/>
                <a:ea typeface="+mn-ea"/>
                <a:cs typeface="Times New Roman" panose="02020603050405020304" pitchFamily="18" charset="0"/>
              </a:rPr>
              <a:t>由此，</a:t>
            </a:r>
            <a:r>
              <a:rPr lang="en-US" altLang="zh-CN" sz="2200" dirty="0" smtClean="0">
                <a:solidFill>
                  <a:schemeClr val="tx1"/>
                </a:solidFill>
                <a:latin typeface="Times New Roman" panose="02020603050405020304" pitchFamily="18" charset="0"/>
                <a:ea typeface="+mn-ea"/>
                <a:cs typeface="Times New Roman" panose="02020603050405020304" pitchFamily="18" charset="0"/>
              </a:rPr>
              <a:t>t[</a:t>
            </a:r>
            <a:r>
              <a:rPr lang="en-US" altLang="zh-CN" sz="2200" dirty="0" err="1" smtClean="0">
                <a:solidFill>
                  <a:schemeClr val="tx1"/>
                </a:solidFill>
                <a:latin typeface="Times New Roman" panose="02020603050405020304" pitchFamily="18" charset="0"/>
                <a:ea typeface="+mn-ea"/>
                <a:cs typeface="Times New Roman" panose="02020603050405020304" pitchFamily="18" charset="0"/>
              </a:rPr>
              <a:t>i</a:t>
            </a:r>
            <a:r>
              <a:rPr lang="en-US" altLang="zh-CN" sz="2200" dirty="0">
                <a:solidFill>
                  <a:schemeClr val="tx1"/>
                </a:solidFill>
                <a:latin typeface="Times New Roman" panose="02020603050405020304" pitchFamily="18" charset="0"/>
                <a:ea typeface="+mn-ea"/>
                <a:cs typeface="Times New Roman" panose="02020603050405020304" pitchFamily="18" charset="0"/>
              </a:rPr>
              <a:t>][j]</a:t>
            </a:r>
            <a:r>
              <a:rPr lang="zh-CN" altLang="en-US" sz="2200" dirty="0">
                <a:solidFill>
                  <a:schemeClr val="tx1"/>
                </a:solidFill>
                <a:latin typeface="Times New Roman" panose="02020603050405020304" pitchFamily="18" charset="0"/>
                <a:ea typeface="+mn-ea"/>
                <a:cs typeface="Times New Roman" panose="02020603050405020304" pitchFamily="18" charset="0"/>
              </a:rPr>
              <a:t>可递归地定义为：</a:t>
            </a:r>
          </a:p>
        </p:txBody>
      </p:sp>
      <p:sp>
        <p:nvSpPr>
          <p:cNvPr id="39941" name="Rectangle 4"/>
          <p:cNvSpPr>
            <a:spLocks noChangeArrowheads="1"/>
          </p:cNvSpPr>
          <p:nvPr/>
        </p:nvSpPr>
        <p:spPr bwMode="auto">
          <a:xfrm>
            <a:off x="0" y="2886075"/>
            <a:ext cx="369888" cy="552450"/>
          </a:xfrm>
          <a:prstGeom prst="rect">
            <a:avLst/>
          </a:prstGeom>
          <a:noFill/>
          <a:ln w="6350">
            <a:noFill/>
            <a:miter lim="800000"/>
          </a:ln>
        </p:spPr>
        <p:txBody>
          <a:bodyPr wrap="none" anchor="ctr">
            <a:spAutoFit/>
          </a:bodyPr>
          <a:lstStyle/>
          <a:p>
            <a:pPr>
              <a:defRPr/>
            </a:pPr>
            <a:endParaRPr lang="zh-CN" altLang="en-US">
              <a:latin typeface="Times New Roman" panose="02020603050405020304" pitchFamily="18" charset="0"/>
              <a:ea typeface="+mn-ea"/>
              <a:cs typeface="Times New Roman" panose="02020603050405020304" pitchFamily="18" charset="0"/>
            </a:endParaRPr>
          </a:p>
        </p:txBody>
      </p:sp>
      <p:graphicFrame>
        <p:nvGraphicFramePr>
          <p:cNvPr id="40966" name="Object 5"/>
          <p:cNvGraphicFramePr>
            <a:graphicFrameLocks noChangeAspect="1"/>
          </p:cNvGraphicFramePr>
          <p:nvPr/>
        </p:nvGraphicFramePr>
        <p:xfrm>
          <a:off x="539552" y="5213350"/>
          <a:ext cx="7848600" cy="1258888"/>
        </p:xfrm>
        <a:graphic>
          <a:graphicData uri="http://schemas.openxmlformats.org/presentationml/2006/ole">
            <mc:AlternateContent xmlns:mc="http://schemas.openxmlformats.org/markup-compatibility/2006">
              <mc:Choice xmlns:v="urn:schemas-microsoft-com:vml" Requires="v">
                <p:oleObj spid="_x0000_s103474" name="公式" r:id="rId4" imgW="3327400" imgH="533400" progId="Equation.3">
                  <p:embed/>
                </p:oleObj>
              </mc:Choice>
              <mc:Fallback>
                <p:oleObj name="公式" r:id="rId4" imgW="3327400" imgH="533400" progId="Equation.3">
                  <p:embed/>
                  <p:pic>
                    <p:nvPicPr>
                      <p:cNvPr id="4096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5213350"/>
                        <a:ext cx="7848600" cy="1258888"/>
                      </a:xfrm>
                      <a:prstGeom prst="rect">
                        <a:avLst/>
                      </a:prstGeom>
                      <a:solidFill>
                        <a:srgbClr val="FFCC00"/>
                      </a:solidFill>
                    </p:spPr>
                  </p:pic>
                </p:oleObj>
              </mc:Fallback>
            </mc:AlternateContent>
          </a:graphicData>
        </a:graphic>
      </p:graphicFrame>
      <p:graphicFrame>
        <p:nvGraphicFramePr>
          <p:cNvPr id="9" name="Object 9"/>
          <p:cNvGraphicFramePr>
            <a:graphicFrameLocks noChangeAspect="1"/>
          </p:cNvGraphicFramePr>
          <p:nvPr>
            <p:extLst/>
          </p:nvPr>
        </p:nvGraphicFramePr>
        <p:xfrm>
          <a:off x="428624" y="3254683"/>
          <a:ext cx="7959527" cy="1328430"/>
        </p:xfrm>
        <a:graphic>
          <a:graphicData uri="http://schemas.openxmlformats.org/presentationml/2006/ole">
            <mc:AlternateContent xmlns:mc="http://schemas.openxmlformats.org/markup-compatibility/2006">
              <mc:Choice xmlns:v="urn:schemas-microsoft-com:vml" Requires="v">
                <p:oleObj spid="_x0000_s103475" name="数式" r:id="rId6" imgW="3200400" imgH="533400" progId="Equation.3">
                  <p:embed/>
                </p:oleObj>
              </mc:Choice>
              <mc:Fallback>
                <p:oleObj name="数式" r:id="rId6" imgW="3200400" imgH="533400" progId="Equation.3">
                  <p:embed/>
                  <p:pic>
                    <p:nvPicPr>
                      <p:cNvPr id="9"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8624" y="3254683"/>
                        <a:ext cx="7959527" cy="1328430"/>
                      </a:xfrm>
                      <a:prstGeom prst="rect">
                        <a:avLst/>
                      </a:prstGeom>
                      <a:solidFill>
                        <a:schemeClr val="accent5">
                          <a:lumMod val="40000"/>
                          <a:lumOff val="60000"/>
                        </a:schemeClr>
                      </a:solidFill>
                      <a:extLst/>
                    </p:spPr>
                  </p:pic>
                </p:oleObj>
              </mc:Fallback>
            </mc:AlternateContent>
          </a:graphicData>
        </a:graphic>
      </p:graphicFrame>
    </p:spTree>
    <p:extLst>
      <p:ext uri="{BB962C8B-B14F-4D97-AF65-F5344CB8AC3E}">
        <p14:creationId xmlns:p14="http://schemas.microsoft.com/office/powerpoint/2010/main" val="677587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0493474-1D8D-4761-9B06-86ACF302DEB0}" type="slidenum">
              <a:rPr lang="en-US" altLang="zh-CN" smtClean="0"/>
              <a:t>13</a:t>
            </a:fld>
            <a:endParaRPr lang="en-US" altLang="zh-CN"/>
          </a:p>
        </p:txBody>
      </p:sp>
      <p:pic>
        <p:nvPicPr>
          <p:cNvPr id="3" name="图片 2"/>
          <p:cNvPicPr>
            <a:picLocks noChangeAspect="1"/>
          </p:cNvPicPr>
          <p:nvPr/>
        </p:nvPicPr>
        <p:blipFill rotWithShape="1">
          <a:blip r:embed="rId2"/>
          <a:srcRect t="1344"/>
          <a:stretch/>
        </p:blipFill>
        <p:spPr>
          <a:xfrm>
            <a:off x="552450" y="1310044"/>
            <a:ext cx="4681648" cy="4652772"/>
          </a:xfrm>
          <a:prstGeom prst="rect">
            <a:avLst/>
          </a:prstGeom>
        </p:spPr>
      </p:pic>
      <p:sp>
        <p:nvSpPr>
          <p:cNvPr id="5" name="文本框 4"/>
          <p:cNvSpPr txBox="1"/>
          <p:nvPr/>
        </p:nvSpPr>
        <p:spPr>
          <a:xfrm>
            <a:off x="552450" y="475225"/>
            <a:ext cx="2939430" cy="553998"/>
          </a:xfrm>
          <a:prstGeom prst="rect">
            <a:avLst/>
          </a:prstGeom>
          <a:noFill/>
        </p:spPr>
        <p:txBody>
          <a:bodyPr wrap="square" rtlCol="0">
            <a:spAutoFit/>
          </a:bodyPr>
          <a:lstStyle/>
          <a:p>
            <a:r>
              <a:rPr lang="en-US" altLang="zh-CN" dirty="0" smtClean="0"/>
              <a:t>3.</a:t>
            </a:r>
            <a:r>
              <a:rPr lang="zh-CN" altLang="en-US" dirty="0" smtClean="0"/>
              <a:t>计算最优值</a:t>
            </a:r>
            <a:endParaRPr lang="zh-CN" altLang="en-US" dirty="0"/>
          </a:p>
        </p:txBody>
      </p:sp>
      <p:sp>
        <p:nvSpPr>
          <p:cNvPr id="6" name="文本框 5"/>
          <p:cNvSpPr txBox="1"/>
          <p:nvPr/>
        </p:nvSpPr>
        <p:spPr>
          <a:xfrm>
            <a:off x="5756217" y="404664"/>
            <a:ext cx="2939430" cy="1015663"/>
          </a:xfrm>
          <a:prstGeom prst="rect">
            <a:avLst/>
          </a:prstGeom>
          <a:noFill/>
        </p:spPr>
        <p:txBody>
          <a:bodyPr wrap="square" rtlCol="0">
            <a:spAutoFit/>
          </a:bodyPr>
          <a:lstStyle/>
          <a:p>
            <a:r>
              <a:rPr lang="en-US" altLang="zh-CN" dirty="0" smtClean="0"/>
              <a:t>4.</a:t>
            </a:r>
            <a:r>
              <a:rPr lang="zh-CN" altLang="en-US" dirty="0" smtClean="0"/>
              <a:t>构造</a:t>
            </a:r>
            <a:r>
              <a:rPr lang="zh-CN" altLang="en-US" dirty="0"/>
              <a:t>最优</a:t>
            </a:r>
            <a:r>
              <a:rPr lang="zh-CN" altLang="en-US" dirty="0" smtClean="0"/>
              <a:t>三角剖分</a:t>
            </a:r>
            <a:endParaRPr lang="zh-CN" altLang="en-US" dirty="0"/>
          </a:p>
        </p:txBody>
      </p:sp>
      <p:sp>
        <p:nvSpPr>
          <p:cNvPr id="7" name="文本框 6"/>
          <p:cNvSpPr txBox="1"/>
          <p:nvPr/>
        </p:nvSpPr>
        <p:spPr>
          <a:xfrm>
            <a:off x="5796136" y="1426421"/>
            <a:ext cx="3083446" cy="1754326"/>
          </a:xfrm>
          <a:prstGeom prst="rect">
            <a:avLst/>
          </a:prstGeom>
          <a:noFill/>
        </p:spPr>
        <p:txBody>
          <a:bodyPr wrap="square" rtlCol="0">
            <a:spAutoFit/>
          </a:bodyPr>
          <a:lstStyle/>
          <a:p>
            <a:pPr>
              <a:lnSpc>
                <a:spcPct val="150000"/>
              </a:lnSpc>
              <a:buNone/>
            </a:pPr>
            <a:r>
              <a:rPr lang="en-US" altLang="zh-CN" sz="2400" dirty="0" smtClean="0"/>
              <a:t>S[</a:t>
            </a:r>
            <a:r>
              <a:rPr lang="en-US" altLang="zh-CN" sz="2400" dirty="0" err="1" smtClean="0"/>
              <a:t>i</a:t>
            </a:r>
            <a:r>
              <a:rPr lang="en-US" altLang="zh-CN" sz="2400" dirty="0" smtClean="0"/>
              <a:t>][j]</a:t>
            </a:r>
            <a:r>
              <a:rPr lang="zh-CN" altLang="en-US" sz="2400" dirty="0"/>
              <a:t>记录</a:t>
            </a:r>
            <a:r>
              <a:rPr lang="zh-CN" altLang="en-US" sz="2400" dirty="0" smtClean="0"/>
              <a:t>了与</a:t>
            </a:r>
            <a:r>
              <a:rPr lang="en-US" altLang="zh-CN" sz="2400" dirty="0" smtClean="0">
                <a:solidFill>
                  <a:schemeClr val="tx1"/>
                </a:solidFill>
                <a:latin typeface="Times New Roman" panose="02020603050405020304" pitchFamily="18" charset="0"/>
                <a:cs typeface="Times New Roman" panose="02020603050405020304" pitchFamily="18" charset="0"/>
              </a:rPr>
              <a:t>v</a:t>
            </a:r>
            <a:r>
              <a:rPr lang="en-US" altLang="zh-CN" sz="2400" baseline="-25000" dirty="0" smtClean="0">
                <a:solidFill>
                  <a:schemeClr val="tx1"/>
                </a:solidFill>
                <a:latin typeface="Times New Roman" panose="02020603050405020304" pitchFamily="18" charset="0"/>
                <a:cs typeface="Times New Roman" panose="02020603050405020304" pitchFamily="18" charset="0"/>
              </a:rPr>
              <a:t>i-1</a:t>
            </a:r>
            <a:r>
              <a:rPr lang="en-US" altLang="zh-CN" sz="2400" dirty="0" smtClean="0">
                <a:solidFill>
                  <a:schemeClr val="tx1"/>
                </a:solidFill>
                <a:latin typeface="Times New Roman" panose="02020603050405020304" pitchFamily="18" charset="0"/>
                <a:cs typeface="Times New Roman" panose="02020603050405020304" pitchFamily="18" charset="0"/>
              </a:rPr>
              <a:t>,v</a:t>
            </a:r>
            <a:r>
              <a:rPr lang="en-US" altLang="zh-CN" sz="2400" baseline="-25000" dirty="0" smtClean="0">
                <a:solidFill>
                  <a:schemeClr val="tx1"/>
                </a:solidFill>
                <a:latin typeface="Times New Roman" panose="02020603050405020304" pitchFamily="18" charset="0"/>
                <a:cs typeface="Times New Roman" panose="02020603050405020304" pitchFamily="18" charset="0"/>
              </a:rPr>
              <a:t>j</a:t>
            </a:r>
            <a:r>
              <a:rPr lang="en-US"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smtClean="0">
                <a:solidFill>
                  <a:schemeClr val="tx1"/>
                </a:solidFill>
                <a:latin typeface="Times New Roman" panose="02020603050405020304" pitchFamily="18" charset="0"/>
                <a:cs typeface="Times New Roman" panose="02020603050405020304" pitchFamily="18" charset="0"/>
              </a:rPr>
              <a:t>一起构成三角形的第三个顶点的位置。</a:t>
            </a:r>
            <a:endParaRPr lang="zh-CN" altLang="en-US" sz="2400" dirty="0"/>
          </a:p>
        </p:txBody>
      </p:sp>
      <p:sp>
        <p:nvSpPr>
          <p:cNvPr id="8" name="Text Box 30"/>
          <p:cNvSpPr txBox="1">
            <a:spLocks noChangeArrowheads="1"/>
          </p:cNvSpPr>
          <p:nvPr/>
        </p:nvSpPr>
        <p:spPr bwMode="auto">
          <a:xfrm>
            <a:off x="2022165" y="5469031"/>
            <a:ext cx="6673626" cy="1200329"/>
          </a:xfrm>
          <a:prstGeom prst="rect">
            <a:avLst/>
          </a:prstGeom>
          <a:solidFill>
            <a:srgbClr val="00FFFF"/>
          </a:solidFill>
          <a:ln w="50800">
            <a:solidFill>
              <a:srgbClr val="FF6600"/>
            </a:solidFill>
            <a:miter lim="800000"/>
          </a:ln>
        </p:spPr>
        <p:txBody>
          <a:bodyPr wrap="square">
            <a:spAutoFit/>
          </a:bodyPr>
          <a:lstStyle/>
          <a:p>
            <a:pPr>
              <a:spcBef>
                <a:spcPct val="0"/>
              </a:spcBef>
              <a:buClrTx/>
              <a:buSzTx/>
              <a:buFontTx/>
              <a:buNone/>
              <a:defRPr/>
            </a:pPr>
            <a:r>
              <a:rPr lang="zh-CN" altLang="en-US" sz="1800" b="1" dirty="0">
                <a:solidFill>
                  <a:schemeClr val="tx1"/>
                </a:solidFill>
                <a:latin typeface="Times New Roman" panose="02020603050405020304" pitchFamily="18" charset="0"/>
                <a:ea typeface="+mn-ea"/>
                <a:cs typeface="Times New Roman" panose="02020603050405020304" pitchFamily="18" charset="0"/>
              </a:rPr>
              <a:t>算法复杂度分析：</a:t>
            </a:r>
          </a:p>
          <a:p>
            <a:pPr>
              <a:spcBef>
                <a:spcPct val="0"/>
              </a:spcBef>
              <a:buClrTx/>
              <a:buSzTx/>
              <a:buFontTx/>
              <a:buNone/>
              <a:defRPr/>
            </a:pPr>
            <a:r>
              <a:rPr lang="zh-CN" altLang="en-US" sz="1800" dirty="0" smtClean="0">
                <a:solidFill>
                  <a:schemeClr val="tx1"/>
                </a:solidFill>
                <a:latin typeface="Times New Roman" panose="02020603050405020304" pitchFamily="18" charset="0"/>
                <a:ea typeface="+mn-ea"/>
                <a:cs typeface="Times New Roman" panose="02020603050405020304" pitchFamily="18" charset="0"/>
              </a:rPr>
              <a:t>算法主要</a:t>
            </a:r>
            <a:r>
              <a:rPr lang="zh-CN" altLang="en-US" sz="1800" dirty="0">
                <a:solidFill>
                  <a:schemeClr val="tx1"/>
                </a:solidFill>
                <a:latin typeface="Times New Roman" panose="02020603050405020304" pitchFamily="18" charset="0"/>
                <a:ea typeface="+mn-ea"/>
                <a:cs typeface="Times New Roman" panose="02020603050405020304" pitchFamily="18" charset="0"/>
              </a:rPr>
              <a:t>计算量取决于算法中对</a:t>
            </a:r>
            <a:r>
              <a:rPr lang="en-US" altLang="zh-CN" sz="1800" dirty="0">
                <a:solidFill>
                  <a:schemeClr val="tx1"/>
                </a:solidFill>
                <a:latin typeface="Times New Roman" panose="02020603050405020304" pitchFamily="18" charset="0"/>
                <a:ea typeface="+mn-ea"/>
                <a:cs typeface="Times New Roman" panose="02020603050405020304" pitchFamily="18" charset="0"/>
              </a:rPr>
              <a:t>r</a:t>
            </a:r>
            <a:r>
              <a:rPr lang="zh-CN" altLang="en-US" sz="1800" dirty="0">
                <a:solidFill>
                  <a:schemeClr val="tx1"/>
                </a:solidFill>
                <a:latin typeface="Times New Roman" panose="02020603050405020304" pitchFamily="18" charset="0"/>
                <a:ea typeface="+mn-ea"/>
                <a:cs typeface="Times New Roman" panose="02020603050405020304" pitchFamily="18" charset="0"/>
              </a:rPr>
              <a:t>，</a:t>
            </a:r>
            <a:r>
              <a:rPr lang="en-US" altLang="zh-CN" sz="1800" dirty="0" err="1">
                <a:solidFill>
                  <a:schemeClr val="tx1"/>
                </a:solidFill>
                <a:latin typeface="Times New Roman" panose="02020603050405020304" pitchFamily="18" charset="0"/>
                <a:ea typeface="+mn-ea"/>
                <a:cs typeface="Times New Roman" panose="02020603050405020304" pitchFamily="18" charset="0"/>
              </a:rPr>
              <a:t>i</a:t>
            </a:r>
            <a:r>
              <a:rPr lang="zh-CN" altLang="en-US" sz="1800" dirty="0">
                <a:solidFill>
                  <a:schemeClr val="tx1"/>
                </a:solidFill>
                <a:latin typeface="Times New Roman" panose="02020603050405020304" pitchFamily="18" charset="0"/>
                <a:ea typeface="+mn-ea"/>
                <a:cs typeface="Times New Roman" panose="02020603050405020304" pitchFamily="18" charset="0"/>
              </a:rPr>
              <a:t>和</a:t>
            </a:r>
            <a:r>
              <a:rPr lang="en-US" altLang="zh-CN" sz="1800" dirty="0">
                <a:solidFill>
                  <a:schemeClr val="tx1"/>
                </a:solidFill>
                <a:latin typeface="Times New Roman" panose="02020603050405020304" pitchFamily="18" charset="0"/>
                <a:ea typeface="+mn-ea"/>
                <a:cs typeface="Times New Roman" panose="02020603050405020304" pitchFamily="18" charset="0"/>
              </a:rPr>
              <a:t>k</a:t>
            </a:r>
            <a:r>
              <a:rPr lang="zh-CN" altLang="en-US" sz="1800" dirty="0">
                <a:solidFill>
                  <a:schemeClr val="tx1"/>
                </a:solidFill>
                <a:latin typeface="Times New Roman" panose="02020603050405020304" pitchFamily="18" charset="0"/>
                <a:ea typeface="+mn-ea"/>
                <a:cs typeface="Times New Roman" panose="02020603050405020304" pitchFamily="18" charset="0"/>
              </a:rPr>
              <a:t>的</a:t>
            </a:r>
            <a:r>
              <a:rPr lang="en-US" altLang="zh-CN" sz="1800" dirty="0">
                <a:solidFill>
                  <a:schemeClr val="tx1"/>
                </a:solidFill>
                <a:latin typeface="Times New Roman" panose="02020603050405020304" pitchFamily="18" charset="0"/>
                <a:ea typeface="+mn-ea"/>
                <a:cs typeface="Times New Roman" panose="02020603050405020304" pitchFamily="18" charset="0"/>
              </a:rPr>
              <a:t>3</a:t>
            </a:r>
            <a:r>
              <a:rPr lang="zh-CN" altLang="en-US" sz="1800" dirty="0">
                <a:solidFill>
                  <a:schemeClr val="tx1"/>
                </a:solidFill>
                <a:latin typeface="Times New Roman" panose="02020603050405020304" pitchFamily="18" charset="0"/>
                <a:ea typeface="+mn-ea"/>
                <a:cs typeface="Times New Roman" panose="02020603050405020304" pitchFamily="18" charset="0"/>
              </a:rPr>
              <a:t>重循环。循环体内的计算量为</a:t>
            </a:r>
            <a:r>
              <a:rPr lang="en-US" altLang="zh-CN" sz="1800" dirty="0">
                <a:solidFill>
                  <a:schemeClr val="tx1"/>
                </a:solidFill>
                <a:latin typeface="Times New Roman" panose="02020603050405020304" pitchFamily="18" charset="0"/>
                <a:ea typeface="+mn-ea"/>
                <a:cs typeface="Times New Roman" panose="02020603050405020304" pitchFamily="18" charset="0"/>
              </a:rPr>
              <a:t>O(1)</a:t>
            </a:r>
            <a:r>
              <a:rPr lang="zh-CN" altLang="en-US" sz="1800" dirty="0">
                <a:solidFill>
                  <a:schemeClr val="tx1"/>
                </a:solidFill>
                <a:latin typeface="Times New Roman" panose="02020603050405020304" pitchFamily="18" charset="0"/>
                <a:ea typeface="+mn-ea"/>
                <a:cs typeface="Times New Roman" panose="02020603050405020304" pitchFamily="18" charset="0"/>
              </a:rPr>
              <a:t>，而</a:t>
            </a:r>
            <a:r>
              <a:rPr lang="en-US" altLang="zh-CN" sz="1800" dirty="0">
                <a:solidFill>
                  <a:schemeClr val="tx1"/>
                </a:solidFill>
                <a:latin typeface="Times New Roman" panose="02020603050405020304" pitchFamily="18" charset="0"/>
                <a:ea typeface="+mn-ea"/>
                <a:cs typeface="Times New Roman" panose="02020603050405020304" pitchFamily="18" charset="0"/>
              </a:rPr>
              <a:t>3</a:t>
            </a:r>
            <a:r>
              <a:rPr lang="zh-CN" altLang="en-US" sz="1800" dirty="0">
                <a:solidFill>
                  <a:schemeClr val="tx1"/>
                </a:solidFill>
                <a:latin typeface="Times New Roman" panose="02020603050405020304" pitchFamily="18" charset="0"/>
                <a:ea typeface="+mn-ea"/>
                <a:cs typeface="Times New Roman" panose="02020603050405020304" pitchFamily="18" charset="0"/>
              </a:rPr>
              <a:t>重循环的总次数为</a:t>
            </a:r>
            <a:r>
              <a:rPr lang="en-US" altLang="zh-CN" sz="1800" dirty="0">
                <a:solidFill>
                  <a:schemeClr val="tx1"/>
                </a:solidFill>
                <a:latin typeface="Times New Roman" panose="02020603050405020304" pitchFamily="18" charset="0"/>
                <a:ea typeface="+mn-ea"/>
                <a:cs typeface="Times New Roman" panose="02020603050405020304" pitchFamily="18" charset="0"/>
              </a:rPr>
              <a:t>O(n</a:t>
            </a:r>
            <a:r>
              <a:rPr lang="en-US" altLang="zh-CN" sz="1800" baseline="30000" dirty="0">
                <a:solidFill>
                  <a:schemeClr val="tx1"/>
                </a:solidFill>
                <a:latin typeface="Times New Roman" panose="02020603050405020304" pitchFamily="18" charset="0"/>
                <a:ea typeface="+mn-ea"/>
                <a:cs typeface="Times New Roman" panose="02020603050405020304" pitchFamily="18" charset="0"/>
              </a:rPr>
              <a:t>3</a:t>
            </a:r>
            <a:r>
              <a:rPr lang="en-US" altLang="zh-CN" sz="1800" dirty="0">
                <a:solidFill>
                  <a:schemeClr val="tx1"/>
                </a:solidFill>
                <a:latin typeface="Times New Roman" panose="02020603050405020304" pitchFamily="18" charset="0"/>
                <a:ea typeface="+mn-ea"/>
                <a:cs typeface="Times New Roman" panose="02020603050405020304" pitchFamily="18" charset="0"/>
              </a:rPr>
              <a:t>)</a:t>
            </a:r>
            <a:r>
              <a:rPr lang="zh-CN" altLang="en-US" sz="1800" dirty="0">
                <a:solidFill>
                  <a:schemeClr val="tx1"/>
                </a:solidFill>
                <a:latin typeface="Times New Roman" panose="02020603050405020304" pitchFamily="18" charset="0"/>
                <a:ea typeface="+mn-ea"/>
                <a:cs typeface="Times New Roman" panose="02020603050405020304" pitchFamily="18" charset="0"/>
              </a:rPr>
              <a:t>。因此算法的计算时间上界为</a:t>
            </a:r>
            <a:r>
              <a:rPr lang="en-US" altLang="zh-CN" sz="1800" dirty="0">
                <a:solidFill>
                  <a:schemeClr val="tx1"/>
                </a:solidFill>
                <a:latin typeface="Times New Roman" panose="02020603050405020304" pitchFamily="18" charset="0"/>
                <a:ea typeface="+mn-ea"/>
                <a:cs typeface="Times New Roman" panose="02020603050405020304" pitchFamily="18" charset="0"/>
              </a:rPr>
              <a:t>O(n</a:t>
            </a:r>
            <a:r>
              <a:rPr lang="en-US" altLang="zh-CN" sz="1800" baseline="30000" dirty="0">
                <a:solidFill>
                  <a:schemeClr val="tx1"/>
                </a:solidFill>
                <a:latin typeface="Times New Roman" panose="02020603050405020304" pitchFamily="18" charset="0"/>
                <a:ea typeface="+mn-ea"/>
                <a:cs typeface="Times New Roman" panose="02020603050405020304" pitchFamily="18" charset="0"/>
              </a:rPr>
              <a:t>3</a:t>
            </a:r>
            <a:r>
              <a:rPr lang="en-US" altLang="zh-CN" sz="1800" dirty="0">
                <a:solidFill>
                  <a:schemeClr val="tx1"/>
                </a:solidFill>
                <a:latin typeface="Times New Roman" panose="02020603050405020304" pitchFamily="18" charset="0"/>
                <a:ea typeface="+mn-ea"/>
                <a:cs typeface="Times New Roman" panose="02020603050405020304" pitchFamily="18" charset="0"/>
              </a:rPr>
              <a:t>)</a:t>
            </a:r>
            <a:r>
              <a:rPr lang="zh-CN" altLang="en-US" sz="1800" dirty="0">
                <a:solidFill>
                  <a:schemeClr val="tx1"/>
                </a:solidFill>
                <a:latin typeface="Times New Roman" panose="02020603050405020304" pitchFamily="18" charset="0"/>
                <a:ea typeface="+mn-ea"/>
                <a:cs typeface="Times New Roman" panose="02020603050405020304" pitchFamily="18" charset="0"/>
              </a:rPr>
              <a:t>。算法所占用的空间显然为</a:t>
            </a:r>
            <a:r>
              <a:rPr lang="en-US" altLang="zh-CN" sz="1800" dirty="0">
                <a:solidFill>
                  <a:schemeClr val="tx1"/>
                </a:solidFill>
                <a:latin typeface="Times New Roman" panose="02020603050405020304" pitchFamily="18" charset="0"/>
                <a:ea typeface="+mn-ea"/>
                <a:cs typeface="Times New Roman" panose="02020603050405020304" pitchFamily="18" charset="0"/>
              </a:rPr>
              <a:t>O(n</a:t>
            </a:r>
            <a:r>
              <a:rPr lang="en-US" altLang="zh-CN" sz="1800" baseline="30000" dirty="0">
                <a:solidFill>
                  <a:schemeClr val="tx1"/>
                </a:solidFill>
                <a:latin typeface="Times New Roman" panose="02020603050405020304" pitchFamily="18" charset="0"/>
                <a:ea typeface="+mn-ea"/>
                <a:cs typeface="Times New Roman" panose="02020603050405020304" pitchFamily="18" charset="0"/>
              </a:rPr>
              <a:t>2</a:t>
            </a:r>
            <a:r>
              <a:rPr lang="en-US" altLang="zh-CN" sz="1800" dirty="0">
                <a:solidFill>
                  <a:schemeClr val="tx1"/>
                </a:solidFill>
                <a:latin typeface="Times New Roman" panose="02020603050405020304" pitchFamily="18" charset="0"/>
                <a:ea typeface="+mn-ea"/>
                <a:cs typeface="Times New Roman" panose="02020603050405020304" pitchFamily="18" charset="0"/>
              </a:rPr>
              <a:t>)</a:t>
            </a:r>
            <a:r>
              <a:rPr lang="zh-CN" altLang="en-US" sz="1800" dirty="0">
                <a:solidFill>
                  <a:schemeClr val="tx1"/>
                </a:solidFill>
                <a:latin typeface="Times New Roman" panose="02020603050405020304" pitchFamily="18" charset="0"/>
                <a:ea typeface="+mn-ea"/>
                <a:cs typeface="Times New Roman" panose="02020603050405020304" pitchFamily="18" charset="0"/>
              </a:rPr>
              <a:t>。</a:t>
            </a:r>
            <a:endParaRPr lang="en-US" altLang="zh-CN" sz="1800" dirty="0">
              <a:solidFill>
                <a:schemeClr val="tx1"/>
              </a:solidFill>
              <a:latin typeface="Times New Roman" panose="02020603050405020304" pitchFamily="18" charset="0"/>
              <a:ea typeface="+mn-ea"/>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7164288" y="3422270"/>
            <a:ext cx="1715294" cy="1616808"/>
          </a:xfrm>
          <a:prstGeom prst="rect">
            <a:avLst/>
          </a:prstGeom>
        </p:spPr>
      </p:pic>
    </p:spTree>
    <p:extLst>
      <p:ext uri="{BB962C8B-B14F-4D97-AF65-F5344CB8AC3E}">
        <p14:creationId xmlns:p14="http://schemas.microsoft.com/office/powerpoint/2010/main" val="1289785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pPr>
              <a:defRPr/>
            </a:pPr>
            <a:fld id="{44A4A06F-5B1C-4193-8570-D84EF66A7F0D}" type="slidenum">
              <a:rPr lang="en-US" altLang="zh-CN"/>
              <a:t>14</a:t>
            </a:fld>
            <a:endParaRPr lang="en-US" altLang="zh-CN"/>
          </a:p>
        </p:txBody>
      </p:sp>
      <p:sp>
        <p:nvSpPr>
          <p:cNvPr id="5123" name="Rectangle 3"/>
          <p:cNvSpPr>
            <a:spLocks noGrp="1" noChangeArrowheads="1"/>
          </p:cNvSpPr>
          <p:nvPr>
            <p:ph type="body" idx="1"/>
          </p:nvPr>
        </p:nvSpPr>
        <p:spPr>
          <a:xfrm>
            <a:off x="428625" y="428625"/>
            <a:ext cx="8229600" cy="5715000"/>
          </a:xfrm>
        </p:spPr>
        <p:txBody>
          <a:bodyPr/>
          <a:lstStyle/>
          <a:p>
            <a:pPr eaLnBrk="1" hangingPunct="1">
              <a:lnSpc>
                <a:spcPct val="120000"/>
              </a:lnSpc>
              <a:buNone/>
            </a:pPr>
            <a:r>
              <a:rPr lang="zh-CN" altLang="en-US" sz="2400" b="1" dirty="0" smtClean="0"/>
              <a:t>通过应用范例学习动态规划算法设计策略。</a:t>
            </a:r>
          </a:p>
          <a:p>
            <a:pPr eaLnBrk="1" hangingPunct="1">
              <a:lnSpc>
                <a:spcPct val="120000"/>
              </a:lnSpc>
              <a:buNone/>
            </a:pPr>
            <a:r>
              <a:rPr lang="zh-CN" altLang="en-US" sz="2400" b="1" dirty="0" smtClean="0"/>
              <a:t>（</a:t>
            </a:r>
            <a:r>
              <a:rPr lang="en-US" altLang="zh-CN" sz="2400" b="1" dirty="0" smtClean="0"/>
              <a:t>1</a:t>
            </a:r>
            <a:r>
              <a:rPr lang="zh-CN" altLang="en-US" sz="2400" b="1" dirty="0" smtClean="0"/>
              <a:t>）矩阵连乘问题；</a:t>
            </a:r>
            <a:endParaRPr lang="en-US" altLang="zh-CN" sz="2400" b="1" dirty="0" smtClean="0"/>
          </a:p>
          <a:p>
            <a:pPr eaLnBrk="1" hangingPunct="1">
              <a:lnSpc>
                <a:spcPct val="120000"/>
              </a:lnSpc>
              <a:buNone/>
            </a:pPr>
            <a:r>
              <a:rPr lang="zh-CN" altLang="en-US" sz="2400" b="1" dirty="0" smtClean="0"/>
              <a:t>（</a:t>
            </a:r>
            <a:r>
              <a:rPr lang="en-US" altLang="zh-CN" sz="2400" b="1" dirty="0" smtClean="0"/>
              <a:t>2</a:t>
            </a:r>
            <a:r>
              <a:rPr lang="zh-CN" altLang="en-US" sz="2400" b="1" dirty="0" smtClean="0"/>
              <a:t>）</a:t>
            </a:r>
            <a:r>
              <a:rPr lang="zh-CN" altLang="en-US" sz="2400" b="1" dirty="0"/>
              <a:t>凸多边形最优</a:t>
            </a:r>
            <a:r>
              <a:rPr lang="zh-CN" altLang="en-US" sz="2400" b="1" dirty="0" smtClean="0"/>
              <a:t>三角剖分</a:t>
            </a:r>
            <a:r>
              <a:rPr lang="en-US" altLang="zh-CN" sz="2400" b="1" dirty="0" smtClean="0"/>
              <a:t>;</a:t>
            </a:r>
            <a:endParaRPr lang="ja-JP" altLang="en-US" sz="2400" b="1" dirty="0"/>
          </a:p>
          <a:p>
            <a:pPr eaLnBrk="1" hangingPunct="1">
              <a:lnSpc>
                <a:spcPct val="120000"/>
              </a:lnSpc>
              <a:buNone/>
            </a:pPr>
            <a:r>
              <a:rPr lang="zh-CN" altLang="en-US" sz="2400" b="1" dirty="0" smtClean="0"/>
              <a:t>（</a:t>
            </a:r>
            <a:r>
              <a:rPr lang="en-US" altLang="zh-CN" sz="2400" b="1" dirty="0" smtClean="0"/>
              <a:t>3</a:t>
            </a:r>
            <a:r>
              <a:rPr lang="zh-CN" altLang="en-US" sz="2400" b="1" dirty="0" smtClean="0"/>
              <a:t>）</a:t>
            </a:r>
            <a:r>
              <a:rPr lang="zh-CN" altLang="en-US" sz="2400" b="1" dirty="0" smtClean="0">
                <a:solidFill>
                  <a:srgbClr val="FF0000"/>
                </a:solidFill>
              </a:rPr>
              <a:t>最长公共子序列；</a:t>
            </a:r>
          </a:p>
          <a:p>
            <a:pPr eaLnBrk="1" hangingPunct="1">
              <a:lnSpc>
                <a:spcPct val="120000"/>
              </a:lnSpc>
              <a:buNone/>
            </a:pPr>
            <a:r>
              <a:rPr lang="zh-CN" altLang="en-US" sz="2400" b="1" dirty="0" smtClean="0"/>
              <a:t>（</a:t>
            </a:r>
            <a:r>
              <a:rPr lang="en-US" altLang="zh-CN" sz="2400" b="1" dirty="0" smtClean="0"/>
              <a:t>4</a:t>
            </a:r>
            <a:r>
              <a:rPr lang="zh-CN" altLang="en-US" sz="2400" b="1" dirty="0" smtClean="0"/>
              <a:t>）最大子段和；</a:t>
            </a:r>
            <a:endParaRPr lang="en-US" altLang="zh-CN" sz="2400" b="1" dirty="0" smtClean="0"/>
          </a:p>
          <a:p>
            <a:pPr eaLnBrk="1" hangingPunct="1">
              <a:lnSpc>
                <a:spcPct val="120000"/>
              </a:lnSpc>
              <a:buNone/>
            </a:pPr>
            <a:r>
              <a:rPr lang="zh-CN" altLang="en-US" sz="2400" b="1" dirty="0" smtClean="0"/>
              <a:t>（</a:t>
            </a:r>
            <a:r>
              <a:rPr lang="en-US" altLang="zh-CN" sz="2400" b="1" dirty="0" smtClean="0"/>
              <a:t>5</a:t>
            </a:r>
            <a:r>
              <a:rPr lang="zh-CN" altLang="en-US" sz="2400" b="1" dirty="0" smtClean="0"/>
              <a:t>）图像压缩；</a:t>
            </a:r>
            <a:endParaRPr lang="en-US" altLang="zh-CN" sz="2400" b="1" dirty="0" smtClean="0"/>
          </a:p>
          <a:p>
            <a:pPr eaLnBrk="1" hangingPunct="1">
              <a:lnSpc>
                <a:spcPct val="120000"/>
              </a:lnSpc>
              <a:buNone/>
            </a:pPr>
            <a:r>
              <a:rPr lang="zh-CN" altLang="en-US" sz="2400" b="1" dirty="0" smtClean="0"/>
              <a:t>（</a:t>
            </a:r>
            <a:r>
              <a:rPr lang="en-US" altLang="zh-CN" sz="2400" b="1" dirty="0"/>
              <a:t>6</a:t>
            </a:r>
            <a:r>
              <a:rPr lang="zh-CN" altLang="en-US" sz="2400" b="1" dirty="0"/>
              <a:t>）</a:t>
            </a:r>
            <a:r>
              <a:rPr lang="en-US" altLang="zh-CN" sz="2400" b="1" dirty="0"/>
              <a:t>0-1</a:t>
            </a:r>
            <a:r>
              <a:rPr lang="zh-CN" altLang="en-US" sz="2400" b="1" dirty="0"/>
              <a:t>背包问题</a:t>
            </a:r>
            <a:endParaRPr lang="en-US" altLang="zh-CN" sz="2400" b="1" dirty="0"/>
          </a:p>
          <a:p>
            <a:pPr eaLnBrk="1" hangingPunct="1">
              <a:buNone/>
            </a:pPr>
            <a:endParaRPr lang="zh-CN" altLang="en-US" sz="2400" b="1" dirty="0" smtClean="0"/>
          </a:p>
        </p:txBody>
      </p:sp>
    </p:spTree>
    <p:extLst>
      <p:ext uri="{BB962C8B-B14F-4D97-AF65-F5344CB8AC3E}">
        <p14:creationId xmlns:p14="http://schemas.microsoft.com/office/powerpoint/2010/main" val="7942878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69D11426-9F84-4C4E-8E1A-5845B12A094F}" type="slidenum">
              <a:rPr lang="en-US" altLang="zh-CN">
                <a:latin typeface="Times New Roman" panose="02020603050405020304" pitchFamily="18" charset="0"/>
                <a:cs typeface="Times New Roman" panose="02020603050405020304" pitchFamily="18" charset="0"/>
              </a:rPr>
              <a:t>15</a:t>
            </a:fld>
            <a:endParaRPr lang="en-US" altLang="zh-CN">
              <a:latin typeface="Times New Roman" panose="02020603050405020304" pitchFamily="18" charset="0"/>
              <a:cs typeface="Times New Roman" panose="02020603050405020304" pitchFamily="18" charset="0"/>
            </a:endParaRPr>
          </a:p>
        </p:txBody>
      </p:sp>
      <p:sp>
        <p:nvSpPr>
          <p:cNvPr id="300034" name="Rectangle 2"/>
          <p:cNvSpPr>
            <a:spLocks noChangeArrowheads="1"/>
          </p:cNvSpPr>
          <p:nvPr/>
        </p:nvSpPr>
        <p:spPr bwMode="auto">
          <a:xfrm>
            <a:off x="395288" y="246063"/>
            <a:ext cx="6408737" cy="661987"/>
          </a:xfrm>
          <a:prstGeom prst="rect">
            <a:avLst/>
          </a:prstGeom>
          <a:noFill/>
          <a:ln w="9525">
            <a:noFill/>
            <a:miter lim="800000"/>
          </a:ln>
          <a:effectLst/>
        </p:spPr>
        <p:txBody>
          <a:bodyPr anchor="b"/>
          <a:lstStyle/>
          <a:p>
            <a:pPr>
              <a:spcBef>
                <a:spcPct val="0"/>
              </a:spcBef>
              <a:buClrTx/>
              <a:buSzTx/>
              <a:buFontTx/>
              <a:buNone/>
              <a:defRPr/>
            </a:pPr>
            <a:r>
              <a:rPr lang="en-US" altLang="zh-CN" sz="3800" dirty="0" smtClean="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3.3 </a:t>
            </a:r>
            <a:r>
              <a:rPr lang="zh-CN" altLang="en-US" sz="3800" dirty="0" smtClean="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最</a:t>
            </a:r>
            <a:r>
              <a:rPr lang="zh-CN" altLang="en-US" sz="3800" dirty="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长公共子序列</a:t>
            </a:r>
            <a:endParaRPr lang="ja-JP" altLang="en-US" sz="3800" dirty="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endParaRPr>
          </a:p>
        </p:txBody>
      </p:sp>
      <p:sp>
        <p:nvSpPr>
          <p:cNvPr id="44036" name="Text Box 3"/>
          <p:cNvSpPr txBox="1">
            <a:spLocks noChangeArrowheads="1"/>
          </p:cNvSpPr>
          <p:nvPr/>
        </p:nvSpPr>
        <p:spPr bwMode="auto">
          <a:xfrm>
            <a:off x="323528" y="908050"/>
            <a:ext cx="8683947" cy="5693866"/>
          </a:xfrm>
          <a:prstGeom prst="rect">
            <a:avLst/>
          </a:prstGeom>
          <a:noFill/>
          <a:ln w="6350">
            <a:noFill/>
            <a:miter lim="800000"/>
          </a:ln>
        </p:spPr>
        <p:txBody>
          <a:bodyPr wrap="square">
            <a:spAutoFit/>
          </a:bodyPr>
          <a:lstStyle/>
          <a:p>
            <a:pPr>
              <a:spcBef>
                <a:spcPct val="0"/>
              </a:spcBef>
              <a:buClr>
                <a:schemeClr val="accent2"/>
              </a:buClr>
              <a:buSzTx/>
              <a:buFontTx/>
              <a:buChar char="•"/>
              <a:defRPr/>
            </a:pPr>
            <a:r>
              <a:rPr lang="zh-CN" altLang="en-US" sz="2800" b="1" dirty="0">
                <a:solidFill>
                  <a:schemeClr val="tx1"/>
                </a:solidFill>
                <a:latin typeface="Times New Roman" panose="02020603050405020304" pitchFamily="18" charset="0"/>
                <a:ea typeface="+mn-ea"/>
                <a:cs typeface="Times New Roman" panose="02020603050405020304" pitchFamily="18" charset="0"/>
              </a:rPr>
              <a:t>若给定序列</a:t>
            </a:r>
            <a:r>
              <a:rPr lang="en-US" altLang="zh-CN" sz="2800" b="1" dirty="0">
                <a:solidFill>
                  <a:schemeClr val="tx1"/>
                </a:solidFill>
                <a:latin typeface="Times New Roman" panose="02020603050405020304" pitchFamily="18" charset="0"/>
                <a:ea typeface="+mn-ea"/>
                <a:cs typeface="Times New Roman" panose="02020603050405020304" pitchFamily="18" charset="0"/>
              </a:rPr>
              <a:t>X={x</a:t>
            </a:r>
            <a:r>
              <a:rPr lang="en-US" altLang="zh-CN" sz="2800" b="1" baseline="-25000" dirty="0">
                <a:solidFill>
                  <a:schemeClr val="tx1"/>
                </a:solidFill>
                <a:latin typeface="Times New Roman" panose="02020603050405020304" pitchFamily="18" charset="0"/>
                <a:ea typeface="+mn-ea"/>
                <a:cs typeface="Times New Roman" panose="02020603050405020304" pitchFamily="18" charset="0"/>
              </a:rPr>
              <a:t>1</a:t>
            </a:r>
            <a:r>
              <a:rPr lang="en-US" altLang="zh-CN" sz="2800" b="1" dirty="0">
                <a:solidFill>
                  <a:schemeClr val="tx1"/>
                </a:solidFill>
                <a:latin typeface="Times New Roman" panose="02020603050405020304" pitchFamily="18" charset="0"/>
                <a:ea typeface="+mn-ea"/>
                <a:cs typeface="Times New Roman" panose="02020603050405020304" pitchFamily="18" charset="0"/>
              </a:rPr>
              <a:t>, x</a:t>
            </a:r>
            <a:r>
              <a:rPr lang="en-US" altLang="zh-CN" sz="2800" b="1" baseline="-25000" dirty="0">
                <a:solidFill>
                  <a:schemeClr val="tx1"/>
                </a:solidFill>
                <a:latin typeface="Times New Roman" panose="02020603050405020304" pitchFamily="18" charset="0"/>
                <a:ea typeface="+mn-ea"/>
                <a:cs typeface="Times New Roman" panose="02020603050405020304" pitchFamily="18" charset="0"/>
              </a:rPr>
              <a:t>2</a:t>
            </a:r>
            <a:r>
              <a:rPr lang="en-US" altLang="zh-CN" sz="2800" b="1" dirty="0">
                <a:solidFill>
                  <a:schemeClr val="tx1"/>
                </a:solidFill>
                <a:latin typeface="Times New Roman" panose="02020603050405020304" pitchFamily="18" charset="0"/>
                <a:ea typeface="+mn-ea"/>
                <a:cs typeface="Times New Roman" panose="02020603050405020304" pitchFamily="18" charset="0"/>
              </a:rPr>
              <a:t>,…, </a:t>
            </a:r>
            <a:r>
              <a:rPr lang="en-US" altLang="zh-CN" sz="2800" b="1" dirty="0" err="1">
                <a:solidFill>
                  <a:schemeClr val="tx1"/>
                </a:solidFill>
                <a:latin typeface="Times New Roman" panose="02020603050405020304" pitchFamily="18" charset="0"/>
                <a:ea typeface="+mn-ea"/>
                <a:cs typeface="Times New Roman" panose="02020603050405020304" pitchFamily="18" charset="0"/>
              </a:rPr>
              <a:t>x</a:t>
            </a:r>
            <a:r>
              <a:rPr lang="en-US" altLang="zh-CN" sz="2800" b="1" baseline="-25000" dirty="0" err="1">
                <a:solidFill>
                  <a:schemeClr val="tx1"/>
                </a:solidFill>
                <a:latin typeface="Times New Roman" panose="02020603050405020304" pitchFamily="18" charset="0"/>
                <a:ea typeface="+mn-ea"/>
                <a:cs typeface="Times New Roman" panose="02020603050405020304" pitchFamily="18" charset="0"/>
              </a:rPr>
              <a:t>m</a:t>
            </a:r>
            <a:r>
              <a:rPr lang="en-US" altLang="zh-CN" sz="2800" b="1" dirty="0">
                <a:solidFill>
                  <a:schemeClr val="tx1"/>
                </a:solidFill>
                <a:latin typeface="Times New Roman" panose="02020603050405020304" pitchFamily="18" charset="0"/>
                <a:ea typeface="+mn-ea"/>
                <a:cs typeface="Times New Roman" panose="02020603050405020304" pitchFamily="18" charset="0"/>
              </a:rPr>
              <a:t>}</a:t>
            </a:r>
            <a:r>
              <a:rPr lang="zh-CN" altLang="en-US" sz="2800" b="1" dirty="0">
                <a:solidFill>
                  <a:schemeClr val="tx1"/>
                </a:solidFill>
                <a:latin typeface="Times New Roman" panose="02020603050405020304" pitchFamily="18" charset="0"/>
                <a:ea typeface="+mn-ea"/>
                <a:cs typeface="Times New Roman" panose="02020603050405020304" pitchFamily="18" charset="0"/>
              </a:rPr>
              <a:t>，则另一序列</a:t>
            </a:r>
            <a:r>
              <a:rPr lang="en-US" altLang="zh-CN" sz="2800" b="1" dirty="0">
                <a:solidFill>
                  <a:schemeClr val="tx1"/>
                </a:solidFill>
                <a:latin typeface="Times New Roman" panose="02020603050405020304" pitchFamily="18" charset="0"/>
                <a:ea typeface="+mn-ea"/>
                <a:cs typeface="Times New Roman" panose="02020603050405020304" pitchFamily="18" charset="0"/>
              </a:rPr>
              <a:t>Z={z</a:t>
            </a:r>
            <a:r>
              <a:rPr lang="en-US" altLang="zh-CN" sz="2800" b="1" baseline="-25000" dirty="0">
                <a:solidFill>
                  <a:schemeClr val="tx1"/>
                </a:solidFill>
                <a:latin typeface="Times New Roman" panose="02020603050405020304" pitchFamily="18" charset="0"/>
                <a:ea typeface="+mn-ea"/>
                <a:cs typeface="Times New Roman" panose="02020603050405020304" pitchFamily="18" charset="0"/>
              </a:rPr>
              <a:t>1</a:t>
            </a:r>
            <a:r>
              <a:rPr lang="en-US" altLang="zh-CN" sz="2800" b="1" dirty="0">
                <a:solidFill>
                  <a:schemeClr val="tx1"/>
                </a:solidFill>
                <a:latin typeface="Times New Roman" panose="02020603050405020304" pitchFamily="18" charset="0"/>
                <a:ea typeface="+mn-ea"/>
                <a:cs typeface="Times New Roman" panose="02020603050405020304" pitchFamily="18" charset="0"/>
              </a:rPr>
              <a:t>, z</a:t>
            </a:r>
            <a:r>
              <a:rPr lang="en-US" altLang="zh-CN" sz="2800" b="1" baseline="-25000" dirty="0">
                <a:solidFill>
                  <a:schemeClr val="tx1"/>
                </a:solidFill>
                <a:latin typeface="Times New Roman" panose="02020603050405020304" pitchFamily="18" charset="0"/>
                <a:ea typeface="+mn-ea"/>
                <a:cs typeface="Times New Roman" panose="02020603050405020304" pitchFamily="18" charset="0"/>
              </a:rPr>
              <a:t>2</a:t>
            </a:r>
            <a:r>
              <a:rPr lang="en-US" altLang="zh-CN" sz="2800" b="1" dirty="0">
                <a:solidFill>
                  <a:schemeClr val="tx1"/>
                </a:solidFill>
                <a:latin typeface="Times New Roman" panose="02020603050405020304" pitchFamily="18" charset="0"/>
                <a:ea typeface="+mn-ea"/>
                <a:cs typeface="Times New Roman" panose="02020603050405020304" pitchFamily="18" charset="0"/>
              </a:rPr>
              <a:t>, …, </a:t>
            </a:r>
            <a:r>
              <a:rPr lang="en-US" altLang="zh-CN" sz="2800" b="1" dirty="0" err="1">
                <a:solidFill>
                  <a:schemeClr val="tx1"/>
                </a:solidFill>
                <a:latin typeface="Times New Roman" panose="02020603050405020304" pitchFamily="18" charset="0"/>
                <a:ea typeface="+mn-ea"/>
                <a:cs typeface="Times New Roman" panose="02020603050405020304" pitchFamily="18" charset="0"/>
              </a:rPr>
              <a:t>z</a:t>
            </a:r>
            <a:r>
              <a:rPr lang="en-US" altLang="zh-CN" sz="2800" b="1" baseline="-25000" dirty="0" err="1">
                <a:solidFill>
                  <a:schemeClr val="tx1"/>
                </a:solidFill>
                <a:latin typeface="Times New Roman" panose="02020603050405020304" pitchFamily="18" charset="0"/>
                <a:ea typeface="+mn-ea"/>
                <a:cs typeface="Times New Roman" panose="02020603050405020304" pitchFamily="18" charset="0"/>
              </a:rPr>
              <a:t>k</a:t>
            </a:r>
            <a:r>
              <a:rPr lang="en-US" altLang="zh-CN" sz="2800" b="1" dirty="0" smtClean="0">
                <a:solidFill>
                  <a:schemeClr val="tx1"/>
                </a:solidFill>
                <a:latin typeface="Times New Roman" panose="02020603050405020304" pitchFamily="18" charset="0"/>
                <a:ea typeface="+mn-ea"/>
                <a:cs typeface="Times New Roman" panose="02020603050405020304" pitchFamily="18" charset="0"/>
              </a:rPr>
              <a:t>}</a:t>
            </a:r>
            <a:r>
              <a:rPr lang="zh-CN" altLang="en-US" sz="2800" b="1" dirty="0" smtClean="0">
                <a:solidFill>
                  <a:schemeClr val="tx1"/>
                </a:solidFill>
                <a:latin typeface="Times New Roman" panose="02020603050405020304" pitchFamily="18" charset="0"/>
                <a:ea typeface="+mn-ea"/>
                <a:cs typeface="Times New Roman" panose="02020603050405020304" pitchFamily="18" charset="0"/>
              </a:rPr>
              <a:t>是</a:t>
            </a:r>
            <a:r>
              <a:rPr lang="en-US" altLang="zh-CN" sz="2800" b="1" dirty="0">
                <a:solidFill>
                  <a:schemeClr val="tx1"/>
                </a:solidFill>
                <a:latin typeface="Times New Roman" panose="02020603050405020304" pitchFamily="18" charset="0"/>
                <a:ea typeface="+mn-ea"/>
                <a:cs typeface="Times New Roman" panose="02020603050405020304" pitchFamily="18" charset="0"/>
              </a:rPr>
              <a:t>X</a:t>
            </a:r>
            <a:r>
              <a:rPr lang="zh-CN" altLang="en-US" sz="2800" b="1" dirty="0">
                <a:solidFill>
                  <a:schemeClr val="tx1"/>
                </a:solidFill>
                <a:latin typeface="Times New Roman" panose="02020603050405020304" pitchFamily="18" charset="0"/>
                <a:ea typeface="+mn-ea"/>
                <a:cs typeface="Times New Roman" panose="02020603050405020304" pitchFamily="18" charset="0"/>
              </a:rPr>
              <a:t>的</a:t>
            </a:r>
            <a:r>
              <a:rPr lang="zh-CN" altLang="en-US" sz="2800" b="1" u="sng" dirty="0">
                <a:solidFill>
                  <a:srgbClr val="FF0000"/>
                </a:solidFill>
                <a:latin typeface="Times New Roman" panose="02020603050405020304" pitchFamily="18" charset="0"/>
                <a:ea typeface="+mn-ea"/>
                <a:cs typeface="Times New Roman" panose="02020603050405020304" pitchFamily="18" charset="0"/>
              </a:rPr>
              <a:t>子序列</a:t>
            </a:r>
            <a:r>
              <a:rPr lang="zh-CN" altLang="en-US" sz="2800" b="1" dirty="0">
                <a:solidFill>
                  <a:schemeClr val="tx1"/>
                </a:solidFill>
                <a:latin typeface="Times New Roman" panose="02020603050405020304" pitchFamily="18" charset="0"/>
                <a:ea typeface="+mn-ea"/>
                <a:cs typeface="Times New Roman" panose="02020603050405020304" pitchFamily="18" charset="0"/>
              </a:rPr>
              <a:t>是指存在一个</a:t>
            </a:r>
            <a:r>
              <a:rPr lang="zh-CN" altLang="en-US" sz="2800" b="1" dirty="0">
                <a:solidFill>
                  <a:srgbClr val="FF0000"/>
                </a:solidFill>
                <a:latin typeface="Times New Roman" panose="02020603050405020304" pitchFamily="18" charset="0"/>
                <a:ea typeface="+mn-ea"/>
                <a:cs typeface="Times New Roman" panose="02020603050405020304" pitchFamily="18" charset="0"/>
              </a:rPr>
              <a:t>严格递增下标序列</a:t>
            </a:r>
            <a:r>
              <a:rPr lang="en-US" altLang="zh-CN" sz="2800" b="1" dirty="0">
                <a:solidFill>
                  <a:schemeClr val="tx1"/>
                </a:solidFill>
                <a:latin typeface="Times New Roman" panose="02020603050405020304" pitchFamily="18" charset="0"/>
                <a:ea typeface="+mn-ea"/>
                <a:cs typeface="Times New Roman" panose="02020603050405020304" pitchFamily="18" charset="0"/>
              </a:rPr>
              <a:t>{i</a:t>
            </a:r>
            <a:r>
              <a:rPr lang="en-US" altLang="zh-CN" sz="2800" b="1" baseline="-25000" dirty="0">
                <a:solidFill>
                  <a:schemeClr val="tx1"/>
                </a:solidFill>
                <a:latin typeface="Times New Roman" panose="02020603050405020304" pitchFamily="18" charset="0"/>
                <a:ea typeface="+mn-ea"/>
                <a:cs typeface="Times New Roman" panose="02020603050405020304" pitchFamily="18" charset="0"/>
              </a:rPr>
              <a:t>1</a:t>
            </a:r>
            <a:r>
              <a:rPr lang="en-US" altLang="zh-CN" sz="2800" b="1" dirty="0">
                <a:solidFill>
                  <a:schemeClr val="tx1"/>
                </a:solidFill>
                <a:latin typeface="Times New Roman" panose="02020603050405020304" pitchFamily="18" charset="0"/>
                <a:ea typeface="+mn-ea"/>
                <a:cs typeface="Times New Roman" panose="02020603050405020304" pitchFamily="18" charset="0"/>
              </a:rPr>
              <a:t>, i</a:t>
            </a:r>
            <a:r>
              <a:rPr lang="en-US" altLang="zh-CN" sz="2800" b="1" baseline="-25000" dirty="0">
                <a:solidFill>
                  <a:schemeClr val="tx1"/>
                </a:solidFill>
                <a:latin typeface="Times New Roman" panose="02020603050405020304" pitchFamily="18" charset="0"/>
                <a:ea typeface="+mn-ea"/>
                <a:cs typeface="Times New Roman" panose="02020603050405020304" pitchFamily="18" charset="0"/>
              </a:rPr>
              <a:t>2</a:t>
            </a:r>
            <a:r>
              <a:rPr lang="en-US" altLang="zh-CN" sz="2800" b="1" dirty="0">
                <a:solidFill>
                  <a:schemeClr val="tx1"/>
                </a:solidFill>
                <a:latin typeface="Times New Roman" panose="02020603050405020304" pitchFamily="18" charset="0"/>
                <a:ea typeface="+mn-ea"/>
                <a:cs typeface="Times New Roman" panose="02020603050405020304" pitchFamily="18" charset="0"/>
              </a:rPr>
              <a:t>, …, </a:t>
            </a:r>
            <a:r>
              <a:rPr lang="en-US" altLang="zh-CN" sz="2800" b="1" dirty="0" err="1">
                <a:solidFill>
                  <a:schemeClr val="tx1"/>
                </a:solidFill>
                <a:latin typeface="Times New Roman" panose="02020603050405020304" pitchFamily="18" charset="0"/>
                <a:ea typeface="+mn-ea"/>
                <a:cs typeface="Times New Roman" panose="02020603050405020304" pitchFamily="18" charset="0"/>
              </a:rPr>
              <a:t>i</a:t>
            </a:r>
            <a:r>
              <a:rPr lang="en-US" altLang="zh-CN" sz="2800" b="1" baseline="-25000" dirty="0" err="1">
                <a:solidFill>
                  <a:schemeClr val="tx1"/>
                </a:solidFill>
                <a:latin typeface="Times New Roman" panose="02020603050405020304" pitchFamily="18" charset="0"/>
                <a:ea typeface="+mn-ea"/>
                <a:cs typeface="Times New Roman" panose="02020603050405020304" pitchFamily="18" charset="0"/>
              </a:rPr>
              <a:t>k</a:t>
            </a:r>
            <a:r>
              <a:rPr lang="en-US" altLang="zh-CN" sz="2800" b="1" dirty="0">
                <a:solidFill>
                  <a:schemeClr val="tx1"/>
                </a:solidFill>
                <a:latin typeface="Times New Roman" panose="02020603050405020304" pitchFamily="18" charset="0"/>
                <a:ea typeface="+mn-ea"/>
                <a:cs typeface="Times New Roman" panose="02020603050405020304" pitchFamily="18" charset="0"/>
              </a:rPr>
              <a:t>}</a:t>
            </a:r>
            <a:r>
              <a:rPr lang="zh-CN" altLang="en-US" sz="2800" b="1" dirty="0">
                <a:solidFill>
                  <a:schemeClr val="tx1"/>
                </a:solidFill>
                <a:latin typeface="Times New Roman" panose="02020603050405020304" pitchFamily="18" charset="0"/>
                <a:ea typeface="+mn-ea"/>
                <a:cs typeface="Times New Roman" panose="02020603050405020304" pitchFamily="18" charset="0"/>
              </a:rPr>
              <a:t>使得对于所有</a:t>
            </a:r>
            <a:r>
              <a:rPr lang="en-US" altLang="zh-CN" sz="2800" b="1" dirty="0">
                <a:solidFill>
                  <a:schemeClr val="tx1"/>
                </a:solidFill>
                <a:latin typeface="Times New Roman" panose="02020603050405020304" pitchFamily="18" charset="0"/>
                <a:ea typeface="+mn-ea"/>
                <a:cs typeface="Times New Roman" panose="02020603050405020304" pitchFamily="18" charset="0"/>
              </a:rPr>
              <a:t>j=1,2,…,k</a:t>
            </a:r>
            <a:r>
              <a:rPr lang="zh-CN" altLang="en-US" sz="2800" b="1" dirty="0">
                <a:solidFill>
                  <a:schemeClr val="tx1"/>
                </a:solidFill>
                <a:latin typeface="Times New Roman" panose="02020603050405020304" pitchFamily="18" charset="0"/>
                <a:ea typeface="+mn-ea"/>
                <a:cs typeface="Times New Roman" panose="02020603050405020304" pitchFamily="18" charset="0"/>
              </a:rPr>
              <a:t>有：</a:t>
            </a:r>
            <a:r>
              <a:rPr lang="en-US" altLang="zh-CN" sz="2800" b="1" dirty="0" err="1">
                <a:solidFill>
                  <a:schemeClr val="tx1"/>
                </a:solidFill>
                <a:latin typeface="Times New Roman" panose="02020603050405020304" pitchFamily="18" charset="0"/>
                <a:ea typeface="+mn-ea"/>
                <a:cs typeface="Times New Roman" panose="02020603050405020304" pitchFamily="18" charset="0"/>
              </a:rPr>
              <a:t>z</a:t>
            </a:r>
            <a:r>
              <a:rPr lang="en-US" altLang="zh-CN" sz="2800" b="1" baseline="-25000" dirty="0" err="1">
                <a:solidFill>
                  <a:schemeClr val="tx1"/>
                </a:solidFill>
                <a:latin typeface="Times New Roman" panose="02020603050405020304" pitchFamily="18" charset="0"/>
                <a:ea typeface="+mn-ea"/>
                <a:cs typeface="Times New Roman" panose="02020603050405020304" pitchFamily="18" charset="0"/>
              </a:rPr>
              <a:t>j</a:t>
            </a:r>
            <a:r>
              <a:rPr lang="en-US" altLang="zh-CN" sz="2800" b="1" baseline="-25000" dirty="0">
                <a:solidFill>
                  <a:schemeClr val="tx1"/>
                </a:solidFill>
                <a:latin typeface="Times New Roman" panose="02020603050405020304" pitchFamily="18" charset="0"/>
                <a:ea typeface="+mn-ea"/>
                <a:cs typeface="Times New Roman" panose="02020603050405020304" pitchFamily="18" charset="0"/>
              </a:rPr>
              <a:t> </a:t>
            </a:r>
            <a:r>
              <a:rPr lang="en-US" altLang="zh-CN" sz="2800" b="1" dirty="0">
                <a:solidFill>
                  <a:schemeClr val="tx1"/>
                </a:solidFill>
                <a:latin typeface="Times New Roman" panose="02020603050405020304" pitchFamily="18" charset="0"/>
                <a:ea typeface="+mn-ea"/>
                <a:cs typeface="Times New Roman" panose="02020603050405020304" pitchFamily="18" charset="0"/>
              </a:rPr>
              <a:t>= </a:t>
            </a:r>
            <a:r>
              <a:rPr lang="en-US" altLang="zh-CN" sz="2800" b="1" dirty="0" err="1">
                <a:solidFill>
                  <a:schemeClr val="tx1"/>
                </a:solidFill>
                <a:latin typeface="Times New Roman" panose="02020603050405020304" pitchFamily="18" charset="0"/>
                <a:ea typeface="+mn-ea"/>
                <a:cs typeface="Times New Roman" panose="02020603050405020304" pitchFamily="18" charset="0"/>
              </a:rPr>
              <a:t>x</a:t>
            </a:r>
            <a:r>
              <a:rPr lang="en-US" altLang="zh-CN" sz="2800" b="1" baseline="-25000" dirty="0" err="1">
                <a:solidFill>
                  <a:schemeClr val="tx1"/>
                </a:solidFill>
                <a:latin typeface="Times New Roman" panose="02020603050405020304" pitchFamily="18" charset="0"/>
                <a:ea typeface="+mn-ea"/>
                <a:cs typeface="Times New Roman" panose="02020603050405020304" pitchFamily="18" charset="0"/>
              </a:rPr>
              <a:t>i</a:t>
            </a:r>
            <a:r>
              <a:rPr lang="en-US" altLang="zh-CN" sz="2800" b="1" baseline="-50000" dirty="0" err="1">
                <a:solidFill>
                  <a:schemeClr val="tx1"/>
                </a:solidFill>
                <a:latin typeface="Times New Roman" panose="02020603050405020304" pitchFamily="18" charset="0"/>
                <a:ea typeface="+mn-ea"/>
                <a:cs typeface="Times New Roman" panose="02020603050405020304" pitchFamily="18" charset="0"/>
              </a:rPr>
              <a:t>j</a:t>
            </a:r>
            <a:r>
              <a:rPr lang="zh-CN" altLang="en-US" sz="2800" b="1" dirty="0">
                <a:solidFill>
                  <a:schemeClr val="tx1"/>
                </a:solidFill>
                <a:latin typeface="Times New Roman" panose="02020603050405020304" pitchFamily="18" charset="0"/>
                <a:ea typeface="+mn-ea"/>
                <a:cs typeface="Times New Roman" panose="02020603050405020304" pitchFamily="18" charset="0"/>
              </a:rPr>
              <a:t>。</a:t>
            </a:r>
            <a:endParaRPr lang="en-US" altLang="zh-CN" sz="2800" b="1" dirty="0">
              <a:solidFill>
                <a:schemeClr val="tx1"/>
              </a:solidFill>
              <a:latin typeface="Times New Roman" panose="02020603050405020304" pitchFamily="18" charset="0"/>
              <a:ea typeface="+mn-ea"/>
              <a:cs typeface="Times New Roman" panose="02020603050405020304" pitchFamily="18" charset="0"/>
            </a:endParaRPr>
          </a:p>
          <a:p>
            <a:pPr>
              <a:spcBef>
                <a:spcPct val="0"/>
              </a:spcBef>
              <a:buClr>
                <a:schemeClr val="accent2"/>
              </a:buClr>
              <a:buSzTx/>
              <a:buFont typeface="Wingdings" panose="05000000000000000000" pitchFamily="2" charset="2"/>
              <a:buNone/>
              <a:defRPr/>
            </a:pPr>
            <a:endParaRPr lang="en-US" altLang="zh-CN" sz="2800" b="1" dirty="0">
              <a:solidFill>
                <a:schemeClr val="tx1"/>
              </a:solidFill>
              <a:latin typeface="Times New Roman" panose="02020603050405020304" pitchFamily="18" charset="0"/>
              <a:ea typeface="+mn-ea"/>
              <a:cs typeface="Times New Roman" panose="02020603050405020304" pitchFamily="18" charset="0"/>
            </a:endParaRPr>
          </a:p>
          <a:p>
            <a:pPr>
              <a:spcBef>
                <a:spcPct val="0"/>
              </a:spcBef>
              <a:buClr>
                <a:schemeClr val="accent2"/>
              </a:buClr>
              <a:buSzTx/>
              <a:buFont typeface="Wingdings" panose="05000000000000000000" pitchFamily="2" charset="2"/>
              <a:buNone/>
              <a:defRPr/>
            </a:pPr>
            <a:r>
              <a:rPr lang="zh-CN" altLang="en-US" sz="2800" b="1" dirty="0">
                <a:solidFill>
                  <a:schemeClr val="tx1"/>
                </a:solidFill>
                <a:latin typeface="Times New Roman" panose="02020603050405020304" pitchFamily="18" charset="0"/>
                <a:ea typeface="+mn-ea"/>
                <a:cs typeface="Times New Roman" panose="02020603050405020304" pitchFamily="18" charset="0"/>
              </a:rPr>
              <a:t>例如，给定序列</a:t>
            </a:r>
            <a:r>
              <a:rPr lang="en-US" altLang="zh-CN" sz="2800" b="1" dirty="0">
                <a:solidFill>
                  <a:schemeClr val="tx1"/>
                </a:solidFill>
                <a:latin typeface="Times New Roman" panose="02020603050405020304" pitchFamily="18" charset="0"/>
                <a:ea typeface="+mn-ea"/>
                <a:cs typeface="Times New Roman" panose="02020603050405020304" pitchFamily="18" charset="0"/>
              </a:rPr>
              <a:t>X={A</a:t>
            </a:r>
            <a:r>
              <a:rPr lang="zh-CN" altLang="en-US" sz="2800" b="1" dirty="0">
                <a:solidFill>
                  <a:schemeClr val="tx1"/>
                </a:solidFill>
                <a:latin typeface="Times New Roman" panose="02020603050405020304" pitchFamily="18" charset="0"/>
                <a:ea typeface="+mn-ea"/>
                <a:cs typeface="Times New Roman" panose="02020603050405020304" pitchFamily="18" charset="0"/>
              </a:rPr>
              <a:t>，</a:t>
            </a:r>
            <a:r>
              <a:rPr lang="en-US" altLang="zh-CN" sz="2800" b="1" dirty="0">
                <a:solidFill>
                  <a:schemeClr val="tx1"/>
                </a:solidFill>
                <a:latin typeface="Times New Roman" panose="02020603050405020304" pitchFamily="18" charset="0"/>
                <a:ea typeface="+mn-ea"/>
                <a:cs typeface="Times New Roman" panose="02020603050405020304" pitchFamily="18" charset="0"/>
              </a:rPr>
              <a:t>B</a:t>
            </a:r>
            <a:r>
              <a:rPr lang="zh-CN" altLang="en-US" sz="2800" b="1" dirty="0">
                <a:solidFill>
                  <a:schemeClr val="tx1"/>
                </a:solidFill>
                <a:latin typeface="Times New Roman" panose="02020603050405020304" pitchFamily="18" charset="0"/>
                <a:ea typeface="+mn-ea"/>
                <a:cs typeface="Times New Roman" panose="02020603050405020304" pitchFamily="18" charset="0"/>
              </a:rPr>
              <a:t>，</a:t>
            </a:r>
            <a:r>
              <a:rPr lang="en-US" altLang="zh-CN" sz="2800" b="1" dirty="0">
                <a:solidFill>
                  <a:schemeClr val="tx1"/>
                </a:solidFill>
                <a:latin typeface="Times New Roman" panose="02020603050405020304" pitchFamily="18" charset="0"/>
                <a:ea typeface="+mn-ea"/>
                <a:cs typeface="Times New Roman" panose="02020603050405020304" pitchFamily="18" charset="0"/>
              </a:rPr>
              <a:t>C</a:t>
            </a:r>
            <a:r>
              <a:rPr lang="zh-CN" altLang="en-US" sz="2800" b="1" dirty="0">
                <a:solidFill>
                  <a:schemeClr val="tx1"/>
                </a:solidFill>
                <a:latin typeface="Times New Roman" panose="02020603050405020304" pitchFamily="18" charset="0"/>
                <a:ea typeface="+mn-ea"/>
                <a:cs typeface="Times New Roman" panose="02020603050405020304" pitchFamily="18" charset="0"/>
              </a:rPr>
              <a:t>，</a:t>
            </a:r>
            <a:r>
              <a:rPr lang="en-US" altLang="zh-CN" sz="2800" b="1" dirty="0">
                <a:solidFill>
                  <a:schemeClr val="tx1"/>
                </a:solidFill>
                <a:latin typeface="Times New Roman" panose="02020603050405020304" pitchFamily="18" charset="0"/>
                <a:ea typeface="+mn-ea"/>
                <a:cs typeface="Times New Roman" panose="02020603050405020304" pitchFamily="18" charset="0"/>
              </a:rPr>
              <a:t>B</a:t>
            </a:r>
            <a:r>
              <a:rPr lang="zh-CN" altLang="en-US" sz="2800" b="1" dirty="0">
                <a:solidFill>
                  <a:schemeClr val="tx1"/>
                </a:solidFill>
                <a:latin typeface="Times New Roman" panose="02020603050405020304" pitchFamily="18" charset="0"/>
                <a:ea typeface="+mn-ea"/>
                <a:cs typeface="Times New Roman" panose="02020603050405020304" pitchFamily="18" charset="0"/>
              </a:rPr>
              <a:t>，</a:t>
            </a:r>
            <a:r>
              <a:rPr lang="en-US" altLang="zh-CN" sz="2800" b="1" dirty="0">
                <a:solidFill>
                  <a:schemeClr val="tx1"/>
                </a:solidFill>
                <a:latin typeface="Times New Roman" panose="02020603050405020304" pitchFamily="18" charset="0"/>
                <a:ea typeface="+mn-ea"/>
                <a:cs typeface="Times New Roman" panose="02020603050405020304" pitchFamily="18" charset="0"/>
              </a:rPr>
              <a:t>D</a:t>
            </a:r>
            <a:r>
              <a:rPr lang="zh-CN" altLang="en-US" sz="2800" b="1" dirty="0">
                <a:solidFill>
                  <a:schemeClr val="tx1"/>
                </a:solidFill>
                <a:latin typeface="Times New Roman" panose="02020603050405020304" pitchFamily="18" charset="0"/>
                <a:ea typeface="+mn-ea"/>
                <a:cs typeface="Times New Roman" panose="02020603050405020304" pitchFamily="18" charset="0"/>
              </a:rPr>
              <a:t>，</a:t>
            </a:r>
            <a:r>
              <a:rPr lang="en-US" altLang="zh-CN" sz="2800" b="1" dirty="0">
                <a:solidFill>
                  <a:schemeClr val="tx1"/>
                </a:solidFill>
                <a:latin typeface="Times New Roman" panose="02020603050405020304" pitchFamily="18" charset="0"/>
                <a:ea typeface="+mn-ea"/>
                <a:cs typeface="Times New Roman" panose="02020603050405020304" pitchFamily="18" charset="0"/>
              </a:rPr>
              <a:t>A</a:t>
            </a:r>
            <a:r>
              <a:rPr lang="zh-CN" altLang="en-US" sz="2800" b="1" dirty="0">
                <a:solidFill>
                  <a:schemeClr val="tx1"/>
                </a:solidFill>
                <a:latin typeface="Times New Roman" panose="02020603050405020304" pitchFamily="18" charset="0"/>
                <a:ea typeface="+mn-ea"/>
                <a:cs typeface="Times New Roman" panose="02020603050405020304" pitchFamily="18" charset="0"/>
              </a:rPr>
              <a:t>，</a:t>
            </a:r>
            <a:r>
              <a:rPr lang="en-US" altLang="zh-CN" sz="2800" b="1" dirty="0">
                <a:solidFill>
                  <a:schemeClr val="tx1"/>
                </a:solidFill>
                <a:latin typeface="Times New Roman" panose="02020603050405020304" pitchFamily="18" charset="0"/>
                <a:ea typeface="+mn-ea"/>
                <a:cs typeface="Times New Roman" panose="02020603050405020304" pitchFamily="18" charset="0"/>
              </a:rPr>
              <a:t>B}</a:t>
            </a:r>
            <a:r>
              <a:rPr lang="zh-CN" altLang="en-US" sz="2800" b="1" dirty="0">
                <a:solidFill>
                  <a:schemeClr val="tx1"/>
                </a:solidFill>
                <a:latin typeface="Times New Roman" panose="02020603050405020304" pitchFamily="18" charset="0"/>
                <a:ea typeface="+mn-ea"/>
                <a:cs typeface="Times New Roman" panose="02020603050405020304" pitchFamily="18" charset="0"/>
              </a:rPr>
              <a:t>，序列</a:t>
            </a:r>
            <a:r>
              <a:rPr lang="en-US" altLang="zh-CN" sz="2800" b="1" dirty="0">
                <a:solidFill>
                  <a:schemeClr val="tx1"/>
                </a:solidFill>
                <a:latin typeface="Times New Roman" panose="02020603050405020304" pitchFamily="18" charset="0"/>
                <a:ea typeface="+mn-ea"/>
                <a:cs typeface="Times New Roman" panose="02020603050405020304" pitchFamily="18" charset="0"/>
              </a:rPr>
              <a:t>Z={B</a:t>
            </a:r>
            <a:r>
              <a:rPr lang="zh-CN" altLang="en-US" sz="2800" b="1" dirty="0">
                <a:solidFill>
                  <a:schemeClr val="tx1"/>
                </a:solidFill>
                <a:latin typeface="Times New Roman" panose="02020603050405020304" pitchFamily="18" charset="0"/>
                <a:ea typeface="+mn-ea"/>
                <a:cs typeface="Times New Roman" panose="02020603050405020304" pitchFamily="18" charset="0"/>
              </a:rPr>
              <a:t>，</a:t>
            </a:r>
            <a:r>
              <a:rPr lang="en-US" altLang="zh-CN" sz="2800" b="1" dirty="0">
                <a:solidFill>
                  <a:schemeClr val="tx1"/>
                </a:solidFill>
                <a:latin typeface="Times New Roman" panose="02020603050405020304" pitchFamily="18" charset="0"/>
                <a:ea typeface="+mn-ea"/>
                <a:cs typeface="Times New Roman" panose="02020603050405020304" pitchFamily="18" charset="0"/>
              </a:rPr>
              <a:t>C</a:t>
            </a:r>
            <a:r>
              <a:rPr lang="zh-CN" altLang="en-US" sz="2800" b="1" dirty="0">
                <a:solidFill>
                  <a:schemeClr val="tx1"/>
                </a:solidFill>
                <a:latin typeface="Times New Roman" panose="02020603050405020304" pitchFamily="18" charset="0"/>
                <a:ea typeface="+mn-ea"/>
                <a:cs typeface="Times New Roman" panose="02020603050405020304" pitchFamily="18" charset="0"/>
              </a:rPr>
              <a:t>，</a:t>
            </a:r>
            <a:r>
              <a:rPr lang="en-US" altLang="zh-CN" sz="2800" b="1" dirty="0">
                <a:solidFill>
                  <a:schemeClr val="tx1"/>
                </a:solidFill>
                <a:latin typeface="Times New Roman" panose="02020603050405020304" pitchFamily="18" charset="0"/>
                <a:ea typeface="+mn-ea"/>
                <a:cs typeface="Times New Roman" panose="02020603050405020304" pitchFamily="18" charset="0"/>
              </a:rPr>
              <a:t>D</a:t>
            </a:r>
            <a:r>
              <a:rPr lang="zh-CN" altLang="en-US" sz="2800" b="1" dirty="0">
                <a:solidFill>
                  <a:schemeClr val="tx1"/>
                </a:solidFill>
                <a:latin typeface="Times New Roman" panose="02020603050405020304" pitchFamily="18" charset="0"/>
                <a:ea typeface="+mn-ea"/>
                <a:cs typeface="Times New Roman" panose="02020603050405020304" pitchFamily="18" charset="0"/>
              </a:rPr>
              <a:t>，</a:t>
            </a:r>
            <a:r>
              <a:rPr lang="en-US" altLang="zh-CN" sz="2800" b="1" dirty="0">
                <a:solidFill>
                  <a:schemeClr val="tx1"/>
                </a:solidFill>
                <a:latin typeface="Times New Roman" panose="02020603050405020304" pitchFamily="18" charset="0"/>
                <a:ea typeface="+mn-ea"/>
                <a:cs typeface="Times New Roman" panose="02020603050405020304" pitchFamily="18" charset="0"/>
              </a:rPr>
              <a:t>B}</a:t>
            </a:r>
            <a:r>
              <a:rPr lang="zh-CN" altLang="en-US" sz="2800" b="1" dirty="0">
                <a:solidFill>
                  <a:schemeClr val="tx1"/>
                </a:solidFill>
                <a:latin typeface="Times New Roman" panose="02020603050405020304" pitchFamily="18" charset="0"/>
                <a:ea typeface="+mn-ea"/>
                <a:cs typeface="Times New Roman" panose="02020603050405020304" pitchFamily="18" charset="0"/>
              </a:rPr>
              <a:t>是</a:t>
            </a:r>
            <a:r>
              <a:rPr lang="en-US" altLang="zh-CN" sz="2800" b="1" dirty="0">
                <a:solidFill>
                  <a:schemeClr val="tx1"/>
                </a:solidFill>
                <a:latin typeface="Times New Roman" panose="02020603050405020304" pitchFamily="18" charset="0"/>
                <a:ea typeface="+mn-ea"/>
                <a:cs typeface="Times New Roman" panose="02020603050405020304" pitchFamily="18" charset="0"/>
              </a:rPr>
              <a:t>X</a:t>
            </a:r>
            <a:r>
              <a:rPr lang="zh-CN" altLang="en-US" sz="2800" b="1" dirty="0">
                <a:solidFill>
                  <a:schemeClr val="tx1"/>
                </a:solidFill>
                <a:latin typeface="Times New Roman" panose="02020603050405020304" pitchFamily="18" charset="0"/>
                <a:ea typeface="+mn-ea"/>
                <a:cs typeface="Times New Roman" panose="02020603050405020304" pitchFamily="18" charset="0"/>
              </a:rPr>
              <a:t>的子序列，相应的递增下标序列为</a:t>
            </a:r>
            <a:r>
              <a:rPr lang="en-US" altLang="zh-CN" sz="2800" b="1" dirty="0">
                <a:solidFill>
                  <a:schemeClr val="tx1"/>
                </a:solidFill>
                <a:latin typeface="Times New Roman" panose="02020603050405020304" pitchFamily="18" charset="0"/>
                <a:ea typeface="+mn-ea"/>
                <a:cs typeface="Times New Roman" panose="02020603050405020304" pitchFamily="18" charset="0"/>
              </a:rPr>
              <a:t>{2</a:t>
            </a:r>
            <a:r>
              <a:rPr lang="zh-CN" altLang="en-US" sz="2800" b="1" dirty="0">
                <a:solidFill>
                  <a:schemeClr val="tx1"/>
                </a:solidFill>
                <a:latin typeface="Times New Roman" panose="02020603050405020304" pitchFamily="18" charset="0"/>
                <a:ea typeface="+mn-ea"/>
                <a:cs typeface="Times New Roman" panose="02020603050405020304" pitchFamily="18" charset="0"/>
              </a:rPr>
              <a:t>，</a:t>
            </a:r>
            <a:r>
              <a:rPr lang="en-US" altLang="zh-CN" sz="2800" b="1" dirty="0">
                <a:solidFill>
                  <a:schemeClr val="tx1"/>
                </a:solidFill>
                <a:latin typeface="Times New Roman" panose="02020603050405020304" pitchFamily="18" charset="0"/>
                <a:ea typeface="+mn-ea"/>
                <a:cs typeface="Times New Roman" panose="02020603050405020304" pitchFamily="18" charset="0"/>
              </a:rPr>
              <a:t>3</a:t>
            </a:r>
            <a:r>
              <a:rPr lang="zh-CN" altLang="en-US" sz="2800" b="1" dirty="0">
                <a:solidFill>
                  <a:schemeClr val="tx1"/>
                </a:solidFill>
                <a:latin typeface="Times New Roman" panose="02020603050405020304" pitchFamily="18" charset="0"/>
                <a:ea typeface="+mn-ea"/>
                <a:cs typeface="Times New Roman" panose="02020603050405020304" pitchFamily="18" charset="0"/>
              </a:rPr>
              <a:t>，</a:t>
            </a:r>
            <a:r>
              <a:rPr lang="en-US" altLang="zh-CN" sz="2800" b="1" dirty="0">
                <a:solidFill>
                  <a:schemeClr val="tx1"/>
                </a:solidFill>
                <a:latin typeface="Times New Roman" panose="02020603050405020304" pitchFamily="18" charset="0"/>
                <a:ea typeface="+mn-ea"/>
                <a:cs typeface="Times New Roman" panose="02020603050405020304" pitchFamily="18" charset="0"/>
              </a:rPr>
              <a:t>5</a:t>
            </a:r>
            <a:r>
              <a:rPr lang="zh-CN" altLang="en-US" sz="2800" b="1" dirty="0">
                <a:solidFill>
                  <a:schemeClr val="tx1"/>
                </a:solidFill>
                <a:latin typeface="Times New Roman" panose="02020603050405020304" pitchFamily="18" charset="0"/>
                <a:ea typeface="+mn-ea"/>
                <a:cs typeface="Times New Roman" panose="02020603050405020304" pitchFamily="18" charset="0"/>
              </a:rPr>
              <a:t>，</a:t>
            </a:r>
            <a:r>
              <a:rPr lang="en-US" altLang="zh-CN" sz="2800" b="1" dirty="0">
                <a:solidFill>
                  <a:schemeClr val="tx1"/>
                </a:solidFill>
                <a:latin typeface="Times New Roman" panose="02020603050405020304" pitchFamily="18" charset="0"/>
                <a:ea typeface="+mn-ea"/>
                <a:cs typeface="Times New Roman" panose="02020603050405020304" pitchFamily="18" charset="0"/>
              </a:rPr>
              <a:t>7}</a:t>
            </a:r>
            <a:r>
              <a:rPr lang="zh-CN" altLang="en-US" sz="2800" b="1" dirty="0">
                <a:solidFill>
                  <a:schemeClr val="tx1"/>
                </a:solidFill>
                <a:latin typeface="Times New Roman" panose="02020603050405020304" pitchFamily="18" charset="0"/>
                <a:ea typeface="+mn-ea"/>
                <a:cs typeface="Times New Roman" panose="02020603050405020304" pitchFamily="18" charset="0"/>
              </a:rPr>
              <a:t>。</a:t>
            </a:r>
            <a:endParaRPr lang="en-US" altLang="zh-CN" sz="2800" b="1" dirty="0">
              <a:solidFill>
                <a:schemeClr val="tx1"/>
              </a:solidFill>
              <a:latin typeface="Times New Roman" panose="02020603050405020304" pitchFamily="18" charset="0"/>
              <a:ea typeface="+mn-ea"/>
              <a:cs typeface="Times New Roman" panose="02020603050405020304" pitchFamily="18" charset="0"/>
            </a:endParaRPr>
          </a:p>
          <a:p>
            <a:pPr>
              <a:spcBef>
                <a:spcPct val="0"/>
              </a:spcBef>
              <a:buClr>
                <a:schemeClr val="accent2"/>
              </a:buClr>
              <a:buSzTx/>
              <a:buFont typeface="Wingdings" panose="05000000000000000000" pitchFamily="2" charset="2"/>
              <a:buNone/>
              <a:defRPr/>
            </a:pPr>
            <a:endParaRPr lang="zh-CN" altLang="en-US" sz="2800" b="1" dirty="0">
              <a:solidFill>
                <a:schemeClr val="tx1"/>
              </a:solidFill>
              <a:latin typeface="Times New Roman" panose="02020603050405020304" pitchFamily="18" charset="0"/>
              <a:ea typeface="+mn-ea"/>
              <a:cs typeface="Times New Roman" panose="02020603050405020304" pitchFamily="18" charset="0"/>
            </a:endParaRPr>
          </a:p>
          <a:p>
            <a:pPr>
              <a:spcBef>
                <a:spcPct val="0"/>
              </a:spcBef>
              <a:buClr>
                <a:schemeClr val="accent2"/>
              </a:buClr>
              <a:buSzTx/>
              <a:buFontTx/>
              <a:buChar char="•"/>
              <a:defRPr/>
            </a:pPr>
            <a:r>
              <a:rPr lang="zh-CN" altLang="en-US" sz="2800" b="1" dirty="0">
                <a:solidFill>
                  <a:schemeClr val="tx1"/>
                </a:solidFill>
                <a:latin typeface="Times New Roman" panose="02020603050405020304" pitchFamily="18" charset="0"/>
                <a:ea typeface="+mn-ea"/>
                <a:cs typeface="Times New Roman" panose="02020603050405020304" pitchFamily="18" charset="0"/>
              </a:rPr>
              <a:t>给定</a:t>
            </a:r>
            <a:r>
              <a:rPr lang="en-US" altLang="zh-CN" sz="2800" b="1" dirty="0">
                <a:solidFill>
                  <a:schemeClr val="tx1"/>
                </a:solidFill>
                <a:latin typeface="Times New Roman" panose="02020603050405020304" pitchFamily="18" charset="0"/>
                <a:ea typeface="+mn-ea"/>
                <a:cs typeface="Times New Roman" panose="02020603050405020304" pitchFamily="18" charset="0"/>
              </a:rPr>
              <a:t>2</a:t>
            </a:r>
            <a:r>
              <a:rPr lang="zh-CN" altLang="en-US" sz="2800" b="1" dirty="0">
                <a:solidFill>
                  <a:schemeClr val="tx1"/>
                </a:solidFill>
                <a:latin typeface="Times New Roman" panose="02020603050405020304" pitchFamily="18" charset="0"/>
                <a:ea typeface="+mn-ea"/>
                <a:cs typeface="Times New Roman" panose="02020603050405020304" pitchFamily="18" charset="0"/>
              </a:rPr>
              <a:t>个序列</a:t>
            </a:r>
            <a:r>
              <a:rPr lang="en-US" altLang="zh-CN" sz="2800" b="1" dirty="0">
                <a:solidFill>
                  <a:schemeClr val="tx1"/>
                </a:solidFill>
                <a:latin typeface="Times New Roman" panose="02020603050405020304" pitchFamily="18" charset="0"/>
                <a:ea typeface="+mn-ea"/>
                <a:cs typeface="Times New Roman" panose="02020603050405020304" pitchFamily="18" charset="0"/>
              </a:rPr>
              <a:t>X</a:t>
            </a:r>
            <a:r>
              <a:rPr lang="zh-CN" altLang="en-US" sz="2800" b="1" dirty="0">
                <a:solidFill>
                  <a:schemeClr val="tx1"/>
                </a:solidFill>
                <a:latin typeface="Times New Roman" panose="02020603050405020304" pitchFamily="18" charset="0"/>
                <a:ea typeface="+mn-ea"/>
                <a:cs typeface="Times New Roman" panose="02020603050405020304" pitchFamily="18" charset="0"/>
              </a:rPr>
              <a:t>和</a:t>
            </a:r>
            <a:r>
              <a:rPr lang="en-US" altLang="zh-CN" sz="2800" b="1" dirty="0">
                <a:solidFill>
                  <a:schemeClr val="tx1"/>
                </a:solidFill>
                <a:latin typeface="Times New Roman" panose="02020603050405020304" pitchFamily="18" charset="0"/>
                <a:ea typeface="+mn-ea"/>
                <a:cs typeface="Times New Roman" panose="02020603050405020304" pitchFamily="18" charset="0"/>
              </a:rPr>
              <a:t>Y</a:t>
            </a:r>
            <a:r>
              <a:rPr lang="zh-CN" altLang="en-US" sz="2800" b="1" dirty="0">
                <a:solidFill>
                  <a:schemeClr val="tx1"/>
                </a:solidFill>
                <a:latin typeface="Times New Roman" panose="02020603050405020304" pitchFamily="18" charset="0"/>
                <a:ea typeface="+mn-ea"/>
                <a:cs typeface="Times New Roman" panose="02020603050405020304" pitchFamily="18" charset="0"/>
              </a:rPr>
              <a:t>，当另一序列</a:t>
            </a:r>
            <a:r>
              <a:rPr lang="en-US" altLang="zh-CN" sz="2800" b="1" dirty="0">
                <a:solidFill>
                  <a:schemeClr val="tx1"/>
                </a:solidFill>
                <a:latin typeface="Times New Roman" panose="02020603050405020304" pitchFamily="18" charset="0"/>
                <a:ea typeface="+mn-ea"/>
                <a:cs typeface="Times New Roman" panose="02020603050405020304" pitchFamily="18" charset="0"/>
              </a:rPr>
              <a:t>Z</a:t>
            </a:r>
            <a:r>
              <a:rPr lang="zh-CN" altLang="en-US" sz="2800" b="1" dirty="0">
                <a:solidFill>
                  <a:schemeClr val="tx1"/>
                </a:solidFill>
                <a:latin typeface="Times New Roman" panose="02020603050405020304" pitchFamily="18" charset="0"/>
                <a:ea typeface="+mn-ea"/>
                <a:cs typeface="Times New Roman" panose="02020603050405020304" pitchFamily="18" charset="0"/>
              </a:rPr>
              <a:t>既是</a:t>
            </a:r>
            <a:r>
              <a:rPr lang="en-US" altLang="zh-CN" sz="2800" b="1" dirty="0">
                <a:solidFill>
                  <a:schemeClr val="tx1"/>
                </a:solidFill>
                <a:latin typeface="Times New Roman" panose="02020603050405020304" pitchFamily="18" charset="0"/>
                <a:ea typeface="+mn-ea"/>
                <a:cs typeface="Times New Roman" panose="02020603050405020304" pitchFamily="18" charset="0"/>
              </a:rPr>
              <a:t>X</a:t>
            </a:r>
            <a:r>
              <a:rPr lang="zh-CN" altLang="en-US" sz="2800" b="1" dirty="0">
                <a:solidFill>
                  <a:schemeClr val="tx1"/>
                </a:solidFill>
                <a:latin typeface="Times New Roman" panose="02020603050405020304" pitchFamily="18" charset="0"/>
                <a:ea typeface="+mn-ea"/>
                <a:cs typeface="Times New Roman" panose="02020603050405020304" pitchFamily="18" charset="0"/>
              </a:rPr>
              <a:t>的子序列又是</a:t>
            </a:r>
            <a:r>
              <a:rPr lang="en-US" altLang="zh-CN" sz="2800" b="1" dirty="0">
                <a:solidFill>
                  <a:schemeClr val="tx1"/>
                </a:solidFill>
                <a:latin typeface="Times New Roman" panose="02020603050405020304" pitchFamily="18" charset="0"/>
                <a:ea typeface="+mn-ea"/>
                <a:cs typeface="Times New Roman" panose="02020603050405020304" pitchFamily="18" charset="0"/>
              </a:rPr>
              <a:t>Y</a:t>
            </a:r>
            <a:r>
              <a:rPr lang="zh-CN" altLang="en-US" sz="2800" b="1" dirty="0">
                <a:solidFill>
                  <a:schemeClr val="tx1"/>
                </a:solidFill>
                <a:latin typeface="Times New Roman" panose="02020603050405020304" pitchFamily="18" charset="0"/>
                <a:ea typeface="+mn-ea"/>
                <a:cs typeface="Times New Roman" panose="02020603050405020304" pitchFamily="18" charset="0"/>
              </a:rPr>
              <a:t>的子序列时，称</a:t>
            </a:r>
            <a:r>
              <a:rPr lang="en-US" altLang="zh-CN" sz="2800" b="1" dirty="0">
                <a:solidFill>
                  <a:schemeClr val="tx1"/>
                </a:solidFill>
                <a:latin typeface="Times New Roman" panose="02020603050405020304" pitchFamily="18" charset="0"/>
                <a:ea typeface="+mn-ea"/>
                <a:cs typeface="Times New Roman" panose="02020603050405020304" pitchFamily="18" charset="0"/>
              </a:rPr>
              <a:t>Z</a:t>
            </a:r>
            <a:r>
              <a:rPr lang="zh-CN" altLang="en-US" sz="2800" b="1" dirty="0">
                <a:solidFill>
                  <a:schemeClr val="tx1"/>
                </a:solidFill>
                <a:latin typeface="Times New Roman" panose="02020603050405020304" pitchFamily="18" charset="0"/>
                <a:ea typeface="+mn-ea"/>
                <a:cs typeface="Times New Roman" panose="02020603050405020304" pitchFamily="18" charset="0"/>
              </a:rPr>
              <a:t>是序列</a:t>
            </a:r>
            <a:r>
              <a:rPr lang="en-US" altLang="zh-CN" sz="2800" b="1" dirty="0">
                <a:solidFill>
                  <a:schemeClr val="tx1"/>
                </a:solidFill>
                <a:latin typeface="Times New Roman" panose="02020603050405020304" pitchFamily="18" charset="0"/>
                <a:ea typeface="+mn-ea"/>
                <a:cs typeface="Times New Roman" panose="02020603050405020304" pitchFamily="18" charset="0"/>
              </a:rPr>
              <a:t>X</a:t>
            </a:r>
            <a:r>
              <a:rPr lang="zh-CN" altLang="en-US" sz="2800" b="1" dirty="0">
                <a:solidFill>
                  <a:schemeClr val="tx1"/>
                </a:solidFill>
                <a:latin typeface="Times New Roman" panose="02020603050405020304" pitchFamily="18" charset="0"/>
                <a:ea typeface="+mn-ea"/>
                <a:cs typeface="Times New Roman" panose="02020603050405020304" pitchFamily="18" charset="0"/>
              </a:rPr>
              <a:t>和</a:t>
            </a:r>
            <a:r>
              <a:rPr lang="en-US" altLang="zh-CN" sz="2800" b="1" dirty="0">
                <a:solidFill>
                  <a:schemeClr val="tx1"/>
                </a:solidFill>
                <a:latin typeface="Times New Roman" panose="02020603050405020304" pitchFamily="18" charset="0"/>
                <a:ea typeface="+mn-ea"/>
                <a:cs typeface="Times New Roman" panose="02020603050405020304" pitchFamily="18" charset="0"/>
              </a:rPr>
              <a:t>Y</a:t>
            </a:r>
            <a:r>
              <a:rPr lang="zh-CN" altLang="en-US" sz="2800" b="1" dirty="0">
                <a:solidFill>
                  <a:schemeClr val="tx1"/>
                </a:solidFill>
                <a:latin typeface="Times New Roman" panose="02020603050405020304" pitchFamily="18" charset="0"/>
                <a:ea typeface="+mn-ea"/>
                <a:cs typeface="Times New Roman" panose="02020603050405020304" pitchFamily="18" charset="0"/>
              </a:rPr>
              <a:t>的</a:t>
            </a:r>
            <a:r>
              <a:rPr lang="zh-CN" altLang="en-US" sz="2800" b="1" dirty="0">
                <a:solidFill>
                  <a:srgbClr val="FF0000"/>
                </a:solidFill>
                <a:latin typeface="Times New Roman" panose="02020603050405020304" pitchFamily="18" charset="0"/>
                <a:ea typeface="+mn-ea"/>
                <a:cs typeface="Times New Roman" panose="02020603050405020304" pitchFamily="18" charset="0"/>
              </a:rPr>
              <a:t>公共子序列</a:t>
            </a:r>
            <a:r>
              <a:rPr lang="zh-CN" altLang="en-US" sz="2800" b="1" dirty="0" smtClean="0">
                <a:solidFill>
                  <a:schemeClr val="tx1"/>
                </a:solidFill>
                <a:latin typeface="Times New Roman" panose="02020603050405020304" pitchFamily="18" charset="0"/>
                <a:ea typeface="+mn-ea"/>
                <a:cs typeface="Times New Roman" panose="02020603050405020304" pitchFamily="18" charset="0"/>
              </a:rPr>
              <a:t>。</a:t>
            </a:r>
            <a:endParaRPr lang="en-US" altLang="zh-CN" sz="2800" b="1" dirty="0" smtClean="0">
              <a:solidFill>
                <a:schemeClr val="tx1"/>
              </a:solidFill>
              <a:latin typeface="Times New Roman" panose="02020603050405020304" pitchFamily="18" charset="0"/>
              <a:ea typeface="+mn-ea"/>
              <a:cs typeface="Times New Roman" panose="02020603050405020304" pitchFamily="18" charset="0"/>
            </a:endParaRPr>
          </a:p>
          <a:p>
            <a:pPr>
              <a:spcBef>
                <a:spcPct val="0"/>
              </a:spcBef>
              <a:buClr>
                <a:schemeClr val="accent2"/>
              </a:buClr>
              <a:buSzTx/>
              <a:buFontTx/>
              <a:buChar char="•"/>
              <a:defRPr/>
            </a:pPr>
            <a:endParaRPr lang="zh-CN" altLang="en-US" sz="2800" b="1" dirty="0">
              <a:solidFill>
                <a:schemeClr val="tx1"/>
              </a:solidFill>
              <a:latin typeface="Times New Roman" panose="02020603050405020304" pitchFamily="18" charset="0"/>
              <a:ea typeface="+mn-ea"/>
              <a:cs typeface="Times New Roman" panose="02020603050405020304" pitchFamily="18" charset="0"/>
            </a:endParaRPr>
          </a:p>
          <a:p>
            <a:pPr>
              <a:spcBef>
                <a:spcPct val="0"/>
              </a:spcBef>
              <a:buClr>
                <a:schemeClr val="accent2"/>
              </a:buClr>
              <a:buSzTx/>
              <a:buFontTx/>
              <a:buChar char="•"/>
              <a:defRPr/>
            </a:pPr>
            <a:r>
              <a:rPr lang="zh-CN" altLang="en-US" sz="2800" b="1" dirty="0" smtClean="0">
                <a:solidFill>
                  <a:srgbClr val="FF0000"/>
                </a:solidFill>
                <a:latin typeface="Times New Roman" panose="02020603050405020304" pitchFamily="18" charset="0"/>
                <a:ea typeface="+mn-ea"/>
                <a:cs typeface="Times New Roman" panose="02020603050405020304" pitchFamily="18" charset="0"/>
              </a:rPr>
              <a:t>问题</a:t>
            </a:r>
            <a:r>
              <a:rPr lang="zh-CN" altLang="en-US" sz="2800" b="1" dirty="0" smtClean="0">
                <a:solidFill>
                  <a:schemeClr val="tx1"/>
                </a:solidFill>
                <a:latin typeface="Times New Roman" panose="02020603050405020304" pitchFamily="18" charset="0"/>
                <a:ea typeface="+mn-ea"/>
                <a:cs typeface="Times New Roman" panose="02020603050405020304" pitchFamily="18" charset="0"/>
              </a:rPr>
              <a:t>：给定</a:t>
            </a:r>
            <a:r>
              <a:rPr lang="en-US" altLang="zh-CN" sz="2800" b="1" dirty="0">
                <a:solidFill>
                  <a:schemeClr val="tx1"/>
                </a:solidFill>
                <a:latin typeface="Times New Roman" panose="02020603050405020304" pitchFamily="18" charset="0"/>
                <a:ea typeface="+mn-ea"/>
                <a:cs typeface="Times New Roman" panose="02020603050405020304" pitchFamily="18" charset="0"/>
              </a:rPr>
              <a:t>2</a:t>
            </a:r>
            <a:r>
              <a:rPr lang="zh-CN" altLang="en-US" sz="2800" b="1" dirty="0">
                <a:solidFill>
                  <a:schemeClr val="tx1"/>
                </a:solidFill>
                <a:latin typeface="Times New Roman" panose="02020603050405020304" pitchFamily="18" charset="0"/>
                <a:ea typeface="+mn-ea"/>
                <a:cs typeface="Times New Roman" panose="02020603050405020304" pitchFamily="18" charset="0"/>
              </a:rPr>
              <a:t>个序列</a:t>
            </a:r>
            <a:r>
              <a:rPr lang="en-US" altLang="zh-CN" sz="2800" b="1" dirty="0">
                <a:solidFill>
                  <a:schemeClr val="tx1"/>
                </a:solidFill>
                <a:latin typeface="Times New Roman" panose="02020603050405020304" pitchFamily="18" charset="0"/>
                <a:ea typeface="+mn-ea"/>
                <a:cs typeface="Times New Roman" panose="02020603050405020304" pitchFamily="18" charset="0"/>
              </a:rPr>
              <a:t>X={x</a:t>
            </a:r>
            <a:r>
              <a:rPr lang="en-US" altLang="zh-CN" sz="2800" b="1" baseline="-25000" dirty="0">
                <a:solidFill>
                  <a:schemeClr val="tx1"/>
                </a:solidFill>
                <a:latin typeface="Times New Roman" panose="02020603050405020304" pitchFamily="18" charset="0"/>
                <a:ea typeface="+mn-ea"/>
                <a:cs typeface="Times New Roman" panose="02020603050405020304" pitchFamily="18" charset="0"/>
              </a:rPr>
              <a:t>1</a:t>
            </a:r>
            <a:r>
              <a:rPr lang="en-US" altLang="zh-CN" sz="2800" b="1" dirty="0">
                <a:solidFill>
                  <a:schemeClr val="tx1"/>
                </a:solidFill>
                <a:latin typeface="Times New Roman" panose="02020603050405020304" pitchFamily="18" charset="0"/>
                <a:ea typeface="+mn-ea"/>
                <a:cs typeface="Times New Roman" panose="02020603050405020304" pitchFamily="18" charset="0"/>
              </a:rPr>
              <a:t>,x</a:t>
            </a:r>
            <a:r>
              <a:rPr lang="en-US" altLang="zh-CN" sz="2800" b="1" baseline="-25000" dirty="0">
                <a:solidFill>
                  <a:schemeClr val="tx1"/>
                </a:solidFill>
                <a:latin typeface="Times New Roman" panose="02020603050405020304" pitchFamily="18" charset="0"/>
                <a:ea typeface="+mn-ea"/>
                <a:cs typeface="Times New Roman" panose="02020603050405020304" pitchFamily="18" charset="0"/>
              </a:rPr>
              <a:t>2</a:t>
            </a:r>
            <a:r>
              <a:rPr lang="en-US" altLang="zh-CN" sz="2800" b="1" dirty="0">
                <a:solidFill>
                  <a:schemeClr val="tx1"/>
                </a:solidFill>
                <a:latin typeface="Times New Roman" panose="02020603050405020304" pitchFamily="18" charset="0"/>
                <a:ea typeface="+mn-ea"/>
                <a:cs typeface="Times New Roman" panose="02020603050405020304" pitchFamily="18" charset="0"/>
              </a:rPr>
              <a:t>,…,</a:t>
            </a:r>
            <a:r>
              <a:rPr lang="en-US" altLang="zh-CN" sz="2800" b="1" dirty="0" err="1">
                <a:solidFill>
                  <a:schemeClr val="tx1"/>
                </a:solidFill>
                <a:latin typeface="Times New Roman" panose="02020603050405020304" pitchFamily="18" charset="0"/>
                <a:ea typeface="+mn-ea"/>
                <a:cs typeface="Times New Roman" panose="02020603050405020304" pitchFamily="18" charset="0"/>
              </a:rPr>
              <a:t>x</a:t>
            </a:r>
            <a:r>
              <a:rPr lang="en-US" altLang="zh-CN" sz="2800" b="1" baseline="-25000" dirty="0" err="1">
                <a:solidFill>
                  <a:schemeClr val="tx1"/>
                </a:solidFill>
                <a:latin typeface="Times New Roman" panose="02020603050405020304" pitchFamily="18" charset="0"/>
                <a:ea typeface="+mn-ea"/>
                <a:cs typeface="Times New Roman" panose="02020603050405020304" pitchFamily="18" charset="0"/>
              </a:rPr>
              <a:t>m</a:t>
            </a:r>
            <a:r>
              <a:rPr lang="en-US" altLang="zh-CN" sz="2800" b="1" dirty="0">
                <a:solidFill>
                  <a:schemeClr val="tx1"/>
                </a:solidFill>
                <a:latin typeface="Times New Roman" panose="02020603050405020304" pitchFamily="18" charset="0"/>
                <a:ea typeface="+mn-ea"/>
                <a:cs typeface="Times New Roman" panose="02020603050405020304" pitchFamily="18" charset="0"/>
              </a:rPr>
              <a:t>}</a:t>
            </a:r>
            <a:r>
              <a:rPr lang="zh-CN" altLang="en-US" sz="2800" b="1" dirty="0">
                <a:solidFill>
                  <a:schemeClr val="tx1"/>
                </a:solidFill>
                <a:latin typeface="Times New Roman" panose="02020603050405020304" pitchFamily="18" charset="0"/>
                <a:ea typeface="+mn-ea"/>
                <a:cs typeface="Times New Roman" panose="02020603050405020304" pitchFamily="18" charset="0"/>
              </a:rPr>
              <a:t>和</a:t>
            </a:r>
            <a:r>
              <a:rPr lang="en-US" altLang="zh-CN" sz="2800" b="1" dirty="0">
                <a:solidFill>
                  <a:schemeClr val="tx1"/>
                </a:solidFill>
                <a:latin typeface="Times New Roman" panose="02020603050405020304" pitchFamily="18" charset="0"/>
                <a:ea typeface="+mn-ea"/>
                <a:cs typeface="Times New Roman" panose="02020603050405020304" pitchFamily="18" charset="0"/>
              </a:rPr>
              <a:t>Y={y</a:t>
            </a:r>
            <a:r>
              <a:rPr lang="en-US" altLang="zh-CN" sz="2800" b="1" baseline="-25000" dirty="0">
                <a:solidFill>
                  <a:schemeClr val="tx1"/>
                </a:solidFill>
                <a:latin typeface="Times New Roman" panose="02020603050405020304" pitchFamily="18" charset="0"/>
                <a:ea typeface="+mn-ea"/>
                <a:cs typeface="Times New Roman" panose="02020603050405020304" pitchFamily="18" charset="0"/>
              </a:rPr>
              <a:t>1</a:t>
            </a:r>
            <a:r>
              <a:rPr lang="en-US" altLang="zh-CN" sz="2800" b="1" dirty="0">
                <a:solidFill>
                  <a:schemeClr val="tx1"/>
                </a:solidFill>
                <a:latin typeface="Times New Roman" panose="02020603050405020304" pitchFamily="18" charset="0"/>
                <a:ea typeface="+mn-ea"/>
                <a:cs typeface="Times New Roman" panose="02020603050405020304" pitchFamily="18" charset="0"/>
              </a:rPr>
              <a:t>,y</a:t>
            </a:r>
            <a:r>
              <a:rPr lang="en-US" altLang="zh-CN" sz="2800" b="1" baseline="-25000" dirty="0">
                <a:solidFill>
                  <a:schemeClr val="tx1"/>
                </a:solidFill>
                <a:latin typeface="Times New Roman" panose="02020603050405020304" pitchFamily="18" charset="0"/>
                <a:ea typeface="+mn-ea"/>
                <a:cs typeface="Times New Roman" panose="02020603050405020304" pitchFamily="18" charset="0"/>
              </a:rPr>
              <a:t>2</a:t>
            </a:r>
            <a:r>
              <a:rPr lang="en-US" altLang="zh-CN" sz="2800" b="1" dirty="0">
                <a:solidFill>
                  <a:schemeClr val="tx1"/>
                </a:solidFill>
                <a:latin typeface="Times New Roman" panose="02020603050405020304" pitchFamily="18" charset="0"/>
                <a:ea typeface="+mn-ea"/>
                <a:cs typeface="Times New Roman" panose="02020603050405020304" pitchFamily="18" charset="0"/>
              </a:rPr>
              <a:t>,…,</a:t>
            </a:r>
            <a:r>
              <a:rPr lang="en-US" altLang="zh-CN" sz="2800" b="1" dirty="0" err="1">
                <a:solidFill>
                  <a:schemeClr val="tx1"/>
                </a:solidFill>
                <a:latin typeface="Times New Roman" panose="02020603050405020304" pitchFamily="18" charset="0"/>
                <a:ea typeface="+mn-ea"/>
                <a:cs typeface="Times New Roman" panose="02020603050405020304" pitchFamily="18" charset="0"/>
              </a:rPr>
              <a:t>y</a:t>
            </a:r>
            <a:r>
              <a:rPr lang="en-US" altLang="zh-CN" sz="2800" b="1" baseline="-25000" dirty="0" err="1">
                <a:solidFill>
                  <a:schemeClr val="tx1"/>
                </a:solidFill>
                <a:latin typeface="Times New Roman" panose="02020603050405020304" pitchFamily="18" charset="0"/>
                <a:ea typeface="+mn-ea"/>
                <a:cs typeface="Times New Roman" panose="02020603050405020304" pitchFamily="18" charset="0"/>
              </a:rPr>
              <a:t>n</a:t>
            </a:r>
            <a:r>
              <a:rPr lang="en-US" altLang="zh-CN" sz="2800" b="1" dirty="0">
                <a:solidFill>
                  <a:schemeClr val="tx1"/>
                </a:solidFill>
                <a:latin typeface="Times New Roman" panose="02020603050405020304" pitchFamily="18" charset="0"/>
                <a:ea typeface="+mn-ea"/>
                <a:cs typeface="Times New Roman" panose="02020603050405020304" pitchFamily="18" charset="0"/>
              </a:rPr>
              <a:t>}</a:t>
            </a:r>
            <a:r>
              <a:rPr lang="zh-CN" altLang="en-US" sz="2800" b="1" dirty="0">
                <a:solidFill>
                  <a:schemeClr val="tx1"/>
                </a:solidFill>
                <a:latin typeface="Times New Roman" panose="02020603050405020304" pitchFamily="18" charset="0"/>
                <a:ea typeface="+mn-ea"/>
                <a:cs typeface="Times New Roman" panose="02020603050405020304" pitchFamily="18" charset="0"/>
              </a:rPr>
              <a:t>，找出</a:t>
            </a:r>
            <a:r>
              <a:rPr lang="en-US" altLang="zh-CN" sz="2800" b="1" dirty="0">
                <a:solidFill>
                  <a:schemeClr val="tx1"/>
                </a:solidFill>
                <a:latin typeface="Times New Roman" panose="02020603050405020304" pitchFamily="18" charset="0"/>
                <a:ea typeface="+mn-ea"/>
                <a:cs typeface="Times New Roman" panose="02020603050405020304" pitchFamily="18" charset="0"/>
              </a:rPr>
              <a:t>X</a:t>
            </a:r>
            <a:r>
              <a:rPr lang="zh-CN" altLang="en-US" sz="2800" b="1" dirty="0">
                <a:solidFill>
                  <a:schemeClr val="tx1"/>
                </a:solidFill>
                <a:latin typeface="Times New Roman" panose="02020603050405020304" pitchFamily="18" charset="0"/>
                <a:ea typeface="+mn-ea"/>
                <a:cs typeface="Times New Roman" panose="02020603050405020304" pitchFamily="18" charset="0"/>
              </a:rPr>
              <a:t>和</a:t>
            </a:r>
            <a:r>
              <a:rPr lang="en-US" altLang="zh-CN" sz="2800" b="1" dirty="0">
                <a:solidFill>
                  <a:schemeClr val="tx1"/>
                </a:solidFill>
                <a:latin typeface="Times New Roman" panose="02020603050405020304" pitchFamily="18" charset="0"/>
                <a:ea typeface="+mn-ea"/>
                <a:cs typeface="Times New Roman" panose="02020603050405020304" pitchFamily="18" charset="0"/>
              </a:rPr>
              <a:t>Y</a:t>
            </a:r>
            <a:r>
              <a:rPr lang="zh-CN" altLang="en-US" sz="2800" b="1" dirty="0" smtClean="0">
                <a:solidFill>
                  <a:schemeClr val="tx1"/>
                </a:solidFill>
                <a:latin typeface="Times New Roman" panose="02020603050405020304" pitchFamily="18" charset="0"/>
                <a:ea typeface="+mn-ea"/>
                <a:cs typeface="Times New Roman" panose="02020603050405020304" pitchFamily="18" charset="0"/>
              </a:rPr>
              <a:t>的</a:t>
            </a:r>
            <a:r>
              <a:rPr lang="zh-CN" altLang="en-US" sz="2800" b="1" dirty="0" smtClean="0">
                <a:solidFill>
                  <a:srgbClr val="0070C0"/>
                </a:solidFill>
                <a:latin typeface="Times New Roman" panose="02020603050405020304" pitchFamily="18" charset="0"/>
                <a:ea typeface="+mn-ea"/>
                <a:cs typeface="Times New Roman" panose="02020603050405020304" pitchFamily="18" charset="0"/>
              </a:rPr>
              <a:t>一个</a:t>
            </a:r>
            <a:r>
              <a:rPr lang="zh-CN" altLang="en-US" sz="2800" b="1" dirty="0" smtClean="0">
                <a:solidFill>
                  <a:srgbClr val="FF0000"/>
                </a:solidFill>
                <a:latin typeface="Times New Roman" panose="02020603050405020304" pitchFamily="18" charset="0"/>
                <a:ea typeface="+mn-ea"/>
                <a:cs typeface="Times New Roman" panose="02020603050405020304" pitchFamily="18" charset="0"/>
              </a:rPr>
              <a:t>最</a:t>
            </a:r>
            <a:r>
              <a:rPr lang="zh-CN" altLang="en-US" sz="2800" b="1" dirty="0">
                <a:solidFill>
                  <a:srgbClr val="FF0000"/>
                </a:solidFill>
                <a:latin typeface="Times New Roman" panose="02020603050405020304" pitchFamily="18" charset="0"/>
                <a:ea typeface="+mn-ea"/>
                <a:cs typeface="Times New Roman" panose="02020603050405020304" pitchFamily="18" charset="0"/>
              </a:rPr>
              <a:t>长公共子</a:t>
            </a:r>
            <a:r>
              <a:rPr lang="zh-CN" altLang="en-US" sz="2800" b="1" dirty="0" smtClean="0">
                <a:solidFill>
                  <a:srgbClr val="FF0000"/>
                </a:solidFill>
                <a:latin typeface="Times New Roman" panose="02020603050405020304" pitchFamily="18" charset="0"/>
                <a:ea typeface="+mn-ea"/>
                <a:cs typeface="Times New Roman" panose="02020603050405020304" pitchFamily="18" charset="0"/>
              </a:rPr>
              <a:t>序列</a:t>
            </a:r>
            <a:r>
              <a:rPr lang="zh-CN" altLang="en-US" sz="2800" b="1" dirty="0" smtClean="0">
                <a:solidFill>
                  <a:srgbClr val="0070C0"/>
                </a:solidFill>
                <a:latin typeface="Times New Roman" panose="02020603050405020304" pitchFamily="18" charset="0"/>
                <a:ea typeface="+mn-ea"/>
                <a:cs typeface="Times New Roman" panose="02020603050405020304" pitchFamily="18" charset="0"/>
              </a:rPr>
              <a:t>（不是全部）</a:t>
            </a:r>
            <a:r>
              <a:rPr lang="zh-CN" altLang="en-US" sz="2800" b="1" dirty="0" smtClean="0">
                <a:solidFill>
                  <a:schemeClr val="tx1"/>
                </a:solidFill>
                <a:latin typeface="Times New Roman" panose="02020603050405020304" pitchFamily="18" charset="0"/>
                <a:ea typeface="+mn-ea"/>
                <a:cs typeface="Times New Roman" panose="02020603050405020304" pitchFamily="18" charset="0"/>
              </a:rPr>
              <a:t>。 </a:t>
            </a:r>
            <a:endParaRPr lang="zh-CN" altLang="en-US" sz="2800" b="1"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3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03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0493474-1D8D-4761-9B06-86ACF302DEB0}" type="slidenum">
              <a:rPr lang="en-US" altLang="zh-CN" smtClean="0"/>
              <a:t>16</a:t>
            </a:fld>
            <a:endParaRPr lang="en-US" altLang="zh-CN"/>
          </a:p>
        </p:txBody>
      </p:sp>
      <p:pic>
        <p:nvPicPr>
          <p:cNvPr id="3" name="图片 2"/>
          <p:cNvPicPr>
            <a:picLocks noChangeAspect="1"/>
          </p:cNvPicPr>
          <p:nvPr/>
        </p:nvPicPr>
        <p:blipFill>
          <a:blip r:embed="rId3"/>
          <a:stretch>
            <a:fillRect/>
          </a:stretch>
        </p:blipFill>
        <p:spPr>
          <a:xfrm>
            <a:off x="1043608" y="1484784"/>
            <a:ext cx="6490034" cy="1492327"/>
          </a:xfrm>
          <a:prstGeom prst="rect">
            <a:avLst/>
          </a:prstGeom>
        </p:spPr>
      </p:pic>
      <p:sp>
        <p:nvSpPr>
          <p:cNvPr id="4" name="文本框 3"/>
          <p:cNvSpPr txBox="1"/>
          <p:nvPr/>
        </p:nvSpPr>
        <p:spPr>
          <a:xfrm>
            <a:off x="683568" y="764704"/>
            <a:ext cx="954107" cy="553998"/>
          </a:xfrm>
          <a:prstGeom prst="rect">
            <a:avLst/>
          </a:prstGeom>
          <a:noFill/>
        </p:spPr>
        <p:txBody>
          <a:bodyPr wrap="none" rtlCol="0">
            <a:spAutoFit/>
          </a:bodyPr>
          <a:lstStyle/>
          <a:p>
            <a:pPr>
              <a:buNone/>
            </a:pPr>
            <a:r>
              <a:rPr lang="zh-CN" altLang="en-US" smtClean="0"/>
              <a:t>例如</a:t>
            </a:r>
            <a:endParaRPr lang="zh-CN" altLang="en-US"/>
          </a:p>
        </p:txBody>
      </p:sp>
      <p:pic>
        <p:nvPicPr>
          <p:cNvPr id="5" name="图片 4"/>
          <p:cNvPicPr>
            <a:picLocks noChangeAspect="1"/>
          </p:cNvPicPr>
          <p:nvPr/>
        </p:nvPicPr>
        <p:blipFill>
          <a:blip r:embed="rId4"/>
          <a:stretch>
            <a:fillRect/>
          </a:stretch>
        </p:blipFill>
        <p:spPr>
          <a:xfrm>
            <a:off x="3647242" y="4509120"/>
            <a:ext cx="1282766" cy="577880"/>
          </a:xfrm>
          <a:prstGeom prst="rect">
            <a:avLst/>
          </a:prstGeom>
        </p:spPr>
      </p:pic>
      <p:cxnSp>
        <p:nvCxnSpPr>
          <p:cNvPr id="7" name="直接箭头连接符 6"/>
          <p:cNvCxnSpPr>
            <a:stCxn id="3" idx="2"/>
            <a:endCxn id="5" idx="0"/>
          </p:cNvCxnSpPr>
          <p:nvPr/>
        </p:nvCxnSpPr>
        <p:spPr bwMode="auto">
          <a:xfrm>
            <a:off x="4288625" y="2977111"/>
            <a:ext cx="0" cy="1532009"/>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0493474-1D8D-4761-9B06-86ACF302DEB0}" type="slidenum">
              <a:rPr lang="en-US" altLang="zh-CN" smtClean="0"/>
              <a:t>17</a:t>
            </a:fld>
            <a:endParaRPr lang="en-US" altLang="zh-CN"/>
          </a:p>
        </p:txBody>
      </p:sp>
      <p:sp>
        <p:nvSpPr>
          <p:cNvPr id="3" name="文本框 2"/>
          <p:cNvSpPr txBox="1"/>
          <p:nvPr/>
        </p:nvSpPr>
        <p:spPr>
          <a:xfrm>
            <a:off x="683568" y="620688"/>
            <a:ext cx="1909497" cy="553998"/>
          </a:xfrm>
          <a:prstGeom prst="rect">
            <a:avLst/>
          </a:prstGeom>
          <a:noFill/>
        </p:spPr>
        <p:txBody>
          <a:bodyPr wrap="none" rtlCol="0">
            <a:spAutoFit/>
          </a:bodyPr>
          <a:lstStyle/>
          <a:p>
            <a:r>
              <a:rPr lang="zh-CN" altLang="en-US" smtClean="0"/>
              <a:t>穷举法：</a:t>
            </a:r>
            <a:endParaRPr lang="zh-CN" altLang="en-US"/>
          </a:p>
        </p:txBody>
      </p:sp>
      <p:sp>
        <p:nvSpPr>
          <p:cNvPr id="4" name="文本框 3"/>
          <p:cNvSpPr txBox="1"/>
          <p:nvPr/>
        </p:nvSpPr>
        <p:spPr>
          <a:xfrm>
            <a:off x="899592" y="1376514"/>
            <a:ext cx="7560840" cy="46166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buNone/>
            </a:pPr>
            <a:r>
              <a:rPr lang="zh-CN" altLang="en-US" sz="2400" dirty="0" smtClean="0"/>
              <a:t>对</a:t>
            </a:r>
            <a:r>
              <a:rPr lang="en-US" altLang="zh-CN" sz="2400" dirty="0" smtClean="0"/>
              <a:t>X[1..m]</a:t>
            </a:r>
            <a:r>
              <a:rPr lang="zh-CN" altLang="en-US" sz="2400" dirty="0" smtClean="0"/>
              <a:t>的每一个子序列，检查是否为</a:t>
            </a:r>
            <a:r>
              <a:rPr lang="en-US" altLang="zh-CN" sz="2400" dirty="0" smtClean="0"/>
              <a:t>Y[1..n]</a:t>
            </a:r>
            <a:r>
              <a:rPr lang="zh-CN" altLang="en-US" sz="2400" dirty="0" smtClean="0"/>
              <a:t>的子序列</a:t>
            </a:r>
            <a:endParaRPr lang="zh-CN" altLang="en-US" sz="2400" dirty="0"/>
          </a:p>
        </p:txBody>
      </p:sp>
      <p:sp>
        <p:nvSpPr>
          <p:cNvPr id="5" name="文本框 4"/>
          <p:cNvSpPr txBox="1"/>
          <p:nvPr/>
        </p:nvSpPr>
        <p:spPr>
          <a:xfrm>
            <a:off x="899592" y="2132856"/>
            <a:ext cx="6498590" cy="1346835"/>
          </a:xfrm>
          <a:prstGeom prst="rect">
            <a:avLst/>
          </a:prstGeom>
          <a:noFill/>
        </p:spPr>
        <p:txBody>
          <a:bodyPr wrap="square" rtlCol="0">
            <a:spAutoFit/>
          </a:bodyPr>
          <a:lstStyle/>
          <a:p>
            <a:pPr>
              <a:buNone/>
            </a:pPr>
            <a:r>
              <a:rPr lang="zh-CN" altLang="en-US" sz="2400" b="1" dirty="0" smtClean="0"/>
              <a:t>复杂度分析：</a:t>
            </a:r>
            <a:r>
              <a:rPr lang="en-US" altLang="zh-CN" sz="2400" dirty="0" smtClean="0"/>
              <a:t>X[1..m]</a:t>
            </a:r>
            <a:r>
              <a:rPr lang="zh-CN" altLang="en-US" sz="2400" dirty="0" smtClean="0"/>
              <a:t>的子序列共</a:t>
            </a:r>
            <a:r>
              <a:rPr lang="en-US" altLang="zh-CN" sz="2400" dirty="0" smtClean="0"/>
              <a:t>2</a:t>
            </a:r>
            <a:r>
              <a:rPr lang="en-US" altLang="zh-CN" sz="2400" baseline="30000" dirty="0" smtClean="0"/>
              <a:t>m</a:t>
            </a:r>
            <a:r>
              <a:rPr lang="zh-CN" altLang="en-US" sz="2400" dirty="0" smtClean="0"/>
              <a:t>个</a:t>
            </a:r>
          </a:p>
          <a:p>
            <a:pPr>
              <a:buNone/>
            </a:pPr>
            <a:endParaRPr lang="zh-CN" altLang="en-US" sz="2400" dirty="0" smtClean="0"/>
          </a:p>
          <a:p>
            <a:pPr>
              <a:buNone/>
            </a:pPr>
            <a:endParaRPr lang="zh-CN" altLang="en-US" sz="2400" dirty="0"/>
          </a:p>
        </p:txBody>
      </p:sp>
      <p:sp>
        <p:nvSpPr>
          <p:cNvPr id="6" name="文本框 5"/>
          <p:cNvSpPr txBox="1"/>
          <p:nvPr/>
        </p:nvSpPr>
        <p:spPr>
          <a:xfrm>
            <a:off x="899592" y="2692847"/>
            <a:ext cx="6912768" cy="1202445"/>
          </a:xfrm>
          <a:prstGeom prst="rect">
            <a:avLst/>
          </a:prstGeom>
          <a:noFill/>
        </p:spPr>
        <p:txBody>
          <a:bodyPr wrap="square" rtlCol="0" anchor="t">
            <a:spAutoFit/>
          </a:bodyPr>
          <a:lstStyle/>
          <a:p>
            <a:pPr>
              <a:lnSpc>
                <a:spcPct val="150000"/>
              </a:lnSpc>
              <a:buNone/>
            </a:pPr>
            <a:r>
              <a:rPr lang="zh-CN" altLang="en-US" sz="2400" b="1" dirty="0" smtClean="0">
                <a:sym typeface="+mn-ea"/>
              </a:rPr>
              <a:t>检查每个子序列是否为</a:t>
            </a:r>
            <a:r>
              <a:rPr lang="en-US" altLang="zh-CN" sz="2400" b="1" dirty="0" smtClean="0">
                <a:sym typeface="+mn-ea"/>
              </a:rPr>
              <a:t>Y</a:t>
            </a:r>
            <a:r>
              <a:rPr lang="zh-CN" altLang="en-US" sz="2400" b="1" dirty="0" smtClean="0">
                <a:sym typeface="+mn-ea"/>
              </a:rPr>
              <a:t>的子序列需要</a:t>
            </a:r>
            <a:r>
              <a:rPr lang="en-US" altLang="zh-CN" sz="2400" b="1" dirty="0" smtClean="0">
                <a:sym typeface="+mn-ea"/>
              </a:rPr>
              <a:t>O(n)</a:t>
            </a:r>
            <a:r>
              <a:rPr lang="zh-CN" altLang="en-US" sz="2400" b="1" dirty="0" smtClean="0">
                <a:sym typeface="+mn-ea"/>
              </a:rPr>
              <a:t>时间</a:t>
            </a:r>
            <a:endParaRPr lang="en-US" altLang="zh-CN" sz="2400" b="1" dirty="0" smtClean="0">
              <a:sym typeface="+mn-ea"/>
            </a:endParaRPr>
          </a:p>
          <a:p>
            <a:pPr>
              <a:lnSpc>
                <a:spcPct val="150000"/>
              </a:lnSpc>
              <a:buNone/>
            </a:pPr>
            <a:r>
              <a:rPr lang="zh-CN" altLang="en-US" sz="2400" b="1" dirty="0" smtClean="0">
                <a:sym typeface="+mn-ea"/>
              </a:rPr>
              <a:t>最坏情况下，时间复杂度</a:t>
            </a:r>
            <a:r>
              <a:rPr lang="en-US" altLang="zh-CN" sz="2400" b="1" dirty="0" smtClean="0">
                <a:sym typeface="+mn-ea"/>
              </a:rPr>
              <a:t>O(n2</a:t>
            </a:r>
            <a:r>
              <a:rPr lang="en-US" altLang="zh-CN" sz="2400" b="1" baseline="30000" dirty="0" smtClean="0">
                <a:sym typeface="+mn-ea"/>
              </a:rPr>
              <a:t>m</a:t>
            </a:r>
            <a:r>
              <a:rPr lang="en-US" altLang="zh-CN" sz="2400" b="1" dirty="0" smtClean="0">
                <a:sym typeface="+mn-ea"/>
              </a:rPr>
              <a:t>)</a:t>
            </a:r>
          </a:p>
        </p:txBody>
      </p:sp>
      <p:sp>
        <p:nvSpPr>
          <p:cNvPr id="7" name="文本框 6"/>
          <p:cNvSpPr txBox="1"/>
          <p:nvPr/>
        </p:nvSpPr>
        <p:spPr>
          <a:xfrm>
            <a:off x="670992" y="4366610"/>
            <a:ext cx="2678938" cy="553998"/>
          </a:xfrm>
          <a:prstGeom prst="rect">
            <a:avLst/>
          </a:prstGeom>
          <a:noFill/>
        </p:spPr>
        <p:txBody>
          <a:bodyPr wrap="none" rtlCol="0">
            <a:spAutoFit/>
          </a:bodyPr>
          <a:lstStyle/>
          <a:p>
            <a:r>
              <a:rPr lang="zh-CN" altLang="en-US" dirty="0" smtClean="0"/>
              <a:t>更好的算法：</a:t>
            </a:r>
            <a:endParaRPr lang="zh-CN" altLang="en-US" dirty="0"/>
          </a:p>
        </p:txBody>
      </p:sp>
      <p:sp>
        <p:nvSpPr>
          <p:cNvPr id="8" name="文本框 7"/>
          <p:cNvSpPr txBox="1"/>
          <p:nvPr/>
        </p:nvSpPr>
        <p:spPr>
          <a:xfrm>
            <a:off x="1547664" y="5253529"/>
            <a:ext cx="4908716" cy="553998"/>
          </a:xfrm>
          <a:prstGeom prst="rect">
            <a:avLst/>
          </a:prstGeom>
          <a:noFill/>
        </p:spPr>
        <p:txBody>
          <a:bodyPr wrap="none" rtlCol="0">
            <a:spAutoFit/>
          </a:bodyPr>
          <a:lstStyle/>
          <a:p>
            <a:pPr>
              <a:buNone/>
            </a:pPr>
            <a:r>
              <a:rPr lang="zh-CN" altLang="en-US" dirty="0" smtClean="0"/>
              <a:t> 关注最长公共子序列的长度</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CF2C0A79-9745-43BC-8078-1530889EC706}" type="slidenum">
              <a:rPr lang="en-US" altLang="zh-CN">
                <a:latin typeface="Times New Roman" panose="02020603050405020304" pitchFamily="18" charset="0"/>
                <a:cs typeface="Times New Roman" panose="02020603050405020304" pitchFamily="18" charset="0"/>
              </a:rPr>
              <a:t>18</a:t>
            </a:fld>
            <a:endParaRPr lang="en-US" altLang="zh-CN">
              <a:latin typeface="Times New Roman" panose="02020603050405020304" pitchFamily="18" charset="0"/>
              <a:cs typeface="Times New Roman" panose="02020603050405020304" pitchFamily="18" charset="0"/>
            </a:endParaRPr>
          </a:p>
        </p:txBody>
      </p:sp>
      <p:sp>
        <p:nvSpPr>
          <p:cNvPr id="301058" name="Rectangle 2"/>
          <p:cNvSpPr>
            <a:spLocks noChangeArrowheads="1"/>
          </p:cNvSpPr>
          <p:nvPr/>
        </p:nvSpPr>
        <p:spPr bwMode="auto">
          <a:xfrm>
            <a:off x="436563" y="252413"/>
            <a:ext cx="5430837" cy="655637"/>
          </a:xfrm>
          <a:prstGeom prst="rect">
            <a:avLst/>
          </a:prstGeom>
          <a:noFill/>
          <a:ln w="9525">
            <a:noFill/>
            <a:miter lim="800000"/>
          </a:ln>
          <a:effectLst/>
        </p:spPr>
        <p:txBody>
          <a:bodyPr anchor="b"/>
          <a:lstStyle/>
          <a:p>
            <a:pPr>
              <a:spcBef>
                <a:spcPct val="0"/>
              </a:spcBef>
              <a:buClrTx/>
              <a:buSzTx/>
              <a:buFontTx/>
              <a:buNone/>
              <a:defRPr/>
            </a:pPr>
            <a:r>
              <a:rPr lang="zh-CN" altLang="en-US" sz="3800" dirty="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最长公共子序列的结构</a:t>
            </a:r>
            <a:endParaRPr lang="ja-JP" altLang="en-US" sz="3800" dirty="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endParaRPr>
          </a:p>
        </p:txBody>
      </p:sp>
      <p:sp>
        <p:nvSpPr>
          <p:cNvPr id="45060" name="Text Box 3"/>
          <p:cNvSpPr txBox="1">
            <a:spLocks noChangeArrowheads="1"/>
          </p:cNvSpPr>
          <p:nvPr/>
        </p:nvSpPr>
        <p:spPr bwMode="auto">
          <a:xfrm>
            <a:off x="500063" y="1225550"/>
            <a:ext cx="8215312" cy="3970338"/>
          </a:xfrm>
          <a:prstGeom prst="rect">
            <a:avLst/>
          </a:prstGeom>
          <a:noFill/>
          <a:ln w="6350">
            <a:noFill/>
            <a:miter lim="800000"/>
          </a:ln>
        </p:spPr>
        <p:txBody>
          <a:bodyPr>
            <a:spAutoFit/>
          </a:bodyPr>
          <a:lstStyle/>
          <a:p>
            <a:pPr>
              <a:spcBef>
                <a:spcPct val="0"/>
              </a:spcBef>
              <a:buClrTx/>
              <a:buSzTx/>
              <a:buFontTx/>
              <a:buNone/>
              <a:defRPr/>
            </a:pPr>
            <a:r>
              <a:rPr lang="zh-CN" altLang="en-US" sz="2800" b="1" dirty="0">
                <a:solidFill>
                  <a:schemeClr val="tx1"/>
                </a:solidFill>
                <a:latin typeface="Times New Roman" panose="02020603050405020304" pitchFamily="18" charset="0"/>
                <a:ea typeface="+mn-ea"/>
                <a:cs typeface="Times New Roman" panose="02020603050405020304" pitchFamily="18" charset="0"/>
              </a:rPr>
              <a:t>设序列</a:t>
            </a:r>
            <a:r>
              <a:rPr lang="en-US" altLang="zh-CN" sz="2800" b="1" dirty="0">
                <a:solidFill>
                  <a:schemeClr val="tx1"/>
                </a:solidFill>
                <a:latin typeface="Times New Roman" panose="02020603050405020304" pitchFamily="18" charset="0"/>
                <a:ea typeface="+mn-ea"/>
                <a:cs typeface="Times New Roman" panose="02020603050405020304" pitchFamily="18" charset="0"/>
              </a:rPr>
              <a:t>X={x</a:t>
            </a:r>
            <a:r>
              <a:rPr lang="en-US" altLang="zh-CN" sz="2800" b="1" baseline="-25000" dirty="0">
                <a:solidFill>
                  <a:schemeClr val="tx1"/>
                </a:solidFill>
                <a:latin typeface="Times New Roman" panose="02020603050405020304" pitchFamily="18" charset="0"/>
                <a:ea typeface="+mn-ea"/>
                <a:cs typeface="Times New Roman" panose="02020603050405020304" pitchFamily="18" charset="0"/>
              </a:rPr>
              <a:t>1</a:t>
            </a:r>
            <a:r>
              <a:rPr lang="en-US" altLang="zh-CN" sz="2800" b="1" dirty="0">
                <a:solidFill>
                  <a:schemeClr val="tx1"/>
                </a:solidFill>
                <a:latin typeface="Times New Roman" panose="02020603050405020304" pitchFamily="18" charset="0"/>
                <a:ea typeface="+mn-ea"/>
                <a:cs typeface="Times New Roman" panose="02020603050405020304" pitchFamily="18" charset="0"/>
              </a:rPr>
              <a:t>,x</a:t>
            </a:r>
            <a:r>
              <a:rPr lang="en-US" altLang="zh-CN" sz="2800" b="1" baseline="-25000" dirty="0">
                <a:solidFill>
                  <a:schemeClr val="tx1"/>
                </a:solidFill>
                <a:latin typeface="Times New Roman" panose="02020603050405020304" pitchFamily="18" charset="0"/>
                <a:ea typeface="+mn-ea"/>
                <a:cs typeface="Times New Roman" panose="02020603050405020304" pitchFamily="18" charset="0"/>
              </a:rPr>
              <a:t>2</a:t>
            </a:r>
            <a:r>
              <a:rPr lang="en-US" altLang="zh-CN" sz="2800" b="1" dirty="0">
                <a:solidFill>
                  <a:schemeClr val="tx1"/>
                </a:solidFill>
                <a:latin typeface="Times New Roman" panose="02020603050405020304" pitchFamily="18" charset="0"/>
                <a:ea typeface="+mn-ea"/>
                <a:cs typeface="Times New Roman" panose="02020603050405020304" pitchFamily="18" charset="0"/>
              </a:rPr>
              <a:t>,…,</a:t>
            </a:r>
            <a:r>
              <a:rPr lang="en-US" altLang="zh-CN" sz="2800" b="1" dirty="0" err="1">
                <a:solidFill>
                  <a:schemeClr val="tx1"/>
                </a:solidFill>
                <a:latin typeface="Times New Roman" panose="02020603050405020304" pitchFamily="18" charset="0"/>
                <a:ea typeface="+mn-ea"/>
                <a:cs typeface="Times New Roman" panose="02020603050405020304" pitchFamily="18" charset="0"/>
              </a:rPr>
              <a:t>x</a:t>
            </a:r>
            <a:r>
              <a:rPr lang="en-US" altLang="zh-CN" sz="2800" b="1" baseline="-25000" dirty="0" err="1">
                <a:solidFill>
                  <a:schemeClr val="tx1"/>
                </a:solidFill>
                <a:latin typeface="Times New Roman" panose="02020603050405020304" pitchFamily="18" charset="0"/>
                <a:ea typeface="+mn-ea"/>
                <a:cs typeface="Times New Roman" panose="02020603050405020304" pitchFamily="18" charset="0"/>
              </a:rPr>
              <a:t>m</a:t>
            </a:r>
            <a:r>
              <a:rPr lang="en-US" altLang="zh-CN" sz="2800" b="1" dirty="0">
                <a:solidFill>
                  <a:schemeClr val="tx1"/>
                </a:solidFill>
                <a:latin typeface="Times New Roman" panose="02020603050405020304" pitchFamily="18" charset="0"/>
                <a:ea typeface="+mn-ea"/>
                <a:cs typeface="Times New Roman" panose="02020603050405020304" pitchFamily="18" charset="0"/>
              </a:rPr>
              <a:t>}</a:t>
            </a:r>
            <a:r>
              <a:rPr lang="zh-CN" altLang="en-US" sz="2800" b="1" dirty="0">
                <a:solidFill>
                  <a:schemeClr val="tx1"/>
                </a:solidFill>
                <a:latin typeface="Times New Roman" panose="02020603050405020304" pitchFamily="18" charset="0"/>
                <a:ea typeface="+mn-ea"/>
                <a:cs typeface="Times New Roman" panose="02020603050405020304" pitchFamily="18" charset="0"/>
              </a:rPr>
              <a:t>和</a:t>
            </a:r>
            <a:r>
              <a:rPr lang="en-US" altLang="zh-CN" sz="2800" b="1" dirty="0">
                <a:solidFill>
                  <a:schemeClr val="tx1"/>
                </a:solidFill>
                <a:latin typeface="Times New Roman" panose="02020603050405020304" pitchFamily="18" charset="0"/>
                <a:ea typeface="+mn-ea"/>
                <a:cs typeface="Times New Roman" panose="02020603050405020304" pitchFamily="18" charset="0"/>
              </a:rPr>
              <a:t>Y={y</a:t>
            </a:r>
            <a:r>
              <a:rPr lang="en-US" altLang="zh-CN" sz="2800" b="1" baseline="-25000" dirty="0">
                <a:solidFill>
                  <a:schemeClr val="tx1"/>
                </a:solidFill>
                <a:latin typeface="Times New Roman" panose="02020603050405020304" pitchFamily="18" charset="0"/>
                <a:ea typeface="+mn-ea"/>
                <a:cs typeface="Times New Roman" panose="02020603050405020304" pitchFamily="18" charset="0"/>
              </a:rPr>
              <a:t>1</a:t>
            </a:r>
            <a:r>
              <a:rPr lang="en-US" altLang="zh-CN" sz="2800" b="1" dirty="0">
                <a:solidFill>
                  <a:schemeClr val="tx1"/>
                </a:solidFill>
                <a:latin typeface="Times New Roman" panose="02020603050405020304" pitchFamily="18" charset="0"/>
                <a:ea typeface="+mn-ea"/>
                <a:cs typeface="Times New Roman" panose="02020603050405020304" pitchFamily="18" charset="0"/>
              </a:rPr>
              <a:t>,y</a:t>
            </a:r>
            <a:r>
              <a:rPr lang="en-US" altLang="zh-CN" sz="2800" b="1" baseline="-25000" dirty="0">
                <a:solidFill>
                  <a:schemeClr val="tx1"/>
                </a:solidFill>
                <a:latin typeface="Times New Roman" panose="02020603050405020304" pitchFamily="18" charset="0"/>
                <a:ea typeface="+mn-ea"/>
                <a:cs typeface="Times New Roman" panose="02020603050405020304" pitchFamily="18" charset="0"/>
              </a:rPr>
              <a:t>2</a:t>
            </a:r>
            <a:r>
              <a:rPr lang="en-US" altLang="zh-CN" sz="2800" b="1" dirty="0">
                <a:solidFill>
                  <a:schemeClr val="tx1"/>
                </a:solidFill>
                <a:latin typeface="Times New Roman" panose="02020603050405020304" pitchFamily="18" charset="0"/>
                <a:ea typeface="+mn-ea"/>
                <a:cs typeface="Times New Roman" panose="02020603050405020304" pitchFamily="18" charset="0"/>
              </a:rPr>
              <a:t>,…,</a:t>
            </a:r>
            <a:r>
              <a:rPr lang="en-US" altLang="zh-CN" sz="2800" b="1" dirty="0" err="1">
                <a:solidFill>
                  <a:schemeClr val="tx1"/>
                </a:solidFill>
                <a:latin typeface="Times New Roman" panose="02020603050405020304" pitchFamily="18" charset="0"/>
                <a:ea typeface="+mn-ea"/>
                <a:cs typeface="Times New Roman" panose="02020603050405020304" pitchFamily="18" charset="0"/>
              </a:rPr>
              <a:t>y</a:t>
            </a:r>
            <a:r>
              <a:rPr lang="en-US" altLang="zh-CN" sz="2800" b="1" baseline="-25000" dirty="0" err="1">
                <a:solidFill>
                  <a:schemeClr val="tx1"/>
                </a:solidFill>
                <a:latin typeface="Times New Roman" panose="02020603050405020304" pitchFamily="18" charset="0"/>
                <a:ea typeface="+mn-ea"/>
                <a:cs typeface="Times New Roman" panose="02020603050405020304" pitchFamily="18" charset="0"/>
              </a:rPr>
              <a:t>n</a:t>
            </a:r>
            <a:r>
              <a:rPr lang="en-US" altLang="zh-CN" sz="2800" b="1" dirty="0">
                <a:solidFill>
                  <a:schemeClr val="tx1"/>
                </a:solidFill>
                <a:latin typeface="Times New Roman" panose="02020603050405020304" pitchFamily="18" charset="0"/>
                <a:ea typeface="+mn-ea"/>
                <a:cs typeface="Times New Roman" panose="02020603050405020304" pitchFamily="18" charset="0"/>
              </a:rPr>
              <a:t>}</a:t>
            </a:r>
            <a:r>
              <a:rPr lang="zh-CN" altLang="en-US" sz="2800" b="1" dirty="0">
                <a:solidFill>
                  <a:schemeClr val="tx1"/>
                </a:solidFill>
                <a:latin typeface="Times New Roman" panose="02020603050405020304" pitchFamily="18" charset="0"/>
                <a:ea typeface="+mn-ea"/>
                <a:cs typeface="Times New Roman" panose="02020603050405020304" pitchFamily="18" charset="0"/>
              </a:rPr>
              <a:t>的</a:t>
            </a:r>
            <a:r>
              <a:rPr lang="zh-CN" altLang="en-US" sz="2800" b="1" dirty="0">
                <a:solidFill>
                  <a:srgbClr val="FF0000"/>
                </a:solidFill>
                <a:latin typeface="Times New Roman" panose="02020603050405020304" pitchFamily="18" charset="0"/>
                <a:ea typeface="+mn-ea"/>
                <a:cs typeface="Times New Roman" panose="02020603050405020304" pitchFamily="18" charset="0"/>
              </a:rPr>
              <a:t>最长公共子序列为</a:t>
            </a:r>
            <a:r>
              <a:rPr lang="en-US" altLang="zh-CN" sz="2800" b="1" dirty="0">
                <a:solidFill>
                  <a:schemeClr val="tx1"/>
                </a:solidFill>
                <a:latin typeface="Times New Roman" panose="02020603050405020304" pitchFamily="18" charset="0"/>
                <a:ea typeface="+mn-ea"/>
                <a:cs typeface="Times New Roman" panose="02020603050405020304" pitchFamily="18" charset="0"/>
              </a:rPr>
              <a:t>Z={z</a:t>
            </a:r>
            <a:r>
              <a:rPr lang="en-US" altLang="zh-CN" sz="2800" b="1" baseline="-25000" dirty="0">
                <a:solidFill>
                  <a:schemeClr val="tx1"/>
                </a:solidFill>
                <a:latin typeface="Times New Roman" panose="02020603050405020304" pitchFamily="18" charset="0"/>
                <a:ea typeface="+mn-ea"/>
                <a:cs typeface="Times New Roman" panose="02020603050405020304" pitchFamily="18" charset="0"/>
              </a:rPr>
              <a:t>1</a:t>
            </a:r>
            <a:r>
              <a:rPr lang="en-US" altLang="zh-CN" sz="2800" b="1" dirty="0">
                <a:solidFill>
                  <a:schemeClr val="tx1"/>
                </a:solidFill>
                <a:latin typeface="Times New Roman" panose="02020603050405020304" pitchFamily="18" charset="0"/>
                <a:ea typeface="+mn-ea"/>
                <a:cs typeface="Times New Roman" panose="02020603050405020304" pitchFamily="18" charset="0"/>
              </a:rPr>
              <a:t>,z</a:t>
            </a:r>
            <a:r>
              <a:rPr lang="en-US" altLang="zh-CN" sz="2800" b="1" baseline="-25000" dirty="0">
                <a:solidFill>
                  <a:schemeClr val="tx1"/>
                </a:solidFill>
                <a:latin typeface="Times New Roman" panose="02020603050405020304" pitchFamily="18" charset="0"/>
                <a:ea typeface="+mn-ea"/>
                <a:cs typeface="Times New Roman" panose="02020603050405020304" pitchFamily="18" charset="0"/>
              </a:rPr>
              <a:t>2</a:t>
            </a:r>
            <a:r>
              <a:rPr lang="en-US" altLang="zh-CN" sz="2800" b="1" dirty="0">
                <a:solidFill>
                  <a:schemeClr val="tx1"/>
                </a:solidFill>
                <a:latin typeface="Times New Roman" panose="02020603050405020304" pitchFamily="18" charset="0"/>
                <a:ea typeface="+mn-ea"/>
                <a:cs typeface="Times New Roman" panose="02020603050405020304" pitchFamily="18" charset="0"/>
              </a:rPr>
              <a:t>,…,</a:t>
            </a:r>
            <a:r>
              <a:rPr lang="en-US" altLang="zh-CN" sz="2800" b="1" dirty="0" err="1">
                <a:solidFill>
                  <a:schemeClr val="tx1"/>
                </a:solidFill>
                <a:latin typeface="Times New Roman" panose="02020603050405020304" pitchFamily="18" charset="0"/>
                <a:ea typeface="+mn-ea"/>
                <a:cs typeface="Times New Roman" panose="02020603050405020304" pitchFamily="18" charset="0"/>
              </a:rPr>
              <a:t>z</a:t>
            </a:r>
            <a:r>
              <a:rPr lang="en-US" altLang="zh-CN" sz="2800" b="1" baseline="-25000" dirty="0" err="1">
                <a:solidFill>
                  <a:schemeClr val="tx1"/>
                </a:solidFill>
                <a:latin typeface="Times New Roman" panose="02020603050405020304" pitchFamily="18" charset="0"/>
                <a:ea typeface="+mn-ea"/>
                <a:cs typeface="Times New Roman" panose="02020603050405020304" pitchFamily="18" charset="0"/>
              </a:rPr>
              <a:t>k</a:t>
            </a:r>
            <a:r>
              <a:rPr lang="en-US" altLang="zh-CN" sz="2800" b="1" dirty="0">
                <a:solidFill>
                  <a:schemeClr val="tx1"/>
                </a:solidFill>
                <a:latin typeface="Times New Roman" panose="02020603050405020304" pitchFamily="18" charset="0"/>
                <a:ea typeface="+mn-ea"/>
                <a:cs typeface="Times New Roman" panose="02020603050405020304" pitchFamily="18" charset="0"/>
              </a:rPr>
              <a:t>} </a:t>
            </a:r>
            <a:r>
              <a:rPr lang="zh-CN" altLang="en-US" sz="2800" b="1" dirty="0" smtClean="0">
                <a:solidFill>
                  <a:schemeClr val="tx1"/>
                </a:solidFill>
                <a:latin typeface="Times New Roman" panose="02020603050405020304" pitchFamily="18" charset="0"/>
                <a:ea typeface="+mn-ea"/>
                <a:cs typeface="Times New Roman" panose="02020603050405020304" pitchFamily="18" charset="0"/>
              </a:rPr>
              <a:t>，</a:t>
            </a:r>
            <a:r>
              <a:rPr lang="zh-CN" altLang="en-US" sz="2800" b="1" dirty="0" smtClean="0">
                <a:solidFill>
                  <a:srgbClr val="FF0000"/>
                </a:solidFill>
                <a:latin typeface="Times New Roman" panose="02020603050405020304" pitchFamily="18" charset="0"/>
                <a:ea typeface="+mn-ea"/>
                <a:cs typeface="Times New Roman" panose="02020603050405020304" pitchFamily="18" charset="0"/>
              </a:rPr>
              <a:t>从后向前推理</a:t>
            </a:r>
            <a:r>
              <a:rPr lang="zh-CN" altLang="en-US" sz="2800" b="1" dirty="0" smtClean="0">
                <a:solidFill>
                  <a:schemeClr val="tx1"/>
                </a:solidFill>
                <a:latin typeface="Times New Roman" panose="02020603050405020304" pitchFamily="18" charset="0"/>
                <a:ea typeface="+mn-ea"/>
                <a:cs typeface="Times New Roman" panose="02020603050405020304" pitchFamily="18" charset="0"/>
              </a:rPr>
              <a:t>，则</a:t>
            </a:r>
            <a:endParaRPr lang="en-US" altLang="zh-CN" sz="2800" b="1" dirty="0">
              <a:solidFill>
                <a:schemeClr val="tx1"/>
              </a:solidFill>
              <a:latin typeface="Times New Roman" panose="02020603050405020304" pitchFamily="18" charset="0"/>
              <a:ea typeface="+mn-ea"/>
              <a:cs typeface="Times New Roman" panose="02020603050405020304" pitchFamily="18" charset="0"/>
            </a:endParaRPr>
          </a:p>
          <a:p>
            <a:pPr>
              <a:spcBef>
                <a:spcPct val="0"/>
              </a:spcBef>
              <a:buClrTx/>
              <a:buSzTx/>
              <a:buFontTx/>
              <a:buNone/>
              <a:defRPr/>
            </a:pPr>
            <a:endParaRPr lang="zh-CN" altLang="en-US" sz="2800" b="1" dirty="0">
              <a:solidFill>
                <a:schemeClr val="tx1"/>
              </a:solidFill>
              <a:latin typeface="Times New Roman" panose="02020603050405020304" pitchFamily="18" charset="0"/>
              <a:ea typeface="+mn-ea"/>
              <a:cs typeface="Times New Roman" panose="02020603050405020304" pitchFamily="18" charset="0"/>
            </a:endParaRPr>
          </a:p>
          <a:p>
            <a:pPr marL="457200" indent="-457200">
              <a:spcBef>
                <a:spcPct val="0"/>
              </a:spcBef>
              <a:buClrTx/>
              <a:buSzTx/>
              <a:buFontTx/>
              <a:buAutoNum type="arabicParenBoth"/>
              <a:defRPr/>
            </a:pPr>
            <a:r>
              <a:rPr lang="zh-CN" altLang="en-US" sz="2800" b="1" dirty="0">
                <a:solidFill>
                  <a:schemeClr val="tx1"/>
                </a:solidFill>
                <a:latin typeface="Times New Roman" panose="02020603050405020304" pitchFamily="18" charset="0"/>
                <a:ea typeface="+mn-ea"/>
                <a:cs typeface="Times New Roman" panose="02020603050405020304" pitchFamily="18" charset="0"/>
              </a:rPr>
              <a:t>若 </a:t>
            </a:r>
            <a:r>
              <a:rPr lang="en-US" altLang="zh-CN" sz="2800" b="1" dirty="0" err="1">
                <a:solidFill>
                  <a:schemeClr val="tx1"/>
                </a:solidFill>
                <a:latin typeface="Times New Roman" panose="02020603050405020304" pitchFamily="18" charset="0"/>
                <a:ea typeface="+mn-ea"/>
                <a:cs typeface="Times New Roman" panose="02020603050405020304" pitchFamily="18" charset="0"/>
              </a:rPr>
              <a:t>x</a:t>
            </a:r>
            <a:r>
              <a:rPr lang="en-US" altLang="zh-CN" sz="2800" b="1" baseline="-25000" dirty="0" err="1">
                <a:solidFill>
                  <a:schemeClr val="tx1"/>
                </a:solidFill>
                <a:latin typeface="Times New Roman" panose="02020603050405020304" pitchFamily="18" charset="0"/>
                <a:ea typeface="+mn-ea"/>
                <a:cs typeface="Times New Roman" panose="02020603050405020304" pitchFamily="18" charset="0"/>
              </a:rPr>
              <a:t>m</a:t>
            </a:r>
            <a:r>
              <a:rPr lang="en-US" altLang="zh-CN" sz="2800" b="1" baseline="-25000" dirty="0">
                <a:solidFill>
                  <a:schemeClr val="tx1"/>
                </a:solidFill>
                <a:latin typeface="Times New Roman" panose="02020603050405020304" pitchFamily="18" charset="0"/>
                <a:ea typeface="+mn-ea"/>
                <a:cs typeface="Times New Roman" panose="02020603050405020304" pitchFamily="18" charset="0"/>
              </a:rPr>
              <a:t> </a:t>
            </a:r>
            <a:r>
              <a:rPr lang="en-US" altLang="zh-CN" sz="2800" b="1" dirty="0">
                <a:solidFill>
                  <a:schemeClr val="tx1"/>
                </a:solidFill>
                <a:latin typeface="Times New Roman" panose="02020603050405020304" pitchFamily="18" charset="0"/>
                <a:ea typeface="+mn-ea"/>
                <a:cs typeface="Times New Roman" panose="02020603050405020304" pitchFamily="18" charset="0"/>
              </a:rPr>
              <a:t>= </a:t>
            </a:r>
            <a:r>
              <a:rPr lang="en-US" altLang="zh-CN" sz="2800" b="1" dirty="0" err="1">
                <a:solidFill>
                  <a:schemeClr val="tx1"/>
                </a:solidFill>
                <a:latin typeface="Times New Roman" panose="02020603050405020304" pitchFamily="18" charset="0"/>
                <a:ea typeface="+mn-ea"/>
                <a:cs typeface="Times New Roman" panose="02020603050405020304" pitchFamily="18" charset="0"/>
              </a:rPr>
              <a:t>y</a:t>
            </a:r>
            <a:r>
              <a:rPr lang="en-US" altLang="zh-CN" sz="2800" b="1" baseline="-25000" dirty="0" err="1">
                <a:solidFill>
                  <a:schemeClr val="tx1"/>
                </a:solidFill>
                <a:latin typeface="Times New Roman" panose="02020603050405020304" pitchFamily="18" charset="0"/>
                <a:ea typeface="+mn-ea"/>
                <a:cs typeface="Times New Roman" panose="02020603050405020304" pitchFamily="18" charset="0"/>
              </a:rPr>
              <a:t>n</a:t>
            </a:r>
            <a:r>
              <a:rPr lang="zh-CN" altLang="en-US" sz="2800" b="1" dirty="0">
                <a:solidFill>
                  <a:schemeClr val="tx1"/>
                </a:solidFill>
                <a:latin typeface="Times New Roman" panose="02020603050405020304" pitchFamily="18" charset="0"/>
                <a:ea typeface="+mn-ea"/>
                <a:cs typeface="Times New Roman" panose="02020603050405020304" pitchFamily="18" charset="0"/>
              </a:rPr>
              <a:t>，则 </a:t>
            </a:r>
            <a:r>
              <a:rPr lang="en-US" altLang="zh-CN" sz="2800" b="1" dirty="0" err="1">
                <a:solidFill>
                  <a:schemeClr val="tx1"/>
                </a:solidFill>
                <a:latin typeface="Times New Roman" panose="02020603050405020304" pitchFamily="18" charset="0"/>
                <a:ea typeface="+mn-ea"/>
                <a:cs typeface="Times New Roman" panose="02020603050405020304" pitchFamily="18" charset="0"/>
              </a:rPr>
              <a:t>z</a:t>
            </a:r>
            <a:r>
              <a:rPr lang="en-US" altLang="zh-CN" sz="2800" b="1" baseline="-25000" dirty="0" err="1">
                <a:solidFill>
                  <a:schemeClr val="tx1"/>
                </a:solidFill>
                <a:latin typeface="Times New Roman" panose="02020603050405020304" pitchFamily="18" charset="0"/>
                <a:ea typeface="+mn-ea"/>
                <a:cs typeface="Times New Roman" panose="02020603050405020304" pitchFamily="18" charset="0"/>
              </a:rPr>
              <a:t>k</a:t>
            </a:r>
            <a:r>
              <a:rPr lang="en-US" altLang="zh-CN" sz="2800" b="1" baseline="-25000" dirty="0">
                <a:solidFill>
                  <a:schemeClr val="tx1"/>
                </a:solidFill>
                <a:latin typeface="Times New Roman" panose="02020603050405020304" pitchFamily="18" charset="0"/>
                <a:ea typeface="+mn-ea"/>
                <a:cs typeface="Times New Roman" panose="02020603050405020304" pitchFamily="18" charset="0"/>
              </a:rPr>
              <a:t> </a:t>
            </a:r>
            <a:r>
              <a:rPr lang="en-US" altLang="zh-CN" sz="2800" b="1" dirty="0">
                <a:solidFill>
                  <a:schemeClr val="tx1"/>
                </a:solidFill>
                <a:latin typeface="Times New Roman" panose="02020603050405020304" pitchFamily="18" charset="0"/>
                <a:ea typeface="+mn-ea"/>
                <a:cs typeface="Times New Roman" panose="02020603050405020304" pitchFamily="18" charset="0"/>
              </a:rPr>
              <a:t>= </a:t>
            </a:r>
            <a:r>
              <a:rPr lang="en-US" altLang="zh-CN" sz="2800" b="1" dirty="0" err="1">
                <a:solidFill>
                  <a:schemeClr val="tx1"/>
                </a:solidFill>
                <a:latin typeface="Times New Roman" panose="02020603050405020304" pitchFamily="18" charset="0"/>
                <a:ea typeface="+mn-ea"/>
                <a:cs typeface="Times New Roman" panose="02020603050405020304" pitchFamily="18" charset="0"/>
              </a:rPr>
              <a:t>x</a:t>
            </a:r>
            <a:r>
              <a:rPr lang="en-US" altLang="zh-CN" sz="2800" b="1" baseline="-25000" dirty="0" err="1">
                <a:solidFill>
                  <a:schemeClr val="tx1"/>
                </a:solidFill>
                <a:latin typeface="Times New Roman" panose="02020603050405020304" pitchFamily="18" charset="0"/>
                <a:ea typeface="+mn-ea"/>
                <a:cs typeface="Times New Roman" panose="02020603050405020304" pitchFamily="18" charset="0"/>
              </a:rPr>
              <a:t>m</a:t>
            </a:r>
            <a:r>
              <a:rPr lang="en-US" altLang="zh-CN" sz="2800" b="1" baseline="-25000" dirty="0">
                <a:solidFill>
                  <a:schemeClr val="tx1"/>
                </a:solidFill>
                <a:latin typeface="Times New Roman" panose="02020603050405020304" pitchFamily="18" charset="0"/>
                <a:ea typeface="+mn-ea"/>
                <a:cs typeface="Times New Roman" panose="02020603050405020304" pitchFamily="18" charset="0"/>
              </a:rPr>
              <a:t> </a:t>
            </a:r>
            <a:r>
              <a:rPr lang="en-US" altLang="zh-CN" sz="2800" b="1" dirty="0">
                <a:solidFill>
                  <a:schemeClr val="tx1"/>
                </a:solidFill>
                <a:latin typeface="Times New Roman" panose="02020603050405020304" pitchFamily="18" charset="0"/>
                <a:ea typeface="+mn-ea"/>
                <a:cs typeface="Times New Roman" panose="02020603050405020304" pitchFamily="18" charset="0"/>
              </a:rPr>
              <a:t>= </a:t>
            </a:r>
            <a:r>
              <a:rPr lang="en-US" altLang="zh-CN" sz="2800" b="1" dirty="0" err="1">
                <a:solidFill>
                  <a:schemeClr val="tx1"/>
                </a:solidFill>
                <a:latin typeface="Times New Roman" panose="02020603050405020304" pitchFamily="18" charset="0"/>
                <a:ea typeface="+mn-ea"/>
                <a:cs typeface="Times New Roman" panose="02020603050405020304" pitchFamily="18" charset="0"/>
              </a:rPr>
              <a:t>y</a:t>
            </a:r>
            <a:r>
              <a:rPr lang="en-US" altLang="zh-CN" sz="2800" b="1" baseline="-25000" dirty="0" err="1">
                <a:solidFill>
                  <a:schemeClr val="tx1"/>
                </a:solidFill>
                <a:latin typeface="Times New Roman" panose="02020603050405020304" pitchFamily="18" charset="0"/>
                <a:ea typeface="+mn-ea"/>
                <a:cs typeface="Times New Roman" panose="02020603050405020304" pitchFamily="18" charset="0"/>
              </a:rPr>
              <a:t>n</a:t>
            </a:r>
            <a:r>
              <a:rPr lang="zh-CN" altLang="en-US" sz="2800" b="1" dirty="0">
                <a:solidFill>
                  <a:schemeClr val="tx1"/>
                </a:solidFill>
                <a:latin typeface="Times New Roman" panose="02020603050405020304" pitchFamily="18" charset="0"/>
                <a:ea typeface="+mn-ea"/>
                <a:cs typeface="Times New Roman" panose="02020603050405020304" pitchFamily="18" charset="0"/>
              </a:rPr>
              <a:t>，且</a:t>
            </a:r>
            <a:r>
              <a:rPr lang="en-US" altLang="zh-CN" sz="2800" b="1" dirty="0">
                <a:solidFill>
                  <a:schemeClr val="tx1"/>
                </a:solidFill>
                <a:latin typeface="Times New Roman" panose="02020603050405020304" pitchFamily="18" charset="0"/>
                <a:ea typeface="+mn-ea"/>
                <a:cs typeface="Times New Roman" panose="02020603050405020304" pitchFamily="18" charset="0"/>
              </a:rPr>
              <a:t>Z</a:t>
            </a:r>
            <a:r>
              <a:rPr lang="en-US" altLang="zh-CN" sz="2800" b="1" baseline="-25000" dirty="0">
                <a:solidFill>
                  <a:schemeClr val="tx1"/>
                </a:solidFill>
                <a:latin typeface="Times New Roman" panose="02020603050405020304" pitchFamily="18" charset="0"/>
                <a:ea typeface="+mn-ea"/>
                <a:cs typeface="Times New Roman" panose="02020603050405020304" pitchFamily="18" charset="0"/>
              </a:rPr>
              <a:t>k-1</a:t>
            </a:r>
            <a:r>
              <a:rPr lang="zh-CN" altLang="en-US" sz="2800" b="1" dirty="0">
                <a:solidFill>
                  <a:schemeClr val="tx1"/>
                </a:solidFill>
                <a:latin typeface="Times New Roman" panose="02020603050405020304" pitchFamily="18" charset="0"/>
                <a:ea typeface="+mn-ea"/>
                <a:cs typeface="Times New Roman" panose="02020603050405020304" pitchFamily="18" charset="0"/>
              </a:rPr>
              <a:t>是</a:t>
            </a:r>
            <a:r>
              <a:rPr lang="en-US" altLang="zh-CN" sz="2800" b="1" dirty="0">
                <a:solidFill>
                  <a:schemeClr val="tx1"/>
                </a:solidFill>
                <a:latin typeface="Times New Roman" panose="02020603050405020304" pitchFamily="18" charset="0"/>
                <a:ea typeface="+mn-ea"/>
                <a:cs typeface="Times New Roman" panose="02020603050405020304" pitchFamily="18" charset="0"/>
              </a:rPr>
              <a:t>X</a:t>
            </a:r>
            <a:r>
              <a:rPr lang="en-US" altLang="zh-CN" sz="2800" b="1" baseline="-25000" dirty="0">
                <a:solidFill>
                  <a:schemeClr val="tx1"/>
                </a:solidFill>
                <a:latin typeface="Times New Roman" panose="02020603050405020304" pitchFamily="18" charset="0"/>
                <a:ea typeface="+mn-ea"/>
                <a:cs typeface="Times New Roman" panose="02020603050405020304" pitchFamily="18" charset="0"/>
              </a:rPr>
              <a:t>m-1</a:t>
            </a:r>
            <a:r>
              <a:rPr lang="zh-CN" altLang="en-US" sz="2800" b="1" dirty="0">
                <a:solidFill>
                  <a:schemeClr val="tx1"/>
                </a:solidFill>
                <a:latin typeface="Times New Roman" panose="02020603050405020304" pitchFamily="18" charset="0"/>
                <a:ea typeface="+mn-ea"/>
                <a:cs typeface="Times New Roman" panose="02020603050405020304" pitchFamily="18" charset="0"/>
              </a:rPr>
              <a:t>和</a:t>
            </a:r>
            <a:r>
              <a:rPr lang="en-US" altLang="zh-CN" sz="2800" b="1" dirty="0">
                <a:solidFill>
                  <a:schemeClr val="tx1"/>
                </a:solidFill>
                <a:latin typeface="Times New Roman" panose="02020603050405020304" pitchFamily="18" charset="0"/>
                <a:ea typeface="+mn-ea"/>
                <a:cs typeface="Times New Roman" panose="02020603050405020304" pitchFamily="18" charset="0"/>
              </a:rPr>
              <a:t>Y</a:t>
            </a:r>
            <a:r>
              <a:rPr lang="en-US" altLang="zh-CN" sz="2800" b="1" baseline="-25000" dirty="0">
                <a:solidFill>
                  <a:schemeClr val="tx1"/>
                </a:solidFill>
                <a:latin typeface="Times New Roman" panose="02020603050405020304" pitchFamily="18" charset="0"/>
                <a:ea typeface="+mn-ea"/>
                <a:cs typeface="Times New Roman" panose="02020603050405020304" pitchFamily="18" charset="0"/>
              </a:rPr>
              <a:t>n-1</a:t>
            </a:r>
            <a:r>
              <a:rPr lang="zh-CN" altLang="en-US" sz="2800" b="1" dirty="0">
                <a:solidFill>
                  <a:schemeClr val="tx1"/>
                </a:solidFill>
                <a:latin typeface="Times New Roman" panose="02020603050405020304" pitchFamily="18" charset="0"/>
                <a:ea typeface="+mn-ea"/>
                <a:cs typeface="Times New Roman" panose="02020603050405020304" pitchFamily="18" charset="0"/>
              </a:rPr>
              <a:t>的最长公共子序列。</a:t>
            </a:r>
          </a:p>
          <a:p>
            <a:pPr>
              <a:spcBef>
                <a:spcPct val="0"/>
              </a:spcBef>
              <a:buClrTx/>
              <a:buSzTx/>
              <a:buFontTx/>
              <a:buNone/>
              <a:defRPr/>
            </a:pPr>
            <a:r>
              <a:rPr lang="en-US" altLang="zh-CN" sz="2800" b="1" dirty="0">
                <a:solidFill>
                  <a:schemeClr val="tx1"/>
                </a:solidFill>
                <a:latin typeface="Times New Roman" panose="02020603050405020304" pitchFamily="18" charset="0"/>
                <a:ea typeface="+mn-ea"/>
                <a:cs typeface="Times New Roman" panose="02020603050405020304" pitchFamily="18" charset="0"/>
              </a:rPr>
              <a:t>(2) </a:t>
            </a:r>
            <a:r>
              <a:rPr lang="zh-CN" altLang="en-US" sz="2800" b="1" dirty="0">
                <a:solidFill>
                  <a:schemeClr val="tx1"/>
                </a:solidFill>
                <a:latin typeface="Times New Roman" panose="02020603050405020304" pitchFamily="18" charset="0"/>
                <a:ea typeface="+mn-ea"/>
                <a:cs typeface="Times New Roman" panose="02020603050405020304" pitchFamily="18" charset="0"/>
              </a:rPr>
              <a:t>若 </a:t>
            </a:r>
            <a:r>
              <a:rPr lang="en-US" altLang="zh-CN" sz="2800" b="1" dirty="0" err="1">
                <a:solidFill>
                  <a:schemeClr val="tx1"/>
                </a:solidFill>
                <a:latin typeface="Times New Roman" panose="02020603050405020304" pitchFamily="18" charset="0"/>
                <a:ea typeface="+mn-ea"/>
                <a:cs typeface="Times New Roman" panose="02020603050405020304" pitchFamily="18" charset="0"/>
              </a:rPr>
              <a:t>x</a:t>
            </a:r>
            <a:r>
              <a:rPr lang="en-US" altLang="zh-CN" sz="2800" b="1" baseline="-25000" dirty="0" err="1">
                <a:solidFill>
                  <a:schemeClr val="tx1"/>
                </a:solidFill>
                <a:latin typeface="Times New Roman" panose="02020603050405020304" pitchFamily="18" charset="0"/>
                <a:ea typeface="+mn-ea"/>
                <a:cs typeface="Times New Roman" panose="02020603050405020304" pitchFamily="18" charset="0"/>
              </a:rPr>
              <a:t>m</a:t>
            </a:r>
            <a:r>
              <a:rPr lang="en-US" altLang="zh-CN" sz="2800" b="1" baseline="-25000" dirty="0">
                <a:solidFill>
                  <a:schemeClr val="tx1"/>
                </a:solidFill>
                <a:latin typeface="Times New Roman" panose="02020603050405020304" pitchFamily="18" charset="0"/>
                <a:ea typeface="+mn-ea"/>
                <a:cs typeface="Times New Roman" panose="02020603050405020304" pitchFamily="18" charset="0"/>
              </a:rPr>
              <a:t> </a:t>
            </a:r>
            <a:r>
              <a:rPr lang="en-US" altLang="zh-CN" sz="2800" b="1" dirty="0">
                <a:solidFill>
                  <a:schemeClr val="tx1"/>
                </a:solidFill>
                <a:latin typeface="Times New Roman" panose="02020603050405020304" pitchFamily="18" charset="0"/>
                <a:ea typeface="+mn-ea"/>
                <a:cs typeface="Times New Roman" panose="02020603050405020304" pitchFamily="18" charset="0"/>
              </a:rPr>
              <a:t>≠ </a:t>
            </a:r>
            <a:r>
              <a:rPr lang="en-US" altLang="zh-CN" sz="2800" b="1" dirty="0" err="1">
                <a:solidFill>
                  <a:schemeClr val="tx1"/>
                </a:solidFill>
                <a:latin typeface="Times New Roman" panose="02020603050405020304" pitchFamily="18" charset="0"/>
                <a:ea typeface="+mn-ea"/>
                <a:cs typeface="Times New Roman" panose="02020603050405020304" pitchFamily="18" charset="0"/>
              </a:rPr>
              <a:t>y</a:t>
            </a:r>
            <a:r>
              <a:rPr lang="en-US" altLang="zh-CN" sz="2800" b="1" baseline="-25000" dirty="0" err="1">
                <a:solidFill>
                  <a:schemeClr val="tx1"/>
                </a:solidFill>
                <a:latin typeface="Times New Roman" panose="02020603050405020304" pitchFamily="18" charset="0"/>
                <a:ea typeface="+mn-ea"/>
                <a:cs typeface="Times New Roman" panose="02020603050405020304" pitchFamily="18" charset="0"/>
              </a:rPr>
              <a:t>n</a:t>
            </a:r>
            <a:r>
              <a:rPr lang="en-US" altLang="zh-CN" sz="2800" b="1" baseline="-25000" dirty="0">
                <a:solidFill>
                  <a:schemeClr val="tx1"/>
                </a:solidFill>
                <a:latin typeface="Times New Roman" panose="02020603050405020304" pitchFamily="18" charset="0"/>
                <a:ea typeface="+mn-ea"/>
                <a:cs typeface="Times New Roman" panose="02020603050405020304" pitchFamily="18" charset="0"/>
              </a:rPr>
              <a:t> </a:t>
            </a:r>
            <a:r>
              <a:rPr lang="zh-CN" altLang="en-US" sz="2800" b="1" dirty="0">
                <a:solidFill>
                  <a:schemeClr val="tx1"/>
                </a:solidFill>
                <a:latin typeface="Times New Roman" panose="02020603050405020304" pitchFamily="18" charset="0"/>
                <a:ea typeface="+mn-ea"/>
                <a:cs typeface="Times New Roman" panose="02020603050405020304" pitchFamily="18" charset="0"/>
              </a:rPr>
              <a:t>且 </a:t>
            </a:r>
            <a:r>
              <a:rPr lang="en-US" altLang="zh-CN" sz="2800" b="1" dirty="0" err="1">
                <a:solidFill>
                  <a:schemeClr val="tx1"/>
                </a:solidFill>
                <a:latin typeface="Times New Roman" panose="02020603050405020304" pitchFamily="18" charset="0"/>
                <a:ea typeface="+mn-ea"/>
                <a:cs typeface="Times New Roman" panose="02020603050405020304" pitchFamily="18" charset="0"/>
              </a:rPr>
              <a:t>z</a:t>
            </a:r>
            <a:r>
              <a:rPr lang="en-US" altLang="zh-CN" sz="2800" b="1" baseline="-25000" dirty="0" err="1">
                <a:solidFill>
                  <a:schemeClr val="tx1"/>
                </a:solidFill>
                <a:latin typeface="Times New Roman" panose="02020603050405020304" pitchFamily="18" charset="0"/>
                <a:ea typeface="+mn-ea"/>
                <a:cs typeface="Times New Roman" panose="02020603050405020304" pitchFamily="18" charset="0"/>
              </a:rPr>
              <a:t>k</a:t>
            </a:r>
            <a:r>
              <a:rPr lang="en-US" altLang="zh-CN" sz="2800" b="1" baseline="-25000" dirty="0">
                <a:solidFill>
                  <a:schemeClr val="tx1"/>
                </a:solidFill>
                <a:latin typeface="Times New Roman" panose="02020603050405020304" pitchFamily="18" charset="0"/>
                <a:ea typeface="+mn-ea"/>
                <a:cs typeface="Times New Roman" panose="02020603050405020304" pitchFamily="18" charset="0"/>
              </a:rPr>
              <a:t> </a:t>
            </a:r>
            <a:r>
              <a:rPr lang="en-US" altLang="zh-CN" sz="2800" b="1" dirty="0">
                <a:solidFill>
                  <a:schemeClr val="tx1"/>
                </a:solidFill>
                <a:latin typeface="Times New Roman" panose="02020603050405020304" pitchFamily="18" charset="0"/>
                <a:ea typeface="+mn-ea"/>
                <a:cs typeface="Times New Roman" panose="02020603050405020304" pitchFamily="18" charset="0"/>
              </a:rPr>
              <a:t>≠ </a:t>
            </a:r>
            <a:r>
              <a:rPr lang="en-US" altLang="zh-CN" sz="2800" b="1" dirty="0" err="1">
                <a:solidFill>
                  <a:schemeClr val="tx1"/>
                </a:solidFill>
                <a:latin typeface="Times New Roman" panose="02020603050405020304" pitchFamily="18" charset="0"/>
                <a:ea typeface="+mn-ea"/>
                <a:cs typeface="Times New Roman" panose="02020603050405020304" pitchFamily="18" charset="0"/>
              </a:rPr>
              <a:t>x</a:t>
            </a:r>
            <a:r>
              <a:rPr lang="en-US" altLang="zh-CN" sz="2800" b="1" baseline="-25000" dirty="0" err="1">
                <a:solidFill>
                  <a:schemeClr val="tx1"/>
                </a:solidFill>
                <a:latin typeface="Times New Roman" panose="02020603050405020304" pitchFamily="18" charset="0"/>
                <a:ea typeface="+mn-ea"/>
                <a:cs typeface="Times New Roman" panose="02020603050405020304" pitchFamily="18" charset="0"/>
              </a:rPr>
              <a:t>m</a:t>
            </a:r>
            <a:r>
              <a:rPr lang="zh-CN" altLang="en-US" sz="2800" b="1" dirty="0">
                <a:solidFill>
                  <a:schemeClr val="tx1"/>
                </a:solidFill>
                <a:latin typeface="Times New Roman" panose="02020603050405020304" pitchFamily="18" charset="0"/>
                <a:ea typeface="+mn-ea"/>
                <a:cs typeface="Times New Roman" panose="02020603050405020304" pitchFamily="18" charset="0"/>
              </a:rPr>
              <a:t>，则</a:t>
            </a:r>
            <a:r>
              <a:rPr lang="en-US" altLang="zh-CN" sz="2800" b="1" dirty="0">
                <a:solidFill>
                  <a:schemeClr val="tx1"/>
                </a:solidFill>
                <a:latin typeface="Times New Roman" panose="02020603050405020304" pitchFamily="18" charset="0"/>
                <a:ea typeface="+mn-ea"/>
                <a:cs typeface="Times New Roman" panose="02020603050405020304" pitchFamily="18" charset="0"/>
              </a:rPr>
              <a:t>Z</a:t>
            </a:r>
            <a:r>
              <a:rPr lang="zh-CN" altLang="en-US" sz="2800" b="1" dirty="0">
                <a:solidFill>
                  <a:schemeClr val="tx1"/>
                </a:solidFill>
                <a:latin typeface="Times New Roman" panose="02020603050405020304" pitchFamily="18" charset="0"/>
                <a:ea typeface="+mn-ea"/>
                <a:cs typeface="Times New Roman" panose="02020603050405020304" pitchFamily="18" charset="0"/>
              </a:rPr>
              <a:t>是</a:t>
            </a:r>
            <a:r>
              <a:rPr lang="en-US" altLang="zh-CN" sz="2800" b="1" dirty="0">
                <a:solidFill>
                  <a:schemeClr val="tx1"/>
                </a:solidFill>
                <a:latin typeface="Times New Roman" panose="02020603050405020304" pitchFamily="18" charset="0"/>
                <a:ea typeface="+mn-ea"/>
                <a:cs typeface="Times New Roman" panose="02020603050405020304" pitchFamily="18" charset="0"/>
              </a:rPr>
              <a:t>X</a:t>
            </a:r>
            <a:r>
              <a:rPr lang="en-US" altLang="zh-CN" sz="2800" b="1" baseline="-25000" dirty="0">
                <a:solidFill>
                  <a:schemeClr val="tx1"/>
                </a:solidFill>
                <a:latin typeface="Times New Roman" panose="02020603050405020304" pitchFamily="18" charset="0"/>
                <a:ea typeface="+mn-ea"/>
                <a:cs typeface="Times New Roman" panose="02020603050405020304" pitchFamily="18" charset="0"/>
              </a:rPr>
              <a:t>m-1</a:t>
            </a:r>
            <a:r>
              <a:rPr lang="zh-CN" altLang="en-US" sz="2800" b="1" dirty="0">
                <a:solidFill>
                  <a:schemeClr val="tx1"/>
                </a:solidFill>
                <a:latin typeface="Times New Roman" panose="02020603050405020304" pitchFamily="18" charset="0"/>
                <a:ea typeface="+mn-ea"/>
                <a:cs typeface="Times New Roman" panose="02020603050405020304" pitchFamily="18" charset="0"/>
              </a:rPr>
              <a:t>和</a:t>
            </a:r>
            <a:r>
              <a:rPr lang="en-US" altLang="zh-CN" sz="2800" b="1" dirty="0">
                <a:solidFill>
                  <a:schemeClr val="tx1"/>
                </a:solidFill>
                <a:latin typeface="Times New Roman" panose="02020603050405020304" pitchFamily="18" charset="0"/>
                <a:ea typeface="+mn-ea"/>
                <a:cs typeface="Times New Roman" panose="02020603050405020304" pitchFamily="18" charset="0"/>
              </a:rPr>
              <a:t>Y</a:t>
            </a:r>
            <a:r>
              <a:rPr lang="zh-CN" altLang="en-US" sz="2800" b="1" dirty="0">
                <a:solidFill>
                  <a:schemeClr val="tx1"/>
                </a:solidFill>
                <a:latin typeface="Times New Roman" panose="02020603050405020304" pitchFamily="18" charset="0"/>
                <a:ea typeface="+mn-ea"/>
                <a:cs typeface="Times New Roman" panose="02020603050405020304" pitchFamily="18" charset="0"/>
              </a:rPr>
              <a:t>的最长公共子序列。</a:t>
            </a:r>
          </a:p>
          <a:p>
            <a:pPr>
              <a:spcBef>
                <a:spcPct val="0"/>
              </a:spcBef>
              <a:buClrTx/>
              <a:buSzTx/>
              <a:buFontTx/>
              <a:buNone/>
              <a:defRPr/>
            </a:pPr>
            <a:r>
              <a:rPr lang="en-US" altLang="zh-CN" sz="2800" b="1" dirty="0">
                <a:solidFill>
                  <a:schemeClr val="tx1"/>
                </a:solidFill>
                <a:latin typeface="Times New Roman" panose="02020603050405020304" pitchFamily="18" charset="0"/>
                <a:ea typeface="+mn-ea"/>
                <a:cs typeface="Times New Roman" panose="02020603050405020304" pitchFamily="18" charset="0"/>
              </a:rPr>
              <a:t>(3) </a:t>
            </a:r>
            <a:r>
              <a:rPr lang="zh-CN" altLang="en-US" sz="2800" b="1" dirty="0">
                <a:solidFill>
                  <a:schemeClr val="tx1"/>
                </a:solidFill>
                <a:latin typeface="Times New Roman" panose="02020603050405020304" pitchFamily="18" charset="0"/>
                <a:ea typeface="+mn-ea"/>
                <a:cs typeface="Times New Roman" panose="02020603050405020304" pitchFamily="18" charset="0"/>
              </a:rPr>
              <a:t>若 </a:t>
            </a:r>
            <a:r>
              <a:rPr lang="en-US" altLang="zh-CN" sz="2800" b="1" dirty="0" err="1">
                <a:solidFill>
                  <a:schemeClr val="tx1"/>
                </a:solidFill>
                <a:latin typeface="Times New Roman" panose="02020603050405020304" pitchFamily="18" charset="0"/>
                <a:ea typeface="+mn-ea"/>
                <a:cs typeface="Times New Roman" panose="02020603050405020304" pitchFamily="18" charset="0"/>
              </a:rPr>
              <a:t>x</a:t>
            </a:r>
            <a:r>
              <a:rPr lang="en-US" altLang="zh-CN" sz="2800" b="1" baseline="-25000" dirty="0" err="1">
                <a:solidFill>
                  <a:schemeClr val="tx1"/>
                </a:solidFill>
                <a:latin typeface="Times New Roman" panose="02020603050405020304" pitchFamily="18" charset="0"/>
                <a:ea typeface="+mn-ea"/>
                <a:cs typeface="Times New Roman" panose="02020603050405020304" pitchFamily="18" charset="0"/>
              </a:rPr>
              <a:t>m</a:t>
            </a:r>
            <a:r>
              <a:rPr lang="en-US" altLang="zh-CN" sz="2800" b="1" baseline="-25000" dirty="0">
                <a:solidFill>
                  <a:schemeClr val="tx1"/>
                </a:solidFill>
                <a:latin typeface="Times New Roman" panose="02020603050405020304" pitchFamily="18" charset="0"/>
                <a:ea typeface="+mn-ea"/>
                <a:cs typeface="Times New Roman" panose="02020603050405020304" pitchFamily="18" charset="0"/>
              </a:rPr>
              <a:t> </a:t>
            </a:r>
            <a:r>
              <a:rPr lang="en-US" altLang="zh-CN" sz="2800" b="1" dirty="0">
                <a:solidFill>
                  <a:schemeClr val="tx1"/>
                </a:solidFill>
                <a:latin typeface="Times New Roman" panose="02020603050405020304" pitchFamily="18" charset="0"/>
                <a:ea typeface="+mn-ea"/>
                <a:cs typeface="Times New Roman" panose="02020603050405020304" pitchFamily="18" charset="0"/>
              </a:rPr>
              <a:t>≠ </a:t>
            </a:r>
            <a:r>
              <a:rPr lang="en-US" altLang="zh-CN" sz="2800" b="1" dirty="0" err="1">
                <a:solidFill>
                  <a:schemeClr val="tx1"/>
                </a:solidFill>
                <a:latin typeface="Times New Roman" panose="02020603050405020304" pitchFamily="18" charset="0"/>
                <a:ea typeface="+mn-ea"/>
                <a:cs typeface="Times New Roman" panose="02020603050405020304" pitchFamily="18" charset="0"/>
              </a:rPr>
              <a:t>y</a:t>
            </a:r>
            <a:r>
              <a:rPr lang="en-US" altLang="zh-CN" sz="2800" b="1" baseline="-25000" dirty="0" err="1">
                <a:solidFill>
                  <a:schemeClr val="tx1"/>
                </a:solidFill>
                <a:latin typeface="Times New Roman" panose="02020603050405020304" pitchFamily="18" charset="0"/>
                <a:ea typeface="+mn-ea"/>
                <a:cs typeface="Times New Roman" panose="02020603050405020304" pitchFamily="18" charset="0"/>
              </a:rPr>
              <a:t>n</a:t>
            </a:r>
            <a:r>
              <a:rPr lang="en-US" altLang="zh-CN" sz="2800" b="1" baseline="-25000" dirty="0">
                <a:solidFill>
                  <a:schemeClr val="tx1"/>
                </a:solidFill>
                <a:latin typeface="Times New Roman" panose="02020603050405020304" pitchFamily="18" charset="0"/>
                <a:ea typeface="+mn-ea"/>
                <a:cs typeface="Times New Roman" panose="02020603050405020304" pitchFamily="18" charset="0"/>
              </a:rPr>
              <a:t> </a:t>
            </a:r>
            <a:r>
              <a:rPr lang="zh-CN" altLang="en-US" sz="2800" b="1" dirty="0">
                <a:solidFill>
                  <a:schemeClr val="tx1"/>
                </a:solidFill>
                <a:latin typeface="Times New Roman" panose="02020603050405020304" pitchFamily="18" charset="0"/>
                <a:ea typeface="+mn-ea"/>
                <a:cs typeface="Times New Roman" panose="02020603050405020304" pitchFamily="18" charset="0"/>
              </a:rPr>
              <a:t>且 </a:t>
            </a:r>
            <a:r>
              <a:rPr lang="en-US" altLang="zh-CN" sz="2800" b="1" dirty="0" err="1">
                <a:solidFill>
                  <a:schemeClr val="tx1"/>
                </a:solidFill>
                <a:latin typeface="Times New Roman" panose="02020603050405020304" pitchFamily="18" charset="0"/>
                <a:ea typeface="+mn-ea"/>
                <a:cs typeface="Times New Roman" panose="02020603050405020304" pitchFamily="18" charset="0"/>
              </a:rPr>
              <a:t>z</a:t>
            </a:r>
            <a:r>
              <a:rPr lang="en-US" altLang="zh-CN" sz="2800" b="1" baseline="-25000" dirty="0" err="1">
                <a:solidFill>
                  <a:schemeClr val="tx1"/>
                </a:solidFill>
                <a:latin typeface="Times New Roman" panose="02020603050405020304" pitchFamily="18" charset="0"/>
                <a:ea typeface="+mn-ea"/>
                <a:cs typeface="Times New Roman" panose="02020603050405020304" pitchFamily="18" charset="0"/>
              </a:rPr>
              <a:t>k</a:t>
            </a:r>
            <a:r>
              <a:rPr lang="en-US" altLang="zh-CN" sz="2800" b="1" baseline="-25000" dirty="0">
                <a:solidFill>
                  <a:schemeClr val="tx1"/>
                </a:solidFill>
                <a:latin typeface="Times New Roman" panose="02020603050405020304" pitchFamily="18" charset="0"/>
                <a:ea typeface="+mn-ea"/>
                <a:cs typeface="Times New Roman" panose="02020603050405020304" pitchFamily="18" charset="0"/>
              </a:rPr>
              <a:t> </a:t>
            </a:r>
            <a:r>
              <a:rPr lang="en-US" altLang="zh-CN" sz="2800" b="1" dirty="0">
                <a:solidFill>
                  <a:schemeClr val="tx1"/>
                </a:solidFill>
                <a:latin typeface="Times New Roman" panose="02020603050405020304" pitchFamily="18" charset="0"/>
                <a:ea typeface="+mn-ea"/>
                <a:cs typeface="Times New Roman" panose="02020603050405020304" pitchFamily="18" charset="0"/>
              </a:rPr>
              <a:t>≠ </a:t>
            </a:r>
            <a:r>
              <a:rPr lang="en-US" altLang="zh-CN" sz="2800" b="1" dirty="0" err="1">
                <a:solidFill>
                  <a:schemeClr val="tx1"/>
                </a:solidFill>
                <a:latin typeface="Times New Roman" panose="02020603050405020304" pitchFamily="18" charset="0"/>
                <a:ea typeface="+mn-ea"/>
                <a:cs typeface="Times New Roman" panose="02020603050405020304" pitchFamily="18" charset="0"/>
              </a:rPr>
              <a:t>y</a:t>
            </a:r>
            <a:r>
              <a:rPr lang="en-US" altLang="zh-CN" sz="2800" b="1" baseline="-25000" dirty="0" err="1">
                <a:solidFill>
                  <a:schemeClr val="tx1"/>
                </a:solidFill>
                <a:latin typeface="Times New Roman" panose="02020603050405020304" pitchFamily="18" charset="0"/>
                <a:ea typeface="+mn-ea"/>
                <a:cs typeface="Times New Roman" panose="02020603050405020304" pitchFamily="18" charset="0"/>
              </a:rPr>
              <a:t>n</a:t>
            </a:r>
            <a:r>
              <a:rPr lang="zh-CN" altLang="en-US" sz="2800" b="1" dirty="0">
                <a:solidFill>
                  <a:schemeClr val="tx1"/>
                </a:solidFill>
                <a:latin typeface="Times New Roman" panose="02020603050405020304" pitchFamily="18" charset="0"/>
                <a:ea typeface="+mn-ea"/>
                <a:cs typeface="Times New Roman" panose="02020603050405020304" pitchFamily="18" charset="0"/>
              </a:rPr>
              <a:t>，则</a:t>
            </a:r>
            <a:r>
              <a:rPr lang="en-US" altLang="zh-CN" sz="2800" b="1" dirty="0">
                <a:solidFill>
                  <a:schemeClr val="tx1"/>
                </a:solidFill>
                <a:latin typeface="Times New Roman" panose="02020603050405020304" pitchFamily="18" charset="0"/>
                <a:ea typeface="+mn-ea"/>
                <a:cs typeface="Times New Roman" panose="02020603050405020304" pitchFamily="18" charset="0"/>
              </a:rPr>
              <a:t>Z</a:t>
            </a:r>
            <a:r>
              <a:rPr lang="zh-CN" altLang="en-US" sz="2800" b="1" dirty="0">
                <a:solidFill>
                  <a:schemeClr val="tx1"/>
                </a:solidFill>
                <a:latin typeface="Times New Roman" panose="02020603050405020304" pitchFamily="18" charset="0"/>
                <a:ea typeface="+mn-ea"/>
                <a:cs typeface="Times New Roman" panose="02020603050405020304" pitchFamily="18" charset="0"/>
              </a:rPr>
              <a:t>是</a:t>
            </a:r>
            <a:r>
              <a:rPr lang="en-US" altLang="zh-CN" sz="2800" b="1" dirty="0">
                <a:solidFill>
                  <a:schemeClr val="tx1"/>
                </a:solidFill>
                <a:latin typeface="Times New Roman" panose="02020603050405020304" pitchFamily="18" charset="0"/>
                <a:ea typeface="+mn-ea"/>
                <a:cs typeface="Times New Roman" panose="02020603050405020304" pitchFamily="18" charset="0"/>
              </a:rPr>
              <a:t>X</a:t>
            </a:r>
            <a:r>
              <a:rPr lang="zh-CN" altLang="en-US" sz="2800" b="1" dirty="0">
                <a:solidFill>
                  <a:schemeClr val="tx1"/>
                </a:solidFill>
                <a:latin typeface="Times New Roman" panose="02020603050405020304" pitchFamily="18" charset="0"/>
                <a:ea typeface="+mn-ea"/>
                <a:cs typeface="Times New Roman" panose="02020603050405020304" pitchFamily="18" charset="0"/>
              </a:rPr>
              <a:t>和</a:t>
            </a:r>
            <a:r>
              <a:rPr lang="en-US" altLang="zh-CN" sz="2800" b="1" dirty="0">
                <a:solidFill>
                  <a:schemeClr val="tx1"/>
                </a:solidFill>
                <a:latin typeface="Times New Roman" panose="02020603050405020304" pitchFamily="18" charset="0"/>
                <a:ea typeface="+mn-ea"/>
                <a:cs typeface="Times New Roman" panose="02020603050405020304" pitchFamily="18" charset="0"/>
              </a:rPr>
              <a:t>Y</a:t>
            </a:r>
            <a:r>
              <a:rPr lang="en-US" altLang="zh-CN" sz="2800" b="1" baseline="-25000" dirty="0">
                <a:solidFill>
                  <a:schemeClr val="tx1"/>
                </a:solidFill>
                <a:latin typeface="Times New Roman" panose="02020603050405020304" pitchFamily="18" charset="0"/>
                <a:ea typeface="+mn-ea"/>
                <a:cs typeface="Times New Roman" panose="02020603050405020304" pitchFamily="18" charset="0"/>
              </a:rPr>
              <a:t>n-1</a:t>
            </a:r>
            <a:r>
              <a:rPr lang="zh-CN" altLang="en-US" sz="2800" b="1" dirty="0">
                <a:solidFill>
                  <a:schemeClr val="tx1"/>
                </a:solidFill>
                <a:latin typeface="Times New Roman" panose="02020603050405020304" pitchFamily="18" charset="0"/>
                <a:ea typeface="+mn-ea"/>
                <a:cs typeface="Times New Roman" panose="02020603050405020304" pitchFamily="18" charset="0"/>
              </a:rPr>
              <a:t>的最长公共子序列。</a:t>
            </a:r>
          </a:p>
        </p:txBody>
      </p:sp>
      <p:sp>
        <p:nvSpPr>
          <p:cNvPr id="45061" name="Rectangle 4"/>
          <p:cNvSpPr>
            <a:spLocks noChangeArrowheads="1"/>
          </p:cNvSpPr>
          <p:nvPr/>
        </p:nvSpPr>
        <p:spPr bwMode="auto">
          <a:xfrm>
            <a:off x="428625" y="5214938"/>
            <a:ext cx="8496300" cy="1384300"/>
          </a:xfrm>
          <a:prstGeom prst="rect">
            <a:avLst/>
          </a:prstGeom>
          <a:solidFill>
            <a:srgbClr val="FFCC00"/>
          </a:solidFill>
          <a:ln w="6350">
            <a:noFill/>
            <a:miter lim="800000"/>
          </a:ln>
        </p:spPr>
        <p:txBody>
          <a:bodyPr anchor="ctr">
            <a:spAutoFit/>
          </a:bodyPr>
          <a:lstStyle/>
          <a:p>
            <a:pPr>
              <a:spcBef>
                <a:spcPct val="0"/>
              </a:spcBef>
              <a:buClrTx/>
              <a:buSzTx/>
              <a:buFontTx/>
              <a:buNone/>
              <a:defRPr/>
            </a:pPr>
            <a:r>
              <a:rPr kumimoji="1" lang="zh-CN" altLang="en-US" sz="2800" dirty="0">
                <a:solidFill>
                  <a:schemeClr val="tx1"/>
                </a:solidFill>
                <a:latin typeface="Times New Roman" panose="02020603050405020304" pitchFamily="18" charset="0"/>
                <a:ea typeface="+mn-ea"/>
                <a:cs typeface="Times New Roman" panose="02020603050405020304" pitchFamily="18" charset="0"/>
              </a:rPr>
              <a:t>由此可见，</a:t>
            </a:r>
            <a:r>
              <a:rPr kumimoji="1" lang="en-US" altLang="zh-CN" sz="2800" dirty="0">
                <a:solidFill>
                  <a:schemeClr val="tx1"/>
                </a:solidFill>
                <a:latin typeface="Times New Roman" panose="02020603050405020304" pitchFamily="18" charset="0"/>
                <a:ea typeface="+mn-ea"/>
                <a:cs typeface="Times New Roman" panose="02020603050405020304" pitchFamily="18" charset="0"/>
              </a:rPr>
              <a:t>2</a:t>
            </a:r>
            <a:r>
              <a:rPr kumimoji="1" lang="zh-CN" altLang="en-US" sz="2800" dirty="0">
                <a:solidFill>
                  <a:schemeClr val="tx1"/>
                </a:solidFill>
                <a:latin typeface="Times New Roman" panose="02020603050405020304" pitchFamily="18" charset="0"/>
                <a:ea typeface="+mn-ea"/>
                <a:cs typeface="Times New Roman" panose="02020603050405020304" pitchFamily="18" charset="0"/>
              </a:rPr>
              <a:t>个序列的最长公共子序列包含了这</a:t>
            </a:r>
            <a:r>
              <a:rPr kumimoji="1" lang="en-US" altLang="zh-CN" sz="2800" dirty="0">
                <a:solidFill>
                  <a:schemeClr val="tx1"/>
                </a:solidFill>
                <a:latin typeface="Times New Roman" panose="02020603050405020304" pitchFamily="18" charset="0"/>
                <a:ea typeface="+mn-ea"/>
                <a:cs typeface="Times New Roman" panose="02020603050405020304" pitchFamily="18" charset="0"/>
              </a:rPr>
              <a:t>2</a:t>
            </a:r>
            <a:r>
              <a:rPr kumimoji="1" lang="zh-CN" altLang="en-US" sz="2800" dirty="0">
                <a:solidFill>
                  <a:schemeClr val="tx1"/>
                </a:solidFill>
                <a:latin typeface="Times New Roman" panose="02020603050405020304" pitchFamily="18" charset="0"/>
                <a:ea typeface="+mn-ea"/>
                <a:cs typeface="Times New Roman" panose="02020603050405020304" pitchFamily="18" charset="0"/>
              </a:rPr>
              <a:t>个序列的前缀的最长公共子序列。因此，最长公共子序列问题具有</a:t>
            </a:r>
            <a:r>
              <a:rPr kumimoji="1" lang="zh-CN" altLang="en-US" sz="2800" b="1" dirty="0">
                <a:solidFill>
                  <a:schemeClr val="tx1"/>
                </a:solidFill>
                <a:latin typeface="Times New Roman" panose="02020603050405020304" pitchFamily="18" charset="0"/>
                <a:ea typeface="+mn-ea"/>
                <a:cs typeface="Times New Roman" panose="02020603050405020304" pitchFamily="18" charset="0"/>
              </a:rPr>
              <a:t>最优子结构性质</a:t>
            </a:r>
            <a:r>
              <a:rPr kumimoji="1" lang="zh-CN" altLang="en-US" sz="2800" dirty="0">
                <a:solidFill>
                  <a:schemeClr val="tx1"/>
                </a:solidFill>
                <a:latin typeface="Times New Roman" panose="02020603050405020304" pitchFamily="18" charset="0"/>
                <a:ea typeface="+mn-ea"/>
                <a:cs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815ECDC9-DED3-4821-BBD1-37BD0934F3CF}" type="slidenum">
              <a:rPr lang="en-US" altLang="zh-CN">
                <a:latin typeface="+mn-ea"/>
              </a:rPr>
              <a:t>19</a:t>
            </a:fld>
            <a:endParaRPr lang="en-US" altLang="zh-CN">
              <a:latin typeface="+mn-ea"/>
            </a:endParaRPr>
          </a:p>
        </p:txBody>
      </p:sp>
      <p:sp>
        <p:nvSpPr>
          <p:cNvPr id="302082" name="Rectangle 2"/>
          <p:cNvSpPr>
            <a:spLocks noChangeArrowheads="1"/>
          </p:cNvSpPr>
          <p:nvPr/>
        </p:nvSpPr>
        <p:spPr bwMode="auto">
          <a:xfrm>
            <a:off x="357188" y="214313"/>
            <a:ext cx="6408737" cy="642937"/>
          </a:xfrm>
          <a:prstGeom prst="rect">
            <a:avLst/>
          </a:prstGeom>
          <a:noFill/>
          <a:ln w="9525">
            <a:noFill/>
            <a:miter lim="800000"/>
          </a:ln>
          <a:effectLst/>
        </p:spPr>
        <p:txBody>
          <a:bodyPr anchor="b"/>
          <a:lstStyle/>
          <a:p>
            <a:pPr>
              <a:spcBef>
                <a:spcPct val="0"/>
              </a:spcBef>
              <a:buClrTx/>
              <a:buSzTx/>
              <a:buFontTx/>
              <a:buNone/>
              <a:defRPr/>
            </a:pPr>
            <a:r>
              <a:rPr lang="zh-CN" altLang="en-US" sz="3800" dirty="0">
                <a:solidFill>
                  <a:schemeClr val="tx2"/>
                </a:solidFill>
                <a:effectLst>
                  <a:outerShdw blurRad="38100" dist="38100" dir="2700000" algn="tl">
                    <a:srgbClr val="C0C0C0"/>
                  </a:outerShdw>
                </a:effectLst>
                <a:latin typeface="+mn-ea"/>
                <a:ea typeface="+mn-ea"/>
              </a:rPr>
              <a:t>子问题的递归结构</a:t>
            </a:r>
            <a:endParaRPr lang="ja-JP" altLang="en-US" sz="3800" dirty="0">
              <a:solidFill>
                <a:schemeClr val="tx2"/>
              </a:solidFill>
              <a:effectLst>
                <a:outerShdw blurRad="38100" dist="38100" dir="2700000" algn="tl">
                  <a:srgbClr val="C0C0C0"/>
                </a:outerShdw>
              </a:effectLst>
              <a:latin typeface="+mn-ea"/>
              <a:ea typeface="+mn-ea"/>
            </a:endParaRPr>
          </a:p>
        </p:txBody>
      </p:sp>
      <p:sp>
        <p:nvSpPr>
          <p:cNvPr id="14341" name="Text Box 3"/>
          <p:cNvSpPr txBox="1">
            <a:spLocks noChangeArrowheads="1"/>
          </p:cNvSpPr>
          <p:nvPr/>
        </p:nvSpPr>
        <p:spPr bwMode="auto">
          <a:xfrm>
            <a:off x="428625" y="1071563"/>
            <a:ext cx="8372475" cy="2677656"/>
          </a:xfrm>
          <a:prstGeom prst="rect">
            <a:avLst/>
          </a:prstGeom>
          <a:solidFill>
            <a:srgbClr val="FFCC00"/>
          </a:solidFill>
          <a:ln w="6350">
            <a:noFill/>
            <a:miter lim="800000"/>
          </a:ln>
        </p:spPr>
        <p:txBody>
          <a:bodyPr>
            <a:spAutoFit/>
          </a:bodyPr>
          <a:lstStyle/>
          <a:p>
            <a:pPr>
              <a:spcBef>
                <a:spcPct val="0"/>
              </a:spcBef>
              <a:buClrTx/>
              <a:buSzTx/>
              <a:buFontTx/>
              <a:buNone/>
              <a:defRPr/>
            </a:pPr>
            <a:r>
              <a:rPr lang="zh-CN" altLang="en-US" sz="2800" dirty="0">
                <a:solidFill>
                  <a:schemeClr val="tx1"/>
                </a:solidFill>
                <a:latin typeface="Times New Roman" panose="02020603050405020304" pitchFamily="18" charset="0"/>
                <a:ea typeface="+mn-ea"/>
                <a:cs typeface="Times New Roman" panose="02020603050405020304" pitchFamily="18" charset="0"/>
              </a:rPr>
              <a:t>由最长公共子序列问题的最优子结构性质建立子问题最优值的</a:t>
            </a:r>
            <a:r>
              <a:rPr lang="zh-CN" altLang="en-US" sz="2800" dirty="0">
                <a:solidFill>
                  <a:srgbClr val="FF0000"/>
                </a:solidFill>
                <a:latin typeface="Times New Roman" panose="02020603050405020304" pitchFamily="18" charset="0"/>
                <a:ea typeface="+mn-ea"/>
                <a:cs typeface="Times New Roman" panose="02020603050405020304" pitchFamily="18" charset="0"/>
              </a:rPr>
              <a:t>递归关系</a:t>
            </a:r>
            <a:r>
              <a:rPr lang="zh-CN" altLang="en-US" sz="2800" dirty="0">
                <a:solidFill>
                  <a:schemeClr val="tx1"/>
                </a:solidFill>
                <a:latin typeface="Times New Roman" panose="02020603050405020304" pitchFamily="18" charset="0"/>
                <a:ea typeface="+mn-ea"/>
                <a:cs typeface="Times New Roman" panose="02020603050405020304" pitchFamily="18" charset="0"/>
              </a:rPr>
              <a:t>。用</a:t>
            </a:r>
            <a:r>
              <a:rPr lang="en-US" altLang="zh-CN" sz="2800" u="sng" dirty="0">
                <a:solidFill>
                  <a:schemeClr val="tx1"/>
                </a:solidFill>
                <a:latin typeface="Times New Roman" panose="02020603050405020304" pitchFamily="18" charset="0"/>
                <a:ea typeface="+mn-ea"/>
                <a:cs typeface="Times New Roman" panose="02020603050405020304" pitchFamily="18" charset="0"/>
              </a:rPr>
              <a:t>c[i][j]</a:t>
            </a:r>
            <a:r>
              <a:rPr lang="zh-CN" altLang="en-US" sz="2800" u="sng" dirty="0">
                <a:solidFill>
                  <a:schemeClr val="tx1"/>
                </a:solidFill>
                <a:latin typeface="Times New Roman" panose="02020603050405020304" pitchFamily="18" charset="0"/>
                <a:ea typeface="+mn-ea"/>
                <a:cs typeface="Times New Roman" panose="02020603050405020304" pitchFamily="18" charset="0"/>
              </a:rPr>
              <a:t>记录序列</a:t>
            </a:r>
            <a:r>
              <a:rPr lang="en-US" altLang="zh-CN" sz="2800" u="sng" dirty="0">
                <a:solidFill>
                  <a:schemeClr val="tx1"/>
                </a:solidFill>
                <a:latin typeface="Times New Roman" panose="02020603050405020304" pitchFamily="18" charset="0"/>
                <a:ea typeface="+mn-ea"/>
                <a:cs typeface="Times New Roman" panose="02020603050405020304" pitchFamily="18" charset="0"/>
              </a:rPr>
              <a:t>X</a:t>
            </a:r>
            <a:r>
              <a:rPr lang="en-US" altLang="zh-CN" sz="2800" u="sng" baseline="-25000" dirty="0">
                <a:solidFill>
                  <a:schemeClr val="tx1"/>
                </a:solidFill>
                <a:latin typeface="Times New Roman" panose="02020603050405020304" pitchFamily="18" charset="0"/>
                <a:ea typeface="+mn-ea"/>
                <a:cs typeface="Times New Roman" panose="02020603050405020304" pitchFamily="18" charset="0"/>
              </a:rPr>
              <a:t>i</a:t>
            </a:r>
            <a:r>
              <a:rPr lang="zh-CN" altLang="en-US" sz="2800" u="sng" dirty="0">
                <a:solidFill>
                  <a:schemeClr val="tx1"/>
                </a:solidFill>
                <a:latin typeface="Times New Roman" panose="02020603050405020304" pitchFamily="18" charset="0"/>
                <a:ea typeface="+mn-ea"/>
                <a:cs typeface="Times New Roman" panose="02020603050405020304" pitchFamily="18" charset="0"/>
              </a:rPr>
              <a:t>和</a:t>
            </a:r>
            <a:r>
              <a:rPr lang="en-US" altLang="zh-CN" sz="2800" u="sng" dirty="0" err="1">
                <a:solidFill>
                  <a:schemeClr val="tx1"/>
                </a:solidFill>
                <a:latin typeface="Times New Roman" panose="02020603050405020304" pitchFamily="18" charset="0"/>
                <a:ea typeface="+mn-ea"/>
                <a:cs typeface="Times New Roman" panose="02020603050405020304" pitchFamily="18" charset="0"/>
              </a:rPr>
              <a:t>Y</a:t>
            </a:r>
            <a:r>
              <a:rPr lang="en-US" altLang="zh-CN" sz="2800" u="sng" baseline="-25000" dirty="0" err="1">
                <a:solidFill>
                  <a:schemeClr val="tx1"/>
                </a:solidFill>
                <a:latin typeface="Times New Roman" panose="02020603050405020304" pitchFamily="18" charset="0"/>
                <a:ea typeface="+mn-ea"/>
                <a:cs typeface="Times New Roman" panose="02020603050405020304" pitchFamily="18" charset="0"/>
              </a:rPr>
              <a:t>j</a:t>
            </a:r>
            <a:r>
              <a:rPr lang="zh-CN" altLang="en-US" sz="2800" u="sng" dirty="0">
                <a:solidFill>
                  <a:schemeClr val="tx1"/>
                </a:solidFill>
                <a:latin typeface="Times New Roman" panose="02020603050405020304" pitchFamily="18" charset="0"/>
                <a:ea typeface="+mn-ea"/>
                <a:cs typeface="Times New Roman" panose="02020603050405020304" pitchFamily="18" charset="0"/>
              </a:rPr>
              <a:t>的最长公共子序列的长度</a:t>
            </a:r>
            <a:r>
              <a:rPr lang="zh-CN" altLang="en-US" sz="2800" dirty="0">
                <a:solidFill>
                  <a:schemeClr val="tx1"/>
                </a:solidFill>
                <a:latin typeface="Times New Roman" panose="02020603050405020304" pitchFamily="18" charset="0"/>
                <a:ea typeface="+mn-ea"/>
                <a:cs typeface="Times New Roman" panose="02020603050405020304" pitchFamily="18" charset="0"/>
              </a:rPr>
              <a:t>。其中， </a:t>
            </a:r>
            <a:r>
              <a:rPr lang="en-US" altLang="zh-CN" sz="2800" dirty="0">
                <a:solidFill>
                  <a:schemeClr val="tx1"/>
                </a:solidFill>
                <a:latin typeface="Times New Roman" panose="02020603050405020304" pitchFamily="18" charset="0"/>
                <a:ea typeface="+mn-ea"/>
                <a:cs typeface="Times New Roman" panose="02020603050405020304" pitchFamily="18" charset="0"/>
              </a:rPr>
              <a:t>X</a:t>
            </a:r>
            <a:r>
              <a:rPr lang="en-US" altLang="zh-CN" sz="2800" baseline="-25000" dirty="0">
                <a:solidFill>
                  <a:schemeClr val="tx1"/>
                </a:solidFill>
                <a:latin typeface="Times New Roman" panose="02020603050405020304" pitchFamily="18" charset="0"/>
                <a:ea typeface="+mn-ea"/>
                <a:cs typeface="Times New Roman" panose="02020603050405020304" pitchFamily="18" charset="0"/>
              </a:rPr>
              <a:t>i</a:t>
            </a:r>
            <a:r>
              <a:rPr lang="en-US" altLang="zh-CN" sz="2800" dirty="0">
                <a:solidFill>
                  <a:schemeClr val="tx1"/>
                </a:solidFill>
                <a:latin typeface="Times New Roman" panose="02020603050405020304" pitchFamily="18" charset="0"/>
                <a:ea typeface="+mn-ea"/>
                <a:cs typeface="Times New Roman" panose="02020603050405020304" pitchFamily="18" charset="0"/>
              </a:rPr>
              <a:t>={x</a:t>
            </a:r>
            <a:r>
              <a:rPr lang="en-US" altLang="zh-CN" sz="2800" baseline="-25000" dirty="0">
                <a:solidFill>
                  <a:schemeClr val="tx1"/>
                </a:solidFill>
                <a:latin typeface="Times New Roman" panose="02020603050405020304" pitchFamily="18" charset="0"/>
                <a:ea typeface="+mn-ea"/>
                <a:cs typeface="Times New Roman" panose="02020603050405020304" pitchFamily="18" charset="0"/>
              </a:rPr>
              <a:t>1</a:t>
            </a:r>
            <a:r>
              <a:rPr lang="en-US" altLang="zh-CN" sz="2800" dirty="0">
                <a:solidFill>
                  <a:schemeClr val="tx1"/>
                </a:solidFill>
                <a:latin typeface="Times New Roman" panose="02020603050405020304" pitchFamily="18" charset="0"/>
                <a:ea typeface="+mn-ea"/>
                <a:cs typeface="Times New Roman" panose="02020603050405020304" pitchFamily="18" charset="0"/>
              </a:rPr>
              <a:t>,x</a:t>
            </a:r>
            <a:r>
              <a:rPr lang="en-US" altLang="zh-CN" sz="2800" baseline="-25000" dirty="0">
                <a:solidFill>
                  <a:schemeClr val="tx1"/>
                </a:solidFill>
                <a:latin typeface="Times New Roman" panose="02020603050405020304" pitchFamily="18" charset="0"/>
                <a:ea typeface="+mn-ea"/>
                <a:cs typeface="Times New Roman" panose="02020603050405020304" pitchFamily="18" charset="0"/>
              </a:rPr>
              <a:t>2</a:t>
            </a:r>
            <a:r>
              <a:rPr lang="en-US" altLang="zh-CN" sz="2800" dirty="0">
                <a:solidFill>
                  <a:schemeClr val="tx1"/>
                </a:solidFill>
                <a:latin typeface="Times New Roman" panose="02020603050405020304" pitchFamily="18" charset="0"/>
                <a:ea typeface="+mn-ea"/>
                <a:cs typeface="Times New Roman" panose="02020603050405020304" pitchFamily="18" charset="0"/>
              </a:rPr>
              <a:t>,…,x</a:t>
            </a:r>
            <a:r>
              <a:rPr lang="en-US" altLang="zh-CN" sz="2800" baseline="-25000" dirty="0">
                <a:solidFill>
                  <a:schemeClr val="tx1"/>
                </a:solidFill>
                <a:latin typeface="Times New Roman" panose="02020603050405020304" pitchFamily="18" charset="0"/>
                <a:ea typeface="+mn-ea"/>
                <a:cs typeface="Times New Roman" panose="02020603050405020304" pitchFamily="18" charset="0"/>
              </a:rPr>
              <a:t>i</a:t>
            </a:r>
            <a:r>
              <a:rPr lang="en-US" altLang="zh-CN" sz="2800" dirty="0">
                <a:solidFill>
                  <a:schemeClr val="tx1"/>
                </a:solidFill>
                <a:latin typeface="Times New Roman" panose="02020603050405020304" pitchFamily="18" charset="0"/>
                <a:ea typeface="+mn-ea"/>
                <a:cs typeface="Times New Roman" panose="02020603050405020304" pitchFamily="18" charset="0"/>
              </a:rPr>
              <a:t>}</a:t>
            </a:r>
            <a:r>
              <a:rPr lang="zh-CN" altLang="en-US" sz="2800" dirty="0">
                <a:solidFill>
                  <a:schemeClr val="tx1"/>
                </a:solidFill>
                <a:latin typeface="Times New Roman" panose="02020603050405020304" pitchFamily="18" charset="0"/>
                <a:ea typeface="+mn-ea"/>
                <a:cs typeface="Times New Roman" panose="02020603050405020304" pitchFamily="18" charset="0"/>
              </a:rPr>
              <a:t>；</a:t>
            </a:r>
            <a:r>
              <a:rPr lang="en-US" altLang="zh-CN" sz="2800" dirty="0" err="1">
                <a:solidFill>
                  <a:schemeClr val="tx1"/>
                </a:solidFill>
                <a:latin typeface="Times New Roman" panose="02020603050405020304" pitchFamily="18" charset="0"/>
                <a:ea typeface="+mn-ea"/>
                <a:cs typeface="Times New Roman" panose="02020603050405020304" pitchFamily="18" charset="0"/>
              </a:rPr>
              <a:t>Y</a:t>
            </a:r>
            <a:r>
              <a:rPr lang="en-US" altLang="zh-CN" sz="2800" baseline="-25000" dirty="0" err="1">
                <a:solidFill>
                  <a:schemeClr val="tx1"/>
                </a:solidFill>
                <a:latin typeface="Times New Roman" panose="02020603050405020304" pitchFamily="18" charset="0"/>
                <a:ea typeface="+mn-ea"/>
                <a:cs typeface="Times New Roman" panose="02020603050405020304" pitchFamily="18" charset="0"/>
              </a:rPr>
              <a:t>j</a:t>
            </a:r>
            <a:r>
              <a:rPr lang="en-US" altLang="zh-CN" sz="2800" dirty="0">
                <a:solidFill>
                  <a:schemeClr val="tx1"/>
                </a:solidFill>
                <a:latin typeface="Times New Roman" panose="02020603050405020304" pitchFamily="18" charset="0"/>
                <a:ea typeface="+mn-ea"/>
                <a:cs typeface="Times New Roman" panose="02020603050405020304" pitchFamily="18" charset="0"/>
              </a:rPr>
              <a:t>={y</a:t>
            </a:r>
            <a:r>
              <a:rPr lang="en-US" altLang="zh-CN" sz="2800" baseline="-25000" dirty="0">
                <a:solidFill>
                  <a:schemeClr val="tx1"/>
                </a:solidFill>
                <a:latin typeface="Times New Roman" panose="02020603050405020304" pitchFamily="18" charset="0"/>
                <a:ea typeface="+mn-ea"/>
                <a:cs typeface="Times New Roman" panose="02020603050405020304" pitchFamily="18" charset="0"/>
              </a:rPr>
              <a:t>1</a:t>
            </a:r>
            <a:r>
              <a:rPr lang="en-US" altLang="zh-CN" sz="2800" dirty="0">
                <a:solidFill>
                  <a:schemeClr val="tx1"/>
                </a:solidFill>
                <a:latin typeface="Times New Roman" panose="02020603050405020304" pitchFamily="18" charset="0"/>
                <a:ea typeface="+mn-ea"/>
                <a:cs typeface="Times New Roman" panose="02020603050405020304" pitchFamily="18" charset="0"/>
              </a:rPr>
              <a:t>,y</a:t>
            </a:r>
            <a:r>
              <a:rPr lang="en-US" altLang="zh-CN" sz="2800" baseline="-25000" dirty="0">
                <a:solidFill>
                  <a:schemeClr val="tx1"/>
                </a:solidFill>
                <a:latin typeface="Times New Roman" panose="02020603050405020304" pitchFamily="18" charset="0"/>
                <a:ea typeface="+mn-ea"/>
                <a:cs typeface="Times New Roman" panose="02020603050405020304" pitchFamily="18" charset="0"/>
              </a:rPr>
              <a:t>2</a:t>
            </a:r>
            <a:r>
              <a:rPr lang="en-US" altLang="zh-CN" sz="2800" dirty="0">
                <a:solidFill>
                  <a:schemeClr val="tx1"/>
                </a:solidFill>
                <a:latin typeface="Times New Roman" panose="02020603050405020304" pitchFamily="18" charset="0"/>
                <a:ea typeface="+mn-ea"/>
                <a:cs typeface="Times New Roman" panose="02020603050405020304" pitchFamily="18" charset="0"/>
              </a:rPr>
              <a:t>,…,</a:t>
            </a:r>
            <a:r>
              <a:rPr lang="en-US" altLang="zh-CN" sz="2800" dirty="0" err="1">
                <a:solidFill>
                  <a:schemeClr val="tx1"/>
                </a:solidFill>
                <a:latin typeface="Times New Roman" panose="02020603050405020304" pitchFamily="18" charset="0"/>
                <a:ea typeface="+mn-ea"/>
                <a:cs typeface="Times New Roman" panose="02020603050405020304" pitchFamily="18" charset="0"/>
              </a:rPr>
              <a:t>y</a:t>
            </a:r>
            <a:r>
              <a:rPr lang="en-US" altLang="zh-CN" sz="2800" baseline="-25000" dirty="0" err="1">
                <a:solidFill>
                  <a:schemeClr val="tx1"/>
                </a:solidFill>
                <a:latin typeface="Times New Roman" panose="02020603050405020304" pitchFamily="18" charset="0"/>
                <a:ea typeface="+mn-ea"/>
                <a:cs typeface="Times New Roman" panose="02020603050405020304" pitchFamily="18" charset="0"/>
              </a:rPr>
              <a:t>j</a:t>
            </a:r>
            <a:r>
              <a:rPr lang="en-US" altLang="zh-CN" sz="2800" dirty="0">
                <a:solidFill>
                  <a:schemeClr val="tx1"/>
                </a:solidFill>
                <a:latin typeface="Times New Roman" panose="02020603050405020304" pitchFamily="18" charset="0"/>
                <a:ea typeface="+mn-ea"/>
                <a:cs typeface="Times New Roman" panose="02020603050405020304" pitchFamily="18" charset="0"/>
              </a:rPr>
              <a:t>}</a:t>
            </a:r>
            <a:r>
              <a:rPr lang="zh-CN" altLang="en-US" sz="2800" dirty="0" smtClean="0">
                <a:solidFill>
                  <a:schemeClr val="tx1"/>
                </a:solidFill>
                <a:latin typeface="Times New Roman" panose="02020603050405020304" pitchFamily="18" charset="0"/>
                <a:ea typeface="+mn-ea"/>
                <a:cs typeface="Times New Roman" panose="02020603050405020304" pitchFamily="18" charset="0"/>
              </a:rPr>
              <a:t>。</a:t>
            </a:r>
            <a:endParaRPr lang="en-US" altLang="zh-CN" sz="2800" dirty="0" smtClean="0">
              <a:solidFill>
                <a:schemeClr val="tx1"/>
              </a:solidFill>
              <a:latin typeface="Times New Roman" panose="02020603050405020304" pitchFamily="18" charset="0"/>
              <a:ea typeface="+mn-ea"/>
              <a:cs typeface="Times New Roman" panose="02020603050405020304" pitchFamily="18" charset="0"/>
            </a:endParaRPr>
          </a:p>
          <a:p>
            <a:pPr>
              <a:spcBef>
                <a:spcPct val="0"/>
              </a:spcBef>
              <a:buClrTx/>
              <a:buSzTx/>
              <a:buFontTx/>
              <a:buNone/>
              <a:defRPr/>
            </a:pPr>
            <a:endParaRPr lang="en-US" altLang="zh-CN" sz="2800" dirty="0">
              <a:solidFill>
                <a:schemeClr val="tx1"/>
              </a:solidFill>
              <a:latin typeface="Times New Roman" panose="02020603050405020304" pitchFamily="18" charset="0"/>
              <a:ea typeface="+mn-ea"/>
              <a:cs typeface="Times New Roman" panose="02020603050405020304" pitchFamily="18" charset="0"/>
            </a:endParaRPr>
          </a:p>
          <a:p>
            <a:pPr>
              <a:spcBef>
                <a:spcPct val="0"/>
              </a:spcBef>
              <a:buClrTx/>
              <a:buSzTx/>
              <a:buFontTx/>
              <a:buNone/>
              <a:defRPr/>
            </a:pPr>
            <a:r>
              <a:rPr lang="zh-CN" altLang="en-US" sz="2800" dirty="0" smtClean="0">
                <a:solidFill>
                  <a:schemeClr val="tx1"/>
                </a:solidFill>
                <a:latin typeface="Times New Roman" panose="02020603050405020304" pitchFamily="18" charset="0"/>
                <a:ea typeface="+mn-ea"/>
                <a:cs typeface="Times New Roman" panose="02020603050405020304" pitchFamily="18" charset="0"/>
              </a:rPr>
              <a:t>由</a:t>
            </a:r>
            <a:r>
              <a:rPr lang="zh-CN" altLang="en-US" sz="2800" dirty="0">
                <a:solidFill>
                  <a:schemeClr val="tx1"/>
                </a:solidFill>
                <a:latin typeface="Times New Roman" panose="02020603050405020304" pitchFamily="18" charset="0"/>
                <a:ea typeface="+mn-ea"/>
                <a:cs typeface="Times New Roman" panose="02020603050405020304" pitchFamily="18" charset="0"/>
              </a:rPr>
              <a:t>最优子结构性质可建立递归关系如下：</a:t>
            </a:r>
          </a:p>
        </p:txBody>
      </p:sp>
      <p:sp>
        <p:nvSpPr>
          <p:cNvPr id="14342" name="Rectangle 4"/>
          <p:cNvSpPr>
            <a:spLocks noChangeArrowheads="1"/>
          </p:cNvSpPr>
          <p:nvPr/>
        </p:nvSpPr>
        <p:spPr bwMode="auto">
          <a:xfrm>
            <a:off x="0" y="2786063"/>
            <a:ext cx="369888" cy="552450"/>
          </a:xfrm>
          <a:prstGeom prst="rect">
            <a:avLst/>
          </a:prstGeom>
          <a:noFill/>
          <a:ln w="6350">
            <a:noFill/>
            <a:miter lim="800000"/>
          </a:ln>
        </p:spPr>
        <p:txBody>
          <a:bodyPr wrap="none" anchor="ctr">
            <a:spAutoFit/>
          </a:bodyPr>
          <a:lstStyle/>
          <a:p>
            <a:pPr>
              <a:defRPr/>
            </a:pPr>
            <a:endParaRPr lang="zh-CN" altLang="en-US">
              <a:latin typeface="+mn-ea"/>
              <a:ea typeface="+mn-ea"/>
            </a:endParaRPr>
          </a:p>
        </p:txBody>
      </p:sp>
      <p:graphicFrame>
        <p:nvGraphicFramePr>
          <p:cNvPr id="33798" name="Object 5"/>
          <p:cNvGraphicFramePr>
            <a:graphicFrameLocks noChangeAspect="1"/>
          </p:cNvGraphicFramePr>
          <p:nvPr/>
        </p:nvGraphicFramePr>
        <p:xfrm>
          <a:off x="428625" y="4077072"/>
          <a:ext cx="7878763" cy="1736725"/>
        </p:xfrm>
        <a:graphic>
          <a:graphicData uri="http://schemas.openxmlformats.org/presentationml/2006/ole">
            <mc:AlternateContent xmlns:mc="http://schemas.openxmlformats.org/markup-compatibility/2006">
              <mc:Choice xmlns:v="urn:schemas-microsoft-com:vml" Requires="v">
                <p:oleObj spid="_x0000_s33957" name="Equation" r:id="rId4" imgW="79857600" imgH="17678400" progId="Equation.DSMT4">
                  <p:embed/>
                </p:oleObj>
              </mc:Choice>
              <mc:Fallback>
                <p:oleObj name="Equation" r:id="rId4" imgW="79857600" imgH="17678400" progId="Equation.DSMT4">
                  <p:embed/>
                  <p:pic>
                    <p:nvPicPr>
                      <p:cNvPr id="0" name="Picture 7"/>
                      <p:cNvPicPr>
                        <a:picLocks noChangeAspect="1" noChangeArrowheads="1"/>
                      </p:cNvPicPr>
                      <p:nvPr/>
                    </p:nvPicPr>
                    <p:blipFill>
                      <a:blip r:embed="rId5"/>
                      <a:srcRect/>
                      <a:stretch>
                        <a:fillRect/>
                      </a:stretch>
                    </p:blipFill>
                    <p:spPr bwMode="auto">
                      <a:xfrm>
                        <a:off x="428625" y="4077072"/>
                        <a:ext cx="7878763" cy="173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en-US" altLang="zh-CN"/>
              <a:t>  </a:t>
            </a:r>
          </a:p>
        </p:txBody>
      </p:sp>
      <p:sp>
        <p:nvSpPr>
          <p:cNvPr id="1794051" name="Rectangle 3"/>
          <p:cNvSpPr>
            <a:spLocks noGrp="1" noChangeArrowheads="1"/>
          </p:cNvSpPr>
          <p:nvPr>
            <p:ph type="title"/>
          </p:nvPr>
        </p:nvSpPr>
        <p:spPr>
          <a:xfrm>
            <a:off x="457200" y="277813"/>
            <a:ext cx="8229600" cy="774700"/>
          </a:xfrm>
        </p:spPr>
        <p:txBody>
          <a:bodyPr anchor="b"/>
          <a:lstStyle/>
          <a:p>
            <a:pPr>
              <a:defRPr/>
            </a:pPr>
            <a:r>
              <a:rPr lang="zh-CN" altLang="en-US" sz="3800" kern="1200" dirty="0">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动态规划法 </a:t>
            </a:r>
            <a:r>
              <a:rPr lang="en-US" altLang="zh-CN" sz="3800" kern="1200" dirty="0">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.VS. </a:t>
            </a:r>
            <a:r>
              <a:rPr lang="zh-CN" altLang="en-US" sz="3800" kern="1200" dirty="0">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分治法</a:t>
            </a:r>
          </a:p>
        </p:txBody>
      </p:sp>
      <p:sp>
        <p:nvSpPr>
          <p:cNvPr id="29700" name="Rectangle 2"/>
          <p:cNvSpPr>
            <a:spLocks noGrp="1" noChangeArrowheads="1"/>
          </p:cNvSpPr>
          <p:nvPr>
            <p:ph type="body" idx="1"/>
          </p:nvPr>
        </p:nvSpPr>
        <p:spPr>
          <a:xfrm>
            <a:off x="395288" y="1341438"/>
            <a:ext cx="8229600" cy="4679950"/>
          </a:xfrm>
        </p:spPr>
        <p:txBody>
          <a:bodyPr/>
          <a:lstStyle/>
          <a:p>
            <a:pPr algn="just" eaLnBrk="1" hangingPunct="1">
              <a:lnSpc>
                <a:spcPct val="120000"/>
              </a:lnSpc>
              <a:spcBef>
                <a:spcPct val="0"/>
              </a:spcBef>
            </a:pPr>
            <a:r>
              <a:rPr lang="zh-CN" altLang="en-US" sz="2800" b="1" dirty="0" smtClean="0">
                <a:latin typeface="宋体" panose="02010600030101010101" pitchFamily="2" charset="-122"/>
              </a:rPr>
              <a:t>动态规划法</a:t>
            </a:r>
            <a:r>
              <a:rPr lang="en-US" altLang="zh-CN" sz="2800" dirty="0"/>
              <a:t>(Dynamic Programming,</a:t>
            </a:r>
            <a:r>
              <a:rPr lang="zh-CN" altLang="en-US" sz="2800" dirty="0"/>
              <a:t> </a:t>
            </a:r>
            <a:r>
              <a:rPr lang="en-US" altLang="zh-CN" sz="2800" dirty="0"/>
              <a:t>DP)</a:t>
            </a:r>
            <a:r>
              <a:rPr lang="zh-CN" altLang="en-US" sz="2800" b="1" dirty="0" smtClean="0">
                <a:latin typeface="宋体" panose="02010600030101010101" pitchFamily="2" charset="-122"/>
              </a:rPr>
              <a:t>的实质也是将较大问题分解为较小的同类子问题，这一点上它与分治法类似。</a:t>
            </a:r>
            <a:endParaRPr lang="en-US" altLang="zh-CN" sz="2800" b="1" dirty="0" smtClean="0">
              <a:latin typeface="宋体" panose="02010600030101010101" pitchFamily="2" charset="-122"/>
            </a:endParaRPr>
          </a:p>
          <a:p>
            <a:pPr algn="just" eaLnBrk="1" hangingPunct="1">
              <a:lnSpc>
                <a:spcPct val="120000"/>
              </a:lnSpc>
              <a:spcBef>
                <a:spcPct val="0"/>
              </a:spcBef>
            </a:pPr>
            <a:endParaRPr lang="zh-CN" altLang="en-US" sz="2800" b="1" dirty="0" smtClean="0">
              <a:latin typeface="宋体" panose="02010600030101010101" pitchFamily="2" charset="-122"/>
            </a:endParaRPr>
          </a:p>
          <a:p>
            <a:pPr algn="just" eaLnBrk="1" hangingPunct="1">
              <a:lnSpc>
                <a:spcPct val="120000"/>
              </a:lnSpc>
              <a:spcBef>
                <a:spcPct val="0"/>
              </a:spcBef>
            </a:pPr>
            <a:r>
              <a:rPr lang="zh-CN" altLang="en-US" sz="2800" b="1" dirty="0" smtClean="0">
                <a:latin typeface="宋体" panose="02010600030101010101" pitchFamily="2" charset="-122"/>
              </a:rPr>
              <a:t>分治法中相同的子问题被重复计算。</a:t>
            </a:r>
            <a:endParaRPr lang="en-US" altLang="zh-CN" sz="2800" b="1" dirty="0" smtClean="0">
              <a:latin typeface="宋体" panose="02010600030101010101" pitchFamily="2" charset="-122"/>
            </a:endParaRPr>
          </a:p>
          <a:p>
            <a:pPr algn="just" eaLnBrk="1" hangingPunct="1">
              <a:lnSpc>
                <a:spcPct val="120000"/>
              </a:lnSpc>
              <a:spcBef>
                <a:spcPct val="0"/>
              </a:spcBef>
            </a:pPr>
            <a:endParaRPr lang="zh-CN" altLang="en-US" sz="2800" b="1" dirty="0" smtClean="0">
              <a:latin typeface="宋体" panose="02010600030101010101" pitchFamily="2" charset="-122"/>
            </a:endParaRPr>
          </a:p>
          <a:p>
            <a:pPr algn="just" eaLnBrk="1" hangingPunct="1">
              <a:lnSpc>
                <a:spcPct val="120000"/>
              </a:lnSpc>
              <a:spcBef>
                <a:spcPct val="0"/>
              </a:spcBef>
            </a:pPr>
            <a:r>
              <a:rPr lang="zh-CN" altLang="en-US" sz="2800" b="1" dirty="0" smtClean="0">
                <a:latin typeface="宋体" panose="02010600030101010101" pitchFamily="2" charset="-122"/>
              </a:rPr>
              <a:t>动态规划法利用问题的最优子结构特征，设计自底向上的计算过程，通过</a:t>
            </a:r>
            <a:r>
              <a:rPr lang="zh-CN" altLang="en-US" sz="2800" b="1" dirty="0" smtClean="0">
                <a:solidFill>
                  <a:srgbClr val="FF0000"/>
                </a:solidFill>
                <a:latin typeface="宋体" panose="02010600030101010101" pitchFamily="2" charset="-122"/>
              </a:rPr>
              <a:t>从子问题的最优解逐步构造出整个问题的最优解</a:t>
            </a:r>
            <a:r>
              <a:rPr lang="zh-CN" altLang="en-US" sz="2800" b="1" dirty="0" smtClean="0">
                <a:latin typeface="宋体" panose="02010600030101010101" pitchFamily="2" charset="-122"/>
              </a:rPr>
              <a:t>，避免重复计算。</a:t>
            </a:r>
          </a:p>
        </p:txBody>
      </p:sp>
    </p:spTree>
    <p:extLst>
      <p:ext uri="{BB962C8B-B14F-4D97-AF65-F5344CB8AC3E}">
        <p14:creationId xmlns:p14="http://schemas.microsoft.com/office/powerpoint/2010/main" val="4106137952"/>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0493474-1D8D-4761-9B06-86ACF302DEB0}" type="slidenum">
              <a:rPr lang="en-US" altLang="zh-CN" smtClean="0"/>
              <a:t>20</a:t>
            </a:fld>
            <a:endParaRPr lang="en-US" altLang="zh-CN"/>
          </a:p>
        </p:txBody>
      </p:sp>
      <p:pic>
        <p:nvPicPr>
          <p:cNvPr id="3" name="图片 2"/>
          <p:cNvPicPr>
            <a:picLocks noChangeAspect="1"/>
          </p:cNvPicPr>
          <p:nvPr/>
        </p:nvPicPr>
        <p:blipFill>
          <a:blip r:embed="rId2"/>
          <a:stretch>
            <a:fillRect/>
          </a:stretch>
        </p:blipFill>
        <p:spPr>
          <a:xfrm>
            <a:off x="1259632" y="1700808"/>
            <a:ext cx="5816899" cy="2876698"/>
          </a:xfrm>
          <a:prstGeom prst="rect">
            <a:avLst/>
          </a:prstGeom>
        </p:spPr>
      </p:pic>
      <p:sp>
        <p:nvSpPr>
          <p:cNvPr id="4" name="文本框 3"/>
          <p:cNvSpPr txBox="1"/>
          <p:nvPr/>
        </p:nvSpPr>
        <p:spPr>
          <a:xfrm>
            <a:off x="683568" y="764704"/>
            <a:ext cx="3384376" cy="553998"/>
          </a:xfrm>
          <a:prstGeom prst="rect">
            <a:avLst/>
          </a:prstGeom>
          <a:noFill/>
        </p:spPr>
        <p:txBody>
          <a:bodyPr wrap="square" rtlCol="0">
            <a:spAutoFit/>
          </a:bodyPr>
          <a:lstStyle/>
          <a:p>
            <a:r>
              <a:rPr lang="zh-CN" altLang="en-US" smtClean="0"/>
              <a:t>递归树：</a:t>
            </a:r>
            <a:endParaRPr lang="zh-CN" altLang="en-US"/>
          </a:p>
        </p:txBody>
      </p:sp>
      <p:sp>
        <p:nvSpPr>
          <p:cNvPr id="5" name="文本框 4"/>
          <p:cNvSpPr txBox="1"/>
          <p:nvPr/>
        </p:nvSpPr>
        <p:spPr>
          <a:xfrm>
            <a:off x="827584" y="4655173"/>
            <a:ext cx="8036767" cy="1015663"/>
          </a:xfrm>
          <a:prstGeom prst="rect">
            <a:avLst/>
          </a:prstGeom>
          <a:noFill/>
        </p:spPr>
        <p:txBody>
          <a:bodyPr wrap="square" rtlCol="0">
            <a:spAutoFit/>
          </a:bodyPr>
          <a:lstStyle/>
          <a:p>
            <a:pPr>
              <a:buNone/>
            </a:pPr>
            <a:r>
              <a:rPr lang="zh-CN" altLang="en-US" dirty="0" smtClean="0"/>
              <a:t>高度</a:t>
            </a:r>
            <a:r>
              <a:rPr lang="en-US" altLang="zh-CN" dirty="0" smtClean="0"/>
              <a:t>=</a:t>
            </a:r>
            <a:r>
              <a:rPr lang="en-US" altLang="zh-CN" dirty="0" err="1" smtClean="0"/>
              <a:t>m+n</a:t>
            </a:r>
            <a:r>
              <a:rPr lang="zh-CN" altLang="en-US" dirty="0" smtClean="0"/>
              <a:t>，该树的每个节点都计算一遍，需要</a:t>
            </a:r>
            <a:r>
              <a:rPr lang="zh-CN" altLang="en-US" dirty="0" smtClean="0">
                <a:solidFill>
                  <a:srgbClr val="FF0000"/>
                </a:solidFill>
              </a:rPr>
              <a:t>指数级时间</a:t>
            </a:r>
            <a:r>
              <a:rPr lang="zh-CN" altLang="en-US" dirty="0" smtClean="0"/>
              <a:t>，但一些</a:t>
            </a:r>
            <a:r>
              <a:rPr lang="zh-CN" altLang="en-US" b="1" dirty="0" smtClean="0"/>
              <a:t>子问题重复计算</a:t>
            </a:r>
            <a:endParaRPr lang="zh-CN" altLang="en-US" b="1" dirty="0"/>
          </a:p>
        </p:txBody>
      </p:sp>
      <p:pic>
        <p:nvPicPr>
          <p:cNvPr id="6" name="图片 5"/>
          <p:cNvPicPr>
            <a:picLocks noChangeAspect="1"/>
          </p:cNvPicPr>
          <p:nvPr/>
        </p:nvPicPr>
        <p:blipFill>
          <a:blip r:embed="rId3"/>
          <a:stretch>
            <a:fillRect/>
          </a:stretch>
        </p:blipFill>
        <p:spPr>
          <a:xfrm>
            <a:off x="4211960" y="260648"/>
            <a:ext cx="4811408" cy="1791235"/>
          </a:xfrm>
          <a:prstGeom prst="rect">
            <a:avLst/>
          </a:prstGeom>
        </p:spPr>
      </p:pic>
      <p:sp>
        <p:nvSpPr>
          <p:cNvPr id="7" name="文本框 6"/>
          <p:cNvSpPr txBox="1"/>
          <p:nvPr/>
        </p:nvSpPr>
        <p:spPr>
          <a:xfrm>
            <a:off x="683567" y="5670836"/>
            <a:ext cx="8180783" cy="1015663"/>
          </a:xfrm>
          <a:prstGeom prst="rect">
            <a:avLst/>
          </a:prstGeom>
          <a:noFill/>
        </p:spPr>
        <p:txBody>
          <a:bodyPr wrap="square" rtlCol="0">
            <a:spAutoFit/>
          </a:bodyPr>
          <a:lstStyle/>
          <a:p>
            <a:r>
              <a:rPr lang="zh-CN" altLang="en-US" dirty="0" smtClean="0"/>
              <a:t>备忘录算法：计算子问题的解后，将之存于表中。避免重复工作</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0493474-1D8D-4761-9B06-86ACF302DEB0}" type="slidenum">
              <a:rPr lang="en-US" altLang="zh-CN" smtClean="0"/>
              <a:t>21</a:t>
            </a:fld>
            <a:endParaRPr lang="en-US" altLang="zh-CN"/>
          </a:p>
        </p:txBody>
      </p:sp>
      <p:pic>
        <p:nvPicPr>
          <p:cNvPr id="3" name="图片 2"/>
          <p:cNvPicPr>
            <a:picLocks noChangeAspect="1"/>
          </p:cNvPicPr>
          <p:nvPr/>
        </p:nvPicPr>
        <p:blipFill>
          <a:blip r:embed="rId3"/>
          <a:stretch>
            <a:fillRect/>
          </a:stretch>
        </p:blipFill>
        <p:spPr>
          <a:xfrm>
            <a:off x="4735352" y="2499470"/>
            <a:ext cx="3918151" cy="3327571"/>
          </a:xfrm>
          <a:prstGeom prst="rect">
            <a:avLst/>
          </a:prstGeom>
        </p:spPr>
      </p:pic>
      <p:sp>
        <p:nvSpPr>
          <p:cNvPr id="4" name="文本框 3"/>
          <p:cNvSpPr txBox="1"/>
          <p:nvPr/>
        </p:nvSpPr>
        <p:spPr>
          <a:xfrm>
            <a:off x="179512" y="2043214"/>
            <a:ext cx="4425129" cy="3785652"/>
          </a:xfrm>
          <a:prstGeom prst="rect">
            <a:avLst/>
          </a:prstGeom>
          <a:noFill/>
        </p:spPr>
        <p:txBody>
          <a:bodyPr wrap="square" rtlCol="0">
            <a:spAutoFit/>
          </a:bodyPr>
          <a:lstStyle/>
          <a:p>
            <a:r>
              <a:rPr lang="zh-CN" altLang="en-US" dirty="0" smtClean="0"/>
              <a:t>想法：</a:t>
            </a:r>
            <a:endParaRPr lang="en-US" altLang="zh-CN" dirty="0" smtClean="0"/>
          </a:p>
          <a:p>
            <a:pPr lvl="1"/>
            <a:r>
              <a:rPr lang="zh-CN" altLang="en-US" dirty="0" smtClean="0">
                <a:solidFill>
                  <a:srgbClr val="FF0000"/>
                </a:solidFill>
              </a:rPr>
              <a:t>自底向上计算</a:t>
            </a:r>
            <a:endParaRPr lang="en-US" altLang="zh-CN" dirty="0" smtClean="0">
              <a:solidFill>
                <a:srgbClr val="FF0000"/>
              </a:solidFill>
            </a:endParaRPr>
          </a:p>
          <a:p>
            <a:pPr lvl="1"/>
            <a:r>
              <a:rPr lang="zh-CN" altLang="en-US" dirty="0" smtClean="0"/>
              <a:t>时间</a:t>
            </a:r>
            <a:r>
              <a:rPr lang="en-US" altLang="zh-CN" dirty="0" smtClean="0"/>
              <a:t>=O(</a:t>
            </a:r>
            <a:r>
              <a:rPr lang="en-US" altLang="zh-CN" dirty="0" err="1"/>
              <a:t>mn</a:t>
            </a:r>
            <a:r>
              <a:rPr lang="en-US" altLang="zh-CN" dirty="0" smtClean="0"/>
              <a:t>)</a:t>
            </a:r>
          </a:p>
          <a:p>
            <a:pPr lvl="1"/>
            <a:r>
              <a:rPr lang="zh-CN" altLang="en-US" dirty="0" smtClean="0"/>
              <a:t>通过回溯构建最优解</a:t>
            </a:r>
            <a:endParaRPr lang="en-US" altLang="zh-CN" dirty="0" smtClean="0"/>
          </a:p>
          <a:p>
            <a:pPr lvl="1"/>
            <a:r>
              <a:rPr lang="zh-CN" altLang="en-US" dirty="0" smtClean="0"/>
              <a:t>空间</a:t>
            </a:r>
            <a:r>
              <a:rPr lang="en-US" altLang="zh-CN" dirty="0" smtClean="0"/>
              <a:t>=O(</a:t>
            </a:r>
            <a:r>
              <a:rPr lang="en-US" altLang="zh-CN" dirty="0" err="1" smtClean="0"/>
              <a:t>mn</a:t>
            </a:r>
            <a:r>
              <a:rPr lang="en-US" altLang="zh-CN" dirty="0" smtClean="0"/>
              <a:t>)</a:t>
            </a:r>
          </a:p>
          <a:p>
            <a:pPr lvl="1"/>
            <a:r>
              <a:rPr lang="zh-CN" altLang="en-US" dirty="0" smtClean="0"/>
              <a:t>优化：空间可减少为</a:t>
            </a:r>
            <a:r>
              <a:rPr lang="en-US" altLang="zh-CN" dirty="0" smtClean="0"/>
              <a:t>O(min{</a:t>
            </a:r>
            <a:r>
              <a:rPr lang="en-US" altLang="zh-CN" dirty="0" err="1" smtClean="0"/>
              <a:t>m,n</a:t>
            </a:r>
            <a:r>
              <a:rPr lang="en-US" altLang="zh-CN" dirty="0" smtClean="0"/>
              <a:t>})</a:t>
            </a:r>
            <a:endParaRPr lang="zh-CN" altLang="en-US" dirty="0"/>
          </a:p>
        </p:txBody>
      </p:sp>
      <p:sp>
        <p:nvSpPr>
          <p:cNvPr id="303106" name="Rectangle 2"/>
          <p:cNvSpPr>
            <a:spLocks noChangeArrowheads="1"/>
          </p:cNvSpPr>
          <p:nvPr/>
        </p:nvSpPr>
        <p:spPr bwMode="auto">
          <a:xfrm>
            <a:off x="450850" y="0"/>
            <a:ext cx="6408738" cy="795338"/>
          </a:xfrm>
          <a:prstGeom prst="rect">
            <a:avLst/>
          </a:prstGeom>
          <a:noFill/>
          <a:ln w="9525">
            <a:noFill/>
            <a:miter lim="800000"/>
          </a:ln>
          <a:effectLst/>
        </p:spPr>
        <p:txBody>
          <a:bodyPr anchor="b"/>
          <a:lstStyle/>
          <a:p>
            <a:pPr>
              <a:spcBef>
                <a:spcPct val="0"/>
              </a:spcBef>
              <a:buClrTx/>
              <a:buSzTx/>
              <a:buFontTx/>
              <a:buNone/>
              <a:defRPr/>
            </a:pPr>
            <a:r>
              <a:rPr lang="zh-CN" altLang="en-US" sz="3800" dirty="0">
                <a:solidFill>
                  <a:schemeClr val="tx2"/>
                </a:solidFill>
                <a:effectLst>
                  <a:outerShdw blurRad="38100" dist="38100" dir="2700000" algn="tl">
                    <a:srgbClr val="C0C0C0"/>
                  </a:outerShdw>
                </a:effectLst>
                <a:latin typeface="+mn-ea"/>
                <a:ea typeface="+mn-ea"/>
              </a:rPr>
              <a:t>计算最优值</a:t>
            </a:r>
            <a:endParaRPr lang="ja-JP" altLang="en-US" sz="3800" dirty="0">
              <a:solidFill>
                <a:schemeClr val="tx2"/>
              </a:solidFill>
              <a:effectLst>
                <a:outerShdw blurRad="38100" dist="38100" dir="2700000" algn="tl">
                  <a:srgbClr val="C0C0C0"/>
                </a:outerShdw>
              </a:effectLst>
              <a:latin typeface="+mn-ea"/>
              <a:ea typeface="+mn-ea"/>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859054457"/>
              </p:ext>
            </p:extLst>
          </p:nvPr>
        </p:nvGraphicFramePr>
        <p:xfrm>
          <a:off x="3166347" y="466321"/>
          <a:ext cx="5953697" cy="1312381"/>
        </p:xfrm>
        <a:graphic>
          <a:graphicData uri="http://schemas.openxmlformats.org/presentationml/2006/ole">
            <mc:AlternateContent xmlns:mc="http://schemas.openxmlformats.org/markup-compatibility/2006">
              <mc:Choice xmlns:v="urn:schemas-microsoft-com:vml" Requires="v">
                <p:oleObj spid="_x0000_s80956" name="Equation" r:id="rId4" imgW="7879188" imgH="1737422" progId="Equation.DSMT4">
                  <p:embed/>
                </p:oleObj>
              </mc:Choice>
              <mc:Fallback>
                <p:oleObj name="Equation" r:id="rId4" imgW="7879188" imgH="1737422" progId="Equation.DSMT4">
                  <p:embed/>
                  <p:pic>
                    <p:nvPicPr>
                      <p:cNvPr id="0" name=""/>
                      <p:cNvPicPr/>
                      <p:nvPr/>
                    </p:nvPicPr>
                    <p:blipFill>
                      <a:blip r:embed="rId5"/>
                      <a:stretch>
                        <a:fillRect/>
                      </a:stretch>
                    </p:blipFill>
                    <p:spPr>
                      <a:xfrm>
                        <a:off x="3166347" y="466321"/>
                        <a:ext cx="5953697" cy="1312381"/>
                      </a:xfrm>
                      <a:prstGeom prst="rect">
                        <a:avLst/>
                      </a:prstGeom>
                    </p:spPr>
                  </p:pic>
                </p:oleObj>
              </mc:Fallback>
            </mc:AlternateContent>
          </a:graphicData>
        </a:graphic>
      </p:graphicFrame>
      <p:sp>
        <p:nvSpPr>
          <p:cNvPr id="7" name="矩形 6"/>
          <p:cNvSpPr/>
          <p:nvPr/>
        </p:nvSpPr>
        <p:spPr bwMode="auto">
          <a:xfrm>
            <a:off x="5167400" y="2801284"/>
            <a:ext cx="3384376" cy="2952328"/>
          </a:xfrm>
          <a:prstGeom prst="rec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pPr>
            <a:endParaRPr kumimoji="0" lang="zh-CN" altLang="en-US" sz="3000" b="0" i="0" u="none" strike="noStrike" cap="none" normalizeH="0" baseline="0" smtClean="0">
              <a:ln>
                <a:noFill/>
              </a:ln>
              <a:solidFill>
                <a:srgbClr val="000066"/>
              </a:solidFill>
              <a:effectLst/>
              <a:latin typeface="Arial" panose="020B0604020202020204" pitchFamily="34" charset="0"/>
              <a:ea typeface="楷体_GB2312" pitchFamily="49" charset="-122"/>
              <a:cs typeface="Times New Roman" panose="02020603050405020304" pitchFamily="18" charset="0"/>
            </a:endParaRPr>
          </a:p>
        </p:txBody>
      </p:sp>
      <p:cxnSp>
        <p:nvCxnSpPr>
          <p:cNvPr id="9" name="直接连接符 8"/>
          <p:cNvCxnSpPr/>
          <p:nvPr/>
        </p:nvCxnSpPr>
        <p:spPr bwMode="auto">
          <a:xfrm flipV="1">
            <a:off x="5167400" y="3066057"/>
            <a:ext cx="3384376" cy="72008"/>
          </a:xfrm>
          <a:prstGeom prst="line">
            <a:avLst/>
          </a:prstGeom>
          <a:solidFill>
            <a:srgbClr val="FF0000"/>
          </a:solidFill>
          <a:ln w="9525" cap="flat" cmpd="sng" algn="ctr">
            <a:noFill/>
            <a:prstDash val="solid"/>
            <a:round/>
            <a:headEnd type="none" w="med" len="med"/>
            <a:tailEnd type="none" w="med" len="med"/>
          </a:ln>
        </p:spPr>
      </p:cxnSp>
      <p:sp>
        <p:nvSpPr>
          <p:cNvPr id="6" name="矩形 5"/>
          <p:cNvSpPr/>
          <p:nvPr/>
        </p:nvSpPr>
        <p:spPr>
          <a:xfrm>
            <a:off x="5102772" y="2496698"/>
            <a:ext cx="338554" cy="276999"/>
          </a:xfrm>
          <a:prstGeom prst="rect">
            <a:avLst/>
          </a:prstGeom>
        </p:spPr>
        <p:txBody>
          <a:bodyPr wrap="none">
            <a:spAutoFit/>
          </a:bodyPr>
          <a:lstStyle/>
          <a:p>
            <a:pPr>
              <a:buNone/>
            </a:pPr>
            <a:r>
              <a:rPr lang="zh-CN" altLang="en-US" sz="1200" dirty="0"/>
              <a:t>空</a:t>
            </a:r>
          </a:p>
        </p:txBody>
      </p:sp>
      <p:sp>
        <p:nvSpPr>
          <p:cNvPr id="10" name="矩形 9"/>
          <p:cNvSpPr/>
          <p:nvPr/>
        </p:nvSpPr>
        <p:spPr>
          <a:xfrm>
            <a:off x="4779470" y="2883564"/>
            <a:ext cx="338554" cy="276999"/>
          </a:xfrm>
          <a:prstGeom prst="rect">
            <a:avLst/>
          </a:prstGeom>
        </p:spPr>
        <p:txBody>
          <a:bodyPr wrap="none">
            <a:spAutoFit/>
          </a:bodyPr>
          <a:lstStyle/>
          <a:p>
            <a:pPr>
              <a:buNone/>
            </a:pPr>
            <a:r>
              <a:rPr lang="zh-CN" altLang="en-US" sz="1200" dirty="0"/>
              <a:t>空</a:t>
            </a:r>
          </a:p>
        </p:txBody>
      </p:sp>
      <p:sp>
        <p:nvSpPr>
          <p:cNvPr id="8" name="矩形 7"/>
          <p:cNvSpPr/>
          <p:nvPr/>
        </p:nvSpPr>
        <p:spPr>
          <a:xfrm>
            <a:off x="3655219" y="239003"/>
            <a:ext cx="4572000" cy="307777"/>
          </a:xfrm>
          <a:prstGeom prst="rect">
            <a:avLst/>
          </a:prstGeom>
        </p:spPr>
        <p:txBody>
          <a:bodyPr>
            <a:spAutoFit/>
          </a:bodyPr>
          <a:lstStyle/>
          <a:p>
            <a:pPr>
              <a:buNone/>
            </a:pPr>
            <a:r>
              <a:rPr lang="zh-CN" altLang="en-US" sz="1400" dirty="0"/>
              <a:t>要得到</a:t>
            </a:r>
            <a:r>
              <a:rPr lang="en-US" altLang="zh-CN" sz="1400" dirty="0"/>
              <a:t>c[</a:t>
            </a:r>
            <a:r>
              <a:rPr lang="en-US" altLang="zh-CN" sz="1400" dirty="0" err="1"/>
              <a:t>i</a:t>
            </a:r>
            <a:r>
              <a:rPr lang="en-US" altLang="zh-CN" sz="1400" dirty="0"/>
              <a:t>][j]</a:t>
            </a:r>
            <a:r>
              <a:rPr lang="zh-CN" altLang="en-US" sz="1400" dirty="0"/>
              <a:t>，需要其左侧、</a:t>
            </a:r>
            <a:r>
              <a:rPr lang="zh-CN" altLang="en-US" sz="1400" dirty="0" smtClean="0"/>
              <a:t>上</a:t>
            </a:r>
            <a:r>
              <a:rPr lang="zh-CN" altLang="en-US" sz="1400" dirty="0"/>
              <a:t>方</a:t>
            </a:r>
            <a:r>
              <a:rPr lang="zh-CN" altLang="en-US" sz="1400" dirty="0" smtClean="0"/>
              <a:t>和</a:t>
            </a:r>
            <a:r>
              <a:rPr lang="zh-CN" altLang="en-US" sz="1400" dirty="0"/>
              <a:t>左上方的值</a:t>
            </a:r>
            <a:endParaRPr lang="en-US" altLang="zh-CN" sz="1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16865535-7374-4514-89C0-DACF94A20980}" type="slidenum">
              <a:rPr lang="en-US" altLang="zh-CN">
                <a:latin typeface="+mn-ea"/>
              </a:rPr>
              <a:t>22</a:t>
            </a:fld>
            <a:endParaRPr lang="en-US" altLang="zh-CN" dirty="0">
              <a:latin typeface="+mn-ea"/>
            </a:endParaRPr>
          </a:p>
        </p:txBody>
      </p:sp>
      <p:sp>
        <p:nvSpPr>
          <p:cNvPr id="303106" name="Rectangle 2"/>
          <p:cNvSpPr>
            <a:spLocks noChangeArrowheads="1"/>
          </p:cNvSpPr>
          <p:nvPr/>
        </p:nvSpPr>
        <p:spPr bwMode="auto">
          <a:xfrm>
            <a:off x="450850" y="0"/>
            <a:ext cx="6408738" cy="795338"/>
          </a:xfrm>
          <a:prstGeom prst="rect">
            <a:avLst/>
          </a:prstGeom>
          <a:noFill/>
          <a:ln w="9525">
            <a:noFill/>
            <a:miter lim="800000"/>
          </a:ln>
          <a:effectLst/>
        </p:spPr>
        <p:txBody>
          <a:bodyPr anchor="b"/>
          <a:lstStyle/>
          <a:p>
            <a:pPr>
              <a:spcBef>
                <a:spcPct val="0"/>
              </a:spcBef>
              <a:buClrTx/>
              <a:buSzTx/>
              <a:buFontTx/>
              <a:buNone/>
              <a:defRPr/>
            </a:pPr>
            <a:r>
              <a:rPr lang="zh-CN" altLang="en-US" sz="3800" dirty="0">
                <a:solidFill>
                  <a:schemeClr val="tx2"/>
                </a:solidFill>
                <a:effectLst>
                  <a:outerShdw blurRad="38100" dist="38100" dir="2700000" algn="tl">
                    <a:srgbClr val="C0C0C0"/>
                  </a:outerShdw>
                </a:effectLst>
                <a:latin typeface="+mn-ea"/>
                <a:ea typeface="+mn-ea"/>
              </a:rPr>
              <a:t>计算最优值</a:t>
            </a:r>
            <a:endParaRPr lang="ja-JP" altLang="en-US" sz="3800" dirty="0">
              <a:solidFill>
                <a:schemeClr val="tx2"/>
              </a:solidFill>
              <a:effectLst>
                <a:outerShdw blurRad="38100" dist="38100" dir="2700000" algn="tl">
                  <a:srgbClr val="C0C0C0"/>
                </a:outerShdw>
              </a:effectLst>
              <a:latin typeface="+mn-ea"/>
              <a:ea typeface="+mn-ea"/>
            </a:endParaRPr>
          </a:p>
        </p:txBody>
      </p:sp>
      <p:sp>
        <p:nvSpPr>
          <p:cNvPr id="46084" name="Text Box 3"/>
          <p:cNvSpPr txBox="1">
            <a:spLocks noChangeArrowheads="1"/>
          </p:cNvSpPr>
          <p:nvPr/>
        </p:nvSpPr>
        <p:spPr bwMode="auto">
          <a:xfrm>
            <a:off x="338138" y="765175"/>
            <a:ext cx="8805862" cy="830263"/>
          </a:xfrm>
          <a:prstGeom prst="rect">
            <a:avLst/>
          </a:prstGeom>
          <a:noFill/>
          <a:ln w="6350">
            <a:noFill/>
            <a:miter lim="800000"/>
          </a:ln>
        </p:spPr>
        <p:txBody>
          <a:bodyPr>
            <a:spAutoFit/>
          </a:bodyPr>
          <a:lstStyle/>
          <a:p>
            <a:pPr>
              <a:spcBef>
                <a:spcPct val="0"/>
              </a:spcBef>
              <a:buClrTx/>
              <a:buSzTx/>
              <a:buFontTx/>
              <a:buNone/>
              <a:defRPr/>
            </a:pPr>
            <a:r>
              <a:rPr lang="zh-CN" altLang="en-US" sz="2400" dirty="0">
                <a:solidFill>
                  <a:schemeClr val="tx1"/>
                </a:solidFill>
                <a:latin typeface="+mn-ea"/>
                <a:ea typeface="+mn-ea"/>
              </a:rPr>
              <a:t>由于在所考虑的子问题空间中，</a:t>
            </a:r>
            <a:r>
              <a:rPr lang="zh-CN" altLang="en-US" sz="2400" dirty="0">
                <a:solidFill>
                  <a:srgbClr val="FF0000"/>
                </a:solidFill>
                <a:latin typeface="+mn-ea"/>
                <a:ea typeface="+mn-ea"/>
              </a:rPr>
              <a:t>总共</a:t>
            </a:r>
            <a:r>
              <a:rPr lang="zh-CN" altLang="en-US" sz="2400" dirty="0" smtClean="0">
                <a:solidFill>
                  <a:srgbClr val="FF0000"/>
                </a:solidFill>
                <a:latin typeface="+mn-ea"/>
                <a:ea typeface="+mn-ea"/>
              </a:rPr>
              <a:t>有</a:t>
            </a:r>
            <a:r>
              <a:rPr lang="en-US" altLang="zh-CN" sz="2400" dirty="0" err="1" smtClean="0">
                <a:solidFill>
                  <a:srgbClr val="FF0000"/>
                </a:solidFill>
                <a:latin typeface="+mn-ea"/>
                <a:ea typeface="+mn-ea"/>
              </a:rPr>
              <a:t>mn</a:t>
            </a:r>
            <a:r>
              <a:rPr lang="zh-CN" altLang="en-US" sz="2400" dirty="0" smtClean="0">
                <a:solidFill>
                  <a:srgbClr val="FF0000"/>
                </a:solidFill>
                <a:latin typeface="+mn-ea"/>
                <a:ea typeface="+mn-ea"/>
              </a:rPr>
              <a:t>个</a:t>
            </a:r>
            <a:r>
              <a:rPr lang="zh-CN" altLang="en-US" sz="2400" dirty="0">
                <a:solidFill>
                  <a:srgbClr val="FF0000"/>
                </a:solidFill>
                <a:latin typeface="+mn-ea"/>
                <a:ea typeface="+mn-ea"/>
              </a:rPr>
              <a:t>不同的子问题</a:t>
            </a:r>
            <a:r>
              <a:rPr lang="zh-CN" altLang="en-US" sz="2400" dirty="0">
                <a:solidFill>
                  <a:schemeClr val="tx1"/>
                </a:solidFill>
                <a:latin typeface="+mn-ea"/>
                <a:ea typeface="+mn-ea"/>
              </a:rPr>
              <a:t>，因此，用动态规划算法自底向上地计算最优值能提高算法的效率。 </a:t>
            </a:r>
          </a:p>
        </p:txBody>
      </p:sp>
      <p:graphicFrame>
        <p:nvGraphicFramePr>
          <p:cNvPr id="34826" name="Object 11"/>
          <p:cNvGraphicFramePr>
            <a:graphicFrameLocks noChangeAspect="1"/>
          </p:cNvGraphicFramePr>
          <p:nvPr/>
        </p:nvGraphicFramePr>
        <p:xfrm>
          <a:off x="2186552" y="1892442"/>
          <a:ext cx="4366648" cy="1928812"/>
        </p:xfrm>
        <a:graphic>
          <a:graphicData uri="http://schemas.openxmlformats.org/presentationml/2006/ole">
            <mc:AlternateContent xmlns:mc="http://schemas.openxmlformats.org/markup-compatibility/2006">
              <mc:Choice xmlns:v="urn:schemas-microsoft-com:vml" Requires="v">
                <p:oleObj spid="_x0000_s34986" name="Equation" r:id="rId4" imgW="2070100" imgH="914400" progId="Equation.DSMT4">
                  <p:embed/>
                </p:oleObj>
              </mc:Choice>
              <mc:Fallback>
                <p:oleObj name="Equation" r:id="rId4" imgW="2070100" imgH="914400" progId="Equation.DSMT4">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6552" y="1892442"/>
                        <a:ext cx="4366648" cy="192881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34824" name="直接箭头连接符 38"/>
          <p:cNvCxnSpPr>
            <a:cxnSpLocks noChangeShapeType="1"/>
          </p:cNvCxnSpPr>
          <p:nvPr/>
        </p:nvCxnSpPr>
        <p:spPr bwMode="auto">
          <a:xfrm rot="16200000" flipH="1">
            <a:off x="3286126" y="4572000"/>
            <a:ext cx="342900" cy="200025"/>
          </a:xfrm>
          <a:prstGeom prst="straightConnector1">
            <a:avLst/>
          </a:prstGeom>
          <a:noFill/>
          <a:ln w="9525" algn="ctr">
            <a:noFill/>
            <a:round/>
            <a:tailEnd type="arrow" w="med" len="med"/>
          </a:ln>
        </p:spPr>
      </p:cxnSp>
      <p:sp>
        <p:nvSpPr>
          <p:cNvPr id="16" name="文本框 15"/>
          <p:cNvSpPr txBox="1"/>
          <p:nvPr/>
        </p:nvSpPr>
        <p:spPr>
          <a:xfrm>
            <a:off x="251520" y="4003994"/>
            <a:ext cx="7200800" cy="1791260"/>
          </a:xfrm>
          <a:prstGeom prst="rect">
            <a:avLst/>
          </a:prstGeom>
          <a:noFill/>
        </p:spPr>
        <p:txBody>
          <a:bodyPr wrap="square" rtlCol="0">
            <a:spAutoFit/>
          </a:bodyPr>
          <a:lstStyle/>
          <a:p>
            <a:r>
              <a:rPr lang="zh-CN" altLang="en-US" sz="2400" dirty="0" smtClean="0"/>
              <a:t>要得到</a:t>
            </a:r>
            <a:r>
              <a:rPr lang="en-US" altLang="zh-CN" sz="2400" dirty="0" smtClean="0"/>
              <a:t>c[</a:t>
            </a:r>
            <a:r>
              <a:rPr lang="en-US" altLang="zh-CN" sz="2400" dirty="0" err="1" smtClean="0"/>
              <a:t>i</a:t>
            </a:r>
            <a:r>
              <a:rPr lang="en-US" altLang="zh-CN" sz="2400" dirty="0" smtClean="0"/>
              <a:t>][j]</a:t>
            </a:r>
            <a:r>
              <a:rPr lang="zh-CN" altLang="en-US" sz="2400" dirty="0" smtClean="0"/>
              <a:t>，需要其左侧、上方和左上方的值</a:t>
            </a:r>
            <a:endParaRPr lang="en-US" altLang="zh-CN" sz="2400" dirty="0" smtClean="0"/>
          </a:p>
          <a:p>
            <a:pPr lvl="1"/>
            <a:r>
              <a:rPr lang="zh-CN" altLang="en-US" sz="2400" dirty="0" smtClean="0"/>
              <a:t>先对</a:t>
            </a:r>
            <a:r>
              <a:rPr lang="en-US" altLang="zh-CN" sz="2400" dirty="0" smtClean="0"/>
              <a:t>c[</a:t>
            </a:r>
            <a:r>
              <a:rPr lang="en-US" altLang="zh-CN" sz="2400" dirty="0" err="1" smtClean="0"/>
              <a:t>i</a:t>
            </a:r>
            <a:r>
              <a:rPr lang="en-US" altLang="zh-CN" sz="2400" dirty="0" smtClean="0"/>
              <a:t>][0]</a:t>
            </a:r>
            <a:r>
              <a:rPr lang="zh-CN" altLang="en-US" sz="2400" dirty="0" smtClean="0"/>
              <a:t>和</a:t>
            </a:r>
            <a:r>
              <a:rPr lang="en-US" altLang="zh-CN" sz="2400" dirty="0" smtClean="0"/>
              <a:t>c[0][j]</a:t>
            </a:r>
            <a:r>
              <a:rPr lang="zh-CN" altLang="en-US" sz="2400" dirty="0" smtClean="0"/>
              <a:t>赋初值</a:t>
            </a:r>
            <a:r>
              <a:rPr lang="en-US" altLang="zh-CN" sz="2400" dirty="0" smtClean="0"/>
              <a:t>0</a:t>
            </a:r>
          </a:p>
          <a:p>
            <a:pPr lvl="1"/>
            <a:r>
              <a:rPr lang="zh-CN" altLang="en-US" sz="2400" dirty="0" smtClean="0"/>
              <a:t>然后计算</a:t>
            </a:r>
            <a:r>
              <a:rPr lang="en-US" altLang="zh-CN" sz="2400" dirty="0" smtClean="0"/>
              <a:t>c[1][1]...c[m][1]</a:t>
            </a:r>
            <a:r>
              <a:rPr lang="zh-CN" altLang="en-US" sz="2400" dirty="0" smtClean="0"/>
              <a:t>，再计算</a:t>
            </a:r>
            <a:r>
              <a:rPr lang="en-US" altLang="zh-CN" sz="2400" dirty="0" smtClean="0"/>
              <a:t>c[1][2]...c[m][2]</a:t>
            </a:r>
          </a:p>
          <a:p>
            <a:pPr lvl="1"/>
            <a:r>
              <a:rPr lang="zh-CN" altLang="en-US" sz="2400" dirty="0" smtClean="0"/>
              <a:t>以此类推，最终得到</a:t>
            </a:r>
            <a:r>
              <a:rPr lang="en-US" altLang="zh-CN" sz="2400" dirty="0" smtClean="0"/>
              <a:t>c[m][n]</a:t>
            </a:r>
            <a:endParaRPr lang="zh-CN" altLang="en-US" sz="2400" dirty="0"/>
          </a:p>
        </p:txBody>
      </p:sp>
      <p:cxnSp>
        <p:nvCxnSpPr>
          <p:cNvPr id="5" name="直接箭头连接符 4"/>
          <p:cNvCxnSpPr/>
          <p:nvPr/>
        </p:nvCxnSpPr>
        <p:spPr bwMode="auto">
          <a:xfrm>
            <a:off x="2843808" y="2132856"/>
            <a:ext cx="0" cy="1440160"/>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8" name="直接箭头连接符 7"/>
          <p:cNvCxnSpPr/>
          <p:nvPr/>
        </p:nvCxnSpPr>
        <p:spPr bwMode="auto">
          <a:xfrm>
            <a:off x="2843808" y="2132856"/>
            <a:ext cx="3096344" cy="0"/>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10" name="直接箭头连接符 9"/>
          <p:cNvCxnSpPr/>
          <p:nvPr/>
        </p:nvCxnSpPr>
        <p:spPr bwMode="auto">
          <a:xfrm>
            <a:off x="4067944" y="2708920"/>
            <a:ext cx="0" cy="864096"/>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12" name="直接箭头连接符 11"/>
          <p:cNvCxnSpPr/>
          <p:nvPr/>
        </p:nvCxnSpPr>
        <p:spPr bwMode="auto">
          <a:xfrm>
            <a:off x="4932040" y="2708920"/>
            <a:ext cx="0" cy="792088"/>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14" name="直接箭头连接符 13"/>
          <p:cNvCxnSpPr/>
          <p:nvPr/>
        </p:nvCxnSpPr>
        <p:spPr bwMode="auto">
          <a:xfrm>
            <a:off x="5868144" y="2708920"/>
            <a:ext cx="0" cy="792088"/>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0493474-1D8D-4761-9B06-86ACF302DEB0}" type="slidenum">
              <a:rPr lang="en-US" altLang="zh-CN" smtClean="0"/>
              <a:t>23</a:t>
            </a:fld>
            <a:endParaRPr lang="en-US" altLang="zh-CN"/>
          </a:p>
        </p:txBody>
      </p:sp>
      <p:pic>
        <p:nvPicPr>
          <p:cNvPr id="3" name="图片 2"/>
          <p:cNvPicPr>
            <a:picLocks noChangeAspect="1"/>
          </p:cNvPicPr>
          <p:nvPr/>
        </p:nvPicPr>
        <p:blipFill>
          <a:blip r:embed="rId3"/>
          <a:stretch>
            <a:fillRect/>
          </a:stretch>
        </p:blipFill>
        <p:spPr>
          <a:xfrm>
            <a:off x="2711253" y="2492896"/>
            <a:ext cx="3841947" cy="3302170"/>
          </a:xfrm>
          <a:prstGeom prst="rect">
            <a:avLst/>
          </a:prstGeom>
        </p:spPr>
      </p:pic>
      <p:sp>
        <p:nvSpPr>
          <p:cNvPr id="303106" name="Rectangle 2"/>
          <p:cNvSpPr>
            <a:spLocks noChangeArrowheads="1"/>
          </p:cNvSpPr>
          <p:nvPr/>
        </p:nvSpPr>
        <p:spPr bwMode="auto">
          <a:xfrm>
            <a:off x="450850" y="0"/>
            <a:ext cx="6408738" cy="795338"/>
          </a:xfrm>
          <a:prstGeom prst="rect">
            <a:avLst/>
          </a:prstGeom>
          <a:noFill/>
          <a:ln w="9525">
            <a:noFill/>
            <a:miter lim="800000"/>
          </a:ln>
          <a:effectLst/>
        </p:spPr>
        <p:txBody>
          <a:bodyPr anchor="b"/>
          <a:lstStyle/>
          <a:p>
            <a:pPr>
              <a:spcBef>
                <a:spcPct val="0"/>
              </a:spcBef>
              <a:buClrTx/>
              <a:buSzTx/>
              <a:buFontTx/>
              <a:buNone/>
              <a:defRPr/>
            </a:pPr>
            <a:r>
              <a:rPr lang="zh-CN" altLang="en-US" sz="3800" dirty="0">
                <a:solidFill>
                  <a:schemeClr val="tx2"/>
                </a:solidFill>
                <a:effectLst>
                  <a:outerShdw blurRad="38100" dist="38100" dir="2700000" algn="tl">
                    <a:srgbClr val="C0C0C0"/>
                  </a:outerShdw>
                </a:effectLst>
                <a:latin typeface="+mn-ea"/>
                <a:ea typeface="+mn-ea"/>
              </a:rPr>
              <a:t>计算最优值</a:t>
            </a:r>
            <a:endParaRPr lang="ja-JP" altLang="en-US" sz="3800" dirty="0">
              <a:solidFill>
                <a:schemeClr val="tx2"/>
              </a:solidFill>
              <a:effectLst>
                <a:outerShdw blurRad="38100" dist="38100" dir="2700000" algn="tl">
                  <a:srgbClr val="C0C0C0"/>
                </a:outerShdw>
              </a:effectLst>
              <a:latin typeface="+mn-ea"/>
              <a:ea typeface="+mn-ea"/>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421688177"/>
              </p:ext>
            </p:extLst>
          </p:nvPr>
        </p:nvGraphicFramePr>
        <p:xfrm>
          <a:off x="2711253" y="709761"/>
          <a:ext cx="5953697" cy="1312381"/>
        </p:xfrm>
        <a:graphic>
          <a:graphicData uri="http://schemas.openxmlformats.org/presentationml/2006/ole">
            <mc:AlternateContent xmlns:mc="http://schemas.openxmlformats.org/markup-compatibility/2006">
              <mc:Choice xmlns:v="urn:schemas-microsoft-com:vml" Requires="v">
                <p:oleObj spid="_x0000_s85022" name="Equation" r:id="rId4" imgW="7879188" imgH="1737422" progId="Equation.DSMT4">
                  <p:embed/>
                </p:oleObj>
              </mc:Choice>
              <mc:Fallback>
                <p:oleObj name="Equation" r:id="rId4" imgW="7879188" imgH="1737422" progId="Equation.DSMT4">
                  <p:embed/>
                  <p:pic>
                    <p:nvPicPr>
                      <p:cNvPr id="5" name="对象 4"/>
                      <p:cNvPicPr/>
                      <p:nvPr/>
                    </p:nvPicPr>
                    <p:blipFill>
                      <a:blip r:embed="rId5"/>
                      <a:stretch>
                        <a:fillRect/>
                      </a:stretch>
                    </p:blipFill>
                    <p:spPr>
                      <a:xfrm>
                        <a:off x="2711253" y="709761"/>
                        <a:ext cx="5953697" cy="1312381"/>
                      </a:xfrm>
                      <a:prstGeom prst="rect">
                        <a:avLst/>
                      </a:prstGeom>
                    </p:spPr>
                  </p:pic>
                </p:oleObj>
              </mc:Fallback>
            </mc:AlternateContent>
          </a:graphicData>
        </a:graphic>
      </p:graphicFrame>
      <p:cxnSp>
        <p:nvCxnSpPr>
          <p:cNvPr id="6" name="直接箭头连接符 5"/>
          <p:cNvCxnSpPr/>
          <p:nvPr/>
        </p:nvCxnSpPr>
        <p:spPr bwMode="auto">
          <a:xfrm>
            <a:off x="3203848" y="2852936"/>
            <a:ext cx="0" cy="2736304"/>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7" name="直接箭头连接符 6"/>
          <p:cNvCxnSpPr/>
          <p:nvPr/>
        </p:nvCxnSpPr>
        <p:spPr bwMode="auto">
          <a:xfrm>
            <a:off x="3203848" y="2852936"/>
            <a:ext cx="3096344" cy="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8" name="直接箭头连接符 7"/>
          <p:cNvCxnSpPr/>
          <p:nvPr/>
        </p:nvCxnSpPr>
        <p:spPr bwMode="auto">
          <a:xfrm>
            <a:off x="3851920" y="3356992"/>
            <a:ext cx="0" cy="216024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9" name="直接箭头连接符 8"/>
          <p:cNvCxnSpPr/>
          <p:nvPr/>
        </p:nvCxnSpPr>
        <p:spPr bwMode="auto">
          <a:xfrm>
            <a:off x="4283968" y="3356992"/>
            <a:ext cx="0" cy="216024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0" name="直接箭头连接符 9"/>
          <p:cNvCxnSpPr/>
          <p:nvPr/>
        </p:nvCxnSpPr>
        <p:spPr bwMode="auto">
          <a:xfrm>
            <a:off x="6300192" y="3356992"/>
            <a:ext cx="0" cy="216024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16865535-7374-4514-89C0-DACF94A20980}" type="slidenum">
              <a:rPr lang="en-US" altLang="zh-CN">
                <a:latin typeface="+mn-ea"/>
              </a:rPr>
              <a:t>24</a:t>
            </a:fld>
            <a:endParaRPr lang="en-US" altLang="zh-CN" dirty="0">
              <a:latin typeface="+mn-ea"/>
            </a:endParaRPr>
          </a:p>
        </p:txBody>
      </p:sp>
      <p:sp>
        <p:nvSpPr>
          <p:cNvPr id="303106" name="Rectangle 2"/>
          <p:cNvSpPr>
            <a:spLocks noChangeArrowheads="1"/>
          </p:cNvSpPr>
          <p:nvPr/>
        </p:nvSpPr>
        <p:spPr bwMode="auto">
          <a:xfrm>
            <a:off x="450850" y="0"/>
            <a:ext cx="6408738" cy="795338"/>
          </a:xfrm>
          <a:prstGeom prst="rect">
            <a:avLst/>
          </a:prstGeom>
          <a:noFill/>
          <a:ln w="9525">
            <a:noFill/>
            <a:miter lim="800000"/>
          </a:ln>
          <a:effectLst/>
        </p:spPr>
        <p:txBody>
          <a:bodyPr anchor="b"/>
          <a:lstStyle/>
          <a:p>
            <a:pPr>
              <a:spcBef>
                <a:spcPct val="0"/>
              </a:spcBef>
              <a:buClrTx/>
              <a:buSzTx/>
              <a:buFontTx/>
              <a:buNone/>
              <a:defRPr/>
            </a:pPr>
            <a:r>
              <a:rPr lang="zh-CN" altLang="en-US" sz="3800" dirty="0">
                <a:solidFill>
                  <a:schemeClr val="tx2"/>
                </a:solidFill>
                <a:effectLst>
                  <a:outerShdw blurRad="38100" dist="38100" dir="2700000" algn="tl">
                    <a:srgbClr val="C0C0C0"/>
                  </a:outerShdw>
                </a:effectLst>
                <a:latin typeface="+mn-ea"/>
                <a:ea typeface="+mn-ea"/>
              </a:rPr>
              <a:t>计算最优值</a:t>
            </a:r>
            <a:endParaRPr lang="ja-JP" altLang="en-US" sz="3800" dirty="0">
              <a:solidFill>
                <a:schemeClr val="tx2"/>
              </a:solidFill>
              <a:effectLst>
                <a:outerShdw blurRad="38100" dist="38100" dir="2700000" algn="tl">
                  <a:srgbClr val="C0C0C0"/>
                </a:outerShdw>
              </a:effectLst>
              <a:latin typeface="+mn-ea"/>
              <a:ea typeface="+mn-ea"/>
            </a:endParaRPr>
          </a:p>
        </p:txBody>
      </p:sp>
      <p:sp>
        <p:nvSpPr>
          <p:cNvPr id="46084" name="Text Box 3"/>
          <p:cNvSpPr txBox="1">
            <a:spLocks noChangeArrowheads="1"/>
          </p:cNvSpPr>
          <p:nvPr/>
        </p:nvSpPr>
        <p:spPr bwMode="auto">
          <a:xfrm>
            <a:off x="338138" y="765175"/>
            <a:ext cx="8805862" cy="830263"/>
          </a:xfrm>
          <a:prstGeom prst="rect">
            <a:avLst/>
          </a:prstGeom>
          <a:noFill/>
          <a:ln w="6350">
            <a:noFill/>
            <a:miter lim="800000"/>
          </a:ln>
        </p:spPr>
        <p:txBody>
          <a:bodyPr>
            <a:spAutoFit/>
          </a:bodyPr>
          <a:lstStyle/>
          <a:p>
            <a:pPr>
              <a:spcBef>
                <a:spcPct val="0"/>
              </a:spcBef>
              <a:buClrTx/>
              <a:buSzTx/>
              <a:buFontTx/>
              <a:buNone/>
              <a:defRPr/>
            </a:pPr>
            <a:r>
              <a:rPr lang="zh-CN" altLang="en-US" sz="2400" dirty="0">
                <a:solidFill>
                  <a:schemeClr val="tx1"/>
                </a:solidFill>
                <a:latin typeface="+mn-ea"/>
                <a:ea typeface="+mn-ea"/>
              </a:rPr>
              <a:t>由于在所考虑的子问题空间中，总共</a:t>
            </a:r>
            <a:r>
              <a:rPr lang="zh-CN" altLang="en-US" sz="2400" dirty="0" smtClean="0">
                <a:solidFill>
                  <a:schemeClr val="tx1"/>
                </a:solidFill>
                <a:latin typeface="+mn-ea"/>
                <a:ea typeface="+mn-ea"/>
              </a:rPr>
              <a:t>有</a:t>
            </a:r>
            <a:r>
              <a:rPr lang="en-US" altLang="zh-CN" sz="2400" dirty="0" err="1" smtClean="0">
                <a:solidFill>
                  <a:schemeClr val="tx1"/>
                </a:solidFill>
                <a:latin typeface="+mn-ea"/>
                <a:ea typeface="+mn-ea"/>
              </a:rPr>
              <a:t>mn</a:t>
            </a:r>
            <a:r>
              <a:rPr lang="zh-CN" altLang="en-US" sz="2400" dirty="0" smtClean="0">
                <a:solidFill>
                  <a:schemeClr val="tx1"/>
                </a:solidFill>
                <a:latin typeface="+mn-ea"/>
                <a:ea typeface="+mn-ea"/>
              </a:rPr>
              <a:t>个</a:t>
            </a:r>
            <a:r>
              <a:rPr lang="zh-CN" altLang="en-US" sz="2400" dirty="0">
                <a:solidFill>
                  <a:schemeClr val="tx1"/>
                </a:solidFill>
                <a:latin typeface="+mn-ea"/>
                <a:ea typeface="+mn-ea"/>
              </a:rPr>
              <a:t>不同的子问题，因此，用动态规划算法自底向上地计算最优值能提高算法的效率。 </a:t>
            </a:r>
          </a:p>
        </p:txBody>
      </p:sp>
      <p:sp>
        <p:nvSpPr>
          <p:cNvPr id="34821" name="Rectangle 4"/>
          <p:cNvSpPr>
            <a:spLocks noChangeArrowheads="1"/>
          </p:cNvSpPr>
          <p:nvPr/>
        </p:nvSpPr>
        <p:spPr bwMode="auto">
          <a:xfrm>
            <a:off x="338138" y="1579563"/>
            <a:ext cx="5889625" cy="5264150"/>
          </a:xfrm>
          <a:prstGeom prst="rect">
            <a:avLst/>
          </a:prstGeom>
          <a:noFill/>
          <a:ln w="6350">
            <a:noFill/>
            <a:miter lim="800000"/>
          </a:ln>
        </p:spPr>
        <p:txBody>
          <a:bodyPr anchor="ctr">
            <a:spAutoFit/>
          </a:bodyPr>
          <a:lstStyle/>
          <a:p>
            <a:pPr>
              <a:spcBef>
                <a:spcPct val="0"/>
              </a:spcBef>
              <a:buClrTx/>
              <a:buSzTx/>
              <a:buFontTx/>
              <a:buNone/>
            </a:pPr>
            <a:r>
              <a:rPr kumimoji="1" lang="en-US" altLang="zh-CN" sz="1600" dirty="0">
                <a:solidFill>
                  <a:schemeClr val="tx1"/>
                </a:solidFill>
                <a:latin typeface="Times New Roman" panose="02020603050405020304" pitchFamily="18" charset="0"/>
                <a:ea typeface="宋体" panose="02010600030101010101" pitchFamily="2" charset="-122"/>
              </a:rPr>
              <a:t>void </a:t>
            </a:r>
            <a:r>
              <a:rPr kumimoji="1" lang="en-US" altLang="zh-CN" sz="1600" b="1" dirty="0" err="1">
                <a:solidFill>
                  <a:schemeClr val="tx1"/>
                </a:solidFill>
                <a:latin typeface="Times New Roman" panose="02020603050405020304" pitchFamily="18" charset="0"/>
                <a:ea typeface="宋体" panose="02010600030101010101" pitchFamily="2" charset="-122"/>
              </a:rPr>
              <a:t>LCSLength</a:t>
            </a:r>
            <a:r>
              <a:rPr kumimoji="1" lang="en-US" altLang="zh-CN" sz="1600" dirty="0">
                <a:solidFill>
                  <a:schemeClr val="tx1"/>
                </a:solidFill>
                <a:latin typeface="Times New Roman" panose="02020603050405020304" pitchFamily="18" charset="0"/>
                <a:ea typeface="宋体" panose="02010600030101010101" pitchFamily="2" charset="-122"/>
              </a:rPr>
              <a:t>(</a:t>
            </a:r>
            <a:r>
              <a:rPr kumimoji="1" lang="en-US" altLang="zh-CN" sz="1600" dirty="0" err="1">
                <a:solidFill>
                  <a:schemeClr val="tx1"/>
                </a:solidFill>
                <a:latin typeface="Times New Roman" panose="02020603050405020304" pitchFamily="18" charset="0"/>
                <a:ea typeface="宋体" panose="02010600030101010101" pitchFamily="2" charset="-122"/>
              </a:rPr>
              <a:t>int</a:t>
            </a:r>
            <a:r>
              <a:rPr kumimoji="1" lang="en-US" altLang="zh-CN" sz="1600" dirty="0">
                <a:solidFill>
                  <a:schemeClr val="tx1"/>
                </a:solidFill>
                <a:latin typeface="Times New Roman" panose="02020603050405020304" pitchFamily="18" charset="0"/>
                <a:ea typeface="宋体" panose="02010600030101010101" pitchFamily="2" charset="-122"/>
              </a:rPr>
              <a:t> m</a:t>
            </a:r>
            <a:r>
              <a:rPr kumimoji="1" lang="zh-CN" altLang="en-US" sz="1600" dirty="0">
                <a:solidFill>
                  <a:schemeClr val="tx1"/>
                </a:solidFill>
                <a:latin typeface="Times New Roman" panose="02020603050405020304" pitchFamily="18" charset="0"/>
                <a:ea typeface="宋体" panose="02010600030101010101" pitchFamily="2" charset="-122"/>
              </a:rPr>
              <a:t>，</a:t>
            </a:r>
            <a:r>
              <a:rPr kumimoji="1" lang="en-US" altLang="zh-CN" sz="1600" dirty="0" err="1">
                <a:solidFill>
                  <a:schemeClr val="tx1"/>
                </a:solidFill>
                <a:latin typeface="Times New Roman" panose="02020603050405020304" pitchFamily="18" charset="0"/>
                <a:ea typeface="宋体" panose="02010600030101010101" pitchFamily="2" charset="-122"/>
              </a:rPr>
              <a:t>int</a:t>
            </a:r>
            <a:r>
              <a:rPr kumimoji="1" lang="en-US" altLang="zh-CN" sz="1600" dirty="0">
                <a:solidFill>
                  <a:schemeClr val="tx1"/>
                </a:solidFill>
                <a:latin typeface="Times New Roman" panose="02020603050405020304" pitchFamily="18" charset="0"/>
                <a:ea typeface="宋体" panose="02010600030101010101" pitchFamily="2" charset="-122"/>
              </a:rPr>
              <a:t> n</a:t>
            </a:r>
            <a:r>
              <a:rPr kumimoji="1" lang="zh-CN" altLang="en-US" sz="1600" dirty="0">
                <a:solidFill>
                  <a:schemeClr val="tx1"/>
                </a:solidFill>
                <a:latin typeface="Times New Roman" panose="02020603050405020304" pitchFamily="18" charset="0"/>
                <a:ea typeface="宋体" panose="02010600030101010101" pitchFamily="2" charset="-122"/>
              </a:rPr>
              <a:t>，</a:t>
            </a:r>
            <a:r>
              <a:rPr kumimoji="1" lang="en-US" altLang="zh-CN" sz="1600" dirty="0">
                <a:solidFill>
                  <a:schemeClr val="tx1"/>
                </a:solidFill>
                <a:latin typeface="Times New Roman" panose="02020603050405020304" pitchFamily="18" charset="0"/>
                <a:ea typeface="宋体" panose="02010600030101010101" pitchFamily="2" charset="-122"/>
              </a:rPr>
              <a:t>char *x</a:t>
            </a:r>
            <a:r>
              <a:rPr kumimoji="1" lang="zh-CN" altLang="en-US" sz="1600" dirty="0">
                <a:solidFill>
                  <a:schemeClr val="tx1"/>
                </a:solidFill>
                <a:latin typeface="Times New Roman" panose="02020603050405020304" pitchFamily="18" charset="0"/>
                <a:ea typeface="宋体" panose="02010600030101010101" pitchFamily="2" charset="-122"/>
              </a:rPr>
              <a:t>，</a:t>
            </a:r>
            <a:r>
              <a:rPr kumimoji="1" lang="en-US" altLang="zh-CN" sz="1600" dirty="0">
                <a:solidFill>
                  <a:schemeClr val="tx1"/>
                </a:solidFill>
                <a:latin typeface="Times New Roman" panose="02020603050405020304" pitchFamily="18" charset="0"/>
                <a:ea typeface="宋体" panose="02010600030101010101" pitchFamily="2" charset="-122"/>
              </a:rPr>
              <a:t>char *y</a:t>
            </a:r>
            <a:r>
              <a:rPr kumimoji="1" lang="zh-CN" altLang="en-US" sz="1600" dirty="0">
                <a:solidFill>
                  <a:schemeClr val="tx1"/>
                </a:solidFill>
                <a:latin typeface="Times New Roman" panose="02020603050405020304" pitchFamily="18" charset="0"/>
                <a:ea typeface="宋体" panose="02010600030101010101" pitchFamily="2" charset="-122"/>
              </a:rPr>
              <a:t>，</a:t>
            </a:r>
            <a:r>
              <a:rPr kumimoji="1" lang="en-US" altLang="zh-CN" sz="1600" dirty="0" err="1">
                <a:solidFill>
                  <a:schemeClr val="tx1"/>
                </a:solidFill>
                <a:latin typeface="Times New Roman" panose="02020603050405020304" pitchFamily="18" charset="0"/>
                <a:ea typeface="宋体" panose="02010600030101010101" pitchFamily="2" charset="-122"/>
              </a:rPr>
              <a:t>int</a:t>
            </a:r>
            <a:r>
              <a:rPr kumimoji="1" lang="en-US" altLang="zh-CN" sz="1600" dirty="0">
                <a:solidFill>
                  <a:schemeClr val="tx1"/>
                </a:solidFill>
                <a:latin typeface="Times New Roman" panose="02020603050405020304" pitchFamily="18" charset="0"/>
                <a:ea typeface="宋体" panose="02010600030101010101" pitchFamily="2" charset="-122"/>
              </a:rPr>
              <a:t> **c</a:t>
            </a:r>
            <a:r>
              <a:rPr kumimoji="1" lang="zh-CN" altLang="en-US" sz="1600" dirty="0">
                <a:solidFill>
                  <a:schemeClr val="tx1"/>
                </a:solidFill>
                <a:latin typeface="Times New Roman" panose="02020603050405020304" pitchFamily="18" charset="0"/>
                <a:ea typeface="宋体" panose="02010600030101010101" pitchFamily="2" charset="-122"/>
              </a:rPr>
              <a:t>，</a:t>
            </a:r>
            <a:r>
              <a:rPr kumimoji="1" lang="en-US" altLang="zh-CN" sz="1600" dirty="0" err="1">
                <a:solidFill>
                  <a:schemeClr val="tx1"/>
                </a:solidFill>
                <a:latin typeface="Times New Roman" panose="02020603050405020304" pitchFamily="18" charset="0"/>
                <a:ea typeface="宋体" panose="02010600030101010101" pitchFamily="2" charset="-122"/>
              </a:rPr>
              <a:t>int</a:t>
            </a:r>
            <a:r>
              <a:rPr kumimoji="1" lang="en-US" altLang="zh-CN" sz="1600" dirty="0">
                <a:solidFill>
                  <a:schemeClr val="tx1"/>
                </a:solidFill>
                <a:latin typeface="Times New Roman" panose="02020603050405020304" pitchFamily="18" charset="0"/>
                <a:ea typeface="宋体" panose="02010600030101010101" pitchFamily="2" charset="-122"/>
              </a:rPr>
              <a:t> **b)</a:t>
            </a:r>
          </a:p>
          <a:p>
            <a:pPr>
              <a:spcBef>
                <a:spcPct val="0"/>
              </a:spcBef>
              <a:buClrTx/>
              <a:buSzTx/>
              <a:buFontTx/>
              <a:buNone/>
            </a:pPr>
            <a:r>
              <a:rPr kumimoji="1" lang="en-US" altLang="zh-CN" sz="1600" dirty="0">
                <a:solidFill>
                  <a:schemeClr val="tx1"/>
                </a:solidFill>
                <a:latin typeface="Times New Roman" panose="02020603050405020304" pitchFamily="18" charset="0"/>
                <a:ea typeface="宋体" panose="02010600030101010101" pitchFamily="2" charset="-122"/>
              </a:rPr>
              <a:t>{  </a:t>
            </a:r>
          </a:p>
          <a:p>
            <a:pPr>
              <a:spcBef>
                <a:spcPct val="0"/>
              </a:spcBef>
              <a:buClrTx/>
              <a:buSzTx/>
              <a:buFontTx/>
              <a:buNone/>
            </a:pPr>
            <a:r>
              <a:rPr kumimoji="1" lang="en-US" altLang="zh-CN" sz="1600" dirty="0">
                <a:solidFill>
                  <a:schemeClr val="tx1"/>
                </a:solidFill>
                <a:latin typeface="Times New Roman" panose="02020603050405020304" pitchFamily="18" charset="0"/>
                <a:ea typeface="宋体" panose="02010600030101010101" pitchFamily="2" charset="-122"/>
              </a:rPr>
              <a:t>   </a:t>
            </a:r>
            <a:r>
              <a:rPr kumimoji="1" lang="en-US" altLang="zh-CN" sz="1600" dirty="0" err="1">
                <a:solidFill>
                  <a:schemeClr val="tx1"/>
                </a:solidFill>
                <a:latin typeface="Times New Roman" panose="02020603050405020304" pitchFamily="18" charset="0"/>
                <a:ea typeface="宋体" panose="02010600030101010101" pitchFamily="2" charset="-122"/>
              </a:rPr>
              <a:t>int</a:t>
            </a:r>
            <a:r>
              <a:rPr kumimoji="1" lang="en-US" altLang="zh-CN" sz="1600" dirty="0">
                <a:solidFill>
                  <a:schemeClr val="tx1"/>
                </a:solidFill>
                <a:latin typeface="Times New Roman" panose="02020603050405020304" pitchFamily="18" charset="0"/>
                <a:ea typeface="宋体" panose="02010600030101010101" pitchFamily="2" charset="-122"/>
              </a:rPr>
              <a:t> </a:t>
            </a:r>
            <a:r>
              <a:rPr kumimoji="1" lang="en-US" altLang="zh-CN" sz="1600" dirty="0" err="1">
                <a:solidFill>
                  <a:schemeClr val="tx1"/>
                </a:solidFill>
                <a:latin typeface="Times New Roman" panose="02020603050405020304" pitchFamily="18" charset="0"/>
                <a:ea typeface="宋体" panose="02010600030101010101" pitchFamily="2" charset="-122"/>
              </a:rPr>
              <a:t>i</a:t>
            </a:r>
            <a:r>
              <a:rPr kumimoji="1" lang="zh-CN" altLang="en-US" sz="1600" dirty="0">
                <a:solidFill>
                  <a:schemeClr val="tx1"/>
                </a:solidFill>
                <a:latin typeface="Times New Roman" panose="02020603050405020304" pitchFamily="18" charset="0"/>
                <a:ea typeface="宋体" panose="02010600030101010101" pitchFamily="2" charset="-122"/>
              </a:rPr>
              <a:t>，</a:t>
            </a:r>
            <a:r>
              <a:rPr kumimoji="1" lang="en-US" altLang="zh-CN" sz="1600" dirty="0">
                <a:solidFill>
                  <a:schemeClr val="tx1"/>
                </a:solidFill>
                <a:latin typeface="Times New Roman" panose="02020603050405020304" pitchFamily="18" charset="0"/>
                <a:ea typeface="宋体" panose="02010600030101010101" pitchFamily="2" charset="-122"/>
              </a:rPr>
              <a:t>j;</a:t>
            </a:r>
          </a:p>
          <a:p>
            <a:pPr>
              <a:spcBef>
                <a:spcPct val="0"/>
              </a:spcBef>
              <a:buClrTx/>
              <a:buSzTx/>
              <a:buFontTx/>
              <a:buNone/>
            </a:pPr>
            <a:r>
              <a:rPr kumimoji="1" lang="en-US" altLang="zh-CN" sz="1600" dirty="0">
                <a:solidFill>
                  <a:schemeClr val="tx1"/>
                </a:solidFill>
                <a:latin typeface="Times New Roman" panose="02020603050405020304" pitchFamily="18" charset="0"/>
                <a:ea typeface="宋体" panose="02010600030101010101" pitchFamily="2" charset="-122"/>
              </a:rPr>
              <a:t>   for (</a:t>
            </a:r>
            <a:r>
              <a:rPr kumimoji="1" lang="en-US" altLang="zh-CN" sz="1600" dirty="0" err="1">
                <a:solidFill>
                  <a:schemeClr val="tx1"/>
                </a:solidFill>
                <a:latin typeface="Times New Roman" panose="02020603050405020304" pitchFamily="18" charset="0"/>
                <a:ea typeface="宋体" panose="02010600030101010101" pitchFamily="2" charset="-122"/>
              </a:rPr>
              <a:t>i</a:t>
            </a:r>
            <a:r>
              <a:rPr kumimoji="1" lang="en-US" altLang="zh-CN" sz="1600" dirty="0">
                <a:solidFill>
                  <a:schemeClr val="tx1"/>
                </a:solidFill>
                <a:latin typeface="Times New Roman" panose="02020603050405020304" pitchFamily="18" charset="0"/>
                <a:ea typeface="宋体" panose="02010600030101010101" pitchFamily="2" charset="-122"/>
              </a:rPr>
              <a:t> = 1; </a:t>
            </a:r>
            <a:r>
              <a:rPr kumimoji="1" lang="en-US" altLang="zh-CN" sz="1600" dirty="0" err="1">
                <a:solidFill>
                  <a:schemeClr val="tx1"/>
                </a:solidFill>
                <a:latin typeface="Times New Roman" panose="02020603050405020304" pitchFamily="18" charset="0"/>
                <a:ea typeface="宋体" panose="02010600030101010101" pitchFamily="2" charset="-122"/>
              </a:rPr>
              <a:t>i</a:t>
            </a:r>
            <a:r>
              <a:rPr kumimoji="1" lang="en-US" altLang="zh-CN" sz="1600" dirty="0">
                <a:solidFill>
                  <a:schemeClr val="tx1"/>
                </a:solidFill>
                <a:latin typeface="Times New Roman" panose="02020603050405020304" pitchFamily="18" charset="0"/>
                <a:ea typeface="宋体" panose="02010600030101010101" pitchFamily="2" charset="-122"/>
              </a:rPr>
              <a:t> &lt;= m; </a:t>
            </a:r>
            <a:r>
              <a:rPr kumimoji="1" lang="en-US" altLang="zh-CN" sz="1600" dirty="0" err="1">
                <a:solidFill>
                  <a:schemeClr val="tx1"/>
                </a:solidFill>
                <a:latin typeface="Times New Roman" panose="02020603050405020304" pitchFamily="18" charset="0"/>
                <a:ea typeface="宋体" panose="02010600030101010101" pitchFamily="2" charset="-122"/>
              </a:rPr>
              <a:t>i</a:t>
            </a:r>
            <a:r>
              <a:rPr kumimoji="1" lang="en-US" altLang="zh-CN" sz="1600" dirty="0">
                <a:solidFill>
                  <a:schemeClr val="tx1"/>
                </a:solidFill>
                <a:latin typeface="Times New Roman" panose="02020603050405020304" pitchFamily="18" charset="0"/>
                <a:ea typeface="宋体" panose="02010600030101010101" pitchFamily="2" charset="-122"/>
              </a:rPr>
              <a:t>++) c[</a:t>
            </a:r>
            <a:r>
              <a:rPr kumimoji="1" lang="en-US" altLang="zh-CN" sz="1600" dirty="0" err="1">
                <a:solidFill>
                  <a:schemeClr val="tx1"/>
                </a:solidFill>
                <a:latin typeface="Times New Roman" panose="02020603050405020304" pitchFamily="18" charset="0"/>
                <a:ea typeface="宋体" panose="02010600030101010101" pitchFamily="2" charset="-122"/>
              </a:rPr>
              <a:t>i</a:t>
            </a:r>
            <a:r>
              <a:rPr kumimoji="1" lang="en-US" altLang="zh-CN" sz="1600" dirty="0">
                <a:solidFill>
                  <a:schemeClr val="tx1"/>
                </a:solidFill>
                <a:latin typeface="Times New Roman" panose="02020603050405020304" pitchFamily="18" charset="0"/>
                <a:ea typeface="宋体" panose="02010600030101010101" pitchFamily="2" charset="-122"/>
              </a:rPr>
              <a:t>][0] = 0;</a:t>
            </a:r>
          </a:p>
          <a:p>
            <a:pPr>
              <a:spcBef>
                <a:spcPct val="0"/>
              </a:spcBef>
              <a:buClrTx/>
              <a:buSzTx/>
              <a:buFontTx/>
              <a:buNone/>
            </a:pPr>
            <a:r>
              <a:rPr kumimoji="1" lang="en-US" altLang="zh-CN" sz="1600" dirty="0">
                <a:solidFill>
                  <a:schemeClr val="tx1"/>
                </a:solidFill>
                <a:latin typeface="Times New Roman" panose="02020603050405020304" pitchFamily="18" charset="0"/>
                <a:ea typeface="宋体" panose="02010600030101010101" pitchFamily="2" charset="-122"/>
              </a:rPr>
              <a:t>   for (</a:t>
            </a:r>
            <a:r>
              <a:rPr kumimoji="1" lang="en-US" altLang="zh-CN" sz="1600" dirty="0" err="1">
                <a:solidFill>
                  <a:schemeClr val="tx1"/>
                </a:solidFill>
                <a:latin typeface="Times New Roman" panose="02020603050405020304" pitchFamily="18" charset="0"/>
                <a:ea typeface="宋体" panose="02010600030101010101" pitchFamily="2" charset="-122"/>
              </a:rPr>
              <a:t>i</a:t>
            </a:r>
            <a:r>
              <a:rPr kumimoji="1" lang="en-US" altLang="zh-CN" sz="1600" dirty="0">
                <a:solidFill>
                  <a:schemeClr val="tx1"/>
                </a:solidFill>
                <a:latin typeface="Times New Roman" panose="02020603050405020304" pitchFamily="18" charset="0"/>
                <a:ea typeface="宋体" panose="02010600030101010101" pitchFamily="2" charset="-122"/>
              </a:rPr>
              <a:t> = 1; </a:t>
            </a:r>
            <a:r>
              <a:rPr kumimoji="1" lang="en-US" altLang="zh-CN" sz="1600" dirty="0" err="1">
                <a:solidFill>
                  <a:schemeClr val="tx1"/>
                </a:solidFill>
                <a:latin typeface="Times New Roman" panose="02020603050405020304" pitchFamily="18" charset="0"/>
                <a:ea typeface="宋体" panose="02010600030101010101" pitchFamily="2" charset="-122"/>
              </a:rPr>
              <a:t>i</a:t>
            </a:r>
            <a:r>
              <a:rPr kumimoji="1" lang="en-US" altLang="zh-CN" sz="1600" dirty="0">
                <a:solidFill>
                  <a:schemeClr val="tx1"/>
                </a:solidFill>
                <a:latin typeface="Times New Roman" panose="02020603050405020304" pitchFamily="18" charset="0"/>
                <a:ea typeface="宋体" panose="02010600030101010101" pitchFamily="2" charset="-122"/>
              </a:rPr>
              <a:t> &lt;= n; </a:t>
            </a:r>
            <a:r>
              <a:rPr kumimoji="1" lang="en-US" altLang="zh-CN" sz="1600" dirty="0" err="1">
                <a:solidFill>
                  <a:schemeClr val="tx1"/>
                </a:solidFill>
                <a:latin typeface="Times New Roman" panose="02020603050405020304" pitchFamily="18" charset="0"/>
                <a:ea typeface="宋体" panose="02010600030101010101" pitchFamily="2" charset="-122"/>
              </a:rPr>
              <a:t>i</a:t>
            </a:r>
            <a:r>
              <a:rPr kumimoji="1" lang="en-US" altLang="zh-CN" sz="1600" dirty="0">
                <a:solidFill>
                  <a:schemeClr val="tx1"/>
                </a:solidFill>
                <a:latin typeface="Times New Roman" panose="02020603050405020304" pitchFamily="18" charset="0"/>
                <a:ea typeface="宋体" panose="02010600030101010101" pitchFamily="2" charset="-122"/>
              </a:rPr>
              <a:t>++) c[0][</a:t>
            </a:r>
            <a:r>
              <a:rPr kumimoji="1" lang="en-US" altLang="zh-CN" sz="1600" dirty="0" err="1">
                <a:solidFill>
                  <a:schemeClr val="tx1"/>
                </a:solidFill>
                <a:latin typeface="Times New Roman" panose="02020603050405020304" pitchFamily="18" charset="0"/>
                <a:ea typeface="宋体" panose="02010600030101010101" pitchFamily="2" charset="-122"/>
              </a:rPr>
              <a:t>i</a:t>
            </a:r>
            <a:r>
              <a:rPr kumimoji="1" lang="en-US" altLang="zh-CN" sz="1600" dirty="0">
                <a:solidFill>
                  <a:schemeClr val="tx1"/>
                </a:solidFill>
                <a:latin typeface="Times New Roman" panose="02020603050405020304" pitchFamily="18" charset="0"/>
                <a:ea typeface="宋体" panose="02010600030101010101" pitchFamily="2" charset="-122"/>
              </a:rPr>
              <a:t>] = 0;</a:t>
            </a:r>
          </a:p>
          <a:p>
            <a:pPr>
              <a:spcBef>
                <a:spcPct val="0"/>
              </a:spcBef>
              <a:buClrTx/>
              <a:buSzTx/>
              <a:buFontTx/>
              <a:buNone/>
            </a:pPr>
            <a:r>
              <a:rPr kumimoji="1" lang="en-US" altLang="zh-CN" sz="1600" dirty="0">
                <a:solidFill>
                  <a:schemeClr val="tx1"/>
                </a:solidFill>
                <a:latin typeface="Times New Roman" panose="02020603050405020304" pitchFamily="18" charset="0"/>
                <a:ea typeface="宋体" panose="02010600030101010101" pitchFamily="2" charset="-122"/>
              </a:rPr>
              <a:t>   for (</a:t>
            </a:r>
            <a:r>
              <a:rPr kumimoji="1" lang="en-US" altLang="zh-CN" sz="1600" dirty="0" err="1">
                <a:solidFill>
                  <a:schemeClr val="tx1"/>
                </a:solidFill>
                <a:latin typeface="Times New Roman" panose="02020603050405020304" pitchFamily="18" charset="0"/>
                <a:ea typeface="宋体" panose="02010600030101010101" pitchFamily="2" charset="-122"/>
              </a:rPr>
              <a:t>i</a:t>
            </a:r>
            <a:r>
              <a:rPr kumimoji="1" lang="en-US" altLang="zh-CN" sz="1600" dirty="0">
                <a:solidFill>
                  <a:schemeClr val="tx1"/>
                </a:solidFill>
                <a:latin typeface="Times New Roman" panose="02020603050405020304" pitchFamily="18" charset="0"/>
                <a:ea typeface="宋体" panose="02010600030101010101" pitchFamily="2" charset="-122"/>
              </a:rPr>
              <a:t> = 1; </a:t>
            </a:r>
            <a:r>
              <a:rPr kumimoji="1" lang="en-US" altLang="zh-CN" sz="1600" dirty="0" err="1">
                <a:solidFill>
                  <a:schemeClr val="tx1"/>
                </a:solidFill>
                <a:latin typeface="Times New Roman" panose="02020603050405020304" pitchFamily="18" charset="0"/>
                <a:ea typeface="宋体" panose="02010600030101010101" pitchFamily="2" charset="-122"/>
              </a:rPr>
              <a:t>i</a:t>
            </a:r>
            <a:r>
              <a:rPr kumimoji="1" lang="en-US" altLang="zh-CN" sz="1600" dirty="0">
                <a:solidFill>
                  <a:schemeClr val="tx1"/>
                </a:solidFill>
                <a:latin typeface="Times New Roman" panose="02020603050405020304" pitchFamily="18" charset="0"/>
                <a:ea typeface="宋体" panose="02010600030101010101" pitchFamily="2" charset="-122"/>
              </a:rPr>
              <a:t> &lt;= m; </a:t>
            </a:r>
            <a:r>
              <a:rPr kumimoji="1" lang="en-US" altLang="zh-CN" sz="1600" dirty="0" err="1">
                <a:solidFill>
                  <a:schemeClr val="tx1"/>
                </a:solidFill>
                <a:latin typeface="Times New Roman" panose="02020603050405020304" pitchFamily="18" charset="0"/>
                <a:ea typeface="宋体" panose="02010600030101010101" pitchFamily="2" charset="-122"/>
              </a:rPr>
              <a:t>i</a:t>
            </a:r>
            <a:r>
              <a:rPr kumimoji="1" lang="en-US" altLang="zh-CN" sz="1600" dirty="0">
                <a:solidFill>
                  <a:schemeClr val="tx1"/>
                </a:solidFill>
                <a:latin typeface="Times New Roman" panose="02020603050405020304" pitchFamily="18" charset="0"/>
                <a:ea typeface="宋体" panose="02010600030101010101" pitchFamily="2" charset="-122"/>
              </a:rPr>
              <a:t>++)</a:t>
            </a:r>
          </a:p>
          <a:p>
            <a:pPr>
              <a:spcBef>
                <a:spcPct val="0"/>
              </a:spcBef>
              <a:buClrTx/>
              <a:buSzTx/>
              <a:buFontTx/>
              <a:buNone/>
            </a:pPr>
            <a:r>
              <a:rPr kumimoji="1" lang="en-US" altLang="zh-CN" sz="1600" dirty="0">
                <a:solidFill>
                  <a:schemeClr val="tx1"/>
                </a:solidFill>
                <a:latin typeface="Times New Roman" panose="02020603050405020304" pitchFamily="18" charset="0"/>
                <a:ea typeface="宋体" panose="02010600030101010101" pitchFamily="2" charset="-122"/>
              </a:rPr>
              <a:t>      for (j = 1; j &lt;= n; j++) {</a:t>
            </a:r>
          </a:p>
          <a:p>
            <a:pPr>
              <a:spcBef>
                <a:spcPct val="0"/>
              </a:spcBef>
              <a:buClrTx/>
              <a:buSzTx/>
              <a:buFontTx/>
              <a:buNone/>
            </a:pPr>
            <a:r>
              <a:rPr kumimoji="1" lang="en-US" altLang="zh-CN" sz="1600" dirty="0">
                <a:solidFill>
                  <a:schemeClr val="tx1"/>
                </a:solidFill>
                <a:latin typeface="Times New Roman" panose="02020603050405020304" pitchFamily="18" charset="0"/>
                <a:ea typeface="宋体" panose="02010600030101010101" pitchFamily="2" charset="-122"/>
              </a:rPr>
              <a:t>          if (x[</a:t>
            </a:r>
            <a:r>
              <a:rPr kumimoji="1" lang="en-US" altLang="zh-CN" sz="1600" dirty="0" err="1">
                <a:solidFill>
                  <a:schemeClr val="tx1"/>
                </a:solidFill>
                <a:latin typeface="Times New Roman" panose="02020603050405020304" pitchFamily="18" charset="0"/>
                <a:ea typeface="宋体" panose="02010600030101010101" pitchFamily="2" charset="-122"/>
              </a:rPr>
              <a:t>i</a:t>
            </a:r>
            <a:r>
              <a:rPr kumimoji="1" lang="en-US" altLang="zh-CN" sz="1600" dirty="0">
                <a:solidFill>
                  <a:schemeClr val="tx1"/>
                </a:solidFill>
                <a:latin typeface="Times New Roman" panose="02020603050405020304" pitchFamily="18" charset="0"/>
                <a:ea typeface="宋体" panose="02010600030101010101" pitchFamily="2" charset="-122"/>
              </a:rPr>
              <a:t>]==y[j]) { </a:t>
            </a:r>
          </a:p>
          <a:p>
            <a:pPr>
              <a:spcBef>
                <a:spcPct val="0"/>
              </a:spcBef>
              <a:buClrTx/>
              <a:buSzTx/>
              <a:buFontTx/>
              <a:buNone/>
            </a:pPr>
            <a:r>
              <a:rPr kumimoji="1" lang="en-US" altLang="zh-CN" sz="1600" dirty="0">
                <a:solidFill>
                  <a:schemeClr val="tx1"/>
                </a:solidFill>
                <a:latin typeface="Times New Roman" panose="02020603050405020304" pitchFamily="18" charset="0"/>
                <a:ea typeface="宋体" panose="02010600030101010101" pitchFamily="2" charset="-122"/>
              </a:rPr>
              <a:t>             c[</a:t>
            </a:r>
            <a:r>
              <a:rPr kumimoji="1" lang="en-US" altLang="zh-CN" sz="1600" dirty="0" err="1">
                <a:solidFill>
                  <a:schemeClr val="tx1"/>
                </a:solidFill>
                <a:latin typeface="Times New Roman" panose="02020603050405020304" pitchFamily="18" charset="0"/>
                <a:ea typeface="宋体" panose="02010600030101010101" pitchFamily="2" charset="-122"/>
              </a:rPr>
              <a:t>i</a:t>
            </a:r>
            <a:r>
              <a:rPr kumimoji="1" lang="en-US" altLang="zh-CN" sz="1600" dirty="0">
                <a:solidFill>
                  <a:schemeClr val="tx1"/>
                </a:solidFill>
                <a:latin typeface="Times New Roman" panose="02020603050405020304" pitchFamily="18" charset="0"/>
                <a:ea typeface="宋体" panose="02010600030101010101" pitchFamily="2" charset="-122"/>
              </a:rPr>
              <a:t>][j]=c[i-1][j-1]+1; </a:t>
            </a:r>
          </a:p>
          <a:p>
            <a:pPr>
              <a:spcBef>
                <a:spcPct val="0"/>
              </a:spcBef>
              <a:buClrTx/>
              <a:buSzTx/>
              <a:buFontTx/>
              <a:buNone/>
            </a:pPr>
            <a:r>
              <a:rPr kumimoji="1" lang="en-US" altLang="zh-CN" sz="1600" dirty="0">
                <a:solidFill>
                  <a:schemeClr val="tx1"/>
                </a:solidFill>
                <a:latin typeface="Times New Roman" panose="02020603050405020304" pitchFamily="18" charset="0"/>
                <a:ea typeface="宋体" panose="02010600030101010101" pitchFamily="2" charset="-122"/>
              </a:rPr>
              <a:t>             b[</a:t>
            </a:r>
            <a:r>
              <a:rPr kumimoji="1" lang="en-US" altLang="zh-CN" sz="1600" dirty="0" err="1">
                <a:solidFill>
                  <a:schemeClr val="tx1"/>
                </a:solidFill>
                <a:latin typeface="Times New Roman" panose="02020603050405020304" pitchFamily="18" charset="0"/>
                <a:ea typeface="宋体" panose="02010600030101010101" pitchFamily="2" charset="-122"/>
              </a:rPr>
              <a:t>i</a:t>
            </a:r>
            <a:r>
              <a:rPr kumimoji="1" lang="en-US" altLang="zh-CN" sz="1600" dirty="0">
                <a:solidFill>
                  <a:schemeClr val="tx1"/>
                </a:solidFill>
                <a:latin typeface="Times New Roman" panose="02020603050405020304" pitchFamily="18" charset="0"/>
                <a:ea typeface="宋体" panose="02010600030101010101" pitchFamily="2" charset="-122"/>
              </a:rPr>
              <a:t>][j]=1;  //</a:t>
            </a:r>
            <a:r>
              <a:rPr kumimoji="1" lang="en-US" altLang="zh-CN" sz="1600" dirty="0">
                <a:solidFill>
                  <a:srgbClr val="FF0000"/>
                </a:solidFill>
                <a:latin typeface="Times New Roman" panose="02020603050405020304" pitchFamily="18" charset="0"/>
                <a:ea typeface="宋体" panose="02010600030101010101" pitchFamily="2" charset="-122"/>
              </a:rPr>
              <a:t>(1) “ </a:t>
            </a:r>
            <a:r>
              <a:rPr kumimoji="1" lang="zh-CN" altLang="en-US" sz="1600" dirty="0" smtClean="0">
                <a:solidFill>
                  <a:srgbClr val="FF0000"/>
                </a:solidFill>
                <a:latin typeface="Times New Roman" panose="02020603050405020304" pitchFamily="18" charset="0"/>
                <a:ea typeface="宋体" panose="02010600030101010101" pitchFamily="2" charset="-122"/>
              </a:rPr>
              <a:t>左上角</a:t>
            </a:r>
            <a:r>
              <a:rPr kumimoji="1" lang="en-US" altLang="zh-CN" sz="1600" dirty="0" smtClean="0">
                <a:solidFill>
                  <a:srgbClr val="FF0000"/>
                </a:solidFill>
                <a:latin typeface="Times New Roman" panose="02020603050405020304" pitchFamily="18" charset="0"/>
                <a:ea typeface="宋体" panose="02010600030101010101" pitchFamily="2" charset="-122"/>
              </a:rPr>
              <a:t>”</a:t>
            </a:r>
            <a:endParaRPr kumimoji="1" lang="en-US" altLang="zh-CN" sz="1600" dirty="0">
              <a:solidFill>
                <a:srgbClr val="FF0000"/>
              </a:solidFill>
              <a:latin typeface="Times New Roman" panose="02020603050405020304" pitchFamily="18" charset="0"/>
              <a:ea typeface="宋体" panose="02010600030101010101" pitchFamily="2" charset="-122"/>
            </a:endParaRPr>
          </a:p>
          <a:p>
            <a:pPr>
              <a:spcBef>
                <a:spcPct val="0"/>
              </a:spcBef>
              <a:buClrTx/>
              <a:buSzTx/>
              <a:buFontTx/>
              <a:buNone/>
            </a:pPr>
            <a:r>
              <a:rPr kumimoji="1" lang="en-US" altLang="zh-CN" sz="1600" dirty="0">
                <a:solidFill>
                  <a:schemeClr val="tx1"/>
                </a:solidFill>
                <a:latin typeface="Times New Roman" panose="02020603050405020304" pitchFamily="18" charset="0"/>
                <a:ea typeface="宋体" panose="02010600030101010101" pitchFamily="2" charset="-122"/>
              </a:rPr>
              <a:t>          }</a:t>
            </a:r>
          </a:p>
          <a:p>
            <a:pPr>
              <a:spcBef>
                <a:spcPct val="0"/>
              </a:spcBef>
              <a:buClrTx/>
              <a:buSzTx/>
              <a:buFontTx/>
              <a:buNone/>
            </a:pPr>
            <a:r>
              <a:rPr kumimoji="1" lang="en-US" altLang="zh-CN" sz="1600" dirty="0">
                <a:solidFill>
                  <a:schemeClr val="tx1"/>
                </a:solidFill>
                <a:latin typeface="Times New Roman" panose="02020603050405020304" pitchFamily="18" charset="0"/>
                <a:ea typeface="宋体" panose="02010600030101010101" pitchFamily="2" charset="-122"/>
              </a:rPr>
              <a:t>          else if (c[i-1][j]&gt;=c[</a:t>
            </a:r>
            <a:r>
              <a:rPr kumimoji="1" lang="en-US" altLang="zh-CN" sz="1600" dirty="0" err="1">
                <a:solidFill>
                  <a:schemeClr val="tx1"/>
                </a:solidFill>
                <a:latin typeface="Times New Roman" panose="02020603050405020304" pitchFamily="18" charset="0"/>
                <a:ea typeface="宋体" panose="02010600030101010101" pitchFamily="2" charset="-122"/>
              </a:rPr>
              <a:t>i</a:t>
            </a:r>
            <a:r>
              <a:rPr kumimoji="1" lang="en-US" altLang="zh-CN" sz="1600" dirty="0">
                <a:solidFill>
                  <a:schemeClr val="tx1"/>
                </a:solidFill>
                <a:latin typeface="Times New Roman" panose="02020603050405020304" pitchFamily="18" charset="0"/>
                <a:ea typeface="宋体" panose="02010600030101010101" pitchFamily="2" charset="-122"/>
              </a:rPr>
              <a:t>][j-1]) {</a:t>
            </a:r>
          </a:p>
          <a:p>
            <a:pPr>
              <a:spcBef>
                <a:spcPct val="0"/>
              </a:spcBef>
              <a:buClrTx/>
              <a:buSzTx/>
              <a:buFontTx/>
              <a:buNone/>
            </a:pPr>
            <a:r>
              <a:rPr kumimoji="1" lang="en-US" altLang="zh-CN" sz="1600" dirty="0">
                <a:solidFill>
                  <a:schemeClr val="tx1"/>
                </a:solidFill>
                <a:latin typeface="Times New Roman" panose="02020603050405020304" pitchFamily="18" charset="0"/>
                <a:ea typeface="宋体" panose="02010600030101010101" pitchFamily="2" charset="-122"/>
              </a:rPr>
              <a:t>             c[</a:t>
            </a:r>
            <a:r>
              <a:rPr kumimoji="1" lang="en-US" altLang="zh-CN" sz="1600" dirty="0" err="1">
                <a:solidFill>
                  <a:schemeClr val="tx1"/>
                </a:solidFill>
                <a:latin typeface="Times New Roman" panose="02020603050405020304" pitchFamily="18" charset="0"/>
                <a:ea typeface="宋体" panose="02010600030101010101" pitchFamily="2" charset="-122"/>
              </a:rPr>
              <a:t>i</a:t>
            </a:r>
            <a:r>
              <a:rPr kumimoji="1" lang="en-US" altLang="zh-CN" sz="1600" dirty="0">
                <a:solidFill>
                  <a:schemeClr val="tx1"/>
                </a:solidFill>
                <a:latin typeface="Times New Roman" panose="02020603050405020304" pitchFamily="18" charset="0"/>
                <a:ea typeface="宋体" panose="02010600030101010101" pitchFamily="2" charset="-122"/>
              </a:rPr>
              <a:t>][j]=c[i-1][j]; </a:t>
            </a:r>
          </a:p>
          <a:p>
            <a:pPr>
              <a:spcBef>
                <a:spcPct val="0"/>
              </a:spcBef>
              <a:buClrTx/>
              <a:buSzTx/>
              <a:buFontTx/>
              <a:buNone/>
            </a:pPr>
            <a:r>
              <a:rPr kumimoji="1" lang="en-US" altLang="zh-CN" sz="1600" dirty="0">
                <a:solidFill>
                  <a:schemeClr val="tx1"/>
                </a:solidFill>
                <a:latin typeface="Times New Roman" panose="02020603050405020304" pitchFamily="18" charset="0"/>
                <a:ea typeface="宋体" panose="02010600030101010101" pitchFamily="2" charset="-122"/>
              </a:rPr>
              <a:t>             b[</a:t>
            </a:r>
            <a:r>
              <a:rPr kumimoji="1" lang="en-US" altLang="zh-CN" sz="1600" dirty="0" err="1">
                <a:solidFill>
                  <a:schemeClr val="tx1"/>
                </a:solidFill>
                <a:latin typeface="Times New Roman" panose="02020603050405020304" pitchFamily="18" charset="0"/>
                <a:ea typeface="宋体" panose="02010600030101010101" pitchFamily="2" charset="-122"/>
              </a:rPr>
              <a:t>i</a:t>
            </a:r>
            <a:r>
              <a:rPr kumimoji="1" lang="en-US" altLang="zh-CN" sz="1600" dirty="0">
                <a:solidFill>
                  <a:schemeClr val="tx1"/>
                </a:solidFill>
                <a:latin typeface="Times New Roman" panose="02020603050405020304" pitchFamily="18" charset="0"/>
                <a:ea typeface="宋体" panose="02010600030101010101" pitchFamily="2" charset="-122"/>
              </a:rPr>
              <a:t>][j]=2;  //</a:t>
            </a:r>
            <a:r>
              <a:rPr kumimoji="1" lang="en-US" altLang="zh-CN" sz="1600" dirty="0">
                <a:solidFill>
                  <a:srgbClr val="FF0000"/>
                </a:solidFill>
                <a:latin typeface="Times New Roman" panose="02020603050405020304" pitchFamily="18" charset="0"/>
                <a:ea typeface="宋体" panose="02010600030101010101" pitchFamily="2" charset="-122"/>
              </a:rPr>
              <a:t>(2) </a:t>
            </a:r>
            <a:r>
              <a:rPr kumimoji="1" lang="en-US" altLang="zh-CN" sz="1600" dirty="0" smtClean="0">
                <a:solidFill>
                  <a:srgbClr val="FF0000"/>
                </a:solidFill>
                <a:latin typeface="Times New Roman" panose="02020603050405020304" pitchFamily="18" charset="0"/>
                <a:ea typeface="宋体" panose="02010600030101010101" pitchFamily="2" charset="-122"/>
              </a:rPr>
              <a:t>“</a:t>
            </a:r>
            <a:r>
              <a:rPr kumimoji="1" lang="zh-CN" altLang="en-US" sz="1600" dirty="0" smtClean="0">
                <a:solidFill>
                  <a:srgbClr val="FF0000"/>
                </a:solidFill>
                <a:latin typeface="Times New Roman" panose="02020603050405020304" pitchFamily="18" charset="0"/>
                <a:ea typeface="宋体" panose="02010600030101010101" pitchFamily="2" charset="-122"/>
              </a:rPr>
              <a:t>上侧</a:t>
            </a:r>
            <a:r>
              <a:rPr kumimoji="1" lang="en-US" altLang="zh-CN" sz="1600" dirty="0" smtClean="0">
                <a:solidFill>
                  <a:srgbClr val="FF0000"/>
                </a:solidFill>
                <a:latin typeface="Times New Roman" panose="02020603050405020304" pitchFamily="18" charset="0"/>
                <a:ea typeface="宋体" panose="02010600030101010101" pitchFamily="2" charset="-122"/>
              </a:rPr>
              <a:t>”</a:t>
            </a:r>
            <a:endParaRPr kumimoji="1" lang="en-US" altLang="zh-CN" sz="1600" dirty="0">
              <a:solidFill>
                <a:schemeClr val="tx1"/>
              </a:solidFill>
              <a:latin typeface="Times New Roman" panose="02020603050405020304" pitchFamily="18" charset="0"/>
              <a:ea typeface="宋体" panose="02010600030101010101" pitchFamily="2" charset="-122"/>
            </a:endParaRPr>
          </a:p>
          <a:p>
            <a:pPr>
              <a:spcBef>
                <a:spcPct val="0"/>
              </a:spcBef>
              <a:buClrTx/>
              <a:buSzTx/>
              <a:buFontTx/>
              <a:buNone/>
            </a:pPr>
            <a:r>
              <a:rPr kumimoji="1" lang="en-US" altLang="zh-CN" sz="1600" dirty="0">
                <a:solidFill>
                  <a:schemeClr val="tx1"/>
                </a:solidFill>
                <a:latin typeface="Times New Roman" panose="02020603050405020304" pitchFamily="18" charset="0"/>
                <a:ea typeface="宋体" panose="02010600030101010101" pitchFamily="2" charset="-122"/>
              </a:rPr>
              <a:t>          }</a:t>
            </a:r>
          </a:p>
          <a:p>
            <a:pPr>
              <a:spcBef>
                <a:spcPct val="0"/>
              </a:spcBef>
              <a:buClrTx/>
              <a:buSzTx/>
              <a:buFontTx/>
              <a:buNone/>
            </a:pPr>
            <a:r>
              <a:rPr kumimoji="1" lang="en-US" altLang="zh-CN" sz="1600" dirty="0">
                <a:solidFill>
                  <a:schemeClr val="tx1"/>
                </a:solidFill>
                <a:latin typeface="Times New Roman" panose="02020603050405020304" pitchFamily="18" charset="0"/>
                <a:ea typeface="宋体" panose="02010600030101010101" pitchFamily="2" charset="-122"/>
              </a:rPr>
              <a:t>          else { </a:t>
            </a:r>
          </a:p>
          <a:p>
            <a:pPr>
              <a:spcBef>
                <a:spcPct val="0"/>
              </a:spcBef>
              <a:buClrTx/>
              <a:buSzTx/>
              <a:buFontTx/>
              <a:buNone/>
            </a:pPr>
            <a:r>
              <a:rPr kumimoji="1" lang="en-US" altLang="zh-CN" sz="1600" dirty="0">
                <a:solidFill>
                  <a:schemeClr val="tx1"/>
                </a:solidFill>
                <a:latin typeface="Times New Roman" panose="02020603050405020304" pitchFamily="18" charset="0"/>
                <a:ea typeface="宋体" panose="02010600030101010101" pitchFamily="2" charset="-122"/>
              </a:rPr>
              <a:t>              c[</a:t>
            </a:r>
            <a:r>
              <a:rPr kumimoji="1" lang="en-US" altLang="zh-CN" sz="1600" dirty="0" err="1">
                <a:solidFill>
                  <a:schemeClr val="tx1"/>
                </a:solidFill>
                <a:latin typeface="Times New Roman" panose="02020603050405020304" pitchFamily="18" charset="0"/>
                <a:ea typeface="宋体" panose="02010600030101010101" pitchFamily="2" charset="-122"/>
              </a:rPr>
              <a:t>i</a:t>
            </a:r>
            <a:r>
              <a:rPr kumimoji="1" lang="en-US" altLang="zh-CN" sz="1600" dirty="0">
                <a:solidFill>
                  <a:schemeClr val="tx1"/>
                </a:solidFill>
                <a:latin typeface="Times New Roman" panose="02020603050405020304" pitchFamily="18" charset="0"/>
                <a:ea typeface="宋体" panose="02010600030101010101" pitchFamily="2" charset="-122"/>
              </a:rPr>
              <a:t>][j]=c[</a:t>
            </a:r>
            <a:r>
              <a:rPr kumimoji="1" lang="en-US" altLang="zh-CN" sz="1600" dirty="0" err="1">
                <a:solidFill>
                  <a:schemeClr val="tx1"/>
                </a:solidFill>
                <a:latin typeface="Times New Roman" panose="02020603050405020304" pitchFamily="18" charset="0"/>
                <a:ea typeface="宋体" panose="02010600030101010101" pitchFamily="2" charset="-122"/>
              </a:rPr>
              <a:t>i</a:t>
            </a:r>
            <a:r>
              <a:rPr kumimoji="1" lang="en-US" altLang="zh-CN" sz="1600" dirty="0">
                <a:solidFill>
                  <a:schemeClr val="tx1"/>
                </a:solidFill>
                <a:latin typeface="Times New Roman" panose="02020603050405020304" pitchFamily="18" charset="0"/>
                <a:ea typeface="宋体" panose="02010600030101010101" pitchFamily="2" charset="-122"/>
              </a:rPr>
              <a:t>][j-1]; </a:t>
            </a:r>
          </a:p>
          <a:p>
            <a:pPr>
              <a:spcBef>
                <a:spcPct val="0"/>
              </a:spcBef>
              <a:buClrTx/>
              <a:buSzTx/>
              <a:buFontTx/>
              <a:buNone/>
            </a:pPr>
            <a:r>
              <a:rPr kumimoji="1" lang="en-US" altLang="zh-CN" sz="1600" dirty="0">
                <a:solidFill>
                  <a:schemeClr val="tx1"/>
                </a:solidFill>
                <a:latin typeface="Times New Roman" panose="02020603050405020304" pitchFamily="18" charset="0"/>
                <a:ea typeface="宋体" panose="02010600030101010101" pitchFamily="2" charset="-122"/>
              </a:rPr>
              <a:t>              b[</a:t>
            </a:r>
            <a:r>
              <a:rPr kumimoji="1" lang="en-US" altLang="zh-CN" sz="1600" dirty="0" err="1">
                <a:solidFill>
                  <a:schemeClr val="tx1"/>
                </a:solidFill>
                <a:latin typeface="Times New Roman" panose="02020603050405020304" pitchFamily="18" charset="0"/>
                <a:ea typeface="宋体" panose="02010600030101010101" pitchFamily="2" charset="-122"/>
              </a:rPr>
              <a:t>i</a:t>
            </a:r>
            <a:r>
              <a:rPr kumimoji="1" lang="en-US" altLang="zh-CN" sz="1600" dirty="0">
                <a:solidFill>
                  <a:schemeClr val="tx1"/>
                </a:solidFill>
                <a:latin typeface="Times New Roman" panose="02020603050405020304" pitchFamily="18" charset="0"/>
                <a:ea typeface="宋体" panose="02010600030101010101" pitchFamily="2" charset="-122"/>
              </a:rPr>
              <a:t>][j]=3; </a:t>
            </a:r>
            <a:r>
              <a:rPr kumimoji="1" lang="en-US" altLang="zh-CN" sz="1600" dirty="0">
                <a:solidFill>
                  <a:schemeClr val="tx1"/>
                </a:solidFill>
                <a:latin typeface="Times New Roman" panose="02020603050405020304" pitchFamily="18" charset="0"/>
              </a:rPr>
              <a:t>//</a:t>
            </a:r>
            <a:r>
              <a:rPr kumimoji="1" lang="en-US" altLang="zh-CN" sz="1600" dirty="0">
                <a:solidFill>
                  <a:srgbClr val="FF0000"/>
                </a:solidFill>
                <a:latin typeface="Times New Roman" panose="02020603050405020304" pitchFamily="18" charset="0"/>
              </a:rPr>
              <a:t>(3) </a:t>
            </a:r>
            <a:r>
              <a:rPr kumimoji="1" lang="en-US" altLang="zh-CN" sz="1600" dirty="0" smtClean="0">
                <a:solidFill>
                  <a:srgbClr val="FF0000"/>
                </a:solidFill>
                <a:latin typeface="Times New Roman" panose="02020603050405020304" pitchFamily="18" charset="0"/>
              </a:rPr>
              <a:t>“</a:t>
            </a:r>
            <a:r>
              <a:rPr kumimoji="1" lang="zh-CN" altLang="en-US" sz="1600" dirty="0" smtClean="0">
                <a:solidFill>
                  <a:srgbClr val="FF0000"/>
                </a:solidFill>
                <a:latin typeface="Times New Roman" panose="02020603050405020304" pitchFamily="18" charset="0"/>
              </a:rPr>
              <a:t>左侧</a:t>
            </a:r>
            <a:r>
              <a:rPr kumimoji="1" lang="en-US" altLang="zh-CN" sz="1600" dirty="0" smtClean="0">
                <a:solidFill>
                  <a:srgbClr val="FF0000"/>
                </a:solidFill>
                <a:latin typeface="Times New Roman" panose="02020603050405020304" pitchFamily="18" charset="0"/>
              </a:rPr>
              <a:t>”</a:t>
            </a:r>
            <a:endParaRPr kumimoji="1" lang="en-US" altLang="zh-CN" sz="1600" dirty="0">
              <a:solidFill>
                <a:schemeClr val="tx1"/>
              </a:solidFill>
              <a:latin typeface="Times New Roman" panose="02020603050405020304" pitchFamily="18" charset="0"/>
              <a:ea typeface="宋体" panose="02010600030101010101" pitchFamily="2" charset="-122"/>
            </a:endParaRPr>
          </a:p>
          <a:p>
            <a:pPr>
              <a:spcBef>
                <a:spcPct val="0"/>
              </a:spcBef>
              <a:buClrTx/>
              <a:buSzTx/>
              <a:buFontTx/>
              <a:buNone/>
            </a:pPr>
            <a:r>
              <a:rPr kumimoji="1" lang="en-US" altLang="zh-CN" sz="1600" dirty="0">
                <a:solidFill>
                  <a:schemeClr val="tx1"/>
                </a:solidFill>
                <a:latin typeface="Times New Roman" panose="02020603050405020304" pitchFamily="18" charset="0"/>
                <a:ea typeface="宋体" panose="02010600030101010101" pitchFamily="2" charset="-122"/>
              </a:rPr>
              <a:t>          }</a:t>
            </a:r>
          </a:p>
          <a:p>
            <a:pPr>
              <a:spcBef>
                <a:spcPct val="0"/>
              </a:spcBef>
              <a:buClrTx/>
              <a:buSzTx/>
              <a:buFontTx/>
              <a:buNone/>
            </a:pPr>
            <a:r>
              <a:rPr kumimoji="1" lang="en-US" altLang="zh-CN" sz="1600" dirty="0">
                <a:solidFill>
                  <a:schemeClr val="tx1"/>
                </a:solidFill>
                <a:latin typeface="Times New Roman" panose="02020603050405020304" pitchFamily="18" charset="0"/>
                <a:ea typeface="宋体" panose="02010600030101010101" pitchFamily="2" charset="-122"/>
              </a:rPr>
              <a:t>      }</a:t>
            </a:r>
          </a:p>
          <a:p>
            <a:pPr>
              <a:spcBef>
                <a:spcPct val="0"/>
              </a:spcBef>
              <a:buClrTx/>
              <a:buSzTx/>
              <a:buFontTx/>
              <a:buNone/>
            </a:pPr>
            <a:r>
              <a:rPr kumimoji="1" lang="en-US" altLang="zh-CN" sz="1600" dirty="0">
                <a:solidFill>
                  <a:schemeClr val="tx1"/>
                </a:solidFill>
                <a:latin typeface="Times New Roman" panose="02020603050405020304" pitchFamily="18" charset="0"/>
                <a:ea typeface="宋体" panose="02010600030101010101" pitchFamily="2" charset="-122"/>
              </a:rPr>
              <a:t>}</a:t>
            </a:r>
          </a:p>
        </p:txBody>
      </p:sp>
      <p:sp>
        <p:nvSpPr>
          <p:cNvPr id="46086" name="Text Box 5"/>
          <p:cNvSpPr txBox="1">
            <a:spLocks noChangeArrowheads="1"/>
          </p:cNvSpPr>
          <p:nvPr/>
        </p:nvSpPr>
        <p:spPr bwMode="auto">
          <a:xfrm>
            <a:off x="4659312" y="2290013"/>
            <a:ext cx="3787775" cy="3613150"/>
          </a:xfrm>
          <a:prstGeom prst="rect">
            <a:avLst/>
          </a:prstGeom>
          <a:noFill/>
          <a:ln w="6350">
            <a:noFill/>
            <a:miter lim="800000"/>
          </a:ln>
        </p:spPr>
        <p:txBody>
          <a:bodyPr wrap="none">
            <a:spAutoFit/>
          </a:bodyPr>
          <a:lstStyle/>
          <a:p>
            <a:pPr>
              <a:lnSpc>
                <a:spcPct val="130000"/>
              </a:lnSpc>
              <a:spcBef>
                <a:spcPct val="0"/>
              </a:spcBef>
              <a:buClrTx/>
              <a:buSzTx/>
              <a:buFontTx/>
              <a:buNone/>
              <a:defRPr/>
            </a:pPr>
            <a:r>
              <a:rPr lang="zh-CN" altLang="en-US" sz="1600" b="1" dirty="0">
                <a:solidFill>
                  <a:schemeClr val="tx1"/>
                </a:solidFill>
                <a:latin typeface="Times New Roman" panose="02020603050405020304" pitchFamily="18" charset="0"/>
                <a:ea typeface="+mn-ea"/>
                <a:cs typeface="Times New Roman" panose="02020603050405020304" pitchFamily="18" charset="0"/>
              </a:rPr>
              <a:t>构造</a:t>
            </a:r>
            <a:r>
              <a:rPr lang="zh-CN" altLang="en-US" sz="1600" b="1" dirty="0" smtClean="0">
                <a:solidFill>
                  <a:schemeClr val="tx1"/>
                </a:solidFill>
                <a:latin typeface="Times New Roman" panose="02020603050405020304" pitchFamily="18" charset="0"/>
                <a:ea typeface="+mn-ea"/>
                <a:cs typeface="Times New Roman" panose="02020603050405020304" pitchFamily="18" charset="0"/>
              </a:rPr>
              <a:t>最优解</a:t>
            </a:r>
            <a:endParaRPr lang="en-US" altLang="zh-CN" sz="1600" b="1" dirty="0">
              <a:solidFill>
                <a:schemeClr val="tx1"/>
              </a:solidFill>
              <a:latin typeface="Times New Roman" panose="02020603050405020304" pitchFamily="18" charset="0"/>
              <a:ea typeface="+mn-ea"/>
              <a:cs typeface="Times New Roman" panose="02020603050405020304" pitchFamily="18" charset="0"/>
            </a:endParaRPr>
          </a:p>
          <a:p>
            <a:pPr>
              <a:lnSpc>
                <a:spcPct val="130000"/>
              </a:lnSpc>
              <a:spcBef>
                <a:spcPct val="0"/>
              </a:spcBef>
              <a:buClrTx/>
              <a:buSzTx/>
              <a:buFontTx/>
              <a:buNone/>
              <a:defRPr/>
            </a:pPr>
            <a:r>
              <a:rPr kumimoji="1" lang="en-US" altLang="zh-CN" sz="1600" dirty="0">
                <a:solidFill>
                  <a:schemeClr val="tx1"/>
                </a:solidFill>
                <a:latin typeface="Times New Roman" panose="02020603050405020304" pitchFamily="18" charset="0"/>
                <a:ea typeface="+mn-ea"/>
                <a:cs typeface="Times New Roman" panose="02020603050405020304" pitchFamily="18" charset="0"/>
              </a:rPr>
              <a:t>void </a:t>
            </a:r>
            <a:r>
              <a:rPr kumimoji="1" lang="en-US" altLang="zh-CN" sz="1600" b="1" dirty="0">
                <a:solidFill>
                  <a:schemeClr val="tx1"/>
                </a:solidFill>
                <a:latin typeface="Times New Roman" panose="02020603050405020304" pitchFamily="18" charset="0"/>
                <a:ea typeface="+mn-ea"/>
                <a:cs typeface="Times New Roman" panose="02020603050405020304" pitchFamily="18" charset="0"/>
              </a:rPr>
              <a:t>LCS</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a:t>
            </a:r>
            <a:r>
              <a:rPr kumimoji="1" lang="en-US" altLang="zh-CN" sz="1600" dirty="0" err="1">
                <a:solidFill>
                  <a:schemeClr val="tx1"/>
                </a:solidFill>
                <a:latin typeface="Times New Roman" panose="02020603050405020304" pitchFamily="18" charset="0"/>
                <a:ea typeface="+mn-ea"/>
                <a:cs typeface="Times New Roman" panose="02020603050405020304" pitchFamily="18" charset="0"/>
              </a:rPr>
              <a:t>int</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 i</a:t>
            </a:r>
            <a:r>
              <a:rPr kumimoji="1" lang="zh-CN" altLang="en-US" sz="1600" dirty="0">
                <a:solidFill>
                  <a:schemeClr val="tx1"/>
                </a:solidFill>
                <a:latin typeface="Times New Roman" panose="02020603050405020304" pitchFamily="18" charset="0"/>
                <a:ea typeface="+mn-ea"/>
                <a:cs typeface="Times New Roman" panose="02020603050405020304" pitchFamily="18" charset="0"/>
              </a:rPr>
              <a:t>，</a:t>
            </a:r>
            <a:r>
              <a:rPr kumimoji="1" lang="en-US" altLang="zh-CN" sz="1600" dirty="0" err="1">
                <a:solidFill>
                  <a:schemeClr val="tx1"/>
                </a:solidFill>
                <a:latin typeface="Times New Roman" panose="02020603050405020304" pitchFamily="18" charset="0"/>
                <a:ea typeface="+mn-ea"/>
                <a:cs typeface="Times New Roman" panose="02020603050405020304" pitchFamily="18" charset="0"/>
              </a:rPr>
              <a:t>int</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 j</a:t>
            </a:r>
            <a:r>
              <a:rPr kumimoji="1" lang="zh-CN" altLang="en-US" sz="1600" dirty="0">
                <a:solidFill>
                  <a:schemeClr val="tx1"/>
                </a:solidFill>
                <a:latin typeface="Times New Roman" panose="02020603050405020304" pitchFamily="18" charset="0"/>
                <a:ea typeface="+mn-ea"/>
                <a:cs typeface="Times New Roman" panose="02020603050405020304" pitchFamily="18" charset="0"/>
              </a:rPr>
              <a:t>，</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char *x</a:t>
            </a:r>
            <a:r>
              <a:rPr kumimoji="1" lang="zh-CN" altLang="en-US" sz="1600" dirty="0">
                <a:solidFill>
                  <a:schemeClr val="tx1"/>
                </a:solidFill>
                <a:latin typeface="Times New Roman" panose="02020603050405020304" pitchFamily="18" charset="0"/>
                <a:ea typeface="+mn-ea"/>
                <a:cs typeface="Times New Roman" panose="02020603050405020304" pitchFamily="18" charset="0"/>
              </a:rPr>
              <a:t>，</a:t>
            </a:r>
            <a:r>
              <a:rPr kumimoji="1" lang="en-US" altLang="zh-CN" sz="1600" dirty="0" err="1">
                <a:solidFill>
                  <a:schemeClr val="tx1"/>
                </a:solidFill>
                <a:latin typeface="Times New Roman" panose="02020603050405020304" pitchFamily="18" charset="0"/>
                <a:ea typeface="+mn-ea"/>
                <a:cs typeface="Times New Roman" panose="02020603050405020304" pitchFamily="18" charset="0"/>
              </a:rPr>
              <a:t>int</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 **b)</a:t>
            </a:r>
          </a:p>
          <a:p>
            <a:pPr>
              <a:lnSpc>
                <a:spcPct val="130000"/>
              </a:lnSpc>
              <a:spcBef>
                <a:spcPct val="0"/>
              </a:spcBef>
              <a:buClrTx/>
              <a:buSzTx/>
              <a:buFontTx/>
              <a:buNone/>
              <a:defRPr/>
            </a:pPr>
            <a:r>
              <a:rPr kumimoji="1" lang="en-US" altLang="zh-CN" sz="1600" dirty="0">
                <a:solidFill>
                  <a:schemeClr val="tx1"/>
                </a:solidFill>
                <a:latin typeface="Times New Roman" panose="02020603050405020304" pitchFamily="18" charset="0"/>
                <a:ea typeface="+mn-ea"/>
                <a:cs typeface="Times New Roman" panose="02020603050405020304" pitchFamily="18" charset="0"/>
              </a:rPr>
              <a:t>{</a:t>
            </a:r>
          </a:p>
          <a:p>
            <a:pPr>
              <a:lnSpc>
                <a:spcPct val="130000"/>
              </a:lnSpc>
              <a:spcBef>
                <a:spcPct val="0"/>
              </a:spcBef>
              <a:buClrTx/>
              <a:buSzTx/>
              <a:buFontTx/>
              <a:buNone/>
              <a:defRPr/>
            </a:pPr>
            <a:r>
              <a:rPr kumimoji="1" lang="en-US" altLang="zh-CN" sz="1600" dirty="0">
                <a:solidFill>
                  <a:schemeClr val="tx1"/>
                </a:solidFill>
                <a:latin typeface="Times New Roman" panose="02020603050405020304" pitchFamily="18" charset="0"/>
                <a:ea typeface="+mn-ea"/>
                <a:cs typeface="Times New Roman" panose="02020603050405020304" pitchFamily="18" charset="0"/>
              </a:rPr>
              <a:t>      if (i ==0 || j==0) return;</a:t>
            </a:r>
          </a:p>
          <a:p>
            <a:pPr>
              <a:lnSpc>
                <a:spcPct val="130000"/>
              </a:lnSpc>
              <a:spcBef>
                <a:spcPct val="0"/>
              </a:spcBef>
              <a:buClrTx/>
              <a:buSzTx/>
              <a:buFontTx/>
              <a:buNone/>
              <a:defRPr/>
            </a:pPr>
            <a:r>
              <a:rPr kumimoji="1" lang="en-US" altLang="zh-CN" sz="1600" dirty="0">
                <a:solidFill>
                  <a:schemeClr val="tx1"/>
                </a:solidFill>
                <a:latin typeface="Times New Roman" panose="02020603050405020304" pitchFamily="18" charset="0"/>
                <a:ea typeface="+mn-ea"/>
                <a:cs typeface="Times New Roman" panose="02020603050405020304" pitchFamily="18" charset="0"/>
              </a:rPr>
              <a:t>      if (b[i][j]== 1){ </a:t>
            </a:r>
          </a:p>
          <a:p>
            <a:pPr>
              <a:lnSpc>
                <a:spcPct val="130000"/>
              </a:lnSpc>
              <a:spcBef>
                <a:spcPct val="0"/>
              </a:spcBef>
              <a:buClrTx/>
              <a:buSzTx/>
              <a:buFontTx/>
              <a:buNone/>
              <a:defRPr/>
            </a:pPr>
            <a:r>
              <a:rPr kumimoji="1" lang="en-US" altLang="zh-CN" sz="1600" dirty="0">
                <a:solidFill>
                  <a:schemeClr val="tx1"/>
                </a:solidFill>
                <a:latin typeface="Times New Roman" panose="02020603050405020304" pitchFamily="18" charset="0"/>
                <a:ea typeface="+mn-ea"/>
                <a:cs typeface="Times New Roman" panose="02020603050405020304" pitchFamily="18" charset="0"/>
              </a:rPr>
              <a:t>          LCS(i-1</a:t>
            </a:r>
            <a:r>
              <a:rPr kumimoji="1" lang="zh-CN" altLang="en-US" sz="1600" dirty="0">
                <a:solidFill>
                  <a:schemeClr val="tx1"/>
                </a:solidFill>
                <a:latin typeface="Times New Roman" panose="02020603050405020304" pitchFamily="18" charset="0"/>
                <a:ea typeface="+mn-ea"/>
                <a:cs typeface="Times New Roman" panose="02020603050405020304" pitchFamily="18" charset="0"/>
              </a:rPr>
              <a:t>，</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j-1</a:t>
            </a:r>
            <a:r>
              <a:rPr kumimoji="1" lang="zh-CN" altLang="en-US" sz="1600" dirty="0">
                <a:solidFill>
                  <a:schemeClr val="tx1"/>
                </a:solidFill>
                <a:latin typeface="Times New Roman" panose="02020603050405020304" pitchFamily="18" charset="0"/>
                <a:ea typeface="+mn-ea"/>
                <a:cs typeface="Times New Roman" panose="02020603050405020304" pitchFamily="18" charset="0"/>
              </a:rPr>
              <a:t>，</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x</a:t>
            </a:r>
            <a:r>
              <a:rPr kumimoji="1" lang="zh-CN" altLang="en-US" sz="1600" dirty="0">
                <a:solidFill>
                  <a:schemeClr val="tx1"/>
                </a:solidFill>
                <a:latin typeface="Times New Roman" panose="02020603050405020304" pitchFamily="18" charset="0"/>
                <a:ea typeface="+mn-ea"/>
                <a:cs typeface="Times New Roman" panose="02020603050405020304" pitchFamily="18" charset="0"/>
              </a:rPr>
              <a:t>，</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b); </a:t>
            </a:r>
          </a:p>
          <a:p>
            <a:pPr>
              <a:lnSpc>
                <a:spcPct val="130000"/>
              </a:lnSpc>
              <a:spcBef>
                <a:spcPct val="0"/>
              </a:spcBef>
              <a:buClrTx/>
              <a:buSzTx/>
              <a:buFontTx/>
              <a:buNone/>
              <a:defRPr/>
            </a:pPr>
            <a:r>
              <a:rPr kumimoji="1" lang="en-US" altLang="zh-CN" sz="1600" dirty="0">
                <a:solidFill>
                  <a:schemeClr val="tx1"/>
                </a:solidFill>
                <a:latin typeface="Times New Roman" panose="02020603050405020304" pitchFamily="18" charset="0"/>
                <a:ea typeface="+mn-ea"/>
                <a:cs typeface="Times New Roman" panose="02020603050405020304" pitchFamily="18" charset="0"/>
              </a:rPr>
              <a:t>          </a:t>
            </a:r>
            <a:r>
              <a:rPr kumimoji="1" lang="en-US" altLang="zh-CN" sz="1600" dirty="0" err="1">
                <a:solidFill>
                  <a:schemeClr val="tx1"/>
                </a:solidFill>
                <a:latin typeface="Times New Roman" panose="02020603050405020304" pitchFamily="18" charset="0"/>
                <a:ea typeface="+mn-ea"/>
                <a:cs typeface="Times New Roman" panose="02020603050405020304" pitchFamily="18" charset="0"/>
              </a:rPr>
              <a:t>cout</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&lt;&lt;x[i]; </a:t>
            </a:r>
          </a:p>
          <a:p>
            <a:pPr>
              <a:lnSpc>
                <a:spcPct val="130000"/>
              </a:lnSpc>
              <a:spcBef>
                <a:spcPct val="0"/>
              </a:spcBef>
              <a:buClrTx/>
              <a:buSzTx/>
              <a:buFontTx/>
              <a:buNone/>
              <a:defRPr/>
            </a:pPr>
            <a:r>
              <a:rPr kumimoji="1" lang="en-US" altLang="zh-CN" sz="1600" dirty="0">
                <a:solidFill>
                  <a:schemeClr val="tx1"/>
                </a:solidFill>
                <a:latin typeface="Times New Roman" panose="02020603050405020304" pitchFamily="18" charset="0"/>
                <a:ea typeface="+mn-ea"/>
                <a:cs typeface="Times New Roman" panose="02020603050405020304" pitchFamily="18" charset="0"/>
              </a:rPr>
              <a:t>      }</a:t>
            </a:r>
          </a:p>
          <a:p>
            <a:pPr>
              <a:lnSpc>
                <a:spcPct val="130000"/>
              </a:lnSpc>
              <a:spcBef>
                <a:spcPct val="0"/>
              </a:spcBef>
              <a:buClrTx/>
              <a:buSzTx/>
              <a:buFontTx/>
              <a:buNone/>
              <a:defRPr/>
            </a:pPr>
            <a:r>
              <a:rPr kumimoji="1" lang="en-US" altLang="zh-CN" sz="1600" dirty="0">
                <a:solidFill>
                  <a:schemeClr val="tx1"/>
                </a:solidFill>
                <a:latin typeface="Times New Roman" panose="02020603050405020304" pitchFamily="18" charset="0"/>
                <a:ea typeface="+mn-ea"/>
                <a:cs typeface="Times New Roman" panose="02020603050405020304" pitchFamily="18" charset="0"/>
              </a:rPr>
              <a:t>      else if (b[i][j]== 2) LCS(i-1</a:t>
            </a:r>
            <a:r>
              <a:rPr kumimoji="1" lang="zh-CN" altLang="en-US" sz="1600" dirty="0">
                <a:solidFill>
                  <a:schemeClr val="tx1"/>
                </a:solidFill>
                <a:latin typeface="Times New Roman" panose="02020603050405020304" pitchFamily="18" charset="0"/>
                <a:ea typeface="+mn-ea"/>
                <a:cs typeface="Times New Roman" panose="02020603050405020304" pitchFamily="18" charset="0"/>
              </a:rPr>
              <a:t>，</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j</a:t>
            </a:r>
            <a:r>
              <a:rPr kumimoji="1" lang="zh-CN" altLang="en-US" sz="1600" dirty="0">
                <a:solidFill>
                  <a:schemeClr val="tx1"/>
                </a:solidFill>
                <a:latin typeface="Times New Roman" panose="02020603050405020304" pitchFamily="18" charset="0"/>
                <a:ea typeface="+mn-ea"/>
                <a:cs typeface="Times New Roman" panose="02020603050405020304" pitchFamily="18" charset="0"/>
              </a:rPr>
              <a:t>，</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x</a:t>
            </a:r>
            <a:r>
              <a:rPr kumimoji="1" lang="zh-CN" altLang="en-US" sz="1600" dirty="0">
                <a:solidFill>
                  <a:schemeClr val="tx1"/>
                </a:solidFill>
                <a:latin typeface="Times New Roman" panose="02020603050405020304" pitchFamily="18" charset="0"/>
                <a:ea typeface="+mn-ea"/>
                <a:cs typeface="Times New Roman" panose="02020603050405020304" pitchFamily="18" charset="0"/>
              </a:rPr>
              <a:t>，</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b);</a:t>
            </a:r>
          </a:p>
          <a:p>
            <a:pPr>
              <a:lnSpc>
                <a:spcPct val="130000"/>
              </a:lnSpc>
              <a:spcBef>
                <a:spcPct val="0"/>
              </a:spcBef>
              <a:buClrTx/>
              <a:buSzTx/>
              <a:buFontTx/>
              <a:buNone/>
              <a:defRPr/>
            </a:pPr>
            <a:r>
              <a:rPr kumimoji="1" lang="en-US" altLang="zh-CN" sz="1600" dirty="0">
                <a:solidFill>
                  <a:schemeClr val="tx1"/>
                </a:solidFill>
                <a:latin typeface="Times New Roman" panose="02020603050405020304" pitchFamily="18" charset="0"/>
                <a:ea typeface="+mn-ea"/>
                <a:cs typeface="Times New Roman" panose="02020603050405020304" pitchFamily="18" charset="0"/>
              </a:rPr>
              <a:t>      else LCS(i</a:t>
            </a:r>
            <a:r>
              <a:rPr kumimoji="1" lang="zh-CN" altLang="en-US" sz="1600" dirty="0">
                <a:solidFill>
                  <a:schemeClr val="tx1"/>
                </a:solidFill>
                <a:latin typeface="Times New Roman" panose="02020603050405020304" pitchFamily="18" charset="0"/>
                <a:ea typeface="+mn-ea"/>
                <a:cs typeface="Times New Roman" panose="02020603050405020304" pitchFamily="18" charset="0"/>
              </a:rPr>
              <a:t>，</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j-1</a:t>
            </a:r>
            <a:r>
              <a:rPr kumimoji="1" lang="zh-CN" altLang="en-US" sz="1600" dirty="0">
                <a:solidFill>
                  <a:schemeClr val="tx1"/>
                </a:solidFill>
                <a:latin typeface="Times New Roman" panose="02020603050405020304" pitchFamily="18" charset="0"/>
                <a:ea typeface="+mn-ea"/>
                <a:cs typeface="Times New Roman" panose="02020603050405020304" pitchFamily="18" charset="0"/>
              </a:rPr>
              <a:t>，</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x</a:t>
            </a:r>
            <a:r>
              <a:rPr kumimoji="1" lang="zh-CN" altLang="en-US" sz="1600" dirty="0">
                <a:solidFill>
                  <a:schemeClr val="tx1"/>
                </a:solidFill>
                <a:latin typeface="Times New Roman" panose="02020603050405020304" pitchFamily="18" charset="0"/>
                <a:ea typeface="+mn-ea"/>
                <a:cs typeface="Times New Roman" panose="02020603050405020304" pitchFamily="18" charset="0"/>
              </a:rPr>
              <a:t>，</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b);</a:t>
            </a:r>
          </a:p>
          <a:p>
            <a:pPr>
              <a:lnSpc>
                <a:spcPct val="130000"/>
              </a:lnSpc>
              <a:spcBef>
                <a:spcPct val="0"/>
              </a:spcBef>
              <a:buClrTx/>
              <a:buSzTx/>
              <a:buFontTx/>
              <a:buNone/>
              <a:defRPr/>
            </a:pPr>
            <a:r>
              <a:rPr kumimoji="1" lang="en-US" altLang="zh-CN" sz="1600" dirty="0">
                <a:solidFill>
                  <a:schemeClr val="tx1"/>
                </a:solidFill>
                <a:latin typeface="Times New Roman" panose="02020603050405020304" pitchFamily="18" charset="0"/>
                <a:ea typeface="+mn-ea"/>
                <a:cs typeface="Times New Roman" panose="02020603050405020304" pitchFamily="18" charset="0"/>
              </a:rPr>
              <a:t>}</a:t>
            </a:r>
          </a:p>
        </p:txBody>
      </p:sp>
      <p:cxnSp>
        <p:nvCxnSpPr>
          <p:cNvPr id="34824" name="直接箭头连接符 38"/>
          <p:cNvCxnSpPr>
            <a:cxnSpLocks noChangeShapeType="1"/>
          </p:cNvCxnSpPr>
          <p:nvPr/>
        </p:nvCxnSpPr>
        <p:spPr bwMode="auto">
          <a:xfrm rot="16200000" flipH="1">
            <a:off x="3286126" y="4572000"/>
            <a:ext cx="342900" cy="200025"/>
          </a:xfrm>
          <a:prstGeom prst="straightConnector1">
            <a:avLst/>
          </a:prstGeom>
          <a:noFill/>
          <a:ln w="9525" algn="ctr">
            <a:noFill/>
            <a:round/>
            <a:tailEnd type="arrow" w="med" len="med"/>
          </a:ln>
        </p:spPr>
      </p:cxnSp>
      <p:sp>
        <p:nvSpPr>
          <p:cNvPr id="4" name="文本框 3"/>
          <p:cNvSpPr txBox="1"/>
          <p:nvPr/>
        </p:nvSpPr>
        <p:spPr>
          <a:xfrm>
            <a:off x="1508990" y="6310357"/>
            <a:ext cx="6846746" cy="461665"/>
          </a:xfrm>
          <a:prstGeom prst="rect">
            <a:avLst/>
          </a:prstGeom>
          <a:noFill/>
        </p:spPr>
        <p:txBody>
          <a:bodyPr wrap="none" rtlCol="0">
            <a:spAutoFit/>
          </a:bodyPr>
          <a:lstStyle/>
          <a:p>
            <a:r>
              <a:rPr lang="en-US" altLang="zh-CN" sz="2400" smtClean="0"/>
              <a:t>b[i][j]</a:t>
            </a:r>
            <a:r>
              <a:rPr lang="zh-CN" altLang="en-US" sz="2400" smtClean="0"/>
              <a:t>表示</a:t>
            </a:r>
            <a:r>
              <a:rPr lang="en-US" altLang="zh-CN" sz="2400" smtClean="0"/>
              <a:t>c[i][j]</a:t>
            </a:r>
            <a:r>
              <a:rPr lang="zh-CN" altLang="en-US" sz="2400" smtClean="0"/>
              <a:t>取值的三种情况，用来构造最优解</a:t>
            </a:r>
            <a:endParaRPr lang="zh-CN" altLang="en-US" sz="24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428596" y="214290"/>
            <a:ext cx="6408738" cy="795338"/>
          </a:xfrm>
          <a:prstGeom prst="rect">
            <a:avLst/>
          </a:prstGeom>
          <a:noFill/>
          <a:ln w="9525">
            <a:noFill/>
            <a:miter lim="800000"/>
          </a:ln>
          <a:effectLst/>
        </p:spPr>
        <p:txBody>
          <a:bodyPr anchor="b"/>
          <a:lstStyle/>
          <a:p>
            <a:pPr>
              <a:spcBef>
                <a:spcPct val="0"/>
              </a:spcBef>
              <a:buClrTx/>
              <a:buSzTx/>
              <a:buNone/>
              <a:defRPr/>
            </a:pPr>
            <a:r>
              <a:rPr lang="en-US" altLang="zh-CN" sz="3800" dirty="0" smtClean="0">
                <a:solidFill>
                  <a:schemeClr val="tx2"/>
                </a:solidFill>
                <a:effectLst>
                  <a:outerShdw blurRad="38100" dist="38100" dir="2700000" algn="tl">
                    <a:srgbClr val="C0C0C0"/>
                  </a:outerShdw>
                </a:effectLst>
                <a:latin typeface="+mn-ea"/>
                <a:ea typeface="+mn-ea"/>
              </a:rPr>
              <a:t>LCS</a:t>
            </a:r>
            <a:r>
              <a:rPr lang="zh-CN" altLang="en-US" sz="3800" dirty="0">
                <a:solidFill>
                  <a:schemeClr val="tx2"/>
                </a:solidFill>
                <a:effectLst>
                  <a:outerShdw blurRad="38100" dist="38100" dir="2700000" algn="tl">
                    <a:srgbClr val="C0C0C0"/>
                  </a:outerShdw>
                </a:effectLst>
                <a:latin typeface="+mn-ea"/>
                <a:ea typeface="+mn-ea"/>
              </a:rPr>
              <a:t>的回溯构造最优解过程</a:t>
            </a:r>
            <a:endParaRPr lang="ja-JP" altLang="en-US" sz="3800" dirty="0">
              <a:solidFill>
                <a:schemeClr val="tx2"/>
              </a:solidFill>
              <a:effectLst>
                <a:outerShdw blurRad="38100" dist="38100" dir="2700000" algn="tl">
                  <a:srgbClr val="C0C0C0"/>
                </a:outerShdw>
              </a:effectLst>
              <a:latin typeface="+mn-ea"/>
              <a:ea typeface="+mn-ea"/>
            </a:endParaRPr>
          </a:p>
        </p:txBody>
      </p:sp>
      <p:sp>
        <p:nvSpPr>
          <p:cNvPr id="5" name="矩形 4"/>
          <p:cNvSpPr/>
          <p:nvPr/>
        </p:nvSpPr>
        <p:spPr>
          <a:xfrm>
            <a:off x="323528" y="1268760"/>
            <a:ext cx="8136904" cy="1815882"/>
          </a:xfrm>
          <a:prstGeom prst="rect">
            <a:avLst/>
          </a:prstGeom>
        </p:spPr>
        <p:txBody>
          <a:bodyPr wrap="square">
            <a:spAutoFit/>
          </a:bodyPr>
          <a:lstStyle/>
          <a:p>
            <a:pPr>
              <a:buNone/>
            </a:pPr>
            <a:r>
              <a:rPr lang="zh-CN" altLang="en-US" sz="2800" dirty="0" smtClean="0">
                <a:latin typeface="Times New Roman" panose="02020603050405020304" pitchFamily="18" charset="0"/>
                <a:cs typeface="Times New Roman" panose="02020603050405020304" pitchFamily="18" charset="0"/>
              </a:rPr>
              <a:t>上述没有考虑</a:t>
            </a:r>
            <a:r>
              <a:rPr lang="en-US" altLang="zh-CN" sz="2800" dirty="0" smtClean="0">
                <a:latin typeface="Times New Roman" panose="02020603050405020304" pitchFamily="18" charset="0"/>
                <a:cs typeface="Times New Roman" panose="02020603050405020304" pitchFamily="18" charset="0"/>
              </a:rPr>
              <a:t>c[i-1</a:t>
            </a:r>
            <a:r>
              <a:rPr lang="en-US" altLang="zh-CN" sz="2800" dirty="0">
                <a:latin typeface="Times New Roman" panose="02020603050405020304" pitchFamily="18" charset="0"/>
                <a:cs typeface="Times New Roman" panose="02020603050405020304" pitchFamily="18" charset="0"/>
              </a:rPr>
              <a:t>][j]==c[</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][j-1]</a:t>
            </a:r>
            <a:r>
              <a:rPr lang="zh-CN" altLang="en-US" sz="2800" dirty="0">
                <a:latin typeface="Times New Roman" panose="02020603050405020304" pitchFamily="18" charset="0"/>
                <a:cs typeface="Times New Roman" panose="02020603050405020304" pitchFamily="18" charset="0"/>
              </a:rPr>
              <a:t>的</a:t>
            </a:r>
            <a:r>
              <a:rPr lang="zh-CN" altLang="en-US" sz="2800" dirty="0" smtClean="0">
                <a:latin typeface="Times New Roman" panose="02020603050405020304" pitchFamily="18" charset="0"/>
                <a:cs typeface="Times New Roman" panose="02020603050405020304" pitchFamily="18" charset="0"/>
              </a:rPr>
              <a:t>情况。</a:t>
            </a:r>
            <a:r>
              <a:rPr lang="zh-CN" altLang="en-US" sz="2800" dirty="0" smtClean="0"/>
              <a:t>对</a:t>
            </a:r>
            <a:r>
              <a:rPr lang="en-US" altLang="zh-CN" sz="2800" dirty="0"/>
              <a:t>b[</a:t>
            </a:r>
            <a:r>
              <a:rPr lang="en-US" altLang="zh-CN" sz="2800" dirty="0" err="1"/>
              <a:t>i</a:t>
            </a:r>
            <a:r>
              <a:rPr lang="en-US" altLang="zh-CN" sz="2800" dirty="0"/>
              <a:t>][j</a:t>
            </a:r>
            <a:r>
              <a:rPr lang="en-US" altLang="zh-CN" sz="2800" dirty="0" smtClean="0"/>
              <a:t>]</a:t>
            </a:r>
            <a:r>
              <a:rPr lang="zh-CN" altLang="en-US" sz="2800" dirty="0" smtClean="0"/>
              <a:t>的取值添加</a:t>
            </a:r>
            <a:r>
              <a:rPr lang="zh-CN" altLang="en-US" sz="2800" dirty="0"/>
              <a:t>一种可能，等于</a:t>
            </a:r>
            <a:r>
              <a:rPr lang="en-US" altLang="zh-CN" sz="2800" dirty="0" smtClean="0"/>
              <a:t>4</a:t>
            </a:r>
            <a:r>
              <a:rPr lang="zh-CN" altLang="en-US" sz="2800" dirty="0" smtClean="0"/>
              <a:t>，表示</a:t>
            </a:r>
            <a:r>
              <a:rPr lang="en-US" altLang="zh-CN" sz="2800" dirty="0">
                <a:latin typeface="Times New Roman" panose="02020603050405020304" pitchFamily="18" charset="0"/>
                <a:cs typeface="Times New Roman" panose="02020603050405020304" pitchFamily="18" charset="0"/>
              </a:rPr>
              <a:t>c[i-1][j]==c[</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][j-1</a:t>
            </a:r>
            <a:r>
              <a:rPr lang="en-US" altLang="zh-CN" sz="2800" dirty="0" smtClean="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。这样</a:t>
            </a:r>
            <a:r>
              <a:rPr lang="zh-CN" altLang="en-US" sz="2800" dirty="0" smtClean="0"/>
              <a:t>通过路径回溯可以找出</a:t>
            </a:r>
            <a:r>
              <a:rPr lang="zh-CN" altLang="en-US" sz="2800" b="1" dirty="0" smtClean="0">
                <a:solidFill>
                  <a:srgbClr val="FF0000"/>
                </a:solidFill>
              </a:rPr>
              <a:t>所有</a:t>
            </a:r>
            <a:r>
              <a:rPr lang="zh-CN" altLang="en-US" sz="2800" dirty="0" smtClean="0"/>
              <a:t>最长公共子序列。不做这项更改则只能找出一个最优解。</a:t>
            </a:r>
            <a:endParaRPr lang="en-US" altLang="zh-CN" sz="2800" dirty="0" smtClean="0">
              <a:latin typeface="Times New Roman" panose="02020603050405020304" pitchFamily="18" charset="0"/>
              <a:cs typeface="Times New Roman" panose="02020603050405020304" pitchFamily="18" charset="0"/>
            </a:endParaRPr>
          </a:p>
        </p:txBody>
      </p:sp>
      <p:pic>
        <p:nvPicPr>
          <p:cNvPr id="6" name="Picture 4"/>
          <p:cNvPicPr>
            <a:picLocks noChangeAspect="1" noChangeArrowheads="1"/>
          </p:cNvPicPr>
          <p:nvPr/>
        </p:nvPicPr>
        <p:blipFill>
          <a:blip r:embed="rId2" cstate="print"/>
          <a:srcRect/>
          <a:stretch>
            <a:fillRect/>
          </a:stretch>
        </p:blipFill>
        <p:spPr bwMode="auto">
          <a:xfrm>
            <a:off x="611560" y="3084642"/>
            <a:ext cx="4319464" cy="3570872"/>
          </a:xfrm>
          <a:prstGeom prst="rect">
            <a:avLst/>
          </a:prstGeom>
          <a:noFill/>
          <a:ln w="9525">
            <a:noFill/>
            <a:miter lim="800000"/>
            <a:headEnd/>
            <a:tailEnd/>
          </a:ln>
          <a:effectLst/>
        </p:spPr>
      </p:pic>
      <p:cxnSp>
        <p:nvCxnSpPr>
          <p:cNvPr id="7" name="直接箭头连接符 6"/>
          <p:cNvCxnSpPr/>
          <p:nvPr/>
        </p:nvCxnSpPr>
        <p:spPr bwMode="auto">
          <a:xfrm flipV="1">
            <a:off x="4900910" y="4805906"/>
            <a:ext cx="792088" cy="188868"/>
          </a:xfrm>
          <a:prstGeom prst="straightConnector1">
            <a:avLst/>
          </a:prstGeom>
          <a:ln>
            <a:headEnd type="none" w="med" len="med"/>
            <a:tailEnd type="triangle"/>
          </a:ln>
        </p:spPr>
        <p:style>
          <a:lnRef idx="2">
            <a:schemeClr val="accent1"/>
          </a:lnRef>
          <a:fillRef idx="0">
            <a:schemeClr val="accent1"/>
          </a:fillRef>
          <a:effectRef idx="1">
            <a:schemeClr val="accent1"/>
          </a:effectRef>
          <a:fontRef idx="minor">
            <a:schemeClr val="tx1"/>
          </a:fontRef>
        </p:style>
      </p:cxnSp>
      <p:sp>
        <p:nvSpPr>
          <p:cNvPr id="9" name="矩形 8"/>
          <p:cNvSpPr/>
          <p:nvPr/>
        </p:nvSpPr>
        <p:spPr>
          <a:xfrm>
            <a:off x="5692998" y="4394610"/>
            <a:ext cx="1412566" cy="600164"/>
          </a:xfrm>
          <a:prstGeom prst="rect">
            <a:avLst/>
          </a:prstGeom>
        </p:spPr>
        <p:txBody>
          <a:bodyPr wrap="none">
            <a:spAutoFit/>
          </a:bodyPr>
          <a:lstStyle/>
          <a:p>
            <a:pPr>
              <a:buNone/>
            </a:pPr>
            <a:r>
              <a:rPr lang="zh-CN" altLang="en-US" sz="1500" dirty="0" smtClean="0">
                <a:latin typeface="Times New Roman" panose="02020603050405020304" pitchFamily="18" charset="0"/>
                <a:cs typeface="Times New Roman" panose="02020603050405020304" pitchFamily="18" charset="0"/>
              </a:rPr>
              <a:t>括号外面</a:t>
            </a:r>
            <a:r>
              <a:rPr lang="en-US" altLang="zh-CN" sz="1500" dirty="0" smtClean="0">
                <a:latin typeface="Times New Roman" panose="02020603050405020304" pitchFamily="18" charset="0"/>
                <a:cs typeface="Times New Roman" panose="02020603050405020304" pitchFamily="18" charset="0"/>
              </a:rPr>
              <a:t>c[</a:t>
            </a:r>
            <a:r>
              <a:rPr lang="en-US" altLang="zh-CN" sz="1500" dirty="0" err="1" smtClean="0">
                <a:latin typeface="Times New Roman" panose="02020603050405020304" pitchFamily="18" charset="0"/>
                <a:cs typeface="Times New Roman" panose="02020603050405020304" pitchFamily="18" charset="0"/>
              </a:rPr>
              <a:t>i</a:t>
            </a:r>
            <a:r>
              <a:rPr lang="en-US" altLang="zh-CN" sz="1500" dirty="0" smtClean="0">
                <a:latin typeface="Times New Roman" panose="02020603050405020304" pitchFamily="18" charset="0"/>
                <a:cs typeface="Times New Roman" panose="02020603050405020304" pitchFamily="18" charset="0"/>
              </a:rPr>
              <a:t>][</a:t>
            </a:r>
            <a:r>
              <a:rPr lang="en-US" altLang="zh-CN" sz="1500" dirty="0">
                <a:latin typeface="Times New Roman" panose="02020603050405020304" pitchFamily="18" charset="0"/>
                <a:cs typeface="Times New Roman" panose="02020603050405020304" pitchFamily="18" charset="0"/>
              </a:rPr>
              <a:t>j</a:t>
            </a:r>
            <a:r>
              <a:rPr lang="en-US" altLang="zh-CN" sz="1500" dirty="0" smtClean="0">
                <a:latin typeface="Times New Roman" panose="02020603050405020304" pitchFamily="18" charset="0"/>
                <a:cs typeface="Times New Roman" panose="02020603050405020304" pitchFamily="18" charset="0"/>
              </a:rPr>
              <a:t>]</a:t>
            </a:r>
          </a:p>
          <a:p>
            <a:pPr>
              <a:buNone/>
            </a:pPr>
            <a:r>
              <a:rPr lang="zh-CN" altLang="en-US" sz="1500" dirty="0" smtClean="0">
                <a:latin typeface="Times New Roman" panose="02020603050405020304" pitchFamily="18" charset="0"/>
                <a:cs typeface="Times New Roman" panose="02020603050405020304" pitchFamily="18" charset="0"/>
              </a:rPr>
              <a:t>括号里面</a:t>
            </a:r>
            <a:r>
              <a:rPr lang="en-US" altLang="zh-CN" sz="1500" dirty="0" smtClean="0">
                <a:latin typeface="Times New Roman" panose="02020603050405020304" pitchFamily="18" charset="0"/>
                <a:cs typeface="Times New Roman" panose="02020603050405020304" pitchFamily="18" charset="0"/>
              </a:rPr>
              <a:t>b[</a:t>
            </a:r>
            <a:r>
              <a:rPr lang="en-US" altLang="zh-CN" sz="1500" dirty="0" err="1" smtClean="0">
                <a:latin typeface="Times New Roman" panose="02020603050405020304" pitchFamily="18" charset="0"/>
                <a:cs typeface="Times New Roman" panose="02020603050405020304" pitchFamily="18" charset="0"/>
              </a:rPr>
              <a:t>i</a:t>
            </a:r>
            <a:r>
              <a:rPr lang="en-US" altLang="zh-CN" sz="1500" dirty="0">
                <a:latin typeface="Times New Roman" panose="02020603050405020304" pitchFamily="18" charset="0"/>
                <a:cs typeface="Times New Roman" panose="02020603050405020304" pitchFamily="18" charset="0"/>
              </a:rPr>
              <a:t>][j]</a:t>
            </a:r>
            <a:endParaRPr lang="zh-CN" altLang="en-US" sz="1500" dirty="0"/>
          </a:p>
        </p:txBody>
      </p:sp>
      <p:sp>
        <p:nvSpPr>
          <p:cNvPr id="10" name="文本框 9"/>
          <p:cNvSpPr txBox="1"/>
          <p:nvPr/>
        </p:nvSpPr>
        <p:spPr>
          <a:xfrm>
            <a:off x="5188942" y="6304449"/>
            <a:ext cx="809837" cy="323165"/>
          </a:xfrm>
          <a:prstGeom prst="rect">
            <a:avLst/>
          </a:prstGeom>
          <a:noFill/>
        </p:spPr>
        <p:txBody>
          <a:bodyPr wrap="none" rtlCol="0">
            <a:spAutoFit/>
          </a:bodyPr>
          <a:lstStyle/>
          <a:p>
            <a:pPr>
              <a:buNone/>
            </a:pPr>
            <a:r>
              <a:rPr lang="en-US" altLang="zh-CN" sz="1500" dirty="0" smtClean="0"/>
              <a:t>b[</a:t>
            </a:r>
            <a:r>
              <a:rPr lang="en-US" altLang="zh-CN" sz="1500" dirty="0" err="1" smtClean="0"/>
              <a:t>i</a:t>
            </a:r>
            <a:r>
              <a:rPr lang="en-US" altLang="zh-CN" sz="1500" dirty="0" smtClean="0"/>
              <a:t>][j]=4</a:t>
            </a:r>
            <a:endParaRPr lang="zh-CN" altLang="en-US" sz="1500" dirty="0"/>
          </a:p>
        </p:txBody>
      </p:sp>
      <p:cxnSp>
        <p:nvCxnSpPr>
          <p:cNvPr id="11" name="直接箭头连接符 10"/>
          <p:cNvCxnSpPr>
            <a:endCxn id="10" idx="1"/>
          </p:cNvCxnSpPr>
          <p:nvPr/>
        </p:nvCxnSpPr>
        <p:spPr bwMode="auto">
          <a:xfrm>
            <a:off x="4851472" y="6443020"/>
            <a:ext cx="337470" cy="23012"/>
          </a:xfrm>
          <a:prstGeom prst="straightConnector1">
            <a:avLst/>
          </a:prstGeom>
          <a:ln>
            <a:headEnd type="none" w="med" len="med"/>
            <a:tailEnd type="triangle"/>
          </a:ln>
        </p:spPr>
        <p:style>
          <a:lnRef idx="2">
            <a:schemeClr val="accent1"/>
          </a:lnRef>
          <a:fillRef idx="0">
            <a:schemeClr val="accent1"/>
          </a:fillRef>
          <a:effectRef idx="1">
            <a:schemeClr val="accent1"/>
          </a:effectRef>
          <a:fontRef idx="minor">
            <a:schemeClr val="tx1"/>
          </a:fontRef>
        </p:style>
      </p:cxnSp>
      <p:sp>
        <p:nvSpPr>
          <p:cNvPr id="14" name="文本框 13"/>
          <p:cNvSpPr txBox="1"/>
          <p:nvPr/>
        </p:nvSpPr>
        <p:spPr>
          <a:xfrm>
            <a:off x="6444208" y="6304449"/>
            <a:ext cx="2568204" cy="523220"/>
          </a:xfrm>
          <a:prstGeom prst="rect">
            <a:avLst/>
          </a:prstGeom>
          <a:noFill/>
        </p:spPr>
        <p:txBody>
          <a:bodyPr wrap="square" rtlCol="0">
            <a:spAutoFit/>
          </a:bodyPr>
          <a:lstStyle/>
          <a:p>
            <a:pPr>
              <a:buNone/>
            </a:pPr>
            <a:r>
              <a:rPr lang="en-US" altLang="zh-CN" sz="2800" dirty="0" smtClean="0">
                <a:solidFill>
                  <a:srgbClr val="FF0000"/>
                </a:solidFill>
              </a:rPr>
              <a:t>BCBA</a:t>
            </a:r>
            <a:r>
              <a:rPr lang="zh-CN" altLang="en-US" sz="2800" dirty="0">
                <a:solidFill>
                  <a:srgbClr val="FF0000"/>
                </a:solidFill>
              </a:rPr>
              <a:t> </a:t>
            </a:r>
            <a:r>
              <a:rPr lang="zh-CN" altLang="en-US" sz="2800" dirty="0" smtClean="0">
                <a:solidFill>
                  <a:srgbClr val="FF0000"/>
                </a:solidFill>
              </a:rPr>
              <a:t>、</a:t>
            </a:r>
            <a:r>
              <a:rPr lang="en-US" altLang="zh-CN" sz="2800" dirty="0" smtClean="0">
                <a:solidFill>
                  <a:srgbClr val="FF0000"/>
                </a:solidFill>
              </a:rPr>
              <a:t>BDAB</a:t>
            </a:r>
            <a:endParaRPr lang="zh-CN" altLang="en-US" sz="2800" dirty="0">
              <a:solidFill>
                <a:srgbClr val="FF00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7E7CB31-EEE1-48D1-96BB-97B706B4F6DA}" type="slidenum">
              <a:rPr lang="en-US" altLang="zh-CN">
                <a:latin typeface="+mn-ea"/>
              </a:rPr>
              <a:t>26</a:t>
            </a:fld>
            <a:endParaRPr lang="en-US" altLang="zh-CN">
              <a:latin typeface="+mn-ea"/>
            </a:endParaRPr>
          </a:p>
        </p:txBody>
      </p:sp>
      <p:sp>
        <p:nvSpPr>
          <p:cNvPr id="304130" name="Rectangle 2"/>
          <p:cNvSpPr>
            <a:spLocks noChangeArrowheads="1"/>
          </p:cNvSpPr>
          <p:nvPr/>
        </p:nvSpPr>
        <p:spPr bwMode="auto">
          <a:xfrm>
            <a:off x="436563" y="115888"/>
            <a:ext cx="6408737" cy="795337"/>
          </a:xfrm>
          <a:prstGeom prst="rect">
            <a:avLst/>
          </a:prstGeom>
          <a:noFill/>
          <a:ln w="9525">
            <a:noFill/>
            <a:miter lim="800000"/>
          </a:ln>
          <a:effectLst/>
        </p:spPr>
        <p:txBody>
          <a:bodyPr anchor="b"/>
          <a:lstStyle/>
          <a:p>
            <a:pPr>
              <a:spcBef>
                <a:spcPct val="0"/>
              </a:spcBef>
              <a:buClrTx/>
              <a:buSzTx/>
              <a:buFontTx/>
              <a:buNone/>
              <a:defRPr/>
            </a:pPr>
            <a:r>
              <a:rPr lang="zh-CN" altLang="en-US" sz="3800" dirty="0">
                <a:solidFill>
                  <a:schemeClr val="tx2"/>
                </a:solidFill>
                <a:effectLst>
                  <a:outerShdw blurRad="38100" dist="38100" dir="2700000" algn="tl">
                    <a:srgbClr val="C0C0C0"/>
                  </a:outerShdw>
                </a:effectLst>
                <a:latin typeface="+mn-ea"/>
                <a:ea typeface="+mn-ea"/>
              </a:rPr>
              <a:t>算法的改进</a:t>
            </a:r>
            <a:endParaRPr lang="ja-JP" altLang="en-US" sz="3800" dirty="0">
              <a:solidFill>
                <a:schemeClr val="tx2"/>
              </a:solidFill>
              <a:effectLst>
                <a:outerShdw blurRad="38100" dist="38100" dir="2700000" algn="tl">
                  <a:srgbClr val="C0C0C0"/>
                </a:outerShdw>
              </a:effectLst>
              <a:latin typeface="+mn-ea"/>
              <a:ea typeface="+mn-ea"/>
            </a:endParaRPr>
          </a:p>
        </p:txBody>
      </p:sp>
      <p:sp>
        <p:nvSpPr>
          <p:cNvPr id="47108" name="Text Box 3"/>
          <p:cNvSpPr txBox="1">
            <a:spLocks noChangeArrowheads="1"/>
          </p:cNvSpPr>
          <p:nvPr/>
        </p:nvSpPr>
        <p:spPr bwMode="auto">
          <a:xfrm>
            <a:off x="395536" y="1268760"/>
            <a:ext cx="8516937" cy="2246769"/>
          </a:xfrm>
          <a:prstGeom prst="rect">
            <a:avLst/>
          </a:prstGeom>
          <a:solidFill>
            <a:srgbClr val="FFCC00"/>
          </a:solidFill>
          <a:ln w="6350">
            <a:noFill/>
            <a:miter lim="800000"/>
          </a:ln>
        </p:spPr>
        <p:txBody>
          <a:bodyPr>
            <a:spAutoFit/>
          </a:bodyPr>
          <a:lstStyle/>
          <a:p>
            <a:pPr>
              <a:spcBef>
                <a:spcPct val="0"/>
              </a:spcBef>
              <a:buClrTx/>
              <a:buSzTx/>
              <a:buFontTx/>
              <a:buChar char="•"/>
              <a:defRPr/>
            </a:pPr>
            <a:r>
              <a:rPr lang="zh-CN" altLang="en-US" sz="2800" dirty="0">
                <a:solidFill>
                  <a:schemeClr val="tx1"/>
                </a:solidFill>
                <a:latin typeface="Times New Roman" panose="02020603050405020304" pitchFamily="18" charset="0"/>
                <a:ea typeface="+mn-ea"/>
                <a:cs typeface="Times New Roman" panose="02020603050405020304" pitchFamily="18" charset="0"/>
              </a:rPr>
              <a:t>在</a:t>
            </a:r>
            <a:r>
              <a:rPr lang="zh-CN" altLang="en-US" sz="2800" dirty="0" smtClean="0">
                <a:solidFill>
                  <a:schemeClr val="tx1"/>
                </a:solidFill>
                <a:latin typeface="Times New Roman" panose="02020603050405020304" pitchFamily="18" charset="0"/>
                <a:ea typeface="+mn-ea"/>
                <a:cs typeface="Times New Roman" panose="02020603050405020304" pitchFamily="18" charset="0"/>
              </a:rPr>
              <a:t>算法</a:t>
            </a:r>
            <a:r>
              <a:rPr lang="en-US" altLang="zh-CN" sz="2800" b="1" dirty="0" err="1" smtClean="0">
                <a:solidFill>
                  <a:schemeClr val="tx1"/>
                </a:solidFill>
                <a:latin typeface="Times New Roman" panose="02020603050405020304" pitchFamily="18" charset="0"/>
                <a:ea typeface="+mn-ea"/>
                <a:cs typeface="Times New Roman" panose="02020603050405020304" pitchFamily="18" charset="0"/>
              </a:rPr>
              <a:t>LCSLength</a:t>
            </a:r>
            <a:r>
              <a:rPr lang="zh-CN" altLang="en-US" sz="2800" dirty="0" smtClean="0">
                <a:solidFill>
                  <a:schemeClr val="tx1"/>
                </a:solidFill>
                <a:latin typeface="Times New Roman" panose="02020603050405020304" pitchFamily="18" charset="0"/>
                <a:ea typeface="+mn-ea"/>
                <a:cs typeface="Times New Roman" panose="02020603050405020304" pitchFamily="18" charset="0"/>
              </a:rPr>
              <a:t>和</a:t>
            </a:r>
            <a:r>
              <a:rPr lang="en-US" altLang="zh-CN" sz="2800" b="1" dirty="0" smtClean="0">
                <a:solidFill>
                  <a:schemeClr val="tx1"/>
                </a:solidFill>
                <a:latin typeface="Times New Roman" panose="02020603050405020304" pitchFamily="18" charset="0"/>
                <a:ea typeface="+mn-ea"/>
                <a:cs typeface="Times New Roman" panose="02020603050405020304" pitchFamily="18" charset="0"/>
              </a:rPr>
              <a:t>LCS</a:t>
            </a:r>
            <a:r>
              <a:rPr lang="zh-CN" altLang="en-US" sz="2800" dirty="0" smtClean="0">
                <a:solidFill>
                  <a:schemeClr val="tx1"/>
                </a:solidFill>
                <a:latin typeface="Times New Roman" panose="02020603050405020304" pitchFamily="18" charset="0"/>
                <a:ea typeface="+mn-ea"/>
                <a:cs typeface="Times New Roman" panose="02020603050405020304" pitchFamily="18" charset="0"/>
              </a:rPr>
              <a:t>中</a:t>
            </a:r>
            <a:r>
              <a:rPr lang="zh-CN" altLang="en-US" sz="2800" dirty="0">
                <a:solidFill>
                  <a:schemeClr val="tx1"/>
                </a:solidFill>
                <a:latin typeface="Times New Roman" panose="02020603050405020304" pitchFamily="18" charset="0"/>
                <a:ea typeface="+mn-ea"/>
                <a:cs typeface="Times New Roman" panose="02020603050405020304" pitchFamily="18" charset="0"/>
              </a:rPr>
              <a:t>，可进一步将数组</a:t>
            </a:r>
            <a:r>
              <a:rPr lang="en-US" altLang="zh-CN" sz="2800" dirty="0">
                <a:solidFill>
                  <a:schemeClr val="tx1"/>
                </a:solidFill>
                <a:latin typeface="Times New Roman" panose="02020603050405020304" pitchFamily="18" charset="0"/>
                <a:ea typeface="+mn-ea"/>
                <a:cs typeface="Times New Roman" panose="02020603050405020304" pitchFamily="18" charset="0"/>
              </a:rPr>
              <a:t>b</a:t>
            </a:r>
            <a:r>
              <a:rPr lang="zh-CN" altLang="en-US" sz="2800" dirty="0">
                <a:solidFill>
                  <a:schemeClr val="tx1"/>
                </a:solidFill>
                <a:latin typeface="Times New Roman" panose="02020603050405020304" pitchFamily="18" charset="0"/>
                <a:ea typeface="+mn-ea"/>
                <a:cs typeface="Times New Roman" panose="02020603050405020304" pitchFamily="18" charset="0"/>
              </a:rPr>
              <a:t>省去。事实上，数组元素</a:t>
            </a:r>
            <a:r>
              <a:rPr lang="en-US" altLang="zh-CN" sz="2800" dirty="0">
                <a:solidFill>
                  <a:schemeClr val="tx1"/>
                </a:solidFill>
                <a:latin typeface="Times New Roman" panose="02020603050405020304" pitchFamily="18" charset="0"/>
                <a:ea typeface="+mn-ea"/>
                <a:cs typeface="Times New Roman" panose="02020603050405020304" pitchFamily="18" charset="0"/>
              </a:rPr>
              <a:t>c[i][j]</a:t>
            </a:r>
            <a:r>
              <a:rPr lang="zh-CN" altLang="en-US" sz="2800" dirty="0">
                <a:solidFill>
                  <a:schemeClr val="tx1"/>
                </a:solidFill>
                <a:latin typeface="Times New Roman" panose="02020603050405020304" pitchFamily="18" charset="0"/>
                <a:ea typeface="+mn-ea"/>
                <a:cs typeface="Times New Roman" panose="02020603050405020304" pitchFamily="18" charset="0"/>
              </a:rPr>
              <a:t>的值仅由</a:t>
            </a:r>
            <a:r>
              <a:rPr lang="en-US" altLang="zh-CN" sz="2800" dirty="0">
                <a:solidFill>
                  <a:schemeClr val="tx1"/>
                </a:solidFill>
                <a:latin typeface="Times New Roman" panose="02020603050405020304" pitchFamily="18" charset="0"/>
                <a:ea typeface="+mn-ea"/>
                <a:cs typeface="Times New Roman" panose="02020603050405020304" pitchFamily="18" charset="0"/>
              </a:rPr>
              <a:t>c[i-1][j-1]</a:t>
            </a:r>
            <a:r>
              <a:rPr lang="zh-CN" altLang="en-US" sz="2800" dirty="0">
                <a:solidFill>
                  <a:schemeClr val="tx1"/>
                </a:solidFill>
                <a:latin typeface="Times New Roman" panose="02020603050405020304" pitchFamily="18" charset="0"/>
                <a:ea typeface="+mn-ea"/>
                <a:cs typeface="Times New Roman" panose="02020603050405020304" pitchFamily="18" charset="0"/>
              </a:rPr>
              <a:t>，</a:t>
            </a:r>
            <a:r>
              <a:rPr lang="en-US" altLang="zh-CN" sz="2800" dirty="0">
                <a:solidFill>
                  <a:schemeClr val="tx1"/>
                </a:solidFill>
                <a:latin typeface="Times New Roman" panose="02020603050405020304" pitchFamily="18" charset="0"/>
                <a:ea typeface="+mn-ea"/>
                <a:cs typeface="Times New Roman" panose="02020603050405020304" pitchFamily="18" charset="0"/>
              </a:rPr>
              <a:t>c[i-1][j]</a:t>
            </a:r>
            <a:r>
              <a:rPr lang="zh-CN" altLang="en-US" sz="2800" dirty="0">
                <a:solidFill>
                  <a:schemeClr val="tx1"/>
                </a:solidFill>
                <a:latin typeface="Times New Roman" panose="02020603050405020304" pitchFamily="18" charset="0"/>
                <a:ea typeface="+mn-ea"/>
                <a:cs typeface="Times New Roman" panose="02020603050405020304" pitchFamily="18" charset="0"/>
              </a:rPr>
              <a:t>和</a:t>
            </a:r>
            <a:r>
              <a:rPr lang="en-US" altLang="zh-CN" sz="2800" dirty="0">
                <a:solidFill>
                  <a:schemeClr val="tx1"/>
                </a:solidFill>
                <a:latin typeface="Times New Roman" panose="02020603050405020304" pitchFamily="18" charset="0"/>
                <a:ea typeface="+mn-ea"/>
                <a:cs typeface="Times New Roman" panose="02020603050405020304" pitchFamily="18" charset="0"/>
              </a:rPr>
              <a:t>c[i][j-1]</a:t>
            </a:r>
            <a:r>
              <a:rPr lang="zh-CN" altLang="en-US" sz="2800" dirty="0">
                <a:solidFill>
                  <a:schemeClr val="tx1"/>
                </a:solidFill>
                <a:latin typeface="Times New Roman" panose="02020603050405020304" pitchFamily="18" charset="0"/>
                <a:ea typeface="+mn-ea"/>
                <a:cs typeface="Times New Roman" panose="02020603050405020304" pitchFamily="18" charset="0"/>
              </a:rPr>
              <a:t>这</a:t>
            </a:r>
            <a:r>
              <a:rPr lang="en-US" altLang="zh-CN" sz="2800" dirty="0">
                <a:solidFill>
                  <a:schemeClr val="tx1"/>
                </a:solidFill>
                <a:latin typeface="Times New Roman" panose="02020603050405020304" pitchFamily="18" charset="0"/>
                <a:ea typeface="+mn-ea"/>
                <a:cs typeface="Times New Roman" panose="02020603050405020304" pitchFamily="18" charset="0"/>
              </a:rPr>
              <a:t>3</a:t>
            </a:r>
            <a:r>
              <a:rPr lang="zh-CN" altLang="en-US" sz="2800" dirty="0">
                <a:solidFill>
                  <a:schemeClr val="tx1"/>
                </a:solidFill>
                <a:latin typeface="Times New Roman" panose="02020603050405020304" pitchFamily="18" charset="0"/>
                <a:ea typeface="+mn-ea"/>
                <a:cs typeface="Times New Roman" panose="02020603050405020304" pitchFamily="18" charset="0"/>
              </a:rPr>
              <a:t>个数组元素的值所确定。对于给定的数组元素</a:t>
            </a:r>
            <a:r>
              <a:rPr lang="en-US" altLang="zh-CN" sz="2800" dirty="0">
                <a:solidFill>
                  <a:schemeClr val="tx1"/>
                </a:solidFill>
                <a:latin typeface="Times New Roman" panose="02020603050405020304" pitchFamily="18" charset="0"/>
                <a:ea typeface="+mn-ea"/>
                <a:cs typeface="Times New Roman" panose="02020603050405020304" pitchFamily="18" charset="0"/>
              </a:rPr>
              <a:t>c[i][j]</a:t>
            </a:r>
            <a:r>
              <a:rPr lang="zh-CN" altLang="en-US" sz="2800" dirty="0">
                <a:solidFill>
                  <a:schemeClr val="tx1"/>
                </a:solidFill>
                <a:latin typeface="Times New Roman" panose="02020603050405020304" pitchFamily="18" charset="0"/>
                <a:ea typeface="+mn-ea"/>
                <a:cs typeface="Times New Roman" panose="02020603050405020304" pitchFamily="18" charset="0"/>
              </a:rPr>
              <a:t>，可以不借助于数组</a:t>
            </a:r>
            <a:r>
              <a:rPr lang="en-US" altLang="zh-CN" sz="2800" dirty="0">
                <a:solidFill>
                  <a:schemeClr val="tx1"/>
                </a:solidFill>
                <a:latin typeface="Times New Roman" panose="02020603050405020304" pitchFamily="18" charset="0"/>
                <a:ea typeface="+mn-ea"/>
                <a:cs typeface="Times New Roman" panose="02020603050405020304" pitchFamily="18" charset="0"/>
              </a:rPr>
              <a:t>b</a:t>
            </a:r>
            <a:r>
              <a:rPr lang="zh-CN" altLang="en-US" sz="2800" dirty="0">
                <a:solidFill>
                  <a:schemeClr val="tx1"/>
                </a:solidFill>
                <a:latin typeface="Times New Roman" panose="02020603050405020304" pitchFamily="18" charset="0"/>
                <a:ea typeface="+mn-ea"/>
                <a:cs typeface="Times New Roman" panose="02020603050405020304" pitchFamily="18" charset="0"/>
              </a:rPr>
              <a:t>而仅</a:t>
            </a:r>
            <a:r>
              <a:rPr lang="zh-CN" altLang="en-US" sz="2800" dirty="0" smtClean="0">
                <a:solidFill>
                  <a:schemeClr val="tx1"/>
                </a:solidFill>
                <a:latin typeface="Times New Roman" panose="02020603050405020304" pitchFamily="18" charset="0"/>
                <a:ea typeface="+mn-ea"/>
                <a:cs typeface="Times New Roman" panose="02020603050405020304" pitchFamily="18" charset="0"/>
              </a:rPr>
              <a:t>借助于三个值的关系</a:t>
            </a:r>
            <a:r>
              <a:rPr lang="zh-CN" altLang="en-US" sz="2800" dirty="0">
                <a:solidFill>
                  <a:schemeClr val="tx1"/>
                </a:solidFill>
                <a:latin typeface="Times New Roman" panose="02020603050405020304" pitchFamily="18" charset="0"/>
                <a:cs typeface="Times New Roman" panose="02020603050405020304" pitchFamily="18" charset="0"/>
              </a:rPr>
              <a:t>在</a:t>
            </a:r>
            <a:r>
              <a:rPr lang="en-US" altLang="zh-CN" sz="2800" dirty="0">
                <a:solidFill>
                  <a:schemeClr val="tx1"/>
                </a:solidFill>
                <a:cs typeface="Times New Roman" panose="02020603050405020304" pitchFamily="18" charset="0"/>
              </a:rPr>
              <a:t>O(1)</a:t>
            </a:r>
            <a:r>
              <a:rPr lang="zh-CN" altLang="en-US" sz="2800" dirty="0">
                <a:solidFill>
                  <a:schemeClr val="tx1"/>
                </a:solidFill>
                <a:latin typeface="Times New Roman" panose="02020603050405020304" pitchFamily="18" charset="0"/>
                <a:cs typeface="Times New Roman" panose="02020603050405020304" pitchFamily="18" charset="0"/>
              </a:rPr>
              <a:t>时间内</a:t>
            </a:r>
            <a:r>
              <a:rPr lang="zh-CN" altLang="en-US" sz="2800" dirty="0" smtClean="0">
                <a:solidFill>
                  <a:schemeClr val="tx1"/>
                </a:solidFill>
                <a:latin typeface="Times New Roman" panose="02020603050405020304" pitchFamily="18" charset="0"/>
                <a:ea typeface="+mn-ea"/>
                <a:cs typeface="Times New Roman" panose="02020603050405020304" pitchFamily="18" charset="0"/>
              </a:rPr>
              <a:t>来确定</a:t>
            </a:r>
            <a:r>
              <a:rPr lang="en-US" altLang="zh-CN" sz="2800" dirty="0">
                <a:solidFill>
                  <a:schemeClr val="tx1"/>
                </a:solidFill>
                <a:latin typeface="Times New Roman" panose="02020603050405020304" pitchFamily="18" charset="0"/>
                <a:ea typeface="+mn-ea"/>
                <a:cs typeface="Times New Roman" panose="02020603050405020304" pitchFamily="18" charset="0"/>
              </a:rPr>
              <a:t>c[i][j]</a:t>
            </a:r>
            <a:r>
              <a:rPr lang="zh-CN" altLang="en-US" sz="2800" dirty="0">
                <a:solidFill>
                  <a:schemeClr val="tx1"/>
                </a:solidFill>
                <a:latin typeface="Times New Roman" panose="02020603050405020304" pitchFamily="18" charset="0"/>
                <a:ea typeface="+mn-ea"/>
                <a:cs typeface="Times New Roman" panose="02020603050405020304" pitchFamily="18" charset="0"/>
              </a:rPr>
              <a:t>的</a:t>
            </a:r>
            <a:r>
              <a:rPr lang="zh-CN" altLang="en-US" sz="2800" dirty="0" smtClean="0">
                <a:solidFill>
                  <a:schemeClr val="tx1"/>
                </a:solidFill>
                <a:latin typeface="Times New Roman" panose="02020603050405020304" pitchFamily="18" charset="0"/>
                <a:ea typeface="+mn-ea"/>
                <a:cs typeface="Times New Roman" panose="02020603050405020304" pitchFamily="18" charset="0"/>
              </a:rPr>
              <a:t>值。</a:t>
            </a:r>
            <a:endParaRPr lang="zh-CN" altLang="en-US" sz="2800" dirty="0">
              <a:solidFill>
                <a:schemeClr val="tx1"/>
              </a:solidFill>
              <a:latin typeface="Times New Roman" panose="02020603050405020304" pitchFamily="18" charset="0"/>
              <a:ea typeface="+mn-ea"/>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2483768" y="3555830"/>
            <a:ext cx="3841947" cy="3302170"/>
          </a:xfrm>
          <a:prstGeom prst="rect">
            <a:avLst/>
          </a:prstGeom>
        </p:spPr>
      </p:pic>
      <p:cxnSp>
        <p:nvCxnSpPr>
          <p:cNvPr id="6" name="直接箭头连接符 5"/>
          <p:cNvCxnSpPr/>
          <p:nvPr/>
        </p:nvCxnSpPr>
        <p:spPr bwMode="auto">
          <a:xfrm>
            <a:off x="2976363" y="3915870"/>
            <a:ext cx="0" cy="2736304"/>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7" name="直接箭头连接符 6"/>
          <p:cNvCxnSpPr/>
          <p:nvPr/>
        </p:nvCxnSpPr>
        <p:spPr bwMode="auto">
          <a:xfrm>
            <a:off x="2976363" y="3915870"/>
            <a:ext cx="3096344" cy="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8" name="直接箭头连接符 7"/>
          <p:cNvCxnSpPr/>
          <p:nvPr/>
        </p:nvCxnSpPr>
        <p:spPr bwMode="auto">
          <a:xfrm>
            <a:off x="3624435" y="4419926"/>
            <a:ext cx="0" cy="216024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9" name="直接箭头连接符 8"/>
          <p:cNvCxnSpPr/>
          <p:nvPr/>
        </p:nvCxnSpPr>
        <p:spPr bwMode="auto">
          <a:xfrm>
            <a:off x="4056483" y="4419926"/>
            <a:ext cx="0" cy="216024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0" name="直接箭头连接符 9"/>
          <p:cNvCxnSpPr/>
          <p:nvPr/>
        </p:nvCxnSpPr>
        <p:spPr bwMode="auto">
          <a:xfrm>
            <a:off x="6072707" y="4419926"/>
            <a:ext cx="0" cy="216024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3678353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7E7CB31-EEE1-48D1-96BB-97B706B4F6DA}" type="slidenum">
              <a:rPr lang="en-US" altLang="zh-CN">
                <a:latin typeface="+mn-ea"/>
              </a:rPr>
              <a:t>27</a:t>
            </a:fld>
            <a:endParaRPr lang="en-US" altLang="zh-CN">
              <a:latin typeface="+mn-ea"/>
            </a:endParaRPr>
          </a:p>
        </p:txBody>
      </p:sp>
      <p:sp>
        <p:nvSpPr>
          <p:cNvPr id="304130" name="Rectangle 2"/>
          <p:cNvSpPr>
            <a:spLocks noChangeArrowheads="1"/>
          </p:cNvSpPr>
          <p:nvPr/>
        </p:nvSpPr>
        <p:spPr bwMode="auto">
          <a:xfrm>
            <a:off x="436563" y="115888"/>
            <a:ext cx="6408737" cy="795337"/>
          </a:xfrm>
          <a:prstGeom prst="rect">
            <a:avLst/>
          </a:prstGeom>
          <a:noFill/>
          <a:ln w="9525">
            <a:noFill/>
            <a:miter lim="800000"/>
          </a:ln>
          <a:effectLst/>
        </p:spPr>
        <p:txBody>
          <a:bodyPr anchor="b"/>
          <a:lstStyle/>
          <a:p>
            <a:pPr>
              <a:spcBef>
                <a:spcPct val="0"/>
              </a:spcBef>
              <a:buClrTx/>
              <a:buSzTx/>
              <a:buFontTx/>
              <a:buNone/>
              <a:defRPr/>
            </a:pPr>
            <a:r>
              <a:rPr lang="zh-CN" altLang="en-US" sz="3800" dirty="0">
                <a:solidFill>
                  <a:schemeClr val="tx2"/>
                </a:solidFill>
                <a:effectLst>
                  <a:outerShdw blurRad="38100" dist="38100" dir="2700000" algn="tl">
                    <a:srgbClr val="C0C0C0"/>
                  </a:outerShdw>
                </a:effectLst>
                <a:latin typeface="+mn-ea"/>
                <a:ea typeface="+mn-ea"/>
              </a:rPr>
              <a:t>算法的改进</a:t>
            </a:r>
            <a:endParaRPr lang="ja-JP" altLang="en-US" sz="3800" dirty="0">
              <a:solidFill>
                <a:schemeClr val="tx2"/>
              </a:solidFill>
              <a:effectLst>
                <a:outerShdw blurRad="38100" dist="38100" dir="2700000" algn="tl">
                  <a:srgbClr val="C0C0C0"/>
                </a:outerShdw>
              </a:effectLst>
              <a:latin typeface="+mn-ea"/>
              <a:ea typeface="+mn-ea"/>
            </a:endParaRPr>
          </a:p>
        </p:txBody>
      </p:sp>
      <p:sp>
        <p:nvSpPr>
          <p:cNvPr id="47108" name="Text Box 3"/>
          <p:cNvSpPr txBox="1">
            <a:spLocks noChangeArrowheads="1"/>
          </p:cNvSpPr>
          <p:nvPr/>
        </p:nvSpPr>
        <p:spPr bwMode="auto">
          <a:xfrm>
            <a:off x="395536" y="1268760"/>
            <a:ext cx="8516937" cy="2246769"/>
          </a:xfrm>
          <a:prstGeom prst="rect">
            <a:avLst/>
          </a:prstGeom>
          <a:solidFill>
            <a:srgbClr val="FFCC00"/>
          </a:solidFill>
          <a:ln w="6350">
            <a:noFill/>
            <a:miter lim="800000"/>
          </a:ln>
        </p:spPr>
        <p:txBody>
          <a:bodyPr>
            <a:spAutoFit/>
          </a:bodyPr>
          <a:lstStyle/>
          <a:p>
            <a:pPr>
              <a:spcBef>
                <a:spcPct val="0"/>
              </a:spcBef>
              <a:buClrTx/>
              <a:buSzTx/>
              <a:buFontTx/>
              <a:buChar char="•"/>
              <a:defRPr/>
            </a:pPr>
            <a:r>
              <a:rPr lang="zh-CN" altLang="en-US" sz="2800" b="1" dirty="0" smtClean="0">
                <a:solidFill>
                  <a:schemeClr val="tx1"/>
                </a:solidFill>
                <a:latin typeface="Times New Roman" panose="02020603050405020304" pitchFamily="18" charset="0"/>
                <a:ea typeface="+mn-ea"/>
                <a:cs typeface="Times New Roman" panose="02020603050405020304" pitchFamily="18" charset="0"/>
              </a:rPr>
              <a:t>如果只需要计算最长公共子序列的长度</a:t>
            </a:r>
            <a:r>
              <a:rPr lang="zh-CN" altLang="en-US" sz="2800" dirty="0" smtClean="0">
                <a:solidFill>
                  <a:schemeClr val="tx1"/>
                </a:solidFill>
                <a:latin typeface="Times New Roman" panose="02020603050405020304" pitchFamily="18" charset="0"/>
                <a:ea typeface="+mn-ea"/>
                <a:cs typeface="Times New Roman" panose="02020603050405020304" pitchFamily="18" charset="0"/>
              </a:rPr>
              <a:t>，则算法的空间需求可大大减少。事实上，在计算</a:t>
            </a:r>
            <a:r>
              <a:rPr lang="en-US" altLang="zh-CN" sz="2800" dirty="0" smtClean="0">
                <a:solidFill>
                  <a:schemeClr val="tx1"/>
                </a:solidFill>
                <a:latin typeface="Times New Roman" panose="02020603050405020304" pitchFamily="18" charset="0"/>
                <a:ea typeface="+mn-ea"/>
                <a:cs typeface="Times New Roman" panose="02020603050405020304" pitchFamily="18" charset="0"/>
              </a:rPr>
              <a:t>c[</a:t>
            </a:r>
            <a:r>
              <a:rPr lang="en-US" altLang="zh-CN" sz="2800" dirty="0" err="1" smtClean="0">
                <a:solidFill>
                  <a:schemeClr val="tx1"/>
                </a:solidFill>
                <a:latin typeface="Times New Roman" panose="02020603050405020304" pitchFamily="18" charset="0"/>
                <a:ea typeface="+mn-ea"/>
                <a:cs typeface="Times New Roman" panose="02020603050405020304" pitchFamily="18" charset="0"/>
              </a:rPr>
              <a:t>i</a:t>
            </a:r>
            <a:r>
              <a:rPr lang="en-US" altLang="zh-CN" sz="2800" dirty="0" smtClean="0">
                <a:solidFill>
                  <a:schemeClr val="tx1"/>
                </a:solidFill>
                <a:latin typeface="Times New Roman" panose="02020603050405020304" pitchFamily="18" charset="0"/>
                <a:ea typeface="+mn-ea"/>
                <a:cs typeface="Times New Roman" panose="02020603050405020304" pitchFamily="18" charset="0"/>
              </a:rPr>
              <a:t>][j]</a:t>
            </a:r>
            <a:r>
              <a:rPr lang="zh-CN" altLang="en-US" sz="2800" dirty="0" smtClean="0">
                <a:solidFill>
                  <a:schemeClr val="tx1"/>
                </a:solidFill>
                <a:latin typeface="Times New Roman" panose="02020603050405020304" pitchFamily="18" charset="0"/>
                <a:ea typeface="+mn-ea"/>
                <a:cs typeface="Times New Roman" panose="02020603050405020304" pitchFamily="18" charset="0"/>
              </a:rPr>
              <a:t>时，只用到数组</a:t>
            </a:r>
            <a:r>
              <a:rPr lang="en-US" altLang="zh-CN" sz="2800" dirty="0" smtClean="0">
                <a:solidFill>
                  <a:schemeClr val="tx1"/>
                </a:solidFill>
                <a:latin typeface="Times New Roman" panose="02020603050405020304" pitchFamily="18" charset="0"/>
                <a:ea typeface="+mn-ea"/>
                <a:cs typeface="Times New Roman" panose="02020603050405020304" pitchFamily="18" charset="0"/>
              </a:rPr>
              <a:t>c</a:t>
            </a:r>
            <a:r>
              <a:rPr lang="zh-CN" altLang="en-US" sz="2800" dirty="0" smtClean="0">
                <a:solidFill>
                  <a:schemeClr val="tx1"/>
                </a:solidFill>
                <a:latin typeface="Times New Roman" panose="02020603050405020304" pitchFamily="18" charset="0"/>
                <a:ea typeface="+mn-ea"/>
                <a:cs typeface="Times New Roman" panose="02020603050405020304" pitchFamily="18" charset="0"/>
              </a:rPr>
              <a:t>的第</a:t>
            </a:r>
            <a:r>
              <a:rPr lang="en-US" altLang="zh-CN" sz="2800" dirty="0" err="1" smtClean="0">
                <a:solidFill>
                  <a:schemeClr val="tx1"/>
                </a:solidFill>
                <a:latin typeface="Times New Roman" panose="02020603050405020304" pitchFamily="18" charset="0"/>
                <a:ea typeface="+mn-ea"/>
                <a:cs typeface="Times New Roman" panose="02020603050405020304" pitchFamily="18" charset="0"/>
              </a:rPr>
              <a:t>i</a:t>
            </a:r>
            <a:r>
              <a:rPr lang="zh-CN" altLang="en-US" sz="2800" dirty="0" smtClean="0">
                <a:solidFill>
                  <a:schemeClr val="tx1"/>
                </a:solidFill>
                <a:latin typeface="Times New Roman" panose="02020603050405020304" pitchFamily="18" charset="0"/>
                <a:ea typeface="+mn-ea"/>
                <a:cs typeface="Times New Roman" panose="02020603050405020304" pitchFamily="18" charset="0"/>
              </a:rPr>
              <a:t>行和第</a:t>
            </a:r>
            <a:r>
              <a:rPr lang="en-US" altLang="zh-CN" sz="2800" dirty="0" smtClean="0">
                <a:solidFill>
                  <a:schemeClr val="tx1"/>
                </a:solidFill>
                <a:latin typeface="Times New Roman" panose="02020603050405020304" pitchFamily="18" charset="0"/>
                <a:ea typeface="+mn-ea"/>
                <a:cs typeface="Times New Roman" panose="02020603050405020304" pitchFamily="18" charset="0"/>
              </a:rPr>
              <a:t>i-1</a:t>
            </a:r>
            <a:r>
              <a:rPr lang="zh-CN" altLang="en-US" sz="2800" dirty="0" smtClean="0">
                <a:solidFill>
                  <a:schemeClr val="tx1"/>
                </a:solidFill>
                <a:latin typeface="Times New Roman" panose="02020603050405020304" pitchFamily="18" charset="0"/>
                <a:ea typeface="+mn-ea"/>
                <a:cs typeface="Times New Roman" panose="02020603050405020304" pitchFamily="18" charset="0"/>
              </a:rPr>
              <a:t>行（或第</a:t>
            </a:r>
            <a:r>
              <a:rPr lang="en-US" altLang="zh-CN" sz="2800" dirty="0" smtClean="0">
                <a:solidFill>
                  <a:schemeClr val="tx1"/>
                </a:solidFill>
                <a:latin typeface="Times New Roman" panose="02020603050405020304" pitchFamily="18" charset="0"/>
                <a:ea typeface="+mn-ea"/>
                <a:cs typeface="Times New Roman" panose="02020603050405020304" pitchFamily="18" charset="0"/>
              </a:rPr>
              <a:t>j-1</a:t>
            </a:r>
            <a:r>
              <a:rPr lang="zh-CN" altLang="en-US" sz="2800" dirty="0" smtClean="0">
                <a:solidFill>
                  <a:schemeClr val="tx1"/>
                </a:solidFill>
                <a:latin typeface="Times New Roman" panose="02020603050405020304" pitchFamily="18" charset="0"/>
                <a:ea typeface="+mn-ea"/>
                <a:cs typeface="Times New Roman" panose="02020603050405020304" pitchFamily="18" charset="0"/>
              </a:rPr>
              <a:t>列和第</a:t>
            </a:r>
            <a:r>
              <a:rPr lang="en-US" altLang="zh-CN" sz="2800" dirty="0" smtClean="0">
                <a:solidFill>
                  <a:schemeClr val="tx1"/>
                </a:solidFill>
                <a:latin typeface="Times New Roman" panose="02020603050405020304" pitchFamily="18" charset="0"/>
                <a:ea typeface="+mn-ea"/>
                <a:cs typeface="Times New Roman" panose="02020603050405020304" pitchFamily="18" charset="0"/>
              </a:rPr>
              <a:t>j</a:t>
            </a:r>
            <a:r>
              <a:rPr lang="zh-CN" altLang="en-US" sz="2800" dirty="0" smtClean="0">
                <a:solidFill>
                  <a:schemeClr val="tx1"/>
                </a:solidFill>
                <a:latin typeface="Times New Roman" panose="02020603050405020304" pitchFamily="18" charset="0"/>
                <a:ea typeface="+mn-ea"/>
                <a:cs typeface="Times New Roman" panose="02020603050405020304" pitchFamily="18" charset="0"/>
              </a:rPr>
              <a:t>列）。因此，用</a:t>
            </a:r>
            <a:r>
              <a:rPr lang="en-US" altLang="zh-CN" sz="2800" dirty="0" smtClean="0">
                <a:solidFill>
                  <a:schemeClr val="tx1"/>
                </a:solidFill>
                <a:latin typeface="Times New Roman" panose="02020603050405020304" pitchFamily="18" charset="0"/>
                <a:ea typeface="+mn-ea"/>
                <a:cs typeface="Times New Roman" panose="02020603050405020304" pitchFamily="18" charset="0"/>
              </a:rPr>
              <a:t>2</a:t>
            </a:r>
            <a:r>
              <a:rPr lang="zh-CN" altLang="en-US" sz="2800" dirty="0" smtClean="0">
                <a:solidFill>
                  <a:schemeClr val="tx1"/>
                </a:solidFill>
                <a:latin typeface="Times New Roman" panose="02020603050405020304" pitchFamily="18" charset="0"/>
                <a:ea typeface="+mn-ea"/>
                <a:cs typeface="Times New Roman" panose="02020603050405020304" pitchFamily="18" charset="0"/>
              </a:rPr>
              <a:t>行的数组空间就可以计算出最长公共子序列的长度。进一步的分析还可将空间需求减至</a:t>
            </a:r>
            <a:r>
              <a:rPr lang="en-US" altLang="zh-CN" sz="2800" dirty="0" smtClean="0">
                <a:solidFill>
                  <a:schemeClr val="tx1"/>
                </a:solidFill>
                <a:latin typeface="Times New Roman" panose="02020603050405020304" pitchFamily="18" charset="0"/>
                <a:ea typeface="+mn-ea"/>
                <a:cs typeface="Times New Roman" panose="02020603050405020304" pitchFamily="18" charset="0"/>
              </a:rPr>
              <a:t>O(min(</a:t>
            </a:r>
            <a:r>
              <a:rPr lang="en-US" altLang="zh-CN" sz="2800" dirty="0" err="1" smtClean="0">
                <a:solidFill>
                  <a:schemeClr val="tx1"/>
                </a:solidFill>
                <a:latin typeface="Times New Roman" panose="02020603050405020304" pitchFamily="18" charset="0"/>
                <a:ea typeface="+mn-ea"/>
                <a:cs typeface="Times New Roman" panose="02020603050405020304" pitchFamily="18" charset="0"/>
              </a:rPr>
              <a:t>m,n</a:t>
            </a:r>
            <a:r>
              <a:rPr lang="en-US" altLang="zh-CN" sz="2800" dirty="0" smtClean="0">
                <a:solidFill>
                  <a:schemeClr val="tx1"/>
                </a:solidFill>
                <a:latin typeface="Times New Roman" panose="02020603050405020304" pitchFamily="18" charset="0"/>
                <a:ea typeface="+mn-ea"/>
                <a:cs typeface="Times New Roman" panose="02020603050405020304" pitchFamily="18" charset="0"/>
              </a:rPr>
              <a:t>))</a:t>
            </a:r>
            <a:r>
              <a:rPr lang="zh-CN" altLang="en-US" sz="2800" dirty="0" smtClean="0">
                <a:solidFill>
                  <a:schemeClr val="tx1"/>
                </a:solidFill>
                <a:latin typeface="Times New Roman" panose="02020603050405020304" pitchFamily="18" charset="0"/>
                <a:ea typeface="+mn-ea"/>
                <a:cs typeface="Times New Roman" panose="02020603050405020304" pitchFamily="18" charset="0"/>
              </a:rPr>
              <a:t>。</a:t>
            </a:r>
            <a:endParaRPr lang="zh-CN" altLang="en-US" sz="2800" dirty="0">
              <a:solidFill>
                <a:schemeClr val="tx1"/>
              </a:solidFill>
              <a:latin typeface="Times New Roman" panose="02020603050405020304" pitchFamily="18" charset="0"/>
              <a:ea typeface="+mn-ea"/>
              <a:cs typeface="Times New Roman" panose="02020603050405020304" pitchFamily="18" charset="0"/>
            </a:endParaRPr>
          </a:p>
        </p:txBody>
      </p:sp>
      <p:sp>
        <p:nvSpPr>
          <p:cNvPr id="5" name="文本框 4"/>
          <p:cNvSpPr txBox="1"/>
          <p:nvPr/>
        </p:nvSpPr>
        <p:spPr>
          <a:xfrm>
            <a:off x="630563" y="3705460"/>
            <a:ext cx="3278462" cy="400110"/>
          </a:xfrm>
          <a:prstGeom prst="rect">
            <a:avLst/>
          </a:prstGeom>
          <a:noFill/>
        </p:spPr>
        <p:txBody>
          <a:bodyPr wrap="none" rtlCol="0">
            <a:spAutoFit/>
          </a:bodyPr>
          <a:lstStyle/>
          <a:p>
            <a:r>
              <a:rPr lang="zh-CN" altLang="en-US" sz="2000" dirty="0" smtClean="0"/>
              <a:t>只准备</a:t>
            </a:r>
            <a:r>
              <a:rPr lang="en-US" altLang="zh-CN" sz="2000" dirty="0" smtClean="0"/>
              <a:t>(m+1)*2</a:t>
            </a:r>
            <a:r>
              <a:rPr lang="zh-CN" altLang="en-US" sz="2000" dirty="0" smtClean="0"/>
              <a:t>大小的空间</a:t>
            </a:r>
            <a:endParaRPr lang="zh-CN" altLang="en-US" sz="2000" dirty="0"/>
          </a:p>
        </p:txBody>
      </p:sp>
      <mc:AlternateContent xmlns:mc="http://schemas.openxmlformats.org/markup-compatibility/2006" xmlns:a14="http://schemas.microsoft.com/office/drawing/2010/main">
        <mc:Choice Requires="a14">
          <p:sp>
            <p:nvSpPr>
              <p:cNvPr id="6" name="文本框 5"/>
              <p:cNvSpPr txBox="1"/>
              <p:nvPr/>
            </p:nvSpPr>
            <p:spPr>
              <a:xfrm>
                <a:off x="1250605" y="4534890"/>
                <a:ext cx="918200" cy="1088311"/>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2000" i="1" smtClean="0">
                              <a:latin typeface="Cambria Math" panose="02040503050406030204" pitchFamily="18" charset="0"/>
                            </a:rPr>
                          </m:ctrlPr>
                        </m:mPr>
                        <m:mr>
                          <m:e>
                            <m:r>
                              <m:rPr>
                                <m:sty m:val="p"/>
                                <m:brk m:alnAt="7"/>
                              </m:rPr>
                              <a:rPr lang="en-US" altLang="zh-CN" sz="2000" i="1">
                                <a:latin typeface="Cambria Math" panose="02040503050406030204" pitchFamily="18" charset="0"/>
                              </a:rPr>
                              <m:t>c</m:t>
                            </m:r>
                            <m:d>
                              <m:dPr>
                                <m:begChr m:val="["/>
                                <m:endChr m:val="]"/>
                                <m:ctrlPr>
                                  <a:rPr lang="en-US" altLang="zh-CN" sz="2000" b="0" i="1" smtClean="0">
                                    <a:latin typeface="Cambria Math" panose="02040503050406030204" pitchFamily="18" charset="0"/>
                                  </a:rPr>
                                </m:ctrlPr>
                              </m:dPr>
                              <m:e>
                                <m:r>
                                  <m:rPr>
                                    <m:brk m:alnAt="7"/>
                                  </m:rPr>
                                  <a:rPr lang="en-US" altLang="zh-CN" sz="2000" b="0" i="1" smtClean="0">
                                    <a:latin typeface="Cambria Math" panose="02040503050406030204" pitchFamily="18" charset="0"/>
                                  </a:rPr>
                                  <m:t>0</m:t>
                                </m:r>
                              </m:e>
                            </m:d>
                            <m:r>
                              <m:rPr>
                                <m:brk m:alnAt="7"/>
                              </m:rPr>
                              <a:rPr lang="en-US" altLang="zh-CN" sz="2000" b="0" i="1" smtClean="0">
                                <a:latin typeface="Cambria Math" panose="02040503050406030204" pitchFamily="18" charset="0"/>
                              </a:rPr>
                              <m:t>[</m:t>
                            </m:r>
                            <m:r>
                              <a:rPr lang="en-US" altLang="zh-CN" sz="2000" b="0" i="1" smtClean="0">
                                <a:latin typeface="Cambria Math" panose="02040503050406030204" pitchFamily="18" charset="0"/>
                              </a:rPr>
                              <m:t>1]</m:t>
                            </m:r>
                          </m:e>
                        </m:mr>
                        <m:mr>
                          <m:e>
                            <m:r>
                              <a:rPr lang="en-US" altLang="zh-CN" sz="2000" b="0" i="1" smtClean="0">
                                <a:latin typeface="Cambria Math" panose="02040503050406030204" pitchFamily="18" charset="0"/>
                              </a:rPr>
                              <m:t>𝑐</m:t>
                            </m:r>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m:t>
                                </m:r>
                              </m:e>
                            </m:d>
                            <m:r>
                              <a:rPr lang="en-US" altLang="zh-CN" sz="2000" b="0" i="1" smtClean="0">
                                <a:latin typeface="Cambria Math" panose="02040503050406030204" pitchFamily="18" charset="0"/>
                              </a:rPr>
                              <m:t>[1]</m:t>
                            </m:r>
                          </m:e>
                        </m:mr>
                        <m:mr>
                          <m:e>
                            <m:m>
                              <m:mPr>
                                <m:mcs>
                                  <m:mc>
                                    <m:mcPr>
                                      <m:count m:val="1"/>
                                      <m:mcJc m:val="center"/>
                                    </m:mcPr>
                                  </m:mc>
                                </m:mcs>
                                <m:ctrlPr>
                                  <a:rPr lang="en-US" altLang="zh-CN" sz="2000" i="1" smtClean="0">
                                    <a:latin typeface="Cambria Math" panose="02040503050406030204" pitchFamily="18" charset="0"/>
                                  </a:rPr>
                                </m:ctrlPr>
                              </m:mPr>
                              <m:mr>
                                <m:e>
                                  <m:r>
                                    <m:rPr>
                                      <m:brk m:alnAt="7"/>
                                    </m:rPr>
                                    <a:rPr lang="en-US" altLang="zh-CN" sz="2000" b="0" i="1" smtClean="0">
                                      <a:latin typeface="Cambria Math" panose="02040503050406030204" pitchFamily="18" charset="0"/>
                                    </a:rPr>
                                    <m:t>…</m:t>
                                  </m:r>
                                </m:e>
                              </m:mr>
                              <m:mr>
                                <m:e>
                                  <m:r>
                                    <a:rPr lang="en-US" altLang="zh-CN" sz="2000" b="0" i="1" smtClean="0">
                                      <a:latin typeface="Cambria Math" panose="02040503050406030204" pitchFamily="18" charset="0"/>
                                    </a:rPr>
                                    <m:t>𝑐</m:t>
                                  </m:r>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𝑚</m:t>
                                      </m:r>
                                    </m:e>
                                  </m:d>
                                  <m:r>
                                    <a:rPr lang="en-US" altLang="zh-CN" sz="2000" b="0" i="1" smtClean="0">
                                      <a:latin typeface="Cambria Math" panose="02040503050406030204" pitchFamily="18" charset="0"/>
                                    </a:rPr>
                                    <m:t>[1]</m:t>
                                  </m:r>
                                </m:e>
                              </m:mr>
                            </m:m>
                          </m:e>
                        </m:mr>
                      </m:m>
                    </m:oMath>
                  </m:oMathPara>
                </a14:m>
                <a:endParaRPr lang="zh-CN" altLang="en-US" sz="2000"/>
              </a:p>
            </p:txBody>
          </p:sp>
        </mc:Choice>
        <mc:Fallback xmlns="">
          <p:sp>
            <p:nvSpPr>
              <p:cNvPr id="6" name="文本框 5"/>
              <p:cNvSpPr txBox="1">
                <a:spLocks noRot="1" noChangeAspect="1" noMove="1" noResize="1" noEditPoints="1" noAdjustHandles="1" noChangeArrowheads="1" noChangeShapeType="1" noTextEdit="1"/>
              </p:cNvSpPr>
              <p:nvPr/>
            </p:nvSpPr>
            <p:spPr>
              <a:xfrm>
                <a:off x="1250605" y="4534890"/>
                <a:ext cx="918200" cy="1088311"/>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191139" y="4505886"/>
                <a:ext cx="918200" cy="1088311"/>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2000" i="1" smtClean="0">
                              <a:latin typeface="Cambria Math" panose="02040503050406030204" pitchFamily="18" charset="0"/>
                            </a:rPr>
                          </m:ctrlPr>
                        </m:mPr>
                        <m:mr>
                          <m:e>
                            <m:r>
                              <m:rPr>
                                <m:sty m:val="p"/>
                                <m:brk m:alnAt="7"/>
                              </m:rPr>
                              <a:rPr lang="en-US" altLang="zh-CN" sz="2000" i="1">
                                <a:latin typeface="Cambria Math" panose="02040503050406030204" pitchFamily="18" charset="0"/>
                              </a:rPr>
                              <m:t>c</m:t>
                            </m:r>
                            <m:d>
                              <m:dPr>
                                <m:begChr m:val="["/>
                                <m:endChr m:val="]"/>
                                <m:ctrlPr>
                                  <a:rPr lang="en-US" altLang="zh-CN" sz="2000" b="0" i="1" smtClean="0">
                                    <a:latin typeface="Cambria Math" panose="02040503050406030204" pitchFamily="18" charset="0"/>
                                  </a:rPr>
                                </m:ctrlPr>
                              </m:dPr>
                              <m:e>
                                <m:r>
                                  <m:rPr>
                                    <m:brk m:alnAt="7"/>
                                  </m:rPr>
                                  <a:rPr lang="en-US" altLang="zh-CN" sz="2000" b="0" i="1" smtClean="0">
                                    <a:latin typeface="Cambria Math" panose="02040503050406030204" pitchFamily="18" charset="0"/>
                                  </a:rPr>
                                  <m:t>0</m:t>
                                </m:r>
                              </m:e>
                            </m:d>
                            <m:r>
                              <m:rPr>
                                <m:brk m:alnAt="7"/>
                              </m:rPr>
                              <a:rPr lang="en-US" altLang="zh-CN" sz="2000" b="0" i="1" smtClean="0">
                                <a:latin typeface="Cambria Math" panose="02040503050406030204" pitchFamily="18" charset="0"/>
                              </a:rPr>
                              <m:t>[</m:t>
                            </m:r>
                            <m:r>
                              <a:rPr lang="en-US" altLang="zh-CN" sz="2000" b="0" i="1" smtClean="0">
                                <a:latin typeface="Cambria Math" panose="02040503050406030204" pitchFamily="18" charset="0"/>
                              </a:rPr>
                              <m:t>0]</m:t>
                            </m:r>
                          </m:e>
                        </m:mr>
                        <m:mr>
                          <m:e>
                            <m:r>
                              <a:rPr lang="en-US" altLang="zh-CN" sz="2000" b="0" i="1" smtClean="0">
                                <a:latin typeface="Cambria Math" panose="02040503050406030204" pitchFamily="18" charset="0"/>
                              </a:rPr>
                              <m:t>𝑐</m:t>
                            </m:r>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m:t>
                                </m:r>
                              </m:e>
                            </m:d>
                            <m:r>
                              <a:rPr lang="en-US" altLang="zh-CN" sz="2000" b="0" i="1" smtClean="0">
                                <a:latin typeface="Cambria Math" panose="02040503050406030204" pitchFamily="18" charset="0"/>
                              </a:rPr>
                              <m:t>[0]</m:t>
                            </m:r>
                          </m:e>
                        </m:mr>
                        <m:mr>
                          <m:e>
                            <m:m>
                              <m:mPr>
                                <m:mcs>
                                  <m:mc>
                                    <m:mcPr>
                                      <m:count m:val="1"/>
                                      <m:mcJc m:val="center"/>
                                    </m:mcPr>
                                  </m:mc>
                                </m:mcs>
                                <m:ctrlPr>
                                  <a:rPr lang="en-US" altLang="zh-CN" sz="2000" i="1" smtClean="0">
                                    <a:latin typeface="Cambria Math" panose="02040503050406030204" pitchFamily="18" charset="0"/>
                                  </a:rPr>
                                </m:ctrlPr>
                              </m:mPr>
                              <m:mr>
                                <m:e>
                                  <m:r>
                                    <m:rPr>
                                      <m:brk m:alnAt="7"/>
                                    </m:rPr>
                                    <a:rPr lang="en-US" altLang="zh-CN" sz="2000" b="0" i="1" smtClean="0">
                                      <a:latin typeface="Cambria Math" panose="02040503050406030204" pitchFamily="18" charset="0"/>
                                    </a:rPr>
                                    <m:t>…</m:t>
                                  </m:r>
                                </m:e>
                              </m:mr>
                              <m:mr>
                                <m:e>
                                  <m:r>
                                    <a:rPr lang="en-US" altLang="zh-CN" sz="2000" b="0" i="1" smtClean="0">
                                      <a:latin typeface="Cambria Math" panose="02040503050406030204" pitchFamily="18" charset="0"/>
                                    </a:rPr>
                                    <m:t>𝑐</m:t>
                                  </m:r>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𝑚</m:t>
                                      </m:r>
                                    </m:e>
                                  </m:d>
                                  <m:r>
                                    <a:rPr lang="en-US" altLang="zh-CN" sz="2000" b="0" i="1" smtClean="0">
                                      <a:latin typeface="Cambria Math" panose="02040503050406030204" pitchFamily="18" charset="0"/>
                                    </a:rPr>
                                    <m:t>[0]</m:t>
                                  </m:r>
                                </m:e>
                              </m:mr>
                            </m:m>
                          </m:e>
                        </m:mr>
                      </m:m>
                    </m:oMath>
                  </m:oMathPara>
                </a14:m>
                <a:endParaRPr lang="zh-CN" altLang="en-US" sz="20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91139" y="4505886"/>
                <a:ext cx="918200" cy="1088311"/>
              </a:xfrm>
              <a:prstGeom prst="rect">
                <a:avLst/>
              </a:prstGeom>
              <a:blipFill>
                <a:blip r:embed="rId4"/>
                <a:stretch>
                  <a:fillRect/>
                </a:stretch>
              </a:blipFill>
            </p:spPr>
            <p:txBody>
              <a:bodyPr/>
              <a:lstStyle/>
              <a:p>
                <a:r>
                  <a:rPr lang="zh-CN" altLang="en-US">
                    <a:noFill/>
                  </a:rPr>
                  <a:t> </a:t>
                </a:r>
              </a:p>
            </p:txBody>
          </p:sp>
        </mc:Fallback>
      </mc:AlternateContent>
      <p:pic>
        <p:nvPicPr>
          <p:cNvPr id="8" name="图片 7"/>
          <p:cNvPicPr>
            <a:picLocks noChangeAspect="1"/>
          </p:cNvPicPr>
          <p:nvPr/>
        </p:nvPicPr>
        <p:blipFill>
          <a:blip r:embed="rId5"/>
          <a:stretch>
            <a:fillRect/>
          </a:stretch>
        </p:blipFill>
        <p:spPr>
          <a:xfrm>
            <a:off x="4803" y="4405156"/>
            <a:ext cx="186336" cy="1609731"/>
          </a:xfrm>
          <a:prstGeom prst="rect">
            <a:avLst/>
          </a:prstGeom>
        </p:spPr>
      </p:pic>
      <p:pic>
        <p:nvPicPr>
          <p:cNvPr id="9" name="图片 8"/>
          <p:cNvPicPr>
            <a:picLocks noChangeAspect="1"/>
          </p:cNvPicPr>
          <p:nvPr/>
        </p:nvPicPr>
        <p:blipFill>
          <a:blip r:embed="rId6"/>
          <a:stretch>
            <a:fillRect/>
          </a:stretch>
        </p:blipFill>
        <p:spPr>
          <a:xfrm>
            <a:off x="2168805" y="4405021"/>
            <a:ext cx="157117" cy="1555970"/>
          </a:xfrm>
          <a:prstGeom prst="rect">
            <a:avLst/>
          </a:prstGeom>
        </p:spPr>
      </p:pic>
      <p:cxnSp>
        <p:nvCxnSpPr>
          <p:cNvPr id="10" name="直接箭头连接符 9"/>
          <p:cNvCxnSpPr>
            <a:stCxn id="6" idx="0"/>
            <a:endCxn id="6" idx="2"/>
          </p:cNvCxnSpPr>
          <p:nvPr/>
        </p:nvCxnSpPr>
        <p:spPr bwMode="auto">
          <a:xfrm>
            <a:off x="1709705" y="4534890"/>
            <a:ext cx="0" cy="1088311"/>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11" name="直接箭头连接符 10"/>
          <p:cNvCxnSpPr>
            <a:stCxn id="9" idx="3"/>
            <a:endCxn id="16" idx="1"/>
          </p:cNvCxnSpPr>
          <p:nvPr/>
        </p:nvCxnSpPr>
        <p:spPr bwMode="auto">
          <a:xfrm flipV="1">
            <a:off x="2325922" y="5110320"/>
            <a:ext cx="931395" cy="72686"/>
          </a:xfrm>
          <a:prstGeom prst="straightConnector1">
            <a:avLst/>
          </a:prstGeom>
          <a:ln>
            <a:headEnd type="none" w="med" len="med"/>
            <a:tailEnd type="triangle"/>
          </a:ln>
        </p:spPr>
        <p:style>
          <a:lnRef idx="2">
            <a:schemeClr val="accent1"/>
          </a:lnRef>
          <a:fillRef idx="0">
            <a:schemeClr val="accent1"/>
          </a:fillRef>
          <a:effectRef idx="1">
            <a:schemeClr val="accent1"/>
          </a:effectRef>
          <a:fontRef idx="minor">
            <a:schemeClr val="tx1"/>
          </a:fontRef>
        </p:style>
      </p:cxnSp>
      <p:cxnSp>
        <p:nvCxnSpPr>
          <p:cNvPr id="12" name="直接箭头连接符 11"/>
          <p:cNvCxnSpPr/>
          <p:nvPr/>
        </p:nvCxnSpPr>
        <p:spPr bwMode="auto">
          <a:xfrm flipV="1">
            <a:off x="5521248" y="5115146"/>
            <a:ext cx="530677" cy="2210"/>
          </a:xfrm>
          <a:prstGeom prst="straightConnector1">
            <a:avLst/>
          </a:prstGeom>
          <a:ln>
            <a:headEnd type="none" w="med" len="med"/>
            <a:tailEnd type="triangle"/>
          </a:ln>
        </p:spPr>
        <p:style>
          <a:lnRef idx="2">
            <a:schemeClr val="accent1"/>
          </a:lnRef>
          <a:fillRef idx="0">
            <a:schemeClr val="accent1"/>
          </a:fillRef>
          <a:effectRef idx="1">
            <a:schemeClr val="accent1"/>
          </a:effectRef>
          <a:fontRef idx="minor">
            <a:schemeClr val="tx1"/>
          </a:fontRef>
        </p:style>
      </p:cxnSp>
      <p:grpSp>
        <p:nvGrpSpPr>
          <p:cNvPr id="13" name="组合 12"/>
          <p:cNvGrpSpPr/>
          <p:nvPr/>
        </p:nvGrpSpPr>
        <p:grpSpPr>
          <a:xfrm>
            <a:off x="3257317" y="4305454"/>
            <a:ext cx="2171328" cy="1609731"/>
            <a:chOff x="3290646" y="3977370"/>
            <a:chExt cx="2171328" cy="1609731"/>
          </a:xfrm>
        </p:grpSpPr>
        <mc:AlternateContent xmlns:mc="http://schemas.openxmlformats.org/markup-compatibility/2006" xmlns:a14="http://schemas.microsoft.com/office/drawing/2010/main">
          <mc:Choice Requires="a14">
            <p:sp>
              <p:nvSpPr>
                <p:cNvPr id="14" name="文本框 13"/>
                <p:cNvSpPr txBox="1"/>
                <p:nvPr/>
              </p:nvSpPr>
              <p:spPr>
                <a:xfrm>
                  <a:off x="4384209" y="4149968"/>
                  <a:ext cx="918200" cy="1088311"/>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2000" i="1" smtClean="0">
                                <a:latin typeface="Cambria Math" panose="02040503050406030204" pitchFamily="18" charset="0"/>
                              </a:rPr>
                            </m:ctrlPr>
                          </m:mPr>
                          <m:mr>
                            <m:e>
                              <m:r>
                                <m:rPr>
                                  <m:sty m:val="p"/>
                                  <m:brk m:alnAt="7"/>
                                </m:rPr>
                                <a:rPr lang="en-US" altLang="zh-CN" sz="2000" i="1">
                                  <a:latin typeface="Cambria Math" panose="02040503050406030204" pitchFamily="18" charset="0"/>
                                </a:rPr>
                                <m:t>c</m:t>
                              </m:r>
                              <m:d>
                                <m:dPr>
                                  <m:begChr m:val="["/>
                                  <m:endChr m:val="]"/>
                                  <m:ctrlPr>
                                    <a:rPr lang="en-US" altLang="zh-CN" sz="2000" b="0" i="1" smtClean="0">
                                      <a:latin typeface="Cambria Math" panose="02040503050406030204" pitchFamily="18" charset="0"/>
                                    </a:rPr>
                                  </m:ctrlPr>
                                </m:dPr>
                                <m:e>
                                  <m:r>
                                    <m:rPr>
                                      <m:brk m:alnAt="7"/>
                                    </m:rPr>
                                    <a:rPr lang="en-US" altLang="zh-CN" sz="2000" b="0" i="1" smtClean="0">
                                      <a:latin typeface="Cambria Math" panose="02040503050406030204" pitchFamily="18" charset="0"/>
                                    </a:rPr>
                                    <m:t>0</m:t>
                                  </m:r>
                                </m:e>
                              </m:d>
                              <m:r>
                                <m:rPr>
                                  <m:brk m:alnAt="7"/>
                                </m:rPr>
                                <a:rPr lang="en-US" altLang="zh-CN" sz="2000" b="0" i="1" smtClean="0">
                                  <a:latin typeface="Cambria Math" panose="02040503050406030204" pitchFamily="18" charset="0"/>
                                </a:rPr>
                                <m:t>[</m:t>
                              </m:r>
                              <m:r>
                                <a:rPr lang="en-US" altLang="zh-CN" sz="2000" b="0" i="1" smtClean="0">
                                  <a:latin typeface="Cambria Math" panose="02040503050406030204" pitchFamily="18" charset="0"/>
                                </a:rPr>
                                <m:t>2]</m:t>
                              </m:r>
                            </m:e>
                          </m:mr>
                          <m:mr>
                            <m:e>
                              <m:r>
                                <a:rPr lang="en-US" altLang="zh-CN" sz="2000" b="0" i="1" smtClean="0">
                                  <a:latin typeface="Cambria Math" panose="02040503050406030204" pitchFamily="18" charset="0"/>
                                </a:rPr>
                                <m:t>𝑐</m:t>
                              </m:r>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m:t>
                                  </m:r>
                                </m:e>
                              </m:d>
                              <m:r>
                                <a:rPr lang="en-US" altLang="zh-CN" sz="2000" b="0" i="1" smtClean="0">
                                  <a:latin typeface="Cambria Math" panose="02040503050406030204" pitchFamily="18" charset="0"/>
                                </a:rPr>
                                <m:t>[2]</m:t>
                              </m:r>
                            </m:e>
                          </m:mr>
                          <m:mr>
                            <m:e>
                              <m:m>
                                <m:mPr>
                                  <m:mcs>
                                    <m:mc>
                                      <m:mcPr>
                                        <m:count m:val="1"/>
                                        <m:mcJc m:val="center"/>
                                      </m:mcPr>
                                    </m:mc>
                                  </m:mcs>
                                  <m:ctrlPr>
                                    <a:rPr lang="en-US" altLang="zh-CN" sz="2000" i="1" smtClean="0">
                                      <a:latin typeface="Cambria Math" panose="02040503050406030204" pitchFamily="18" charset="0"/>
                                    </a:rPr>
                                  </m:ctrlPr>
                                </m:mPr>
                                <m:mr>
                                  <m:e>
                                    <m:r>
                                      <m:rPr>
                                        <m:brk m:alnAt="7"/>
                                      </m:rPr>
                                      <a:rPr lang="en-US" altLang="zh-CN" sz="2000" b="0" i="1" smtClean="0">
                                        <a:latin typeface="Cambria Math" panose="02040503050406030204" pitchFamily="18" charset="0"/>
                                      </a:rPr>
                                      <m:t>…</m:t>
                                    </m:r>
                                  </m:e>
                                </m:mr>
                                <m:mr>
                                  <m:e>
                                    <m:r>
                                      <a:rPr lang="en-US" altLang="zh-CN" sz="2000" b="0" i="1" smtClean="0">
                                        <a:latin typeface="Cambria Math" panose="02040503050406030204" pitchFamily="18" charset="0"/>
                                      </a:rPr>
                                      <m:t>𝑐</m:t>
                                    </m:r>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𝑚</m:t>
                                        </m:r>
                                      </m:e>
                                    </m:d>
                                    <m:r>
                                      <a:rPr lang="en-US" altLang="zh-CN" sz="2000" b="0" i="1" smtClean="0">
                                        <a:latin typeface="Cambria Math" panose="02040503050406030204" pitchFamily="18" charset="0"/>
                                      </a:rPr>
                                      <m:t>[2]</m:t>
                                    </m:r>
                                  </m:e>
                                </m:mr>
                              </m:m>
                            </m:e>
                          </m:mr>
                        </m:m>
                      </m:oMath>
                    </m:oMathPara>
                  </a14:m>
                  <a:endParaRPr lang="zh-CN" altLang="en-US" sz="20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4384209" y="4149968"/>
                  <a:ext cx="918200" cy="1088311"/>
                </a:xfrm>
                <a:prstGeom prst="rect">
                  <a:avLst/>
                </a:prstGeom>
                <a:blipFill rotWithShape="1">
                  <a:blip r:embed="rId10"/>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3466009" y="4154759"/>
                  <a:ext cx="918200" cy="1088311"/>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2000" i="1" smtClean="0">
                                <a:latin typeface="Cambria Math" panose="02040503050406030204" pitchFamily="18" charset="0"/>
                              </a:rPr>
                            </m:ctrlPr>
                          </m:mPr>
                          <m:mr>
                            <m:e>
                              <m:r>
                                <m:rPr>
                                  <m:sty m:val="p"/>
                                  <m:brk m:alnAt="7"/>
                                </m:rPr>
                                <a:rPr lang="en-US" altLang="zh-CN" sz="2000" i="1">
                                  <a:latin typeface="Cambria Math" panose="02040503050406030204" pitchFamily="18" charset="0"/>
                                </a:rPr>
                                <m:t>c</m:t>
                              </m:r>
                              <m:d>
                                <m:dPr>
                                  <m:begChr m:val="["/>
                                  <m:endChr m:val="]"/>
                                  <m:ctrlPr>
                                    <a:rPr lang="en-US" altLang="zh-CN" sz="2000" b="0" i="1" smtClean="0">
                                      <a:latin typeface="Cambria Math" panose="02040503050406030204" pitchFamily="18" charset="0"/>
                                    </a:rPr>
                                  </m:ctrlPr>
                                </m:dPr>
                                <m:e>
                                  <m:r>
                                    <m:rPr>
                                      <m:brk m:alnAt="7"/>
                                    </m:rPr>
                                    <a:rPr lang="en-US" altLang="zh-CN" sz="2000" b="0" i="1" smtClean="0">
                                      <a:latin typeface="Cambria Math" panose="02040503050406030204" pitchFamily="18" charset="0"/>
                                    </a:rPr>
                                    <m:t>0</m:t>
                                  </m:r>
                                </m:e>
                              </m:d>
                              <m:r>
                                <m:rPr>
                                  <m:brk m:alnAt="7"/>
                                </m:rPr>
                                <a:rPr lang="en-US" altLang="zh-CN" sz="2000" b="0" i="1" smtClean="0">
                                  <a:latin typeface="Cambria Math" panose="02040503050406030204" pitchFamily="18" charset="0"/>
                                </a:rPr>
                                <m:t>[</m:t>
                              </m:r>
                              <m:r>
                                <a:rPr lang="en-US" altLang="zh-CN" sz="2000" b="0" i="1" smtClean="0">
                                  <a:latin typeface="Cambria Math" panose="02040503050406030204" pitchFamily="18" charset="0"/>
                                </a:rPr>
                                <m:t>1]</m:t>
                              </m:r>
                            </m:e>
                          </m:mr>
                          <m:mr>
                            <m:e>
                              <m:r>
                                <a:rPr lang="en-US" altLang="zh-CN" sz="2000" b="0" i="1" smtClean="0">
                                  <a:latin typeface="Cambria Math" panose="02040503050406030204" pitchFamily="18" charset="0"/>
                                </a:rPr>
                                <m:t>𝑐</m:t>
                              </m:r>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m:t>
                                  </m:r>
                                </m:e>
                              </m:d>
                              <m:r>
                                <a:rPr lang="en-US" altLang="zh-CN" sz="2000" b="0" i="1" smtClean="0">
                                  <a:latin typeface="Cambria Math" panose="02040503050406030204" pitchFamily="18" charset="0"/>
                                </a:rPr>
                                <m:t>[1]</m:t>
                              </m:r>
                            </m:e>
                          </m:mr>
                          <m:mr>
                            <m:e>
                              <m:m>
                                <m:mPr>
                                  <m:mcs>
                                    <m:mc>
                                      <m:mcPr>
                                        <m:count m:val="1"/>
                                        <m:mcJc m:val="center"/>
                                      </m:mcPr>
                                    </m:mc>
                                  </m:mcs>
                                  <m:ctrlPr>
                                    <a:rPr lang="en-US" altLang="zh-CN" sz="2000" i="1" smtClean="0">
                                      <a:latin typeface="Cambria Math" panose="02040503050406030204" pitchFamily="18" charset="0"/>
                                    </a:rPr>
                                  </m:ctrlPr>
                                </m:mPr>
                                <m:mr>
                                  <m:e>
                                    <m:r>
                                      <m:rPr>
                                        <m:brk m:alnAt="7"/>
                                      </m:rPr>
                                      <a:rPr lang="en-US" altLang="zh-CN" sz="2000" b="0" i="1" smtClean="0">
                                        <a:latin typeface="Cambria Math" panose="02040503050406030204" pitchFamily="18" charset="0"/>
                                      </a:rPr>
                                      <m:t>…</m:t>
                                    </m:r>
                                  </m:e>
                                </m:mr>
                                <m:mr>
                                  <m:e>
                                    <m:r>
                                      <a:rPr lang="en-US" altLang="zh-CN" sz="2000" b="0" i="1" smtClean="0">
                                        <a:latin typeface="Cambria Math" panose="02040503050406030204" pitchFamily="18" charset="0"/>
                                      </a:rPr>
                                      <m:t>𝑐</m:t>
                                    </m:r>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𝑚</m:t>
                                        </m:r>
                                      </m:e>
                                    </m:d>
                                    <m:r>
                                      <a:rPr lang="en-US" altLang="zh-CN" sz="2000" b="0" i="1" smtClean="0">
                                        <a:latin typeface="Cambria Math" panose="02040503050406030204" pitchFamily="18" charset="0"/>
                                      </a:rPr>
                                      <m:t>[1]</m:t>
                                    </m:r>
                                  </m:e>
                                </m:mr>
                              </m:m>
                            </m:e>
                          </m:mr>
                        </m:m>
                      </m:oMath>
                    </m:oMathPara>
                  </a14:m>
                  <a:endParaRPr lang="zh-CN" altLang="en-US" sz="2000"/>
                </a:p>
              </p:txBody>
            </p:sp>
          </mc:Choice>
          <mc:Fallback xmlns="">
            <p:sp>
              <p:nvSpPr>
                <p:cNvPr id="13" name="文本框 12"/>
                <p:cNvSpPr txBox="1">
                  <a:spLocks noRot="1" noChangeAspect="1" noMove="1" noResize="1" noEditPoints="1" noAdjustHandles="1" noChangeArrowheads="1" noChangeShapeType="1" noTextEdit="1"/>
                </p:cNvSpPr>
                <p:nvPr/>
              </p:nvSpPr>
              <p:spPr>
                <a:xfrm>
                  <a:off x="3466009" y="4154759"/>
                  <a:ext cx="918200" cy="1088311"/>
                </a:xfrm>
                <a:prstGeom prst="rect">
                  <a:avLst/>
                </a:prstGeom>
                <a:blipFill rotWithShape="1">
                  <a:blip r:embed="rId11"/>
                  <a:stretch>
                    <a:fillRect/>
                  </a:stretch>
                </a:blipFill>
              </p:spPr>
              <p:txBody>
                <a:bodyPr/>
                <a:lstStyle/>
                <a:p>
                  <a:r>
                    <a:rPr lang="zh-CN" altLang="en-US">
                      <a:noFill/>
                    </a:rPr>
                    <a:t> </a:t>
                  </a:r>
                  <a:endParaRPr lang="zh-CN" altLang="en-US">
                    <a:noFill/>
                  </a:endParaRPr>
                </a:p>
              </p:txBody>
            </p:sp>
          </mc:Fallback>
        </mc:AlternateContent>
        <p:pic>
          <p:nvPicPr>
            <p:cNvPr id="16" name="图片 15"/>
            <p:cNvPicPr>
              <a:picLocks noChangeAspect="1"/>
            </p:cNvPicPr>
            <p:nvPr/>
          </p:nvPicPr>
          <p:blipFill>
            <a:blip r:embed="rId5"/>
            <a:stretch>
              <a:fillRect/>
            </a:stretch>
          </p:blipFill>
          <p:spPr>
            <a:xfrm>
              <a:off x="3290646" y="3977370"/>
              <a:ext cx="186336" cy="1609731"/>
            </a:xfrm>
            <a:prstGeom prst="rect">
              <a:avLst/>
            </a:prstGeom>
          </p:spPr>
        </p:pic>
        <p:cxnSp>
          <p:nvCxnSpPr>
            <p:cNvPr id="17" name="直接箭头连接符 16"/>
            <p:cNvCxnSpPr>
              <a:stCxn id="14" idx="0"/>
              <a:endCxn id="14" idx="2"/>
            </p:cNvCxnSpPr>
            <p:nvPr/>
          </p:nvCxnSpPr>
          <p:spPr bwMode="auto">
            <a:xfrm>
              <a:off x="4843309" y="4149968"/>
              <a:ext cx="0" cy="1088311"/>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pic>
          <p:nvPicPr>
            <p:cNvPr id="18" name="图片 17"/>
            <p:cNvPicPr>
              <a:picLocks noChangeAspect="1"/>
            </p:cNvPicPr>
            <p:nvPr/>
          </p:nvPicPr>
          <p:blipFill>
            <a:blip r:embed="rId6"/>
            <a:stretch>
              <a:fillRect/>
            </a:stretch>
          </p:blipFill>
          <p:spPr>
            <a:xfrm>
              <a:off x="5304857" y="3977370"/>
              <a:ext cx="157117" cy="1555970"/>
            </a:xfrm>
            <a:prstGeom prst="rect">
              <a:avLst/>
            </a:prstGeom>
          </p:spPr>
        </p:pic>
      </p:grpSp>
      <p:grpSp>
        <p:nvGrpSpPr>
          <p:cNvPr id="19" name="组合 18"/>
          <p:cNvGrpSpPr/>
          <p:nvPr/>
        </p:nvGrpSpPr>
        <p:grpSpPr>
          <a:xfrm>
            <a:off x="6006574" y="4274695"/>
            <a:ext cx="3104097" cy="1518275"/>
            <a:chOff x="6271590" y="3968420"/>
            <a:chExt cx="2435499" cy="1555970"/>
          </a:xfrm>
        </p:grpSpPr>
        <mc:AlternateContent xmlns:mc="http://schemas.openxmlformats.org/markup-compatibility/2006" xmlns:a14="http://schemas.microsoft.com/office/drawing/2010/main">
          <mc:Choice Requires="a14">
            <p:sp>
              <p:nvSpPr>
                <p:cNvPr id="20" name="文本框 19"/>
                <p:cNvSpPr txBox="1"/>
                <p:nvPr/>
              </p:nvSpPr>
              <p:spPr>
                <a:xfrm>
                  <a:off x="6271590" y="4161594"/>
                  <a:ext cx="1376402" cy="1088311"/>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2000" i="1" smtClean="0">
                                <a:latin typeface="Cambria Math" panose="02040503050406030204" pitchFamily="18" charset="0"/>
                              </a:rPr>
                            </m:ctrlPr>
                          </m:mPr>
                          <m:mr>
                            <m:e>
                              <m:r>
                                <m:rPr>
                                  <m:sty m:val="p"/>
                                  <m:brk m:alnAt="7"/>
                                </m:rPr>
                                <a:rPr lang="en-US" altLang="zh-CN" sz="2000" i="1">
                                  <a:latin typeface="Cambria Math" panose="02040503050406030204" pitchFamily="18" charset="0"/>
                                </a:rPr>
                                <m:t>c</m:t>
                              </m:r>
                              <m:d>
                                <m:dPr>
                                  <m:begChr m:val="["/>
                                  <m:endChr m:val="]"/>
                                  <m:ctrlPr>
                                    <a:rPr lang="en-US" altLang="zh-CN" sz="2000" b="0" i="1" smtClean="0">
                                      <a:latin typeface="Cambria Math" panose="02040503050406030204" pitchFamily="18" charset="0"/>
                                    </a:rPr>
                                  </m:ctrlPr>
                                </m:dPr>
                                <m:e>
                                  <m:r>
                                    <m:rPr>
                                      <m:brk m:alnAt="7"/>
                                    </m:rPr>
                                    <a:rPr lang="en-US" altLang="zh-CN" sz="2000" b="0" i="1" smtClean="0">
                                      <a:latin typeface="Cambria Math" panose="02040503050406030204" pitchFamily="18" charset="0"/>
                                    </a:rPr>
                                    <m:t>0</m:t>
                                  </m:r>
                                </m:e>
                              </m:d>
                              <m:r>
                                <m:rPr>
                                  <m:brk m:alnAt="7"/>
                                </m:rP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m:t>
                              </m:r>
                            </m:e>
                          </m:mr>
                          <m:mr>
                            <m:e>
                              <m:r>
                                <a:rPr lang="en-US" altLang="zh-CN" sz="2000" b="0" i="1" smtClean="0">
                                  <a:latin typeface="Cambria Math" panose="02040503050406030204" pitchFamily="18" charset="0"/>
                                </a:rPr>
                                <m:t>𝑐</m:t>
                              </m:r>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m:t>
                              </m:r>
                            </m:e>
                          </m:mr>
                          <m:mr>
                            <m:e>
                              <m:m>
                                <m:mPr>
                                  <m:mcs>
                                    <m:mc>
                                      <m:mcPr>
                                        <m:count m:val="1"/>
                                        <m:mcJc m:val="center"/>
                                      </m:mcPr>
                                    </m:mc>
                                  </m:mcs>
                                  <m:ctrlPr>
                                    <a:rPr lang="en-US" altLang="zh-CN" sz="2000" i="1" smtClean="0">
                                      <a:latin typeface="Cambria Math" panose="02040503050406030204" pitchFamily="18" charset="0"/>
                                    </a:rPr>
                                  </m:ctrlPr>
                                </m:mPr>
                                <m:mr>
                                  <m:e>
                                    <m:r>
                                      <m:rPr>
                                        <m:brk m:alnAt="7"/>
                                      </m:rPr>
                                      <a:rPr lang="en-US" altLang="zh-CN" sz="2000" b="0" i="1" smtClean="0">
                                        <a:latin typeface="Cambria Math" panose="02040503050406030204" pitchFamily="18" charset="0"/>
                                      </a:rPr>
                                      <m:t>…</m:t>
                                    </m:r>
                                  </m:e>
                                </m:mr>
                                <m:mr>
                                  <m:e>
                                    <m:r>
                                      <a:rPr lang="en-US" altLang="zh-CN" sz="2000" b="0" i="1" smtClean="0">
                                        <a:latin typeface="Cambria Math" panose="02040503050406030204" pitchFamily="18" charset="0"/>
                                      </a:rPr>
                                      <m:t>𝑐</m:t>
                                    </m:r>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𝑚</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m:t>
                                    </m:r>
                                  </m:e>
                                </m:mr>
                              </m:m>
                            </m:e>
                          </m:mr>
                        </m:m>
                      </m:oMath>
                    </m:oMathPara>
                  </a14:m>
                  <a:endParaRPr lang="zh-CN" altLang="en-US" sz="2000" dirty="0"/>
                </a:p>
              </p:txBody>
            </p:sp>
          </mc:Choice>
          <mc:Fallback xmlns="">
            <p:sp>
              <p:nvSpPr>
                <p:cNvPr id="14" name="文本框 13"/>
                <p:cNvSpPr txBox="1">
                  <a:spLocks noRot="1" noChangeAspect="1" noMove="1" noResize="1" noEditPoints="1" noAdjustHandles="1" noChangeArrowheads="1" noChangeShapeType="1" noTextEdit="1"/>
                </p:cNvSpPr>
                <p:nvPr/>
              </p:nvSpPr>
              <p:spPr>
                <a:xfrm>
                  <a:off x="6271590" y="4161594"/>
                  <a:ext cx="1376402" cy="1088311"/>
                </a:xfrm>
                <a:prstGeom prst="rect">
                  <a:avLst/>
                </a:prstGeom>
                <a:blipFill rotWithShape="1">
                  <a:blip r:embed="rId12"/>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21" name="文本框 20"/>
                <p:cNvSpPr txBox="1"/>
                <p:nvPr/>
              </p:nvSpPr>
              <p:spPr>
                <a:xfrm>
                  <a:off x="7689803" y="4149968"/>
                  <a:ext cx="927370" cy="1088311"/>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2000" i="1" smtClean="0">
                                <a:latin typeface="Cambria Math" panose="02040503050406030204" pitchFamily="18" charset="0"/>
                              </a:rPr>
                            </m:ctrlPr>
                          </m:mPr>
                          <m:mr>
                            <m:e>
                              <m:r>
                                <m:rPr>
                                  <m:sty m:val="p"/>
                                  <m:brk m:alnAt="7"/>
                                </m:rPr>
                                <a:rPr lang="en-US" altLang="zh-CN" sz="2000" i="1">
                                  <a:latin typeface="Cambria Math" panose="02040503050406030204" pitchFamily="18" charset="0"/>
                                </a:rPr>
                                <m:t>c</m:t>
                              </m:r>
                              <m:d>
                                <m:dPr>
                                  <m:begChr m:val="["/>
                                  <m:endChr m:val="]"/>
                                  <m:ctrlPr>
                                    <a:rPr lang="en-US" altLang="zh-CN" sz="2000" b="0" i="1" smtClean="0">
                                      <a:latin typeface="Cambria Math" panose="02040503050406030204" pitchFamily="18" charset="0"/>
                                    </a:rPr>
                                  </m:ctrlPr>
                                </m:dPr>
                                <m:e>
                                  <m:r>
                                    <m:rPr>
                                      <m:brk m:alnAt="7"/>
                                    </m:rPr>
                                    <a:rPr lang="en-US" altLang="zh-CN" sz="2000" b="0" i="1" smtClean="0">
                                      <a:latin typeface="Cambria Math" panose="02040503050406030204" pitchFamily="18" charset="0"/>
                                    </a:rPr>
                                    <m:t>0</m:t>
                                  </m:r>
                                </m:e>
                              </m:d>
                              <m:r>
                                <m:rPr>
                                  <m:brk m:alnAt="7"/>
                                </m:rP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e>
                          </m:mr>
                          <m:mr>
                            <m:e>
                              <m:r>
                                <a:rPr lang="en-US" altLang="zh-CN" sz="2000" b="0" i="1" smtClean="0">
                                  <a:latin typeface="Cambria Math" panose="02040503050406030204" pitchFamily="18" charset="0"/>
                                </a:rPr>
                                <m:t>𝑐</m:t>
                              </m:r>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e>
                          </m:mr>
                          <m:mr>
                            <m:e>
                              <m:m>
                                <m:mPr>
                                  <m:mcs>
                                    <m:mc>
                                      <m:mcPr>
                                        <m:count m:val="1"/>
                                        <m:mcJc m:val="center"/>
                                      </m:mcPr>
                                    </m:mc>
                                  </m:mcs>
                                  <m:ctrlPr>
                                    <a:rPr lang="en-US" altLang="zh-CN" sz="2000" i="1" smtClean="0">
                                      <a:latin typeface="Cambria Math" panose="02040503050406030204" pitchFamily="18" charset="0"/>
                                    </a:rPr>
                                  </m:ctrlPr>
                                </m:mPr>
                                <m:mr>
                                  <m:e>
                                    <m:r>
                                      <m:rPr>
                                        <m:brk m:alnAt="7"/>
                                      </m:rPr>
                                      <a:rPr lang="en-US" altLang="zh-CN" sz="2000" b="0" i="1" smtClean="0">
                                        <a:latin typeface="Cambria Math" panose="02040503050406030204" pitchFamily="18" charset="0"/>
                                      </a:rPr>
                                      <m:t>…</m:t>
                                    </m:r>
                                  </m:e>
                                </m:mr>
                                <m:mr>
                                  <m:e>
                                    <m:r>
                                      <a:rPr lang="en-US" altLang="zh-CN" sz="2000" b="0" i="1" smtClean="0">
                                        <a:latin typeface="Cambria Math" panose="02040503050406030204" pitchFamily="18" charset="0"/>
                                      </a:rPr>
                                      <m:t>𝑐</m:t>
                                    </m:r>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𝑚</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e>
                                </m:mr>
                              </m:m>
                            </m:e>
                          </m:mr>
                        </m:m>
                      </m:oMath>
                    </m:oMathPara>
                  </a14:m>
                  <a:endParaRPr lang="zh-CN" altLang="en-US" sz="2000"/>
                </a:p>
              </p:txBody>
            </p:sp>
          </mc:Choice>
          <mc:Fallback xmlns="">
            <p:sp>
              <p:nvSpPr>
                <p:cNvPr id="15" name="文本框 14"/>
                <p:cNvSpPr txBox="1">
                  <a:spLocks noRot="1" noChangeAspect="1" noMove="1" noResize="1" noEditPoints="1" noAdjustHandles="1" noChangeArrowheads="1" noChangeShapeType="1" noTextEdit="1"/>
                </p:cNvSpPr>
                <p:nvPr/>
              </p:nvSpPr>
              <p:spPr>
                <a:xfrm>
                  <a:off x="7689803" y="4149968"/>
                  <a:ext cx="927370" cy="1088311"/>
                </a:xfrm>
                <a:prstGeom prst="rect">
                  <a:avLst/>
                </a:prstGeom>
                <a:blipFill rotWithShape="1">
                  <a:blip r:embed="rId13"/>
                  <a:stretch>
                    <a:fillRect/>
                  </a:stretch>
                </a:blipFill>
              </p:spPr>
              <p:txBody>
                <a:bodyPr/>
                <a:lstStyle/>
                <a:p>
                  <a:r>
                    <a:rPr lang="zh-CN" altLang="en-US">
                      <a:noFill/>
                    </a:rPr>
                    <a:t> </a:t>
                  </a:r>
                  <a:endParaRPr lang="zh-CN" altLang="en-US">
                    <a:noFill/>
                  </a:endParaRPr>
                </a:p>
              </p:txBody>
            </p:sp>
          </mc:Fallback>
        </mc:AlternateContent>
        <p:cxnSp>
          <p:nvCxnSpPr>
            <p:cNvPr id="22" name="直接箭头连接符 21"/>
            <p:cNvCxnSpPr>
              <a:stCxn id="21" idx="0"/>
              <a:endCxn id="21" idx="2"/>
            </p:cNvCxnSpPr>
            <p:nvPr/>
          </p:nvCxnSpPr>
          <p:spPr bwMode="auto">
            <a:xfrm>
              <a:off x="8153488" y="4149968"/>
              <a:ext cx="0" cy="1088311"/>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pic>
          <p:nvPicPr>
            <p:cNvPr id="23" name="图片 22"/>
            <p:cNvPicPr>
              <a:picLocks noChangeAspect="1"/>
            </p:cNvPicPr>
            <p:nvPr/>
          </p:nvPicPr>
          <p:blipFill>
            <a:blip r:embed="rId6"/>
            <a:stretch>
              <a:fillRect/>
            </a:stretch>
          </p:blipFill>
          <p:spPr>
            <a:xfrm>
              <a:off x="8549972" y="3968420"/>
              <a:ext cx="157117" cy="1555970"/>
            </a:xfrm>
            <a:prstGeom prst="rect">
              <a:avLst/>
            </a:prstGeom>
          </p:spPr>
        </p:pic>
      </p:grpSp>
      <p:pic>
        <p:nvPicPr>
          <p:cNvPr id="24" name="图片 23"/>
          <p:cNvPicPr>
            <a:picLocks noChangeAspect="1"/>
          </p:cNvPicPr>
          <p:nvPr/>
        </p:nvPicPr>
        <p:blipFill>
          <a:blip r:embed="rId5"/>
          <a:stretch>
            <a:fillRect/>
          </a:stretch>
        </p:blipFill>
        <p:spPr>
          <a:xfrm>
            <a:off x="6074939" y="4302822"/>
            <a:ext cx="186336" cy="160973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pPr>
              <a:defRPr/>
            </a:pPr>
            <a:fld id="{44A4A06F-5B1C-4193-8570-D84EF66A7F0D}" type="slidenum">
              <a:rPr lang="en-US" altLang="zh-CN"/>
              <a:t>28</a:t>
            </a:fld>
            <a:endParaRPr lang="en-US" altLang="zh-CN"/>
          </a:p>
        </p:txBody>
      </p:sp>
      <p:sp>
        <p:nvSpPr>
          <p:cNvPr id="5123" name="Rectangle 3"/>
          <p:cNvSpPr>
            <a:spLocks noGrp="1" noChangeArrowheads="1"/>
          </p:cNvSpPr>
          <p:nvPr>
            <p:ph type="body" idx="1"/>
          </p:nvPr>
        </p:nvSpPr>
        <p:spPr>
          <a:xfrm>
            <a:off x="428625" y="428625"/>
            <a:ext cx="8229600" cy="5715000"/>
          </a:xfrm>
        </p:spPr>
        <p:txBody>
          <a:bodyPr/>
          <a:lstStyle/>
          <a:p>
            <a:pPr eaLnBrk="1" hangingPunct="1">
              <a:lnSpc>
                <a:spcPct val="120000"/>
              </a:lnSpc>
              <a:buNone/>
            </a:pPr>
            <a:r>
              <a:rPr lang="zh-CN" altLang="en-US" sz="2400" b="1" dirty="0" smtClean="0"/>
              <a:t>通过应用范例学习动态规划算法设计策略。</a:t>
            </a:r>
          </a:p>
          <a:p>
            <a:pPr eaLnBrk="1" hangingPunct="1">
              <a:lnSpc>
                <a:spcPct val="120000"/>
              </a:lnSpc>
              <a:buNone/>
            </a:pPr>
            <a:r>
              <a:rPr lang="zh-CN" altLang="en-US" sz="2400" b="1" dirty="0" smtClean="0"/>
              <a:t>（</a:t>
            </a:r>
            <a:r>
              <a:rPr lang="en-US" altLang="zh-CN" sz="2400" b="1" dirty="0" smtClean="0"/>
              <a:t>1</a:t>
            </a:r>
            <a:r>
              <a:rPr lang="zh-CN" altLang="en-US" sz="2400" b="1" dirty="0" smtClean="0"/>
              <a:t>）矩阵连乘问题；</a:t>
            </a:r>
            <a:endParaRPr lang="en-US" altLang="zh-CN" sz="2400" b="1" dirty="0" smtClean="0"/>
          </a:p>
          <a:p>
            <a:pPr eaLnBrk="1" hangingPunct="1">
              <a:lnSpc>
                <a:spcPct val="120000"/>
              </a:lnSpc>
              <a:buNone/>
            </a:pPr>
            <a:r>
              <a:rPr lang="zh-CN" altLang="en-US" sz="2400" b="1" dirty="0" smtClean="0"/>
              <a:t>（</a:t>
            </a:r>
            <a:r>
              <a:rPr lang="en-US" altLang="zh-CN" sz="2400" b="1" dirty="0" smtClean="0"/>
              <a:t>2</a:t>
            </a:r>
            <a:r>
              <a:rPr lang="zh-CN" altLang="en-US" sz="2400" b="1" dirty="0" smtClean="0"/>
              <a:t>）</a:t>
            </a:r>
            <a:r>
              <a:rPr lang="zh-CN" altLang="en-US" sz="2400" b="1" dirty="0"/>
              <a:t>凸多边形最优</a:t>
            </a:r>
            <a:r>
              <a:rPr lang="zh-CN" altLang="en-US" sz="2400" b="1" dirty="0" smtClean="0"/>
              <a:t>三角剖分</a:t>
            </a:r>
            <a:r>
              <a:rPr lang="en-US" altLang="zh-CN" sz="2400" b="1" dirty="0" smtClean="0"/>
              <a:t>;</a:t>
            </a:r>
            <a:endParaRPr lang="ja-JP" altLang="en-US" sz="2400" b="1" dirty="0"/>
          </a:p>
          <a:p>
            <a:pPr eaLnBrk="1" hangingPunct="1">
              <a:lnSpc>
                <a:spcPct val="120000"/>
              </a:lnSpc>
              <a:buNone/>
            </a:pPr>
            <a:r>
              <a:rPr lang="zh-CN" altLang="en-US" sz="2400" b="1" dirty="0" smtClean="0"/>
              <a:t>（</a:t>
            </a:r>
            <a:r>
              <a:rPr lang="en-US" altLang="zh-CN" sz="2400" b="1" dirty="0" smtClean="0"/>
              <a:t>3</a:t>
            </a:r>
            <a:r>
              <a:rPr lang="zh-CN" altLang="en-US" sz="2400" b="1" dirty="0" smtClean="0"/>
              <a:t>）最长公共子序列；</a:t>
            </a:r>
          </a:p>
          <a:p>
            <a:pPr eaLnBrk="1" hangingPunct="1">
              <a:lnSpc>
                <a:spcPct val="120000"/>
              </a:lnSpc>
              <a:buNone/>
            </a:pPr>
            <a:r>
              <a:rPr lang="zh-CN" altLang="en-US" sz="2400" b="1" dirty="0" smtClean="0"/>
              <a:t>（</a:t>
            </a:r>
            <a:r>
              <a:rPr lang="en-US" altLang="zh-CN" sz="2400" b="1" dirty="0" smtClean="0"/>
              <a:t>4</a:t>
            </a:r>
            <a:r>
              <a:rPr lang="zh-CN" altLang="en-US" sz="2400" b="1" dirty="0" smtClean="0"/>
              <a:t>）</a:t>
            </a:r>
            <a:r>
              <a:rPr lang="zh-CN" altLang="en-US" sz="2400" b="1" dirty="0" smtClean="0">
                <a:solidFill>
                  <a:srgbClr val="FF0000"/>
                </a:solidFill>
              </a:rPr>
              <a:t>最大子段和</a:t>
            </a:r>
            <a:r>
              <a:rPr lang="zh-CN" altLang="en-US" sz="2400" b="1" dirty="0" smtClean="0"/>
              <a:t>；</a:t>
            </a:r>
            <a:endParaRPr lang="en-US" altLang="zh-CN" sz="2400" b="1" dirty="0" smtClean="0"/>
          </a:p>
          <a:p>
            <a:pPr eaLnBrk="1" hangingPunct="1">
              <a:lnSpc>
                <a:spcPct val="120000"/>
              </a:lnSpc>
              <a:buNone/>
            </a:pPr>
            <a:r>
              <a:rPr lang="zh-CN" altLang="en-US" sz="2400" b="1" dirty="0" smtClean="0"/>
              <a:t>（</a:t>
            </a:r>
            <a:r>
              <a:rPr lang="en-US" altLang="zh-CN" sz="2400" b="1" dirty="0" smtClean="0"/>
              <a:t>5</a:t>
            </a:r>
            <a:r>
              <a:rPr lang="zh-CN" altLang="en-US" sz="2400" b="1" dirty="0" smtClean="0"/>
              <a:t>）图像压缩；</a:t>
            </a:r>
            <a:endParaRPr lang="en-US" altLang="zh-CN" sz="2400" b="1" dirty="0" smtClean="0"/>
          </a:p>
          <a:p>
            <a:pPr eaLnBrk="1" hangingPunct="1">
              <a:lnSpc>
                <a:spcPct val="120000"/>
              </a:lnSpc>
              <a:buNone/>
            </a:pPr>
            <a:r>
              <a:rPr lang="zh-CN" altLang="en-US" sz="2400" b="1" dirty="0" smtClean="0"/>
              <a:t>（</a:t>
            </a:r>
            <a:r>
              <a:rPr lang="en-US" altLang="zh-CN" sz="2400" b="1" dirty="0"/>
              <a:t>6</a:t>
            </a:r>
            <a:r>
              <a:rPr lang="zh-CN" altLang="en-US" sz="2400" b="1" dirty="0"/>
              <a:t>）</a:t>
            </a:r>
            <a:r>
              <a:rPr lang="en-US" altLang="zh-CN" sz="2400" b="1" dirty="0"/>
              <a:t>0-1</a:t>
            </a:r>
            <a:r>
              <a:rPr lang="zh-CN" altLang="en-US" sz="2400" b="1" dirty="0"/>
              <a:t>背包</a:t>
            </a:r>
            <a:r>
              <a:rPr lang="zh-CN" altLang="en-US" sz="2400" b="1" dirty="0" smtClean="0"/>
              <a:t>问题；</a:t>
            </a:r>
            <a:endParaRPr lang="en-US" altLang="zh-CN" sz="2400" b="1" dirty="0" smtClean="0"/>
          </a:p>
          <a:p>
            <a:pPr eaLnBrk="1" hangingPunct="1">
              <a:lnSpc>
                <a:spcPct val="120000"/>
              </a:lnSpc>
              <a:buNone/>
            </a:pPr>
            <a:r>
              <a:rPr lang="zh-CN" altLang="en-US" sz="2400" b="1" spc="-15" dirty="0" smtClean="0"/>
              <a:t>（</a:t>
            </a:r>
            <a:r>
              <a:rPr lang="en-US" altLang="zh-CN" sz="2400" b="1" spc="-15" dirty="0" smtClean="0"/>
              <a:t>7</a:t>
            </a:r>
            <a:r>
              <a:rPr lang="zh-CN" altLang="en-US" sz="2400" b="1" spc="-15" dirty="0" smtClean="0"/>
              <a:t>）流水作业调度</a:t>
            </a:r>
            <a:endParaRPr lang="en-US" altLang="zh-CN" sz="2400" b="1" dirty="0">
              <a:solidFill>
                <a:srgbClr val="FF0000"/>
              </a:solidFill>
            </a:endParaRPr>
          </a:p>
          <a:p>
            <a:pPr eaLnBrk="1" hangingPunct="1">
              <a:lnSpc>
                <a:spcPct val="120000"/>
              </a:lnSpc>
              <a:buNone/>
            </a:pPr>
            <a:endParaRPr lang="en-US" altLang="zh-CN" sz="2400" b="1" dirty="0"/>
          </a:p>
          <a:p>
            <a:pPr eaLnBrk="1" hangingPunct="1">
              <a:buNone/>
            </a:pPr>
            <a:endParaRPr lang="zh-CN" altLang="en-US" sz="2400" b="1" dirty="0" smtClean="0"/>
          </a:p>
        </p:txBody>
      </p:sp>
    </p:spTree>
    <p:extLst>
      <p:ext uri="{BB962C8B-B14F-4D97-AF65-F5344CB8AC3E}">
        <p14:creationId xmlns:p14="http://schemas.microsoft.com/office/powerpoint/2010/main" val="14190960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0493474-1D8D-4761-9B06-86ACF302DEB0}" type="slidenum">
              <a:rPr lang="en-US" altLang="zh-CN" smtClean="0"/>
              <a:t>29</a:t>
            </a:fld>
            <a:endParaRPr lang="en-US" altLang="zh-CN"/>
          </a:p>
        </p:txBody>
      </p:sp>
      <p:sp>
        <p:nvSpPr>
          <p:cNvPr id="3" name="Rectangle 2"/>
          <p:cNvSpPr>
            <a:spLocks noChangeArrowheads="1"/>
          </p:cNvSpPr>
          <p:nvPr/>
        </p:nvSpPr>
        <p:spPr bwMode="auto">
          <a:xfrm>
            <a:off x="467544" y="260648"/>
            <a:ext cx="6408737" cy="795337"/>
          </a:xfrm>
          <a:prstGeom prst="rect">
            <a:avLst/>
          </a:prstGeom>
          <a:noFill/>
          <a:ln w="9525">
            <a:noFill/>
            <a:miter lim="800000"/>
          </a:ln>
          <a:effectLst/>
        </p:spPr>
        <p:txBody>
          <a:bodyPr anchor="b"/>
          <a:lstStyle/>
          <a:p>
            <a:pPr>
              <a:spcBef>
                <a:spcPct val="0"/>
              </a:spcBef>
              <a:buClrTx/>
              <a:buSzTx/>
              <a:buFontTx/>
              <a:buNone/>
              <a:defRPr/>
            </a:pPr>
            <a:r>
              <a:rPr lang="en-US" altLang="zh-CN" sz="3800" dirty="0" smtClean="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3.4 </a:t>
            </a:r>
            <a:r>
              <a:rPr lang="zh-CN" altLang="en-US" sz="3800" dirty="0" smtClean="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最大子段和</a:t>
            </a:r>
            <a:endParaRPr lang="ja-JP" altLang="en-US" sz="3800" dirty="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539552" y="1483894"/>
            <a:ext cx="7128162" cy="4465386"/>
          </a:xfrm>
          <a:prstGeom prst="rect">
            <a:avLst/>
          </a:prstGeom>
        </p:spPr>
      </p:pic>
    </p:spTree>
    <p:extLst>
      <p:ext uri="{BB962C8B-B14F-4D97-AF65-F5344CB8AC3E}">
        <p14:creationId xmlns:p14="http://schemas.microsoft.com/office/powerpoint/2010/main" val="37955075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398463" y="228600"/>
            <a:ext cx="8229600" cy="6072188"/>
          </a:xfrm>
        </p:spPr>
        <p:txBody>
          <a:bodyPr/>
          <a:lstStyle/>
          <a:p>
            <a:pPr hangingPunct="1">
              <a:lnSpc>
                <a:spcPct val="120000"/>
              </a:lnSpc>
              <a:buNone/>
            </a:pPr>
            <a:r>
              <a:rPr lang="zh-CN" altLang="en-US" sz="2800" b="1" dirty="0" smtClean="0">
                <a:solidFill>
                  <a:srgbClr val="3907F1"/>
                </a:solidFill>
              </a:rPr>
              <a:t>     学习要点</a:t>
            </a:r>
            <a:r>
              <a:rPr lang="en-US" altLang="zh-CN" sz="2800" b="1" dirty="0" smtClean="0">
                <a:solidFill>
                  <a:srgbClr val="3907F1"/>
                </a:solidFill>
              </a:rPr>
              <a:t>:</a:t>
            </a:r>
          </a:p>
          <a:p>
            <a:pPr eaLnBrk="1" hangingPunct="1">
              <a:lnSpc>
                <a:spcPct val="120000"/>
              </a:lnSpc>
              <a:buNone/>
            </a:pPr>
            <a:r>
              <a:rPr lang="zh-CN" altLang="en-US" sz="2800" b="1" dirty="0" smtClean="0"/>
              <a:t>理解动态规划算法的概念。</a:t>
            </a:r>
          </a:p>
          <a:p>
            <a:pPr eaLnBrk="1" hangingPunct="1">
              <a:lnSpc>
                <a:spcPct val="120000"/>
              </a:lnSpc>
              <a:buNone/>
            </a:pPr>
            <a:r>
              <a:rPr lang="zh-CN" altLang="en-US" sz="2800" b="1" dirty="0" smtClean="0"/>
              <a:t>掌握动态规划算法的基本要素</a:t>
            </a:r>
          </a:p>
          <a:p>
            <a:pPr eaLnBrk="1" hangingPunct="1">
              <a:lnSpc>
                <a:spcPct val="120000"/>
              </a:lnSpc>
              <a:buNone/>
            </a:pPr>
            <a:r>
              <a:rPr lang="zh-CN" altLang="en-US" sz="2800" b="1" dirty="0" smtClean="0"/>
              <a:t>（</a:t>
            </a:r>
            <a:r>
              <a:rPr lang="en-US" altLang="zh-CN" sz="2800" b="1" dirty="0" smtClean="0"/>
              <a:t>1</a:t>
            </a:r>
            <a:r>
              <a:rPr lang="zh-CN" altLang="en-US" sz="2800" b="1" dirty="0" smtClean="0"/>
              <a:t>）最优子结构性质</a:t>
            </a:r>
          </a:p>
          <a:p>
            <a:pPr eaLnBrk="1" hangingPunct="1">
              <a:lnSpc>
                <a:spcPct val="120000"/>
              </a:lnSpc>
              <a:buNone/>
            </a:pPr>
            <a:r>
              <a:rPr lang="zh-CN" altLang="en-US" sz="2800" b="1" dirty="0" smtClean="0"/>
              <a:t>（</a:t>
            </a:r>
            <a:r>
              <a:rPr lang="en-US" altLang="zh-CN" sz="2800" b="1" dirty="0" smtClean="0"/>
              <a:t>2</a:t>
            </a:r>
            <a:r>
              <a:rPr lang="zh-CN" altLang="en-US" sz="2800" b="1" dirty="0" smtClean="0"/>
              <a:t>）重叠子问题性质</a:t>
            </a:r>
            <a:endParaRPr lang="zh-CN" altLang="en-US" sz="2800" b="1" dirty="0" smtClean="0">
              <a:sym typeface="Symbol" panose="05050102010706020507" pitchFamily="18" charset="2"/>
            </a:endParaRPr>
          </a:p>
          <a:p>
            <a:pPr eaLnBrk="1" hangingPunct="1">
              <a:lnSpc>
                <a:spcPct val="120000"/>
              </a:lnSpc>
              <a:buNone/>
            </a:pPr>
            <a:r>
              <a:rPr lang="zh-CN" altLang="en-US" sz="2800" b="1" dirty="0" smtClean="0"/>
              <a:t>掌握设计动态规划算法的步骤。</a:t>
            </a:r>
          </a:p>
          <a:p>
            <a:pPr eaLnBrk="1" hangingPunct="1">
              <a:lnSpc>
                <a:spcPct val="120000"/>
              </a:lnSpc>
              <a:buNone/>
            </a:pPr>
            <a:r>
              <a:rPr lang="en-US" altLang="zh-CN" sz="2800" b="1" dirty="0" smtClean="0"/>
              <a:t>(1)</a:t>
            </a:r>
            <a:r>
              <a:rPr lang="zh-CN" altLang="en-US" sz="2800" b="1" dirty="0" smtClean="0"/>
              <a:t>找出最优解的性质，并刻划其</a:t>
            </a:r>
            <a:r>
              <a:rPr lang="zh-CN" altLang="en-US" sz="2800" b="1" dirty="0" smtClean="0">
                <a:solidFill>
                  <a:srgbClr val="FF0000"/>
                </a:solidFill>
              </a:rPr>
              <a:t>结构特征</a:t>
            </a:r>
            <a:r>
              <a:rPr lang="zh-CN" altLang="en-US" sz="2800" b="1" dirty="0" smtClean="0"/>
              <a:t>。</a:t>
            </a:r>
          </a:p>
          <a:p>
            <a:pPr eaLnBrk="1" hangingPunct="1">
              <a:lnSpc>
                <a:spcPct val="120000"/>
              </a:lnSpc>
              <a:buNone/>
            </a:pPr>
            <a:r>
              <a:rPr lang="en-US" altLang="zh-CN" sz="2800" b="1" dirty="0" smtClean="0"/>
              <a:t>(2)</a:t>
            </a:r>
            <a:r>
              <a:rPr lang="zh-CN" altLang="en-US" sz="2800" b="1" dirty="0" smtClean="0"/>
              <a:t>递归地</a:t>
            </a:r>
            <a:r>
              <a:rPr lang="zh-CN" altLang="en-US" sz="2800" b="1" dirty="0" smtClean="0">
                <a:solidFill>
                  <a:srgbClr val="FF0000"/>
                </a:solidFill>
              </a:rPr>
              <a:t>定义最优值</a:t>
            </a:r>
            <a:r>
              <a:rPr lang="zh-CN" altLang="en-US" sz="2800" b="1" dirty="0" smtClean="0"/>
              <a:t>。</a:t>
            </a:r>
          </a:p>
          <a:p>
            <a:pPr eaLnBrk="1" hangingPunct="1">
              <a:lnSpc>
                <a:spcPct val="120000"/>
              </a:lnSpc>
              <a:buNone/>
            </a:pPr>
            <a:r>
              <a:rPr lang="en-US" altLang="zh-CN" sz="2800" b="1" dirty="0" smtClean="0"/>
              <a:t>(3)</a:t>
            </a:r>
            <a:r>
              <a:rPr lang="zh-CN" altLang="en-US" sz="2800" b="1" dirty="0" smtClean="0"/>
              <a:t>以</a:t>
            </a:r>
            <a:r>
              <a:rPr lang="zh-CN" altLang="en-US" sz="2800" b="1" dirty="0" smtClean="0">
                <a:solidFill>
                  <a:srgbClr val="FF0000"/>
                </a:solidFill>
              </a:rPr>
              <a:t>自底向上</a:t>
            </a:r>
            <a:r>
              <a:rPr lang="zh-CN" altLang="en-US" sz="2800" b="1" dirty="0" smtClean="0"/>
              <a:t>的方式</a:t>
            </a:r>
            <a:r>
              <a:rPr lang="zh-CN" altLang="en-US" sz="2800" b="1" dirty="0" smtClean="0">
                <a:solidFill>
                  <a:srgbClr val="FF0000"/>
                </a:solidFill>
              </a:rPr>
              <a:t>计算最优值</a:t>
            </a:r>
            <a:r>
              <a:rPr lang="zh-CN" altLang="en-US" sz="2800" b="1" dirty="0" smtClean="0"/>
              <a:t>。</a:t>
            </a:r>
          </a:p>
          <a:p>
            <a:pPr eaLnBrk="1" hangingPunct="1">
              <a:lnSpc>
                <a:spcPct val="120000"/>
              </a:lnSpc>
              <a:buNone/>
            </a:pPr>
            <a:r>
              <a:rPr lang="en-US" altLang="zh-CN" sz="2800" b="1" dirty="0" smtClean="0"/>
              <a:t>(4)</a:t>
            </a:r>
            <a:r>
              <a:rPr lang="zh-CN" altLang="en-US" sz="2800" b="1" dirty="0" smtClean="0"/>
              <a:t>根据计算最优值时的信息，</a:t>
            </a:r>
            <a:r>
              <a:rPr lang="zh-CN" altLang="en-US" sz="2800" b="1" u="sng" dirty="0" smtClean="0">
                <a:solidFill>
                  <a:srgbClr val="FF0000"/>
                </a:solidFill>
              </a:rPr>
              <a:t>构造</a:t>
            </a:r>
            <a:r>
              <a:rPr lang="zh-CN" altLang="en-US" sz="2800" b="1" dirty="0" smtClean="0">
                <a:solidFill>
                  <a:srgbClr val="FF0000"/>
                </a:solidFill>
              </a:rPr>
              <a:t>最优解</a:t>
            </a:r>
            <a:r>
              <a:rPr lang="zh-CN" altLang="en-US" sz="2800" b="1" dirty="0" smtClean="0"/>
              <a:t>。</a:t>
            </a:r>
          </a:p>
        </p:txBody>
      </p:sp>
      <p:sp>
        <p:nvSpPr>
          <p:cNvPr id="2" name="矩形 1"/>
          <p:cNvSpPr/>
          <p:nvPr/>
        </p:nvSpPr>
        <p:spPr>
          <a:xfrm>
            <a:off x="7262995" y="5689699"/>
            <a:ext cx="1441420" cy="307777"/>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pPr>
              <a:buNone/>
            </a:pPr>
            <a:r>
              <a:rPr lang="zh-CN" altLang="en-US" sz="1400" dirty="0" smtClean="0"/>
              <a:t>最优的计算次序</a:t>
            </a:r>
            <a:endParaRPr lang="zh-CN" altLang="en-US" sz="1400" dirty="0"/>
          </a:p>
        </p:txBody>
      </p:sp>
      <p:sp>
        <p:nvSpPr>
          <p:cNvPr id="4" name="矩形 3"/>
          <p:cNvSpPr/>
          <p:nvPr/>
        </p:nvSpPr>
        <p:spPr>
          <a:xfrm>
            <a:off x="4513263" y="4509120"/>
            <a:ext cx="1620957" cy="338554"/>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pPr>
              <a:buNone/>
            </a:pPr>
            <a:r>
              <a:rPr lang="zh-CN" altLang="en-US" sz="1600" dirty="0" smtClean="0"/>
              <a:t>最少的数</a:t>
            </a:r>
            <a:r>
              <a:rPr lang="zh-CN" altLang="en-US" sz="1600" dirty="0"/>
              <a:t>乘次数</a:t>
            </a:r>
          </a:p>
        </p:txBody>
      </p:sp>
      <p:graphicFrame>
        <p:nvGraphicFramePr>
          <p:cNvPr id="6" name="Object 18"/>
          <p:cNvGraphicFramePr>
            <a:graphicFrameLocks noChangeAspect="1"/>
          </p:cNvGraphicFramePr>
          <p:nvPr>
            <p:extLst>
              <p:ext uri="{D42A27DB-BD31-4B8C-83A1-F6EECF244321}">
                <p14:modId xmlns:p14="http://schemas.microsoft.com/office/powerpoint/2010/main" val="2414960344"/>
              </p:ext>
            </p:extLst>
          </p:nvPr>
        </p:nvGraphicFramePr>
        <p:xfrm>
          <a:off x="7147092" y="6121055"/>
          <a:ext cx="1673225" cy="438150"/>
        </p:xfrm>
        <a:graphic>
          <a:graphicData uri="http://schemas.openxmlformats.org/presentationml/2006/ole">
            <mc:AlternateContent xmlns:mc="http://schemas.openxmlformats.org/markup-compatibility/2006">
              <mc:Choice xmlns:v="urn:schemas-microsoft-com:vml" Requires="v">
                <p:oleObj spid="_x0000_s109591" name="数式" r:id="rId4" imgW="774065" imgH="203200" progId="Equation.3">
                  <p:embed/>
                </p:oleObj>
              </mc:Choice>
              <mc:Fallback>
                <p:oleObj name="数式" r:id="rId4" imgW="774065" imgH="203200" progId="Equation.3">
                  <p:embed/>
                  <p:pic>
                    <p:nvPicPr>
                      <p:cNvPr id="11"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7092" y="6121055"/>
                        <a:ext cx="1673225"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矩形 7"/>
          <p:cNvSpPr/>
          <p:nvPr/>
        </p:nvSpPr>
        <p:spPr>
          <a:xfrm>
            <a:off x="6444208" y="2956917"/>
            <a:ext cx="2480166" cy="307777"/>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pPr>
              <a:buNone/>
            </a:pPr>
            <a:r>
              <a:rPr lang="zh-CN" altLang="en-US" sz="1400" dirty="0" smtClean="0"/>
              <a:t>矩阵连乘问题，以</a:t>
            </a:r>
            <a:r>
              <a:rPr lang="en-US" altLang="zh-CN" sz="1400" dirty="0" smtClean="0"/>
              <a:t>ABCD</a:t>
            </a:r>
            <a:r>
              <a:rPr lang="zh-CN" altLang="en-US" sz="1400" dirty="0" smtClean="0"/>
              <a:t>为例</a:t>
            </a:r>
            <a:endParaRPr lang="zh-CN" altLang="en-US" sz="1400" dirty="0"/>
          </a:p>
        </p:txBody>
      </p:sp>
      <p:sp>
        <p:nvSpPr>
          <p:cNvPr id="7" name="矩形 6"/>
          <p:cNvSpPr/>
          <p:nvPr/>
        </p:nvSpPr>
        <p:spPr>
          <a:xfrm>
            <a:off x="7293827" y="3969365"/>
            <a:ext cx="1210588" cy="338554"/>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pPr>
              <a:buNone/>
            </a:pPr>
            <a:r>
              <a:rPr lang="zh-CN" altLang="en-US" sz="1600" dirty="0" smtClean="0"/>
              <a:t>最优子结构</a:t>
            </a:r>
            <a:endParaRPr lang="zh-CN" alt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8" grpId="0" animBg="1"/>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0493474-1D8D-4761-9B06-86ACF302DEB0}" type="slidenum">
              <a:rPr lang="en-US" altLang="zh-CN" smtClean="0"/>
              <a:t>30</a:t>
            </a:fld>
            <a:endParaRPr lang="en-US" altLang="zh-CN"/>
          </a:p>
        </p:txBody>
      </p:sp>
      <p:pic>
        <p:nvPicPr>
          <p:cNvPr id="3" name="图片 2"/>
          <p:cNvPicPr>
            <a:picLocks noChangeAspect="1"/>
          </p:cNvPicPr>
          <p:nvPr/>
        </p:nvPicPr>
        <p:blipFill>
          <a:blip r:embed="rId2"/>
          <a:stretch>
            <a:fillRect/>
          </a:stretch>
        </p:blipFill>
        <p:spPr>
          <a:xfrm>
            <a:off x="899592" y="692696"/>
            <a:ext cx="7200800" cy="4806878"/>
          </a:xfrm>
          <a:prstGeom prst="rect">
            <a:avLst/>
          </a:prstGeom>
        </p:spPr>
      </p:pic>
      <p:sp>
        <p:nvSpPr>
          <p:cNvPr id="4" name="矩形 3"/>
          <p:cNvSpPr/>
          <p:nvPr/>
        </p:nvSpPr>
        <p:spPr>
          <a:xfrm>
            <a:off x="7452320" y="1124744"/>
            <a:ext cx="1096775" cy="553998"/>
          </a:xfrm>
          <a:prstGeom prst="rect">
            <a:avLst/>
          </a:prstGeom>
        </p:spPr>
        <p:txBody>
          <a:bodyPr wrap="none">
            <a:spAutoFit/>
          </a:bodyPr>
          <a:lstStyle/>
          <a:p>
            <a:pPr>
              <a:buNone/>
            </a:pPr>
            <a:r>
              <a:rPr lang="en-US" altLang="zh-CN" dirty="0" smtClean="0">
                <a:solidFill>
                  <a:srgbClr val="FF0000"/>
                </a:solidFill>
              </a:rPr>
              <a:t>O(n</a:t>
            </a:r>
            <a:r>
              <a:rPr lang="en-US" altLang="zh-CN" baseline="30000" dirty="0" smtClean="0">
                <a:solidFill>
                  <a:srgbClr val="FF0000"/>
                </a:solidFill>
              </a:rPr>
              <a:t>3</a:t>
            </a:r>
            <a:r>
              <a:rPr lang="en-US" altLang="zh-CN" dirty="0" smtClean="0">
                <a:solidFill>
                  <a:srgbClr val="FF0000"/>
                </a:solidFill>
              </a:rPr>
              <a:t>)</a:t>
            </a:r>
            <a:endParaRPr lang="zh-CN" altLang="en-US" dirty="0">
              <a:solidFill>
                <a:srgbClr val="FF0000"/>
              </a:solidFill>
            </a:endParaRPr>
          </a:p>
        </p:txBody>
      </p:sp>
      <p:pic>
        <p:nvPicPr>
          <p:cNvPr id="5" name="图片 4"/>
          <p:cNvPicPr>
            <a:picLocks noChangeAspect="1"/>
          </p:cNvPicPr>
          <p:nvPr/>
        </p:nvPicPr>
        <p:blipFill rotWithShape="1">
          <a:blip r:embed="rId3"/>
          <a:srcRect t="54848" r="13929"/>
          <a:stretch/>
        </p:blipFill>
        <p:spPr>
          <a:xfrm>
            <a:off x="4906695" y="4581128"/>
            <a:ext cx="3780105" cy="1242251"/>
          </a:xfrm>
          <a:prstGeom prst="rect">
            <a:avLst/>
          </a:prstGeom>
          <a:ln>
            <a:solidFill>
              <a:schemeClr val="accent5"/>
            </a:solidFill>
          </a:ln>
        </p:spPr>
      </p:pic>
    </p:spTree>
    <p:extLst>
      <p:ext uri="{BB962C8B-B14F-4D97-AF65-F5344CB8AC3E}">
        <p14:creationId xmlns:p14="http://schemas.microsoft.com/office/powerpoint/2010/main" val="21531194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0493474-1D8D-4761-9B06-86ACF302DEB0}" type="slidenum">
              <a:rPr lang="en-US" altLang="zh-CN" smtClean="0"/>
              <a:t>31</a:t>
            </a:fld>
            <a:endParaRPr lang="en-US" altLang="zh-CN"/>
          </a:p>
        </p:txBody>
      </p:sp>
      <p:pic>
        <p:nvPicPr>
          <p:cNvPr id="3" name="图片 2"/>
          <p:cNvPicPr>
            <a:picLocks noChangeAspect="1"/>
          </p:cNvPicPr>
          <p:nvPr/>
        </p:nvPicPr>
        <p:blipFill>
          <a:blip r:embed="rId3"/>
          <a:stretch>
            <a:fillRect/>
          </a:stretch>
        </p:blipFill>
        <p:spPr>
          <a:xfrm>
            <a:off x="683568" y="548680"/>
            <a:ext cx="6144477" cy="5176994"/>
          </a:xfrm>
          <a:prstGeom prst="rect">
            <a:avLst/>
          </a:prstGeom>
        </p:spPr>
      </p:pic>
      <p:pic>
        <p:nvPicPr>
          <p:cNvPr id="4" name="图片 3"/>
          <p:cNvPicPr>
            <a:picLocks noChangeAspect="1"/>
          </p:cNvPicPr>
          <p:nvPr/>
        </p:nvPicPr>
        <p:blipFill>
          <a:blip r:embed="rId4"/>
          <a:stretch>
            <a:fillRect/>
          </a:stretch>
        </p:blipFill>
        <p:spPr>
          <a:xfrm>
            <a:off x="6828045" y="1052736"/>
            <a:ext cx="2150639" cy="288032"/>
          </a:xfrm>
          <a:prstGeom prst="rect">
            <a:avLst/>
          </a:prstGeom>
          <a:ln>
            <a:solidFill>
              <a:srgbClr val="FFC000"/>
            </a:solidFill>
          </a:ln>
        </p:spPr>
      </p:pic>
    </p:spTree>
    <p:extLst>
      <p:ext uri="{BB962C8B-B14F-4D97-AF65-F5344CB8AC3E}">
        <p14:creationId xmlns:p14="http://schemas.microsoft.com/office/powerpoint/2010/main" val="33627183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0493474-1D8D-4761-9B06-86ACF302DEB0}" type="slidenum">
              <a:rPr lang="en-US" altLang="zh-CN" smtClean="0"/>
              <a:t>32</a:t>
            </a:fld>
            <a:endParaRPr lang="en-US" altLang="zh-CN"/>
          </a:p>
        </p:txBody>
      </p:sp>
      <p:pic>
        <p:nvPicPr>
          <p:cNvPr id="3" name="图片 2"/>
          <p:cNvPicPr>
            <a:picLocks noChangeAspect="1"/>
          </p:cNvPicPr>
          <p:nvPr/>
        </p:nvPicPr>
        <p:blipFill>
          <a:blip r:embed="rId2"/>
          <a:stretch>
            <a:fillRect/>
          </a:stretch>
        </p:blipFill>
        <p:spPr>
          <a:xfrm>
            <a:off x="395536" y="620688"/>
            <a:ext cx="7582781" cy="5264142"/>
          </a:xfrm>
          <a:prstGeom prst="rect">
            <a:avLst/>
          </a:prstGeom>
        </p:spPr>
      </p:pic>
      <p:sp>
        <p:nvSpPr>
          <p:cNvPr id="4" name="矩形 3"/>
          <p:cNvSpPr/>
          <p:nvPr/>
        </p:nvSpPr>
        <p:spPr>
          <a:xfrm>
            <a:off x="539552" y="3645024"/>
            <a:ext cx="6013648" cy="504056"/>
          </a:xfrm>
          <a:prstGeom prst="rect">
            <a:avLst/>
          </a:prstGeom>
          <a:noFill/>
          <a:ln/>
        </p:spPr>
        <p:style>
          <a:lnRef idx="2">
            <a:schemeClr val="accent1"/>
          </a:lnRef>
          <a:fillRef idx="1">
            <a:schemeClr val="lt1"/>
          </a:fillRef>
          <a:effectRef idx="0">
            <a:schemeClr val="accent1"/>
          </a:effectRef>
          <a:fontRef idx="minor">
            <a:schemeClr val="dk1"/>
          </a:fontRef>
        </p:style>
        <p:txBody>
          <a:bodyPr wrap="square">
            <a:spAutoFit/>
          </a:bodyPr>
          <a:lstStyle/>
          <a:p>
            <a:pPr>
              <a:spcBef>
                <a:spcPct val="0"/>
              </a:spcBef>
              <a:buClrTx/>
              <a:buSzTx/>
              <a:buFontTx/>
              <a:buNone/>
              <a:defRPr/>
            </a:pPr>
            <a:endParaRPr lang="ja-JP" altLang="en-US" sz="3200" dirty="0">
              <a:solidFill>
                <a:schemeClr val="tx2"/>
              </a:solidFill>
              <a:effectLst>
                <a:outerShdw blurRad="38100" dist="38100" dir="2700000" algn="tl">
                  <a:srgbClr val="C0C0C0"/>
                </a:outerShdw>
              </a:effectLst>
              <a:latin typeface="+mn-ea"/>
            </a:endParaRPr>
          </a:p>
        </p:txBody>
      </p:sp>
    </p:spTree>
    <p:extLst>
      <p:ext uri="{BB962C8B-B14F-4D97-AF65-F5344CB8AC3E}">
        <p14:creationId xmlns:p14="http://schemas.microsoft.com/office/powerpoint/2010/main" val="2413907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0493474-1D8D-4761-9B06-86ACF302DEB0}" type="slidenum">
              <a:rPr lang="en-US" altLang="zh-CN" smtClean="0"/>
              <a:t>33</a:t>
            </a:fld>
            <a:endParaRPr lang="en-US" altLang="zh-CN"/>
          </a:p>
        </p:txBody>
      </p:sp>
      <p:pic>
        <p:nvPicPr>
          <p:cNvPr id="3" name="图片 2"/>
          <p:cNvPicPr>
            <a:picLocks noChangeAspect="1"/>
          </p:cNvPicPr>
          <p:nvPr/>
        </p:nvPicPr>
        <p:blipFill>
          <a:blip r:embed="rId2"/>
          <a:stretch>
            <a:fillRect/>
          </a:stretch>
        </p:blipFill>
        <p:spPr>
          <a:xfrm>
            <a:off x="2627784" y="1196752"/>
            <a:ext cx="5737845" cy="4320480"/>
          </a:xfrm>
          <a:prstGeom prst="rect">
            <a:avLst/>
          </a:prstGeom>
        </p:spPr>
      </p:pic>
      <p:sp>
        <p:nvSpPr>
          <p:cNvPr id="4" name="Rectangle 2"/>
          <p:cNvSpPr>
            <a:spLocks noChangeArrowheads="1"/>
          </p:cNvSpPr>
          <p:nvPr/>
        </p:nvSpPr>
        <p:spPr bwMode="auto">
          <a:xfrm>
            <a:off x="436563" y="115888"/>
            <a:ext cx="6408737" cy="795337"/>
          </a:xfrm>
          <a:prstGeom prst="rect">
            <a:avLst/>
          </a:prstGeom>
          <a:noFill/>
          <a:ln w="9525">
            <a:noFill/>
            <a:miter lim="800000"/>
          </a:ln>
          <a:effectLst/>
        </p:spPr>
        <p:txBody>
          <a:bodyPr anchor="b"/>
          <a:lstStyle/>
          <a:p>
            <a:pPr>
              <a:spcBef>
                <a:spcPct val="0"/>
              </a:spcBef>
              <a:buClrTx/>
              <a:buSzTx/>
              <a:buFontTx/>
              <a:buNone/>
              <a:defRPr/>
            </a:pPr>
            <a:r>
              <a:rPr lang="zh-CN" altLang="en-US" sz="3800" dirty="0" smtClean="0">
                <a:solidFill>
                  <a:schemeClr val="tx2"/>
                </a:solidFill>
                <a:effectLst>
                  <a:outerShdw blurRad="38100" dist="38100" dir="2700000" algn="tl">
                    <a:srgbClr val="C0C0C0"/>
                  </a:outerShdw>
                </a:effectLst>
                <a:latin typeface="+mn-ea"/>
                <a:ea typeface="+mn-ea"/>
              </a:rPr>
              <a:t>时间复杂度</a:t>
            </a:r>
            <a:endParaRPr lang="ja-JP" altLang="en-US" sz="3800" dirty="0">
              <a:solidFill>
                <a:schemeClr val="tx2"/>
              </a:solidFill>
              <a:effectLst>
                <a:outerShdw blurRad="38100" dist="38100" dir="2700000" algn="tl">
                  <a:srgbClr val="C0C0C0"/>
                </a:outerShdw>
              </a:effectLst>
              <a:latin typeface="+mn-ea"/>
              <a:ea typeface="+mn-ea"/>
            </a:endParaRPr>
          </a:p>
        </p:txBody>
      </p:sp>
      <p:sp>
        <p:nvSpPr>
          <p:cNvPr id="5" name="矩形 4"/>
          <p:cNvSpPr/>
          <p:nvPr/>
        </p:nvSpPr>
        <p:spPr>
          <a:xfrm>
            <a:off x="1043608" y="4221088"/>
            <a:ext cx="1826141" cy="584775"/>
          </a:xfrm>
          <a:prstGeom prst="rect">
            <a:avLst/>
          </a:prstGeom>
        </p:spPr>
        <p:txBody>
          <a:bodyPr wrap="none">
            <a:spAutoFit/>
          </a:bodyPr>
          <a:lstStyle/>
          <a:p>
            <a:pPr>
              <a:spcBef>
                <a:spcPct val="0"/>
              </a:spcBef>
              <a:buClrTx/>
              <a:buSzTx/>
              <a:buFontTx/>
              <a:buNone/>
              <a:defRPr/>
            </a:pPr>
            <a:r>
              <a:rPr lang="zh-CN" altLang="en-US" sz="3200" dirty="0" smtClean="0">
                <a:solidFill>
                  <a:srgbClr val="FF0000"/>
                </a:solidFill>
                <a:effectLst>
                  <a:outerShdw blurRad="38100" dist="38100" dir="2700000" algn="tl">
                    <a:srgbClr val="C0C0C0"/>
                  </a:outerShdw>
                </a:effectLst>
                <a:latin typeface="+mn-ea"/>
              </a:rPr>
              <a:t>递推方程</a:t>
            </a:r>
            <a:endParaRPr lang="ja-JP" altLang="en-US" sz="3200" dirty="0">
              <a:solidFill>
                <a:srgbClr val="FF0000"/>
              </a:solidFill>
              <a:effectLst>
                <a:outerShdw blurRad="38100" dist="38100" dir="2700000" algn="tl">
                  <a:srgbClr val="C0C0C0"/>
                </a:outerShdw>
              </a:effectLst>
              <a:latin typeface="+mn-ea"/>
            </a:endParaRPr>
          </a:p>
        </p:txBody>
      </p:sp>
    </p:spTree>
    <p:extLst>
      <p:ext uri="{BB962C8B-B14F-4D97-AF65-F5344CB8AC3E}">
        <p14:creationId xmlns:p14="http://schemas.microsoft.com/office/powerpoint/2010/main" val="24323331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0493474-1D8D-4761-9B06-86ACF302DEB0}" type="slidenum">
              <a:rPr lang="en-US" altLang="zh-CN" smtClean="0"/>
              <a:t>34</a:t>
            </a:fld>
            <a:endParaRPr lang="en-US" altLang="zh-CN"/>
          </a:p>
        </p:txBody>
      </p:sp>
      <p:pic>
        <p:nvPicPr>
          <p:cNvPr id="3" name="图片 2"/>
          <p:cNvPicPr>
            <a:picLocks noChangeAspect="1"/>
          </p:cNvPicPr>
          <p:nvPr/>
        </p:nvPicPr>
        <p:blipFill>
          <a:blip r:embed="rId2"/>
          <a:stretch>
            <a:fillRect/>
          </a:stretch>
        </p:blipFill>
        <p:spPr>
          <a:xfrm>
            <a:off x="683568" y="548680"/>
            <a:ext cx="6398368" cy="5327455"/>
          </a:xfrm>
          <a:prstGeom prst="rect">
            <a:avLst/>
          </a:prstGeom>
        </p:spPr>
      </p:pic>
      <p:pic>
        <p:nvPicPr>
          <p:cNvPr id="4" name="图片 3"/>
          <p:cNvPicPr>
            <a:picLocks noChangeAspect="1"/>
          </p:cNvPicPr>
          <p:nvPr/>
        </p:nvPicPr>
        <p:blipFill rotWithShape="1">
          <a:blip r:embed="rId3"/>
          <a:srcRect l="7369" t="15507" b="54763"/>
          <a:stretch/>
        </p:blipFill>
        <p:spPr>
          <a:xfrm>
            <a:off x="3999366" y="5373216"/>
            <a:ext cx="3620634" cy="792088"/>
          </a:xfrm>
          <a:prstGeom prst="rect">
            <a:avLst/>
          </a:prstGeom>
        </p:spPr>
      </p:pic>
    </p:spTree>
    <p:extLst>
      <p:ext uri="{BB962C8B-B14F-4D97-AF65-F5344CB8AC3E}">
        <p14:creationId xmlns:p14="http://schemas.microsoft.com/office/powerpoint/2010/main" val="4044469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0493474-1D8D-4761-9B06-86ACF302DEB0}" type="slidenum">
              <a:rPr lang="en-US" altLang="zh-CN" smtClean="0"/>
              <a:t>35</a:t>
            </a:fld>
            <a:endParaRPr lang="en-US" altLang="zh-CN"/>
          </a:p>
        </p:txBody>
      </p:sp>
      <p:pic>
        <p:nvPicPr>
          <p:cNvPr id="4" name="图片 3"/>
          <p:cNvPicPr>
            <a:picLocks noChangeAspect="1"/>
          </p:cNvPicPr>
          <p:nvPr/>
        </p:nvPicPr>
        <p:blipFill>
          <a:blip r:embed="rId3"/>
          <a:stretch>
            <a:fillRect/>
          </a:stretch>
        </p:blipFill>
        <p:spPr>
          <a:xfrm>
            <a:off x="251520" y="1705676"/>
            <a:ext cx="3908666" cy="2664296"/>
          </a:xfrm>
          <a:prstGeom prst="rect">
            <a:avLst/>
          </a:prstGeom>
        </p:spPr>
      </p:pic>
      <p:sp>
        <p:nvSpPr>
          <p:cNvPr id="5" name="Rectangle 2"/>
          <p:cNvSpPr>
            <a:spLocks noChangeArrowheads="1"/>
          </p:cNvSpPr>
          <p:nvPr/>
        </p:nvSpPr>
        <p:spPr bwMode="auto">
          <a:xfrm>
            <a:off x="436563" y="115888"/>
            <a:ext cx="6408737" cy="795337"/>
          </a:xfrm>
          <a:prstGeom prst="rect">
            <a:avLst/>
          </a:prstGeom>
          <a:noFill/>
          <a:ln w="9525">
            <a:noFill/>
            <a:miter lim="800000"/>
          </a:ln>
          <a:effectLst/>
        </p:spPr>
        <p:txBody>
          <a:bodyPr anchor="b"/>
          <a:lstStyle/>
          <a:p>
            <a:pPr>
              <a:spcBef>
                <a:spcPct val="0"/>
              </a:spcBef>
              <a:buClrTx/>
              <a:buSzTx/>
              <a:buFontTx/>
              <a:buNone/>
            </a:pPr>
            <a:r>
              <a:rPr lang="zh-CN" altLang="en-US" sz="3800" dirty="0">
                <a:solidFill>
                  <a:schemeClr val="tx2"/>
                </a:solidFill>
                <a:effectLst>
                  <a:outerShdw blurRad="38100" dist="38100" dir="2700000" algn="tl">
                    <a:srgbClr val="C0C0C0"/>
                  </a:outerShdw>
                </a:effectLst>
                <a:latin typeface="+mn-ea"/>
                <a:ea typeface="+mn-ea"/>
              </a:rPr>
              <a:t>优化函数递推方程</a:t>
            </a:r>
            <a:endParaRPr lang="ja-JP" altLang="en-US" sz="3800" dirty="0">
              <a:solidFill>
                <a:schemeClr val="tx2"/>
              </a:solidFill>
              <a:effectLst>
                <a:outerShdw blurRad="38100" dist="38100" dir="2700000" algn="tl">
                  <a:srgbClr val="C0C0C0"/>
                </a:outerShdw>
              </a:effectLst>
              <a:latin typeface="+mn-ea"/>
              <a:ea typeface="+mn-ea"/>
            </a:endParaRPr>
          </a:p>
        </p:txBody>
      </p:sp>
      <p:pic>
        <p:nvPicPr>
          <p:cNvPr id="12" name="图片 11"/>
          <p:cNvPicPr>
            <a:picLocks noChangeAspect="1"/>
          </p:cNvPicPr>
          <p:nvPr/>
        </p:nvPicPr>
        <p:blipFill>
          <a:blip r:embed="rId4"/>
          <a:stretch>
            <a:fillRect/>
          </a:stretch>
        </p:blipFill>
        <p:spPr>
          <a:xfrm>
            <a:off x="4572000" y="1705676"/>
            <a:ext cx="4306620" cy="3976496"/>
          </a:xfrm>
          <a:prstGeom prst="rect">
            <a:avLst/>
          </a:prstGeom>
        </p:spPr>
      </p:pic>
      <p:pic>
        <p:nvPicPr>
          <p:cNvPr id="6" name="图片 5"/>
          <p:cNvPicPr>
            <a:picLocks noChangeAspect="1"/>
          </p:cNvPicPr>
          <p:nvPr/>
        </p:nvPicPr>
        <p:blipFill rotWithShape="1">
          <a:blip r:embed="rId5"/>
          <a:srcRect t="54848" r="13929"/>
          <a:stretch/>
        </p:blipFill>
        <p:spPr>
          <a:xfrm>
            <a:off x="380081" y="4869160"/>
            <a:ext cx="3780105" cy="1242251"/>
          </a:xfrm>
          <a:prstGeom prst="rect">
            <a:avLst/>
          </a:prstGeom>
          <a:ln>
            <a:solidFill>
              <a:schemeClr val="accent5"/>
            </a:solidFill>
          </a:ln>
        </p:spPr>
      </p:pic>
    </p:spTree>
    <p:extLst>
      <p:ext uri="{BB962C8B-B14F-4D97-AF65-F5344CB8AC3E}">
        <p14:creationId xmlns:p14="http://schemas.microsoft.com/office/powerpoint/2010/main" val="3137224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pPr>
              <a:defRPr/>
            </a:pPr>
            <a:fld id="{44A4A06F-5B1C-4193-8570-D84EF66A7F0D}" type="slidenum">
              <a:rPr lang="en-US" altLang="zh-CN"/>
              <a:t>36</a:t>
            </a:fld>
            <a:endParaRPr lang="en-US" altLang="zh-CN"/>
          </a:p>
        </p:txBody>
      </p:sp>
      <p:sp>
        <p:nvSpPr>
          <p:cNvPr id="5123" name="Rectangle 3"/>
          <p:cNvSpPr>
            <a:spLocks noGrp="1" noChangeArrowheads="1"/>
          </p:cNvSpPr>
          <p:nvPr>
            <p:ph type="body" idx="1"/>
          </p:nvPr>
        </p:nvSpPr>
        <p:spPr>
          <a:xfrm>
            <a:off x="428625" y="428625"/>
            <a:ext cx="8229600" cy="5715000"/>
          </a:xfrm>
        </p:spPr>
        <p:txBody>
          <a:bodyPr/>
          <a:lstStyle/>
          <a:p>
            <a:pPr eaLnBrk="1" hangingPunct="1">
              <a:lnSpc>
                <a:spcPct val="120000"/>
              </a:lnSpc>
              <a:buNone/>
            </a:pPr>
            <a:r>
              <a:rPr lang="zh-CN" altLang="en-US" sz="2400" b="1" dirty="0" smtClean="0"/>
              <a:t>通过应用范例学习动态规划算法设计策略。</a:t>
            </a:r>
          </a:p>
          <a:p>
            <a:pPr eaLnBrk="1" hangingPunct="1">
              <a:lnSpc>
                <a:spcPct val="120000"/>
              </a:lnSpc>
              <a:buNone/>
            </a:pPr>
            <a:r>
              <a:rPr lang="zh-CN" altLang="en-US" sz="2400" b="1" dirty="0" smtClean="0"/>
              <a:t>（</a:t>
            </a:r>
            <a:r>
              <a:rPr lang="en-US" altLang="zh-CN" sz="2400" b="1" dirty="0" smtClean="0"/>
              <a:t>1</a:t>
            </a:r>
            <a:r>
              <a:rPr lang="zh-CN" altLang="en-US" sz="2400" b="1" dirty="0" smtClean="0"/>
              <a:t>）矩阵连乘问题；</a:t>
            </a:r>
            <a:endParaRPr lang="en-US" altLang="zh-CN" sz="2400" b="1" dirty="0" smtClean="0"/>
          </a:p>
          <a:p>
            <a:pPr eaLnBrk="1" hangingPunct="1">
              <a:lnSpc>
                <a:spcPct val="120000"/>
              </a:lnSpc>
              <a:buNone/>
            </a:pPr>
            <a:r>
              <a:rPr lang="zh-CN" altLang="en-US" sz="2400" b="1" dirty="0" smtClean="0"/>
              <a:t>（</a:t>
            </a:r>
            <a:r>
              <a:rPr lang="en-US" altLang="zh-CN" sz="2400" b="1" dirty="0" smtClean="0"/>
              <a:t>2</a:t>
            </a:r>
            <a:r>
              <a:rPr lang="zh-CN" altLang="en-US" sz="2400" b="1" dirty="0" smtClean="0"/>
              <a:t>）</a:t>
            </a:r>
            <a:r>
              <a:rPr lang="zh-CN" altLang="en-US" sz="2400" b="1" dirty="0"/>
              <a:t>凸多边形最优</a:t>
            </a:r>
            <a:r>
              <a:rPr lang="zh-CN" altLang="en-US" sz="2400" b="1" dirty="0" smtClean="0"/>
              <a:t>三角剖分</a:t>
            </a:r>
            <a:r>
              <a:rPr lang="en-US" altLang="zh-CN" sz="2400" b="1" dirty="0" smtClean="0"/>
              <a:t>;</a:t>
            </a:r>
            <a:endParaRPr lang="ja-JP" altLang="en-US" sz="2400" b="1" dirty="0"/>
          </a:p>
          <a:p>
            <a:pPr eaLnBrk="1" hangingPunct="1">
              <a:lnSpc>
                <a:spcPct val="120000"/>
              </a:lnSpc>
              <a:buNone/>
            </a:pPr>
            <a:r>
              <a:rPr lang="zh-CN" altLang="en-US" sz="2400" b="1" dirty="0" smtClean="0"/>
              <a:t>（</a:t>
            </a:r>
            <a:r>
              <a:rPr lang="en-US" altLang="zh-CN" sz="2400" b="1" dirty="0" smtClean="0"/>
              <a:t>3</a:t>
            </a:r>
            <a:r>
              <a:rPr lang="zh-CN" altLang="en-US" sz="2400" b="1" dirty="0" smtClean="0"/>
              <a:t>）最长公共子序列；</a:t>
            </a:r>
          </a:p>
          <a:p>
            <a:pPr eaLnBrk="1" hangingPunct="1">
              <a:lnSpc>
                <a:spcPct val="120000"/>
              </a:lnSpc>
              <a:buNone/>
            </a:pPr>
            <a:r>
              <a:rPr lang="zh-CN" altLang="en-US" sz="2400" b="1" dirty="0" smtClean="0"/>
              <a:t>（</a:t>
            </a:r>
            <a:r>
              <a:rPr lang="en-US" altLang="zh-CN" sz="2400" b="1" dirty="0" smtClean="0"/>
              <a:t>4</a:t>
            </a:r>
            <a:r>
              <a:rPr lang="zh-CN" altLang="en-US" sz="2400" b="1" dirty="0" smtClean="0"/>
              <a:t>）最大子段和；</a:t>
            </a:r>
            <a:endParaRPr lang="en-US" altLang="zh-CN" sz="2400" b="1" dirty="0" smtClean="0"/>
          </a:p>
          <a:p>
            <a:pPr eaLnBrk="1" hangingPunct="1">
              <a:lnSpc>
                <a:spcPct val="120000"/>
              </a:lnSpc>
              <a:buNone/>
            </a:pPr>
            <a:r>
              <a:rPr lang="zh-CN" altLang="en-US" sz="2400" b="1" dirty="0" smtClean="0"/>
              <a:t>（</a:t>
            </a:r>
            <a:r>
              <a:rPr lang="en-US" altLang="zh-CN" sz="2400" b="1" dirty="0" smtClean="0"/>
              <a:t>5</a:t>
            </a:r>
            <a:r>
              <a:rPr lang="zh-CN" altLang="en-US" sz="2400" b="1" dirty="0" smtClean="0"/>
              <a:t>）</a:t>
            </a:r>
            <a:r>
              <a:rPr lang="zh-CN" altLang="en-US" sz="2400" b="1" dirty="0" smtClean="0">
                <a:solidFill>
                  <a:srgbClr val="FF0000"/>
                </a:solidFill>
              </a:rPr>
              <a:t>图像压缩；</a:t>
            </a:r>
            <a:endParaRPr lang="en-US" altLang="zh-CN" sz="2400" b="1" dirty="0" smtClean="0">
              <a:solidFill>
                <a:srgbClr val="FF0000"/>
              </a:solidFill>
            </a:endParaRPr>
          </a:p>
          <a:p>
            <a:pPr eaLnBrk="1" hangingPunct="1">
              <a:lnSpc>
                <a:spcPct val="120000"/>
              </a:lnSpc>
              <a:buNone/>
            </a:pPr>
            <a:r>
              <a:rPr lang="zh-CN" altLang="en-US" sz="2400" b="1" spc="-15" dirty="0" smtClean="0"/>
              <a:t>（</a:t>
            </a:r>
            <a:r>
              <a:rPr lang="en-US" altLang="zh-CN" sz="2400" b="1" spc="-15" dirty="0" smtClean="0"/>
              <a:t>6</a:t>
            </a:r>
            <a:r>
              <a:rPr lang="zh-CN" altLang="en-US" sz="2400" b="1" spc="-15" dirty="0" smtClean="0"/>
              <a:t>）</a:t>
            </a:r>
            <a:r>
              <a:rPr lang="en-US" altLang="zh-CN" sz="2400" b="1" dirty="0"/>
              <a:t>0-1</a:t>
            </a:r>
            <a:r>
              <a:rPr lang="zh-CN" altLang="en-US" sz="2400" b="1" dirty="0"/>
              <a:t>背包问题</a:t>
            </a:r>
            <a:r>
              <a:rPr lang="zh-CN" altLang="en-US" sz="2400" b="1" spc="-15" dirty="0" smtClean="0"/>
              <a:t>；</a:t>
            </a:r>
            <a:endParaRPr lang="en-US" altLang="zh-CN" sz="2400" b="1" dirty="0" smtClean="0">
              <a:solidFill>
                <a:srgbClr val="FF0000"/>
              </a:solidFill>
            </a:endParaRPr>
          </a:p>
          <a:p>
            <a:pPr eaLnBrk="1" hangingPunct="1">
              <a:lnSpc>
                <a:spcPct val="120000"/>
              </a:lnSpc>
              <a:buNone/>
            </a:pPr>
            <a:r>
              <a:rPr lang="zh-CN" altLang="en-US" sz="2400" b="1" dirty="0" smtClean="0"/>
              <a:t>（</a:t>
            </a:r>
            <a:r>
              <a:rPr lang="en-US" altLang="zh-CN" sz="2400" b="1" dirty="0" smtClean="0"/>
              <a:t>7</a:t>
            </a:r>
            <a:r>
              <a:rPr lang="zh-CN" altLang="en-US" sz="2400" b="1" dirty="0" smtClean="0"/>
              <a:t>）</a:t>
            </a:r>
            <a:r>
              <a:rPr lang="zh-CN" altLang="en-US" sz="2400" b="1" spc="-15" dirty="0" smtClean="0"/>
              <a:t>流水作业调度</a:t>
            </a:r>
            <a:endParaRPr lang="en-US" altLang="zh-CN" sz="2400" b="1" dirty="0" smtClean="0"/>
          </a:p>
          <a:p>
            <a:pPr eaLnBrk="1" hangingPunct="1">
              <a:buNone/>
            </a:pPr>
            <a:endParaRPr lang="zh-CN" altLang="en-US" sz="2400" b="1" dirty="0" smtClean="0"/>
          </a:p>
        </p:txBody>
      </p:sp>
    </p:spTree>
    <p:extLst>
      <p:ext uri="{BB962C8B-B14F-4D97-AF65-F5344CB8AC3E}">
        <p14:creationId xmlns:p14="http://schemas.microsoft.com/office/powerpoint/2010/main" val="21330821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2"/>
          </p:nvPr>
        </p:nvSpPr>
        <p:spPr/>
        <p:txBody>
          <a:bodyPr/>
          <a:lstStyle/>
          <a:p>
            <a:pPr>
              <a:defRPr/>
            </a:pPr>
            <a:fld id="{90E3120D-B39F-479A-89CB-9A7F5C25884D}" type="slidenum">
              <a:rPr lang="en-US" altLang="zh-CN"/>
              <a:t>37</a:t>
            </a:fld>
            <a:endParaRPr lang="en-US" altLang="zh-CN" dirty="0"/>
          </a:p>
        </p:txBody>
      </p:sp>
      <p:sp>
        <p:nvSpPr>
          <p:cNvPr id="311298" name="Rectangle 2"/>
          <p:cNvSpPr>
            <a:spLocks noChangeArrowheads="1"/>
          </p:cNvSpPr>
          <p:nvPr/>
        </p:nvSpPr>
        <p:spPr bwMode="auto">
          <a:xfrm>
            <a:off x="571500" y="142875"/>
            <a:ext cx="7345363" cy="795338"/>
          </a:xfrm>
          <a:prstGeom prst="rect">
            <a:avLst/>
          </a:prstGeom>
          <a:noFill/>
          <a:ln w="9525">
            <a:noFill/>
            <a:miter lim="800000"/>
          </a:ln>
          <a:effectLst/>
        </p:spPr>
        <p:txBody>
          <a:bodyPr anchor="b"/>
          <a:lstStyle/>
          <a:p>
            <a:pPr>
              <a:spcBef>
                <a:spcPct val="0"/>
              </a:spcBef>
              <a:buClrTx/>
              <a:buSzTx/>
              <a:buFontTx/>
              <a:buNone/>
              <a:defRPr/>
            </a:pPr>
            <a:r>
              <a:rPr lang="en-US" altLang="zh-CN" sz="3800" dirty="0" smtClean="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rPr>
              <a:t>3.7 </a:t>
            </a:r>
            <a:r>
              <a:rPr lang="zh-CN" altLang="en-US" sz="3800" dirty="0" smtClean="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rPr>
              <a:t>图像</a:t>
            </a:r>
            <a:r>
              <a:rPr lang="zh-CN" altLang="en-US" sz="3800" dirty="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rPr>
              <a:t>压缩</a:t>
            </a:r>
            <a:endParaRPr lang="ja-JP" altLang="en-US" sz="3800" dirty="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endParaRPr>
          </a:p>
        </p:txBody>
      </p:sp>
      <p:sp>
        <p:nvSpPr>
          <p:cNvPr id="18440" name="Text Box 3"/>
          <p:cNvSpPr txBox="1">
            <a:spLocks noChangeArrowheads="1"/>
          </p:cNvSpPr>
          <p:nvPr/>
        </p:nvSpPr>
        <p:spPr bwMode="auto">
          <a:xfrm>
            <a:off x="452146" y="1221391"/>
            <a:ext cx="8234654" cy="1815882"/>
          </a:xfrm>
          <a:prstGeom prst="rect">
            <a:avLst/>
          </a:prstGeom>
          <a:noFill/>
          <a:ln w="6350" algn="ctr">
            <a:noFill/>
            <a:miter lim="800000"/>
          </a:ln>
        </p:spPr>
        <p:txBody>
          <a:bodyPr wrap="square">
            <a:spAutoFit/>
          </a:bodyPr>
          <a:lstStyle/>
          <a:p>
            <a:pPr>
              <a:spcBef>
                <a:spcPct val="0"/>
              </a:spcBef>
              <a:buClrTx/>
              <a:buSzTx/>
              <a:buFontTx/>
              <a:buNone/>
              <a:defRPr/>
            </a:pPr>
            <a:r>
              <a:rPr lang="zh-CN" altLang="en-US" sz="2800" dirty="0" smtClean="0">
                <a:solidFill>
                  <a:schemeClr val="tx1"/>
                </a:solidFill>
              </a:rPr>
              <a:t>在计算机中常用</a:t>
            </a:r>
            <a:r>
              <a:rPr lang="zh-CN" altLang="en-US" sz="2800" dirty="0">
                <a:solidFill>
                  <a:srgbClr val="FF0000"/>
                </a:solidFill>
              </a:rPr>
              <a:t>像素点的灰度值序列</a:t>
            </a:r>
            <a:r>
              <a:rPr lang="en-US" altLang="zh-CN" sz="2800" dirty="0">
                <a:solidFill>
                  <a:srgbClr val="FF0000"/>
                </a:solidFill>
              </a:rPr>
              <a:t>{</a:t>
            </a:r>
            <a:r>
              <a:rPr lang="en-US" altLang="zh-CN" sz="2800" dirty="0" smtClean="0">
                <a:solidFill>
                  <a:srgbClr val="FF0000"/>
                </a:solidFill>
              </a:rPr>
              <a:t>p</a:t>
            </a:r>
            <a:r>
              <a:rPr lang="en-US" altLang="zh-CN" sz="2800" baseline="-25000" dirty="0" smtClean="0">
                <a:solidFill>
                  <a:srgbClr val="FF0000"/>
                </a:solidFill>
              </a:rPr>
              <a:t>1</a:t>
            </a:r>
            <a:r>
              <a:rPr lang="en-US" altLang="zh-CN" sz="2800" dirty="0" smtClean="0">
                <a:solidFill>
                  <a:srgbClr val="FF0000"/>
                </a:solidFill>
              </a:rPr>
              <a:t>,p</a:t>
            </a:r>
            <a:r>
              <a:rPr lang="en-US" altLang="zh-CN" sz="2800" baseline="-25000" dirty="0" smtClean="0">
                <a:solidFill>
                  <a:srgbClr val="FF0000"/>
                </a:solidFill>
              </a:rPr>
              <a:t>2</a:t>
            </a:r>
            <a:r>
              <a:rPr lang="en-US" altLang="zh-CN" sz="2800" dirty="0" smtClean="0">
                <a:solidFill>
                  <a:srgbClr val="FF0000"/>
                </a:solidFill>
              </a:rPr>
              <a:t>,……</a:t>
            </a:r>
            <a:r>
              <a:rPr lang="en-US" altLang="zh-CN" sz="2800" dirty="0" err="1">
                <a:solidFill>
                  <a:srgbClr val="FF0000"/>
                </a:solidFill>
              </a:rPr>
              <a:t>p</a:t>
            </a:r>
            <a:r>
              <a:rPr lang="en-US" altLang="zh-CN" sz="2800" baseline="-25000" dirty="0" err="1">
                <a:solidFill>
                  <a:srgbClr val="FF0000"/>
                </a:solidFill>
              </a:rPr>
              <a:t>n</a:t>
            </a:r>
            <a:r>
              <a:rPr lang="en-US" altLang="zh-CN" sz="2800" dirty="0">
                <a:solidFill>
                  <a:srgbClr val="FF0000"/>
                </a:solidFill>
              </a:rPr>
              <a:t>}</a:t>
            </a:r>
            <a:r>
              <a:rPr lang="zh-CN" altLang="en-US" sz="2800" dirty="0">
                <a:solidFill>
                  <a:srgbClr val="FF0000"/>
                </a:solidFill>
              </a:rPr>
              <a:t>表示图像</a:t>
            </a:r>
            <a:r>
              <a:rPr lang="zh-CN" altLang="en-US" sz="2800" dirty="0">
                <a:solidFill>
                  <a:schemeClr val="tx1"/>
                </a:solidFill>
              </a:rPr>
              <a:t>。其中整数</a:t>
            </a:r>
            <a:r>
              <a:rPr lang="en-US" altLang="zh-CN" sz="2800" dirty="0">
                <a:solidFill>
                  <a:schemeClr val="tx1"/>
                </a:solidFill>
              </a:rPr>
              <a:t>p</a:t>
            </a:r>
            <a:r>
              <a:rPr lang="en-US" altLang="zh-CN" sz="2800" baseline="-25000" dirty="0">
                <a:solidFill>
                  <a:schemeClr val="tx1"/>
                </a:solidFill>
                <a:latin typeface="Times New Roman" panose="02020603050405020304" pitchFamily="18" charset="0"/>
                <a:ea typeface="宋体" panose="02010600030101010101" pitchFamily="2" charset="-122"/>
              </a:rPr>
              <a:t>i</a:t>
            </a:r>
            <a:r>
              <a:rPr lang="en-US" altLang="zh-CN" sz="2800" dirty="0">
                <a:solidFill>
                  <a:schemeClr val="tx1"/>
                </a:solidFill>
              </a:rPr>
              <a:t>,1&lt;=</a:t>
            </a:r>
            <a:r>
              <a:rPr lang="en-US" altLang="zh-CN" sz="2800" dirty="0" err="1">
                <a:solidFill>
                  <a:schemeClr val="tx1"/>
                </a:solidFill>
              </a:rPr>
              <a:t>i</a:t>
            </a:r>
            <a:r>
              <a:rPr lang="en-US" altLang="zh-CN" sz="2800" dirty="0">
                <a:solidFill>
                  <a:schemeClr val="tx1"/>
                </a:solidFill>
              </a:rPr>
              <a:t>&lt;=n</a:t>
            </a:r>
            <a:r>
              <a:rPr lang="zh-CN" altLang="en-US" sz="2800" dirty="0">
                <a:solidFill>
                  <a:schemeClr val="tx1"/>
                </a:solidFill>
              </a:rPr>
              <a:t>，表示像素点</a:t>
            </a:r>
            <a:r>
              <a:rPr lang="en-US" altLang="zh-CN" sz="2800" dirty="0" err="1">
                <a:solidFill>
                  <a:schemeClr val="tx1"/>
                </a:solidFill>
              </a:rPr>
              <a:t>i</a:t>
            </a:r>
            <a:r>
              <a:rPr lang="zh-CN" altLang="en-US" sz="2800" dirty="0">
                <a:solidFill>
                  <a:schemeClr val="tx1"/>
                </a:solidFill>
              </a:rPr>
              <a:t>的灰度</a:t>
            </a:r>
            <a:r>
              <a:rPr lang="zh-CN" altLang="en-US" sz="2800" dirty="0" smtClean="0">
                <a:solidFill>
                  <a:schemeClr val="tx1"/>
                </a:solidFill>
              </a:rPr>
              <a:t>值，范围</a:t>
            </a:r>
            <a:r>
              <a:rPr lang="zh-CN" altLang="en-US" sz="2800" dirty="0">
                <a:solidFill>
                  <a:schemeClr val="tx1"/>
                </a:solidFill>
              </a:rPr>
              <a:t>是</a:t>
            </a:r>
            <a:r>
              <a:rPr lang="en-US" altLang="zh-CN" sz="2800" dirty="0">
                <a:solidFill>
                  <a:schemeClr val="tx1"/>
                </a:solidFill>
              </a:rPr>
              <a:t>0~255</a:t>
            </a:r>
            <a:r>
              <a:rPr lang="zh-CN" altLang="en-US" sz="2800" dirty="0">
                <a:solidFill>
                  <a:schemeClr val="tx1"/>
                </a:solidFill>
              </a:rPr>
              <a:t>。</a:t>
            </a:r>
            <a:r>
              <a:rPr lang="zh-CN" altLang="en-US" sz="2800" dirty="0" smtClean="0">
                <a:solidFill>
                  <a:schemeClr val="tx1"/>
                </a:solidFill>
              </a:rPr>
              <a:t>因此每个像素最多</a:t>
            </a:r>
            <a:r>
              <a:rPr lang="zh-CN" altLang="en-US" sz="2800" dirty="0">
                <a:solidFill>
                  <a:schemeClr val="tx1"/>
                </a:solidFill>
              </a:rPr>
              <a:t>需要</a:t>
            </a:r>
            <a:r>
              <a:rPr lang="en-US" altLang="zh-CN" sz="2800" dirty="0">
                <a:solidFill>
                  <a:srgbClr val="FF0000"/>
                </a:solidFill>
              </a:rPr>
              <a:t>8</a:t>
            </a:r>
            <a:r>
              <a:rPr lang="zh-CN" altLang="en-US" sz="2800" dirty="0">
                <a:solidFill>
                  <a:srgbClr val="FF0000"/>
                </a:solidFill>
              </a:rPr>
              <a:t>位</a:t>
            </a:r>
            <a:r>
              <a:rPr lang="zh-CN" altLang="en-US" sz="2800" dirty="0" smtClean="0">
                <a:solidFill>
                  <a:srgbClr val="FF0000"/>
                </a:solidFill>
              </a:rPr>
              <a:t>表示</a:t>
            </a:r>
            <a:r>
              <a:rPr lang="zh-CN" altLang="en-US" sz="2800" dirty="0" smtClean="0">
                <a:solidFill>
                  <a:schemeClr val="tx1"/>
                </a:solidFill>
              </a:rPr>
              <a:t>。</a:t>
            </a:r>
            <a:endParaRPr lang="en-US" altLang="zh-CN" sz="2800" dirty="0">
              <a:solidFill>
                <a:schemeClr val="tx1"/>
              </a:solidFill>
              <a:latin typeface="Times New Roman" panose="02020603050405020304" pitchFamily="18" charset="0"/>
              <a:ea typeface="+mn-ea"/>
              <a:cs typeface="Times New Roman" panose="02020603050405020304" pitchFamily="18" charset="0"/>
            </a:endParaRPr>
          </a:p>
        </p:txBody>
      </p:sp>
      <p:sp>
        <p:nvSpPr>
          <p:cNvPr id="48133" name="Rectangle 4"/>
          <p:cNvSpPr>
            <a:spLocks noChangeArrowheads="1"/>
          </p:cNvSpPr>
          <p:nvPr/>
        </p:nvSpPr>
        <p:spPr bwMode="auto">
          <a:xfrm>
            <a:off x="0" y="3214688"/>
            <a:ext cx="9144000" cy="0"/>
          </a:xfrm>
          <a:prstGeom prst="rect">
            <a:avLst/>
          </a:prstGeom>
          <a:noFill/>
          <a:ln w="6350" algn="ctr">
            <a:noFill/>
            <a:miter lim="800000"/>
          </a:ln>
        </p:spPr>
        <p:txBody>
          <a:bodyPr wrap="none" anchor="ctr">
            <a:spAutoFit/>
          </a:bodyPr>
          <a:lstStyle/>
          <a:p>
            <a:endParaRPr lang="zh-CN" altLang="en-US"/>
          </a:p>
        </p:txBody>
      </p:sp>
      <p:sp>
        <p:nvSpPr>
          <p:cNvPr id="48134" name="Rectangle 7"/>
          <p:cNvSpPr>
            <a:spLocks noChangeArrowheads="1"/>
          </p:cNvSpPr>
          <p:nvPr/>
        </p:nvSpPr>
        <p:spPr bwMode="auto">
          <a:xfrm>
            <a:off x="0" y="3224213"/>
            <a:ext cx="9144000" cy="0"/>
          </a:xfrm>
          <a:prstGeom prst="rect">
            <a:avLst/>
          </a:prstGeom>
          <a:noFill/>
          <a:ln w="6350" algn="ctr">
            <a:noFill/>
            <a:miter lim="800000"/>
          </a:ln>
        </p:spPr>
        <p:txBody>
          <a:bodyPr wrap="none" anchor="ctr">
            <a:spAutoFit/>
          </a:bodyPr>
          <a:lstStyle/>
          <a:p>
            <a:endParaRPr lang="zh-CN" altLang="en-US"/>
          </a:p>
        </p:txBody>
      </p:sp>
      <p:sp>
        <p:nvSpPr>
          <p:cNvPr id="48135" name="Rectangle 9"/>
          <p:cNvSpPr>
            <a:spLocks noChangeArrowheads="1"/>
          </p:cNvSpPr>
          <p:nvPr/>
        </p:nvSpPr>
        <p:spPr bwMode="auto">
          <a:xfrm>
            <a:off x="0" y="0"/>
            <a:ext cx="9144000" cy="0"/>
          </a:xfrm>
          <a:prstGeom prst="rect">
            <a:avLst/>
          </a:prstGeom>
          <a:noFill/>
          <a:ln w="6350" algn="ctr">
            <a:noFill/>
            <a:miter lim="800000"/>
          </a:ln>
        </p:spPr>
        <p:txBody>
          <a:bodyPr wrap="none" anchor="ctr">
            <a:spAutoFit/>
          </a:bodyPr>
          <a:lstStyle/>
          <a:p>
            <a:endParaRPr lang="zh-CN" altLang="en-US"/>
          </a:p>
        </p:txBody>
      </p:sp>
      <p:sp>
        <p:nvSpPr>
          <p:cNvPr id="48136" name="Rectangle 10"/>
          <p:cNvSpPr>
            <a:spLocks noChangeArrowheads="1"/>
          </p:cNvSpPr>
          <p:nvPr/>
        </p:nvSpPr>
        <p:spPr bwMode="auto">
          <a:xfrm>
            <a:off x="0" y="3214688"/>
            <a:ext cx="9144000" cy="0"/>
          </a:xfrm>
          <a:prstGeom prst="rect">
            <a:avLst/>
          </a:prstGeom>
          <a:noFill/>
          <a:ln w="6350" algn="ctr">
            <a:noFill/>
            <a:miter lim="800000"/>
          </a:ln>
        </p:spPr>
        <p:txBody>
          <a:bodyPr wrap="none" anchor="ctr">
            <a:spAutoFit/>
          </a:bodyPr>
          <a:lstStyle/>
          <a:p>
            <a:endParaRPr lang="zh-CN" altLang="en-US"/>
          </a:p>
        </p:txBody>
      </p:sp>
      <p:sp>
        <p:nvSpPr>
          <p:cNvPr id="48137" name="矩形 13"/>
          <p:cNvSpPr>
            <a:spLocks noChangeArrowheads="1"/>
          </p:cNvSpPr>
          <p:nvPr/>
        </p:nvSpPr>
        <p:spPr bwMode="auto">
          <a:xfrm>
            <a:off x="375802" y="2844294"/>
            <a:ext cx="8643937" cy="523220"/>
          </a:xfrm>
          <a:prstGeom prst="rect">
            <a:avLst/>
          </a:prstGeom>
          <a:noFill/>
          <a:ln w="9525">
            <a:noFill/>
            <a:miter lim="800000"/>
          </a:ln>
        </p:spPr>
        <p:txBody>
          <a:bodyPr>
            <a:spAutoFit/>
          </a:bodyPr>
          <a:lstStyle/>
          <a:p>
            <a:r>
              <a:rPr lang="zh-CN" altLang="en-US" sz="2800" dirty="0"/>
              <a:t>一张分辨率为</a:t>
            </a:r>
            <a:r>
              <a:rPr lang="en-US" altLang="zh-CN" sz="2800" dirty="0"/>
              <a:t>640 x 480</a:t>
            </a:r>
            <a:r>
              <a:rPr lang="zh-CN" altLang="en-US" sz="2800" dirty="0"/>
              <a:t>的图片</a:t>
            </a:r>
            <a:r>
              <a:rPr lang="zh-CN" altLang="en-US" sz="2800" dirty="0" smtClean="0"/>
              <a:t>，达到了</a:t>
            </a:r>
            <a:r>
              <a:rPr lang="en-US" altLang="zh-CN" sz="2800" dirty="0" smtClean="0">
                <a:solidFill>
                  <a:srgbClr val="FF0000"/>
                </a:solidFill>
              </a:rPr>
              <a:t>30</a:t>
            </a:r>
            <a:r>
              <a:rPr lang="zh-CN" altLang="en-US" sz="2800" dirty="0">
                <a:solidFill>
                  <a:srgbClr val="FF0000"/>
                </a:solidFill>
              </a:rPr>
              <a:t>万像素</a:t>
            </a:r>
          </a:p>
        </p:txBody>
      </p:sp>
      <p:pic>
        <p:nvPicPr>
          <p:cNvPr id="48138" name="Picture 4"/>
          <p:cNvPicPr>
            <a:picLocks noChangeAspect="1" noChangeArrowheads="1"/>
          </p:cNvPicPr>
          <p:nvPr/>
        </p:nvPicPr>
        <p:blipFill>
          <a:blip r:embed="rId3" cstate="print"/>
          <a:srcRect/>
          <a:stretch>
            <a:fillRect/>
          </a:stretch>
        </p:blipFill>
        <p:spPr bwMode="auto">
          <a:xfrm>
            <a:off x="6228184" y="3510274"/>
            <a:ext cx="2157647" cy="2173630"/>
          </a:xfrm>
          <a:prstGeom prst="rect">
            <a:avLst/>
          </a:prstGeom>
          <a:noFill/>
          <a:ln w="9525" algn="ctr">
            <a:noFill/>
            <a:miter lim="800000"/>
            <a:headEnd/>
            <a:tailEnd/>
          </a:ln>
        </p:spPr>
      </p:pic>
      <p:sp>
        <p:nvSpPr>
          <p:cNvPr id="13" name="矩形 12"/>
          <p:cNvSpPr/>
          <p:nvPr/>
        </p:nvSpPr>
        <p:spPr>
          <a:xfrm>
            <a:off x="611560" y="3782506"/>
            <a:ext cx="4628246" cy="132343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spcBef>
                <a:spcPct val="0"/>
              </a:spcBef>
              <a:buClrTx/>
              <a:buSzTx/>
              <a:buFontTx/>
              <a:buNone/>
            </a:pPr>
            <a:r>
              <a:rPr lang="zh-CN" altLang="en-US" sz="2000" dirty="0" smtClean="0">
                <a:solidFill>
                  <a:srgbClr val="FF0000"/>
                </a:solidFill>
              </a:rPr>
              <a:t>如何减少存储空间？</a:t>
            </a:r>
            <a:endParaRPr lang="en-US" altLang="zh-CN" sz="2000" dirty="0" smtClean="0">
              <a:solidFill>
                <a:srgbClr val="FF0000"/>
              </a:solidFill>
            </a:endParaRPr>
          </a:p>
          <a:p>
            <a:pPr>
              <a:spcBef>
                <a:spcPct val="0"/>
              </a:spcBef>
              <a:buClrTx/>
              <a:buSzTx/>
              <a:buFontTx/>
              <a:buNone/>
            </a:pPr>
            <a:endParaRPr lang="en-US" altLang="zh-CN" sz="2000" dirty="0">
              <a:solidFill>
                <a:srgbClr val="FF0000"/>
              </a:solidFill>
            </a:endParaRPr>
          </a:p>
          <a:p>
            <a:pPr>
              <a:spcBef>
                <a:spcPct val="0"/>
              </a:spcBef>
              <a:buClrTx/>
              <a:buSzTx/>
              <a:buFontTx/>
              <a:buNone/>
            </a:pPr>
            <a:r>
              <a:rPr lang="zh-CN" altLang="en-US" sz="2000" dirty="0" smtClean="0">
                <a:solidFill>
                  <a:schemeClr val="tx1"/>
                </a:solidFill>
              </a:rPr>
              <a:t>一段连续像素</a:t>
            </a:r>
            <a:r>
              <a:rPr lang="zh-CN" altLang="en-US" sz="2000" dirty="0">
                <a:solidFill>
                  <a:schemeClr val="tx1"/>
                </a:solidFill>
              </a:rPr>
              <a:t>的最大灰度值比较小</a:t>
            </a:r>
            <a:r>
              <a:rPr lang="zh-CN" altLang="en-US" sz="2000" dirty="0" smtClean="0">
                <a:solidFill>
                  <a:schemeClr val="tx1"/>
                </a:solidFill>
              </a:rPr>
              <a:t>，可以</a:t>
            </a:r>
            <a:r>
              <a:rPr lang="zh-CN" altLang="en-US" sz="2000" dirty="0">
                <a:solidFill>
                  <a:schemeClr val="tx1"/>
                </a:solidFill>
              </a:rPr>
              <a:t>用较少的位</a:t>
            </a:r>
            <a:r>
              <a:rPr lang="en-US" altLang="zh-CN" sz="2000" dirty="0">
                <a:solidFill>
                  <a:schemeClr val="tx1"/>
                </a:solidFill>
              </a:rPr>
              <a:t>(</a:t>
            </a:r>
            <a:r>
              <a:rPr lang="zh-CN" altLang="en-US" sz="2000" dirty="0">
                <a:solidFill>
                  <a:schemeClr val="tx1"/>
                </a:solidFill>
              </a:rPr>
              <a:t>比如</a:t>
            </a:r>
            <a:r>
              <a:rPr lang="en-US" altLang="zh-CN" sz="2000" dirty="0">
                <a:solidFill>
                  <a:schemeClr val="tx1"/>
                </a:solidFill>
              </a:rPr>
              <a:t>7</a:t>
            </a:r>
            <a:r>
              <a:rPr lang="zh-CN" altLang="en-US" sz="2000" dirty="0">
                <a:solidFill>
                  <a:schemeClr val="tx1"/>
                </a:solidFill>
              </a:rPr>
              <a:t>位</a:t>
            </a:r>
            <a:r>
              <a:rPr lang="en-US" altLang="zh-CN" sz="2000" dirty="0">
                <a:solidFill>
                  <a:schemeClr val="tx1"/>
                </a:solidFill>
              </a:rPr>
              <a:t>)</a:t>
            </a:r>
            <a:r>
              <a:rPr lang="zh-CN" altLang="en-US" sz="2000" dirty="0">
                <a:solidFill>
                  <a:schemeClr val="tx1"/>
                </a:solidFill>
              </a:rPr>
              <a:t>来</a:t>
            </a:r>
            <a:r>
              <a:rPr lang="zh-CN" altLang="en-US" sz="2000" dirty="0" smtClean="0">
                <a:solidFill>
                  <a:schemeClr val="tx1"/>
                </a:solidFill>
              </a:rPr>
              <a:t>表示</a:t>
            </a:r>
            <a:endParaRPr lang="en-US" altLang="zh-CN" sz="2000" dirty="0">
              <a:solidFill>
                <a:schemeClr val="tx1"/>
              </a:solidFill>
              <a:latin typeface="Times New Roman" panose="02020603050405020304" pitchFamily="18" charset="0"/>
              <a:ea typeface="宋体" panose="0201060003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844805047"/>
              </p:ext>
            </p:extLst>
          </p:nvPr>
        </p:nvGraphicFramePr>
        <p:xfrm>
          <a:off x="1403648" y="5790696"/>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793560448"/>
                    </a:ext>
                  </a:extLst>
                </a:gridCol>
                <a:gridCol w="1016000">
                  <a:extLst>
                    <a:ext uri="{9D8B030D-6E8A-4147-A177-3AD203B41FA5}">
                      <a16:colId xmlns:a16="http://schemas.microsoft.com/office/drawing/2014/main" val="1495501474"/>
                    </a:ext>
                  </a:extLst>
                </a:gridCol>
                <a:gridCol w="1016000">
                  <a:extLst>
                    <a:ext uri="{9D8B030D-6E8A-4147-A177-3AD203B41FA5}">
                      <a16:colId xmlns:a16="http://schemas.microsoft.com/office/drawing/2014/main" val="2171860585"/>
                    </a:ext>
                  </a:extLst>
                </a:gridCol>
                <a:gridCol w="1016000">
                  <a:extLst>
                    <a:ext uri="{9D8B030D-6E8A-4147-A177-3AD203B41FA5}">
                      <a16:colId xmlns:a16="http://schemas.microsoft.com/office/drawing/2014/main" val="71340811"/>
                    </a:ext>
                  </a:extLst>
                </a:gridCol>
                <a:gridCol w="1016000">
                  <a:extLst>
                    <a:ext uri="{9D8B030D-6E8A-4147-A177-3AD203B41FA5}">
                      <a16:colId xmlns:a16="http://schemas.microsoft.com/office/drawing/2014/main" val="519184425"/>
                    </a:ext>
                  </a:extLst>
                </a:gridCol>
                <a:gridCol w="1016000">
                  <a:extLst>
                    <a:ext uri="{9D8B030D-6E8A-4147-A177-3AD203B41FA5}">
                      <a16:colId xmlns:a16="http://schemas.microsoft.com/office/drawing/2014/main" val="2894058831"/>
                    </a:ext>
                  </a:extLst>
                </a:gridCol>
              </a:tblGrid>
              <a:tr h="370840">
                <a:tc>
                  <a:txBody>
                    <a:bodyPr/>
                    <a:lstStyle/>
                    <a:p>
                      <a:r>
                        <a:rPr lang="en-US" altLang="zh-CN" dirty="0" smtClean="0"/>
                        <a:t>10</a:t>
                      </a:r>
                      <a:endParaRPr lang="zh-CN" altLang="en-US" dirty="0"/>
                    </a:p>
                  </a:txBody>
                  <a:tcPr/>
                </a:tc>
                <a:tc>
                  <a:txBody>
                    <a:bodyPr/>
                    <a:lstStyle/>
                    <a:p>
                      <a:r>
                        <a:rPr lang="en-US" altLang="zh-CN" dirty="0" smtClean="0"/>
                        <a:t>15</a:t>
                      </a:r>
                      <a:endParaRPr lang="zh-CN" altLang="en-US" dirty="0"/>
                    </a:p>
                  </a:txBody>
                  <a:tcPr/>
                </a:tc>
                <a:tc>
                  <a:txBody>
                    <a:bodyPr/>
                    <a:lstStyle/>
                    <a:p>
                      <a:r>
                        <a:rPr lang="en-US" altLang="zh-CN" dirty="0" smtClean="0"/>
                        <a:t>100</a:t>
                      </a:r>
                      <a:endParaRPr lang="zh-CN" altLang="en-US" dirty="0"/>
                    </a:p>
                  </a:txBody>
                  <a:tcPr/>
                </a:tc>
                <a:tc>
                  <a:txBody>
                    <a:bodyPr/>
                    <a:lstStyle/>
                    <a:p>
                      <a:r>
                        <a:rPr lang="en-US" altLang="zh-CN" dirty="0" smtClean="0"/>
                        <a:t>20</a:t>
                      </a:r>
                      <a:endParaRPr lang="zh-CN" altLang="en-US" dirty="0"/>
                    </a:p>
                  </a:txBody>
                  <a:tcPr/>
                </a:tc>
                <a:tc>
                  <a:txBody>
                    <a:bodyPr/>
                    <a:lstStyle/>
                    <a:p>
                      <a:r>
                        <a:rPr lang="en-US" altLang="zh-CN" dirty="0" smtClean="0"/>
                        <a:t>200</a:t>
                      </a:r>
                      <a:endParaRPr lang="zh-CN" altLang="en-US" dirty="0"/>
                    </a:p>
                  </a:txBody>
                  <a:tcPr/>
                </a:tc>
                <a:tc>
                  <a:txBody>
                    <a:bodyPr/>
                    <a:lstStyle/>
                    <a:p>
                      <a:r>
                        <a:rPr lang="en-US" altLang="zh-CN" dirty="0" smtClean="0"/>
                        <a:t>255</a:t>
                      </a:r>
                      <a:endParaRPr lang="zh-CN" altLang="en-US" dirty="0"/>
                    </a:p>
                  </a:txBody>
                  <a:tcPr/>
                </a:tc>
                <a:extLst>
                  <a:ext uri="{0D108BD9-81ED-4DB2-BD59-A6C34878D82A}">
                    <a16:rowId xmlns:a16="http://schemas.microsoft.com/office/drawing/2014/main" val="1850828131"/>
                  </a:ext>
                </a:extLst>
              </a:tr>
            </a:tbl>
          </a:graphicData>
        </a:graphic>
      </p:graphicFrame>
      <p:cxnSp>
        <p:nvCxnSpPr>
          <p:cNvPr id="4" name="直接连接符 3"/>
          <p:cNvCxnSpPr/>
          <p:nvPr/>
        </p:nvCxnSpPr>
        <p:spPr bwMode="auto">
          <a:xfrm>
            <a:off x="5466539" y="5448034"/>
            <a:ext cx="0" cy="1005302"/>
          </a:xfrm>
          <a:prstGeom prst="line">
            <a:avLst/>
          </a:prstGeom>
          <a:solidFill>
            <a:srgbClr val="FF0000"/>
          </a:solidFill>
          <a:ln w="38100" cap="flat" cmpd="sng" algn="ctr">
            <a:solidFill>
              <a:srgbClr val="FF0000"/>
            </a:solidFill>
            <a:prstDash val="solid"/>
            <a:round/>
            <a:headEnd type="none" w="med" len="med"/>
            <a:tailEnd type="none" w="med" len="med"/>
          </a:ln>
        </p:spPr>
      </p:cxnSp>
      <p:sp>
        <p:nvSpPr>
          <p:cNvPr id="5" name="矩形 4"/>
          <p:cNvSpPr/>
          <p:nvPr/>
        </p:nvSpPr>
        <p:spPr>
          <a:xfrm>
            <a:off x="4963837" y="6473417"/>
            <a:ext cx="1005403" cy="338554"/>
          </a:xfrm>
          <a:prstGeom prst="rect">
            <a:avLst/>
          </a:prstGeom>
        </p:spPr>
        <p:txBody>
          <a:bodyPr wrap="none">
            <a:spAutoFit/>
          </a:bodyPr>
          <a:lstStyle/>
          <a:p>
            <a:pPr>
              <a:buNone/>
            </a:pPr>
            <a:r>
              <a:rPr lang="zh-CN" altLang="en-US" sz="1600" dirty="0" smtClean="0">
                <a:solidFill>
                  <a:schemeClr val="tx1"/>
                </a:solidFill>
              </a:rPr>
              <a:t>分成两段</a:t>
            </a:r>
            <a:endParaRPr lang="zh-CN" altLang="en-US" sz="1600" dirty="0"/>
          </a:p>
        </p:txBody>
      </p:sp>
    </p:spTree>
    <p:extLst>
      <p:ext uri="{BB962C8B-B14F-4D97-AF65-F5344CB8AC3E}">
        <p14:creationId xmlns:p14="http://schemas.microsoft.com/office/powerpoint/2010/main" val="2053625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F6D64F4-1B6E-4298-8B6A-E3ADEC4D40FE}" type="slidenum">
              <a:rPr lang="en-US" altLang="zh-CN" smtClean="0"/>
              <a:t>38</a:t>
            </a:fld>
            <a:endParaRPr lang="en-US" altLang="zh-CN" dirty="0"/>
          </a:p>
        </p:txBody>
      </p:sp>
      <p:sp>
        <p:nvSpPr>
          <p:cNvPr id="49155" name="Text Box 3"/>
          <p:cNvSpPr txBox="1">
            <a:spLocks noChangeArrowheads="1"/>
          </p:cNvSpPr>
          <p:nvPr/>
        </p:nvSpPr>
        <p:spPr bwMode="auto">
          <a:xfrm>
            <a:off x="357188" y="1000125"/>
            <a:ext cx="8501062" cy="3970318"/>
          </a:xfrm>
          <a:prstGeom prst="rect">
            <a:avLst/>
          </a:prstGeom>
          <a:noFill/>
          <a:ln w="6350" algn="ctr">
            <a:noFill/>
            <a:miter lim="800000"/>
          </a:ln>
        </p:spPr>
        <p:txBody>
          <a:bodyPr>
            <a:spAutoFit/>
          </a:bodyPr>
          <a:lstStyle/>
          <a:p>
            <a:pPr>
              <a:spcBef>
                <a:spcPct val="0"/>
              </a:spcBef>
              <a:buClrTx/>
              <a:buSzTx/>
              <a:buFontTx/>
              <a:buNone/>
            </a:pPr>
            <a:r>
              <a:rPr lang="zh-CN" altLang="en-US" sz="2800" dirty="0">
                <a:solidFill>
                  <a:schemeClr val="tx1"/>
                </a:solidFill>
                <a:latin typeface="Times New Roman" panose="02020603050405020304" pitchFamily="18" charset="0"/>
                <a:ea typeface="宋体" panose="02010600030101010101" pitchFamily="2" charset="-122"/>
              </a:rPr>
              <a:t>图像的</a:t>
            </a:r>
            <a:r>
              <a:rPr lang="zh-CN" altLang="en-US" sz="2800" dirty="0">
                <a:solidFill>
                  <a:srgbClr val="FF0000"/>
                </a:solidFill>
                <a:latin typeface="Times New Roman" panose="02020603050405020304" pitchFamily="18" charset="0"/>
                <a:ea typeface="宋体" panose="02010600030101010101" pitchFamily="2" charset="-122"/>
              </a:rPr>
              <a:t>变位压缩存储格式</a:t>
            </a:r>
            <a:r>
              <a:rPr lang="zh-CN" altLang="en-US" sz="2800" dirty="0">
                <a:solidFill>
                  <a:schemeClr val="tx1"/>
                </a:solidFill>
                <a:latin typeface="Times New Roman" panose="02020603050405020304" pitchFamily="18" charset="0"/>
                <a:ea typeface="宋体" panose="02010600030101010101" pitchFamily="2" charset="-122"/>
              </a:rPr>
              <a:t>将所给的像素点序列</a:t>
            </a:r>
            <a:r>
              <a:rPr lang="en-US" altLang="zh-CN" sz="2800" dirty="0">
                <a:solidFill>
                  <a:schemeClr val="tx1"/>
                </a:solidFill>
                <a:latin typeface="Times New Roman" panose="02020603050405020304" pitchFamily="18" charset="0"/>
                <a:ea typeface="宋体" panose="02010600030101010101" pitchFamily="2" charset="-122"/>
              </a:rPr>
              <a:t>{p</a:t>
            </a:r>
            <a:r>
              <a:rPr lang="en-US" altLang="zh-CN" sz="2800" baseline="-25000" dirty="0">
                <a:solidFill>
                  <a:schemeClr val="tx1"/>
                </a:solidFill>
                <a:latin typeface="Times New Roman" panose="02020603050405020304" pitchFamily="18" charset="0"/>
                <a:ea typeface="宋体" panose="02010600030101010101" pitchFamily="2" charset="-122"/>
              </a:rPr>
              <a:t>1</a:t>
            </a:r>
            <a:r>
              <a:rPr lang="en-US" altLang="zh-CN" sz="2800" dirty="0">
                <a:solidFill>
                  <a:schemeClr val="tx1"/>
                </a:solidFill>
                <a:latin typeface="Times New Roman" panose="02020603050405020304" pitchFamily="18" charset="0"/>
                <a:ea typeface="宋体" panose="02010600030101010101" pitchFamily="2" charset="-122"/>
              </a:rPr>
              <a:t>,p</a:t>
            </a:r>
            <a:r>
              <a:rPr lang="en-US" altLang="zh-CN" sz="2800" baseline="-25000" dirty="0">
                <a:solidFill>
                  <a:schemeClr val="tx1"/>
                </a:solidFill>
                <a:latin typeface="Times New Roman" panose="02020603050405020304" pitchFamily="18" charset="0"/>
                <a:ea typeface="宋体" panose="02010600030101010101" pitchFamily="2" charset="-122"/>
              </a:rPr>
              <a:t>2</a:t>
            </a:r>
            <a:r>
              <a:rPr lang="en-US" altLang="zh-CN" sz="2800" dirty="0">
                <a:solidFill>
                  <a:schemeClr val="tx1"/>
                </a:solidFill>
                <a:latin typeface="Times New Roman" panose="02020603050405020304" pitchFamily="18" charset="0"/>
                <a:ea typeface="宋体" panose="02010600030101010101" pitchFamily="2" charset="-122"/>
              </a:rPr>
              <a:t>,…,</a:t>
            </a:r>
            <a:r>
              <a:rPr lang="en-US" altLang="zh-CN" sz="2800" dirty="0" err="1">
                <a:solidFill>
                  <a:schemeClr val="tx1"/>
                </a:solidFill>
                <a:latin typeface="Times New Roman" panose="02020603050405020304" pitchFamily="18" charset="0"/>
                <a:ea typeface="宋体" panose="02010600030101010101" pitchFamily="2" charset="-122"/>
              </a:rPr>
              <a:t>p</a:t>
            </a:r>
            <a:r>
              <a:rPr lang="en-US" altLang="zh-CN" sz="2800" baseline="-25000" dirty="0" err="1">
                <a:solidFill>
                  <a:schemeClr val="tx1"/>
                </a:solidFill>
                <a:latin typeface="Times New Roman" panose="02020603050405020304" pitchFamily="18" charset="0"/>
                <a:ea typeface="宋体" panose="02010600030101010101" pitchFamily="2" charset="-122"/>
              </a:rPr>
              <a:t>n</a:t>
            </a:r>
            <a:r>
              <a:rPr lang="en-US" altLang="zh-CN" sz="2800" dirty="0">
                <a:solidFill>
                  <a:schemeClr val="tx1"/>
                </a:solidFill>
                <a:latin typeface="Times New Roman" panose="02020603050405020304" pitchFamily="18" charset="0"/>
                <a:ea typeface="宋体" panose="02010600030101010101" pitchFamily="2" charset="-122"/>
              </a:rPr>
              <a:t>}, 0≤p</a:t>
            </a:r>
            <a:r>
              <a:rPr lang="en-US" altLang="zh-CN" sz="2800" baseline="-25000" dirty="0">
                <a:solidFill>
                  <a:schemeClr val="tx1"/>
                </a:solidFill>
                <a:latin typeface="Times New Roman" panose="02020603050405020304" pitchFamily="18" charset="0"/>
                <a:ea typeface="宋体" panose="02010600030101010101" pitchFamily="2" charset="-122"/>
              </a:rPr>
              <a:t>i</a:t>
            </a:r>
            <a:r>
              <a:rPr lang="en-US" altLang="zh-CN" sz="2800" dirty="0">
                <a:solidFill>
                  <a:schemeClr val="tx1"/>
                </a:solidFill>
                <a:latin typeface="Times New Roman" panose="02020603050405020304" pitchFamily="18" charset="0"/>
                <a:ea typeface="宋体" panose="02010600030101010101" pitchFamily="2" charset="-122"/>
              </a:rPr>
              <a:t>≤255</a:t>
            </a:r>
            <a:r>
              <a:rPr lang="zh-CN" altLang="en-US" sz="2800" dirty="0">
                <a:solidFill>
                  <a:srgbClr val="FF0000"/>
                </a:solidFill>
                <a:latin typeface="Times New Roman" panose="02020603050405020304" pitchFamily="18" charset="0"/>
                <a:ea typeface="宋体" panose="02010600030101010101" pitchFamily="2" charset="-122"/>
              </a:rPr>
              <a:t>分割成</a:t>
            </a:r>
            <a:r>
              <a:rPr lang="en-US" altLang="zh-CN" sz="2800" dirty="0">
                <a:solidFill>
                  <a:srgbClr val="FF0000"/>
                </a:solidFill>
                <a:latin typeface="Times New Roman" panose="02020603050405020304" pitchFamily="18" charset="0"/>
                <a:ea typeface="宋体" panose="02010600030101010101" pitchFamily="2" charset="-122"/>
              </a:rPr>
              <a:t>m</a:t>
            </a:r>
            <a:r>
              <a:rPr lang="zh-CN" altLang="en-US" sz="2800" dirty="0">
                <a:solidFill>
                  <a:srgbClr val="FF0000"/>
                </a:solidFill>
                <a:latin typeface="Times New Roman" panose="02020603050405020304" pitchFamily="18" charset="0"/>
                <a:ea typeface="宋体" panose="02010600030101010101" pitchFamily="2" charset="-122"/>
              </a:rPr>
              <a:t>个连续段</a:t>
            </a:r>
            <a:r>
              <a:rPr lang="en-US" altLang="zh-CN" sz="2800" dirty="0">
                <a:solidFill>
                  <a:schemeClr val="tx1"/>
                </a:solidFill>
                <a:latin typeface="Times New Roman" panose="02020603050405020304" pitchFamily="18" charset="0"/>
                <a:ea typeface="宋体" panose="02010600030101010101" pitchFamily="2" charset="-122"/>
              </a:rPr>
              <a:t>S</a:t>
            </a:r>
            <a:r>
              <a:rPr lang="en-US" altLang="zh-CN" sz="2800" baseline="-25000" dirty="0">
                <a:solidFill>
                  <a:schemeClr val="tx1"/>
                </a:solidFill>
                <a:latin typeface="Times New Roman" panose="02020603050405020304" pitchFamily="18" charset="0"/>
                <a:ea typeface="宋体" panose="02010600030101010101" pitchFamily="2" charset="-122"/>
              </a:rPr>
              <a:t>1</a:t>
            </a:r>
            <a:r>
              <a:rPr lang="en-US" altLang="zh-CN" sz="2800" dirty="0">
                <a:solidFill>
                  <a:schemeClr val="tx1"/>
                </a:solidFill>
                <a:latin typeface="Times New Roman" panose="02020603050405020304" pitchFamily="18" charset="0"/>
                <a:ea typeface="宋体" panose="02010600030101010101" pitchFamily="2" charset="-122"/>
              </a:rPr>
              <a:t>,S</a:t>
            </a:r>
            <a:r>
              <a:rPr lang="en-US" altLang="zh-CN" sz="2800" baseline="-25000" dirty="0">
                <a:solidFill>
                  <a:schemeClr val="tx1"/>
                </a:solidFill>
                <a:latin typeface="Times New Roman" panose="02020603050405020304" pitchFamily="18" charset="0"/>
                <a:ea typeface="宋体" panose="02010600030101010101" pitchFamily="2" charset="-122"/>
              </a:rPr>
              <a:t>2</a:t>
            </a:r>
            <a:r>
              <a:rPr lang="en-US" altLang="zh-CN" sz="2800" dirty="0">
                <a:solidFill>
                  <a:schemeClr val="tx1"/>
                </a:solidFill>
                <a:latin typeface="Times New Roman" panose="02020603050405020304" pitchFamily="18" charset="0"/>
                <a:ea typeface="宋体" panose="02010600030101010101" pitchFamily="2" charset="-122"/>
              </a:rPr>
              <a:t>,…,S</a:t>
            </a:r>
            <a:r>
              <a:rPr lang="en-US" altLang="zh-CN" sz="2800" baseline="-25000" dirty="0">
                <a:solidFill>
                  <a:schemeClr val="tx1"/>
                </a:solidFill>
                <a:latin typeface="Times New Roman" panose="02020603050405020304" pitchFamily="18" charset="0"/>
                <a:ea typeface="宋体" panose="02010600030101010101" pitchFamily="2" charset="-122"/>
              </a:rPr>
              <a:t>m</a:t>
            </a:r>
            <a:r>
              <a:rPr lang="zh-CN" altLang="en-US" sz="2800" dirty="0">
                <a:solidFill>
                  <a:schemeClr val="tx1"/>
                </a:solidFill>
                <a:latin typeface="Times New Roman" panose="02020603050405020304" pitchFamily="18" charset="0"/>
                <a:ea typeface="宋体" panose="02010600030101010101" pitchFamily="2" charset="-122"/>
              </a:rPr>
              <a:t>。</a:t>
            </a:r>
            <a:endParaRPr lang="en-US" altLang="zh-CN" sz="2800" dirty="0">
              <a:solidFill>
                <a:schemeClr val="tx1"/>
              </a:solidFill>
              <a:latin typeface="Times New Roman" panose="02020603050405020304" pitchFamily="18" charset="0"/>
              <a:ea typeface="宋体" panose="02010600030101010101" pitchFamily="2" charset="-122"/>
            </a:endParaRPr>
          </a:p>
          <a:p>
            <a:pPr>
              <a:spcBef>
                <a:spcPct val="0"/>
              </a:spcBef>
              <a:buClrTx/>
              <a:buSzTx/>
              <a:buFontTx/>
              <a:buNone/>
            </a:pPr>
            <a:endParaRPr lang="en-US" altLang="zh-CN" sz="2800" dirty="0">
              <a:solidFill>
                <a:schemeClr val="tx1"/>
              </a:solidFill>
              <a:latin typeface="Times New Roman" panose="02020603050405020304" pitchFamily="18" charset="0"/>
              <a:ea typeface="宋体" panose="02010600030101010101" pitchFamily="2" charset="-122"/>
            </a:endParaRPr>
          </a:p>
          <a:p>
            <a:pPr>
              <a:spcBef>
                <a:spcPct val="0"/>
              </a:spcBef>
              <a:buClrTx/>
              <a:buSzTx/>
              <a:buFontTx/>
              <a:buNone/>
            </a:pPr>
            <a:r>
              <a:rPr lang="zh-CN" altLang="en-US" sz="2800" dirty="0">
                <a:solidFill>
                  <a:schemeClr val="tx1"/>
                </a:solidFill>
                <a:latin typeface="Times New Roman" panose="02020603050405020304" pitchFamily="18" charset="0"/>
                <a:ea typeface="宋体" panose="02010600030101010101" pitchFamily="2" charset="-122"/>
              </a:rPr>
              <a:t>第</a:t>
            </a:r>
            <a:r>
              <a:rPr lang="en-US" altLang="zh-CN" sz="2800" dirty="0" err="1">
                <a:solidFill>
                  <a:schemeClr val="tx1"/>
                </a:solidFill>
                <a:latin typeface="Times New Roman" panose="02020603050405020304" pitchFamily="18" charset="0"/>
                <a:ea typeface="宋体" panose="02010600030101010101" pitchFamily="2" charset="-122"/>
              </a:rPr>
              <a:t>i</a:t>
            </a:r>
            <a:r>
              <a:rPr lang="zh-CN" altLang="en-US" sz="2800" dirty="0">
                <a:solidFill>
                  <a:schemeClr val="tx1"/>
                </a:solidFill>
                <a:latin typeface="Times New Roman" panose="02020603050405020304" pitchFamily="18" charset="0"/>
                <a:ea typeface="宋体" panose="02010600030101010101" pitchFamily="2" charset="-122"/>
              </a:rPr>
              <a:t>个像素段</a:t>
            </a:r>
            <a:r>
              <a:rPr lang="en-US" altLang="zh-CN" sz="2800" dirty="0">
                <a:solidFill>
                  <a:schemeClr val="tx1"/>
                </a:solidFill>
                <a:latin typeface="Times New Roman" panose="02020603050405020304" pitchFamily="18" charset="0"/>
                <a:ea typeface="宋体" panose="02010600030101010101" pitchFamily="2" charset="-122"/>
              </a:rPr>
              <a:t>S</a:t>
            </a:r>
            <a:r>
              <a:rPr lang="en-US" altLang="zh-CN" sz="2800" baseline="-25000" dirty="0">
                <a:solidFill>
                  <a:schemeClr val="tx1"/>
                </a:solidFill>
                <a:latin typeface="Times New Roman" panose="02020603050405020304" pitchFamily="18" charset="0"/>
                <a:ea typeface="宋体" panose="02010600030101010101" pitchFamily="2" charset="-122"/>
              </a:rPr>
              <a:t>i</a:t>
            </a:r>
            <a:r>
              <a:rPr lang="zh-CN" altLang="en-US" sz="2800" dirty="0">
                <a:solidFill>
                  <a:schemeClr val="tx1"/>
                </a:solidFill>
                <a:latin typeface="Times New Roman" panose="02020603050405020304" pitchFamily="18" charset="0"/>
                <a:ea typeface="宋体" panose="02010600030101010101" pitchFamily="2" charset="-122"/>
              </a:rPr>
              <a:t>中</a:t>
            </a:r>
            <a:r>
              <a:rPr lang="en-US" altLang="zh-CN" sz="2800" dirty="0">
                <a:solidFill>
                  <a:schemeClr val="tx1"/>
                </a:solidFill>
                <a:latin typeface="Times New Roman" panose="02020603050405020304" pitchFamily="18" charset="0"/>
                <a:ea typeface="宋体" panose="02010600030101010101" pitchFamily="2" charset="-122"/>
              </a:rPr>
              <a:t>(1≤i≤m)</a:t>
            </a:r>
            <a:r>
              <a:rPr lang="zh-CN" altLang="en-US" sz="2800" dirty="0">
                <a:solidFill>
                  <a:schemeClr val="tx1"/>
                </a:solidFill>
                <a:latin typeface="Times New Roman" panose="02020603050405020304" pitchFamily="18" charset="0"/>
                <a:ea typeface="宋体" panose="02010600030101010101" pitchFamily="2" charset="-122"/>
              </a:rPr>
              <a:t>，有</a:t>
            </a:r>
            <a:r>
              <a:rPr lang="en-US" altLang="zh-CN" sz="2800" i="1" dirty="0">
                <a:solidFill>
                  <a:srgbClr val="FF0000"/>
                </a:solidFill>
                <a:latin typeface="Times New Roman" panose="02020603050405020304" pitchFamily="18" charset="0"/>
                <a:ea typeface="宋体" panose="02010600030101010101" pitchFamily="2" charset="-122"/>
              </a:rPr>
              <a:t>l</a:t>
            </a:r>
            <a:r>
              <a:rPr lang="en-US" altLang="zh-CN" sz="2800" dirty="0">
                <a:solidFill>
                  <a:srgbClr val="FF0000"/>
                </a:solidFill>
                <a:latin typeface="Times New Roman" panose="02020603050405020304" pitchFamily="18" charset="0"/>
                <a:ea typeface="宋体" panose="02010600030101010101" pitchFamily="2" charset="-122"/>
              </a:rPr>
              <a:t>[</a:t>
            </a:r>
            <a:r>
              <a:rPr lang="en-US" altLang="zh-CN" sz="2800" dirty="0" err="1">
                <a:solidFill>
                  <a:srgbClr val="FF0000"/>
                </a:solidFill>
                <a:latin typeface="Times New Roman" panose="02020603050405020304" pitchFamily="18" charset="0"/>
                <a:ea typeface="宋体" panose="02010600030101010101" pitchFamily="2" charset="-122"/>
              </a:rPr>
              <a:t>i</a:t>
            </a:r>
            <a:r>
              <a:rPr lang="en-US" altLang="zh-CN" sz="2800" dirty="0">
                <a:solidFill>
                  <a:srgbClr val="FF0000"/>
                </a:solidFill>
                <a:latin typeface="Times New Roman" panose="02020603050405020304" pitchFamily="18" charset="0"/>
                <a:ea typeface="宋体" panose="02010600030101010101" pitchFamily="2" charset="-122"/>
              </a:rPr>
              <a:t>]</a:t>
            </a:r>
            <a:r>
              <a:rPr lang="zh-CN" altLang="en-US" sz="2800" dirty="0">
                <a:solidFill>
                  <a:srgbClr val="FF0000"/>
                </a:solidFill>
                <a:latin typeface="Times New Roman" panose="02020603050405020304" pitchFamily="18" charset="0"/>
                <a:ea typeface="宋体" panose="02010600030101010101" pitchFamily="2" charset="-122"/>
              </a:rPr>
              <a:t>个</a:t>
            </a:r>
            <a:r>
              <a:rPr lang="zh-CN" altLang="en-US" sz="2800" dirty="0">
                <a:solidFill>
                  <a:srgbClr val="FF0000"/>
                </a:solidFill>
                <a:latin typeface="Times New Roman" panose="02020603050405020304" pitchFamily="18" charset="0"/>
              </a:rPr>
              <a:t>像</a:t>
            </a:r>
            <a:r>
              <a:rPr lang="zh-CN" altLang="en-US" sz="2800" dirty="0">
                <a:solidFill>
                  <a:srgbClr val="FF0000"/>
                </a:solidFill>
                <a:latin typeface="Times New Roman" panose="02020603050405020304" pitchFamily="18" charset="0"/>
                <a:ea typeface="宋体" panose="02010600030101010101" pitchFamily="2" charset="-122"/>
              </a:rPr>
              <a:t>素</a:t>
            </a:r>
            <a:r>
              <a:rPr lang="en-US" altLang="zh-CN" sz="2800" dirty="0">
                <a:solidFill>
                  <a:schemeClr val="tx1"/>
                </a:solidFill>
                <a:latin typeface="Times New Roman" panose="02020603050405020304" pitchFamily="18" charset="0"/>
                <a:ea typeface="宋体" panose="02010600030101010101" pitchFamily="2" charset="-122"/>
              </a:rPr>
              <a:t>,</a:t>
            </a:r>
            <a:r>
              <a:rPr lang="zh-CN" altLang="en-US" sz="2800" dirty="0">
                <a:solidFill>
                  <a:schemeClr val="tx1"/>
                </a:solidFill>
                <a:latin typeface="Times New Roman" panose="02020603050405020304" pitchFamily="18" charset="0"/>
                <a:ea typeface="宋体" panose="02010600030101010101" pitchFamily="2" charset="-122"/>
              </a:rPr>
              <a:t>且该段中每个</a:t>
            </a:r>
            <a:r>
              <a:rPr lang="zh-CN" altLang="en-US" sz="2800" dirty="0">
                <a:solidFill>
                  <a:schemeClr val="tx1"/>
                </a:solidFill>
                <a:latin typeface="Times New Roman" panose="02020603050405020304" pitchFamily="18" charset="0"/>
              </a:rPr>
              <a:t>像</a:t>
            </a:r>
            <a:r>
              <a:rPr lang="zh-CN" altLang="en-US" sz="2800" dirty="0">
                <a:solidFill>
                  <a:schemeClr val="tx1"/>
                </a:solidFill>
                <a:latin typeface="Times New Roman" panose="02020603050405020304" pitchFamily="18" charset="0"/>
                <a:ea typeface="宋体" panose="02010600030101010101" pitchFamily="2" charset="-122"/>
              </a:rPr>
              <a:t>素都只用</a:t>
            </a:r>
            <a:r>
              <a:rPr lang="en-US" altLang="zh-CN" sz="2800" dirty="0">
                <a:solidFill>
                  <a:srgbClr val="FF0000"/>
                </a:solidFill>
                <a:latin typeface="Times New Roman" panose="02020603050405020304" pitchFamily="18" charset="0"/>
                <a:ea typeface="宋体" panose="02010600030101010101" pitchFamily="2" charset="-122"/>
              </a:rPr>
              <a:t>b[</a:t>
            </a:r>
            <a:r>
              <a:rPr lang="en-US" altLang="zh-CN" sz="2800" dirty="0" err="1">
                <a:solidFill>
                  <a:srgbClr val="FF0000"/>
                </a:solidFill>
                <a:latin typeface="Times New Roman" panose="02020603050405020304" pitchFamily="18" charset="0"/>
                <a:ea typeface="宋体" panose="02010600030101010101" pitchFamily="2" charset="-122"/>
              </a:rPr>
              <a:t>i</a:t>
            </a:r>
            <a:r>
              <a:rPr lang="en-US" altLang="zh-CN" sz="2800" dirty="0">
                <a:solidFill>
                  <a:srgbClr val="FF0000"/>
                </a:solidFill>
                <a:latin typeface="Times New Roman" panose="02020603050405020304" pitchFamily="18" charset="0"/>
                <a:ea typeface="宋体" panose="02010600030101010101" pitchFamily="2" charset="-122"/>
              </a:rPr>
              <a:t>]</a:t>
            </a:r>
            <a:r>
              <a:rPr lang="zh-CN" altLang="en-US" sz="2800" dirty="0">
                <a:solidFill>
                  <a:srgbClr val="FF0000"/>
                </a:solidFill>
                <a:latin typeface="Times New Roman" panose="02020603050405020304" pitchFamily="18" charset="0"/>
                <a:ea typeface="宋体" panose="02010600030101010101" pitchFamily="2" charset="-122"/>
              </a:rPr>
              <a:t>位表示</a:t>
            </a:r>
            <a:r>
              <a:rPr lang="zh-CN" altLang="en-US" sz="2800" dirty="0" smtClean="0">
                <a:solidFill>
                  <a:schemeClr val="tx1"/>
                </a:solidFill>
                <a:latin typeface="Times New Roman" panose="02020603050405020304" pitchFamily="18" charset="0"/>
                <a:ea typeface="宋体" panose="02010600030101010101" pitchFamily="2" charset="-122"/>
              </a:rPr>
              <a:t>。</a:t>
            </a:r>
            <a:r>
              <a:rPr lang="en-US" altLang="zh-CN" sz="2800" dirty="0" smtClean="0">
                <a:solidFill>
                  <a:schemeClr val="tx1"/>
                </a:solidFill>
                <a:latin typeface="Times New Roman" panose="02020603050405020304" pitchFamily="18" charset="0"/>
              </a:rPr>
              <a:t>b[</a:t>
            </a:r>
            <a:r>
              <a:rPr lang="en-US" altLang="zh-CN" sz="2800" dirty="0" err="1" smtClean="0">
                <a:solidFill>
                  <a:schemeClr val="tx1"/>
                </a:solidFill>
                <a:latin typeface="Times New Roman" panose="02020603050405020304" pitchFamily="18" charset="0"/>
              </a:rPr>
              <a:t>i</a:t>
            </a:r>
            <a:r>
              <a:rPr lang="en-US" altLang="zh-CN" sz="2800" dirty="0">
                <a:solidFill>
                  <a:schemeClr val="tx1"/>
                </a:solidFill>
                <a:latin typeface="Times New Roman" panose="02020603050405020304" pitchFamily="18" charset="0"/>
              </a:rPr>
              <a:t>]</a:t>
            </a:r>
            <a:r>
              <a:rPr lang="en-US" altLang="zh-CN" sz="2800" dirty="0">
                <a:solidFill>
                  <a:schemeClr val="tx1"/>
                </a:solidFill>
                <a:latin typeface="Times New Roman" panose="02020603050405020304" pitchFamily="18" charset="0"/>
                <a:sym typeface="Symbol" panose="05050102010706020507" pitchFamily="18" charset="2"/>
              </a:rPr>
              <a:t></a:t>
            </a:r>
            <a:r>
              <a:rPr lang="en-US" altLang="zh-CN" sz="2800" dirty="0">
                <a:solidFill>
                  <a:schemeClr val="tx1"/>
                </a:solidFill>
                <a:latin typeface="Times New Roman" panose="02020603050405020304" pitchFamily="18" charset="0"/>
              </a:rPr>
              <a:t>8</a:t>
            </a:r>
            <a:r>
              <a:rPr lang="zh-CN" altLang="en-US" sz="2800" dirty="0">
                <a:solidFill>
                  <a:schemeClr val="tx1"/>
                </a:solidFill>
                <a:latin typeface="Times New Roman" panose="02020603050405020304" pitchFamily="18" charset="0"/>
              </a:rPr>
              <a:t>，即需要用</a:t>
            </a:r>
            <a:r>
              <a:rPr lang="en-US" altLang="zh-CN" sz="2800" dirty="0">
                <a:solidFill>
                  <a:schemeClr val="tx1"/>
                </a:solidFill>
                <a:latin typeface="Times New Roman" panose="02020603050405020304" pitchFamily="18" charset="0"/>
              </a:rPr>
              <a:t>3</a:t>
            </a:r>
            <a:r>
              <a:rPr lang="zh-CN" altLang="en-US" sz="2800" dirty="0">
                <a:solidFill>
                  <a:schemeClr val="tx1"/>
                </a:solidFill>
                <a:latin typeface="Times New Roman" panose="02020603050405020304" pitchFamily="18" charset="0"/>
              </a:rPr>
              <a:t>位表示</a:t>
            </a:r>
            <a:r>
              <a:rPr lang="en-US" altLang="zh-CN" sz="2800" dirty="0">
                <a:solidFill>
                  <a:schemeClr val="tx1"/>
                </a:solidFill>
                <a:latin typeface="Times New Roman" panose="02020603050405020304" pitchFamily="18" charset="0"/>
              </a:rPr>
              <a:t>b[</a:t>
            </a:r>
            <a:r>
              <a:rPr lang="en-US" altLang="zh-CN" sz="2800" dirty="0" err="1">
                <a:solidFill>
                  <a:schemeClr val="tx1"/>
                </a:solidFill>
                <a:latin typeface="Times New Roman" panose="02020603050405020304" pitchFamily="18" charset="0"/>
              </a:rPr>
              <a:t>i</a:t>
            </a:r>
            <a:r>
              <a:rPr lang="en-US" altLang="zh-CN" sz="2800" dirty="0">
                <a:solidFill>
                  <a:schemeClr val="tx1"/>
                </a:solidFill>
                <a:latin typeface="Times New Roman" panose="02020603050405020304" pitchFamily="18" charset="0"/>
              </a:rPr>
              <a:t>]</a:t>
            </a:r>
            <a:r>
              <a:rPr lang="zh-CN" altLang="en-US" sz="2800" dirty="0" smtClean="0">
                <a:solidFill>
                  <a:schemeClr val="tx1"/>
                </a:solidFill>
                <a:latin typeface="Times New Roman" panose="02020603050405020304" pitchFamily="18" charset="0"/>
              </a:rPr>
              <a:t>，</a:t>
            </a:r>
            <a:r>
              <a:rPr lang="zh-CN" altLang="en-US" sz="2800" dirty="0">
                <a:solidFill>
                  <a:schemeClr val="tx1"/>
                </a:solidFill>
                <a:latin typeface="Times New Roman" panose="02020603050405020304" pitchFamily="18" charset="0"/>
              </a:rPr>
              <a:t>设</a:t>
            </a:r>
            <a:r>
              <a:rPr lang="zh-CN" altLang="en-US" sz="2800" dirty="0" smtClean="0">
                <a:solidFill>
                  <a:schemeClr val="tx1"/>
                </a:solidFill>
                <a:latin typeface="Times New Roman" panose="02020603050405020304" pitchFamily="18" charset="0"/>
              </a:rPr>
              <a:t>每</a:t>
            </a:r>
            <a:r>
              <a:rPr lang="zh-CN" altLang="en-US" sz="2800" dirty="0">
                <a:solidFill>
                  <a:schemeClr val="tx1"/>
                </a:solidFill>
                <a:latin typeface="Times New Roman" panose="02020603050405020304" pitchFamily="18" charset="0"/>
              </a:rPr>
              <a:t>段不超过</a:t>
            </a:r>
            <a:r>
              <a:rPr lang="en-US" altLang="zh-CN" sz="2800" dirty="0" smtClean="0">
                <a:solidFill>
                  <a:schemeClr val="tx1"/>
                </a:solidFill>
                <a:latin typeface="Times New Roman" panose="02020603050405020304" pitchFamily="18" charset="0"/>
              </a:rPr>
              <a:t>256</a:t>
            </a:r>
            <a:r>
              <a:rPr lang="zh-CN" altLang="en-US" sz="2800" dirty="0" smtClean="0">
                <a:solidFill>
                  <a:schemeClr val="tx1"/>
                </a:solidFill>
                <a:latin typeface="Times New Roman" panose="02020603050405020304" pitchFamily="18" charset="0"/>
              </a:rPr>
              <a:t>个</a:t>
            </a:r>
            <a:r>
              <a:rPr lang="zh-CN" altLang="en-US" sz="2800" dirty="0">
                <a:solidFill>
                  <a:schemeClr val="tx1"/>
                </a:solidFill>
                <a:latin typeface="Times New Roman" panose="02020603050405020304" pitchFamily="18" charset="0"/>
              </a:rPr>
              <a:t>像素，即</a:t>
            </a:r>
            <a:r>
              <a:rPr lang="en-US" altLang="zh-CN" sz="2800" dirty="0">
                <a:solidFill>
                  <a:schemeClr val="tx1"/>
                </a:solidFill>
                <a:latin typeface="Times New Roman" panose="02020603050405020304" pitchFamily="18" charset="0"/>
              </a:rPr>
              <a:t>1</a:t>
            </a:r>
            <a:r>
              <a:rPr lang="en-US" altLang="zh-CN" sz="2800" dirty="0">
                <a:solidFill>
                  <a:schemeClr val="tx1"/>
                </a:solidFill>
                <a:latin typeface="Times New Roman" panose="02020603050405020304" pitchFamily="18" charset="0"/>
                <a:sym typeface="Symbol" panose="05050102010706020507" pitchFamily="18" charset="2"/>
              </a:rPr>
              <a:t></a:t>
            </a:r>
            <a:r>
              <a:rPr lang="en-US" altLang="zh-CN" sz="2800" dirty="0">
                <a:solidFill>
                  <a:schemeClr val="tx1"/>
                </a:solidFill>
                <a:latin typeface="Times New Roman" panose="02020603050405020304" pitchFamily="18" charset="0"/>
              </a:rPr>
              <a:t>l[</a:t>
            </a:r>
            <a:r>
              <a:rPr lang="en-US" altLang="zh-CN" sz="2800" dirty="0" err="1">
                <a:solidFill>
                  <a:schemeClr val="tx1"/>
                </a:solidFill>
                <a:latin typeface="Times New Roman" panose="02020603050405020304" pitchFamily="18" charset="0"/>
              </a:rPr>
              <a:t>i</a:t>
            </a:r>
            <a:r>
              <a:rPr lang="en-US" altLang="zh-CN" sz="2800" dirty="0">
                <a:solidFill>
                  <a:schemeClr val="tx1"/>
                </a:solidFill>
                <a:latin typeface="Times New Roman" panose="02020603050405020304" pitchFamily="18" charset="0"/>
              </a:rPr>
              <a:t>]</a:t>
            </a:r>
            <a:r>
              <a:rPr lang="en-US" altLang="zh-CN" sz="2800" dirty="0">
                <a:solidFill>
                  <a:schemeClr val="tx1"/>
                </a:solidFill>
                <a:latin typeface="Times New Roman" panose="02020603050405020304" pitchFamily="18" charset="0"/>
                <a:sym typeface="Symbol" panose="05050102010706020507" pitchFamily="18" charset="2"/>
              </a:rPr>
              <a:t></a:t>
            </a:r>
            <a:r>
              <a:rPr lang="en-US" altLang="zh-CN" sz="2800" dirty="0">
                <a:solidFill>
                  <a:schemeClr val="tx1"/>
                </a:solidFill>
                <a:latin typeface="Times New Roman" panose="02020603050405020304" pitchFamily="18" charset="0"/>
              </a:rPr>
              <a:t>255</a:t>
            </a:r>
            <a:r>
              <a:rPr lang="zh-CN" altLang="en-US" sz="2800" dirty="0">
                <a:solidFill>
                  <a:schemeClr val="tx1"/>
                </a:solidFill>
                <a:latin typeface="Times New Roman" panose="02020603050405020304" pitchFamily="18" charset="0"/>
              </a:rPr>
              <a:t>，则需要用</a:t>
            </a:r>
            <a:r>
              <a:rPr lang="en-US" altLang="zh-CN" sz="2800" dirty="0">
                <a:solidFill>
                  <a:schemeClr val="tx1"/>
                </a:solidFill>
                <a:latin typeface="Times New Roman" panose="02020603050405020304" pitchFamily="18" charset="0"/>
              </a:rPr>
              <a:t>8</a:t>
            </a:r>
            <a:r>
              <a:rPr lang="zh-CN" altLang="en-US" sz="2800" dirty="0">
                <a:solidFill>
                  <a:schemeClr val="tx1"/>
                </a:solidFill>
                <a:latin typeface="Times New Roman" panose="02020603050405020304" pitchFamily="18" charset="0"/>
              </a:rPr>
              <a:t>位表示</a:t>
            </a:r>
            <a:r>
              <a:rPr lang="en-US" altLang="zh-CN" sz="2800" dirty="0">
                <a:solidFill>
                  <a:schemeClr val="tx1"/>
                </a:solidFill>
                <a:latin typeface="Times New Roman" panose="02020603050405020304" pitchFamily="18" charset="0"/>
              </a:rPr>
              <a:t>l[</a:t>
            </a:r>
            <a:r>
              <a:rPr lang="en-US" altLang="zh-CN" sz="2800" dirty="0" err="1">
                <a:solidFill>
                  <a:schemeClr val="tx1"/>
                </a:solidFill>
                <a:latin typeface="Times New Roman" panose="02020603050405020304" pitchFamily="18" charset="0"/>
              </a:rPr>
              <a:t>i</a:t>
            </a:r>
            <a:r>
              <a:rPr lang="en-US" altLang="zh-CN" sz="2800" dirty="0">
                <a:solidFill>
                  <a:schemeClr val="tx1"/>
                </a:solidFill>
                <a:latin typeface="Times New Roman" panose="02020603050405020304" pitchFamily="18" charset="0"/>
              </a:rPr>
              <a:t>]</a:t>
            </a:r>
            <a:r>
              <a:rPr lang="zh-CN" altLang="en-US" sz="2800" dirty="0">
                <a:solidFill>
                  <a:schemeClr val="tx1"/>
                </a:solidFill>
                <a:latin typeface="Times New Roman" panose="02020603050405020304" pitchFamily="18" charset="0"/>
              </a:rPr>
              <a:t>。因此，</a:t>
            </a:r>
            <a:r>
              <a:rPr lang="zh-CN" altLang="en-US" sz="2800" dirty="0">
                <a:solidFill>
                  <a:srgbClr val="FF0000"/>
                </a:solidFill>
                <a:latin typeface="Times New Roman" panose="02020603050405020304" pitchFamily="18" charset="0"/>
              </a:rPr>
              <a:t>第</a:t>
            </a:r>
            <a:r>
              <a:rPr lang="en-US" altLang="zh-CN" sz="2800" dirty="0" err="1">
                <a:solidFill>
                  <a:srgbClr val="FF0000"/>
                </a:solidFill>
                <a:latin typeface="Times New Roman" panose="02020603050405020304" pitchFamily="18" charset="0"/>
              </a:rPr>
              <a:t>i</a:t>
            </a:r>
            <a:r>
              <a:rPr lang="zh-CN" altLang="en-US" sz="2800" dirty="0">
                <a:solidFill>
                  <a:srgbClr val="FF0000"/>
                </a:solidFill>
                <a:latin typeface="Times New Roman" panose="02020603050405020304" pitchFamily="18" charset="0"/>
              </a:rPr>
              <a:t>个像素段所需的存储空间</a:t>
            </a:r>
            <a:r>
              <a:rPr lang="zh-CN" altLang="en-US" sz="2800" dirty="0" smtClean="0">
                <a:solidFill>
                  <a:srgbClr val="FF0000"/>
                </a:solidFill>
                <a:latin typeface="Times New Roman" panose="02020603050405020304" pitchFamily="18" charset="0"/>
              </a:rPr>
              <a:t>为</a:t>
            </a:r>
            <a:r>
              <a:rPr lang="en-US" altLang="zh-CN" sz="2800" dirty="0" smtClean="0">
                <a:solidFill>
                  <a:srgbClr val="FF0000"/>
                </a:solidFill>
                <a:latin typeface="Times New Roman" panose="02020603050405020304" pitchFamily="18" charset="0"/>
              </a:rPr>
              <a:t>l[</a:t>
            </a:r>
            <a:r>
              <a:rPr lang="en-US" altLang="zh-CN" sz="2800" dirty="0" err="1" smtClean="0">
                <a:solidFill>
                  <a:srgbClr val="FF0000"/>
                </a:solidFill>
                <a:latin typeface="Times New Roman" panose="02020603050405020304" pitchFamily="18" charset="0"/>
              </a:rPr>
              <a:t>i</a:t>
            </a:r>
            <a:r>
              <a:rPr lang="en-US" altLang="zh-CN" sz="2800" dirty="0" smtClean="0">
                <a:solidFill>
                  <a:srgbClr val="FF0000"/>
                </a:solidFill>
                <a:latin typeface="Times New Roman" panose="02020603050405020304" pitchFamily="18" charset="0"/>
              </a:rPr>
              <a:t>]*b[</a:t>
            </a:r>
            <a:r>
              <a:rPr lang="en-US" altLang="zh-CN" sz="2800" dirty="0" err="1" smtClean="0">
                <a:solidFill>
                  <a:srgbClr val="FF0000"/>
                </a:solidFill>
                <a:latin typeface="Times New Roman" panose="02020603050405020304" pitchFamily="18" charset="0"/>
              </a:rPr>
              <a:t>i</a:t>
            </a:r>
            <a:r>
              <a:rPr lang="en-US" altLang="zh-CN" sz="2800" dirty="0" smtClean="0">
                <a:solidFill>
                  <a:srgbClr val="FF0000"/>
                </a:solidFill>
                <a:latin typeface="Times New Roman" panose="02020603050405020304" pitchFamily="18" charset="0"/>
              </a:rPr>
              <a:t>]+8+3</a:t>
            </a:r>
            <a:r>
              <a:rPr lang="en-US" altLang="zh-CN" sz="2800" dirty="0">
                <a:solidFill>
                  <a:srgbClr val="FF0000"/>
                </a:solidFill>
                <a:latin typeface="Times New Roman" panose="02020603050405020304" pitchFamily="18" charset="0"/>
              </a:rPr>
              <a:t>= l[</a:t>
            </a:r>
            <a:r>
              <a:rPr lang="en-US" altLang="zh-CN" sz="2800" dirty="0" err="1">
                <a:solidFill>
                  <a:srgbClr val="FF0000"/>
                </a:solidFill>
                <a:latin typeface="Times New Roman" panose="02020603050405020304" pitchFamily="18" charset="0"/>
              </a:rPr>
              <a:t>i</a:t>
            </a:r>
            <a:r>
              <a:rPr lang="en-US" altLang="zh-CN" sz="2800" dirty="0">
                <a:solidFill>
                  <a:srgbClr val="FF0000"/>
                </a:solidFill>
                <a:latin typeface="Times New Roman" panose="02020603050405020304" pitchFamily="18" charset="0"/>
              </a:rPr>
              <a:t>]*b[</a:t>
            </a:r>
            <a:r>
              <a:rPr lang="en-US" altLang="zh-CN" sz="2800" dirty="0" err="1">
                <a:solidFill>
                  <a:srgbClr val="FF0000"/>
                </a:solidFill>
                <a:latin typeface="Times New Roman" panose="02020603050405020304" pitchFamily="18" charset="0"/>
              </a:rPr>
              <a:t>i</a:t>
            </a:r>
            <a:r>
              <a:rPr lang="en-US" altLang="zh-CN" sz="2800" dirty="0">
                <a:solidFill>
                  <a:srgbClr val="FF0000"/>
                </a:solidFill>
                <a:latin typeface="Times New Roman" panose="02020603050405020304" pitchFamily="18" charset="0"/>
              </a:rPr>
              <a:t>]+11</a:t>
            </a:r>
            <a:r>
              <a:rPr lang="zh-CN" altLang="en-US" sz="2800" dirty="0">
                <a:solidFill>
                  <a:srgbClr val="FF0000"/>
                </a:solidFill>
                <a:latin typeface="Times New Roman" panose="02020603050405020304" pitchFamily="18" charset="0"/>
              </a:rPr>
              <a:t>位</a:t>
            </a:r>
            <a:r>
              <a:rPr lang="zh-CN" altLang="en-US" sz="2800" dirty="0">
                <a:solidFill>
                  <a:schemeClr val="tx1"/>
                </a:solidFill>
                <a:latin typeface="Times New Roman" panose="02020603050405020304" pitchFamily="18" charset="0"/>
              </a:rPr>
              <a:t>。</a:t>
            </a:r>
            <a:endParaRPr lang="en-US" altLang="zh-CN" sz="2800" dirty="0">
              <a:solidFill>
                <a:schemeClr val="tx1"/>
              </a:solidFill>
              <a:latin typeface="Times New Roman" panose="02020603050405020304" pitchFamily="18" charset="0"/>
              <a:ea typeface="宋体" panose="02010600030101010101" pitchFamily="2" charset="-122"/>
            </a:endParaRPr>
          </a:p>
          <a:p>
            <a:pPr>
              <a:spcBef>
                <a:spcPct val="0"/>
              </a:spcBef>
              <a:buClrTx/>
              <a:buSzTx/>
              <a:buFontTx/>
              <a:buNone/>
            </a:pPr>
            <a:endParaRPr lang="en-US" altLang="zh-CN" sz="2800" dirty="0">
              <a:solidFill>
                <a:schemeClr val="tx1"/>
              </a:solidFill>
              <a:latin typeface="Times New Roman" panose="02020603050405020304" pitchFamily="18" charset="0"/>
              <a:ea typeface="宋体" panose="02010600030101010101" pitchFamily="2" charset="-122"/>
            </a:endParaRPr>
          </a:p>
        </p:txBody>
      </p:sp>
      <p:sp>
        <p:nvSpPr>
          <p:cNvPr id="11" name="Rectangle 2"/>
          <p:cNvSpPr>
            <a:spLocks noChangeArrowheads="1"/>
          </p:cNvSpPr>
          <p:nvPr/>
        </p:nvSpPr>
        <p:spPr bwMode="auto">
          <a:xfrm>
            <a:off x="428625" y="214313"/>
            <a:ext cx="7345363" cy="795337"/>
          </a:xfrm>
          <a:prstGeom prst="rect">
            <a:avLst/>
          </a:prstGeom>
          <a:noFill/>
          <a:ln w="9525">
            <a:noFill/>
            <a:miter lim="800000"/>
          </a:ln>
          <a:effectLst/>
        </p:spPr>
        <p:txBody>
          <a:bodyPr anchor="b"/>
          <a:lstStyle/>
          <a:p>
            <a:pPr>
              <a:spcBef>
                <a:spcPct val="0"/>
              </a:spcBef>
              <a:buClrTx/>
              <a:buSzTx/>
              <a:buFontTx/>
              <a:buNone/>
              <a:defRPr/>
            </a:pPr>
            <a:r>
              <a:rPr lang="zh-CN" altLang="en-US" sz="3800" dirty="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rPr>
              <a:t>图像压缩</a:t>
            </a:r>
            <a:endParaRPr lang="ja-JP" altLang="en-US" sz="3800" dirty="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endParaRPr>
          </a:p>
        </p:txBody>
      </p:sp>
      <p:sp>
        <p:nvSpPr>
          <p:cNvPr id="4" name="矩形 3"/>
          <p:cNvSpPr/>
          <p:nvPr/>
        </p:nvSpPr>
        <p:spPr>
          <a:xfrm>
            <a:off x="403067" y="4746229"/>
            <a:ext cx="8258175" cy="1015663"/>
          </a:xfrm>
          <a:prstGeom prst="rect">
            <a:avLst/>
          </a:prstGeom>
        </p:spPr>
        <p:txBody>
          <a:bodyPr wrap="square">
            <a:spAutoFit/>
          </a:bodyPr>
          <a:lstStyle/>
          <a:p>
            <a:pPr>
              <a:spcBef>
                <a:spcPct val="0"/>
              </a:spcBef>
              <a:buClrTx/>
              <a:buSzTx/>
              <a:buFontTx/>
              <a:buNone/>
            </a:pPr>
            <a:r>
              <a:rPr lang="zh-CN" altLang="en-US" b="1" dirty="0" smtClean="0">
                <a:solidFill>
                  <a:srgbClr val="FF0000"/>
                </a:solidFill>
                <a:latin typeface="Times New Roman" panose="02020603050405020304" pitchFamily="18" charset="0"/>
              </a:rPr>
              <a:t>图</a:t>
            </a:r>
            <a:r>
              <a:rPr lang="zh-CN" altLang="en-US" dirty="0">
                <a:solidFill>
                  <a:srgbClr val="FF0000"/>
                </a:solidFill>
                <a:latin typeface="Times New Roman" panose="02020603050405020304" pitchFamily="18" charset="0"/>
              </a:rPr>
              <a:t>像</a:t>
            </a:r>
            <a:r>
              <a:rPr lang="zh-CN" altLang="en-US" b="1" dirty="0" smtClean="0">
                <a:solidFill>
                  <a:srgbClr val="FF0000"/>
                </a:solidFill>
                <a:latin typeface="Times New Roman" panose="02020603050405020304" pitchFamily="18" charset="0"/>
              </a:rPr>
              <a:t>压缩问题</a:t>
            </a:r>
            <a:r>
              <a:rPr lang="zh-CN" altLang="en-US" dirty="0" smtClean="0">
                <a:solidFill>
                  <a:srgbClr val="FF0000"/>
                </a:solidFill>
                <a:latin typeface="Times New Roman" panose="02020603050405020304" pitchFamily="18" charset="0"/>
              </a:rPr>
              <a:t>：要求</a:t>
            </a:r>
            <a:r>
              <a:rPr lang="zh-CN" altLang="en-US" dirty="0">
                <a:solidFill>
                  <a:srgbClr val="FF0000"/>
                </a:solidFill>
                <a:latin typeface="Times New Roman" panose="02020603050405020304" pitchFamily="18" charset="0"/>
              </a:rPr>
              <a:t>确定像素序列</a:t>
            </a:r>
            <a:r>
              <a:rPr lang="en-US" altLang="zh-CN" dirty="0">
                <a:solidFill>
                  <a:srgbClr val="FF0000"/>
                </a:solidFill>
                <a:latin typeface="Times New Roman" panose="02020603050405020304" pitchFamily="18" charset="0"/>
              </a:rPr>
              <a:t>{p</a:t>
            </a:r>
            <a:r>
              <a:rPr lang="en-US" altLang="zh-CN" baseline="-25000" dirty="0">
                <a:solidFill>
                  <a:srgbClr val="FF0000"/>
                </a:solidFill>
                <a:latin typeface="Times New Roman" panose="02020603050405020304" pitchFamily="18" charset="0"/>
              </a:rPr>
              <a:t>1</a:t>
            </a:r>
            <a:r>
              <a:rPr lang="en-US" altLang="zh-CN" dirty="0">
                <a:solidFill>
                  <a:srgbClr val="FF0000"/>
                </a:solidFill>
                <a:latin typeface="Times New Roman" panose="02020603050405020304" pitchFamily="18" charset="0"/>
              </a:rPr>
              <a:t>,p</a:t>
            </a:r>
            <a:r>
              <a:rPr lang="en-US" altLang="zh-CN" baseline="-25000" dirty="0">
                <a:solidFill>
                  <a:srgbClr val="FF0000"/>
                </a:solidFill>
                <a:latin typeface="Times New Roman" panose="02020603050405020304" pitchFamily="18" charset="0"/>
              </a:rPr>
              <a:t>2</a:t>
            </a:r>
            <a:r>
              <a:rPr lang="en-US" altLang="zh-CN" dirty="0">
                <a:solidFill>
                  <a:srgbClr val="FF0000"/>
                </a:solidFill>
                <a:latin typeface="Times New Roman" panose="02020603050405020304" pitchFamily="18" charset="0"/>
              </a:rPr>
              <a:t>,…,</a:t>
            </a:r>
            <a:r>
              <a:rPr lang="en-US" altLang="zh-CN" dirty="0" err="1">
                <a:solidFill>
                  <a:srgbClr val="FF0000"/>
                </a:solidFill>
                <a:latin typeface="Times New Roman" panose="02020603050405020304" pitchFamily="18" charset="0"/>
              </a:rPr>
              <a:t>p</a:t>
            </a:r>
            <a:r>
              <a:rPr lang="en-US" altLang="zh-CN" baseline="-25000" dirty="0" err="1">
                <a:solidFill>
                  <a:srgbClr val="FF0000"/>
                </a:solidFill>
                <a:latin typeface="Times New Roman" panose="02020603050405020304" pitchFamily="18" charset="0"/>
              </a:rPr>
              <a:t>n</a:t>
            </a:r>
            <a:r>
              <a:rPr lang="en-US" altLang="zh-CN" dirty="0">
                <a:solidFill>
                  <a:srgbClr val="FF0000"/>
                </a:solidFill>
                <a:latin typeface="Times New Roman" panose="02020603050405020304" pitchFamily="18" charset="0"/>
              </a:rPr>
              <a:t>}</a:t>
            </a:r>
            <a:r>
              <a:rPr lang="zh-CN" altLang="en-US" dirty="0">
                <a:solidFill>
                  <a:srgbClr val="FF0000"/>
                </a:solidFill>
                <a:latin typeface="Times New Roman" panose="02020603050405020304" pitchFamily="18" charset="0"/>
              </a:rPr>
              <a:t>的最优分段，使得依此分段所需的</a:t>
            </a:r>
            <a:r>
              <a:rPr lang="zh-CN" altLang="en-US" u="sng" dirty="0">
                <a:solidFill>
                  <a:srgbClr val="FF0000"/>
                </a:solidFill>
                <a:latin typeface="Times New Roman" panose="02020603050405020304" pitchFamily="18" charset="0"/>
              </a:rPr>
              <a:t>存储空间最少</a:t>
            </a:r>
            <a:r>
              <a:rPr lang="zh-CN" altLang="en-US" dirty="0" smtClean="0">
                <a:solidFill>
                  <a:srgbClr val="FF0000"/>
                </a:solidFill>
                <a:latin typeface="Times New Roman" panose="02020603050405020304" pitchFamily="18" charset="0"/>
              </a:rPr>
              <a:t>。</a:t>
            </a:r>
            <a:endParaRPr lang="zh-CN" altLang="en-US" dirty="0">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6102273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pPr>
              <a:defRPr/>
            </a:pPr>
            <a:fld id="{1DF2E09E-EDCD-4132-9710-3CD36E6959B6}" type="slidenum">
              <a:rPr lang="en-US" altLang="zh-CN"/>
              <a:t>39</a:t>
            </a:fld>
            <a:endParaRPr lang="en-US" altLang="zh-CN"/>
          </a:p>
        </p:txBody>
      </p:sp>
      <p:sp>
        <p:nvSpPr>
          <p:cNvPr id="312322" name="Rectangle 2"/>
          <p:cNvSpPr>
            <a:spLocks noChangeArrowheads="1"/>
          </p:cNvSpPr>
          <p:nvPr/>
        </p:nvSpPr>
        <p:spPr bwMode="auto">
          <a:xfrm>
            <a:off x="500063" y="214313"/>
            <a:ext cx="2389187" cy="714375"/>
          </a:xfrm>
          <a:prstGeom prst="rect">
            <a:avLst/>
          </a:prstGeom>
          <a:noFill/>
          <a:ln w="9525">
            <a:noFill/>
            <a:miter lim="800000"/>
          </a:ln>
          <a:effectLst/>
        </p:spPr>
        <p:txBody>
          <a:bodyPr anchor="b"/>
          <a:lstStyle/>
          <a:p>
            <a:pPr>
              <a:spcBef>
                <a:spcPct val="0"/>
              </a:spcBef>
              <a:buClrTx/>
              <a:buSzTx/>
              <a:buFontTx/>
              <a:buNone/>
              <a:defRPr/>
            </a:pPr>
            <a:r>
              <a:rPr lang="zh-CN" altLang="en-US" sz="3800" dirty="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rPr>
              <a:t>图像压缩</a:t>
            </a:r>
            <a:endParaRPr lang="ja-JP" altLang="en-US" sz="3800" dirty="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endParaRPr>
          </a:p>
        </p:txBody>
      </p:sp>
      <p:sp>
        <p:nvSpPr>
          <p:cNvPr id="51204" name="Text Box 3"/>
          <p:cNvSpPr txBox="1">
            <a:spLocks noChangeArrowheads="1"/>
          </p:cNvSpPr>
          <p:nvPr/>
        </p:nvSpPr>
        <p:spPr bwMode="auto">
          <a:xfrm>
            <a:off x="214313" y="1079004"/>
            <a:ext cx="8929687" cy="3416320"/>
          </a:xfrm>
          <a:prstGeom prst="rect">
            <a:avLst/>
          </a:prstGeom>
          <a:noFill/>
          <a:ln w="6350" algn="ctr">
            <a:noFill/>
            <a:miter lim="800000"/>
          </a:ln>
        </p:spPr>
        <p:txBody>
          <a:bodyPr>
            <a:spAutoFit/>
          </a:bodyPr>
          <a:lstStyle/>
          <a:p>
            <a:pPr>
              <a:spcBef>
                <a:spcPct val="0"/>
              </a:spcBef>
              <a:buClrTx/>
              <a:buSzTx/>
              <a:buFontTx/>
              <a:buNone/>
            </a:pPr>
            <a:r>
              <a:rPr lang="zh-CN" altLang="en-US" sz="2400" dirty="0">
                <a:solidFill>
                  <a:schemeClr val="tx1"/>
                </a:solidFill>
                <a:latin typeface="Times New Roman" panose="02020603050405020304" pitchFamily="18" charset="0"/>
                <a:ea typeface="宋体" panose="02010600030101010101" pitchFamily="2" charset="-122"/>
              </a:rPr>
              <a:t>设</a:t>
            </a:r>
            <a:r>
              <a:rPr lang="en-US" altLang="zh-CN" sz="2400" i="1" dirty="0">
                <a:solidFill>
                  <a:schemeClr val="tx1"/>
                </a:solidFill>
                <a:latin typeface="Times New Roman" panose="02020603050405020304" pitchFamily="18" charset="0"/>
                <a:ea typeface="宋体" panose="02010600030101010101" pitchFamily="2" charset="-122"/>
              </a:rPr>
              <a:t>l</a:t>
            </a:r>
            <a:r>
              <a:rPr lang="en-US" altLang="zh-CN" sz="2400" dirty="0">
                <a:solidFill>
                  <a:schemeClr val="tx1"/>
                </a:solidFill>
                <a:latin typeface="Times New Roman" panose="02020603050405020304" pitchFamily="18" charset="0"/>
                <a:ea typeface="宋体" panose="02010600030101010101" pitchFamily="2" charset="-122"/>
              </a:rPr>
              <a:t>[</a:t>
            </a:r>
            <a:r>
              <a:rPr lang="en-US" altLang="zh-CN" sz="2400" dirty="0" err="1">
                <a:solidFill>
                  <a:schemeClr val="tx1"/>
                </a:solidFill>
                <a:latin typeface="Times New Roman" panose="02020603050405020304" pitchFamily="18" charset="0"/>
                <a:ea typeface="宋体" panose="02010600030101010101" pitchFamily="2" charset="-122"/>
              </a:rPr>
              <a:t>i</a:t>
            </a:r>
            <a:r>
              <a:rPr lang="en-US" altLang="zh-CN" sz="2400" dirty="0">
                <a:solidFill>
                  <a:schemeClr val="tx1"/>
                </a:solidFill>
                <a:latin typeface="Times New Roman" panose="02020603050405020304" pitchFamily="18" charset="0"/>
                <a:ea typeface="宋体" panose="02010600030101010101" pitchFamily="2" charset="-122"/>
              </a:rPr>
              <a:t>]</a:t>
            </a:r>
            <a:r>
              <a:rPr lang="zh-CN" altLang="en-US" sz="2400" dirty="0">
                <a:solidFill>
                  <a:schemeClr val="tx1"/>
                </a:solidFill>
                <a:latin typeface="Times New Roman" panose="02020603050405020304" pitchFamily="18" charset="0"/>
                <a:ea typeface="宋体" panose="02010600030101010101" pitchFamily="2" charset="-122"/>
              </a:rPr>
              <a:t>，</a:t>
            </a:r>
            <a:r>
              <a:rPr lang="en-US" altLang="zh-CN" sz="2400" dirty="0">
                <a:solidFill>
                  <a:schemeClr val="tx1"/>
                </a:solidFill>
                <a:latin typeface="Times New Roman" panose="02020603050405020304" pitchFamily="18" charset="0"/>
                <a:ea typeface="宋体" panose="02010600030101010101" pitchFamily="2" charset="-122"/>
              </a:rPr>
              <a:t>b[</a:t>
            </a:r>
            <a:r>
              <a:rPr lang="en-US" altLang="zh-CN" sz="2400" dirty="0" err="1">
                <a:solidFill>
                  <a:schemeClr val="tx1"/>
                </a:solidFill>
                <a:latin typeface="Times New Roman" panose="02020603050405020304" pitchFamily="18" charset="0"/>
                <a:ea typeface="宋体" panose="02010600030101010101" pitchFamily="2" charset="-122"/>
              </a:rPr>
              <a:t>i</a:t>
            </a:r>
            <a:r>
              <a:rPr lang="en-US" altLang="zh-CN" sz="2400" dirty="0">
                <a:solidFill>
                  <a:schemeClr val="tx1"/>
                </a:solidFill>
                <a:latin typeface="Times New Roman" panose="02020603050405020304" pitchFamily="18" charset="0"/>
                <a:ea typeface="宋体" panose="02010600030101010101" pitchFamily="2" charset="-122"/>
              </a:rPr>
              <a:t>]</a:t>
            </a:r>
            <a:r>
              <a:rPr lang="zh-CN" altLang="en-US" sz="2400" dirty="0">
                <a:solidFill>
                  <a:schemeClr val="tx1"/>
                </a:solidFill>
                <a:latin typeface="Times New Roman" panose="02020603050405020304" pitchFamily="18" charset="0"/>
                <a:ea typeface="宋体" panose="02010600030101010101" pitchFamily="2" charset="-122"/>
              </a:rPr>
              <a:t>，</a:t>
            </a:r>
            <a:r>
              <a:rPr lang="en-US" altLang="zh-CN" sz="2400" dirty="0">
                <a:solidFill>
                  <a:schemeClr val="tx1"/>
                </a:solidFill>
                <a:latin typeface="Times New Roman" panose="02020603050405020304" pitchFamily="18" charset="0"/>
                <a:ea typeface="宋体" panose="02010600030101010101" pitchFamily="2" charset="-122"/>
              </a:rPr>
              <a:t> 1≤i≤m </a:t>
            </a:r>
            <a:r>
              <a:rPr lang="zh-CN" altLang="en-US" sz="2400" dirty="0">
                <a:solidFill>
                  <a:schemeClr val="tx1"/>
                </a:solidFill>
                <a:latin typeface="Times New Roman" panose="02020603050405020304" pitchFamily="18" charset="0"/>
                <a:ea typeface="宋体" panose="02010600030101010101" pitchFamily="2" charset="-122"/>
              </a:rPr>
              <a:t>，是</a:t>
            </a:r>
            <a:r>
              <a:rPr lang="en-US" altLang="zh-CN" sz="2400" dirty="0">
                <a:solidFill>
                  <a:schemeClr val="tx1"/>
                </a:solidFill>
                <a:latin typeface="Times New Roman" panose="02020603050405020304" pitchFamily="18" charset="0"/>
                <a:ea typeface="宋体" panose="02010600030101010101" pitchFamily="2" charset="-122"/>
              </a:rPr>
              <a:t>{p</a:t>
            </a:r>
            <a:r>
              <a:rPr lang="en-US" altLang="zh-CN" sz="2400" baseline="-25000" dirty="0">
                <a:solidFill>
                  <a:schemeClr val="tx1"/>
                </a:solidFill>
                <a:latin typeface="Times New Roman" panose="02020603050405020304" pitchFamily="18" charset="0"/>
                <a:ea typeface="宋体" panose="02010600030101010101" pitchFamily="2" charset="-122"/>
              </a:rPr>
              <a:t>1</a:t>
            </a:r>
            <a:r>
              <a:rPr lang="en-US" altLang="zh-CN" sz="2400" dirty="0">
                <a:solidFill>
                  <a:schemeClr val="tx1"/>
                </a:solidFill>
                <a:latin typeface="Times New Roman" panose="02020603050405020304" pitchFamily="18" charset="0"/>
                <a:ea typeface="宋体" panose="02010600030101010101" pitchFamily="2" charset="-122"/>
              </a:rPr>
              <a:t>,p</a:t>
            </a:r>
            <a:r>
              <a:rPr lang="en-US" altLang="zh-CN" sz="2400" baseline="-25000" dirty="0">
                <a:solidFill>
                  <a:schemeClr val="tx1"/>
                </a:solidFill>
                <a:latin typeface="Times New Roman" panose="02020603050405020304" pitchFamily="18" charset="0"/>
                <a:ea typeface="宋体" panose="02010600030101010101" pitchFamily="2" charset="-122"/>
              </a:rPr>
              <a:t>2</a:t>
            </a:r>
            <a:r>
              <a:rPr lang="en-US" altLang="zh-CN" sz="2400" dirty="0">
                <a:solidFill>
                  <a:schemeClr val="tx1"/>
                </a:solidFill>
                <a:latin typeface="Times New Roman" panose="02020603050405020304" pitchFamily="18" charset="0"/>
                <a:ea typeface="宋体" panose="02010600030101010101" pitchFamily="2" charset="-122"/>
              </a:rPr>
              <a:t>,…,</a:t>
            </a:r>
            <a:r>
              <a:rPr lang="en-US" altLang="zh-CN" sz="2400" dirty="0" err="1">
                <a:solidFill>
                  <a:schemeClr val="tx1"/>
                </a:solidFill>
                <a:latin typeface="Times New Roman" panose="02020603050405020304" pitchFamily="18" charset="0"/>
                <a:ea typeface="宋体" panose="02010600030101010101" pitchFamily="2" charset="-122"/>
              </a:rPr>
              <a:t>p</a:t>
            </a:r>
            <a:r>
              <a:rPr lang="en-US" altLang="zh-CN" sz="2400" baseline="-25000" dirty="0" err="1">
                <a:solidFill>
                  <a:schemeClr val="tx1"/>
                </a:solidFill>
                <a:latin typeface="Times New Roman" panose="02020603050405020304" pitchFamily="18" charset="0"/>
                <a:ea typeface="宋体" panose="02010600030101010101" pitchFamily="2" charset="-122"/>
              </a:rPr>
              <a:t>n</a:t>
            </a:r>
            <a:r>
              <a:rPr lang="en-US" altLang="zh-CN" sz="2400" dirty="0">
                <a:solidFill>
                  <a:schemeClr val="tx1"/>
                </a:solidFill>
                <a:latin typeface="Times New Roman" panose="02020603050405020304" pitchFamily="18" charset="0"/>
                <a:ea typeface="宋体" panose="02010600030101010101" pitchFamily="2" charset="-122"/>
              </a:rPr>
              <a:t>}</a:t>
            </a:r>
            <a:r>
              <a:rPr lang="zh-CN" altLang="en-US" sz="2400" dirty="0">
                <a:solidFill>
                  <a:schemeClr val="tx1"/>
                </a:solidFill>
                <a:latin typeface="Times New Roman" panose="02020603050405020304" pitchFamily="18" charset="0"/>
                <a:ea typeface="宋体" panose="02010600030101010101" pitchFamily="2" charset="-122"/>
              </a:rPr>
              <a:t>的最优分段。显而易见，</a:t>
            </a:r>
            <a:r>
              <a:rPr lang="en-US" altLang="zh-CN" sz="2400" i="1" dirty="0">
                <a:solidFill>
                  <a:schemeClr val="tx1"/>
                </a:solidFill>
                <a:latin typeface="Times New Roman" panose="02020603050405020304" pitchFamily="18" charset="0"/>
                <a:ea typeface="宋体" panose="02010600030101010101" pitchFamily="2" charset="-122"/>
              </a:rPr>
              <a:t>l</a:t>
            </a:r>
            <a:r>
              <a:rPr lang="en-US" altLang="zh-CN" sz="2400" dirty="0">
                <a:solidFill>
                  <a:schemeClr val="tx1"/>
                </a:solidFill>
                <a:latin typeface="Times New Roman" panose="02020603050405020304" pitchFamily="18" charset="0"/>
                <a:ea typeface="宋体" panose="02010600030101010101" pitchFamily="2" charset="-122"/>
              </a:rPr>
              <a:t>[1]</a:t>
            </a:r>
            <a:r>
              <a:rPr lang="zh-CN" altLang="en-US" sz="2400" dirty="0">
                <a:solidFill>
                  <a:schemeClr val="tx1"/>
                </a:solidFill>
                <a:latin typeface="Times New Roman" panose="02020603050405020304" pitchFamily="18" charset="0"/>
                <a:ea typeface="宋体" panose="02010600030101010101" pitchFamily="2" charset="-122"/>
              </a:rPr>
              <a:t>，</a:t>
            </a:r>
            <a:r>
              <a:rPr lang="en-US" altLang="zh-CN" sz="2400" dirty="0">
                <a:solidFill>
                  <a:schemeClr val="tx1"/>
                </a:solidFill>
                <a:latin typeface="Times New Roman" panose="02020603050405020304" pitchFamily="18" charset="0"/>
                <a:ea typeface="宋体" panose="02010600030101010101" pitchFamily="2" charset="-122"/>
              </a:rPr>
              <a:t>b[1]</a:t>
            </a:r>
            <a:r>
              <a:rPr lang="zh-CN" altLang="en-US" sz="2400" dirty="0">
                <a:solidFill>
                  <a:schemeClr val="tx1"/>
                </a:solidFill>
                <a:latin typeface="Times New Roman" panose="02020603050405020304" pitchFamily="18" charset="0"/>
                <a:ea typeface="宋体" panose="02010600030101010101" pitchFamily="2" charset="-122"/>
              </a:rPr>
              <a:t>是</a:t>
            </a:r>
            <a:r>
              <a:rPr lang="en-US" altLang="zh-CN" sz="2400" dirty="0">
                <a:solidFill>
                  <a:schemeClr val="tx1"/>
                </a:solidFill>
                <a:latin typeface="Times New Roman" panose="02020603050405020304" pitchFamily="18" charset="0"/>
                <a:ea typeface="宋体" panose="02010600030101010101" pitchFamily="2" charset="-122"/>
              </a:rPr>
              <a:t>{p</a:t>
            </a:r>
            <a:r>
              <a:rPr lang="en-US" altLang="zh-CN" sz="2400" baseline="-25000" dirty="0">
                <a:solidFill>
                  <a:schemeClr val="tx1"/>
                </a:solidFill>
                <a:latin typeface="Times New Roman" panose="02020603050405020304" pitchFamily="18" charset="0"/>
                <a:ea typeface="宋体" panose="02010600030101010101" pitchFamily="2" charset="-122"/>
              </a:rPr>
              <a:t>1</a:t>
            </a:r>
            <a:r>
              <a:rPr lang="en-US" altLang="zh-CN" sz="2400" dirty="0">
                <a:solidFill>
                  <a:schemeClr val="tx1"/>
                </a:solidFill>
                <a:latin typeface="Times New Roman" panose="02020603050405020304" pitchFamily="18" charset="0"/>
                <a:ea typeface="宋体" panose="02010600030101010101" pitchFamily="2" charset="-122"/>
              </a:rPr>
              <a:t>,…,</a:t>
            </a:r>
            <a:r>
              <a:rPr lang="en-US" altLang="zh-CN" sz="2400" dirty="0" err="1">
                <a:solidFill>
                  <a:schemeClr val="tx1"/>
                </a:solidFill>
                <a:latin typeface="Times New Roman" panose="02020603050405020304" pitchFamily="18" charset="0"/>
                <a:ea typeface="宋体" panose="02010600030101010101" pitchFamily="2" charset="-122"/>
              </a:rPr>
              <a:t>p</a:t>
            </a:r>
            <a:r>
              <a:rPr lang="en-US" altLang="zh-CN" sz="2400" baseline="-25000" dirty="0" err="1">
                <a:solidFill>
                  <a:schemeClr val="tx1"/>
                </a:solidFill>
                <a:latin typeface="Times New Roman" panose="02020603050405020304" pitchFamily="18" charset="0"/>
                <a:ea typeface="宋体" panose="02010600030101010101" pitchFamily="2" charset="-122"/>
              </a:rPr>
              <a:t>l</a:t>
            </a:r>
            <a:r>
              <a:rPr lang="en-US" altLang="zh-CN" sz="2400" baseline="-25000" dirty="0">
                <a:solidFill>
                  <a:schemeClr val="tx1"/>
                </a:solidFill>
                <a:latin typeface="Times New Roman" panose="02020603050405020304" pitchFamily="18" charset="0"/>
                <a:ea typeface="宋体" panose="02010600030101010101" pitchFamily="2" charset="-122"/>
              </a:rPr>
              <a:t>[1]</a:t>
            </a:r>
            <a:r>
              <a:rPr lang="en-US" altLang="zh-CN" sz="2400" dirty="0">
                <a:solidFill>
                  <a:schemeClr val="tx1"/>
                </a:solidFill>
                <a:latin typeface="Times New Roman" panose="02020603050405020304" pitchFamily="18" charset="0"/>
                <a:ea typeface="宋体" panose="02010600030101010101" pitchFamily="2" charset="-122"/>
              </a:rPr>
              <a:t>}</a:t>
            </a:r>
            <a:r>
              <a:rPr lang="zh-CN" altLang="en-US" sz="2400" dirty="0">
                <a:solidFill>
                  <a:schemeClr val="tx1"/>
                </a:solidFill>
                <a:latin typeface="Times New Roman" panose="02020603050405020304" pitchFamily="18" charset="0"/>
                <a:ea typeface="宋体" panose="02010600030101010101" pitchFamily="2" charset="-122"/>
              </a:rPr>
              <a:t>的最优分段，且</a:t>
            </a:r>
            <a:r>
              <a:rPr lang="en-US" altLang="zh-CN" sz="2400" i="1" dirty="0">
                <a:solidFill>
                  <a:schemeClr val="tx1"/>
                </a:solidFill>
                <a:latin typeface="Times New Roman" panose="02020603050405020304" pitchFamily="18" charset="0"/>
                <a:ea typeface="宋体" panose="02010600030101010101" pitchFamily="2" charset="-122"/>
              </a:rPr>
              <a:t>l</a:t>
            </a:r>
            <a:r>
              <a:rPr lang="en-US" altLang="zh-CN" sz="2400" dirty="0">
                <a:solidFill>
                  <a:schemeClr val="tx1"/>
                </a:solidFill>
                <a:latin typeface="Times New Roman" panose="02020603050405020304" pitchFamily="18" charset="0"/>
                <a:ea typeface="宋体" panose="02010600030101010101" pitchFamily="2" charset="-122"/>
              </a:rPr>
              <a:t>[</a:t>
            </a:r>
            <a:r>
              <a:rPr lang="en-US" altLang="zh-CN" sz="2400" dirty="0" err="1">
                <a:solidFill>
                  <a:schemeClr val="tx1"/>
                </a:solidFill>
                <a:latin typeface="Times New Roman" panose="02020603050405020304" pitchFamily="18" charset="0"/>
                <a:ea typeface="宋体" panose="02010600030101010101" pitchFamily="2" charset="-122"/>
              </a:rPr>
              <a:t>i</a:t>
            </a:r>
            <a:r>
              <a:rPr lang="en-US" altLang="zh-CN" sz="2400" dirty="0">
                <a:solidFill>
                  <a:schemeClr val="tx1"/>
                </a:solidFill>
                <a:latin typeface="Times New Roman" panose="02020603050405020304" pitchFamily="18" charset="0"/>
                <a:ea typeface="宋体" panose="02010600030101010101" pitchFamily="2" charset="-122"/>
              </a:rPr>
              <a:t>]</a:t>
            </a:r>
            <a:r>
              <a:rPr lang="zh-CN" altLang="en-US" sz="2400" dirty="0">
                <a:solidFill>
                  <a:schemeClr val="tx1"/>
                </a:solidFill>
                <a:latin typeface="Times New Roman" panose="02020603050405020304" pitchFamily="18" charset="0"/>
                <a:ea typeface="宋体" panose="02010600030101010101" pitchFamily="2" charset="-122"/>
              </a:rPr>
              <a:t>，</a:t>
            </a:r>
            <a:r>
              <a:rPr lang="en-US" altLang="zh-CN" sz="2400" dirty="0">
                <a:solidFill>
                  <a:schemeClr val="tx1"/>
                </a:solidFill>
                <a:latin typeface="Times New Roman" panose="02020603050405020304" pitchFamily="18" charset="0"/>
                <a:ea typeface="宋体" panose="02010600030101010101" pitchFamily="2" charset="-122"/>
              </a:rPr>
              <a:t>b[</a:t>
            </a:r>
            <a:r>
              <a:rPr lang="en-US" altLang="zh-CN" sz="2400" dirty="0" err="1">
                <a:solidFill>
                  <a:schemeClr val="tx1"/>
                </a:solidFill>
                <a:latin typeface="Times New Roman" panose="02020603050405020304" pitchFamily="18" charset="0"/>
                <a:ea typeface="宋体" panose="02010600030101010101" pitchFamily="2" charset="-122"/>
              </a:rPr>
              <a:t>i</a:t>
            </a:r>
            <a:r>
              <a:rPr lang="en-US" altLang="zh-CN" sz="2400" dirty="0">
                <a:solidFill>
                  <a:schemeClr val="tx1"/>
                </a:solidFill>
                <a:latin typeface="Times New Roman" panose="02020603050405020304" pitchFamily="18" charset="0"/>
                <a:ea typeface="宋体" panose="02010600030101010101" pitchFamily="2" charset="-122"/>
              </a:rPr>
              <a:t>]</a:t>
            </a:r>
            <a:r>
              <a:rPr lang="zh-CN" altLang="en-US" sz="2400" dirty="0">
                <a:solidFill>
                  <a:schemeClr val="tx1"/>
                </a:solidFill>
                <a:latin typeface="Times New Roman" panose="02020603050405020304" pitchFamily="18" charset="0"/>
                <a:ea typeface="宋体" panose="02010600030101010101" pitchFamily="2" charset="-122"/>
              </a:rPr>
              <a:t>，</a:t>
            </a:r>
            <a:r>
              <a:rPr lang="en-US" altLang="zh-CN" sz="2400" dirty="0"/>
              <a:t> </a:t>
            </a:r>
            <a:r>
              <a:rPr lang="en-US" altLang="zh-CN" sz="2400" dirty="0">
                <a:solidFill>
                  <a:schemeClr val="tx1"/>
                </a:solidFill>
                <a:latin typeface="Times New Roman" panose="02020603050405020304" pitchFamily="18" charset="0"/>
              </a:rPr>
              <a:t>2≤i≤m</a:t>
            </a:r>
            <a:r>
              <a:rPr lang="zh-CN" altLang="en-US" sz="2400" dirty="0">
                <a:solidFill>
                  <a:schemeClr val="tx1"/>
                </a:solidFill>
                <a:latin typeface="Times New Roman" panose="02020603050405020304" pitchFamily="18" charset="0"/>
                <a:ea typeface="宋体" panose="02010600030101010101" pitchFamily="2" charset="-122"/>
              </a:rPr>
              <a:t>是</a:t>
            </a:r>
            <a:r>
              <a:rPr lang="en-US" altLang="zh-CN" sz="2400" dirty="0">
                <a:solidFill>
                  <a:schemeClr val="tx1"/>
                </a:solidFill>
                <a:latin typeface="Times New Roman" panose="02020603050405020304" pitchFamily="18" charset="0"/>
                <a:ea typeface="宋体" panose="02010600030101010101" pitchFamily="2" charset="-122"/>
              </a:rPr>
              <a:t>{</a:t>
            </a:r>
            <a:r>
              <a:rPr lang="en-US" altLang="zh-CN" sz="2400" dirty="0" err="1">
                <a:solidFill>
                  <a:schemeClr val="tx1"/>
                </a:solidFill>
                <a:latin typeface="Times New Roman" panose="02020603050405020304" pitchFamily="18" charset="0"/>
                <a:ea typeface="宋体" panose="02010600030101010101" pitchFamily="2" charset="-122"/>
              </a:rPr>
              <a:t>p</a:t>
            </a:r>
            <a:r>
              <a:rPr lang="en-US" altLang="zh-CN" sz="2400" baseline="-25000" dirty="0" err="1">
                <a:solidFill>
                  <a:schemeClr val="tx1"/>
                </a:solidFill>
                <a:latin typeface="Times New Roman" panose="02020603050405020304" pitchFamily="18" charset="0"/>
                <a:ea typeface="宋体" panose="02010600030101010101" pitchFamily="2" charset="-122"/>
              </a:rPr>
              <a:t>l</a:t>
            </a:r>
            <a:r>
              <a:rPr lang="en-US" altLang="zh-CN" sz="2400" baseline="-25000" dirty="0">
                <a:solidFill>
                  <a:schemeClr val="tx1"/>
                </a:solidFill>
                <a:latin typeface="Times New Roman" panose="02020603050405020304" pitchFamily="18" charset="0"/>
                <a:ea typeface="宋体" panose="02010600030101010101" pitchFamily="2" charset="-122"/>
              </a:rPr>
              <a:t>[1]+1</a:t>
            </a:r>
            <a:r>
              <a:rPr lang="en-US" altLang="zh-CN" sz="2400" dirty="0">
                <a:solidFill>
                  <a:schemeClr val="tx1"/>
                </a:solidFill>
                <a:latin typeface="Times New Roman" panose="02020603050405020304" pitchFamily="18" charset="0"/>
                <a:ea typeface="宋体" panose="02010600030101010101" pitchFamily="2" charset="-122"/>
              </a:rPr>
              <a:t>,…,</a:t>
            </a:r>
            <a:r>
              <a:rPr lang="en-US" altLang="zh-CN" sz="2400" dirty="0" err="1">
                <a:solidFill>
                  <a:schemeClr val="tx1"/>
                </a:solidFill>
                <a:latin typeface="Times New Roman" panose="02020603050405020304" pitchFamily="18" charset="0"/>
                <a:ea typeface="宋体" panose="02010600030101010101" pitchFamily="2" charset="-122"/>
              </a:rPr>
              <a:t>p</a:t>
            </a:r>
            <a:r>
              <a:rPr lang="en-US" altLang="zh-CN" sz="2400" baseline="-25000" dirty="0" err="1">
                <a:solidFill>
                  <a:schemeClr val="tx1"/>
                </a:solidFill>
                <a:latin typeface="Times New Roman" panose="02020603050405020304" pitchFamily="18" charset="0"/>
                <a:ea typeface="宋体" panose="02010600030101010101" pitchFamily="2" charset="-122"/>
              </a:rPr>
              <a:t>n</a:t>
            </a:r>
            <a:r>
              <a:rPr lang="en-US" altLang="zh-CN" sz="2400" dirty="0">
                <a:solidFill>
                  <a:schemeClr val="tx1"/>
                </a:solidFill>
                <a:latin typeface="Times New Roman" panose="02020603050405020304" pitchFamily="18" charset="0"/>
                <a:ea typeface="宋体" panose="02010600030101010101" pitchFamily="2" charset="-122"/>
              </a:rPr>
              <a:t>} </a:t>
            </a:r>
            <a:r>
              <a:rPr lang="zh-CN" altLang="en-US" sz="2400" dirty="0">
                <a:solidFill>
                  <a:schemeClr val="tx1"/>
                </a:solidFill>
                <a:latin typeface="Times New Roman" panose="02020603050405020304" pitchFamily="18" charset="0"/>
                <a:ea typeface="宋体" panose="02010600030101010101" pitchFamily="2" charset="-122"/>
              </a:rPr>
              <a:t>的最优分段。</a:t>
            </a:r>
            <a:r>
              <a:rPr lang="zh-CN" altLang="en-US" sz="2400" dirty="0" smtClean="0">
                <a:solidFill>
                  <a:schemeClr val="tx1"/>
                </a:solidFill>
                <a:latin typeface="Times New Roman" panose="02020603050405020304" pitchFamily="18" charset="0"/>
                <a:ea typeface="宋体" panose="02010600030101010101" pitchFamily="2" charset="-122"/>
              </a:rPr>
              <a:t>即</a:t>
            </a:r>
            <a:r>
              <a:rPr lang="zh-CN" altLang="en-US" sz="2400" dirty="0" smtClean="0">
                <a:solidFill>
                  <a:srgbClr val="FF0000"/>
                </a:solidFill>
                <a:latin typeface="Times New Roman" panose="02020603050405020304" pitchFamily="18" charset="0"/>
                <a:ea typeface="宋体" panose="02010600030101010101" pitchFamily="2" charset="-122"/>
              </a:rPr>
              <a:t>图像压缩</a:t>
            </a:r>
            <a:r>
              <a:rPr lang="zh-CN" altLang="en-US" sz="2400" dirty="0">
                <a:solidFill>
                  <a:srgbClr val="FF0000"/>
                </a:solidFill>
                <a:latin typeface="Times New Roman" panose="02020603050405020304" pitchFamily="18" charset="0"/>
                <a:ea typeface="宋体" panose="02010600030101010101" pitchFamily="2" charset="-122"/>
              </a:rPr>
              <a:t>问题满足最优子结构性质</a:t>
            </a:r>
            <a:r>
              <a:rPr lang="zh-CN" altLang="en-US" sz="2400" dirty="0">
                <a:solidFill>
                  <a:schemeClr val="tx1"/>
                </a:solidFill>
                <a:latin typeface="Times New Roman" panose="02020603050405020304" pitchFamily="18" charset="0"/>
                <a:ea typeface="宋体" panose="02010600030101010101" pitchFamily="2" charset="-122"/>
              </a:rPr>
              <a:t>。</a:t>
            </a:r>
            <a:endParaRPr lang="en-US" altLang="zh-CN" sz="2400" dirty="0">
              <a:solidFill>
                <a:schemeClr val="tx1"/>
              </a:solidFill>
              <a:latin typeface="Times New Roman" panose="02020603050405020304" pitchFamily="18" charset="0"/>
              <a:ea typeface="宋体" panose="02010600030101010101" pitchFamily="2" charset="-122"/>
            </a:endParaRPr>
          </a:p>
          <a:p>
            <a:pPr>
              <a:spcBef>
                <a:spcPct val="0"/>
              </a:spcBef>
              <a:buClrTx/>
              <a:buSzTx/>
              <a:buFontTx/>
              <a:buNone/>
            </a:pPr>
            <a:endParaRPr lang="zh-CN" altLang="en-US" sz="2400" dirty="0">
              <a:solidFill>
                <a:schemeClr val="tx1"/>
              </a:solidFill>
              <a:latin typeface="Times New Roman" panose="02020603050405020304" pitchFamily="18" charset="0"/>
              <a:ea typeface="宋体" panose="02010600030101010101" pitchFamily="2" charset="-122"/>
            </a:endParaRPr>
          </a:p>
          <a:p>
            <a:pPr>
              <a:spcBef>
                <a:spcPct val="0"/>
              </a:spcBef>
              <a:buClrTx/>
              <a:buSzTx/>
              <a:buFontTx/>
              <a:buNone/>
            </a:pPr>
            <a:r>
              <a:rPr lang="zh-CN" altLang="en-US" sz="2400" b="1" dirty="0">
                <a:solidFill>
                  <a:srgbClr val="FF0000"/>
                </a:solidFill>
                <a:latin typeface="Times New Roman" panose="02020603050405020304" pitchFamily="18" charset="0"/>
                <a:ea typeface="宋体" panose="02010600030101010101" pitchFamily="2" charset="-122"/>
              </a:rPr>
              <a:t>递归</a:t>
            </a:r>
            <a:r>
              <a:rPr lang="zh-CN" altLang="en-US" sz="2400" b="1" dirty="0" smtClean="0">
                <a:solidFill>
                  <a:srgbClr val="FF0000"/>
                </a:solidFill>
                <a:latin typeface="Times New Roman" panose="02020603050405020304" pitchFamily="18" charset="0"/>
                <a:ea typeface="宋体" panose="02010600030101010101" pitchFamily="2" charset="-122"/>
              </a:rPr>
              <a:t>定义：</a:t>
            </a:r>
            <a:endParaRPr lang="en-US" altLang="zh-CN" sz="2400" b="1" dirty="0" smtClean="0">
              <a:solidFill>
                <a:srgbClr val="FF0000"/>
              </a:solidFill>
              <a:latin typeface="Times New Roman" panose="02020603050405020304" pitchFamily="18" charset="0"/>
              <a:ea typeface="宋体" panose="02010600030101010101" pitchFamily="2" charset="-122"/>
            </a:endParaRPr>
          </a:p>
          <a:p>
            <a:pPr>
              <a:spcBef>
                <a:spcPct val="0"/>
              </a:spcBef>
              <a:buClrTx/>
              <a:buSzTx/>
              <a:buFontTx/>
              <a:buNone/>
            </a:pPr>
            <a:r>
              <a:rPr lang="zh-CN" altLang="en-US" sz="2400" dirty="0" smtClean="0">
                <a:solidFill>
                  <a:schemeClr val="tx1"/>
                </a:solidFill>
                <a:latin typeface="Times New Roman" panose="02020603050405020304" pitchFamily="18" charset="0"/>
                <a:ea typeface="宋体" panose="02010600030101010101" pitchFamily="2" charset="-122"/>
              </a:rPr>
              <a:t>设</a:t>
            </a:r>
            <a:r>
              <a:rPr lang="en-US" altLang="zh-CN" sz="2400" dirty="0">
                <a:solidFill>
                  <a:srgbClr val="FF0000"/>
                </a:solidFill>
                <a:latin typeface="Times New Roman" panose="02020603050405020304" pitchFamily="18" charset="0"/>
                <a:ea typeface="宋体" panose="02010600030101010101" pitchFamily="2" charset="-122"/>
              </a:rPr>
              <a:t>s[</a:t>
            </a:r>
            <a:r>
              <a:rPr lang="en-US" altLang="zh-CN" sz="2400" dirty="0" err="1">
                <a:solidFill>
                  <a:srgbClr val="FF0000"/>
                </a:solidFill>
                <a:latin typeface="Times New Roman" panose="02020603050405020304" pitchFamily="18" charset="0"/>
                <a:ea typeface="宋体" panose="02010600030101010101" pitchFamily="2" charset="-122"/>
              </a:rPr>
              <a:t>i</a:t>
            </a:r>
            <a:r>
              <a:rPr lang="en-US" altLang="zh-CN" sz="2400" dirty="0">
                <a:solidFill>
                  <a:srgbClr val="FF0000"/>
                </a:solidFill>
                <a:latin typeface="Times New Roman" panose="02020603050405020304" pitchFamily="18" charset="0"/>
                <a:ea typeface="宋体" panose="02010600030101010101" pitchFamily="2" charset="-122"/>
              </a:rPr>
              <a:t>]</a:t>
            </a:r>
            <a:r>
              <a:rPr lang="zh-CN" altLang="en-US" sz="2400" dirty="0">
                <a:solidFill>
                  <a:schemeClr val="tx1"/>
                </a:solidFill>
                <a:latin typeface="Times New Roman" panose="02020603050405020304" pitchFamily="18" charset="0"/>
                <a:ea typeface="宋体" panose="02010600030101010101" pitchFamily="2" charset="-122"/>
              </a:rPr>
              <a:t>，</a:t>
            </a:r>
            <a:r>
              <a:rPr lang="en-US" altLang="zh-CN" sz="2400" dirty="0">
                <a:solidFill>
                  <a:schemeClr val="tx1"/>
                </a:solidFill>
                <a:latin typeface="Times New Roman" panose="02020603050405020304" pitchFamily="18" charset="0"/>
                <a:ea typeface="宋体" panose="02010600030101010101" pitchFamily="2" charset="-122"/>
              </a:rPr>
              <a:t>1≤i≤n</a:t>
            </a:r>
            <a:r>
              <a:rPr lang="zh-CN" altLang="en-US" sz="2400" dirty="0">
                <a:solidFill>
                  <a:schemeClr val="tx1"/>
                </a:solidFill>
                <a:latin typeface="Times New Roman" panose="02020603050405020304" pitchFamily="18" charset="0"/>
                <a:ea typeface="宋体" panose="02010600030101010101" pitchFamily="2" charset="-122"/>
              </a:rPr>
              <a:t>，</a:t>
            </a:r>
            <a:r>
              <a:rPr lang="zh-CN" altLang="en-US" sz="2400" dirty="0" smtClean="0">
                <a:solidFill>
                  <a:schemeClr val="tx1"/>
                </a:solidFill>
                <a:latin typeface="Times New Roman" panose="02020603050405020304" pitchFamily="18" charset="0"/>
                <a:ea typeface="宋体" panose="02010600030101010101" pitchFamily="2" charset="-122"/>
              </a:rPr>
              <a:t>是像素序列</a:t>
            </a:r>
            <a:r>
              <a:rPr lang="en-US" altLang="zh-CN" sz="2400" dirty="0">
                <a:solidFill>
                  <a:schemeClr val="tx1"/>
                </a:solidFill>
                <a:latin typeface="Times New Roman" panose="02020603050405020304" pitchFamily="18" charset="0"/>
                <a:ea typeface="宋体" panose="02010600030101010101" pitchFamily="2" charset="-122"/>
              </a:rPr>
              <a:t>{p</a:t>
            </a:r>
            <a:r>
              <a:rPr lang="en-US" altLang="zh-CN" sz="2400" baseline="-25000" dirty="0">
                <a:solidFill>
                  <a:schemeClr val="tx1"/>
                </a:solidFill>
                <a:latin typeface="Times New Roman" panose="02020603050405020304" pitchFamily="18" charset="0"/>
                <a:ea typeface="宋体" panose="02010600030101010101" pitchFamily="2" charset="-122"/>
              </a:rPr>
              <a:t>1</a:t>
            </a:r>
            <a:r>
              <a:rPr lang="en-US" altLang="zh-CN" sz="2400" dirty="0">
                <a:solidFill>
                  <a:schemeClr val="tx1"/>
                </a:solidFill>
                <a:latin typeface="Times New Roman" panose="02020603050405020304" pitchFamily="18" charset="0"/>
                <a:ea typeface="宋体" panose="02010600030101010101" pitchFamily="2" charset="-122"/>
              </a:rPr>
              <a:t>,…,p</a:t>
            </a:r>
            <a:r>
              <a:rPr lang="en-US" altLang="zh-CN" sz="2400" baseline="-25000" dirty="0">
                <a:solidFill>
                  <a:schemeClr val="tx1"/>
                </a:solidFill>
                <a:latin typeface="Times New Roman" panose="02020603050405020304" pitchFamily="18" charset="0"/>
                <a:ea typeface="宋体" panose="02010600030101010101" pitchFamily="2" charset="-122"/>
              </a:rPr>
              <a:t>i</a:t>
            </a:r>
            <a:r>
              <a:rPr lang="en-US" altLang="zh-CN" sz="2400" dirty="0">
                <a:solidFill>
                  <a:schemeClr val="tx1"/>
                </a:solidFill>
                <a:latin typeface="Times New Roman" panose="02020603050405020304" pitchFamily="18" charset="0"/>
                <a:ea typeface="宋体" panose="02010600030101010101" pitchFamily="2" charset="-122"/>
              </a:rPr>
              <a:t>}</a:t>
            </a:r>
            <a:r>
              <a:rPr lang="zh-CN" altLang="en-US" sz="2400" dirty="0">
                <a:solidFill>
                  <a:schemeClr val="tx1"/>
                </a:solidFill>
                <a:latin typeface="Times New Roman" panose="02020603050405020304" pitchFamily="18" charset="0"/>
                <a:ea typeface="宋体" panose="02010600030101010101" pitchFamily="2" charset="-122"/>
              </a:rPr>
              <a:t>的</a:t>
            </a:r>
            <a:r>
              <a:rPr lang="zh-CN" altLang="en-US" sz="2400" dirty="0">
                <a:solidFill>
                  <a:srgbClr val="FF0000"/>
                </a:solidFill>
                <a:latin typeface="Times New Roman" panose="02020603050405020304" pitchFamily="18" charset="0"/>
                <a:ea typeface="宋体" panose="02010600030101010101" pitchFamily="2" charset="-122"/>
              </a:rPr>
              <a:t>最优分段所需的存储位数</a:t>
            </a:r>
            <a:r>
              <a:rPr lang="zh-CN" altLang="en-US" sz="2400" dirty="0">
                <a:solidFill>
                  <a:schemeClr val="tx1"/>
                </a:solidFill>
                <a:latin typeface="Times New Roman" panose="02020603050405020304" pitchFamily="18" charset="0"/>
                <a:ea typeface="宋体" panose="02010600030101010101" pitchFamily="2" charset="-122"/>
              </a:rPr>
              <a:t>，</a:t>
            </a:r>
            <a:r>
              <a:rPr lang="zh-CN" altLang="en-US" sz="2400" dirty="0">
                <a:solidFill>
                  <a:schemeClr val="tx1"/>
                </a:solidFill>
              </a:rPr>
              <a:t>则</a:t>
            </a:r>
            <a:r>
              <a:rPr lang="en-US" altLang="zh-CN" sz="2400" dirty="0">
                <a:solidFill>
                  <a:schemeClr val="tx1"/>
                </a:solidFill>
              </a:rPr>
              <a:t>s[</a:t>
            </a:r>
            <a:r>
              <a:rPr lang="en-US" altLang="zh-CN" sz="2400" dirty="0" err="1">
                <a:solidFill>
                  <a:schemeClr val="tx1"/>
                </a:solidFill>
              </a:rPr>
              <a:t>i</a:t>
            </a:r>
            <a:r>
              <a:rPr lang="en-US" altLang="zh-CN" sz="2400" dirty="0">
                <a:solidFill>
                  <a:schemeClr val="tx1"/>
                </a:solidFill>
              </a:rPr>
              <a:t>]</a:t>
            </a:r>
            <a:r>
              <a:rPr lang="zh-CN" altLang="en-US" sz="2400" dirty="0">
                <a:solidFill>
                  <a:schemeClr val="tx1"/>
                </a:solidFill>
              </a:rPr>
              <a:t>为前</a:t>
            </a:r>
            <a:r>
              <a:rPr lang="en-US" altLang="zh-CN" sz="2400" dirty="0" err="1">
                <a:solidFill>
                  <a:schemeClr val="tx1"/>
                </a:solidFill>
              </a:rPr>
              <a:t>i</a:t>
            </a:r>
            <a:r>
              <a:rPr lang="en-US" altLang="zh-CN" sz="2400" dirty="0">
                <a:solidFill>
                  <a:schemeClr val="tx1"/>
                </a:solidFill>
              </a:rPr>
              <a:t>-k</a:t>
            </a:r>
            <a:r>
              <a:rPr lang="zh-CN" altLang="en-US" sz="2400" dirty="0">
                <a:solidFill>
                  <a:schemeClr val="tx1"/>
                </a:solidFill>
              </a:rPr>
              <a:t>个的存储</a:t>
            </a:r>
            <a:r>
              <a:rPr lang="zh-CN" altLang="en-US" sz="2400" dirty="0" smtClean="0">
                <a:solidFill>
                  <a:schemeClr val="tx1"/>
                </a:solidFill>
              </a:rPr>
              <a:t>位数</a:t>
            </a:r>
            <a:r>
              <a:rPr lang="en-US" altLang="zh-CN" sz="2400" dirty="0" smtClean="0">
                <a:solidFill>
                  <a:schemeClr val="tx1"/>
                </a:solidFill>
              </a:rPr>
              <a:t>s[</a:t>
            </a:r>
            <a:r>
              <a:rPr lang="en-US" altLang="zh-CN" sz="2400" dirty="0" err="1" smtClean="0">
                <a:solidFill>
                  <a:schemeClr val="tx1"/>
                </a:solidFill>
              </a:rPr>
              <a:t>i</a:t>
            </a:r>
            <a:r>
              <a:rPr lang="en-US" altLang="zh-CN" sz="2400" dirty="0" smtClean="0">
                <a:solidFill>
                  <a:schemeClr val="tx1"/>
                </a:solidFill>
              </a:rPr>
              <a:t>-k]</a:t>
            </a:r>
            <a:r>
              <a:rPr lang="zh-CN" altLang="en-US" sz="2400" dirty="0" smtClean="0">
                <a:solidFill>
                  <a:schemeClr val="tx1"/>
                </a:solidFill>
              </a:rPr>
              <a:t>加上</a:t>
            </a:r>
            <a:r>
              <a:rPr lang="zh-CN" altLang="en-US" sz="2400" dirty="0">
                <a:solidFill>
                  <a:schemeClr val="tx1"/>
                </a:solidFill>
              </a:rPr>
              <a:t>后</a:t>
            </a:r>
            <a:r>
              <a:rPr lang="en-US" altLang="zh-CN" sz="2400" dirty="0">
                <a:solidFill>
                  <a:schemeClr val="tx1"/>
                </a:solidFill>
              </a:rPr>
              <a:t>k</a:t>
            </a:r>
            <a:r>
              <a:rPr lang="zh-CN" altLang="en-US" sz="2400" dirty="0">
                <a:solidFill>
                  <a:schemeClr val="tx1"/>
                </a:solidFill>
              </a:rPr>
              <a:t>个的</a:t>
            </a:r>
            <a:r>
              <a:rPr lang="zh-CN" altLang="en-US" sz="2400" dirty="0" smtClean="0">
                <a:solidFill>
                  <a:schemeClr val="tx1"/>
                </a:solidFill>
              </a:rPr>
              <a:t>存储位数（</a:t>
            </a:r>
            <a:r>
              <a:rPr lang="en-US" altLang="zh-CN" sz="2400" dirty="0" smtClean="0">
                <a:solidFill>
                  <a:schemeClr val="tx1"/>
                </a:solidFill>
              </a:rPr>
              <a:t>1&lt;=k&lt;=min{i,256}</a:t>
            </a:r>
            <a:r>
              <a:rPr lang="zh-CN" altLang="en-US" sz="2400" dirty="0" smtClean="0">
                <a:solidFill>
                  <a:schemeClr val="tx1"/>
                </a:solidFill>
              </a:rPr>
              <a:t>）</a:t>
            </a:r>
            <a:endParaRPr lang="en-US" altLang="zh-CN" sz="2400" dirty="0" smtClean="0">
              <a:solidFill>
                <a:schemeClr val="tx1"/>
              </a:solidFill>
            </a:endParaRPr>
          </a:p>
          <a:p>
            <a:pPr>
              <a:spcBef>
                <a:spcPct val="0"/>
              </a:spcBef>
              <a:buClrTx/>
              <a:buSzTx/>
              <a:buFontTx/>
              <a:buNone/>
            </a:pP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51205" name="Rectangle 4"/>
          <p:cNvSpPr>
            <a:spLocks noChangeArrowheads="1"/>
          </p:cNvSpPr>
          <p:nvPr/>
        </p:nvSpPr>
        <p:spPr bwMode="auto">
          <a:xfrm>
            <a:off x="0" y="3281363"/>
            <a:ext cx="9144000" cy="0"/>
          </a:xfrm>
          <a:prstGeom prst="rect">
            <a:avLst/>
          </a:prstGeom>
          <a:noFill/>
          <a:ln w="6350" algn="ctr">
            <a:noFill/>
            <a:miter lim="800000"/>
          </a:ln>
        </p:spPr>
        <p:txBody>
          <a:bodyPr wrap="none" anchor="ctr">
            <a:spAutoFit/>
          </a:bodyPr>
          <a:lstStyle/>
          <a:p>
            <a:endParaRPr lang="zh-CN" altLang="en-US"/>
          </a:p>
        </p:txBody>
      </p:sp>
      <p:sp>
        <p:nvSpPr>
          <p:cNvPr id="51207" name="Rectangle 6"/>
          <p:cNvSpPr>
            <a:spLocks noChangeArrowheads="1"/>
          </p:cNvSpPr>
          <p:nvPr/>
        </p:nvSpPr>
        <p:spPr bwMode="auto">
          <a:xfrm>
            <a:off x="0" y="3238500"/>
            <a:ext cx="9144000" cy="0"/>
          </a:xfrm>
          <a:prstGeom prst="rect">
            <a:avLst/>
          </a:prstGeom>
          <a:noFill/>
          <a:ln w="6350" algn="ctr">
            <a:noFill/>
            <a:miter lim="800000"/>
          </a:ln>
        </p:spPr>
        <p:txBody>
          <a:bodyPr wrap="none" anchor="ctr">
            <a:spAutoFit/>
          </a:bodyPr>
          <a:lstStyle/>
          <a:p>
            <a:endParaRPr lang="zh-CN" altLang="en-US"/>
          </a:p>
        </p:txBody>
      </p:sp>
      <p:graphicFrame>
        <p:nvGraphicFramePr>
          <p:cNvPr id="10" name="表格 9"/>
          <p:cNvGraphicFramePr>
            <a:graphicFrameLocks noGrp="1"/>
          </p:cNvGraphicFramePr>
          <p:nvPr>
            <p:extLst>
              <p:ext uri="{D42A27DB-BD31-4B8C-83A1-F6EECF244321}">
                <p14:modId xmlns:p14="http://schemas.microsoft.com/office/powerpoint/2010/main" val="3625195786"/>
              </p:ext>
            </p:extLst>
          </p:nvPr>
        </p:nvGraphicFramePr>
        <p:xfrm>
          <a:off x="1427582" y="4813975"/>
          <a:ext cx="6072066" cy="365760"/>
        </p:xfrm>
        <a:graphic>
          <a:graphicData uri="http://schemas.openxmlformats.org/drawingml/2006/table">
            <a:tbl>
              <a:tblPr firstRow="1" bandRow="1">
                <a:tableStyleId>{5C22544A-7EE6-4342-B048-85BDC9FD1C3A}</a:tableStyleId>
              </a:tblPr>
              <a:tblGrid>
                <a:gridCol w="1012011">
                  <a:extLst>
                    <a:ext uri="{9D8B030D-6E8A-4147-A177-3AD203B41FA5}">
                      <a16:colId xmlns:a16="http://schemas.microsoft.com/office/drawing/2014/main" val="1793560448"/>
                    </a:ext>
                  </a:extLst>
                </a:gridCol>
                <a:gridCol w="1012011">
                  <a:extLst>
                    <a:ext uri="{9D8B030D-6E8A-4147-A177-3AD203B41FA5}">
                      <a16:colId xmlns:a16="http://schemas.microsoft.com/office/drawing/2014/main" val="1495501474"/>
                    </a:ext>
                  </a:extLst>
                </a:gridCol>
                <a:gridCol w="1012011">
                  <a:extLst>
                    <a:ext uri="{9D8B030D-6E8A-4147-A177-3AD203B41FA5}">
                      <a16:colId xmlns:a16="http://schemas.microsoft.com/office/drawing/2014/main" val="2171860585"/>
                    </a:ext>
                  </a:extLst>
                </a:gridCol>
                <a:gridCol w="1012011">
                  <a:extLst>
                    <a:ext uri="{9D8B030D-6E8A-4147-A177-3AD203B41FA5}">
                      <a16:colId xmlns:a16="http://schemas.microsoft.com/office/drawing/2014/main" val="71340811"/>
                    </a:ext>
                  </a:extLst>
                </a:gridCol>
                <a:gridCol w="1012011">
                  <a:extLst>
                    <a:ext uri="{9D8B030D-6E8A-4147-A177-3AD203B41FA5}">
                      <a16:colId xmlns:a16="http://schemas.microsoft.com/office/drawing/2014/main" val="519184425"/>
                    </a:ext>
                  </a:extLst>
                </a:gridCol>
                <a:gridCol w="1012011">
                  <a:extLst>
                    <a:ext uri="{9D8B030D-6E8A-4147-A177-3AD203B41FA5}">
                      <a16:colId xmlns:a16="http://schemas.microsoft.com/office/drawing/2014/main" val="2894058831"/>
                    </a:ext>
                  </a:extLst>
                </a:gridCol>
              </a:tblGrid>
              <a:tr h="185420">
                <a:tc>
                  <a:txBody>
                    <a:bodyPr/>
                    <a:lstStyle/>
                    <a:p>
                      <a:r>
                        <a:rPr lang="en-US" altLang="zh-CN" dirty="0" smtClean="0"/>
                        <a:t>p1</a:t>
                      </a:r>
                      <a:endParaRPr lang="zh-CN" altLang="en-US" dirty="0"/>
                    </a:p>
                  </a:txBody>
                  <a:tcPr/>
                </a:tc>
                <a:tc>
                  <a:txBody>
                    <a:bodyPr/>
                    <a:lstStyle/>
                    <a:p>
                      <a:r>
                        <a:rPr lang="en-US" altLang="zh-CN" dirty="0" smtClean="0"/>
                        <a:t>p2</a:t>
                      </a:r>
                      <a:endParaRPr lang="zh-CN" altLang="en-US" dirty="0"/>
                    </a:p>
                  </a:txBody>
                  <a:tcPr/>
                </a:tc>
                <a:tc>
                  <a:txBody>
                    <a:bodyPr/>
                    <a:lstStyle/>
                    <a:p>
                      <a:r>
                        <a:rPr lang="en-US" altLang="zh-CN" dirty="0" smtClean="0"/>
                        <a:t>p3</a:t>
                      </a:r>
                      <a:endParaRPr lang="zh-CN" altLang="en-US" dirty="0"/>
                    </a:p>
                  </a:txBody>
                  <a:tcPr/>
                </a:tc>
                <a:tc>
                  <a:txBody>
                    <a:bodyPr/>
                    <a:lstStyle/>
                    <a:p>
                      <a:r>
                        <a:rPr lang="en-US" altLang="zh-CN" dirty="0" smtClean="0"/>
                        <a:t>p4</a:t>
                      </a:r>
                      <a:endParaRPr lang="zh-CN" altLang="en-US" dirty="0"/>
                    </a:p>
                  </a:txBody>
                  <a:tcPr/>
                </a:tc>
                <a:tc>
                  <a:txBody>
                    <a:bodyPr/>
                    <a:lstStyle/>
                    <a:p>
                      <a:r>
                        <a:rPr lang="en-US" altLang="zh-CN" dirty="0" smtClean="0"/>
                        <a:t>p5</a:t>
                      </a:r>
                      <a:endParaRPr lang="zh-CN" altLang="en-US" dirty="0"/>
                    </a:p>
                  </a:txBody>
                  <a:tcPr/>
                </a:tc>
                <a:tc>
                  <a:txBody>
                    <a:bodyPr/>
                    <a:lstStyle/>
                    <a:p>
                      <a:r>
                        <a:rPr lang="en-US" altLang="zh-CN" dirty="0" smtClean="0"/>
                        <a:t>p6</a:t>
                      </a:r>
                      <a:endParaRPr lang="zh-CN" altLang="en-US" dirty="0"/>
                    </a:p>
                  </a:txBody>
                  <a:tcPr/>
                </a:tc>
                <a:extLst>
                  <a:ext uri="{0D108BD9-81ED-4DB2-BD59-A6C34878D82A}">
                    <a16:rowId xmlns:a16="http://schemas.microsoft.com/office/drawing/2014/main" val="1544065730"/>
                  </a:ext>
                </a:extLst>
              </a:tr>
            </a:tbl>
          </a:graphicData>
        </a:graphic>
      </p:graphicFrame>
      <p:sp>
        <p:nvSpPr>
          <p:cNvPr id="2" name="矩形 1"/>
          <p:cNvSpPr/>
          <p:nvPr/>
        </p:nvSpPr>
        <p:spPr>
          <a:xfrm>
            <a:off x="522577" y="5162103"/>
            <a:ext cx="511679" cy="400110"/>
          </a:xfrm>
          <a:prstGeom prst="rect">
            <a:avLst/>
          </a:prstGeom>
        </p:spPr>
        <p:txBody>
          <a:bodyPr wrap="none">
            <a:spAutoFit/>
          </a:bodyPr>
          <a:lstStyle/>
          <a:p>
            <a:pPr>
              <a:buNone/>
            </a:pPr>
            <a:r>
              <a:rPr lang="en-US" altLang="zh-CN" sz="2000" dirty="0">
                <a:solidFill>
                  <a:schemeClr val="tx1"/>
                </a:solidFill>
              </a:rPr>
              <a:t>s[</a:t>
            </a:r>
            <a:r>
              <a:rPr lang="en-US" altLang="zh-CN" sz="2000" dirty="0" err="1">
                <a:solidFill>
                  <a:schemeClr val="tx1"/>
                </a:solidFill>
              </a:rPr>
              <a:t>i</a:t>
            </a:r>
            <a:r>
              <a:rPr lang="en-US" altLang="zh-CN" sz="2000" dirty="0">
                <a:solidFill>
                  <a:schemeClr val="tx1"/>
                </a:solidFill>
              </a:rPr>
              <a:t>]</a:t>
            </a:r>
            <a:endParaRPr lang="zh-CN" altLang="en-US" sz="2000" dirty="0"/>
          </a:p>
        </p:txBody>
      </p:sp>
      <p:graphicFrame>
        <p:nvGraphicFramePr>
          <p:cNvPr id="3" name="表格 2"/>
          <p:cNvGraphicFramePr>
            <a:graphicFrameLocks noGrp="1"/>
          </p:cNvGraphicFramePr>
          <p:nvPr>
            <p:extLst>
              <p:ext uri="{D42A27DB-BD31-4B8C-83A1-F6EECF244321}">
                <p14:modId xmlns:p14="http://schemas.microsoft.com/office/powerpoint/2010/main" val="3708498238"/>
              </p:ext>
            </p:extLst>
          </p:nvPr>
        </p:nvGraphicFramePr>
        <p:xfrm>
          <a:off x="1435898" y="5219306"/>
          <a:ext cx="6072066" cy="365760"/>
        </p:xfrm>
        <a:graphic>
          <a:graphicData uri="http://schemas.openxmlformats.org/drawingml/2006/table">
            <a:tbl>
              <a:tblPr firstRow="1" bandRow="1">
                <a:tableStyleId>{5C22544A-7EE6-4342-B048-85BDC9FD1C3A}</a:tableStyleId>
              </a:tblPr>
              <a:tblGrid>
                <a:gridCol w="1012011">
                  <a:extLst>
                    <a:ext uri="{9D8B030D-6E8A-4147-A177-3AD203B41FA5}">
                      <a16:colId xmlns:a16="http://schemas.microsoft.com/office/drawing/2014/main" val="3602453697"/>
                    </a:ext>
                  </a:extLst>
                </a:gridCol>
                <a:gridCol w="1012011">
                  <a:extLst>
                    <a:ext uri="{9D8B030D-6E8A-4147-A177-3AD203B41FA5}">
                      <a16:colId xmlns:a16="http://schemas.microsoft.com/office/drawing/2014/main" val="3278363499"/>
                    </a:ext>
                  </a:extLst>
                </a:gridCol>
                <a:gridCol w="1012011">
                  <a:extLst>
                    <a:ext uri="{9D8B030D-6E8A-4147-A177-3AD203B41FA5}">
                      <a16:colId xmlns:a16="http://schemas.microsoft.com/office/drawing/2014/main" val="1626826306"/>
                    </a:ext>
                  </a:extLst>
                </a:gridCol>
                <a:gridCol w="1012011">
                  <a:extLst>
                    <a:ext uri="{9D8B030D-6E8A-4147-A177-3AD203B41FA5}">
                      <a16:colId xmlns:a16="http://schemas.microsoft.com/office/drawing/2014/main" val="1789187461"/>
                    </a:ext>
                  </a:extLst>
                </a:gridCol>
                <a:gridCol w="1012011">
                  <a:extLst>
                    <a:ext uri="{9D8B030D-6E8A-4147-A177-3AD203B41FA5}">
                      <a16:colId xmlns:a16="http://schemas.microsoft.com/office/drawing/2014/main" val="1707744206"/>
                    </a:ext>
                  </a:extLst>
                </a:gridCol>
                <a:gridCol w="1012011">
                  <a:extLst>
                    <a:ext uri="{9D8B030D-6E8A-4147-A177-3AD203B41FA5}">
                      <a16:colId xmlns:a16="http://schemas.microsoft.com/office/drawing/2014/main" val="3001328248"/>
                    </a:ext>
                  </a:extLst>
                </a:gridCol>
              </a:tblGrid>
              <a:tr h="185420">
                <a:tc>
                  <a:txBody>
                    <a:bodyPr/>
                    <a:lstStyle/>
                    <a:p>
                      <a:r>
                        <a:rPr lang="en-US" altLang="zh-CN" dirty="0" smtClean="0"/>
                        <a:t>10</a:t>
                      </a:r>
                      <a:endParaRPr lang="zh-CN" altLang="en-US" dirty="0"/>
                    </a:p>
                  </a:txBody>
                  <a:tcPr/>
                </a:tc>
                <a:tc>
                  <a:txBody>
                    <a:bodyPr/>
                    <a:lstStyle/>
                    <a:p>
                      <a:r>
                        <a:rPr lang="en-US" altLang="zh-CN" dirty="0" smtClean="0"/>
                        <a:t>15</a:t>
                      </a:r>
                      <a:endParaRPr lang="zh-CN" altLang="en-US" dirty="0"/>
                    </a:p>
                  </a:txBody>
                  <a:tcPr/>
                </a:tc>
                <a:tc>
                  <a:txBody>
                    <a:bodyPr/>
                    <a:lstStyle/>
                    <a:p>
                      <a:r>
                        <a:rPr lang="en-US" altLang="zh-CN" dirty="0" smtClean="0"/>
                        <a:t>100</a:t>
                      </a:r>
                      <a:endParaRPr lang="zh-CN" altLang="en-US" dirty="0"/>
                    </a:p>
                  </a:txBody>
                  <a:tcPr/>
                </a:tc>
                <a:tc>
                  <a:txBody>
                    <a:bodyPr/>
                    <a:lstStyle/>
                    <a:p>
                      <a:r>
                        <a:rPr lang="en-US" altLang="zh-CN" dirty="0" smtClean="0"/>
                        <a:t>20</a:t>
                      </a:r>
                      <a:endParaRPr lang="zh-CN" altLang="en-US" dirty="0"/>
                    </a:p>
                  </a:txBody>
                  <a:tcPr/>
                </a:tc>
                <a:tc>
                  <a:txBody>
                    <a:bodyPr/>
                    <a:lstStyle/>
                    <a:p>
                      <a:r>
                        <a:rPr lang="en-US" altLang="zh-CN" dirty="0" smtClean="0"/>
                        <a:t>200</a:t>
                      </a:r>
                      <a:endParaRPr lang="zh-CN" altLang="en-US" dirty="0"/>
                    </a:p>
                  </a:txBody>
                  <a:tcPr/>
                </a:tc>
                <a:tc>
                  <a:txBody>
                    <a:bodyPr/>
                    <a:lstStyle/>
                    <a:p>
                      <a:r>
                        <a:rPr lang="en-US" altLang="zh-CN" dirty="0" smtClean="0"/>
                        <a:t>255</a:t>
                      </a:r>
                      <a:endParaRPr lang="zh-CN" altLang="en-US" dirty="0"/>
                    </a:p>
                  </a:txBody>
                  <a:tcPr/>
                </a:tc>
                <a:extLst>
                  <a:ext uri="{0D108BD9-81ED-4DB2-BD59-A6C34878D82A}">
                    <a16:rowId xmlns:a16="http://schemas.microsoft.com/office/drawing/2014/main" val="3875319479"/>
                  </a:ext>
                </a:extLst>
              </a:tr>
            </a:tbl>
          </a:graphicData>
        </a:graphic>
      </p:graphicFrame>
      <p:cxnSp>
        <p:nvCxnSpPr>
          <p:cNvPr id="11" name="直接连接符 10"/>
          <p:cNvCxnSpPr/>
          <p:nvPr/>
        </p:nvCxnSpPr>
        <p:spPr bwMode="auto">
          <a:xfrm>
            <a:off x="5508104" y="4653788"/>
            <a:ext cx="0" cy="1005302"/>
          </a:xfrm>
          <a:prstGeom prst="line">
            <a:avLst/>
          </a:prstGeom>
          <a:solidFill>
            <a:srgbClr val="FF0000"/>
          </a:solidFill>
          <a:ln w="38100" cap="flat" cmpd="sng" algn="ctr">
            <a:solidFill>
              <a:srgbClr val="FF0000"/>
            </a:solidFill>
            <a:prstDash val="solid"/>
            <a:round/>
            <a:headEnd type="none" w="med" len="med"/>
            <a:tailEnd type="none" w="med" len="med"/>
          </a:ln>
        </p:spPr>
      </p:cxnSp>
      <p:sp>
        <p:nvSpPr>
          <p:cNvPr id="4" name="矩形 3"/>
          <p:cNvSpPr/>
          <p:nvPr/>
        </p:nvSpPr>
        <p:spPr>
          <a:xfrm>
            <a:off x="6012160" y="5700713"/>
            <a:ext cx="453970" cy="307777"/>
          </a:xfrm>
          <a:prstGeom prst="rect">
            <a:avLst/>
          </a:prstGeom>
        </p:spPr>
        <p:txBody>
          <a:bodyPr wrap="none">
            <a:spAutoFit/>
          </a:bodyPr>
          <a:lstStyle/>
          <a:p>
            <a:pPr>
              <a:buNone/>
            </a:pPr>
            <a:r>
              <a:rPr lang="en-US" altLang="zh-CN" sz="1400" dirty="0">
                <a:solidFill>
                  <a:schemeClr val="tx1"/>
                </a:solidFill>
              </a:rPr>
              <a:t>k</a:t>
            </a:r>
            <a:r>
              <a:rPr lang="zh-CN" altLang="en-US" sz="1400" dirty="0">
                <a:solidFill>
                  <a:schemeClr val="tx1"/>
                </a:solidFill>
              </a:rPr>
              <a:t>个</a:t>
            </a:r>
            <a:endParaRPr lang="zh-CN" altLang="en-US" sz="1400" dirty="0"/>
          </a:p>
        </p:txBody>
      </p:sp>
      <p:sp>
        <p:nvSpPr>
          <p:cNvPr id="5" name="矩形 4"/>
          <p:cNvSpPr/>
          <p:nvPr/>
        </p:nvSpPr>
        <p:spPr>
          <a:xfrm>
            <a:off x="2987824" y="5562213"/>
            <a:ext cx="724878" cy="400110"/>
          </a:xfrm>
          <a:prstGeom prst="rect">
            <a:avLst/>
          </a:prstGeom>
        </p:spPr>
        <p:txBody>
          <a:bodyPr wrap="none">
            <a:spAutoFit/>
          </a:bodyPr>
          <a:lstStyle/>
          <a:p>
            <a:pPr>
              <a:buNone/>
            </a:pPr>
            <a:r>
              <a:rPr lang="en-US" altLang="zh-CN" sz="2000" dirty="0">
                <a:solidFill>
                  <a:schemeClr val="tx1"/>
                </a:solidFill>
              </a:rPr>
              <a:t>s[</a:t>
            </a:r>
            <a:r>
              <a:rPr lang="en-US" altLang="zh-CN" sz="2000" dirty="0" err="1">
                <a:solidFill>
                  <a:schemeClr val="tx1"/>
                </a:solidFill>
              </a:rPr>
              <a:t>i</a:t>
            </a:r>
            <a:r>
              <a:rPr lang="en-US" altLang="zh-CN" sz="2000" dirty="0">
                <a:solidFill>
                  <a:schemeClr val="tx1"/>
                </a:solidFill>
              </a:rPr>
              <a:t>-k]</a:t>
            </a:r>
            <a:endParaRPr lang="zh-CN" altLang="en-US" sz="2000" dirty="0"/>
          </a:p>
        </p:txBody>
      </p:sp>
      <p:sp>
        <p:nvSpPr>
          <p:cNvPr id="6" name="矩形 5"/>
          <p:cNvSpPr/>
          <p:nvPr/>
        </p:nvSpPr>
        <p:spPr>
          <a:xfrm>
            <a:off x="6032138" y="6300728"/>
            <a:ext cx="1814920" cy="400110"/>
          </a:xfrm>
          <a:prstGeom prst="rect">
            <a:avLst/>
          </a:prstGeom>
        </p:spPr>
        <p:txBody>
          <a:bodyPr wrap="none">
            <a:spAutoFit/>
          </a:bodyPr>
          <a:lstStyle/>
          <a:p>
            <a:pPr>
              <a:buNone/>
            </a:pPr>
            <a:r>
              <a:rPr lang="en-US" altLang="zh-CN" sz="2000" b="1" dirty="0" smtClean="0">
                <a:solidFill>
                  <a:schemeClr val="tx1"/>
                </a:solidFill>
                <a:latin typeface="Times New Roman" panose="02020603050405020304" pitchFamily="18" charset="0"/>
                <a:ea typeface="宋体" panose="02010600030101010101" pitchFamily="2" charset="-122"/>
              </a:rPr>
              <a:t>s[</a:t>
            </a:r>
            <a:r>
              <a:rPr lang="en-US" altLang="zh-CN" sz="2000" b="1" dirty="0" err="1" smtClean="0">
                <a:solidFill>
                  <a:schemeClr val="tx1"/>
                </a:solidFill>
                <a:latin typeface="Times New Roman" panose="02020603050405020304" pitchFamily="18" charset="0"/>
                <a:ea typeface="宋体" panose="02010600030101010101" pitchFamily="2" charset="-122"/>
              </a:rPr>
              <a:t>i</a:t>
            </a:r>
            <a:r>
              <a:rPr lang="en-US" altLang="zh-CN" sz="2000" b="1" dirty="0" smtClean="0">
                <a:solidFill>
                  <a:schemeClr val="tx1"/>
                </a:solidFill>
                <a:latin typeface="Times New Roman" panose="02020603050405020304" pitchFamily="18" charset="0"/>
                <a:ea typeface="宋体" panose="02010600030101010101" pitchFamily="2" charset="-122"/>
              </a:rPr>
              <a:t>]</a:t>
            </a:r>
            <a:r>
              <a:rPr lang="zh-CN" altLang="en-US" sz="2000" b="1" dirty="0" smtClean="0">
                <a:solidFill>
                  <a:schemeClr val="tx1"/>
                </a:solidFill>
                <a:latin typeface="Times New Roman" panose="02020603050405020304" pitchFamily="18" charset="0"/>
                <a:ea typeface="宋体" panose="02010600030101010101" pitchFamily="2" charset="-122"/>
              </a:rPr>
              <a:t>的递归树？</a:t>
            </a:r>
            <a:endParaRPr lang="zh-CN" altLang="en-US" sz="2000" dirty="0">
              <a:solidFill>
                <a:schemeClr val="tx1"/>
              </a:solidFill>
            </a:endParaRPr>
          </a:p>
        </p:txBody>
      </p:sp>
    </p:spTree>
    <p:extLst>
      <p:ext uri="{BB962C8B-B14F-4D97-AF65-F5344CB8AC3E}">
        <p14:creationId xmlns:p14="http://schemas.microsoft.com/office/powerpoint/2010/main" val="40602096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94B62624-3124-4D12-8521-51401285FD2B}" type="slidenum">
              <a:rPr lang="en-US" altLang="zh-CN">
                <a:latin typeface="+mn-ea"/>
              </a:rPr>
              <a:t>4</a:t>
            </a:fld>
            <a:endParaRPr lang="en-US" altLang="zh-CN">
              <a:latin typeface="+mn-ea"/>
            </a:endParaRPr>
          </a:p>
        </p:txBody>
      </p:sp>
      <p:sp>
        <p:nvSpPr>
          <p:cNvPr id="296962" name="Rectangle 2"/>
          <p:cNvSpPr>
            <a:spLocks noChangeArrowheads="1"/>
          </p:cNvSpPr>
          <p:nvPr/>
        </p:nvSpPr>
        <p:spPr bwMode="auto">
          <a:xfrm>
            <a:off x="563935" y="112712"/>
            <a:ext cx="7056065" cy="795338"/>
          </a:xfrm>
          <a:prstGeom prst="rect">
            <a:avLst/>
          </a:prstGeom>
          <a:noFill/>
          <a:ln w="9525">
            <a:noFill/>
            <a:miter lim="800000"/>
          </a:ln>
          <a:effectLst/>
        </p:spPr>
        <p:txBody>
          <a:bodyPr anchor="b"/>
          <a:lstStyle/>
          <a:p>
            <a:pPr>
              <a:spcBef>
                <a:spcPct val="0"/>
              </a:spcBef>
              <a:buClrTx/>
              <a:buSzTx/>
              <a:buFontTx/>
              <a:buNone/>
              <a:defRPr/>
            </a:pPr>
            <a:r>
              <a:rPr lang="en-US" altLang="zh-CN" sz="3800" dirty="0" smtClean="0">
                <a:solidFill>
                  <a:schemeClr val="tx2"/>
                </a:solidFill>
                <a:effectLst>
                  <a:outerShdw blurRad="38100" dist="38100" dir="2700000" algn="tl">
                    <a:srgbClr val="C0C0C0"/>
                  </a:outerShdw>
                </a:effectLst>
                <a:latin typeface="+mn-ea"/>
                <a:ea typeface="+mn-ea"/>
              </a:rPr>
              <a:t>3.2 </a:t>
            </a:r>
            <a:r>
              <a:rPr lang="zh-CN" altLang="en-US" sz="3800" dirty="0" smtClean="0">
                <a:solidFill>
                  <a:schemeClr val="tx2"/>
                </a:solidFill>
                <a:effectLst>
                  <a:outerShdw blurRad="38100" dist="38100" dir="2700000" algn="tl">
                    <a:srgbClr val="C0C0C0"/>
                  </a:outerShdw>
                </a:effectLst>
                <a:latin typeface="+mn-ea"/>
                <a:ea typeface="+mn-ea"/>
              </a:rPr>
              <a:t>动态规划算法</a:t>
            </a:r>
            <a:r>
              <a:rPr lang="zh-CN" altLang="en-US" sz="3800" dirty="0">
                <a:solidFill>
                  <a:schemeClr val="tx2"/>
                </a:solidFill>
                <a:effectLst>
                  <a:outerShdw blurRad="38100" dist="38100" dir="2700000" algn="tl">
                    <a:srgbClr val="C0C0C0"/>
                  </a:outerShdw>
                </a:effectLst>
                <a:latin typeface="+mn-ea"/>
                <a:ea typeface="+mn-ea"/>
              </a:rPr>
              <a:t>的基本要素</a:t>
            </a:r>
            <a:endParaRPr lang="ja-JP" altLang="en-US" sz="3800" dirty="0">
              <a:solidFill>
                <a:schemeClr val="tx2"/>
              </a:solidFill>
              <a:effectLst>
                <a:outerShdw blurRad="38100" dist="38100" dir="2700000" algn="tl">
                  <a:srgbClr val="C0C0C0"/>
                </a:outerShdw>
              </a:effectLst>
              <a:latin typeface="+mn-ea"/>
              <a:ea typeface="+mn-ea"/>
            </a:endParaRPr>
          </a:p>
        </p:txBody>
      </p:sp>
      <p:sp>
        <p:nvSpPr>
          <p:cNvPr id="296963" name="Text Box 3"/>
          <p:cNvSpPr txBox="1">
            <a:spLocks noChangeArrowheads="1"/>
          </p:cNvSpPr>
          <p:nvPr/>
        </p:nvSpPr>
        <p:spPr bwMode="auto">
          <a:xfrm>
            <a:off x="329764" y="943422"/>
            <a:ext cx="3040063" cy="579438"/>
          </a:xfrm>
          <a:prstGeom prst="rect">
            <a:avLst/>
          </a:prstGeom>
          <a:noFill/>
          <a:ln w="6350">
            <a:noFill/>
            <a:miter lim="800000"/>
          </a:ln>
          <a:effectLst/>
        </p:spPr>
        <p:txBody>
          <a:bodyPr wrap="none">
            <a:spAutoFit/>
          </a:bodyPr>
          <a:lstStyle/>
          <a:p>
            <a:pPr algn="ctr">
              <a:spcBef>
                <a:spcPct val="0"/>
              </a:spcBef>
              <a:buClrTx/>
              <a:buSzTx/>
              <a:buFontTx/>
              <a:buNone/>
              <a:defRPr/>
            </a:pPr>
            <a:r>
              <a:rPr lang="zh-CN" altLang="en-US" sz="3200" b="1" dirty="0">
                <a:solidFill>
                  <a:schemeClr val="tx1"/>
                </a:solidFill>
                <a:effectLst>
                  <a:outerShdw blurRad="38100" dist="38100" dir="2700000" algn="tl">
                    <a:srgbClr val="C0C0C0"/>
                  </a:outerShdw>
                </a:effectLst>
                <a:latin typeface="+mn-ea"/>
                <a:ea typeface="+mn-ea"/>
              </a:rPr>
              <a:t>一、最优子结构</a:t>
            </a:r>
          </a:p>
        </p:txBody>
      </p:sp>
      <p:sp>
        <p:nvSpPr>
          <p:cNvPr id="41989" name="Text Box 4"/>
          <p:cNvSpPr txBox="1">
            <a:spLocks noChangeArrowheads="1"/>
          </p:cNvSpPr>
          <p:nvPr/>
        </p:nvSpPr>
        <p:spPr bwMode="auto">
          <a:xfrm>
            <a:off x="467544" y="1628775"/>
            <a:ext cx="8352606" cy="3046988"/>
          </a:xfrm>
          <a:prstGeom prst="rect">
            <a:avLst/>
          </a:prstGeom>
          <a:solidFill>
            <a:srgbClr val="FFCC00"/>
          </a:solidFill>
          <a:ln w="6350">
            <a:noFill/>
            <a:miter lim="800000"/>
          </a:ln>
        </p:spPr>
        <p:txBody>
          <a:bodyPr wrap="square">
            <a:spAutoFit/>
          </a:bodyPr>
          <a:lstStyle/>
          <a:p>
            <a:pPr>
              <a:spcBef>
                <a:spcPct val="0"/>
              </a:spcBef>
              <a:buClr>
                <a:schemeClr val="accent2"/>
              </a:buClr>
              <a:buSzTx/>
              <a:buFont typeface="Arial" panose="020B0604020202020204" pitchFamily="34" charset="0"/>
              <a:buChar char="•"/>
              <a:defRPr/>
            </a:pPr>
            <a:r>
              <a:rPr kumimoji="1" lang="zh-CN" altLang="en-US" sz="2400" dirty="0" smtClean="0">
                <a:solidFill>
                  <a:schemeClr val="tx1"/>
                </a:solidFill>
                <a:latin typeface="+mn-ea"/>
                <a:ea typeface="+mn-ea"/>
              </a:rPr>
              <a:t>问题</a:t>
            </a:r>
            <a:r>
              <a:rPr kumimoji="1" lang="zh-CN" altLang="en-US" sz="2400" dirty="0">
                <a:solidFill>
                  <a:schemeClr val="tx1"/>
                </a:solidFill>
                <a:latin typeface="+mn-ea"/>
                <a:ea typeface="+mn-ea"/>
              </a:rPr>
              <a:t>的最优解包含着其子问题的最优解。这种性质称为</a:t>
            </a:r>
            <a:r>
              <a:rPr kumimoji="1" lang="zh-CN" altLang="en-US" sz="2400" b="1" dirty="0">
                <a:solidFill>
                  <a:schemeClr val="tx1"/>
                </a:solidFill>
                <a:latin typeface="+mn-ea"/>
                <a:ea typeface="+mn-ea"/>
              </a:rPr>
              <a:t>最优子结构性质</a:t>
            </a:r>
            <a:r>
              <a:rPr kumimoji="1" lang="zh-CN" altLang="en-US" sz="2400" dirty="0">
                <a:solidFill>
                  <a:schemeClr val="tx1"/>
                </a:solidFill>
                <a:latin typeface="+mn-ea"/>
                <a:ea typeface="+mn-ea"/>
              </a:rPr>
              <a:t>。</a:t>
            </a:r>
            <a:endParaRPr lang="zh-CN" altLang="en-US" sz="2400" dirty="0">
              <a:solidFill>
                <a:schemeClr val="tx1"/>
              </a:solidFill>
              <a:latin typeface="+mn-ea"/>
              <a:ea typeface="+mn-ea"/>
            </a:endParaRPr>
          </a:p>
          <a:p>
            <a:pPr>
              <a:spcBef>
                <a:spcPct val="0"/>
              </a:spcBef>
              <a:buClr>
                <a:schemeClr val="accent2"/>
              </a:buClr>
              <a:buSzTx/>
              <a:buNone/>
              <a:defRPr/>
            </a:pPr>
            <a:r>
              <a:rPr lang="zh-CN" altLang="en-US" sz="2400" dirty="0" smtClean="0">
                <a:solidFill>
                  <a:schemeClr val="tx1"/>
                </a:solidFill>
                <a:latin typeface="+mn-ea"/>
                <a:ea typeface="+mn-ea"/>
              </a:rPr>
              <a:t> </a:t>
            </a:r>
            <a:endParaRPr lang="en-US" altLang="zh-CN" sz="2400" dirty="0" smtClean="0">
              <a:solidFill>
                <a:schemeClr val="tx1"/>
              </a:solidFill>
              <a:latin typeface="+mn-ea"/>
              <a:ea typeface="+mn-ea"/>
            </a:endParaRPr>
          </a:p>
          <a:p>
            <a:pPr>
              <a:spcBef>
                <a:spcPct val="0"/>
              </a:spcBef>
              <a:buClr>
                <a:schemeClr val="accent2"/>
              </a:buClr>
              <a:buSzTx/>
              <a:buFont typeface="Arial" panose="020B0604020202020204" pitchFamily="34" charset="0"/>
              <a:buChar char="•"/>
              <a:defRPr/>
            </a:pPr>
            <a:endParaRPr lang="en-US" altLang="zh-CN" sz="2400" dirty="0">
              <a:solidFill>
                <a:schemeClr val="tx1"/>
              </a:solidFill>
              <a:latin typeface="+mn-ea"/>
              <a:ea typeface="+mn-ea"/>
            </a:endParaRPr>
          </a:p>
          <a:p>
            <a:pPr>
              <a:spcBef>
                <a:spcPct val="0"/>
              </a:spcBef>
              <a:buClr>
                <a:schemeClr val="accent2"/>
              </a:buClr>
              <a:buSzTx/>
              <a:buFont typeface="Arial" panose="020B0604020202020204" pitchFamily="34" charset="0"/>
              <a:buChar char="•"/>
              <a:defRPr/>
            </a:pPr>
            <a:endParaRPr lang="zh-CN" altLang="en-US" sz="2400" dirty="0">
              <a:solidFill>
                <a:schemeClr val="tx1"/>
              </a:solidFill>
              <a:latin typeface="+mn-ea"/>
              <a:ea typeface="+mn-ea"/>
            </a:endParaRPr>
          </a:p>
          <a:p>
            <a:pPr>
              <a:spcBef>
                <a:spcPct val="0"/>
              </a:spcBef>
              <a:buClr>
                <a:schemeClr val="accent2"/>
              </a:buClr>
              <a:buSzTx/>
              <a:buFont typeface="Arial" panose="020B0604020202020204" pitchFamily="34" charset="0"/>
              <a:buChar char="•"/>
              <a:defRPr/>
            </a:pPr>
            <a:r>
              <a:rPr lang="zh-CN" altLang="en-US" sz="2400" dirty="0">
                <a:solidFill>
                  <a:schemeClr val="tx1"/>
                </a:solidFill>
                <a:latin typeface="+mn-ea"/>
                <a:ea typeface="+mn-ea"/>
              </a:rPr>
              <a:t>利用问题的最优子结构性质，以</a:t>
            </a:r>
            <a:r>
              <a:rPr lang="zh-CN" altLang="en-US" sz="2400" dirty="0">
                <a:solidFill>
                  <a:srgbClr val="FF0000"/>
                </a:solidFill>
                <a:latin typeface="+mn-ea"/>
                <a:ea typeface="+mn-ea"/>
              </a:rPr>
              <a:t>自底向上的方式递归</a:t>
            </a:r>
            <a:r>
              <a:rPr lang="zh-CN" altLang="en-US" sz="2400" dirty="0">
                <a:solidFill>
                  <a:schemeClr val="tx1"/>
                </a:solidFill>
                <a:latin typeface="+mn-ea"/>
                <a:ea typeface="+mn-ea"/>
              </a:rPr>
              <a:t>地从子问题的最优解逐步构造出整个问题的最优解。最优子结构是问题能用动态规划算法求解的前提。</a:t>
            </a:r>
          </a:p>
        </p:txBody>
      </p:sp>
      <p:sp>
        <p:nvSpPr>
          <p:cNvPr id="296965" name="Text Box 5"/>
          <p:cNvSpPr txBox="1">
            <a:spLocks noChangeArrowheads="1"/>
          </p:cNvSpPr>
          <p:nvPr/>
        </p:nvSpPr>
        <p:spPr bwMode="auto">
          <a:xfrm>
            <a:off x="467544" y="5350668"/>
            <a:ext cx="8352606" cy="830263"/>
          </a:xfrm>
          <a:prstGeom prst="rect">
            <a:avLst/>
          </a:prstGeom>
          <a:solidFill>
            <a:srgbClr val="00FFFF"/>
          </a:solidFill>
          <a:ln w="50800">
            <a:solidFill>
              <a:srgbClr val="FF6600"/>
            </a:solidFill>
            <a:miter lim="800000"/>
          </a:ln>
        </p:spPr>
        <p:txBody>
          <a:bodyPr wrap="square">
            <a:spAutoFit/>
          </a:bodyPr>
          <a:lstStyle/>
          <a:p>
            <a:pPr>
              <a:spcBef>
                <a:spcPct val="0"/>
              </a:spcBef>
              <a:buClrTx/>
              <a:buSzTx/>
              <a:buFontTx/>
              <a:buNone/>
              <a:defRPr/>
            </a:pPr>
            <a:r>
              <a:rPr kumimoji="1" lang="zh-CN" altLang="en-US" sz="2400" dirty="0">
                <a:solidFill>
                  <a:schemeClr val="tx1"/>
                </a:solidFill>
                <a:latin typeface="+mn-ea"/>
                <a:ea typeface="+mn-ea"/>
              </a:rPr>
              <a:t>同一个问题可以有多种</a:t>
            </a:r>
            <a:r>
              <a:rPr kumimoji="1" lang="zh-CN" altLang="zh-CN" sz="2400" dirty="0">
                <a:solidFill>
                  <a:schemeClr val="tx1"/>
                </a:solidFill>
                <a:latin typeface="+mn-ea"/>
                <a:ea typeface="+mn-ea"/>
              </a:rPr>
              <a:t>方式刻划它的最优子结构，有些表示方法的求解速度更快（空间占用小，问题的维度低）</a:t>
            </a:r>
            <a:endParaRPr kumimoji="1" lang="en-US" altLang="zh-CN" sz="2400" dirty="0">
              <a:solidFill>
                <a:schemeClr val="tx1"/>
              </a:solidFill>
              <a:latin typeface="+mn-ea"/>
              <a:ea typeface="+mn-ea"/>
            </a:endParaRPr>
          </a:p>
        </p:txBody>
      </p:sp>
      <p:sp>
        <p:nvSpPr>
          <p:cNvPr id="2" name="矩形 1"/>
          <p:cNvSpPr/>
          <p:nvPr/>
        </p:nvSpPr>
        <p:spPr>
          <a:xfrm>
            <a:off x="1115616" y="2702361"/>
            <a:ext cx="1107996" cy="461665"/>
          </a:xfrm>
          <a:prstGeom prst="rect">
            <a:avLst/>
          </a:prstGeom>
        </p:spPr>
        <p:txBody>
          <a:bodyPr wrap="none">
            <a:spAutoFit/>
          </a:bodyPr>
          <a:lstStyle/>
          <a:p>
            <a:pPr>
              <a:buNone/>
            </a:pPr>
            <a:r>
              <a:rPr kumimoji="1" lang="zh-CN" altLang="en-US" sz="2400" dirty="0">
                <a:solidFill>
                  <a:schemeClr val="tx1"/>
                </a:solidFill>
                <a:latin typeface="+mn-ea"/>
              </a:rPr>
              <a:t>最优解</a:t>
            </a:r>
            <a:endParaRPr lang="zh-CN" altLang="en-US" sz="2400" dirty="0"/>
          </a:p>
        </p:txBody>
      </p:sp>
      <p:sp>
        <p:nvSpPr>
          <p:cNvPr id="17" name="矩形 16"/>
          <p:cNvSpPr/>
          <p:nvPr/>
        </p:nvSpPr>
        <p:spPr>
          <a:xfrm>
            <a:off x="2267744" y="2640805"/>
            <a:ext cx="3823483" cy="584775"/>
          </a:xfrm>
          <a:prstGeom prst="rect">
            <a:avLst/>
          </a:prstGeom>
        </p:spPr>
        <p:txBody>
          <a:bodyPr wrap="none">
            <a:spAutoFit/>
          </a:bodyPr>
          <a:lstStyle/>
          <a:p>
            <a:pPr eaLnBrk="1" hangingPunct="1">
              <a:buNone/>
            </a:pPr>
            <a:r>
              <a:rPr lang="en-US" altLang="zh-CN" sz="3200" dirty="0">
                <a:latin typeface="Times New Roman" panose="02020603050405020304" pitchFamily="18" charset="0"/>
                <a:cs typeface="Times New Roman" panose="02020603050405020304" pitchFamily="18" charset="0"/>
              </a:rPr>
              <a:t>[A</a:t>
            </a:r>
            <a:r>
              <a:rPr lang="en-US" altLang="zh-CN" sz="2000" dirty="0">
                <a:latin typeface="Times New Roman" panose="02020603050405020304" pitchFamily="18" charset="0"/>
                <a:cs typeface="Times New Roman" panose="02020603050405020304" pitchFamily="18" charset="0"/>
              </a:rPr>
              <a:t>1</a:t>
            </a:r>
            <a:r>
              <a:rPr lang="en-US" altLang="zh-CN" sz="3200" dirty="0">
                <a:latin typeface="Times New Roman" panose="02020603050405020304" pitchFamily="18" charset="0"/>
                <a:cs typeface="Times New Roman" panose="02020603050405020304" pitchFamily="18" charset="0"/>
              </a:rPr>
              <a:t>(A</a:t>
            </a:r>
            <a:r>
              <a:rPr lang="en-US" altLang="zh-CN" sz="2000" dirty="0">
                <a:latin typeface="Times New Roman" panose="02020603050405020304" pitchFamily="18" charset="0"/>
                <a:cs typeface="Times New Roman" panose="02020603050405020304" pitchFamily="18" charset="0"/>
              </a:rPr>
              <a:t>2</a:t>
            </a:r>
            <a:r>
              <a:rPr lang="en-US" altLang="zh-CN" sz="3200" dirty="0">
                <a:latin typeface="Times New Roman" panose="02020603050405020304" pitchFamily="18" charset="0"/>
                <a:cs typeface="Times New Roman" panose="02020603050405020304" pitchFamily="18" charset="0"/>
              </a:rPr>
              <a:t>A</a:t>
            </a:r>
            <a:r>
              <a:rPr lang="en-US" altLang="zh-CN" sz="2000" dirty="0">
                <a:latin typeface="Times New Roman" panose="02020603050405020304" pitchFamily="18" charset="0"/>
                <a:cs typeface="Times New Roman" panose="02020603050405020304" pitchFamily="18" charset="0"/>
              </a:rPr>
              <a:t>3</a:t>
            </a:r>
            <a:r>
              <a:rPr lang="en-US" altLang="zh-CN" sz="3200" dirty="0">
                <a:latin typeface="Times New Roman" panose="02020603050405020304" pitchFamily="18" charset="0"/>
                <a:cs typeface="Times New Roman" panose="02020603050405020304" pitchFamily="18" charset="0"/>
              </a:rPr>
              <a:t>)][(A</a:t>
            </a:r>
            <a:r>
              <a:rPr lang="en-US" altLang="zh-CN" sz="2000" dirty="0">
                <a:latin typeface="Times New Roman" panose="02020603050405020304" pitchFamily="18" charset="0"/>
                <a:cs typeface="Times New Roman" panose="02020603050405020304" pitchFamily="18" charset="0"/>
              </a:rPr>
              <a:t>4</a:t>
            </a:r>
            <a:r>
              <a:rPr lang="en-US" altLang="zh-CN" sz="3200" dirty="0">
                <a:latin typeface="Times New Roman" panose="02020603050405020304" pitchFamily="18" charset="0"/>
                <a:cs typeface="Times New Roman" panose="02020603050405020304" pitchFamily="18" charset="0"/>
              </a:rPr>
              <a:t>A</a:t>
            </a:r>
            <a:r>
              <a:rPr lang="en-US" altLang="zh-CN" sz="2000" dirty="0">
                <a:latin typeface="Times New Roman" panose="02020603050405020304" pitchFamily="18" charset="0"/>
                <a:cs typeface="Times New Roman" panose="02020603050405020304" pitchFamily="18" charset="0"/>
              </a:rPr>
              <a:t>5</a:t>
            </a:r>
            <a:r>
              <a:rPr lang="en-US" altLang="zh-CN" sz="3200" dirty="0">
                <a:latin typeface="Times New Roman" panose="02020603050405020304" pitchFamily="18" charset="0"/>
                <a:cs typeface="Times New Roman" panose="02020603050405020304" pitchFamily="18" charset="0"/>
              </a:rPr>
              <a:t>)A</a:t>
            </a:r>
            <a:r>
              <a:rPr lang="en-US" altLang="zh-CN" sz="2000" dirty="0">
                <a:latin typeface="Times New Roman" panose="02020603050405020304" pitchFamily="18" charset="0"/>
                <a:cs typeface="Times New Roman" panose="02020603050405020304" pitchFamily="18" charset="0"/>
              </a:rPr>
              <a:t>6</a:t>
            </a:r>
            <a:r>
              <a:rPr lang="en-US" altLang="zh-CN" sz="3200" dirty="0">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6965"/>
                                        </p:tgtEl>
                                        <p:attrNameLst>
                                          <p:attrName>style.visibility</p:attrName>
                                        </p:attrNameLst>
                                      </p:cBhvr>
                                      <p:to>
                                        <p:strVal val="visible"/>
                                      </p:to>
                                    </p:set>
                                    <p:animEffect transition="in" filter="blinds(horizontal)">
                                      <p:cBhvr>
                                        <p:cTn id="7" dur="500"/>
                                        <p:tgtEl>
                                          <p:spTgt spid="296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pPr>
              <a:defRPr/>
            </a:pPr>
            <a:fld id="{1DF2E09E-EDCD-4132-9710-3CD36E6959B6}" type="slidenum">
              <a:rPr lang="en-US" altLang="zh-CN"/>
              <a:t>40</a:t>
            </a:fld>
            <a:endParaRPr lang="en-US" altLang="zh-CN"/>
          </a:p>
        </p:txBody>
      </p:sp>
      <p:sp>
        <p:nvSpPr>
          <p:cNvPr id="312322" name="Rectangle 2"/>
          <p:cNvSpPr>
            <a:spLocks noChangeArrowheads="1"/>
          </p:cNvSpPr>
          <p:nvPr/>
        </p:nvSpPr>
        <p:spPr bwMode="auto">
          <a:xfrm>
            <a:off x="500063" y="214313"/>
            <a:ext cx="2389187" cy="714375"/>
          </a:xfrm>
          <a:prstGeom prst="rect">
            <a:avLst/>
          </a:prstGeom>
          <a:noFill/>
          <a:ln w="9525">
            <a:noFill/>
            <a:miter lim="800000"/>
          </a:ln>
          <a:effectLst/>
        </p:spPr>
        <p:txBody>
          <a:bodyPr anchor="b"/>
          <a:lstStyle/>
          <a:p>
            <a:pPr>
              <a:spcBef>
                <a:spcPct val="0"/>
              </a:spcBef>
              <a:buClrTx/>
              <a:buSzTx/>
              <a:buFontTx/>
              <a:buNone/>
              <a:defRPr/>
            </a:pPr>
            <a:r>
              <a:rPr lang="zh-CN" altLang="en-US" sz="3800" dirty="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rPr>
              <a:t>图像压缩</a:t>
            </a:r>
            <a:endParaRPr lang="ja-JP" altLang="en-US" sz="3800" dirty="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endParaRPr>
          </a:p>
        </p:txBody>
      </p:sp>
      <p:sp>
        <p:nvSpPr>
          <p:cNvPr id="51204" name="Text Box 3"/>
          <p:cNvSpPr txBox="1">
            <a:spLocks noChangeArrowheads="1"/>
          </p:cNvSpPr>
          <p:nvPr/>
        </p:nvSpPr>
        <p:spPr bwMode="auto">
          <a:xfrm>
            <a:off x="214313" y="1079004"/>
            <a:ext cx="8929687" cy="4893647"/>
          </a:xfrm>
          <a:prstGeom prst="rect">
            <a:avLst/>
          </a:prstGeom>
          <a:noFill/>
          <a:ln w="6350" algn="ctr">
            <a:noFill/>
            <a:miter lim="800000"/>
          </a:ln>
        </p:spPr>
        <p:txBody>
          <a:bodyPr>
            <a:spAutoFit/>
          </a:bodyPr>
          <a:lstStyle/>
          <a:p>
            <a:pPr>
              <a:spcBef>
                <a:spcPct val="0"/>
              </a:spcBef>
              <a:buClrTx/>
              <a:buSzTx/>
              <a:buFontTx/>
              <a:buNone/>
            </a:pPr>
            <a:r>
              <a:rPr lang="zh-CN" altLang="en-US" sz="2400" dirty="0">
                <a:solidFill>
                  <a:schemeClr val="tx1"/>
                </a:solidFill>
                <a:latin typeface="Times New Roman" panose="02020603050405020304" pitchFamily="18" charset="0"/>
                <a:ea typeface="宋体" panose="02010600030101010101" pitchFamily="2" charset="-122"/>
              </a:rPr>
              <a:t>设</a:t>
            </a:r>
            <a:r>
              <a:rPr lang="en-US" altLang="zh-CN" sz="2400" i="1" dirty="0">
                <a:solidFill>
                  <a:schemeClr val="tx1"/>
                </a:solidFill>
                <a:latin typeface="Times New Roman" panose="02020603050405020304" pitchFamily="18" charset="0"/>
                <a:ea typeface="宋体" panose="02010600030101010101" pitchFamily="2" charset="-122"/>
              </a:rPr>
              <a:t>l</a:t>
            </a:r>
            <a:r>
              <a:rPr lang="en-US" altLang="zh-CN" sz="2400" dirty="0">
                <a:solidFill>
                  <a:schemeClr val="tx1"/>
                </a:solidFill>
                <a:latin typeface="Times New Roman" panose="02020603050405020304" pitchFamily="18" charset="0"/>
                <a:ea typeface="宋体" panose="02010600030101010101" pitchFamily="2" charset="-122"/>
              </a:rPr>
              <a:t>[</a:t>
            </a:r>
            <a:r>
              <a:rPr lang="en-US" altLang="zh-CN" sz="2400" dirty="0" err="1">
                <a:solidFill>
                  <a:schemeClr val="tx1"/>
                </a:solidFill>
                <a:latin typeface="Times New Roman" panose="02020603050405020304" pitchFamily="18" charset="0"/>
                <a:ea typeface="宋体" panose="02010600030101010101" pitchFamily="2" charset="-122"/>
              </a:rPr>
              <a:t>i</a:t>
            </a:r>
            <a:r>
              <a:rPr lang="en-US" altLang="zh-CN" sz="2400" dirty="0">
                <a:solidFill>
                  <a:schemeClr val="tx1"/>
                </a:solidFill>
                <a:latin typeface="Times New Roman" panose="02020603050405020304" pitchFamily="18" charset="0"/>
                <a:ea typeface="宋体" panose="02010600030101010101" pitchFamily="2" charset="-122"/>
              </a:rPr>
              <a:t>]</a:t>
            </a:r>
            <a:r>
              <a:rPr lang="zh-CN" altLang="en-US" sz="2400" dirty="0">
                <a:solidFill>
                  <a:schemeClr val="tx1"/>
                </a:solidFill>
                <a:latin typeface="Times New Roman" panose="02020603050405020304" pitchFamily="18" charset="0"/>
                <a:ea typeface="宋体" panose="02010600030101010101" pitchFamily="2" charset="-122"/>
              </a:rPr>
              <a:t>，</a:t>
            </a:r>
            <a:r>
              <a:rPr lang="en-US" altLang="zh-CN" sz="2400" dirty="0">
                <a:solidFill>
                  <a:schemeClr val="tx1"/>
                </a:solidFill>
                <a:latin typeface="Times New Roman" panose="02020603050405020304" pitchFamily="18" charset="0"/>
                <a:ea typeface="宋体" panose="02010600030101010101" pitchFamily="2" charset="-122"/>
              </a:rPr>
              <a:t>b[</a:t>
            </a:r>
            <a:r>
              <a:rPr lang="en-US" altLang="zh-CN" sz="2400" dirty="0" err="1">
                <a:solidFill>
                  <a:schemeClr val="tx1"/>
                </a:solidFill>
                <a:latin typeface="Times New Roman" panose="02020603050405020304" pitchFamily="18" charset="0"/>
                <a:ea typeface="宋体" panose="02010600030101010101" pitchFamily="2" charset="-122"/>
              </a:rPr>
              <a:t>i</a:t>
            </a:r>
            <a:r>
              <a:rPr lang="en-US" altLang="zh-CN" sz="2400" dirty="0">
                <a:solidFill>
                  <a:schemeClr val="tx1"/>
                </a:solidFill>
                <a:latin typeface="Times New Roman" panose="02020603050405020304" pitchFamily="18" charset="0"/>
                <a:ea typeface="宋体" panose="02010600030101010101" pitchFamily="2" charset="-122"/>
              </a:rPr>
              <a:t>]</a:t>
            </a:r>
            <a:r>
              <a:rPr lang="zh-CN" altLang="en-US" sz="2400" dirty="0">
                <a:solidFill>
                  <a:schemeClr val="tx1"/>
                </a:solidFill>
                <a:latin typeface="Times New Roman" panose="02020603050405020304" pitchFamily="18" charset="0"/>
                <a:ea typeface="宋体" panose="02010600030101010101" pitchFamily="2" charset="-122"/>
              </a:rPr>
              <a:t>，</a:t>
            </a:r>
            <a:r>
              <a:rPr lang="en-US" altLang="zh-CN" sz="2400" dirty="0">
                <a:solidFill>
                  <a:schemeClr val="tx1"/>
                </a:solidFill>
                <a:latin typeface="Times New Roman" panose="02020603050405020304" pitchFamily="18" charset="0"/>
                <a:ea typeface="宋体" panose="02010600030101010101" pitchFamily="2" charset="-122"/>
              </a:rPr>
              <a:t> 1≤i≤m </a:t>
            </a:r>
            <a:r>
              <a:rPr lang="zh-CN" altLang="en-US" sz="2400" dirty="0">
                <a:solidFill>
                  <a:schemeClr val="tx1"/>
                </a:solidFill>
                <a:latin typeface="Times New Roman" panose="02020603050405020304" pitchFamily="18" charset="0"/>
                <a:ea typeface="宋体" panose="02010600030101010101" pitchFamily="2" charset="-122"/>
              </a:rPr>
              <a:t>，是</a:t>
            </a:r>
            <a:r>
              <a:rPr lang="en-US" altLang="zh-CN" sz="2400" dirty="0">
                <a:solidFill>
                  <a:schemeClr val="tx1"/>
                </a:solidFill>
                <a:latin typeface="Times New Roman" panose="02020603050405020304" pitchFamily="18" charset="0"/>
                <a:ea typeface="宋体" panose="02010600030101010101" pitchFamily="2" charset="-122"/>
              </a:rPr>
              <a:t>{p</a:t>
            </a:r>
            <a:r>
              <a:rPr lang="en-US" altLang="zh-CN" sz="2400" baseline="-25000" dirty="0">
                <a:solidFill>
                  <a:schemeClr val="tx1"/>
                </a:solidFill>
                <a:latin typeface="Times New Roman" panose="02020603050405020304" pitchFamily="18" charset="0"/>
                <a:ea typeface="宋体" panose="02010600030101010101" pitchFamily="2" charset="-122"/>
              </a:rPr>
              <a:t>1</a:t>
            </a:r>
            <a:r>
              <a:rPr lang="en-US" altLang="zh-CN" sz="2400" dirty="0">
                <a:solidFill>
                  <a:schemeClr val="tx1"/>
                </a:solidFill>
                <a:latin typeface="Times New Roman" panose="02020603050405020304" pitchFamily="18" charset="0"/>
                <a:ea typeface="宋体" panose="02010600030101010101" pitchFamily="2" charset="-122"/>
              </a:rPr>
              <a:t>,p</a:t>
            </a:r>
            <a:r>
              <a:rPr lang="en-US" altLang="zh-CN" sz="2400" baseline="-25000" dirty="0">
                <a:solidFill>
                  <a:schemeClr val="tx1"/>
                </a:solidFill>
                <a:latin typeface="Times New Roman" panose="02020603050405020304" pitchFamily="18" charset="0"/>
                <a:ea typeface="宋体" panose="02010600030101010101" pitchFamily="2" charset="-122"/>
              </a:rPr>
              <a:t>2</a:t>
            </a:r>
            <a:r>
              <a:rPr lang="en-US" altLang="zh-CN" sz="2400" dirty="0">
                <a:solidFill>
                  <a:schemeClr val="tx1"/>
                </a:solidFill>
                <a:latin typeface="Times New Roman" panose="02020603050405020304" pitchFamily="18" charset="0"/>
                <a:ea typeface="宋体" panose="02010600030101010101" pitchFamily="2" charset="-122"/>
              </a:rPr>
              <a:t>,…,</a:t>
            </a:r>
            <a:r>
              <a:rPr lang="en-US" altLang="zh-CN" sz="2400" dirty="0" err="1">
                <a:solidFill>
                  <a:schemeClr val="tx1"/>
                </a:solidFill>
                <a:latin typeface="Times New Roman" panose="02020603050405020304" pitchFamily="18" charset="0"/>
                <a:ea typeface="宋体" panose="02010600030101010101" pitchFamily="2" charset="-122"/>
              </a:rPr>
              <a:t>p</a:t>
            </a:r>
            <a:r>
              <a:rPr lang="en-US" altLang="zh-CN" sz="2400" baseline="-25000" dirty="0" err="1">
                <a:solidFill>
                  <a:schemeClr val="tx1"/>
                </a:solidFill>
                <a:latin typeface="Times New Roman" panose="02020603050405020304" pitchFamily="18" charset="0"/>
                <a:ea typeface="宋体" panose="02010600030101010101" pitchFamily="2" charset="-122"/>
              </a:rPr>
              <a:t>n</a:t>
            </a:r>
            <a:r>
              <a:rPr lang="en-US" altLang="zh-CN" sz="2400" dirty="0">
                <a:solidFill>
                  <a:schemeClr val="tx1"/>
                </a:solidFill>
                <a:latin typeface="Times New Roman" panose="02020603050405020304" pitchFamily="18" charset="0"/>
                <a:ea typeface="宋体" panose="02010600030101010101" pitchFamily="2" charset="-122"/>
              </a:rPr>
              <a:t>}</a:t>
            </a:r>
            <a:r>
              <a:rPr lang="zh-CN" altLang="en-US" sz="2400" dirty="0">
                <a:solidFill>
                  <a:schemeClr val="tx1"/>
                </a:solidFill>
                <a:latin typeface="Times New Roman" panose="02020603050405020304" pitchFamily="18" charset="0"/>
                <a:ea typeface="宋体" panose="02010600030101010101" pitchFamily="2" charset="-122"/>
              </a:rPr>
              <a:t>的最优分段。显而易见，</a:t>
            </a:r>
            <a:r>
              <a:rPr lang="en-US" altLang="zh-CN" sz="2400" i="1" dirty="0">
                <a:solidFill>
                  <a:schemeClr val="tx1"/>
                </a:solidFill>
                <a:latin typeface="Times New Roman" panose="02020603050405020304" pitchFamily="18" charset="0"/>
                <a:ea typeface="宋体" panose="02010600030101010101" pitchFamily="2" charset="-122"/>
              </a:rPr>
              <a:t>l</a:t>
            </a:r>
            <a:r>
              <a:rPr lang="en-US" altLang="zh-CN" sz="2400" dirty="0">
                <a:solidFill>
                  <a:schemeClr val="tx1"/>
                </a:solidFill>
                <a:latin typeface="Times New Roman" panose="02020603050405020304" pitchFamily="18" charset="0"/>
                <a:ea typeface="宋体" panose="02010600030101010101" pitchFamily="2" charset="-122"/>
              </a:rPr>
              <a:t>[1]</a:t>
            </a:r>
            <a:r>
              <a:rPr lang="zh-CN" altLang="en-US" sz="2400" dirty="0">
                <a:solidFill>
                  <a:schemeClr val="tx1"/>
                </a:solidFill>
                <a:latin typeface="Times New Roman" panose="02020603050405020304" pitchFamily="18" charset="0"/>
                <a:ea typeface="宋体" panose="02010600030101010101" pitchFamily="2" charset="-122"/>
              </a:rPr>
              <a:t>，</a:t>
            </a:r>
            <a:r>
              <a:rPr lang="en-US" altLang="zh-CN" sz="2400" dirty="0">
                <a:solidFill>
                  <a:schemeClr val="tx1"/>
                </a:solidFill>
                <a:latin typeface="Times New Roman" panose="02020603050405020304" pitchFamily="18" charset="0"/>
                <a:ea typeface="宋体" panose="02010600030101010101" pitchFamily="2" charset="-122"/>
              </a:rPr>
              <a:t>b[1]</a:t>
            </a:r>
            <a:r>
              <a:rPr lang="zh-CN" altLang="en-US" sz="2400" dirty="0">
                <a:solidFill>
                  <a:schemeClr val="tx1"/>
                </a:solidFill>
                <a:latin typeface="Times New Roman" panose="02020603050405020304" pitchFamily="18" charset="0"/>
                <a:ea typeface="宋体" panose="02010600030101010101" pitchFamily="2" charset="-122"/>
              </a:rPr>
              <a:t>是</a:t>
            </a:r>
            <a:r>
              <a:rPr lang="en-US" altLang="zh-CN" sz="2400" dirty="0">
                <a:solidFill>
                  <a:schemeClr val="tx1"/>
                </a:solidFill>
                <a:latin typeface="Times New Roman" panose="02020603050405020304" pitchFamily="18" charset="0"/>
                <a:ea typeface="宋体" panose="02010600030101010101" pitchFamily="2" charset="-122"/>
              </a:rPr>
              <a:t>{p</a:t>
            </a:r>
            <a:r>
              <a:rPr lang="en-US" altLang="zh-CN" sz="2400" baseline="-25000" dirty="0">
                <a:solidFill>
                  <a:schemeClr val="tx1"/>
                </a:solidFill>
                <a:latin typeface="Times New Roman" panose="02020603050405020304" pitchFamily="18" charset="0"/>
                <a:ea typeface="宋体" panose="02010600030101010101" pitchFamily="2" charset="-122"/>
              </a:rPr>
              <a:t>1</a:t>
            </a:r>
            <a:r>
              <a:rPr lang="en-US" altLang="zh-CN" sz="2400" dirty="0">
                <a:solidFill>
                  <a:schemeClr val="tx1"/>
                </a:solidFill>
                <a:latin typeface="Times New Roman" panose="02020603050405020304" pitchFamily="18" charset="0"/>
                <a:ea typeface="宋体" panose="02010600030101010101" pitchFamily="2" charset="-122"/>
              </a:rPr>
              <a:t>,…,</a:t>
            </a:r>
            <a:r>
              <a:rPr lang="en-US" altLang="zh-CN" sz="2400" dirty="0" err="1">
                <a:solidFill>
                  <a:schemeClr val="tx1"/>
                </a:solidFill>
                <a:latin typeface="Times New Roman" panose="02020603050405020304" pitchFamily="18" charset="0"/>
                <a:ea typeface="宋体" panose="02010600030101010101" pitchFamily="2" charset="-122"/>
              </a:rPr>
              <a:t>p</a:t>
            </a:r>
            <a:r>
              <a:rPr lang="en-US" altLang="zh-CN" sz="2400" baseline="-25000" dirty="0" err="1">
                <a:solidFill>
                  <a:schemeClr val="tx1"/>
                </a:solidFill>
                <a:latin typeface="Times New Roman" panose="02020603050405020304" pitchFamily="18" charset="0"/>
                <a:ea typeface="宋体" panose="02010600030101010101" pitchFamily="2" charset="-122"/>
              </a:rPr>
              <a:t>l</a:t>
            </a:r>
            <a:r>
              <a:rPr lang="en-US" altLang="zh-CN" sz="2400" baseline="-25000" dirty="0">
                <a:solidFill>
                  <a:schemeClr val="tx1"/>
                </a:solidFill>
                <a:latin typeface="Times New Roman" panose="02020603050405020304" pitchFamily="18" charset="0"/>
                <a:ea typeface="宋体" panose="02010600030101010101" pitchFamily="2" charset="-122"/>
              </a:rPr>
              <a:t>[1]</a:t>
            </a:r>
            <a:r>
              <a:rPr lang="en-US" altLang="zh-CN" sz="2400" dirty="0">
                <a:solidFill>
                  <a:schemeClr val="tx1"/>
                </a:solidFill>
                <a:latin typeface="Times New Roman" panose="02020603050405020304" pitchFamily="18" charset="0"/>
                <a:ea typeface="宋体" panose="02010600030101010101" pitchFamily="2" charset="-122"/>
              </a:rPr>
              <a:t>}</a:t>
            </a:r>
            <a:r>
              <a:rPr lang="zh-CN" altLang="en-US" sz="2400" dirty="0">
                <a:solidFill>
                  <a:schemeClr val="tx1"/>
                </a:solidFill>
                <a:latin typeface="Times New Roman" panose="02020603050405020304" pitchFamily="18" charset="0"/>
                <a:ea typeface="宋体" panose="02010600030101010101" pitchFamily="2" charset="-122"/>
              </a:rPr>
              <a:t>的最优分段，且</a:t>
            </a:r>
            <a:r>
              <a:rPr lang="en-US" altLang="zh-CN" sz="2400" i="1" dirty="0">
                <a:solidFill>
                  <a:schemeClr val="tx1"/>
                </a:solidFill>
                <a:latin typeface="Times New Roman" panose="02020603050405020304" pitchFamily="18" charset="0"/>
                <a:ea typeface="宋体" panose="02010600030101010101" pitchFamily="2" charset="-122"/>
              </a:rPr>
              <a:t>l</a:t>
            </a:r>
            <a:r>
              <a:rPr lang="en-US" altLang="zh-CN" sz="2400" dirty="0">
                <a:solidFill>
                  <a:schemeClr val="tx1"/>
                </a:solidFill>
                <a:latin typeface="Times New Roman" panose="02020603050405020304" pitchFamily="18" charset="0"/>
                <a:ea typeface="宋体" panose="02010600030101010101" pitchFamily="2" charset="-122"/>
              </a:rPr>
              <a:t>[</a:t>
            </a:r>
            <a:r>
              <a:rPr lang="en-US" altLang="zh-CN" sz="2400" dirty="0" err="1">
                <a:solidFill>
                  <a:schemeClr val="tx1"/>
                </a:solidFill>
                <a:latin typeface="Times New Roman" panose="02020603050405020304" pitchFamily="18" charset="0"/>
                <a:ea typeface="宋体" panose="02010600030101010101" pitchFamily="2" charset="-122"/>
              </a:rPr>
              <a:t>i</a:t>
            </a:r>
            <a:r>
              <a:rPr lang="en-US" altLang="zh-CN" sz="2400" dirty="0">
                <a:solidFill>
                  <a:schemeClr val="tx1"/>
                </a:solidFill>
                <a:latin typeface="Times New Roman" panose="02020603050405020304" pitchFamily="18" charset="0"/>
                <a:ea typeface="宋体" panose="02010600030101010101" pitchFamily="2" charset="-122"/>
              </a:rPr>
              <a:t>]</a:t>
            </a:r>
            <a:r>
              <a:rPr lang="zh-CN" altLang="en-US" sz="2400" dirty="0">
                <a:solidFill>
                  <a:schemeClr val="tx1"/>
                </a:solidFill>
                <a:latin typeface="Times New Roman" panose="02020603050405020304" pitchFamily="18" charset="0"/>
                <a:ea typeface="宋体" panose="02010600030101010101" pitchFamily="2" charset="-122"/>
              </a:rPr>
              <a:t>，</a:t>
            </a:r>
            <a:r>
              <a:rPr lang="en-US" altLang="zh-CN" sz="2400" dirty="0">
                <a:solidFill>
                  <a:schemeClr val="tx1"/>
                </a:solidFill>
                <a:latin typeface="Times New Roman" panose="02020603050405020304" pitchFamily="18" charset="0"/>
                <a:ea typeface="宋体" panose="02010600030101010101" pitchFamily="2" charset="-122"/>
              </a:rPr>
              <a:t>b[</a:t>
            </a:r>
            <a:r>
              <a:rPr lang="en-US" altLang="zh-CN" sz="2400" dirty="0" err="1">
                <a:solidFill>
                  <a:schemeClr val="tx1"/>
                </a:solidFill>
                <a:latin typeface="Times New Roman" panose="02020603050405020304" pitchFamily="18" charset="0"/>
                <a:ea typeface="宋体" panose="02010600030101010101" pitchFamily="2" charset="-122"/>
              </a:rPr>
              <a:t>i</a:t>
            </a:r>
            <a:r>
              <a:rPr lang="en-US" altLang="zh-CN" sz="2400" dirty="0">
                <a:solidFill>
                  <a:schemeClr val="tx1"/>
                </a:solidFill>
                <a:latin typeface="Times New Roman" panose="02020603050405020304" pitchFamily="18" charset="0"/>
                <a:ea typeface="宋体" panose="02010600030101010101" pitchFamily="2" charset="-122"/>
              </a:rPr>
              <a:t>]</a:t>
            </a:r>
            <a:r>
              <a:rPr lang="zh-CN" altLang="en-US" sz="2400" dirty="0">
                <a:solidFill>
                  <a:schemeClr val="tx1"/>
                </a:solidFill>
                <a:latin typeface="Times New Roman" panose="02020603050405020304" pitchFamily="18" charset="0"/>
                <a:ea typeface="宋体" panose="02010600030101010101" pitchFamily="2" charset="-122"/>
              </a:rPr>
              <a:t>，</a:t>
            </a:r>
            <a:r>
              <a:rPr lang="en-US" altLang="zh-CN" sz="2400" dirty="0"/>
              <a:t> </a:t>
            </a:r>
            <a:r>
              <a:rPr lang="en-US" altLang="zh-CN" sz="2400" dirty="0">
                <a:solidFill>
                  <a:schemeClr val="tx1"/>
                </a:solidFill>
                <a:latin typeface="Times New Roman" panose="02020603050405020304" pitchFamily="18" charset="0"/>
              </a:rPr>
              <a:t>2≤i≤m</a:t>
            </a:r>
            <a:r>
              <a:rPr lang="zh-CN" altLang="en-US" sz="2400" dirty="0">
                <a:solidFill>
                  <a:schemeClr val="tx1"/>
                </a:solidFill>
                <a:latin typeface="Times New Roman" panose="02020603050405020304" pitchFamily="18" charset="0"/>
                <a:ea typeface="宋体" panose="02010600030101010101" pitchFamily="2" charset="-122"/>
              </a:rPr>
              <a:t>是</a:t>
            </a:r>
            <a:r>
              <a:rPr lang="en-US" altLang="zh-CN" sz="2400" dirty="0">
                <a:solidFill>
                  <a:schemeClr val="tx1"/>
                </a:solidFill>
                <a:latin typeface="Times New Roman" panose="02020603050405020304" pitchFamily="18" charset="0"/>
                <a:ea typeface="宋体" panose="02010600030101010101" pitchFamily="2" charset="-122"/>
              </a:rPr>
              <a:t>{</a:t>
            </a:r>
            <a:r>
              <a:rPr lang="en-US" altLang="zh-CN" sz="2400" dirty="0" err="1">
                <a:solidFill>
                  <a:schemeClr val="tx1"/>
                </a:solidFill>
                <a:latin typeface="Times New Roman" panose="02020603050405020304" pitchFamily="18" charset="0"/>
                <a:ea typeface="宋体" panose="02010600030101010101" pitchFamily="2" charset="-122"/>
              </a:rPr>
              <a:t>p</a:t>
            </a:r>
            <a:r>
              <a:rPr lang="en-US" altLang="zh-CN" sz="2400" baseline="-25000" dirty="0" err="1">
                <a:solidFill>
                  <a:schemeClr val="tx1"/>
                </a:solidFill>
                <a:latin typeface="Times New Roman" panose="02020603050405020304" pitchFamily="18" charset="0"/>
                <a:ea typeface="宋体" panose="02010600030101010101" pitchFamily="2" charset="-122"/>
              </a:rPr>
              <a:t>l</a:t>
            </a:r>
            <a:r>
              <a:rPr lang="en-US" altLang="zh-CN" sz="2400" baseline="-25000" dirty="0">
                <a:solidFill>
                  <a:schemeClr val="tx1"/>
                </a:solidFill>
                <a:latin typeface="Times New Roman" panose="02020603050405020304" pitchFamily="18" charset="0"/>
                <a:ea typeface="宋体" panose="02010600030101010101" pitchFamily="2" charset="-122"/>
              </a:rPr>
              <a:t>[1]+1</a:t>
            </a:r>
            <a:r>
              <a:rPr lang="en-US" altLang="zh-CN" sz="2400" dirty="0">
                <a:solidFill>
                  <a:schemeClr val="tx1"/>
                </a:solidFill>
                <a:latin typeface="Times New Roman" panose="02020603050405020304" pitchFamily="18" charset="0"/>
                <a:ea typeface="宋体" panose="02010600030101010101" pitchFamily="2" charset="-122"/>
              </a:rPr>
              <a:t>,…,</a:t>
            </a:r>
            <a:r>
              <a:rPr lang="en-US" altLang="zh-CN" sz="2400" dirty="0" err="1">
                <a:solidFill>
                  <a:schemeClr val="tx1"/>
                </a:solidFill>
                <a:latin typeface="Times New Roman" panose="02020603050405020304" pitchFamily="18" charset="0"/>
                <a:ea typeface="宋体" panose="02010600030101010101" pitchFamily="2" charset="-122"/>
              </a:rPr>
              <a:t>p</a:t>
            </a:r>
            <a:r>
              <a:rPr lang="en-US" altLang="zh-CN" sz="2400" baseline="-25000" dirty="0" err="1">
                <a:solidFill>
                  <a:schemeClr val="tx1"/>
                </a:solidFill>
                <a:latin typeface="Times New Roman" panose="02020603050405020304" pitchFamily="18" charset="0"/>
                <a:ea typeface="宋体" panose="02010600030101010101" pitchFamily="2" charset="-122"/>
              </a:rPr>
              <a:t>n</a:t>
            </a:r>
            <a:r>
              <a:rPr lang="en-US" altLang="zh-CN" sz="2400" dirty="0">
                <a:solidFill>
                  <a:schemeClr val="tx1"/>
                </a:solidFill>
                <a:latin typeface="Times New Roman" panose="02020603050405020304" pitchFamily="18" charset="0"/>
                <a:ea typeface="宋体" panose="02010600030101010101" pitchFamily="2" charset="-122"/>
              </a:rPr>
              <a:t>} </a:t>
            </a:r>
            <a:r>
              <a:rPr lang="zh-CN" altLang="en-US" sz="2400" dirty="0">
                <a:solidFill>
                  <a:schemeClr val="tx1"/>
                </a:solidFill>
                <a:latin typeface="Times New Roman" panose="02020603050405020304" pitchFamily="18" charset="0"/>
                <a:ea typeface="宋体" panose="02010600030101010101" pitchFamily="2" charset="-122"/>
              </a:rPr>
              <a:t>的最优分段。</a:t>
            </a:r>
            <a:r>
              <a:rPr lang="zh-CN" altLang="en-US" sz="2400" dirty="0" smtClean="0">
                <a:solidFill>
                  <a:schemeClr val="tx1"/>
                </a:solidFill>
                <a:latin typeface="Times New Roman" panose="02020603050405020304" pitchFamily="18" charset="0"/>
                <a:ea typeface="宋体" panose="02010600030101010101" pitchFamily="2" charset="-122"/>
              </a:rPr>
              <a:t>即</a:t>
            </a:r>
            <a:r>
              <a:rPr lang="zh-CN" altLang="en-US" sz="2400" dirty="0" smtClean="0">
                <a:solidFill>
                  <a:srgbClr val="FF0000"/>
                </a:solidFill>
                <a:latin typeface="Times New Roman" panose="02020603050405020304" pitchFamily="18" charset="0"/>
                <a:ea typeface="宋体" panose="02010600030101010101" pitchFamily="2" charset="-122"/>
              </a:rPr>
              <a:t>图像压缩</a:t>
            </a:r>
            <a:r>
              <a:rPr lang="zh-CN" altLang="en-US" sz="2400" dirty="0">
                <a:solidFill>
                  <a:srgbClr val="FF0000"/>
                </a:solidFill>
                <a:latin typeface="Times New Roman" panose="02020603050405020304" pitchFamily="18" charset="0"/>
                <a:ea typeface="宋体" panose="02010600030101010101" pitchFamily="2" charset="-122"/>
              </a:rPr>
              <a:t>问题满足最优子结构性质</a:t>
            </a:r>
            <a:r>
              <a:rPr lang="zh-CN" altLang="en-US" sz="2400" dirty="0">
                <a:solidFill>
                  <a:schemeClr val="tx1"/>
                </a:solidFill>
                <a:latin typeface="Times New Roman" panose="02020603050405020304" pitchFamily="18" charset="0"/>
                <a:ea typeface="宋体" panose="02010600030101010101" pitchFamily="2" charset="-122"/>
              </a:rPr>
              <a:t>。</a:t>
            </a:r>
            <a:endParaRPr lang="en-US" altLang="zh-CN" sz="2400" dirty="0">
              <a:solidFill>
                <a:schemeClr val="tx1"/>
              </a:solidFill>
              <a:latin typeface="Times New Roman" panose="02020603050405020304" pitchFamily="18" charset="0"/>
              <a:ea typeface="宋体" panose="02010600030101010101" pitchFamily="2" charset="-122"/>
            </a:endParaRPr>
          </a:p>
          <a:p>
            <a:pPr>
              <a:spcBef>
                <a:spcPct val="0"/>
              </a:spcBef>
              <a:buClrTx/>
              <a:buSzTx/>
              <a:buFontTx/>
              <a:buNone/>
            </a:pPr>
            <a:endParaRPr lang="zh-CN" altLang="en-US" sz="2400" dirty="0">
              <a:solidFill>
                <a:schemeClr val="tx1"/>
              </a:solidFill>
              <a:latin typeface="Times New Roman" panose="02020603050405020304" pitchFamily="18" charset="0"/>
              <a:ea typeface="宋体" panose="02010600030101010101" pitchFamily="2" charset="-122"/>
            </a:endParaRPr>
          </a:p>
          <a:p>
            <a:pPr>
              <a:spcBef>
                <a:spcPct val="0"/>
              </a:spcBef>
              <a:buClrTx/>
              <a:buSzTx/>
              <a:buFontTx/>
              <a:buNone/>
            </a:pPr>
            <a:r>
              <a:rPr lang="zh-CN" altLang="en-US" sz="2400" dirty="0">
                <a:solidFill>
                  <a:schemeClr val="tx1"/>
                </a:solidFill>
                <a:latin typeface="Times New Roman" panose="02020603050405020304" pitchFamily="18" charset="0"/>
                <a:ea typeface="宋体" panose="02010600030101010101" pitchFamily="2" charset="-122"/>
              </a:rPr>
              <a:t>设</a:t>
            </a:r>
            <a:r>
              <a:rPr lang="en-US" altLang="zh-CN" sz="2400" dirty="0">
                <a:solidFill>
                  <a:srgbClr val="FF0000"/>
                </a:solidFill>
                <a:latin typeface="Times New Roman" panose="02020603050405020304" pitchFamily="18" charset="0"/>
                <a:ea typeface="宋体" panose="02010600030101010101" pitchFamily="2" charset="-122"/>
              </a:rPr>
              <a:t>s[</a:t>
            </a:r>
            <a:r>
              <a:rPr lang="en-US" altLang="zh-CN" sz="2400" dirty="0" err="1">
                <a:solidFill>
                  <a:srgbClr val="FF0000"/>
                </a:solidFill>
                <a:latin typeface="Times New Roman" panose="02020603050405020304" pitchFamily="18" charset="0"/>
                <a:ea typeface="宋体" panose="02010600030101010101" pitchFamily="2" charset="-122"/>
              </a:rPr>
              <a:t>i</a:t>
            </a:r>
            <a:r>
              <a:rPr lang="en-US" altLang="zh-CN" sz="2400" dirty="0">
                <a:solidFill>
                  <a:srgbClr val="FF0000"/>
                </a:solidFill>
                <a:latin typeface="Times New Roman" panose="02020603050405020304" pitchFamily="18" charset="0"/>
                <a:ea typeface="宋体" panose="02010600030101010101" pitchFamily="2" charset="-122"/>
              </a:rPr>
              <a:t>]</a:t>
            </a:r>
            <a:r>
              <a:rPr lang="zh-CN" altLang="en-US" sz="2400" dirty="0">
                <a:solidFill>
                  <a:schemeClr val="tx1"/>
                </a:solidFill>
                <a:latin typeface="Times New Roman" panose="02020603050405020304" pitchFamily="18" charset="0"/>
                <a:ea typeface="宋体" panose="02010600030101010101" pitchFamily="2" charset="-122"/>
              </a:rPr>
              <a:t>，</a:t>
            </a:r>
            <a:r>
              <a:rPr lang="en-US" altLang="zh-CN" sz="2400" dirty="0">
                <a:solidFill>
                  <a:schemeClr val="tx1"/>
                </a:solidFill>
                <a:latin typeface="Times New Roman" panose="02020603050405020304" pitchFamily="18" charset="0"/>
                <a:ea typeface="宋体" panose="02010600030101010101" pitchFamily="2" charset="-122"/>
              </a:rPr>
              <a:t>1≤i≤n</a:t>
            </a:r>
            <a:r>
              <a:rPr lang="zh-CN" altLang="en-US" sz="2400" dirty="0">
                <a:solidFill>
                  <a:schemeClr val="tx1"/>
                </a:solidFill>
                <a:latin typeface="Times New Roman" panose="02020603050405020304" pitchFamily="18" charset="0"/>
                <a:ea typeface="宋体" panose="02010600030101010101" pitchFamily="2" charset="-122"/>
              </a:rPr>
              <a:t>，</a:t>
            </a:r>
            <a:r>
              <a:rPr lang="zh-CN" altLang="en-US" sz="2400" dirty="0" smtClean="0">
                <a:solidFill>
                  <a:schemeClr val="tx1"/>
                </a:solidFill>
                <a:latin typeface="Times New Roman" panose="02020603050405020304" pitchFamily="18" charset="0"/>
                <a:ea typeface="宋体" panose="02010600030101010101" pitchFamily="2" charset="-122"/>
              </a:rPr>
              <a:t>是像素序列</a:t>
            </a:r>
            <a:r>
              <a:rPr lang="en-US" altLang="zh-CN" sz="2400" dirty="0">
                <a:solidFill>
                  <a:schemeClr val="tx1"/>
                </a:solidFill>
                <a:latin typeface="Times New Roman" panose="02020603050405020304" pitchFamily="18" charset="0"/>
                <a:ea typeface="宋体" panose="02010600030101010101" pitchFamily="2" charset="-122"/>
              </a:rPr>
              <a:t>{p</a:t>
            </a:r>
            <a:r>
              <a:rPr lang="en-US" altLang="zh-CN" sz="2400" baseline="-25000" dirty="0">
                <a:solidFill>
                  <a:schemeClr val="tx1"/>
                </a:solidFill>
                <a:latin typeface="Times New Roman" panose="02020603050405020304" pitchFamily="18" charset="0"/>
                <a:ea typeface="宋体" panose="02010600030101010101" pitchFamily="2" charset="-122"/>
              </a:rPr>
              <a:t>1</a:t>
            </a:r>
            <a:r>
              <a:rPr lang="en-US" altLang="zh-CN" sz="2400" dirty="0">
                <a:solidFill>
                  <a:schemeClr val="tx1"/>
                </a:solidFill>
                <a:latin typeface="Times New Roman" panose="02020603050405020304" pitchFamily="18" charset="0"/>
                <a:ea typeface="宋体" panose="02010600030101010101" pitchFamily="2" charset="-122"/>
              </a:rPr>
              <a:t>,…,p</a:t>
            </a:r>
            <a:r>
              <a:rPr lang="en-US" altLang="zh-CN" sz="2400" baseline="-25000" dirty="0">
                <a:solidFill>
                  <a:schemeClr val="tx1"/>
                </a:solidFill>
                <a:latin typeface="Times New Roman" panose="02020603050405020304" pitchFamily="18" charset="0"/>
                <a:ea typeface="宋体" panose="02010600030101010101" pitchFamily="2" charset="-122"/>
              </a:rPr>
              <a:t>i</a:t>
            </a:r>
            <a:r>
              <a:rPr lang="en-US" altLang="zh-CN" sz="2400" dirty="0">
                <a:solidFill>
                  <a:schemeClr val="tx1"/>
                </a:solidFill>
                <a:latin typeface="Times New Roman" panose="02020603050405020304" pitchFamily="18" charset="0"/>
                <a:ea typeface="宋体" panose="02010600030101010101" pitchFamily="2" charset="-122"/>
              </a:rPr>
              <a:t>}</a:t>
            </a:r>
            <a:r>
              <a:rPr lang="zh-CN" altLang="en-US" sz="2400" dirty="0">
                <a:solidFill>
                  <a:schemeClr val="tx1"/>
                </a:solidFill>
                <a:latin typeface="Times New Roman" panose="02020603050405020304" pitchFamily="18" charset="0"/>
                <a:ea typeface="宋体" panose="02010600030101010101" pitchFamily="2" charset="-122"/>
              </a:rPr>
              <a:t>的</a:t>
            </a:r>
            <a:r>
              <a:rPr lang="zh-CN" altLang="en-US" sz="2400" dirty="0">
                <a:solidFill>
                  <a:srgbClr val="FF0000"/>
                </a:solidFill>
                <a:latin typeface="Times New Roman" panose="02020603050405020304" pitchFamily="18" charset="0"/>
                <a:ea typeface="宋体" panose="02010600030101010101" pitchFamily="2" charset="-122"/>
              </a:rPr>
              <a:t>最优分段所需的存储位数</a:t>
            </a:r>
            <a:r>
              <a:rPr lang="zh-CN" altLang="en-US" sz="2400" dirty="0">
                <a:solidFill>
                  <a:schemeClr val="tx1"/>
                </a:solidFill>
                <a:latin typeface="Times New Roman" panose="02020603050405020304" pitchFamily="18" charset="0"/>
                <a:ea typeface="宋体" panose="02010600030101010101" pitchFamily="2" charset="-122"/>
              </a:rPr>
              <a:t>，</a:t>
            </a:r>
            <a:r>
              <a:rPr lang="zh-CN" altLang="en-US" sz="2400" dirty="0">
                <a:solidFill>
                  <a:schemeClr val="tx1"/>
                </a:solidFill>
              </a:rPr>
              <a:t>则</a:t>
            </a:r>
            <a:r>
              <a:rPr lang="en-US" altLang="zh-CN" sz="2400" dirty="0">
                <a:solidFill>
                  <a:schemeClr val="tx1"/>
                </a:solidFill>
              </a:rPr>
              <a:t>s[</a:t>
            </a:r>
            <a:r>
              <a:rPr lang="en-US" altLang="zh-CN" sz="2400" dirty="0" err="1">
                <a:solidFill>
                  <a:schemeClr val="tx1"/>
                </a:solidFill>
              </a:rPr>
              <a:t>i</a:t>
            </a:r>
            <a:r>
              <a:rPr lang="en-US" altLang="zh-CN" sz="2400" dirty="0">
                <a:solidFill>
                  <a:schemeClr val="tx1"/>
                </a:solidFill>
              </a:rPr>
              <a:t>]</a:t>
            </a:r>
            <a:r>
              <a:rPr lang="zh-CN" altLang="en-US" sz="2400" dirty="0">
                <a:solidFill>
                  <a:schemeClr val="tx1"/>
                </a:solidFill>
              </a:rPr>
              <a:t>为前</a:t>
            </a:r>
            <a:r>
              <a:rPr lang="en-US" altLang="zh-CN" sz="2400" dirty="0" err="1">
                <a:solidFill>
                  <a:schemeClr val="tx1"/>
                </a:solidFill>
              </a:rPr>
              <a:t>i</a:t>
            </a:r>
            <a:r>
              <a:rPr lang="en-US" altLang="zh-CN" sz="2400" dirty="0">
                <a:solidFill>
                  <a:schemeClr val="tx1"/>
                </a:solidFill>
              </a:rPr>
              <a:t>-k</a:t>
            </a:r>
            <a:r>
              <a:rPr lang="zh-CN" altLang="en-US" sz="2400" dirty="0">
                <a:solidFill>
                  <a:schemeClr val="tx1"/>
                </a:solidFill>
              </a:rPr>
              <a:t>个的存储</a:t>
            </a:r>
            <a:r>
              <a:rPr lang="zh-CN" altLang="en-US" sz="2400" dirty="0" smtClean="0">
                <a:solidFill>
                  <a:schemeClr val="tx1"/>
                </a:solidFill>
              </a:rPr>
              <a:t>位数（已算过，是</a:t>
            </a:r>
            <a:r>
              <a:rPr lang="en-US" altLang="zh-CN" sz="2400" dirty="0" smtClean="0">
                <a:solidFill>
                  <a:schemeClr val="tx1"/>
                </a:solidFill>
              </a:rPr>
              <a:t>s[</a:t>
            </a:r>
            <a:r>
              <a:rPr lang="en-US" altLang="zh-CN" sz="2400" dirty="0" err="1" smtClean="0">
                <a:solidFill>
                  <a:schemeClr val="tx1"/>
                </a:solidFill>
              </a:rPr>
              <a:t>i</a:t>
            </a:r>
            <a:r>
              <a:rPr lang="en-US" altLang="zh-CN" sz="2400" dirty="0" smtClean="0">
                <a:solidFill>
                  <a:schemeClr val="tx1"/>
                </a:solidFill>
              </a:rPr>
              <a:t>-k]</a:t>
            </a:r>
            <a:r>
              <a:rPr lang="zh-CN" altLang="en-US" sz="2400" dirty="0" smtClean="0">
                <a:solidFill>
                  <a:schemeClr val="tx1"/>
                </a:solidFill>
              </a:rPr>
              <a:t>）加上</a:t>
            </a:r>
            <a:r>
              <a:rPr lang="zh-CN" altLang="en-US" sz="2400" dirty="0">
                <a:solidFill>
                  <a:schemeClr val="tx1"/>
                </a:solidFill>
              </a:rPr>
              <a:t>后</a:t>
            </a:r>
            <a:r>
              <a:rPr lang="en-US" altLang="zh-CN" sz="2400" dirty="0">
                <a:solidFill>
                  <a:schemeClr val="tx1"/>
                </a:solidFill>
              </a:rPr>
              <a:t>k</a:t>
            </a:r>
            <a:r>
              <a:rPr lang="zh-CN" altLang="en-US" sz="2400" dirty="0">
                <a:solidFill>
                  <a:schemeClr val="tx1"/>
                </a:solidFill>
              </a:rPr>
              <a:t>个的</a:t>
            </a:r>
            <a:r>
              <a:rPr lang="zh-CN" altLang="en-US" sz="2400" dirty="0" smtClean="0">
                <a:solidFill>
                  <a:schemeClr val="tx1"/>
                </a:solidFill>
              </a:rPr>
              <a:t>存储位数（需再计算）。</a:t>
            </a:r>
            <a:endParaRPr lang="en-US" altLang="zh-CN" sz="2400" dirty="0" smtClean="0">
              <a:solidFill>
                <a:schemeClr val="tx1"/>
              </a:solidFill>
            </a:endParaRPr>
          </a:p>
          <a:p>
            <a:pPr>
              <a:spcBef>
                <a:spcPct val="0"/>
              </a:spcBef>
              <a:buClrTx/>
              <a:buSzTx/>
              <a:buFontTx/>
              <a:buNone/>
            </a:pPr>
            <a:endParaRPr lang="en-US" altLang="zh-CN" sz="2400" dirty="0">
              <a:solidFill>
                <a:schemeClr val="tx1"/>
              </a:solidFill>
              <a:latin typeface="Times New Roman" panose="02020603050405020304" pitchFamily="18" charset="0"/>
              <a:ea typeface="宋体" panose="02010600030101010101" pitchFamily="2" charset="-122"/>
            </a:endParaRPr>
          </a:p>
          <a:p>
            <a:pPr>
              <a:spcBef>
                <a:spcPct val="0"/>
              </a:spcBef>
              <a:buClrTx/>
              <a:buSzTx/>
              <a:buFontTx/>
              <a:buNone/>
            </a:pPr>
            <a:r>
              <a:rPr lang="zh-CN" altLang="en-US" sz="2400" dirty="0" smtClean="0">
                <a:solidFill>
                  <a:schemeClr val="tx1"/>
                </a:solidFill>
                <a:latin typeface="Times New Roman" panose="02020603050405020304" pitchFamily="18" charset="0"/>
                <a:ea typeface="宋体" panose="02010600030101010101" pitchFamily="2" charset="-122"/>
              </a:rPr>
              <a:t>由</a:t>
            </a:r>
            <a:r>
              <a:rPr lang="zh-CN" altLang="en-US" sz="2400" dirty="0">
                <a:solidFill>
                  <a:schemeClr val="tx1"/>
                </a:solidFill>
                <a:latin typeface="Times New Roman" panose="02020603050405020304" pitchFamily="18" charset="0"/>
                <a:ea typeface="宋体" panose="02010600030101010101" pitchFamily="2" charset="-122"/>
              </a:rPr>
              <a:t>最优子结构性质易知：</a:t>
            </a:r>
          </a:p>
          <a:p>
            <a:pPr>
              <a:spcBef>
                <a:spcPct val="0"/>
              </a:spcBef>
              <a:buClrTx/>
              <a:buSzTx/>
              <a:buFontTx/>
              <a:buNone/>
            </a:pPr>
            <a:endParaRPr lang="zh-CN" altLang="en-US" sz="2400" dirty="0">
              <a:solidFill>
                <a:schemeClr val="tx1"/>
              </a:solidFill>
              <a:latin typeface="Times New Roman" panose="02020603050405020304" pitchFamily="18" charset="0"/>
              <a:ea typeface="宋体" panose="02010600030101010101" pitchFamily="2" charset="-122"/>
            </a:endParaRPr>
          </a:p>
          <a:p>
            <a:pPr>
              <a:spcBef>
                <a:spcPct val="0"/>
              </a:spcBef>
              <a:buClrTx/>
              <a:buSzTx/>
              <a:buFontTx/>
              <a:buNone/>
            </a:pPr>
            <a:endParaRPr lang="zh-CN" altLang="en-US" sz="2400" dirty="0">
              <a:solidFill>
                <a:schemeClr val="tx1"/>
              </a:solidFill>
              <a:latin typeface="Times New Roman" panose="02020603050405020304" pitchFamily="18" charset="0"/>
              <a:ea typeface="宋体" panose="02010600030101010101" pitchFamily="2" charset="-122"/>
            </a:endParaRPr>
          </a:p>
          <a:p>
            <a:pPr>
              <a:spcBef>
                <a:spcPct val="0"/>
              </a:spcBef>
              <a:buClrTx/>
              <a:buSzTx/>
              <a:buFontTx/>
              <a:buNone/>
            </a:pPr>
            <a:endParaRPr lang="en-US" altLang="zh-CN" sz="2400" dirty="0" smtClean="0">
              <a:solidFill>
                <a:schemeClr val="tx1"/>
              </a:solidFill>
              <a:latin typeface="Times New Roman" panose="02020603050405020304" pitchFamily="18" charset="0"/>
              <a:ea typeface="宋体" panose="02010600030101010101" pitchFamily="2" charset="-122"/>
            </a:endParaRPr>
          </a:p>
          <a:p>
            <a:pPr>
              <a:spcBef>
                <a:spcPct val="0"/>
              </a:spcBef>
              <a:buClrTx/>
              <a:buSzTx/>
              <a:buFontTx/>
              <a:buNone/>
            </a:pPr>
            <a:r>
              <a:rPr lang="zh-CN" altLang="en-US" sz="2400" dirty="0" smtClean="0">
                <a:solidFill>
                  <a:schemeClr val="tx1"/>
                </a:solidFill>
                <a:latin typeface="Times New Roman" panose="02020603050405020304" pitchFamily="18" charset="0"/>
                <a:ea typeface="宋体" panose="02010600030101010101" pitchFamily="2" charset="-122"/>
              </a:rPr>
              <a:t>                                                   为</a:t>
            </a:r>
            <a:r>
              <a:rPr lang="en-US" altLang="zh-CN" sz="2400" dirty="0" smtClean="0">
                <a:solidFill>
                  <a:schemeClr val="tx1"/>
                </a:solidFill>
                <a:latin typeface="Times New Roman" panose="02020603050405020304" pitchFamily="18" charset="0"/>
                <a:ea typeface="宋体" panose="02010600030101010101" pitchFamily="2" charset="-122"/>
              </a:rPr>
              <a:t>p</a:t>
            </a:r>
            <a:r>
              <a:rPr lang="en-US" altLang="zh-CN" sz="2400" baseline="-25000" dirty="0" smtClean="0">
                <a:solidFill>
                  <a:schemeClr val="tx1"/>
                </a:solidFill>
                <a:latin typeface="Times New Roman" panose="02020603050405020304" pitchFamily="18" charset="0"/>
                <a:ea typeface="宋体" panose="02010600030101010101" pitchFamily="2" charset="-122"/>
              </a:rPr>
              <a:t>i</a:t>
            </a:r>
            <a:r>
              <a:rPr lang="zh-CN" altLang="en-US" sz="2400" dirty="0">
                <a:solidFill>
                  <a:schemeClr val="tx1"/>
                </a:solidFill>
                <a:latin typeface="Times New Roman" panose="02020603050405020304" pitchFamily="18" charset="0"/>
                <a:ea typeface="宋体" panose="02010600030101010101" pitchFamily="2" charset="-122"/>
              </a:rPr>
              <a:t>到</a:t>
            </a:r>
            <a:r>
              <a:rPr lang="en-US" altLang="zh-CN" sz="2400" dirty="0" err="1" smtClean="0">
                <a:solidFill>
                  <a:schemeClr val="tx1"/>
                </a:solidFill>
                <a:latin typeface="Times New Roman" panose="02020603050405020304" pitchFamily="18" charset="0"/>
                <a:ea typeface="宋体" panose="02010600030101010101" pitchFamily="2" charset="-122"/>
              </a:rPr>
              <a:t>p</a:t>
            </a:r>
            <a:r>
              <a:rPr lang="en-US" altLang="zh-CN" sz="2400" baseline="-25000" dirty="0" err="1" smtClean="0">
                <a:solidFill>
                  <a:schemeClr val="tx1"/>
                </a:solidFill>
                <a:latin typeface="Times New Roman" panose="02020603050405020304" pitchFamily="18" charset="0"/>
                <a:ea typeface="宋体" panose="02010600030101010101" pitchFamily="2" charset="-122"/>
              </a:rPr>
              <a:t>j</a:t>
            </a:r>
            <a:r>
              <a:rPr lang="zh-CN" altLang="en-US" sz="2400" dirty="0" smtClean="0">
                <a:solidFill>
                  <a:schemeClr val="tx1"/>
                </a:solidFill>
                <a:latin typeface="Times New Roman" panose="02020603050405020304" pitchFamily="18" charset="0"/>
                <a:ea typeface="宋体" panose="02010600030101010101" pitchFamily="2" charset="-122"/>
              </a:rPr>
              <a:t>中最大的值需要的比特位数。</a:t>
            </a:r>
            <a:endParaRPr lang="zh-CN" altLang="en-US" sz="2400" dirty="0">
              <a:solidFill>
                <a:schemeClr val="tx1"/>
              </a:solidFill>
              <a:latin typeface="Times New Roman" panose="02020603050405020304" pitchFamily="18" charset="0"/>
              <a:ea typeface="宋体" panose="02010600030101010101" pitchFamily="2" charset="-122"/>
            </a:endParaRPr>
          </a:p>
        </p:txBody>
      </p:sp>
      <p:sp>
        <p:nvSpPr>
          <p:cNvPr id="51205" name="Rectangle 4"/>
          <p:cNvSpPr>
            <a:spLocks noChangeArrowheads="1"/>
          </p:cNvSpPr>
          <p:nvPr/>
        </p:nvSpPr>
        <p:spPr bwMode="auto">
          <a:xfrm>
            <a:off x="0" y="3281363"/>
            <a:ext cx="9144000" cy="0"/>
          </a:xfrm>
          <a:prstGeom prst="rect">
            <a:avLst/>
          </a:prstGeom>
          <a:noFill/>
          <a:ln w="6350" algn="ctr">
            <a:noFill/>
            <a:miter lim="800000"/>
          </a:ln>
        </p:spPr>
        <p:txBody>
          <a:bodyPr wrap="none" anchor="ctr">
            <a:spAutoFit/>
          </a:bodyPr>
          <a:lstStyle/>
          <a:p>
            <a:endParaRPr lang="zh-CN" altLang="en-US"/>
          </a:p>
        </p:txBody>
      </p:sp>
      <p:graphicFrame>
        <p:nvGraphicFramePr>
          <p:cNvPr id="51206" name="Object 5"/>
          <p:cNvGraphicFramePr>
            <a:graphicFrameLocks noChangeAspect="1"/>
          </p:cNvGraphicFramePr>
          <p:nvPr>
            <p:extLst>
              <p:ext uri="{D42A27DB-BD31-4B8C-83A1-F6EECF244321}">
                <p14:modId xmlns:p14="http://schemas.microsoft.com/office/powerpoint/2010/main" val="2734305374"/>
              </p:ext>
            </p:extLst>
          </p:nvPr>
        </p:nvGraphicFramePr>
        <p:xfrm>
          <a:off x="1043781" y="4547075"/>
          <a:ext cx="7056437" cy="652463"/>
        </p:xfrm>
        <a:graphic>
          <a:graphicData uri="http://schemas.openxmlformats.org/presentationml/2006/ole">
            <mc:AlternateContent xmlns:mc="http://schemas.openxmlformats.org/markup-compatibility/2006">
              <mc:Choice xmlns:v="urn:schemas-microsoft-com:vml" Requires="v">
                <p:oleObj spid="_x0000_s113708" name="公式" r:id="rId4" imgW="3187700" imgH="292100" progId="Equation.3">
                  <p:embed/>
                </p:oleObj>
              </mc:Choice>
              <mc:Fallback>
                <p:oleObj name="公式" r:id="rId4" imgW="3187700" imgH="292100" progId="Equation.3">
                  <p:embed/>
                  <p:pic>
                    <p:nvPicPr>
                      <p:cNvPr id="5120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781" y="4547075"/>
                        <a:ext cx="7056437" cy="652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07" name="Rectangle 6"/>
          <p:cNvSpPr>
            <a:spLocks noChangeArrowheads="1"/>
          </p:cNvSpPr>
          <p:nvPr/>
        </p:nvSpPr>
        <p:spPr bwMode="auto">
          <a:xfrm>
            <a:off x="0" y="3238500"/>
            <a:ext cx="9144000" cy="0"/>
          </a:xfrm>
          <a:prstGeom prst="rect">
            <a:avLst/>
          </a:prstGeom>
          <a:noFill/>
          <a:ln w="6350" algn="ctr">
            <a:noFill/>
            <a:miter lim="800000"/>
          </a:ln>
        </p:spPr>
        <p:txBody>
          <a:bodyPr wrap="none" anchor="ctr">
            <a:spAutoFit/>
          </a:bodyPr>
          <a:lstStyle/>
          <a:p>
            <a:endParaRPr lang="zh-CN" altLang="en-US"/>
          </a:p>
        </p:txBody>
      </p:sp>
      <p:graphicFrame>
        <p:nvGraphicFramePr>
          <p:cNvPr id="51208" name="Object 7"/>
          <p:cNvGraphicFramePr>
            <a:graphicFrameLocks noChangeAspect="1"/>
          </p:cNvGraphicFramePr>
          <p:nvPr>
            <p:extLst>
              <p:ext uri="{D42A27DB-BD31-4B8C-83A1-F6EECF244321}">
                <p14:modId xmlns:p14="http://schemas.microsoft.com/office/powerpoint/2010/main" val="3188869608"/>
              </p:ext>
            </p:extLst>
          </p:nvPr>
        </p:nvGraphicFramePr>
        <p:xfrm>
          <a:off x="214313" y="5390589"/>
          <a:ext cx="3860800" cy="773113"/>
        </p:xfrm>
        <a:graphic>
          <a:graphicData uri="http://schemas.openxmlformats.org/presentationml/2006/ole">
            <mc:AlternateContent xmlns:mc="http://schemas.openxmlformats.org/markup-compatibility/2006">
              <mc:Choice xmlns:v="urn:schemas-microsoft-com:vml" Requires="v">
                <p:oleObj spid="_x0000_s113709" name="公式" r:id="rId6" imgW="2019300" imgH="406400" progId="Equation.3">
                  <p:embed/>
                </p:oleObj>
              </mc:Choice>
              <mc:Fallback>
                <p:oleObj name="公式" r:id="rId6" imgW="2019300" imgH="406400" progId="Equation.3">
                  <p:embed/>
                  <p:pic>
                    <p:nvPicPr>
                      <p:cNvPr id="51208"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4313" y="5390589"/>
                        <a:ext cx="3860800"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矩形 1"/>
          <p:cNvSpPr/>
          <p:nvPr/>
        </p:nvSpPr>
        <p:spPr bwMode="auto">
          <a:xfrm>
            <a:off x="214313" y="3933056"/>
            <a:ext cx="8822183" cy="2448272"/>
          </a:xfrm>
          <a:prstGeom prst="rect">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pPr>
            <a:endParaRPr kumimoji="0" lang="zh-CN" altLang="en-US" sz="3000" b="0" i="0" u="none" strike="noStrike" cap="none" normalizeH="0" baseline="0" smtClean="0">
              <a:ln>
                <a:noFill/>
              </a:ln>
              <a:solidFill>
                <a:srgbClr val="000066"/>
              </a:solidFill>
              <a:effectLst/>
              <a:latin typeface="Arial" panose="020B0604020202020204" pitchFamily="34" charset="0"/>
              <a:ea typeface="楷体_GB2312" pitchFamily="49" charset="-122"/>
              <a:cs typeface="Times New Roman" panose="02020603050405020304" pitchFamily="18" charset="0"/>
            </a:endParaRPr>
          </a:p>
        </p:txBody>
      </p:sp>
    </p:spTree>
    <p:extLst>
      <p:ext uri="{BB962C8B-B14F-4D97-AF65-F5344CB8AC3E}">
        <p14:creationId xmlns:p14="http://schemas.microsoft.com/office/powerpoint/2010/main" val="11074303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0493474-1D8D-4761-9B06-86ACF302DEB0}" type="slidenum">
              <a:rPr lang="en-US" altLang="zh-CN" smtClean="0"/>
              <a:t>41</a:t>
            </a:fld>
            <a:endParaRPr lang="en-US" altLang="zh-CN"/>
          </a:p>
        </p:txBody>
      </p:sp>
      <p:pic>
        <p:nvPicPr>
          <p:cNvPr id="3" name="图片 2"/>
          <p:cNvPicPr>
            <a:picLocks noChangeAspect="1"/>
          </p:cNvPicPr>
          <p:nvPr/>
        </p:nvPicPr>
        <p:blipFill>
          <a:blip r:embed="rId3"/>
          <a:stretch>
            <a:fillRect/>
          </a:stretch>
        </p:blipFill>
        <p:spPr>
          <a:xfrm>
            <a:off x="525317" y="1882105"/>
            <a:ext cx="7575076" cy="4067175"/>
          </a:xfrm>
          <a:prstGeom prst="rect">
            <a:avLst/>
          </a:prstGeom>
        </p:spPr>
      </p:pic>
      <p:sp>
        <p:nvSpPr>
          <p:cNvPr id="5" name="文本框 4"/>
          <p:cNvSpPr txBox="1"/>
          <p:nvPr/>
        </p:nvSpPr>
        <p:spPr>
          <a:xfrm>
            <a:off x="492728" y="1328107"/>
            <a:ext cx="7127272" cy="553998"/>
          </a:xfrm>
          <a:prstGeom prst="rect">
            <a:avLst/>
          </a:prstGeom>
          <a:noFill/>
        </p:spPr>
        <p:txBody>
          <a:bodyPr wrap="none" rtlCol="0">
            <a:spAutoFit/>
          </a:bodyPr>
          <a:lstStyle/>
          <a:p>
            <a:pPr>
              <a:buNone/>
            </a:pPr>
            <a:r>
              <a:rPr lang="zh-CN" altLang="en-US" smtClean="0"/>
              <a:t>例：</a:t>
            </a:r>
            <a:r>
              <a:rPr lang="en-US" altLang="zh-CN" smtClean="0"/>
              <a:t>6</a:t>
            </a:r>
            <a:r>
              <a:rPr lang="zh-CN" altLang="en-US" smtClean="0"/>
              <a:t>个像素，值分别为</a:t>
            </a:r>
            <a:r>
              <a:rPr lang="en-US" altLang="zh-CN" smtClean="0"/>
              <a:t>10,12,15,255,1,2</a:t>
            </a:r>
            <a:endParaRPr lang="zh-CN" altLang="en-US"/>
          </a:p>
        </p:txBody>
      </p:sp>
      <p:sp>
        <p:nvSpPr>
          <p:cNvPr id="6" name="文本框 5"/>
          <p:cNvSpPr txBox="1"/>
          <p:nvPr/>
        </p:nvSpPr>
        <p:spPr>
          <a:xfrm>
            <a:off x="6084168" y="1773746"/>
            <a:ext cx="947695" cy="369332"/>
          </a:xfrm>
          <a:prstGeom prst="rect">
            <a:avLst/>
          </a:prstGeom>
          <a:noFill/>
        </p:spPr>
        <p:txBody>
          <a:bodyPr wrap="none" rtlCol="0">
            <a:spAutoFit/>
          </a:bodyPr>
          <a:lstStyle/>
          <a:p>
            <a:pPr>
              <a:buNone/>
            </a:pPr>
            <a:r>
              <a:rPr lang="en-US" altLang="zh-CN" sz="1800" smtClean="0"/>
              <a:t>s[1]=15</a:t>
            </a:r>
            <a:endParaRPr lang="zh-CN" altLang="en-US" sz="1800"/>
          </a:p>
        </p:txBody>
      </p:sp>
      <p:sp>
        <p:nvSpPr>
          <p:cNvPr id="7" name="文本框 6"/>
          <p:cNvSpPr txBox="1"/>
          <p:nvPr/>
        </p:nvSpPr>
        <p:spPr>
          <a:xfrm>
            <a:off x="6057036" y="2774324"/>
            <a:ext cx="947695" cy="369332"/>
          </a:xfrm>
          <a:prstGeom prst="rect">
            <a:avLst/>
          </a:prstGeom>
          <a:noFill/>
        </p:spPr>
        <p:txBody>
          <a:bodyPr wrap="none" rtlCol="0">
            <a:spAutoFit/>
          </a:bodyPr>
          <a:lstStyle/>
          <a:p>
            <a:pPr>
              <a:buNone/>
            </a:pPr>
            <a:r>
              <a:rPr lang="en-US" altLang="zh-CN" sz="1800" smtClean="0"/>
              <a:t>s[2]=19</a:t>
            </a:r>
            <a:endParaRPr lang="zh-CN" altLang="en-US" sz="1800"/>
          </a:p>
        </p:txBody>
      </p:sp>
      <p:sp>
        <p:nvSpPr>
          <p:cNvPr id="8" name="文本框 7"/>
          <p:cNvSpPr txBox="1"/>
          <p:nvPr/>
        </p:nvSpPr>
        <p:spPr>
          <a:xfrm>
            <a:off x="6057036" y="3774902"/>
            <a:ext cx="947695" cy="369332"/>
          </a:xfrm>
          <a:prstGeom prst="rect">
            <a:avLst/>
          </a:prstGeom>
          <a:noFill/>
        </p:spPr>
        <p:txBody>
          <a:bodyPr wrap="none" rtlCol="0">
            <a:spAutoFit/>
          </a:bodyPr>
          <a:lstStyle/>
          <a:p>
            <a:pPr>
              <a:buNone/>
            </a:pPr>
            <a:r>
              <a:rPr lang="en-US" altLang="zh-CN" sz="1800" smtClean="0"/>
              <a:t>s[3]=23</a:t>
            </a:r>
            <a:endParaRPr lang="zh-CN" altLang="en-US" sz="1800"/>
          </a:p>
        </p:txBody>
      </p:sp>
      <p:sp>
        <p:nvSpPr>
          <p:cNvPr id="10" name="文本框 9"/>
          <p:cNvSpPr txBox="1"/>
          <p:nvPr/>
        </p:nvSpPr>
        <p:spPr>
          <a:xfrm>
            <a:off x="6095798" y="4796436"/>
            <a:ext cx="1845377" cy="369332"/>
          </a:xfrm>
          <a:prstGeom prst="rect">
            <a:avLst/>
          </a:prstGeom>
          <a:noFill/>
        </p:spPr>
        <p:txBody>
          <a:bodyPr wrap="none" rtlCol="0">
            <a:spAutoFit/>
          </a:bodyPr>
          <a:lstStyle/>
          <a:p>
            <a:pPr>
              <a:buNone/>
            </a:pPr>
            <a:r>
              <a:rPr lang="en-US" altLang="zh-CN" sz="1800" smtClean="0"/>
              <a:t>s[4]=s[3]+19=42</a:t>
            </a:r>
            <a:endParaRPr lang="zh-CN" altLang="en-US" sz="1800"/>
          </a:p>
        </p:txBody>
      </p:sp>
      <p:pic>
        <p:nvPicPr>
          <p:cNvPr id="9" name="图片 8"/>
          <p:cNvPicPr>
            <a:picLocks noChangeAspect="1"/>
          </p:cNvPicPr>
          <p:nvPr/>
        </p:nvPicPr>
        <p:blipFill>
          <a:blip r:embed="rId4"/>
          <a:stretch>
            <a:fillRect/>
          </a:stretch>
        </p:blipFill>
        <p:spPr>
          <a:xfrm>
            <a:off x="1036255" y="6280471"/>
            <a:ext cx="6553200" cy="491851"/>
          </a:xfrm>
          <a:prstGeom prst="rect">
            <a:avLst/>
          </a:prstGeom>
        </p:spPr>
      </p:pic>
      <p:sp>
        <p:nvSpPr>
          <p:cNvPr id="11" name="Rectangle 2"/>
          <p:cNvSpPr>
            <a:spLocks noChangeArrowheads="1"/>
          </p:cNvSpPr>
          <p:nvPr/>
        </p:nvSpPr>
        <p:spPr bwMode="auto">
          <a:xfrm>
            <a:off x="500063" y="214313"/>
            <a:ext cx="2389187" cy="714375"/>
          </a:xfrm>
          <a:prstGeom prst="rect">
            <a:avLst/>
          </a:prstGeom>
          <a:noFill/>
          <a:ln w="9525">
            <a:noFill/>
            <a:miter lim="800000"/>
          </a:ln>
          <a:effectLst/>
        </p:spPr>
        <p:txBody>
          <a:bodyPr anchor="b"/>
          <a:lstStyle/>
          <a:p>
            <a:pPr>
              <a:spcBef>
                <a:spcPct val="0"/>
              </a:spcBef>
              <a:buClrTx/>
              <a:buSzTx/>
              <a:buFontTx/>
              <a:buNone/>
              <a:defRPr/>
            </a:pPr>
            <a:r>
              <a:rPr lang="zh-CN" altLang="en-US" sz="3800" dirty="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rPr>
              <a:t>图像压缩</a:t>
            </a:r>
            <a:endParaRPr lang="ja-JP" altLang="en-US" sz="3800" dirty="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endParaRPr>
          </a:p>
        </p:txBody>
      </p:sp>
    </p:spTree>
    <p:extLst>
      <p:ext uri="{BB962C8B-B14F-4D97-AF65-F5344CB8AC3E}">
        <p14:creationId xmlns:p14="http://schemas.microsoft.com/office/powerpoint/2010/main" val="27423606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31800" y="297498"/>
            <a:ext cx="8255000" cy="6465231"/>
          </a:xfrm>
          <a:prstGeom prst="rect">
            <a:avLst/>
          </a:prstGeom>
        </p:spPr>
        <p:txBody>
          <a:bodyPr vert="horz" wrap="square" lIns="0" tIns="50165" rIns="0" bIns="0" rtlCol="0">
            <a:spAutoFit/>
          </a:bodyPr>
          <a:lstStyle/>
          <a:p>
            <a:pPr marL="102870">
              <a:lnSpc>
                <a:spcPct val="100000"/>
              </a:lnSpc>
              <a:spcBef>
                <a:spcPts val="395"/>
              </a:spcBef>
              <a:buNone/>
            </a:pPr>
            <a:r>
              <a:rPr sz="1200" dirty="0">
                <a:solidFill>
                  <a:srgbClr val="000066"/>
                </a:solidFill>
                <a:latin typeface="Arial"/>
                <a:cs typeface="Arial"/>
              </a:rPr>
              <a:t>void</a:t>
            </a:r>
            <a:r>
              <a:rPr sz="1200" spc="-20" dirty="0">
                <a:solidFill>
                  <a:srgbClr val="000066"/>
                </a:solidFill>
                <a:latin typeface="Arial"/>
                <a:cs typeface="Arial"/>
              </a:rPr>
              <a:t> </a:t>
            </a:r>
            <a:r>
              <a:rPr sz="1200" dirty="0">
                <a:solidFill>
                  <a:srgbClr val="000066"/>
                </a:solidFill>
                <a:latin typeface="Arial"/>
                <a:cs typeface="Arial"/>
              </a:rPr>
              <a:t>Compress(int</a:t>
            </a:r>
            <a:r>
              <a:rPr sz="1200" spc="-40" dirty="0">
                <a:solidFill>
                  <a:srgbClr val="000066"/>
                </a:solidFill>
                <a:latin typeface="Arial"/>
                <a:cs typeface="Arial"/>
              </a:rPr>
              <a:t> </a:t>
            </a:r>
            <a:r>
              <a:rPr sz="1200" dirty="0">
                <a:solidFill>
                  <a:srgbClr val="000066"/>
                </a:solidFill>
                <a:latin typeface="Arial"/>
                <a:cs typeface="Arial"/>
              </a:rPr>
              <a:t>n</a:t>
            </a:r>
            <a:r>
              <a:rPr sz="1200" spc="-5" dirty="0">
                <a:solidFill>
                  <a:srgbClr val="000066"/>
                </a:solidFill>
                <a:latin typeface="Arial"/>
                <a:cs typeface="Arial"/>
              </a:rPr>
              <a:t>, </a:t>
            </a:r>
            <a:r>
              <a:rPr sz="1200" dirty="0">
                <a:solidFill>
                  <a:srgbClr val="000066"/>
                </a:solidFill>
                <a:latin typeface="Arial"/>
                <a:cs typeface="Arial"/>
              </a:rPr>
              <a:t>int</a:t>
            </a:r>
            <a:r>
              <a:rPr sz="1200" spc="-15" dirty="0">
                <a:solidFill>
                  <a:srgbClr val="000066"/>
                </a:solidFill>
                <a:latin typeface="Arial"/>
                <a:cs typeface="Arial"/>
              </a:rPr>
              <a:t> </a:t>
            </a:r>
            <a:r>
              <a:rPr sz="1200" dirty="0">
                <a:solidFill>
                  <a:srgbClr val="000066"/>
                </a:solidFill>
                <a:latin typeface="Arial"/>
                <a:cs typeface="Arial"/>
              </a:rPr>
              <a:t>p</a:t>
            </a:r>
            <a:r>
              <a:rPr sz="1200" spc="-5" dirty="0">
                <a:solidFill>
                  <a:srgbClr val="000066"/>
                </a:solidFill>
                <a:latin typeface="Arial"/>
                <a:cs typeface="Arial"/>
              </a:rPr>
              <a:t>[], </a:t>
            </a:r>
            <a:r>
              <a:rPr sz="1200" dirty="0">
                <a:solidFill>
                  <a:srgbClr val="000066"/>
                </a:solidFill>
                <a:latin typeface="Arial"/>
                <a:cs typeface="Arial"/>
              </a:rPr>
              <a:t>int</a:t>
            </a:r>
            <a:r>
              <a:rPr sz="1200" spc="-15" dirty="0">
                <a:solidFill>
                  <a:srgbClr val="000066"/>
                </a:solidFill>
                <a:latin typeface="Arial"/>
                <a:cs typeface="Arial"/>
              </a:rPr>
              <a:t> </a:t>
            </a:r>
            <a:r>
              <a:rPr sz="1200" dirty="0">
                <a:solidFill>
                  <a:srgbClr val="000066"/>
                </a:solidFill>
                <a:latin typeface="Arial"/>
                <a:cs typeface="Arial"/>
              </a:rPr>
              <a:t>s[], int</a:t>
            </a:r>
            <a:r>
              <a:rPr sz="1200" spc="-20" dirty="0">
                <a:solidFill>
                  <a:srgbClr val="000066"/>
                </a:solidFill>
                <a:latin typeface="Arial"/>
                <a:cs typeface="Arial"/>
              </a:rPr>
              <a:t> </a:t>
            </a:r>
            <a:r>
              <a:rPr sz="1200" dirty="0">
                <a:solidFill>
                  <a:srgbClr val="000066"/>
                </a:solidFill>
                <a:latin typeface="Arial"/>
                <a:cs typeface="Arial"/>
              </a:rPr>
              <a:t>l[],</a:t>
            </a:r>
            <a:r>
              <a:rPr sz="1200" spc="-5" dirty="0">
                <a:solidFill>
                  <a:srgbClr val="000066"/>
                </a:solidFill>
                <a:latin typeface="Arial"/>
                <a:cs typeface="Arial"/>
              </a:rPr>
              <a:t> </a:t>
            </a:r>
            <a:r>
              <a:rPr sz="1200" dirty="0">
                <a:solidFill>
                  <a:srgbClr val="000066"/>
                </a:solidFill>
                <a:latin typeface="Arial"/>
                <a:cs typeface="Arial"/>
              </a:rPr>
              <a:t>int</a:t>
            </a:r>
            <a:r>
              <a:rPr sz="1200" spc="-10" dirty="0">
                <a:solidFill>
                  <a:srgbClr val="000066"/>
                </a:solidFill>
                <a:latin typeface="Arial"/>
                <a:cs typeface="Arial"/>
              </a:rPr>
              <a:t> </a:t>
            </a:r>
            <a:r>
              <a:rPr sz="1200" dirty="0">
                <a:solidFill>
                  <a:srgbClr val="000066"/>
                </a:solidFill>
                <a:latin typeface="Arial"/>
                <a:cs typeface="Arial"/>
              </a:rPr>
              <a:t>b</a:t>
            </a:r>
            <a:r>
              <a:rPr sz="1200" spc="50" dirty="0">
                <a:solidFill>
                  <a:srgbClr val="000066"/>
                </a:solidFill>
                <a:latin typeface="Arial"/>
                <a:cs typeface="Arial"/>
              </a:rPr>
              <a:t>[]) //</a:t>
            </a:r>
            <a:r>
              <a:rPr sz="1200" dirty="0">
                <a:solidFill>
                  <a:srgbClr val="000066"/>
                </a:solidFill>
                <a:latin typeface="微软雅黑"/>
                <a:cs typeface="微软雅黑"/>
              </a:rPr>
              <a:t>令</a:t>
            </a:r>
            <a:r>
              <a:rPr sz="1200" spc="-10" dirty="0">
                <a:solidFill>
                  <a:srgbClr val="000066"/>
                </a:solidFill>
                <a:latin typeface="Arial"/>
                <a:cs typeface="Arial"/>
              </a:rPr>
              <a:t>s[i]</a:t>
            </a:r>
            <a:r>
              <a:rPr sz="1200" dirty="0">
                <a:solidFill>
                  <a:srgbClr val="000066"/>
                </a:solidFill>
                <a:latin typeface="微软雅黑"/>
                <a:cs typeface="微软雅黑"/>
              </a:rPr>
              <a:t>为前</a:t>
            </a:r>
            <a:r>
              <a:rPr sz="1200" spc="-10" dirty="0">
                <a:solidFill>
                  <a:srgbClr val="000066"/>
                </a:solidFill>
                <a:latin typeface="Arial"/>
                <a:cs typeface="Arial"/>
              </a:rPr>
              <a:t>i</a:t>
            </a:r>
            <a:r>
              <a:rPr sz="1200" spc="-5" dirty="0">
                <a:solidFill>
                  <a:srgbClr val="000066"/>
                </a:solidFill>
                <a:latin typeface="微软雅黑"/>
                <a:cs typeface="微软雅黑"/>
              </a:rPr>
              <a:t>个段最优合并的存储位数</a:t>
            </a:r>
            <a:endParaRPr sz="1200" dirty="0">
              <a:latin typeface="微软雅黑"/>
              <a:cs typeface="微软雅黑"/>
            </a:endParaRPr>
          </a:p>
          <a:p>
            <a:pPr marL="102870">
              <a:lnSpc>
                <a:spcPct val="100000"/>
              </a:lnSpc>
              <a:spcBef>
                <a:spcPts val="300"/>
              </a:spcBef>
              <a:buNone/>
            </a:pPr>
            <a:r>
              <a:rPr sz="1200" spc="-50" dirty="0">
                <a:solidFill>
                  <a:srgbClr val="000066"/>
                </a:solidFill>
                <a:latin typeface="Arial"/>
                <a:cs typeface="Arial"/>
              </a:rPr>
              <a:t>{</a:t>
            </a:r>
            <a:endParaRPr sz="1200" dirty="0">
              <a:latin typeface="Arial"/>
              <a:cs typeface="Arial"/>
            </a:endParaRPr>
          </a:p>
          <a:p>
            <a:pPr marL="273685" marR="6038215">
              <a:lnSpc>
                <a:spcPct val="120000"/>
              </a:lnSpc>
              <a:spcBef>
                <a:spcPts val="5"/>
              </a:spcBef>
              <a:buNone/>
            </a:pPr>
            <a:r>
              <a:rPr sz="1200" dirty="0">
                <a:solidFill>
                  <a:srgbClr val="000066"/>
                </a:solidFill>
                <a:latin typeface="Arial"/>
                <a:cs typeface="Arial"/>
              </a:rPr>
              <a:t>int</a:t>
            </a:r>
            <a:r>
              <a:rPr sz="1200" spc="-5" dirty="0">
                <a:solidFill>
                  <a:srgbClr val="000066"/>
                </a:solidFill>
                <a:latin typeface="Arial"/>
                <a:cs typeface="Arial"/>
              </a:rPr>
              <a:t> </a:t>
            </a:r>
            <a:r>
              <a:rPr sz="1200" dirty="0">
                <a:solidFill>
                  <a:srgbClr val="000066"/>
                </a:solidFill>
                <a:latin typeface="Arial"/>
                <a:cs typeface="Arial"/>
              </a:rPr>
              <a:t>Lmax</a:t>
            </a:r>
            <a:r>
              <a:rPr sz="1200" spc="-30" dirty="0">
                <a:solidFill>
                  <a:srgbClr val="000066"/>
                </a:solidFill>
                <a:latin typeface="Arial"/>
                <a:cs typeface="Arial"/>
              </a:rPr>
              <a:t> </a:t>
            </a:r>
            <a:r>
              <a:rPr sz="1200" dirty="0">
                <a:solidFill>
                  <a:srgbClr val="000066"/>
                </a:solidFill>
                <a:latin typeface="Arial"/>
                <a:cs typeface="Arial"/>
              </a:rPr>
              <a:t>=</a:t>
            </a:r>
            <a:r>
              <a:rPr sz="1200" spc="-5" dirty="0">
                <a:solidFill>
                  <a:srgbClr val="000066"/>
                </a:solidFill>
                <a:latin typeface="Arial"/>
                <a:cs typeface="Arial"/>
              </a:rPr>
              <a:t> </a:t>
            </a:r>
            <a:r>
              <a:rPr sz="1200" dirty="0">
                <a:solidFill>
                  <a:srgbClr val="000066"/>
                </a:solidFill>
                <a:latin typeface="Arial"/>
                <a:cs typeface="Arial"/>
              </a:rPr>
              <a:t>256,</a:t>
            </a:r>
            <a:r>
              <a:rPr sz="1200" spc="-25" dirty="0">
                <a:solidFill>
                  <a:srgbClr val="000066"/>
                </a:solidFill>
                <a:latin typeface="Arial"/>
                <a:cs typeface="Arial"/>
              </a:rPr>
              <a:t> </a:t>
            </a:r>
            <a:r>
              <a:rPr sz="1200" dirty="0">
                <a:solidFill>
                  <a:srgbClr val="000066"/>
                </a:solidFill>
                <a:latin typeface="Arial"/>
                <a:cs typeface="Arial"/>
              </a:rPr>
              <a:t>header</a:t>
            </a:r>
            <a:r>
              <a:rPr sz="1200" spc="-25" dirty="0">
                <a:solidFill>
                  <a:srgbClr val="000066"/>
                </a:solidFill>
                <a:latin typeface="Arial"/>
                <a:cs typeface="Arial"/>
              </a:rPr>
              <a:t> </a:t>
            </a:r>
            <a:r>
              <a:rPr sz="1200" dirty="0">
                <a:solidFill>
                  <a:srgbClr val="000066"/>
                </a:solidFill>
                <a:latin typeface="Arial"/>
                <a:cs typeface="Arial"/>
              </a:rPr>
              <a:t>=</a:t>
            </a:r>
            <a:r>
              <a:rPr sz="1200" spc="-10" dirty="0">
                <a:solidFill>
                  <a:srgbClr val="000066"/>
                </a:solidFill>
                <a:latin typeface="Arial"/>
                <a:cs typeface="Arial"/>
              </a:rPr>
              <a:t> </a:t>
            </a:r>
            <a:r>
              <a:rPr lang="en-US" sz="1200" spc="-10" dirty="0" smtClean="0">
                <a:solidFill>
                  <a:srgbClr val="000066"/>
                </a:solidFill>
                <a:latin typeface="Arial"/>
                <a:cs typeface="Arial"/>
              </a:rPr>
              <a:t>1</a:t>
            </a:r>
            <a:r>
              <a:rPr sz="1200" spc="-25" dirty="0" smtClean="0">
                <a:solidFill>
                  <a:srgbClr val="000066"/>
                </a:solidFill>
                <a:latin typeface="Arial"/>
                <a:cs typeface="Arial"/>
              </a:rPr>
              <a:t>1</a:t>
            </a:r>
            <a:r>
              <a:rPr sz="1200" spc="-25" dirty="0">
                <a:solidFill>
                  <a:srgbClr val="000066"/>
                </a:solidFill>
                <a:latin typeface="Arial"/>
                <a:cs typeface="Arial"/>
              </a:rPr>
              <a:t>; </a:t>
            </a:r>
            <a:r>
              <a:rPr sz="1200" dirty="0">
                <a:solidFill>
                  <a:srgbClr val="000066"/>
                </a:solidFill>
                <a:latin typeface="Arial"/>
                <a:cs typeface="Arial"/>
              </a:rPr>
              <a:t>s[0]</a:t>
            </a:r>
            <a:r>
              <a:rPr sz="1200" spc="-5" dirty="0">
                <a:solidFill>
                  <a:srgbClr val="000066"/>
                </a:solidFill>
                <a:latin typeface="Arial"/>
                <a:cs typeface="Arial"/>
              </a:rPr>
              <a:t> </a:t>
            </a:r>
            <a:r>
              <a:rPr sz="1200" dirty="0">
                <a:solidFill>
                  <a:srgbClr val="000066"/>
                </a:solidFill>
                <a:latin typeface="Arial"/>
                <a:cs typeface="Arial"/>
              </a:rPr>
              <a:t>=</a:t>
            </a:r>
            <a:r>
              <a:rPr sz="1200" spc="5" dirty="0">
                <a:solidFill>
                  <a:srgbClr val="000066"/>
                </a:solidFill>
                <a:latin typeface="Arial"/>
                <a:cs typeface="Arial"/>
              </a:rPr>
              <a:t> </a:t>
            </a:r>
            <a:r>
              <a:rPr sz="1200" spc="-25" dirty="0">
                <a:solidFill>
                  <a:srgbClr val="000066"/>
                </a:solidFill>
                <a:latin typeface="Arial"/>
                <a:cs typeface="Arial"/>
              </a:rPr>
              <a:t>0;</a:t>
            </a:r>
            <a:endParaRPr sz="1200" dirty="0">
              <a:latin typeface="Arial"/>
              <a:cs typeface="Arial"/>
            </a:endParaRPr>
          </a:p>
          <a:p>
            <a:pPr marL="273685">
              <a:lnSpc>
                <a:spcPct val="100000"/>
              </a:lnSpc>
              <a:spcBef>
                <a:spcPts val="275"/>
              </a:spcBef>
              <a:buNone/>
            </a:pPr>
            <a:r>
              <a:rPr sz="1200" dirty="0">
                <a:solidFill>
                  <a:srgbClr val="FF0000"/>
                </a:solidFill>
                <a:latin typeface="Arial"/>
                <a:cs typeface="Arial"/>
              </a:rPr>
              <a:t>for(int</a:t>
            </a:r>
            <a:r>
              <a:rPr sz="1200" spc="-20" dirty="0">
                <a:solidFill>
                  <a:srgbClr val="FF0000"/>
                </a:solidFill>
                <a:latin typeface="Arial"/>
                <a:cs typeface="Arial"/>
              </a:rPr>
              <a:t> </a:t>
            </a:r>
            <a:r>
              <a:rPr sz="1200" dirty="0">
                <a:solidFill>
                  <a:srgbClr val="FF0000"/>
                </a:solidFill>
                <a:latin typeface="Arial"/>
                <a:cs typeface="Arial"/>
              </a:rPr>
              <a:t>i=1</a:t>
            </a:r>
            <a:r>
              <a:rPr sz="1200" spc="-10" dirty="0">
                <a:solidFill>
                  <a:srgbClr val="FF0000"/>
                </a:solidFill>
                <a:latin typeface="Arial"/>
                <a:cs typeface="Arial"/>
              </a:rPr>
              <a:t>; </a:t>
            </a:r>
            <a:r>
              <a:rPr sz="1200" dirty="0">
                <a:solidFill>
                  <a:srgbClr val="FF0000"/>
                </a:solidFill>
                <a:latin typeface="Arial"/>
                <a:cs typeface="Arial"/>
              </a:rPr>
              <a:t>i&lt;=n</a:t>
            </a:r>
            <a:r>
              <a:rPr sz="1200" spc="-5" dirty="0">
                <a:solidFill>
                  <a:srgbClr val="FF0000"/>
                </a:solidFill>
                <a:latin typeface="Arial"/>
                <a:cs typeface="Arial"/>
              </a:rPr>
              <a:t>; </a:t>
            </a:r>
            <a:r>
              <a:rPr sz="1200" dirty="0">
                <a:solidFill>
                  <a:srgbClr val="FF0000"/>
                </a:solidFill>
                <a:latin typeface="Arial"/>
                <a:cs typeface="Arial"/>
              </a:rPr>
              <a:t>i</a:t>
            </a:r>
            <a:r>
              <a:rPr sz="1200" spc="50" dirty="0">
                <a:solidFill>
                  <a:srgbClr val="FF0000"/>
                </a:solidFill>
                <a:latin typeface="Arial"/>
                <a:cs typeface="Arial"/>
              </a:rPr>
              <a:t>++) </a:t>
            </a:r>
            <a:r>
              <a:rPr sz="1200" spc="50" dirty="0">
                <a:solidFill>
                  <a:srgbClr val="000066"/>
                </a:solidFill>
                <a:latin typeface="Arial"/>
                <a:cs typeface="Arial"/>
              </a:rPr>
              <a:t>//</a:t>
            </a:r>
            <a:r>
              <a:rPr sz="1200" spc="-10" dirty="0">
                <a:solidFill>
                  <a:srgbClr val="000066"/>
                </a:solidFill>
                <a:latin typeface="Arial"/>
                <a:cs typeface="Arial"/>
              </a:rPr>
              <a:t>i</a:t>
            </a:r>
            <a:r>
              <a:rPr sz="1200" spc="-10" dirty="0">
                <a:solidFill>
                  <a:srgbClr val="000066"/>
                </a:solidFill>
                <a:latin typeface="微软雅黑"/>
                <a:cs typeface="微软雅黑"/>
              </a:rPr>
              <a:t>表示前几段</a:t>
            </a:r>
            <a:endParaRPr sz="1200" dirty="0">
              <a:latin typeface="微软雅黑"/>
              <a:cs typeface="微软雅黑"/>
            </a:endParaRPr>
          </a:p>
          <a:p>
            <a:pPr marL="273685">
              <a:lnSpc>
                <a:spcPct val="100000"/>
              </a:lnSpc>
              <a:spcBef>
                <a:spcPts val="300"/>
              </a:spcBef>
              <a:buNone/>
            </a:pPr>
            <a:r>
              <a:rPr sz="1200" spc="-50" dirty="0">
                <a:solidFill>
                  <a:srgbClr val="000066"/>
                </a:solidFill>
                <a:latin typeface="Arial"/>
                <a:cs typeface="Arial"/>
              </a:rPr>
              <a:t>{</a:t>
            </a:r>
            <a:endParaRPr sz="1200" dirty="0">
              <a:latin typeface="Arial"/>
              <a:cs typeface="Arial"/>
            </a:endParaRPr>
          </a:p>
          <a:p>
            <a:pPr marL="445770">
              <a:lnSpc>
                <a:spcPct val="100000"/>
              </a:lnSpc>
              <a:spcBef>
                <a:spcPts val="275"/>
              </a:spcBef>
              <a:buNone/>
            </a:pPr>
            <a:r>
              <a:rPr sz="1200" dirty="0">
                <a:solidFill>
                  <a:srgbClr val="000066"/>
                </a:solidFill>
                <a:latin typeface="Arial"/>
                <a:cs typeface="Arial"/>
              </a:rPr>
              <a:t>b[i]</a:t>
            </a:r>
            <a:r>
              <a:rPr sz="1200" spc="-5" dirty="0">
                <a:solidFill>
                  <a:srgbClr val="000066"/>
                </a:solidFill>
                <a:latin typeface="Arial"/>
                <a:cs typeface="Arial"/>
              </a:rPr>
              <a:t> = </a:t>
            </a:r>
            <a:r>
              <a:rPr sz="1200" dirty="0">
                <a:solidFill>
                  <a:srgbClr val="000066"/>
                </a:solidFill>
                <a:latin typeface="Arial"/>
                <a:cs typeface="Arial"/>
              </a:rPr>
              <a:t>length(p[i]);</a:t>
            </a:r>
            <a:r>
              <a:rPr sz="1200" spc="-20" dirty="0">
                <a:solidFill>
                  <a:srgbClr val="000066"/>
                </a:solidFill>
                <a:latin typeface="Arial"/>
                <a:cs typeface="Arial"/>
              </a:rPr>
              <a:t> //</a:t>
            </a:r>
            <a:r>
              <a:rPr sz="1200" dirty="0">
                <a:solidFill>
                  <a:srgbClr val="000066"/>
                </a:solidFill>
                <a:latin typeface="微软雅黑"/>
                <a:cs typeface="微软雅黑"/>
              </a:rPr>
              <a:t>计算像素点</a:t>
            </a:r>
            <a:r>
              <a:rPr sz="1200" dirty="0">
                <a:solidFill>
                  <a:srgbClr val="000066"/>
                </a:solidFill>
                <a:latin typeface="Arial"/>
                <a:cs typeface="Arial"/>
              </a:rPr>
              <a:t>p</a:t>
            </a:r>
            <a:r>
              <a:rPr sz="1200" spc="-10" dirty="0">
                <a:solidFill>
                  <a:srgbClr val="000066"/>
                </a:solidFill>
                <a:latin typeface="微软雅黑"/>
                <a:cs typeface="微软雅黑"/>
              </a:rPr>
              <a:t>需要的存储位数</a:t>
            </a:r>
            <a:endParaRPr sz="1200" dirty="0">
              <a:latin typeface="微软雅黑"/>
              <a:cs typeface="微软雅黑"/>
            </a:endParaRPr>
          </a:p>
          <a:p>
            <a:pPr marL="445770">
              <a:lnSpc>
                <a:spcPct val="100000"/>
              </a:lnSpc>
              <a:spcBef>
                <a:spcPts val="300"/>
              </a:spcBef>
              <a:buNone/>
            </a:pPr>
            <a:r>
              <a:rPr sz="1200" dirty="0">
                <a:solidFill>
                  <a:srgbClr val="000066"/>
                </a:solidFill>
                <a:latin typeface="Arial"/>
                <a:cs typeface="Arial"/>
              </a:rPr>
              <a:t>int</a:t>
            </a:r>
            <a:r>
              <a:rPr sz="1200" spc="-10" dirty="0">
                <a:solidFill>
                  <a:srgbClr val="000066"/>
                </a:solidFill>
                <a:latin typeface="Arial"/>
                <a:cs typeface="Arial"/>
              </a:rPr>
              <a:t> </a:t>
            </a:r>
            <a:r>
              <a:rPr sz="1200" dirty="0">
                <a:solidFill>
                  <a:srgbClr val="000066"/>
                </a:solidFill>
                <a:latin typeface="Arial"/>
                <a:cs typeface="Arial"/>
              </a:rPr>
              <a:t>bmax</a:t>
            </a:r>
            <a:r>
              <a:rPr sz="1200" spc="-25" dirty="0">
                <a:solidFill>
                  <a:srgbClr val="000066"/>
                </a:solidFill>
                <a:latin typeface="Arial"/>
                <a:cs typeface="Arial"/>
              </a:rPr>
              <a:t> </a:t>
            </a:r>
            <a:r>
              <a:rPr sz="1200" dirty="0">
                <a:solidFill>
                  <a:srgbClr val="000066"/>
                </a:solidFill>
                <a:latin typeface="Arial"/>
                <a:cs typeface="Arial"/>
              </a:rPr>
              <a:t>=</a:t>
            </a:r>
            <a:r>
              <a:rPr sz="1200" spc="10" dirty="0">
                <a:solidFill>
                  <a:srgbClr val="000066"/>
                </a:solidFill>
                <a:latin typeface="Arial"/>
                <a:cs typeface="Arial"/>
              </a:rPr>
              <a:t> </a:t>
            </a:r>
            <a:r>
              <a:rPr sz="1200" spc="-10" dirty="0">
                <a:solidFill>
                  <a:srgbClr val="000066"/>
                </a:solidFill>
                <a:latin typeface="Arial"/>
                <a:cs typeface="Arial"/>
              </a:rPr>
              <a:t>b[i];</a:t>
            </a:r>
            <a:endParaRPr sz="1200" dirty="0">
              <a:latin typeface="Arial"/>
              <a:cs typeface="Arial"/>
            </a:endParaRPr>
          </a:p>
          <a:p>
            <a:pPr marL="445770" marR="5306695">
              <a:lnSpc>
                <a:spcPts val="1739"/>
              </a:lnSpc>
              <a:spcBef>
                <a:spcPts val="85"/>
              </a:spcBef>
              <a:buNone/>
            </a:pPr>
            <a:r>
              <a:rPr sz="1200" dirty="0">
                <a:solidFill>
                  <a:srgbClr val="000066"/>
                </a:solidFill>
                <a:latin typeface="Arial"/>
                <a:cs typeface="Arial"/>
              </a:rPr>
              <a:t>s[i] = </a:t>
            </a:r>
            <a:r>
              <a:rPr sz="1200" spc="-10" dirty="0">
                <a:solidFill>
                  <a:srgbClr val="000066"/>
                </a:solidFill>
                <a:latin typeface="Arial"/>
                <a:cs typeface="Arial"/>
              </a:rPr>
              <a:t>s[i-</a:t>
            </a:r>
            <a:r>
              <a:rPr sz="1200" dirty="0">
                <a:solidFill>
                  <a:srgbClr val="000066"/>
                </a:solidFill>
                <a:latin typeface="Arial"/>
                <a:cs typeface="Arial"/>
              </a:rPr>
              <a:t>1</a:t>
            </a:r>
            <a:r>
              <a:rPr sz="1200" spc="-5" dirty="0">
                <a:solidFill>
                  <a:srgbClr val="000066"/>
                </a:solidFill>
                <a:latin typeface="Arial"/>
                <a:cs typeface="Arial"/>
              </a:rPr>
              <a:t>] + </a:t>
            </a:r>
            <a:r>
              <a:rPr sz="1200" dirty="0">
                <a:solidFill>
                  <a:srgbClr val="000066"/>
                </a:solidFill>
                <a:latin typeface="Arial"/>
                <a:cs typeface="Arial"/>
              </a:rPr>
              <a:t>bmax</a:t>
            </a:r>
            <a:r>
              <a:rPr sz="1200" spc="70" dirty="0">
                <a:solidFill>
                  <a:srgbClr val="000066"/>
                </a:solidFill>
                <a:latin typeface="Arial"/>
                <a:cs typeface="Arial"/>
              </a:rPr>
              <a:t>; //</a:t>
            </a:r>
            <a:r>
              <a:rPr sz="1200" dirty="0">
                <a:solidFill>
                  <a:srgbClr val="000066"/>
                </a:solidFill>
                <a:latin typeface="微软雅黑"/>
                <a:cs typeface="微软雅黑"/>
              </a:rPr>
              <a:t>故下面</a:t>
            </a:r>
            <a:r>
              <a:rPr sz="1200" spc="-10" dirty="0">
                <a:solidFill>
                  <a:srgbClr val="000066"/>
                </a:solidFill>
                <a:latin typeface="Arial"/>
                <a:cs typeface="Arial"/>
              </a:rPr>
              <a:t>j</a:t>
            </a:r>
            <a:r>
              <a:rPr sz="1200" dirty="0">
                <a:solidFill>
                  <a:srgbClr val="000066"/>
                </a:solidFill>
                <a:latin typeface="微软雅黑"/>
                <a:cs typeface="微软雅黑"/>
              </a:rPr>
              <a:t>从</a:t>
            </a:r>
            <a:r>
              <a:rPr sz="1200" dirty="0">
                <a:solidFill>
                  <a:srgbClr val="000066"/>
                </a:solidFill>
                <a:latin typeface="Arial"/>
                <a:cs typeface="Arial"/>
              </a:rPr>
              <a:t>2</a:t>
            </a:r>
            <a:r>
              <a:rPr sz="1200" spc="-25" dirty="0">
                <a:solidFill>
                  <a:srgbClr val="000066"/>
                </a:solidFill>
                <a:latin typeface="微软雅黑"/>
                <a:cs typeface="微软雅黑"/>
              </a:rPr>
              <a:t>开始</a:t>
            </a:r>
            <a:r>
              <a:rPr sz="1200" spc="-50" dirty="0">
                <a:solidFill>
                  <a:srgbClr val="000066"/>
                </a:solidFill>
                <a:latin typeface="微软雅黑"/>
                <a:cs typeface="微软雅黑"/>
              </a:rPr>
              <a:t> </a:t>
            </a:r>
            <a:r>
              <a:rPr sz="1200" dirty="0">
                <a:solidFill>
                  <a:srgbClr val="000066"/>
                </a:solidFill>
                <a:latin typeface="Arial"/>
                <a:cs typeface="Arial"/>
              </a:rPr>
              <a:t>l[i] = </a:t>
            </a:r>
            <a:r>
              <a:rPr sz="1200" spc="-25" dirty="0">
                <a:solidFill>
                  <a:srgbClr val="000066"/>
                </a:solidFill>
                <a:latin typeface="Arial"/>
                <a:cs typeface="Arial"/>
              </a:rPr>
              <a:t>1;</a:t>
            </a:r>
            <a:endParaRPr sz="1200" dirty="0">
              <a:latin typeface="Arial"/>
              <a:cs typeface="Arial"/>
            </a:endParaRPr>
          </a:p>
          <a:p>
            <a:pPr marL="445770">
              <a:lnSpc>
                <a:spcPct val="100000"/>
              </a:lnSpc>
              <a:spcBef>
                <a:spcPts val="180"/>
              </a:spcBef>
              <a:buNone/>
            </a:pPr>
            <a:r>
              <a:rPr sz="1200" dirty="0">
                <a:solidFill>
                  <a:srgbClr val="FF0000"/>
                </a:solidFill>
                <a:latin typeface="Arial"/>
                <a:cs typeface="Arial"/>
              </a:rPr>
              <a:t>for(int</a:t>
            </a:r>
            <a:r>
              <a:rPr sz="1200" spc="-35" dirty="0">
                <a:solidFill>
                  <a:srgbClr val="FF0000"/>
                </a:solidFill>
                <a:latin typeface="Arial"/>
                <a:cs typeface="Arial"/>
              </a:rPr>
              <a:t> </a:t>
            </a:r>
            <a:r>
              <a:rPr sz="1200" dirty="0">
                <a:solidFill>
                  <a:srgbClr val="FF0000"/>
                </a:solidFill>
                <a:latin typeface="Arial"/>
                <a:cs typeface="Arial"/>
              </a:rPr>
              <a:t>j=2;</a:t>
            </a:r>
            <a:r>
              <a:rPr sz="1200" spc="-10" dirty="0">
                <a:solidFill>
                  <a:srgbClr val="FF0000"/>
                </a:solidFill>
                <a:latin typeface="Arial"/>
                <a:cs typeface="Arial"/>
              </a:rPr>
              <a:t> </a:t>
            </a:r>
            <a:r>
              <a:rPr sz="1200" dirty="0">
                <a:solidFill>
                  <a:srgbClr val="FF0000"/>
                </a:solidFill>
                <a:latin typeface="Arial"/>
                <a:cs typeface="Arial"/>
              </a:rPr>
              <a:t>j&lt;=i</a:t>
            </a:r>
            <a:r>
              <a:rPr sz="1200" spc="-10" dirty="0">
                <a:solidFill>
                  <a:srgbClr val="FF0000"/>
                </a:solidFill>
                <a:latin typeface="Arial"/>
                <a:cs typeface="Arial"/>
              </a:rPr>
              <a:t> </a:t>
            </a:r>
            <a:r>
              <a:rPr sz="1200" dirty="0">
                <a:solidFill>
                  <a:srgbClr val="FF0000"/>
                </a:solidFill>
                <a:latin typeface="Arial"/>
                <a:cs typeface="Arial"/>
              </a:rPr>
              <a:t>&amp;&amp;</a:t>
            </a:r>
            <a:r>
              <a:rPr sz="1200" spc="-15" dirty="0">
                <a:solidFill>
                  <a:srgbClr val="FF0000"/>
                </a:solidFill>
                <a:latin typeface="Arial"/>
                <a:cs typeface="Arial"/>
              </a:rPr>
              <a:t> </a:t>
            </a:r>
            <a:r>
              <a:rPr sz="1200" dirty="0">
                <a:solidFill>
                  <a:srgbClr val="FF0000"/>
                </a:solidFill>
                <a:latin typeface="Arial"/>
                <a:cs typeface="Arial"/>
              </a:rPr>
              <a:t>j&lt;=Lmax;</a:t>
            </a:r>
            <a:r>
              <a:rPr sz="1200" spc="-10" dirty="0">
                <a:solidFill>
                  <a:srgbClr val="FF0000"/>
                </a:solidFill>
                <a:latin typeface="Arial"/>
                <a:cs typeface="Arial"/>
              </a:rPr>
              <a:t> </a:t>
            </a:r>
            <a:r>
              <a:rPr sz="1200" spc="-20" dirty="0">
                <a:solidFill>
                  <a:srgbClr val="FF0000"/>
                </a:solidFill>
                <a:latin typeface="Arial"/>
                <a:cs typeface="Arial"/>
              </a:rPr>
              <a:t>j++)</a:t>
            </a:r>
            <a:endParaRPr sz="1200" dirty="0">
              <a:solidFill>
                <a:srgbClr val="FF0000"/>
              </a:solidFill>
              <a:latin typeface="Arial"/>
              <a:cs typeface="Arial"/>
            </a:endParaRPr>
          </a:p>
          <a:p>
            <a:pPr marL="445770">
              <a:lnSpc>
                <a:spcPct val="100000"/>
              </a:lnSpc>
              <a:spcBef>
                <a:spcPts val="280"/>
              </a:spcBef>
              <a:buNone/>
            </a:pPr>
            <a:r>
              <a:rPr sz="1200" spc="-10" dirty="0">
                <a:solidFill>
                  <a:srgbClr val="000066"/>
                </a:solidFill>
                <a:latin typeface="Arial"/>
                <a:cs typeface="Arial"/>
              </a:rPr>
              <a:t>//</a:t>
            </a:r>
            <a:r>
              <a:rPr sz="1200" spc="-5" dirty="0">
                <a:solidFill>
                  <a:srgbClr val="000066"/>
                </a:solidFill>
                <a:latin typeface="微软雅黑"/>
                <a:cs typeface="微软雅黑"/>
              </a:rPr>
              <a:t>递推关系</a:t>
            </a:r>
            <a:r>
              <a:rPr sz="1200" dirty="0">
                <a:solidFill>
                  <a:srgbClr val="000066"/>
                </a:solidFill>
                <a:latin typeface="Arial"/>
                <a:cs typeface="Arial"/>
              </a:rPr>
              <a:t>:s[i]=</a:t>
            </a:r>
            <a:r>
              <a:rPr sz="1200" spc="380" dirty="0">
                <a:solidFill>
                  <a:srgbClr val="000066"/>
                </a:solidFill>
                <a:latin typeface="Arial"/>
                <a:cs typeface="Arial"/>
              </a:rPr>
              <a:t> </a:t>
            </a:r>
            <a:r>
              <a:rPr sz="1200" dirty="0">
                <a:solidFill>
                  <a:srgbClr val="000066"/>
                </a:solidFill>
                <a:latin typeface="Arial"/>
                <a:cs typeface="Arial"/>
              </a:rPr>
              <a:t>min {</a:t>
            </a:r>
            <a:r>
              <a:rPr sz="1200" spc="-10" dirty="0">
                <a:solidFill>
                  <a:srgbClr val="000066"/>
                </a:solidFill>
                <a:latin typeface="Arial"/>
                <a:cs typeface="Arial"/>
              </a:rPr>
              <a:t>s[i-</a:t>
            </a:r>
            <a:r>
              <a:rPr sz="1200" dirty="0">
                <a:solidFill>
                  <a:srgbClr val="000066"/>
                </a:solidFill>
                <a:latin typeface="Arial"/>
                <a:cs typeface="Arial"/>
              </a:rPr>
              <a:t>j]+</a:t>
            </a:r>
            <a:r>
              <a:rPr sz="1200" spc="25" dirty="0">
                <a:solidFill>
                  <a:srgbClr val="000066"/>
                </a:solidFill>
                <a:latin typeface="Arial"/>
                <a:cs typeface="Arial"/>
              </a:rPr>
              <a:t> </a:t>
            </a:r>
            <a:r>
              <a:rPr sz="1200" spc="-10" dirty="0">
                <a:solidFill>
                  <a:srgbClr val="000066"/>
                </a:solidFill>
                <a:latin typeface="Arial"/>
                <a:cs typeface="Arial"/>
              </a:rPr>
              <a:t>lsum(i-j+1,i)*bmax(i-</a:t>
            </a:r>
            <a:r>
              <a:rPr sz="1200" dirty="0">
                <a:solidFill>
                  <a:srgbClr val="000066"/>
                </a:solidFill>
                <a:latin typeface="Arial"/>
                <a:cs typeface="Arial"/>
              </a:rPr>
              <a:t>j+1,i) } + </a:t>
            </a:r>
            <a:r>
              <a:rPr sz="1200" spc="-25" dirty="0">
                <a:solidFill>
                  <a:srgbClr val="000066"/>
                </a:solidFill>
                <a:latin typeface="Arial"/>
                <a:cs typeface="Arial"/>
              </a:rPr>
              <a:t>11</a:t>
            </a:r>
            <a:endParaRPr sz="1200" dirty="0">
              <a:latin typeface="Arial"/>
              <a:cs typeface="Arial"/>
            </a:endParaRPr>
          </a:p>
          <a:p>
            <a:pPr marL="445770">
              <a:lnSpc>
                <a:spcPct val="100000"/>
              </a:lnSpc>
              <a:spcBef>
                <a:spcPts val="300"/>
              </a:spcBef>
              <a:buNone/>
            </a:pPr>
            <a:r>
              <a:rPr sz="1200" spc="-50" dirty="0">
                <a:solidFill>
                  <a:srgbClr val="000066"/>
                </a:solidFill>
                <a:latin typeface="Arial"/>
                <a:cs typeface="Arial"/>
              </a:rPr>
              <a:t>{</a:t>
            </a:r>
            <a:endParaRPr sz="1200" dirty="0">
              <a:latin typeface="Arial"/>
              <a:cs typeface="Arial"/>
            </a:endParaRPr>
          </a:p>
          <a:p>
            <a:pPr marL="617220">
              <a:lnSpc>
                <a:spcPct val="100000"/>
              </a:lnSpc>
              <a:spcBef>
                <a:spcPts val="285"/>
              </a:spcBef>
              <a:buNone/>
            </a:pPr>
            <a:r>
              <a:rPr sz="1200" dirty="0">
                <a:solidFill>
                  <a:srgbClr val="000066"/>
                </a:solidFill>
                <a:latin typeface="Arial"/>
                <a:cs typeface="Arial"/>
              </a:rPr>
              <a:t>if(bmax</a:t>
            </a:r>
            <a:r>
              <a:rPr sz="1200" spc="-15" dirty="0">
                <a:solidFill>
                  <a:srgbClr val="000066"/>
                </a:solidFill>
                <a:latin typeface="Arial"/>
                <a:cs typeface="Arial"/>
              </a:rPr>
              <a:t> </a:t>
            </a:r>
            <a:r>
              <a:rPr sz="1200" dirty="0">
                <a:solidFill>
                  <a:srgbClr val="000066"/>
                </a:solidFill>
                <a:latin typeface="Arial"/>
                <a:cs typeface="Arial"/>
              </a:rPr>
              <a:t>&lt;</a:t>
            </a:r>
            <a:r>
              <a:rPr sz="1200" spc="10" dirty="0">
                <a:solidFill>
                  <a:srgbClr val="000066"/>
                </a:solidFill>
                <a:latin typeface="Arial"/>
                <a:cs typeface="Arial"/>
              </a:rPr>
              <a:t> </a:t>
            </a:r>
            <a:r>
              <a:rPr sz="1200" spc="-10" dirty="0">
                <a:solidFill>
                  <a:srgbClr val="000066"/>
                </a:solidFill>
                <a:latin typeface="Arial"/>
                <a:cs typeface="Arial"/>
              </a:rPr>
              <a:t>b[i-</a:t>
            </a:r>
            <a:r>
              <a:rPr sz="1200" spc="-20" dirty="0">
                <a:solidFill>
                  <a:srgbClr val="000066"/>
                </a:solidFill>
                <a:latin typeface="Arial"/>
                <a:cs typeface="Arial"/>
              </a:rPr>
              <a:t>j+1])</a:t>
            </a:r>
            <a:endParaRPr sz="1200" dirty="0">
              <a:latin typeface="Arial"/>
              <a:cs typeface="Arial"/>
            </a:endParaRPr>
          </a:p>
          <a:p>
            <a:pPr marL="617220" marR="6162040">
              <a:lnSpc>
                <a:spcPct val="120000"/>
              </a:lnSpc>
              <a:spcBef>
                <a:spcPts val="5"/>
              </a:spcBef>
              <a:buNone/>
            </a:pPr>
            <a:r>
              <a:rPr lang="en-US" sz="1200" dirty="0" smtClean="0">
                <a:solidFill>
                  <a:srgbClr val="000066"/>
                </a:solidFill>
                <a:latin typeface="Arial"/>
                <a:cs typeface="Arial"/>
              </a:rPr>
              <a:t>      </a:t>
            </a:r>
            <a:r>
              <a:rPr sz="1200" dirty="0" err="1" smtClean="0">
                <a:solidFill>
                  <a:srgbClr val="000066"/>
                </a:solidFill>
                <a:latin typeface="Arial"/>
                <a:cs typeface="Arial"/>
              </a:rPr>
              <a:t>bmax</a:t>
            </a:r>
            <a:r>
              <a:rPr sz="1200" spc="-15" dirty="0" smtClean="0">
                <a:solidFill>
                  <a:srgbClr val="000066"/>
                </a:solidFill>
                <a:latin typeface="Arial"/>
                <a:cs typeface="Arial"/>
              </a:rPr>
              <a:t> </a:t>
            </a:r>
            <a:r>
              <a:rPr sz="1200" dirty="0">
                <a:solidFill>
                  <a:srgbClr val="000066"/>
                </a:solidFill>
                <a:latin typeface="Arial"/>
                <a:cs typeface="Arial"/>
              </a:rPr>
              <a:t>=</a:t>
            </a:r>
            <a:r>
              <a:rPr sz="1200" spc="10" dirty="0">
                <a:solidFill>
                  <a:srgbClr val="000066"/>
                </a:solidFill>
                <a:latin typeface="Arial"/>
                <a:cs typeface="Arial"/>
              </a:rPr>
              <a:t> </a:t>
            </a:r>
            <a:r>
              <a:rPr sz="1200" spc="-10" dirty="0">
                <a:solidFill>
                  <a:srgbClr val="000066"/>
                </a:solidFill>
                <a:latin typeface="Arial"/>
                <a:cs typeface="Arial"/>
              </a:rPr>
              <a:t>b[i-</a:t>
            </a:r>
            <a:r>
              <a:rPr sz="1200" spc="-20" dirty="0">
                <a:solidFill>
                  <a:srgbClr val="000066"/>
                </a:solidFill>
                <a:latin typeface="Arial"/>
                <a:cs typeface="Arial"/>
              </a:rPr>
              <a:t>j+1</a:t>
            </a:r>
            <a:r>
              <a:rPr sz="1200" spc="-20" dirty="0" smtClean="0">
                <a:solidFill>
                  <a:srgbClr val="000066"/>
                </a:solidFill>
                <a:latin typeface="Arial"/>
                <a:cs typeface="Arial"/>
              </a:rPr>
              <a:t>];</a:t>
            </a:r>
            <a:endParaRPr lang="en-US" sz="1200" spc="-20" dirty="0" smtClean="0">
              <a:solidFill>
                <a:srgbClr val="000066"/>
              </a:solidFill>
              <a:latin typeface="Arial"/>
              <a:cs typeface="Arial"/>
            </a:endParaRPr>
          </a:p>
          <a:p>
            <a:pPr marL="617220" marR="6162040">
              <a:lnSpc>
                <a:spcPct val="120000"/>
              </a:lnSpc>
              <a:spcBef>
                <a:spcPts val="5"/>
              </a:spcBef>
              <a:buNone/>
            </a:pPr>
            <a:r>
              <a:rPr sz="1200" dirty="0" smtClean="0">
                <a:solidFill>
                  <a:srgbClr val="000066"/>
                </a:solidFill>
                <a:latin typeface="Arial"/>
                <a:cs typeface="Arial"/>
              </a:rPr>
              <a:t>if(s[</a:t>
            </a:r>
            <a:r>
              <a:rPr sz="1200" dirty="0" err="1" smtClean="0">
                <a:solidFill>
                  <a:srgbClr val="000066"/>
                </a:solidFill>
                <a:latin typeface="Arial"/>
                <a:cs typeface="Arial"/>
              </a:rPr>
              <a:t>i</a:t>
            </a:r>
            <a:r>
              <a:rPr sz="1200" dirty="0">
                <a:solidFill>
                  <a:srgbClr val="000066"/>
                </a:solidFill>
                <a:latin typeface="Arial"/>
                <a:cs typeface="Arial"/>
              </a:rPr>
              <a:t>]</a:t>
            </a:r>
            <a:r>
              <a:rPr sz="1200" spc="-5" dirty="0">
                <a:solidFill>
                  <a:srgbClr val="000066"/>
                </a:solidFill>
                <a:latin typeface="Arial"/>
                <a:cs typeface="Arial"/>
              </a:rPr>
              <a:t> </a:t>
            </a:r>
            <a:r>
              <a:rPr sz="1200" dirty="0">
                <a:solidFill>
                  <a:srgbClr val="000066"/>
                </a:solidFill>
                <a:latin typeface="Arial"/>
                <a:cs typeface="Arial"/>
              </a:rPr>
              <a:t>&gt; </a:t>
            </a:r>
            <a:r>
              <a:rPr sz="1200" spc="-10" dirty="0">
                <a:solidFill>
                  <a:srgbClr val="000066"/>
                </a:solidFill>
                <a:latin typeface="Arial"/>
                <a:cs typeface="Arial"/>
              </a:rPr>
              <a:t>s[i-</a:t>
            </a:r>
            <a:r>
              <a:rPr sz="1200" dirty="0">
                <a:solidFill>
                  <a:srgbClr val="000066"/>
                </a:solidFill>
                <a:latin typeface="Arial"/>
                <a:cs typeface="Arial"/>
              </a:rPr>
              <a:t>j] +</a:t>
            </a:r>
            <a:r>
              <a:rPr sz="1200" spc="-5" dirty="0">
                <a:solidFill>
                  <a:srgbClr val="000066"/>
                </a:solidFill>
                <a:latin typeface="Arial"/>
                <a:cs typeface="Arial"/>
              </a:rPr>
              <a:t> </a:t>
            </a:r>
            <a:r>
              <a:rPr sz="1200" spc="-10" dirty="0">
                <a:solidFill>
                  <a:srgbClr val="000066"/>
                </a:solidFill>
                <a:latin typeface="Arial"/>
                <a:cs typeface="Arial"/>
              </a:rPr>
              <a:t>j*bmax)</a:t>
            </a:r>
            <a:endParaRPr sz="1200" dirty="0">
              <a:latin typeface="Arial"/>
              <a:cs typeface="Arial"/>
            </a:endParaRPr>
          </a:p>
          <a:p>
            <a:pPr marL="617220">
              <a:lnSpc>
                <a:spcPct val="100000"/>
              </a:lnSpc>
              <a:spcBef>
                <a:spcPts val="275"/>
              </a:spcBef>
              <a:buNone/>
            </a:pPr>
            <a:r>
              <a:rPr sz="1200" spc="-10" dirty="0">
                <a:solidFill>
                  <a:srgbClr val="000066"/>
                </a:solidFill>
                <a:latin typeface="Arial"/>
                <a:cs typeface="Arial"/>
              </a:rPr>
              <a:t>//</a:t>
            </a:r>
            <a:r>
              <a:rPr sz="1200" dirty="0">
                <a:solidFill>
                  <a:srgbClr val="000066"/>
                </a:solidFill>
                <a:latin typeface="微软雅黑"/>
                <a:cs typeface="微软雅黑"/>
              </a:rPr>
              <a:t>因为一开始所有序列并没有分段</a:t>
            </a:r>
            <a:r>
              <a:rPr sz="1200" spc="-10" dirty="0">
                <a:solidFill>
                  <a:srgbClr val="000066"/>
                </a:solidFill>
                <a:latin typeface="Arial"/>
                <a:cs typeface="Arial"/>
              </a:rPr>
              <a:t>,</a:t>
            </a:r>
            <a:r>
              <a:rPr sz="1200" dirty="0">
                <a:solidFill>
                  <a:srgbClr val="000066"/>
                </a:solidFill>
                <a:latin typeface="微软雅黑"/>
                <a:cs typeface="微软雅黑"/>
              </a:rPr>
              <a:t>所以可以看作每一段就是一个数</a:t>
            </a:r>
            <a:r>
              <a:rPr sz="1200" spc="-10" dirty="0">
                <a:solidFill>
                  <a:srgbClr val="000066"/>
                </a:solidFill>
                <a:latin typeface="Arial"/>
                <a:cs typeface="Arial"/>
              </a:rPr>
              <a:t>,</a:t>
            </a:r>
            <a:r>
              <a:rPr sz="1200" dirty="0">
                <a:solidFill>
                  <a:srgbClr val="000066"/>
                </a:solidFill>
                <a:latin typeface="微软雅黑"/>
                <a:cs typeface="微软雅黑"/>
              </a:rPr>
              <a:t>故</a:t>
            </a:r>
            <a:r>
              <a:rPr sz="1200" spc="-10" dirty="0">
                <a:solidFill>
                  <a:srgbClr val="000066"/>
                </a:solidFill>
                <a:latin typeface="Arial"/>
                <a:cs typeface="Arial"/>
              </a:rPr>
              <a:t>lsum(i-</a:t>
            </a:r>
            <a:r>
              <a:rPr sz="1200" dirty="0">
                <a:solidFill>
                  <a:srgbClr val="000066"/>
                </a:solidFill>
                <a:latin typeface="Arial"/>
                <a:cs typeface="Arial"/>
              </a:rPr>
              <a:t>j+1</a:t>
            </a:r>
            <a:r>
              <a:rPr sz="1200" spc="5" dirty="0">
                <a:solidFill>
                  <a:srgbClr val="000066"/>
                </a:solidFill>
                <a:latin typeface="Arial"/>
                <a:cs typeface="Arial"/>
              </a:rPr>
              <a:t>, </a:t>
            </a:r>
            <a:r>
              <a:rPr sz="1200" dirty="0">
                <a:solidFill>
                  <a:srgbClr val="000066"/>
                </a:solidFill>
                <a:latin typeface="Arial"/>
                <a:cs typeface="Arial"/>
              </a:rPr>
              <a:t>i)</a:t>
            </a:r>
            <a:r>
              <a:rPr sz="1200" spc="5" dirty="0">
                <a:solidFill>
                  <a:srgbClr val="000066"/>
                </a:solidFill>
                <a:latin typeface="Arial"/>
                <a:cs typeface="Arial"/>
              </a:rPr>
              <a:t> = </a:t>
            </a:r>
            <a:r>
              <a:rPr sz="1200" spc="-25" dirty="0">
                <a:solidFill>
                  <a:srgbClr val="000066"/>
                </a:solidFill>
                <a:latin typeface="Arial"/>
                <a:cs typeface="Arial"/>
              </a:rPr>
              <a:t>j;</a:t>
            </a:r>
            <a:endParaRPr sz="1200" dirty="0">
              <a:latin typeface="Arial"/>
              <a:cs typeface="Arial"/>
            </a:endParaRPr>
          </a:p>
          <a:p>
            <a:pPr marL="617220">
              <a:lnSpc>
                <a:spcPct val="100000"/>
              </a:lnSpc>
              <a:spcBef>
                <a:spcPts val="300"/>
              </a:spcBef>
              <a:buNone/>
            </a:pPr>
            <a:r>
              <a:rPr sz="1200" spc="-50" dirty="0">
                <a:solidFill>
                  <a:srgbClr val="000066"/>
                </a:solidFill>
                <a:latin typeface="Arial"/>
                <a:cs typeface="Arial"/>
              </a:rPr>
              <a:t>{</a:t>
            </a:r>
            <a:endParaRPr sz="1200" dirty="0">
              <a:latin typeface="Arial"/>
              <a:cs typeface="Arial"/>
            </a:endParaRPr>
          </a:p>
          <a:p>
            <a:pPr marL="789305">
              <a:lnSpc>
                <a:spcPct val="100000"/>
              </a:lnSpc>
              <a:spcBef>
                <a:spcPts val="285"/>
              </a:spcBef>
              <a:buNone/>
            </a:pPr>
            <a:r>
              <a:rPr sz="1200" dirty="0">
                <a:solidFill>
                  <a:srgbClr val="FF0000"/>
                </a:solidFill>
                <a:latin typeface="Arial"/>
                <a:cs typeface="Arial"/>
              </a:rPr>
              <a:t>s[i] =</a:t>
            </a:r>
            <a:r>
              <a:rPr sz="1200" spc="5" dirty="0">
                <a:solidFill>
                  <a:srgbClr val="FF0000"/>
                </a:solidFill>
                <a:latin typeface="Arial"/>
                <a:cs typeface="Arial"/>
              </a:rPr>
              <a:t> </a:t>
            </a:r>
            <a:r>
              <a:rPr sz="1200" spc="-10" dirty="0">
                <a:solidFill>
                  <a:srgbClr val="FF0000"/>
                </a:solidFill>
                <a:latin typeface="Arial"/>
                <a:cs typeface="Arial"/>
              </a:rPr>
              <a:t>s[i-</a:t>
            </a:r>
            <a:r>
              <a:rPr sz="1200" dirty="0">
                <a:solidFill>
                  <a:srgbClr val="FF0000"/>
                </a:solidFill>
                <a:latin typeface="Arial"/>
                <a:cs typeface="Arial"/>
              </a:rPr>
              <a:t>j] +</a:t>
            </a:r>
            <a:r>
              <a:rPr sz="1200" spc="15" dirty="0">
                <a:solidFill>
                  <a:srgbClr val="FF0000"/>
                </a:solidFill>
                <a:latin typeface="Arial"/>
                <a:cs typeface="Arial"/>
              </a:rPr>
              <a:t> </a:t>
            </a:r>
            <a:r>
              <a:rPr sz="1200" spc="-10" dirty="0">
                <a:solidFill>
                  <a:srgbClr val="FF0000"/>
                </a:solidFill>
                <a:latin typeface="Arial"/>
                <a:cs typeface="Arial"/>
              </a:rPr>
              <a:t>j*bmax</a:t>
            </a:r>
            <a:r>
              <a:rPr sz="1200" spc="-10" dirty="0">
                <a:solidFill>
                  <a:srgbClr val="000066"/>
                </a:solidFill>
                <a:latin typeface="Arial"/>
                <a:cs typeface="Arial"/>
              </a:rPr>
              <a:t>;</a:t>
            </a:r>
            <a:endParaRPr sz="1200" dirty="0">
              <a:latin typeface="Arial"/>
              <a:cs typeface="Arial"/>
            </a:endParaRPr>
          </a:p>
          <a:p>
            <a:pPr marL="789305">
              <a:lnSpc>
                <a:spcPct val="100000"/>
              </a:lnSpc>
              <a:spcBef>
                <a:spcPts val="290"/>
              </a:spcBef>
              <a:buNone/>
            </a:pPr>
            <a:r>
              <a:rPr sz="1200" dirty="0">
                <a:solidFill>
                  <a:srgbClr val="000066"/>
                </a:solidFill>
                <a:latin typeface="Arial"/>
                <a:cs typeface="Arial"/>
              </a:rPr>
              <a:t>l[i]</a:t>
            </a:r>
            <a:r>
              <a:rPr sz="1200" spc="-10" dirty="0">
                <a:solidFill>
                  <a:srgbClr val="000066"/>
                </a:solidFill>
                <a:latin typeface="Arial"/>
                <a:cs typeface="Arial"/>
              </a:rPr>
              <a:t> </a:t>
            </a:r>
            <a:r>
              <a:rPr sz="1200" dirty="0">
                <a:solidFill>
                  <a:srgbClr val="000066"/>
                </a:solidFill>
                <a:latin typeface="Arial"/>
                <a:cs typeface="Arial"/>
              </a:rPr>
              <a:t>= </a:t>
            </a:r>
            <a:r>
              <a:rPr sz="1200" spc="-35" dirty="0">
                <a:solidFill>
                  <a:srgbClr val="000066"/>
                </a:solidFill>
                <a:latin typeface="Arial"/>
                <a:cs typeface="Arial"/>
              </a:rPr>
              <a:t>j;</a:t>
            </a:r>
            <a:endParaRPr sz="1200" dirty="0">
              <a:latin typeface="Arial"/>
              <a:cs typeface="Arial"/>
            </a:endParaRPr>
          </a:p>
          <a:p>
            <a:pPr marL="831850">
              <a:lnSpc>
                <a:spcPct val="100000"/>
              </a:lnSpc>
              <a:spcBef>
                <a:spcPts val="280"/>
              </a:spcBef>
              <a:buNone/>
            </a:pPr>
            <a:r>
              <a:rPr sz="1200" spc="-10" dirty="0">
                <a:solidFill>
                  <a:srgbClr val="000066"/>
                </a:solidFill>
                <a:latin typeface="Arial"/>
                <a:cs typeface="Arial"/>
              </a:rPr>
              <a:t>//</a:t>
            </a:r>
            <a:r>
              <a:rPr sz="1200" dirty="0">
                <a:solidFill>
                  <a:srgbClr val="000066"/>
                </a:solidFill>
                <a:latin typeface="微软雅黑"/>
                <a:cs typeface="微软雅黑"/>
              </a:rPr>
              <a:t>最优断开位置</a:t>
            </a:r>
            <a:r>
              <a:rPr sz="1200" spc="-10" dirty="0">
                <a:solidFill>
                  <a:srgbClr val="000066"/>
                </a:solidFill>
                <a:latin typeface="Arial"/>
                <a:cs typeface="Arial"/>
              </a:rPr>
              <a:t>,l[i]</a:t>
            </a:r>
            <a:r>
              <a:rPr sz="1200" dirty="0">
                <a:solidFill>
                  <a:srgbClr val="000066"/>
                </a:solidFill>
                <a:latin typeface="微软雅黑"/>
                <a:cs typeface="微软雅黑"/>
              </a:rPr>
              <a:t>表示前</a:t>
            </a:r>
            <a:r>
              <a:rPr sz="1200" spc="-10" dirty="0">
                <a:solidFill>
                  <a:srgbClr val="000066"/>
                </a:solidFill>
                <a:latin typeface="Arial"/>
                <a:cs typeface="Arial"/>
              </a:rPr>
              <a:t>i</a:t>
            </a:r>
            <a:r>
              <a:rPr sz="1200" dirty="0">
                <a:solidFill>
                  <a:srgbClr val="000066"/>
                </a:solidFill>
                <a:latin typeface="微软雅黑"/>
                <a:cs typeface="微软雅黑"/>
              </a:rPr>
              <a:t>段的最优分段方案中应该是在</a:t>
            </a:r>
            <a:r>
              <a:rPr sz="1200" spc="-10" dirty="0">
                <a:solidFill>
                  <a:srgbClr val="000066"/>
                </a:solidFill>
                <a:latin typeface="Arial"/>
                <a:cs typeface="Arial"/>
              </a:rPr>
              <a:t>i-j</a:t>
            </a:r>
            <a:r>
              <a:rPr sz="1200" spc="-20" dirty="0">
                <a:solidFill>
                  <a:srgbClr val="000066"/>
                </a:solidFill>
                <a:latin typeface="微软雅黑"/>
                <a:cs typeface="微软雅黑"/>
              </a:rPr>
              <a:t>处断开</a:t>
            </a:r>
            <a:endParaRPr sz="1200" dirty="0">
              <a:latin typeface="微软雅黑"/>
              <a:cs typeface="微软雅黑"/>
            </a:endParaRPr>
          </a:p>
          <a:p>
            <a:pPr marL="831850">
              <a:lnSpc>
                <a:spcPct val="100000"/>
              </a:lnSpc>
              <a:spcBef>
                <a:spcPts val="285"/>
              </a:spcBef>
              <a:buNone/>
            </a:pPr>
            <a:r>
              <a:rPr sz="1200" spc="-10" dirty="0">
                <a:solidFill>
                  <a:srgbClr val="000066"/>
                </a:solidFill>
                <a:latin typeface="Arial"/>
                <a:cs typeface="Arial"/>
              </a:rPr>
              <a:t>//</a:t>
            </a:r>
            <a:r>
              <a:rPr sz="1200" dirty="0">
                <a:solidFill>
                  <a:srgbClr val="000066"/>
                </a:solidFill>
                <a:latin typeface="微软雅黑"/>
                <a:cs typeface="微软雅黑"/>
              </a:rPr>
              <a:t>比如</a:t>
            </a:r>
            <a:r>
              <a:rPr sz="1200" dirty="0">
                <a:solidFill>
                  <a:srgbClr val="000066"/>
                </a:solidFill>
                <a:latin typeface="Arial"/>
                <a:cs typeface="Arial"/>
              </a:rPr>
              <a:t>l[5] = 3,</a:t>
            </a:r>
            <a:r>
              <a:rPr sz="1200" dirty="0">
                <a:solidFill>
                  <a:srgbClr val="000066"/>
                </a:solidFill>
                <a:latin typeface="微软雅黑"/>
                <a:cs typeface="微软雅黑"/>
              </a:rPr>
              <a:t>这表示前五段的最优分段应该是</a:t>
            </a:r>
            <a:r>
              <a:rPr sz="1200" spc="-10" dirty="0">
                <a:solidFill>
                  <a:srgbClr val="000066"/>
                </a:solidFill>
                <a:latin typeface="Arial"/>
                <a:cs typeface="Arial"/>
              </a:rPr>
              <a:t>(5-3=2)</a:t>
            </a:r>
            <a:r>
              <a:rPr sz="1200" spc="-5" dirty="0">
                <a:solidFill>
                  <a:srgbClr val="000066"/>
                </a:solidFill>
                <a:latin typeface="微软雅黑"/>
                <a:cs typeface="微软雅黑"/>
              </a:rPr>
              <a:t>处断开</a:t>
            </a:r>
            <a:r>
              <a:rPr sz="1200" dirty="0">
                <a:solidFill>
                  <a:srgbClr val="000066"/>
                </a:solidFill>
                <a:latin typeface="Arial"/>
                <a:cs typeface="Arial"/>
              </a:rPr>
              <a:t>,s[5</a:t>
            </a:r>
            <a:r>
              <a:rPr sz="1200" spc="-5" dirty="0">
                <a:solidFill>
                  <a:srgbClr val="000066"/>
                </a:solidFill>
                <a:latin typeface="Arial"/>
                <a:cs typeface="Arial"/>
              </a:rPr>
              <a:t>] = </a:t>
            </a:r>
            <a:r>
              <a:rPr sz="1200" dirty="0">
                <a:solidFill>
                  <a:srgbClr val="000066"/>
                </a:solidFill>
                <a:latin typeface="Arial"/>
                <a:cs typeface="Arial"/>
              </a:rPr>
              <a:t>s[2</a:t>
            </a:r>
            <a:r>
              <a:rPr sz="1200" spc="-5" dirty="0">
                <a:solidFill>
                  <a:srgbClr val="000066"/>
                </a:solidFill>
                <a:latin typeface="Arial"/>
                <a:cs typeface="Arial"/>
              </a:rPr>
              <a:t>] + </a:t>
            </a:r>
            <a:r>
              <a:rPr sz="1200" spc="-10" dirty="0">
                <a:solidFill>
                  <a:srgbClr val="000066"/>
                </a:solidFill>
                <a:latin typeface="Arial"/>
                <a:cs typeface="Arial"/>
              </a:rPr>
              <a:t>3*bmax</a:t>
            </a:r>
            <a:endParaRPr sz="1200" dirty="0">
              <a:latin typeface="Arial"/>
              <a:cs typeface="Arial"/>
            </a:endParaRPr>
          </a:p>
          <a:p>
            <a:pPr marL="831850">
              <a:lnSpc>
                <a:spcPct val="100000"/>
              </a:lnSpc>
              <a:spcBef>
                <a:spcPts val="290"/>
              </a:spcBef>
              <a:buNone/>
            </a:pPr>
            <a:r>
              <a:rPr sz="1200" spc="-10" dirty="0">
                <a:solidFill>
                  <a:srgbClr val="000066"/>
                </a:solidFill>
                <a:latin typeface="Arial"/>
                <a:cs typeface="Arial"/>
              </a:rPr>
              <a:t>//</a:t>
            </a:r>
            <a:r>
              <a:rPr sz="1200" dirty="0">
                <a:solidFill>
                  <a:srgbClr val="000066"/>
                </a:solidFill>
                <a:latin typeface="微软雅黑"/>
                <a:cs typeface="微软雅黑"/>
              </a:rPr>
              <a:t>即 </a:t>
            </a:r>
            <a:r>
              <a:rPr sz="1200" dirty="0">
                <a:solidFill>
                  <a:srgbClr val="000066"/>
                </a:solidFill>
                <a:latin typeface="Arial"/>
                <a:cs typeface="Arial"/>
              </a:rPr>
              <a:t>12</a:t>
            </a:r>
            <a:r>
              <a:rPr sz="1200" spc="10" dirty="0">
                <a:solidFill>
                  <a:srgbClr val="000066"/>
                </a:solidFill>
                <a:latin typeface="Arial"/>
                <a:cs typeface="Arial"/>
              </a:rPr>
              <a:t> </a:t>
            </a:r>
            <a:r>
              <a:rPr sz="1200" dirty="0">
                <a:solidFill>
                  <a:srgbClr val="000066"/>
                </a:solidFill>
                <a:latin typeface="Arial"/>
                <a:cs typeface="Arial"/>
              </a:rPr>
              <a:t>|</a:t>
            </a:r>
            <a:r>
              <a:rPr sz="1200" spc="20" dirty="0">
                <a:solidFill>
                  <a:srgbClr val="000066"/>
                </a:solidFill>
                <a:latin typeface="Arial"/>
                <a:cs typeface="Arial"/>
              </a:rPr>
              <a:t> </a:t>
            </a:r>
            <a:r>
              <a:rPr sz="1200" dirty="0">
                <a:solidFill>
                  <a:srgbClr val="000066"/>
                </a:solidFill>
                <a:latin typeface="Arial"/>
                <a:cs typeface="Arial"/>
              </a:rPr>
              <a:t>345,</a:t>
            </a:r>
            <a:r>
              <a:rPr sz="1200" dirty="0">
                <a:solidFill>
                  <a:srgbClr val="000066"/>
                </a:solidFill>
                <a:latin typeface="微软雅黑"/>
                <a:cs typeface="微软雅黑"/>
              </a:rPr>
              <a:t>以此类推</a:t>
            </a:r>
            <a:r>
              <a:rPr sz="1200" spc="-10" dirty="0">
                <a:solidFill>
                  <a:srgbClr val="000066"/>
                </a:solidFill>
                <a:latin typeface="Arial"/>
                <a:cs typeface="Arial"/>
              </a:rPr>
              <a:t>,</a:t>
            </a:r>
            <a:r>
              <a:rPr sz="1200" dirty="0">
                <a:solidFill>
                  <a:srgbClr val="000066"/>
                </a:solidFill>
                <a:latin typeface="微软雅黑"/>
                <a:cs typeface="微软雅黑"/>
              </a:rPr>
              <a:t>得到</a:t>
            </a:r>
            <a:r>
              <a:rPr sz="1200" spc="-10" dirty="0">
                <a:solidFill>
                  <a:srgbClr val="000066"/>
                </a:solidFill>
                <a:latin typeface="Arial"/>
                <a:cs typeface="Arial"/>
              </a:rPr>
              <a:t>l[n];</a:t>
            </a:r>
            <a:r>
              <a:rPr sz="1200" dirty="0">
                <a:solidFill>
                  <a:srgbClr val="000066"/>
                </a:solidFill>
                <a:latin typeface="微软雅黑"/>
                <a:cs typeface="微软雅黑"/>
              </a:rPr>
              <a:t>之后构造最优解时再由</a:t>
            </a:r>
            <a:r>
              <a:rPr sz="1200" spc="-10" dirty="0">
                <a:solidFill>
                  <a:srgbClr val="000066"/>
                </a:solidFill>
                <a:latin typeface="Arial"/>
                <a:cs typeface="Arial"/>
              </a:rPr>
              <a:t>l[n]</a:t>
            </a:r>
            <a:r>
              <a:rPr sz="1200" spc="-15" dirty="0">
                <a:solidFill>
                  <a:srgbClr val="000066"/>
                </a:solidFill>
                <a:latin typeface="微软雅黑"/>
                <a:cs typeface="微软雅黑"/>
              </a:rPr>
              <a:t>向前回溯</a:t>
            </a:r>
            <a:endParaRPr sz="1200" dirty="0">
              <a:latin typeface="微软雅黑"/>
              <a:cs typeface="微软雅黑"/>
            </a:endParaRPr>
          </a:p>
          <a:p>
            <a:pPr marL="617220">
              <a:lnSpc>
                <a:spcPct val="100000"/>
              </a:lnSpc>
              <a:spcBef>
                <a:spcPts val="300"/>
              </a:spcBef>
              <a:buNone/>
            </a:pPr>
            <a:r>
              <a:rPr sz="1200" spc="-50" dirty="0">
                <a:solidFill>
                  <a:srgbClr val="000066"/>
                </a:solidFill>
                <a:latin typeface="Arial"/>
                <a:cs typeface="Arial"/>
              </a:rPr>
              <a:t>}</a:t>
            </a:r>
            <a:endParaRPr sz="1200" dirty="0">
              <a:latin typeface="Arial"/>
              <a:cs typeface="Arial"/>
            </a:endParaRPr>
          </a:p>
          <a:p>
            <a:pPr marL="445770">
              <a:lnSpc>
                <a:spcPct val="100000"/>
              </a:lnSpc>
              <a:spcBef>
                <a:spcPts val="285"/>
              </a:spcBef>
              <a:buNone/>
            </a:pPr>
            <a:r>
              <a:rPr sz="1200" spc="-50" dirty="0">
                <a:solidFill>
                  <a:srgbClr val="000066"/>
                </a:solidFill>
                <a:latin typeface="Arial"/>
                <a:cs typeface="Arial"/>
              </a:rPr>
              <a:t>}</a:t>
            </a:r>
            <a:endParaRPr sz="1200" dirty="0">
              <a:latin typeface="Arial"/>
              <a:cs typeface="Arial"/>
            </a:endParaRPr>
          </a:p>
          <a:p>
            <a:pPr marL="445770">
              <a:lnSpc>
                <a:spcPct val="100000"/>
              </a:lnSpc>
              <a:spcBef>
                <a:spcPts val="295"/>
              </a:spcBef>
              <a:buNone/>
            </a:pPr>
            <a:r>
              <a:rPr sz="1200" dirty="0">
                <a:solidFill>
                  <a:srgbClr val="000066"/>
                </a:solidFill>
                <a:latin typeface="Arial"/>
                <a:cs typeface="Arial"/>
              </a:rPr>
              <a:t>s[i]</a:t>
            </a:r>
            <a:r>
              <a:rPr sz="1200" spc="-5" dirty="0">
                <a:solidFill>
                  <a:srgbClr val="000066"/>
                </a:solidFill>
                <a:latin typeface="Arial"/>
                <a:cs typeface="Arial"/>
              </a:rPr>
              <a:t> </a:t>
            </a:r>
            <a:r>
              <a:rPr sz="1200" dirty="0">
                <a:solidFill>
                  <a:srgbClr val="000066"/>
                </a:solidFill>
                <a:latin typeface="Arial"/>
                <a:cs typeface="Arial"/>
              </a:rPr>
              <a:t>+=</a:t>
            </a:r>
            <a:r>
              <a:rPr sz="1200" spc="5" dirty="0">
                <a:solidFill>
                  <a:srgbClr val="000066"/>
                </a:solidFill>
                <a:latin typeface="Arial"/>
                <a:cs typeface="Arial"/>
              </a:rPr>
              <a:t> </a:t>
            </a:r>
            <a:r>
              <a:rPr sz="1200" spc="-10" dirty="0">
                <a:solidFill>
                  <a:srgbClr val="000066"/>
                </a:solidFill>
                <a:latin typeface="Arial"/>
                <a:cs typeface="Arial"/>
              </a:rPr>
              <a:t>header;</a:t>
            </a:r>
            <a:endParaRPr sz="1200" dirty="0">
              <a:latin typeface="Arial"/>
              <a:cs typeface="Arial"/>
            </a:endParaRPr>
          </a:p>
          <a:p>
            <a:pPr marL="12700">
              <a:lnSpc>
                <a:spcPct val="100000"/>
              </a:lnSpc>
              <a:spcBef>
                <a:spcPts val="285"/>
              </a:spcBef>
              <a:buNone/>
              <a:tabLst>
                <a:tab pos="273685" algn="l"/>
                <a:tab pos="8241665" algn="l"/>
              </a:tabLst>
            </a:pPr>
            <a:r>
              <a:rPr sz="1200" u="heavy" dirty="0">
                <a:solidFill>
                  <a:srgbClr val="000066"/>
                </a:solidFill>
                <a:uFill>
                  <a:solidFill>
                    <a:srgbClr val="CC9900"/>
                  </a:solidFill>
                </a:uFill>
                <a:latin typeface="Arial"/>
                <a:cs typeface="Arial"/>
              </a:rPr>
              <a:t>	</a:t>
            </a:r>
            <a:r>
              <a:rPr sz="1200" u="heavy" spc="-50" dirty="0">
                <a:solidFill>
                  <a:srgbClr val="000066"/>
                </a:solidFill>
                <a:uFill>
                  <a:solidFill>
                    <a:srgbClr val="CC9900"/>
                  </a:solidFill>
                </a:uFill>
                <a:latin typeface="Arial"/>
                <a:cs typeface="Arial"/>
              </a:rPr>
              <a:t>}</a:t>
            </a:r>
            <a:r>
              <a:rPr sz="1200" u="heavy" dirty="0">
                <a:solidFill>
                  <a:srgbClr val="000066"/>
                </a:solidFill>
                <a:uFill>
                  <a:solidFill>
                    <a:srgbClr val="CC9900"/>
                  </a:solidFill>
                </a:uFill>
                <a:latin typeface="Arial"/>
                <a:cs typeface="Arial"/>
              </a:rPr>
              <a:t>	</a:t>
            </a:r>
            <a:endParaRPr sz="1200" dirty="0">
              <a:latin typeface="Arial"/>
              <a:cs typeface="Arial"/>
            </a:endParaRPr>
          </a:p>
          <a:p>
            <a:pPr marL="102870">
              <a:lnSpc>
                <a:spcPct val="100000"/>
              </a:lnSpc>
              <a:spcBef>
                <a:spcPts val="290"/>
              </a:spcBef>
              <a:buNone/>
            </a:pPr>
            <a:r>
              <a:rPr sz="1200" spc="-50" dirty="0">
                <a:solidFill>
                  <a:srgbClr val="000066"/>
                </a:solidFill>
                <a:latin typeface="Arial"/>
                <a:cs typeface="Arial"/>
              </a:rPr>
              <a:t>}</a:t>
            </a:r>
            <a:endParaRPr sz="1200" dirty="0">
              <a:latin typeface="Arial"/>
              <a:cs typeface="Arial"/>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46990">
              <a:lnSpc>
                <a:spcPts val="1375"/>
              </a:lnSpc>
            </a:pPr>
            <a:fld id="{81D60167-4931-47E6-BA6A-407CBD079E47}" type="slidenum">
              <a:rPr spc="-25" dirty="0"/>
              <a:t>42</a:t>
            </a:fld>
            <a:endParaRPr spc="-25" dirty="0"/>
          </a:p>
        </p:txBody>
      </p:sp>
      <p:sp>
        <p:nvSpPr>
          <p:cNvPr id="4" name="Text Box 8"/>
          <p:cNvSpPr txBox="1">
            <a:spLocks noChangeArrowheads="1"/>
          </p:cNvSpPr>
          <p:nvPr/>
        </p:nvSpPr>
        <p:spPr bwMode="auto">
          <a:xfrm>
            <a:off x="2627784" y="5534561"/>
            <a:ext cx="6275040" cy="1323439"/>
          </a:xfrm>
          <a:prstGeom prst="rect">
            <a:avLst/>
          </a:prstGeom>
          <a:solidFill>
            <a:schemeClr val="bg1"/>
          </a:solidFill>
          <a:ln w="50800">
            <a:solidFill>
              <a:srgbClr val="FF6600"/>
            </a:solidFill>
            <a:miter lim="800000"/>
          </a:ln>
        </p:spPr>
        <p:txBody>
          <a:bodyPr wrap="square">
            <a:spAutoFit/>
          </a:bodyPr>
          <a:lstStyle/>
          <a:p>
            <a:pPr>
              <a:spcBef>
                <a:spcPct val="0"/>
              </a:spcBef>
              <a:buClrTx/>
              <a:buSzTx/>
              <a:buFontTx/>
              <a:buNone/>
            </a:pPr>
            <a:r>
              <a:rPr lang="zh-CN" altLang="en-US" sz="2000" b="1" dirty="0">
                <a:solidFill>
                  <a:schemeClr val="tx1"/>
                </a:solidFill>
                <a:latin typeface="Times New Roman" panose="02020603050405020304" pitchFamily="18" charset="0"/>
                <a:ea typeface="黑体" panose="02010609060101010101" pitchFamily="2" charset="-122"/>
              </a:rPr>
              <a:t>算法复杂度分析：</a:t>
            </a:r>
          </a:p>
          <a:p>
            <a:pPr>
              <a:spcBef>
                <a:spcPct val="0"/>
              </a:spcBef>
              <a:buClrTx/>
              <a:buSzTx/>
              <a:buFontTx/>
              <a:buNone/>
            </a:pPr>
            <a:r>
              <a:rPr lang="zh-CN" altLang="en-US" sz="2000" dirty="0">
                <a:solidFill>
                  <a:schemeClr val="tx1"/>
                </a:solidFill>
                <a:latin typeface="Times New Roman" panose="02020603050405020304" pitchFamily="18" charset="0"/>
              </a:rPr>
              <a:t>由于</a:t>
            </a:r>
            <a:r>
              <a:rPr lang="zh-CN" altLang="en-US" sz="2000" dirty="0" smtClean="0">
                <a:solidFill>
                  <a:schemeClr val="tx1"/>
                </a:solidFill>
                <a:latin typeface="Times New Roman" panose="02020603050405020304" pitchFamily="18" charset="0"/>
              </a:rPr>
              <a:t>算法中的</a:t>
            </a:r>
            <a:r>
              <a:rPr lang="zh-CN" altLang="en-US" sz="2000" dirty="0">
                <a:solidFill>
                  <a:schemeClr val="tx1"/>
                </a:solidFill>
                <a:latin typeface="Times New Roman" panose="02020603050405020304" pitchFamily="18" charset="0"/>
              </a:rPr>
              <a:t>循环次数不</a:t>
            </a:r>
            <a:r>
              <a:rPr lang="zh-CN" altLang="en-US" sz="2000" dirty="0" smtClean="0">
                <a:solidFill>
                  <a:schemeClr val="tx1"/>
                </a:solidFill>
                <a:latin typeface="Times New Roman" panose="02020603050405020304" pitchFamily="18" charset="0"/>
              </a:rPr>
              <a:t>超过</a:t>
            </a:r>
            <a:r>
              <a:rPr lang="en-US" altLang="zh-CN" sz="2000" dirty="0" smtClean="0">
                <a:solidFill>
                  <a:schemeClr val="tx1"/>
                </a:solidFill>
                <a:latin typeface="Times New Roman" panose="02020603050405020304" pitchFamily="18" charset="0"/>
              </a:rPr>
              <a:t>256</a:t>
            </a:r>
            <a:r>
              <a:rPr lang="zh-CN" altLang="en-US" sz="2000" dirty="0">
                <a:solidFill>
                  <a:schemeClr val="tx1"/>
                </a:solidFill>
                <a:latin typeface="Times New Roman" panose="02020603050405020304" pitchFamily="18" charset="0"/>
              </a:rPr>
              <a:t>，故对每一个确定的</a:t>
            </a:r>
            <a:r>
              <a:rPr lang="en-US" altLang="zh-CN" sz="2000" dirty="0" err="1">
                <a:solidFill>
                  <a:schemeClr val="tx1"/>
                </a:solidFill>
                <a:latin typeface="Times New Roman" panose="02020603050405020304" pitchFamily="18" charset="0"/>
              </a:rPr>
              <a:t>i</a:t>
            </a:r>
            <a:r>
              <a:rPr lang="zh-CN" altLang="en-US" sz="2000" dirty="0">
                <a:solidFill>
                  <a:schemeClr val="tx1"/>
                </a:solidFill>
                <a:latin typeface="Times New Roman" panose="02020603050405020304" pitchFamily="18" charset="0"/>
              </a:rPr>
              <a:t>，可在时间</a:t>
            </a:r>
            <a:r>
              <a:rPr lang="en-US" altLang="zh-CN" sz="2000" dirty="0">
                <a:solidFill>
                  <a:schemeClr val="tx1"/>
                </a:solidFill>
                <a:latin typeface="Times New Roman" panose="02020603050405020304" pitchFamily="18" charset="0"/>
              </a:rPr>
              <a:t>O(1)</a:t>
            </a:r>
            <a:r>
              <a:rPr lang="zh-CN" altLang="en-US" sz="2000" dirty="0">
                <a:solidFill>
                  <a:schemeClr val="tx1"/>
                </a:solidFill>
                <a:latin typeface="Times New Roman" panose="02020603050405020304" pitchFamily="18" charset="0"/>
              </a:rPr>
              <a:t>内完成的计算。因此整个算法所需的计算时间为</a:t>
            </a:r>
            <a:r>
              <a:rPr lang="en-US" altLang="zh-CN" sz="2000" dirty="0">
                <a:solidFill>
                  <a:schemeClr val="tx1"/>
                </a:solidFill>
                <a:latin typeface="Times New Roman" panose="02020603050405020304" pitchFamily="18" charset="0"/>
              </a:rPr>
              <a:t>O(n)</a:t>
            </a:r>
            <a:r>
              <a:rPr lang="zh-CN" altLang="en-US" sz="2000" dirty="0">
                <a:solidFill>
                  <a:schemeClr val="tx1"/>
                </a:solidFill>
                <a:latin typeface="Times New Roman" panose="02020603050405020304" pitchFamily="18" charset="0"/>
              </a:rPr>
              <a:t>。 </a:t>
            </a:r>
            <a:endParaRPr lang="en-US" altLang="zh-CN" sz="2000" dirty="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02145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pPr>
              <a:defRPr/>
            </a:pPr>
            <a:fld id="{44A4A06F-5B1C-4193-8570-D84EF66A7F0D}" type="slidenum">
              <a:rPr lang="en-US" altLang="zh-CN"/>
              <a:t>43</a:t>
            </a:fld>
            <a:endParaRPr lang="en-US" altLang="zh-CN"/>
          </a:p>
        </p:txBody>
      </p:sp>
      <p:sp>
        <p:nvSpPr>
          <p:cNvPr id="5123" name="Rectangle 3"/>
          <p:cNvSpPr>
            <a:spLocks noGrp="1" noChangeArrowheads="1"/>
          </p:cNvSpPr>
          <p:nvPr>
            <p:ph type="body" idx="1"/>
          </p:nvPr>
        </p:nvSpPr>
        <p:spPr>
          <a:xfrm>
            <a:off x="428625" y="428625"/>
            <a:ext cx="8229600" cy="5715000"/>
          </a:xfrm>
        </p:spPr>
        <p:txBody>
          <a:bodyPr/>
          <a:lstStyle/>
          <a:p>
            <a:pPr eaLnBrk="1" hangingPunct="1">
              <a:lnSpc>
                <a:spcPct val="120000"/>
              </a:lnSpc>
              <a:buNone/>
            </a:pPr>
            <a:r>
              <a:rPr lang="zh-CN" altLang="en-US" sz="2400" b="1" dirty="0" smtClean="0"/>
              <a:t>通过应用范例学习动态规划算法设计策略。</a:t>
            </a:r>
          </a:p>
          <a:p>
            <a:pPr eaLnBrk="1" hangingPunct="1">
              <a:lnSpc>
                <a:spcPct val="120000"/>
              </a:lnSpc>
              <a:buNone/>
            </a:pPr>
            <a:r>
              <a:rPr lang="zh-CN" altLang="en-US" sz="2400" b="1" dirty="0" smtClean="0"/>
              <a:t>（</a:t>
            </a:r>
            <a:r>
              <a:rPr lang="en-US" altLang="zh-CN" sz="2400" b="1" dirty="0" smtClean="0"/>
              <a:t>1</a:t>
            </a:r>
            <a:r>
              <a:rPr lang="zh-CN" altLang="en-US" sz="2400" b="1" dirty="0" smtClean="0"/>
              <a:t>）矩阵连乘问题；</a:t>
            </a:r>
            <a:endParaRPr lang="en-US" altLang="zh-CN" sz="2400" b="1" dirty="0" smtClean="0"/>
          </a:p>
          <a:p>
            <a:pPr eaLnBrk="1" hangingPunct="1">
              <a:lnSpc>
                <a:spcPct val="120000"/>
              </a:lnSpc>
              <a:buNone/>
            </a:pPr>
            <a:r>
              <a:rPr lang="zh-CN" altLang="en-US" sz="2400" b="1" dirty="0" smtClean="0"/>
              <a:t>（</a:t>
            </a:r>
            <a:r>
              <a:rPr lang="en-US" altLang="zh-CN" sz="2400" b="1" dirty="0" smtClean="0"/>
              <a:t>2</a:t>
            </a:r>
            <a:r>
              <a:rPr lang="zh-CN" altLang="en-US" sz="2400" b="1" dirty="0" smtClean="0"/>
              <a:t>）</a:t>
            </a:r>
            <a:r>
              <a:rPr lang="zh-CN" altLang="en-US" sz="2400" b="1" dirty="0"/>
              <a:t>凸多边形最优</a:t>
            </a:r>
            <a:r>
              <a:rPr lang="zh-CN" altLang="en-US" sz="2400" b="1" dirty="0" smtClean="0"/>
              <a:t>三角剖分</a:t>
            </a:r>
            <a:r>
              <a:rPr lang="en-US" altLang="zh-CN" sz="2400" b="1" dirty="0" smtClean="0"/>
              <a:t>;</a:t>
            </a:r>
            <a:endParaRPr lang="ja-JP" altLang="en-US" sz="2400" b="1" dirty="0"/>
          </a:p>
          <a:p>
            <a:pPr eaLnBrk="1" hangingPunct="1">
              <a:lnSpc>
                <a:spcPct val="120000"/>
              </a:lnSpc>
              <a:buNone/>
            </a:pPr>
            <a:r>
              <a:rPr lang="zh-CN" altLang="en-US" sz="2400" b="1" dirty="0" smtClean="0"/>
              <a:t>（</a:t>
            </a:r>
            <a:r>
              <a:rPr lang="en-US" altLang="zh-CN" sz="2400" b="1" dirty="0" smtClean="0"/>
              <a:t>3</a:t>
            </a:r>
            <a:r>
              <a:rPr lang="zh-CN" altLang="en-US" sz="2400" b="1" dirty="0" smtClean="0"/>
              <a:t>）最长公共子序列；</a:t>
            </a:r>
          </a:p>
          <a:p>
            <a:pPr eaLnBrk="1" hangingPunct="1">
              <a:lnSpc>
                <a:spcPct val="120000"/>
              </a:lnSpc>
              <a:buNone/>
            </a:pPr>
            <a:r>
              <a:rPr lang="zh-CN" altLang="en-US" sz="2400" b="1" dirty="0" smtClean="0"/>
              <a:t>（</a:t>
            </a:r>
            <a:r>
              <a:rPr lang="en-US" altLang="zh-CN" sz="2400" b="1" dirty="0" smtClean="0"/>
              <a:t>4</a:t>
            </a:r>
            <a:r>
              <a:rPr lang="zh-CN" altLang="en-US" sz="2400" b="1" dirty="0" smtClean="0"/>
              <a:t>）最大子段和；</a:t>
            </a:r>
            <a:endParaRPr lang="en-US" altLang="zh-CN" sz="2400" b="1" dirty="0" smtClean="0"/>
          </a:p>
          <a:p>
            <a:pPr eaLnBrk="1" hangingPunct="1">
              <a:lnSpc>
                <a:spcPct val="120000"/>
              </a:lnSpc>
              <a:buNone/>
            </a:pPr>
            <a:r>
              <a:rPr lang="zh-CN" altLang="en-US" sz="2400" b="1" dirty="0" smtClean="0"/>
              <a:t>（</a:t>
            </a:r>
            <a:r>
              <a:rPr lang="en-US" altLang="zh-CN" sz="2400" b="1" dirty="0" smtClean="0"/>
              <a:t>5</a:t>
            </a:r>
            <a:r>
              <a:rPr lang="zh-CN" altLang="en-US" sz="2400" b="1" dirty="0" smtClean="0"/>
              <a:t>）图像压缩；</a:t>
            </a:r>
            <a:endParaRPr lang="en-US" altLang="zh-CN" sz="2400" b="1" dirty="0" smtClean="0"/>
          </a:p>
          <a:p>
            <a:pPr eaLnBrk="1" hangingPunct="1">
              <a:lnSpc>
                <a:spcPct val="120000"/>
              </a:lnSpc>
              <a:buNone/>
            </a:pPr>
            <a:r>
              <a:rPr lang="zh-CN" altLang="en-US" sz="2400" b="1" spc="-15" dirty="0" smtClean="0"/>
              <a:t>（</a:t>
            </a:r>
            <a:r>
              <a:rPr lang="en-US" altLang="zh-CN" sz="2400" b="1" spc="-15" dirty="0" smtClean="0"/>
              <a:t>6</a:t>
            </a:r>
            <a:r>
              <a:rPr lang="zh-CN" altLang="en-US" sz="2400" b="1" spc="-15" dirty="0" smtClean="0"/>
              <a:t>）</a:t>
            </a:r>
            <a:r>
              <a:rPr lang="en-US" altLang="zh-CN" sz="2400" b="1" dirty="0">
                <a:solidFill>
                  <a:srgbClr val="FF0000"/>
                </a:solidFill>
              </a:rPr>
              <a:t>0-1</a:t>
            </a:r>
            <a:r>
              <a:rPr lang="zh-CN" altLang="en-US" sz="2400" b="1" dirty="0">
                <a:solidFill>
                  <a:srgbClr val="FF0000"/>
                </a:solidFill>
              </a:rPr>
              <a:t>背包问题</a:t>
            </a:r>
            <a:r>
              <a:rPr lang="zh-CN" altLang="en-US" sz="2400" b="1" spc="-15" dirty="0" smtClean="0"/>
              <a:t>；</a:t>
            </a:r>
            <a:endParaRPr lang="en-US" altLang="zh-CN" sz="2400" b="1" dirty="0" smtClean="0">
              <a:solidFill>
                <a:srgbClr val="FF0000"/>
              </a:solidFill>
            </a:endParaRPr>
          </a:p>
          <a:p>
            <a:pPr eaLnBrk="1" hangingPunct="1">
              <a:lnSpc>
                <a:spcPct val="120000"/>
              </a:lnSpc>
              <a:buNone/>
            </a:pPr>
            <a:r>
              <a:rPr lang="zh-CN" altLang="en-US" sz="2400" b="1" dirty="0" smtClean="0"/>
              <a:t>（</a:t>
            </a:r>
            <a:r>
              <a:rPr lang="en-US" altLang="zh-CN" sz="2400" b="1" dirty="0" smtClean="0"/>
              <a:t>7</a:t>
            </a:r>
            <a:r>
              <a:rPr lang="zh-CN" altLang="en-US" sz="2400" b="1" dirty="0" smtClean="0"/>
              <a:t>）</a:t>
            </a:r>
            <a:r>
              <a:rPr lang="zh-CN" altLang="en-US" sz="2400" b="1" spc="-15" dirty="0" smtClean="0"/>
              <a:t>流水作业</a:t>
            </a:r>
            <a:r>
              <a:rPr lang="zh-CN" altLang="en-US" sz="2400" b="1" spc="-15" dirty="0"/>
              <a:t>调度</a:t>
            </a:r>
            <a:endParaRPr lang="zh-CN" altLang="en-US" sz="2400" b="1" dirty="0" smtClean="0"/>
          </a:p>
        </p:txBody>
      </p:sp>
    </p:spTree>
    <p:extLst>
      <p:ext uri="{BB962C8B-B14F-4D97-AF65-F5344CB8AC3E}">
        <p14:creationId xmlns:p14="http://schemas.microsoft.com/office/powerpoint/2010/main" val="10809099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p>
            <a:pPr>
              <a:defRPr/>
            </a:pPr>
            <a:fld id="{5ED5ECC8-8735-4ED6-9E37-1EA85107DDAF}" type="slidenum">
              <a:rPr lang="en-US" altLang="zh-CN"/>
              <a:t>44</a:t>
            </a:fld>
            <a:endParaRPr lang="en-US" altLang="zh-CN"/>
          </a:p>
        </p:txBody>
      </p:sp>
      <p:sp>
        <p:nvSpPr>
          <p:cNvPr id="320514" name="Rectangle 2"/>
          <p:cNvSpPr>
            <a:spLocks noChangeArrowheads="1"/>
          </p:cNvSpPr>
          <p:nvPr/>
        </p:nvSpPr>
        <p:spPr bwMode="auto">
          <a:xfrm>
            <a:off x="467544" y="105452"/>
            <a:ext cx="7345362" cy="795338"/>
          </a:xfrm>
          <a:prstGeom prst="rect">
            <a:avLst/>
          </a:prstGeom>
          <a:noFill/>
          <a:ln w="9525">
            <a:noFill/>
            <a:miter lim="800000"/>
          </a:ln>
          <a:effectLst/>
        </p:spPr>
        <p:txBody>
          <a:bodyPr anchor="b"/>
          <a:lstStyle/>
          <a:p>
            <a:pPr>
              <a:spcBef>
                <a:spcPct val="0"/>
              </a:spcBef>
              <a:buClrTx/>
              <a:buSzTx/>
              <a:buFontTx/>
              <a:buNone/>
              <a:defRPr/>
            </a:pPr>
            <a:r>
              <a:rPr lang="en-US" altLang="zh-CN" sz="3800" dirty="0" smtClean="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rPr>
              <a:t>3.10  0-1</a:t>
            </a:r>
            <a:r>
              <a:rPr lang="zh-CN" altLang="en-US" sz="3800" dirty="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rPr>
              <a:t>背包问题</a:t>
            </a:r>
            <a:endParaRPr lang="ja-JP" altLang="en-US" sz="3800" dirty="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endParaRPr>
          </a:p>
        </p:txBody>
      </p:sp>
      <p:sp>
        <p:nvSpPr>
          <p:cNvPr id="59396" name="Text Box 3"/>
          <p:cNvSpPr txBox="1">
            <a:spLocks noChangeArrowheads="1"/>
          </p:cNvSpPr>
          <p:nvPr/>
        </p:nvSpPr>
        <p:spPr bwMode="auto">
          <a:xfrm>
            <a:off x="231775" y="1000125"/>
            <a:ext cx="8516938" cy="2308324"/>
          </a:xfrm>
          <a:prstGeom prst="rect">
            <a:avLst/>
          </a:prstGeom>
          <a:noFill/>
          <a:ln w="6350" algn="ctr">
            <a:noFill/>
            <a:miter lim="800000"/>
          </a:ln>
        </p:spPr>
        <p:txBody>
          <a:bodyPr>
            <a:spAutoFit/>
          </a:bodyPr>
          <a:lstStyle/>
          <a:p>
            <a:pPr>
              <a:spcBef>
                <a:spcPct val="0"/>
              </a:spcBef>
              <a:buClrTx/>
              <a:buSzTx/>
              <a:buFontTx/>
              <a:buNone/>
            </a:pPr>
            <a:r>
              <a:rPr lang="zh-CN" altLang="en-US" sz="2400" dirty="0" smtClean="0">
                <a:solidFill>
                  <a:schemeClr val="tx1"/>
                </a:solidFill>
                <a:latin typeface="黑体" panose="02010609060101010101" pitchFamily="2" charset="-122"/>
                <a:ea typeface="黑体" panose="02010609060101010101" pitchFamily="2" charset="-122"/>
              </a:rPr>
              <a:t>给定</a:t>
            </a:r>
            <a:r>
              <a:rPr lang="en-US" altLang="zh-CN" sz="2400" dirty="0" smtClean="0">
                <a:solidFill>
                  <a:srgbClr val="FF0000"/>
                </a:solidFill>
                <a:latin typeface="黑体" panose="02010609060101010101" pitchFamily="2" charset="-122"/>
                <a:ea typeface="黑体" panose="02010609060101010101" pitchFamily="2" charset="-122"/>
              </a:rPr>
              <a:t>n</a:t>
            </a:r>
            <a:r>
              <a:rPr lang="zh-CN" altLang="en-US" sz="2400" dirty="0" smtClean="0">
                <a:solidFill>
                  <a:srgbClr val="FF0000"/>
                </a:solidFill>
                <a:latin typeface="黑体" panose="02010609060101010101" pitchFamily="2" charset="-122"/>
                <a:ea typeface="黑体" panose="02010609060101010101" pitchFamily="2" charset="-122"/>
              </a:rPr>
              <a:t>种</a:t>
            </a:r>
            <a:r>
              <a:rPr lang="zh-CN" altLang="en-US" sz="2400" dirty="0">
                <a:solidFill>
                  <a:srgbClr val="FF0000"/>
                </a:solidFill>
                <a:latin typeface="黑体" panose="02010609060101010101" pitchFamily="2" charset="-122"/>
                <a:ea typeface="黑体" panose="02010609060101010101" pitchFamily="2" charset="-122"/>
              </a:rPr>
              <a:t>物品</a:t>
            </a:r>
            <a:r>
              <a:rPr lang="zh-CN" altLang="en-US" sz="2400" dirty="0">
                <a:solidFill>
                  <a:schemeClr val="tx1"/>
                </a:solidFill>
                <a:latin typeface="黑体" panose="02010609060101010101" pitchFamily="2" charset="-122"/>
                <a:ea typeface="黑体" panose="02010609060101010101" pitchFamily="2" charset="-122"/>
              </a:rPr>
              <a:t>和一背包。物品</a:t>
            </a:r>
            <a:r>
              <a:rPr lang="en-US" altLang="zh-CN" sz="2400" dirty="0" err="1">
                <a:solidFill>
                  <a:schemeClr val="tx1"/>
                </a:solidFill>
                <a:latin typeface="黑体" panose="02010609060101010101" pitchFamily="2" charset="-122"/>
                <a:ea typeface="黑体" panose="02010609060101010101" pitchFamily="2" charset="-122"/>
              </a:rPr>
              <a:t>i</a:t>
            </a:r>
            <a:r>
              <a:rPr lang="zh-CN" altLang="en-US" sz="2400" dirty="0">
                <a:solidFill>
                  <a:schemeClr val="tx1"/>
                </a:solidFill>
                <a:latin typeface="黑体" panose="02010609060101010101" pitchFamily="2" charset="-122"/>
                <a:ea typeface="黑体" panose="02010609060101010101" pitchFamily="2" charset="-122"/>
              </a:rPr>
              <a:t>的重量是</a:t>
            </a:r>
            <a:r>
              <a:rPr lang="en-US" altLang="zh-CN" sz="2400" dirty="0" err="1">
                <a:solidFill>
                  <a:srgbClr val="FF0000"/>
                </a:solidFill>
                <a:latin typeface="黑体" panose="02010609060101010101" pitchFamily="2" charset="-122"/>
                <a:ea typeface="黑体" panose="02010609060101010101" pitchFamily="2" charset="-122"/>
              </a:rPr>
              <a:t>w</a:t>
            </a:r>
            <a:r>
              <a:rPr lang="en-US" altLang="zh-CN" sz="2400" baseline="-25000" dirty="0" err="1">
                <a:solidFill>
                  <a:srgbClr val="FF0000"/>
                </a:solidFill>
                <a:latin typeface="黑体" panose="02010609060101010101" pitchFamily="2" charset="-122"/>
                <a:ea typeface="黑体" panose="02010609060101010101" pitchFamily="2" charset="-122"/>
              </a:rPr>
              <a:t>i</a:t>
            </a:r>
            <a:r>
              <a:rPr lang="zh-CN" altLang="en-US" sz="2400" dirty="0">
                <a:solidFill>
                  <a:schemeClr val="tx1"/>
                </a:solidFill>
                <a:latin typeface="黑体" panose="02010609060101010101" pitchFamily="2" charset="-122"/>
                <a:ea typeface="黑体" panose="02010609060101010101" pitchFamily="2" charset="-122"/>
              </a:rPr>
              <a:t>，其价值为</a:t>
            </a:r>
            <a:r>
              <a:rPr lang="en-US" altLang="zh-CN" sz="2400" dirty="0">
                <a:solidFill>
                  <a:srgbClr val="FF0000"/>
                </a:solidFill>
                <a:latin typeface="黑体" panose="02010609060101010101" pitchFamily="2" charset="-122"/>
                <a:ea typeface="黑体" panose="02010609060101010101" pitchFamily="2" charset="-122"/>
              </a:rPr>
              <a:t>v</a:t>
            </a:r>
            <a:r>
              <a:rPr lang="en-US" altLang="zh-CN" sz="2400" baseline="-25000" dirty="0">
                <a:solidFill>
                  <a:srgbClr val="FF0000"/>
                </a:solidFill>
                <a:latin typeface="黑体" panose="02010609060101010101" pitchFamily="2" charset="-122"/>
                <a:ea typeface="黑体" panose="02010609060101010101" pitchFamily="2" charset="-122"/>
              </a:rPr>
              <a:t>i</a:t>
            </a:r>
            <a:r>
              <a:rPr lang="zh-CN" altLang="en-US" sz="2400" dirty="0">
                <a:solidFill>
                  <a:schemeClr val="tx1"/>
                </a:solidFill>
                <a:latin typeface="黑体" panose="02010609060101010101" pitchFamily="2" charset="-122"/>
                <a:ea typeface="黑体" panose="02010609060101010101" pitchFamily="2" charset="-122"/>
              </a:rPr>
              <a:t>，背包的</a:t>
            </a:r>
            <a:r>
              <a:rPr lang="zh-CN" altLang="en-US" sz="2400" dirty="0" smtClean="0">
                <a:solidFill>
                  <a:srgbClr val="FF0000"/>
                </a:solidFill>
                <a:latin typeface="黑体" panose="02010609060101010101" pitchFamily="2" charset="-122"/>
                <a:ea typeface="黑体" panose="02010609060101010101" pitchFamily="2" charset="-122"/>
              </a:rPr>
              <a:t>容量</a:t>
            </a:r>
            <a:r>
              <a:rPr lang="zh-CN" altLang="en-US" sz="2400" dirty="0">
                <a:solidFill>
                  <a:srgbClr val="FF0000"/>
                </a:solidFill>
                <a:latin typeface="黑体" panose="02010609060101010101" pitchFamily="2" charset="-122"/>
                <a:ea typeface="黑体" panose="02010609060101010101" pitchFamily="2" charset="-122"/>
              </a:rPr>
              <a:t>为</a:t>
            </a:r>
            <a:r>
              <a:rPr lang="en-US" altLang="zh-CN" sz="2400" dirty="0">
                <a:solidFill>
                  <a:srgbClr val="FF0000"/>
                </a:solidFill>
                <a:latin typeface="黑体" panose="02010609060101010101" pitchFamily="2" charset="-122"/>
                <a:ea typeface="黑体" panose="02010609060101010101" pitchFamily="2" charset="-122"/>
              </a:rPr>
              <a:t>C</a:t>
            </a:r>
            <a:r>
              <a:rPr lang="zh-CN" altLang="en-US" sz="2400" dirty="0">
                <a:solidFill>
                  <a:schemeClr val="tx1"/>
                </a:solidFill>
                <a:latin typeface="黑体" panose="02010609060101010101" pitchFamily="2" charset="-122"/>
                <a:ea typeface="黑体" panose="02010609060101010101" pitchFamily="2" charset="-122"/>
              </a:rPr>
              <a:t>。问应如何选择装入背包的物品，使得装入背包中物品的</a:t>
            </a:r>
            <a:r>
              <a:rPr lang="zh-CN" altLang="en-US" sz="2400" dirty="0">
                <a:solidFill>
                  <a:srgbClr val="FF0000"/>
                </a:solidFill>
                <a:latin typeface="黑体" panose="02010609060101010101" pitchFamily="2" charset="-122"/>
                <a:ea typeface="黑体" panose="02010609060101010101" pitchFamily="2" charset="-122"/>
              </a:rPr>
              <a:t>总价值最大</a:t>
            </a:r>
            <a:r>
              <a:rPr lang="en-US" altLang="zh-CN" sz="2400" dirty="0">
                <a:solidFill>
                  <a:schemeClr val="tx1"/>
                </a:solidFill>
                <a:latin typeface="黑体" panose="02010609060101010101" pitchFamily="2" charset="-122"/>
                <a:ea typeface="黑体" panose="02010609060101010101" pitchFamily="2" charset="-122"/>
              </a:rPr>
              <a:t>?</a:t>
            </a:r>
          </a:p>
          <a:p>
            <a:pPr>
              <a:spcBef>
                <a:spcPct val="0"/>
              </a:spcBef>
              <a:buClrTx/>
              <a:buSzTx/>
              <a:buFontTx/>
              <a:buNone/>
            </a:pPr>
            <a:r>
              <a:rPr lang="zh-CN" altLang="en-US" sz="2400" dirty="0" smtClean="0">
                <a:solidFill>
                  <a:schemeClr val="tx1"/>
                </a:solidFill>
                <a:latin typeface="黑体" panose="02010609060101010101" pitchFamily="2" charset="-122"/>
                <a:ea typeface="黑体" panose="02010609060101010101" pitchFamily="2" charset="-122"/>
              </a:rPr>
              <a:t>设</a:t>
            </a:r>
            <a:r>
              <a:rPr lang="en-US" altLang="zh-CN" sz="2400" dirty="0" smtClean="0">
                <a:solidFill>
                  <a:srgbClr val="FF0000"/>
                </a:solidFill>
                <a:latin typeface="黑体" panose="02010609060101010101" pitchFamily="2" charset="-122"/>
                <a:ea typeface="黑体" panose="02010609060101010101" pitchFamily="2" charset="-122"/>
              </a:rPr>
              <a:t>x</a:t>
            </a:r>
            <a:r>
              <a:rPr lang="en-US" altLang="zh-CN" sz="2400" baseline="-25000" dirty="0" smtClean="0">
                <a:solidFill>
                  <a:srgbClr val="FF0000"/>
                </a:solidFill>
                <a:latin typeface="黑体" panose="02010609060101010101" pitchFamily="2" charset="-122"/>
                <a:ea typeface="黑体" panose="02010609060101010101" pitchFamily="2" charset="-122"/>
              </a:rPr>
              <a:t>i</a:t>
            </a:r>
            <a:r>
              <a:rPr lang="zh-CN" altLang="en-US" sz="2400" dirty="0" smtClean="0">
                <a:solidFill>
                  <a:schemeClr val="tx1"/>
                </a:solidFill>
                <a:latin typeface="黑体" panose="02010609060101010101" pitchFamily="2" charset="-122"/>
                <a:ea typeface="黑体" panose="02010609060101010101" pitchFamily="2" charset="-122"/>
              </a:rPr>
              <a:t>表示是否将物品装入背包。</a:t>
            </a:r>
            <a:endParaRPr lang="en-US" altLang="zh-CN" sz="2400" dirty="0" smtClean="0">
              <a:solidFill>
                <a:schemeClr val="tx1"/>
              </a:solidFill>
              <a:latin typeface="黑体" panose="02010609060101010101" pitchFamily="2" charset="-122"/>
              <a:ea typeface="黑体" panose="02010609060101010101" pitchFamily="2" charset="-122"/>
            </a:endParaRPr>
          </a:p>
          <a:p>
            <a:pPr>
              <a:spcBef>
                <a:spcPct val="0"/>
              </a:spcBef>
              <a:buClrTx/>
              <a:buSzTx/>
              <a:buFontTx/>
              <a:buNone/>
            </a:pPr>
            <a:endParaRPr lang="zh-CN" altLang="en-US" sz="2400" dirty="0">
              <a:solidFill>
                <a:schemeClr val="tx1"/>
              </a:solidFill>
              <a:latin typeface="黑体" panose="02010609060101010101" pitchFamily="2" charset="-122"/>
              <a:ea typeface="黑体" panose="02010609060101010101" pitchFamily="2" charset="-122"/>
            </a:endParaRPr>
          </a:p>
          <a:p>
            <a:pPr>
              <a:spcBef>
                <a:spcPct val="0"/>
              </a:spcBef>
              <a:buClrTx/>
              <a:buSzTx/>
              <a:buFontTx/>
              <a:buNone/>
            </a:pPr>
            <a:r>
              <a:rPr lang="en-US" altLang="zh-CN" sz="2400" dirty="0">
                <a:solidFill>
                  <a:schemeClr val="tx1"/>
                </a:solidFill>
              </a:rPr>
              <a:t>0-1</a:t>
            </a:r>
            <a:r>
              <a:rPr lang="zh-CN" altLang="en-US" sz="2400" dirty="0">
                <a:solidFill>
                  <a:schemeClr val="tx1"/>
                </a:solidFill>
              </a:rPr>
              <a:t>背包问题是一个特殊的整数规划问题。</a:t>
            </a:r>
          </a:p>
        </p:txBody>
      </p:sp>
      <p:sp>
        <p:nvSpPr>
          <p:cNvPr id="59397" name="Rectangle 4"/>
          <p:cNvSpPr>
            <a:spLocks noChangeArrowheads="1"/>
          </p:cNvSpPr>
          <p:nvPr/>
        </p:nvSpPr>
        <p:spPr bwMode="auto">
          <a:xfrm>
            <a:off x="-288131" y="3594356"/>
            <a:ext cx="9144000" cy="0"/>
          </a:xfrm>
          <a:prstGeom prst="rect">
            <a:avLst/>
          </a:prstGeom>
          <a:noFill/>
          <a:ln w="6350" algn="ctr">
            <a:noFill/>
            <a:miter lim="800000"/>
          </a:ln>
        </p:spPr>
        <p:txBody>
          <a:bodyPr wrap="none" anchor="ctr">
            <a:spAutoFit/>
          </a:bodyPr>
          <a:lstStyle/>
          <a:p>
            <a:endParaRPr lang="zh-CN" altLang="en-US"/>
          </a:p>
        </p:txBody>
      </p:sp>
      <p:sp>
        <p:nvSpPr>
          <p:cNvPr id="59398" name="Rectangle 5"/>
          <p:cNvSpPr>
            <a:spLocks noChangeArrowheads="1"/>
          </p:cNvSpPr>
          <p:nvPr/>
        </p:nvSpPr>
        <p:spPr bwMode="auto">
          <a:xfrm>
            <a:off x="-288131" y="3594356"/>
            <a:ext cx="9144000" cy="0"/>
          </a:xfrm>
          <a:prstGeom prst="rect">
            <a:avLst/>
          </a:prstGeom>
          <a:noFill/>
          <a:ln w="6350" algn="ctr">
            <a:noFill/>
            <a:miter lim="800000"/>
          </a:ln>
        </p:spPr>
        <p:txBody>
          <a:bodyPr wrap="none" anchor="ctr">
            <a:spAutoFit/>
          </a:bodyPr>
          <a:lstStyle/>
          <a:p>
            <a:endParaRPr lang="zh-CN" altLang="en-US"/>
          </a:p>
        </p:txBody>
      </p:sp>
      <p:sp>
        <p:nvSpPr>
          <p:cNvPr id="59399" name="Rectangle 6"/>
          <p:cNvSpPr>
            <a:spLocks noChangeArrowheads="1"/>
          </p:cNvSpPr>
          <p:nvPr/>
        </p:nvSpPr>
        <p:spPr bwMode="auto">
          <a:xfrm>
            <a:off x="-288131" y="3594356"/>
            <a:ext cx="9144000" cy="0"/>
          </a:xfrm>
          <a:prstGeom prst="rect">
            <a:avLst/>
          </a:prstGeom>
          <a:noFill/>
          <a:ln w="6350" algn="ctr">
            <a:noFill/>
            <a:miter lim="800000"/>
          </a:ln>
        </p:spPr>
        <p:txBody>
          <a:bodyPr wrap="none" anchor="ctr">
            <a:spAutoFit/>
          </a:bodyPr>
          <a:lstStyle/>
          <a:p>
            <a:endParaRPr lang="zh-CN" altLang="en-US"/>
          </a:p>
        </p:txBody>
      </p:sp>
      <p:graphicFrame>
        <p:nvGraphicFramePr>
          <p:cNvPr id="59400" name="Object 7"/>
          <p:cNvGraphicFramePr>
            <a:graphicFrameLocks noChangeAspect="1"/>
          </p:cNvGraphicFramePr>
          <p:nvPr>
            <p:extLst>
              <p:ext uri="{D42A27DB-BD31-4B8C-83A1-F6EECF244321}">
                <p14:modId xmlns:p14="http://schemas.microsoft.com/office/powerpoint/2010/main" val="3932242731"/>
              </p:ext>
            </p:extLst>
          </p:nvPr>
        </p:nvGraphicFramePr>
        <p:xfrm>
          <a:off x="2699544" y="3448306"/>
          <a:ext cx="1655763" cy="942975"/>
        </p:xfrm>
        <a:graphic>
          <a:graphicData uri="http://schemas.openxmlformats.org/presentationml/2006/ole">
            <mc:AlternateContent xmlns:mc="http://schemas.openxmlformats.org/markup-compatibility/2006">
              <mc:Choice xmlns:v="urn:schemas-microsoft-com:vml" Requires="v">
                <p:oleObj spid="_x0000_s94264" name="公式" r:id="rId4" imgW="748665" imgH="431800" progId="Equation.3">
                  <p:embed/>
                </p:oleObj>
              </mc:Choice>
              <mc:Fallback>
                <p:oleObj name="公式" r:id="rId4" imgW="748665" imgH="431800" progId="Equation.3">
                  <p:embed/>
                  <p:pic>
                    <p:nvPicPr>
                      <p:cNvPr id="5940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9544" y="3448306"/>
                        <a:ext cx="1655763" cy="94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401" name="Rectangle 8"/>
          <p:cNvSpPr>
            <a:spLocks noChangeArrowheads="1"/>
          </p:cNvSpPr>
          <p:nvPr/>
        </p:nvSpPr>
        <p:spPr bwMode="auto">
          <a:xfrm>
            <a:off x="-288131" y="3489581"/>
            <a:ext cx="9144000" cy="0"/>
          </a:xfrm>
          <a:prstGeom prst="rect">
            <a:avLst/>
          </a:prstGeom>
          <a:noFill/>
          <a:ln w="6350" algn="ctr">
            <a:noFill/>
            <a:miter lim="800000"/>
          </a:ln>
        </p:spPr>
        <p:txBody>
          <a:bodyPr wrap="none" anchor="ctr">
            <a:spAutoFit/>
          </a:bodyPr>
          <a:lstStyle/>
          <a:p>
            <a:endParaRPr lang="zh-CN" altLang="en-US"/>
          </a:p>
        </p:txBody>
      </p:sp>
      <p:graphicFrame>
        <p:nvGraphicFramePr>
          <p:cNvPr id="59402" name="Object 9"/>
          <p:cNvGraphicFramePr>
            <a:graphicFrameLocks noChangeAspect="1"/>
          </p:cNvGraphicFramePr>
          <p:nvPr>
            <p:extLst>
              <p:ext uri="{D42A27DB-BD31-4B8C-83A1-F6EECF244321}">
                <p14:modId xmlns:p14="http://schemas.microsoft.com/office/powerpoint/2010/main" val="4137472578"/>
              </p:ext>
            </p:extLst>
          </p:nvPr>
        </p:nvGraphicFramePr>
        <p:xfrm>
          <a:off x="2267744" y="4529393"/>
          <a:ext cx="2881313" cy="1508125"/>
        </p:xfrm>
        <a:graphic>
          <a:graphicData uri="http://schemas.openxmlformats.org/presentationml/2006/ole">
            <mc:AlternateContent xmlns:mc="http://schemas.openxmlformats.org/markup-compatibility/2006">
              <mc:Choice xmlns:v="urn:schemas-microsoft-com:vml" Requires="v">
                <p:oleObj spid="_x0000_s94265" name="公式" r:id="rId6" imgW="1218565" imgH="635000" progId="Equation.3">
                  <p:embed/>
                </p:oleObj>
              </mc:Choice>
              <mc:Fallback>
                <p:oleObj name="公式" r:id="rId6" imgW="1218565" imgH="635000" progId="Equation.3">
                  <p:embed/>
                  <p:pic>
                    <p:nvPicPr>
                      <p:cNvPr id="59402"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7744" y="4529393"/>
                        <a:ext cx="2881313" cy="150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9403" name="Picture 11"/>
          <p:cNvPicPr>
            <a:picLocks noChangeAspect="1" noChangeArrowheads="1"/>
          </p:cNvPicPr>
          <p:nvPr/>
        </p:nvPicPr>
        <p:blipFill>
          <a:blip r:embed="rId8" cstate="print"/>
          <a:srcRect/>
          <a:stretch>
            <a:fillRect/>
          </a:stretch>
        </p:blipFill>
        <p:spPr bwMode="auto">
          <a:xfrm>
            <a:off x="5998369" y="3022856"/>
            <a:ext cx="2133600" cy="2214562"/>
          </a:xfrm>
          <a:prstGeom prst="rect">
            <a:avLst/>
          </a:prstGeom>
          <a:noFill/>
          <a:ln w="9525" algn="ctr">
            <a:noFill/>
            <a:miter lim="800000"/>
            <a:headEnd/>
            <a:tailEnd/>
          </a:ln>
        </p:spPr>
      </p:pic>
    </p:spTree>
    <p:extLst>
      <p:ext uri="{BB962C8B-B14F-4D97-AF65-F5344CB8AC3E}">
        <p14:creationId xmlns:p14="http://schemas.microsoft.com/office/powerpoint/2010/main" val="38709567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3"/>
          <p:cNvSpPr>
            <a:spLocks noGrp="1"/>
          </p:cNvSpPr>
          <p:nvPr>
            <p:ph type="sldNum" sz="quarter" idx="12"/>
          </p:nvPr>
        </p:nvSpPr>
        <p:spPr/>
        <p:txBody>
          <a:bodyPr/>
          <a:lstStyle/>
          <a:p>
            <a:pPr>
              <a:defRPr/>
            </a:pPr>
            <a:fld id="{8A530163-D9BB-4C16-B9E9-C67B01CF2FC0}" type="slidenum">
              <a:rPr lang="en-US" altLang="zh-CN"/>
              <a:t>45</a:t>
            </a:fld>
            <a:endParaRPr lang="en-US" altLang="zh-CN"/>
          </a:p>
        </p:txBody>
      </p:sp>
      <p:sp>
        <p:nvSpPr>
          <p:cNvPr id="321538" name="Rectangle 2"/>
          <p:cNvSpPr>
            <a:spLocks noChangeArrowheads="1"/>
          </p:cNvSpPr>
          <p:nvPr/>
        </p:nvSpPr>
        <p:spPr bwMode="auto">
          <a:xfrm>
            <a:off x="611188" y="0"/>
            <a:ext cx="7345362" cy="795338"/>
          </a:xfrm>
          <a:prstGeom prst="rect">
            <a:avLst/>
          </a:prstGeom>
          <a:noFill/>
          <a:ln w="9525">
            <a:noFill/>
            <a:miter lim="800000"/>
          </a:ln>
          <a:effectLst/>
        </p:spPr>
        <p:txBody>
          <a:bodyPr anchor="b"/>
          <a:lstStyle/>
          <a:p>
            <a:pPr>
              <a:spcBef>
                <a:spcPct val="0"/>
              </a:spcBef>
              <a:buClrTx/>
              <a:buSzTx/>
              <a:buFontTx/>
              <a:buNone/>
              <a:defRPr/>
            </a:pPr>
            <a:r>
              <a:rPr lang="zh-CN" altLang="en-US" sz="3800" dirty="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rPr>
              <a:t>子</a:t>
            </a:r>
            <a:r>
              <a:rPr lang="zh-CN" altLang="en-US" sz="3800" dirty="0" smtClean="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rPr>
              <a:t>问题与递归关系</a:t>
            </a:r>
            <a:endParaRPr lang="ja-JP" altLang="en-US" sz="3800" dirty="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endParaRPr>
          </a:p>
        </p:txBody>
      </p:sp>
      <p:sp>
        <p:nvSpPr>
          <p:cNvPr id="60420" name="Text Box 3"/>
          <p:cNvSpPr txBox="1">
            <a:spLocks noChangeArrowheads="1"/>
          </p:cNvSpPr>
          <p:nvPr/>
        </p:nvSpPr>
        <p:spPr bwMode="auto">
          <a:xfrm>
            <a:off x="250825" y="908050"/>
            <a:ext cx="3092513" cy="461665"/>
          </a:xfrm>
          <a:prstGeom prst="rect">
            <a:avLst/>
          </a:prstGeom>
          <a:noFill/>
          <a:ln w="6350">
            <a:noFill/>
            <a:miter lim="800000"/>
          </a:ln>
        </p:spPr>
        <p:txBody>
          <a:bodyPr wrap="none">
            <a:spAutoFit/>
          </a:bodyPr>
          <a:lstStyle/>
          <a:p>
            <a:pPr>
              <a:spcBef>
                <a:spcPct val="0"/>
              </a:spcBef>
              <a:buClrTx/>
              <a:buSzTx/>
              <a:buFontTx/>
              <a:buNone/>
            </a:pPr>
            <a:r>
              <a:rPr lang="en-US" altLang="zh-CN" sz="2400" dirty="0" smtClean="0">
                <a:solidFill>
                  <a:schemeClr val="tx1"/>
                </a:solidFill>
              </a:rPr>
              <a:t>0-1</a:t>
            </a:r>
            <a:r>
              <a:rPr lang="zh-CN" altLang="en-US" sz="2400" dirty="0">
                <a:solidFill>
                  <a:schemeClr val="tx1"/>
                </a:solidFill>
              </a:rPr>
              <a:t>背包问题的</a:t>
            </a:r>
            <a:r>
              <a:rPr lang="zh-CN" altLang="en-US" sz="2400" dirty="0">
                <a:solidFill>
                  <a:srgbClr val="FF0000"/>
                </a:solidFill>
              </a:rPr>
              <a:t>子问题</a:t>
            </a:r>
          </a:p>
        </p:txBody>
      </p:sp>
      <p:sp>
        <p:nvSpPr>
          <p:cNvPr id="60421" name="Rectangle 4"/>
          <p:cNvSpPr>
            <a:spLocks noChangeArrowheads="1"/>
          </p:cNvSpPr>
          <p:nvPr/>
        </p:nvSpPr>
        <p:spPr bwMode="auto">
          <a:xfrm>
            <a:off x="0" y="3214688"/>
            <a:ext cx="9144000" cy="0"/>
          </a:xfrm>
          <a:prstGeom prst="rect">
            <a:avLst/>
          </a:prstGeom>
          <a:noFill/>
          <a:ln w="6350">
            <a:noFill/>
            <a:miter lim="800000"/>
          </a:ln>
        </p:spPr>
        <p:txBody>
          <a:bodyPr wrap="none" anchor="ctr">
            <a:spAutoFit/>
          </a:bodyPr>
          <a:lstStyle/>
          <a:p>
            <a:endParaRPr lang="zh-CN" altLang="en-US"/>
          </a:p>
        </p:txBody>
      </p:sp>
      <p:graphicFrame>
        <p:nvGraphicFramePr>
          <p:cNvPr id="60422" name="Object 5"/>
          <p:cNvGraphicFramePr>
            <a:graphicFrameLocks noChangeAspect="1"/>
          </p:cNvGraphicFramePr>
          <p:nvPr>
            <p:extLst>
              <p:ext uri="{D42A27DB-BD31-4B8C-83A1-F6EECF244321}">
                <p14:modId xmlns:p14="http://schemas.microsoft.com/office/powerpoint/2010/main" val="4067214688"/>
              </p:ext>
            </p:extLst>
          </p:nvPr>
        </p:nvGraphicFramePr>
        <p:xfrm>
          <a:off x="1861890" y="1299737"/>
          <a:ext cx="1439862" cy="769937"/>
        </p:xfrm>
        <a:graphic>
          <a:graphicData uri="http://schemas.openxmlformats.org/presentationml/2006/ole">
            <mc:AlternateContent xmlns:mc="http://schemas.openxmlformats.org/markup-compatibility/2006">
              <mc:Choice xmlns:v="urn:schemas-microsoft-com:vml" Requires="v">
                <p:oleObj spid="_x0000_s104554" name="公式" r:id="rId4" imgW="799465" imgH="431800" progId="Equation.3">
                  <p:embed/>
                </p:oleObj>
              </mc:Choice>
              <mc:Fallback>
                <p:oleObj name="公式" r:id="rId4" imgW="799465" imgH="431800" progId="Equation.3">
                  <p:embed/>
                  <p:pic>
                    <p:nvPicPr>
                      <p:cNvPr id="60422"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1890" y="1299737"/>
                        <a:ext cx="1439862" cy="769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3" name="Rectangle 6"/>
          <p:cNvSpPr>
            <a:spLocks noChangeArrowheads="1"/>
          </p:cNvSpPr>
          <p:nvPr/>
        </p:nvSpPr>
        <p:spPr bwMode="auto">
          <a:xfrm>
            <a:off x="0" y="3109913"/>
            <a:ext cx="9144000" cy="0"/>
          </a:xfrm>
          <a:prstGeom prst="rect">
            <a:avLst/>
          </a:prstGeom>
          <a:noFill/>
          <a:ln w="6350">
            <a:noFill/>
            <a:miter lim="800000"/>
          </a:ln>
        </p:spPr>
        <p:txBody>
          <a:bodyPr wrap="none" anchor="ctr">
            <a:spAutoFit/>
          </a:bodyPr>
          <a:lstStyle/>
          <a:p>
            <a:endParaRPr lang="zh-CN" altLang="en-US"/>
          </a:p>
        </p:txBody>
      </p:sp>
      <p:graphicFrame>
        <p:nvGraphicFramePr>
          <p:cNvPr id="60424" name="Object 7"/>
          <p:cNvGraphicFramePr>
            <a:graphicFrameLocks noChangeAspect="1"/>
          </p:cNvGraphicFramePr>
          <p:nvPr>
            <p:extLst>
              <p:ext uri="{D42A27DB-BD31-4B8C-83A1-F6EECF244321}">
                <p14:modId xmlns:p14="http://schemas.microsoft.com/office/powerpoint/2010/main" val="1881637075"/>
              </p:ext>
            </p:extLst>
          </p:nvPr>
        </p:nvGraphicFramePr>
        <p:xfrm>
          <a:off x="1572965" y="2091899"/>
          <a:ext cx="2089150" cy="1036638"/>
        </p:xfrm>
        <a:graphic>
          <a:graphicData uri="http://schemas.openxmlformats.org/presentationml/2006/ole">
            <mc:AlternateContent xmlns:mc="http://schemas.openxmlformats.org/markup-compatibility/2006">
              <mc:Choice xmlns:v="urn:schemas-microsoft-com:vml" Requires="v">
                <p:oleObj spid="_x0000_s104555" name="公式" r:id="rId6" imgW="1282700" imgH="635000" progId="Equation.3">
                  <p:embed/>
                </p:oleObj>
              </mc:Choice>
              <mc:Fallback>
                <p:oleObj name="公式" r:id="rId6" imgW="1282700" imgH="635000" progId="Equation.3">
                  <p:embed/>
                  <p:pic>
                    <p:nvPicPr>
                      <p:cNvPr id="60424"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72965" y="2091899"/>
                        <a:ext cx="2089150" cy="1036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5" name="Text Box 8"/>
          <p:cNvSpPr txBox="1">
            <a:spLocks noChangeArrowheads="1"/>
          </p:cNvSpPr>
          <p:nvPr/>
        </p:nvSpPr>
        <p:spPr bwMode="auto">
          <a:xfrm>
            <a:off x="231775" y="3303588"/>
            <a:ext cx="8661400" cy="830997"/>
          </a:xfrm>
          <a:prstGeom prst="rect">
            <a:avLst/>
          </a:prstGeom>
          <a:noFill/>
          <a:ln w="6350">
            <a:noFill/>
            <a:miter lim="800000"/>
          </a:ln>
        </p:spPr>
        <p:txBody>
          <a:bodyPr>
            <a:spAutoFit/>
          </a:bodyPr>
          <a:lstStyle/>
          <a:p>
            <a:pPr>
              <a:spcBef>
                <a:spcPct val="0"/>
              </a:spcBef>
              <a:buClrTx/>
              <a:buSzTx/>
              <a:buFontTx/>
              <a:buNone/>
            </a:pPr>
            <a:r>
              <a:rPr lang="zh-CN" altLang="en-US" sz="2400" dirty="0" smtClean="0">
                <a:solidFill>
                  <a:schemeClr val="tx1"/>
                </a:solidFill>
              </a:rPr>
              <a:t>由</a:t>
            </a:r>
            <a:r>
              <a:rPr lang="en-US" altLang="zh-CN" sz="2400" dirty="0">
                <a:solidFill>
                  <a:schemeClr val="tx1"/>
                </a:solidFill>
              </a:rPr>
              <a:t>0-1</a:t>
            </a:r>
            <a:r>
              <a:rPr lang="zh-CN" altLang="en-US" sz="2400" dirty="0">
                <a:solidFill>
                  <a:schemeClr val="tx1"/>
                </a:solidFill>
              </a:rPr>
              <a:t>背包问题的最优子结构性质，可以建立计算</a:t>
            </a:r>
            <a:r>
              <a:rPr lang="en-US" altLang="zh-CN" sz="2400" dirty="0">
                <a:solidFill>
                  <a:schemeClr val="tx1"/>
                </a:solidFill>
              </a:rPr>
              <a:t>m(</a:t>
            </a:r>
            <a:r>
              <a:rPr lang="en-US" altLang="zh-CN" sz="2400" dirty="0" err="1">
                <a:solidFill>
                  <a:schemeClr val="tx1"/>
                </a:solidFill>
              </a:rPr>
              <a:t>i</a:t>
            </a:r>
            <a:r>
              <a:rPr lang="zh-CN" altLang="en-US" sz="2400" dirty="0">
                <a:solidFill>
                  <a:schemeClr val="tx1"/>
                </a:solidFill>
              </a:rPr>
              <a:t>，</a:t>
            </a:r>
            <a:r>
              <a:rPr lang="en-US" altLang="zh-CN" sz="2400" dirty="0">
                <a:solidFill>
                  <a:schemeClr val="tx1"/>
                </a:solidFill>
              </a:rPr>
              <a:t>j)</a:t>
            </a:r>
            <a:r>
              <a:rPr lang="zh-CN" altLang="en-US" sz="2400" dirty="0">
                <a:solidFill>
                  <a:schemeClr val="tx1"/>
                </a:solidFill>
              </a:rPr>
              <a:t>的递归式</a:t>
            </a:r>
            <a:r>
              <a:rPr lang="zh-CN" altLang="en-US" sz="2400" dirty="0" smtClean="0">
                <a:solidFill>
                  <a:schemeClr val="tx1"/>
                </a:solidFill>
              </a:rPr>
              <a:t>如下</a:t>
            </a:r>
            <a:r>
              <a:rPr lang="en-US" altLang="zh-CN" sz="2400" dirty="0" smtClean="0">
                <a:solidFill>
                  <a:schemeClr val="tx1"/>
                </a:solidFill>
              </a:rPr>
              <a:t>:</a:t>
            </a:r>
            <a:endParaRPr lang="zh-CN" altLang="en-US" sz="2400" dirty="0">
              <a:solidFill>
                <a:schemeClr val="tx1"/>
              </a:solidFill>
            </a:endParaRPr>
          </a:p>
        </p:txBody>
      </p:sp>
      <p:sp>
        <p:nvSpPr>
          <p:cNvPr id="60426" name="Rectangle 9"/>
          <p:cNvSpPr>
            <a:spLocks noChangeArrowheads="1"/>
          </p:cNvSpPr>
          <p:nvPr/>
        </p:nvSpPr>
        <p:spPr bwMode="auto">
          <a:xfrm>
            <a:off x="0" y="3200400"/>
            <a:ext cx="9144000" cy="0"/>
          </a:xfrm>
          <a:prstGeom prst="rect">
            <a:avLst/>
          </a:prstGeom>
          <a:noFill/>
          <a:ln w="6350">
            <a:noFill/>
            <a:miter lim="800000"/>
          </a:ln>
        </p:spPr>
        <p:txBody>
          <a:bodyPr wrap="none" anchor="ctr">
            <a:spAutoFit/>
          </a:bodyPr>
          <a:lstStyle/>
          <a:p>
            <a:endParaRPr lang="zh-CN" altLang="en-US"/>
          </a:p>
        </p:txBody>
      </p:sp>
      <p:graphicFrame>
        <p:nvGraphicFramePr>
          <p:cNvPr id="60427" name="Object 10"/>
          <p:cNvGraphicFramePr>
            <a:graphicFrameLocks noChangeAspect="1"/>
          </p:cNvGraphicFramePr>
          <p:nvPr>
            <p:extLst>
              <p:ext uri="{D42A27DB-BD31-4B8C-83A1-F6EECF244321}">
                <p14:modId xmlns:p14="http://schemas.microsoft.com/office/powerpoint/2010/main" val="2863277931"/>
              </p:ext>
            </p:extLst>
          </p:nvPr>
        </p:nvGraphicFramePr>
        <p:xfrm>
          <a:off x="611187" y="4247074"/>
          <a:ext cx="6658457" cy="851123"/>
        </p:xfrm>
        <a:graphic>
          <a:graphicData uri="http://schemas.openxmlformats.org/presentationml/2006/ole">
            <mc:AlternateContent xmlns:mc="http://schemas.openxmlformats.org/markup-compatibility/2006">
              <mc:Choice xmlns:v="urn:schemas-microsoft-com:vml" Requires="v">
                <p:oleObj spid="_x0000_s104556" name="公式" r:id="rId8" imgW="3581400" imgH="457200" progId="Equation.3">
                  <p:embed/>
                </p:oleObj>
              </mc:Choice>
              <mc:Fallback>
                <p:oleObj name="公式" r:id="rId8" imgW="3581400" imgH="457200" progId="Equation.3">
                  <p:embed/>
                  <p:pic>
                    <p:nvPicPr>
                      <p:cNvPr id="60427"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1187" y="4247074"/>
                        <a:ext cx="6658457" cy="851123"/>
                      </a:xfrm>
                      <a:prstGeom prst="rect">
                        <a:avLst/>
                      </a:prstGeom>
                      <a:noFill/>
                      <a:extLst/>
                    </p:spPr>
                  </p:pic>
                </p:oleObj>
              </mc:Fallback>
            </mc:AlternateContent>
          </a:graphicData>
        </a:graphic>
      </p:graphicFrame>
      <p:sp>
        <p:nvSpPr>
          <p:cNvPr id="60428" name="Rectangle 11"/>
          <p:cNvSpPr>
            <a:spLocks noChangeArrowheads="1"/>
          </p:cNvSpPr>
          <p:nvPr/>
        </p:nvSpPr>
        <p:spPr bwMode="auto">
          <a:xfrm>
            <a:off x="0" y="3200400"/>
            <a:ext cx="9144000" cy="0"/>
          </a:xfrm>
          <a:prstGeom prst="rect">
            <a:avLst/>
          </a:prstGeom>
          <a:noFill/>
          <a:ln w="6350">
            <a:noFill/>
            <a:miter lim="800000"/>
          </a:ln>
        </p:spPr>
        <p:txBody>
          <a:bodyPr wrap="none" anchor="ctr">
            <a:spAutoFit/>
          </a:bodyPr>
          <a:lstStyle/>
          <a:p>
            <a:endParaRPr lang="zh-CN" altLang="en-US"/>
          </a:p>
        </p:txBody>
      </p:sp>
      <p:graphicFrame>
        <p:nvGraphicFramePr>
          <p:cNvPr id="60429" name="Object 12"/>
          <p:cNvGraphicFramePr>
            <a:graphicFrameLocks noChangeAspect="1"/>
          </p:cNvGraphicFramePr>
          <p:nvPr>
            <p:extLst>
              <p:ext uri="{D42A27DB-BD31-4B8C-83A1-F6EECF244321}">
                <p14:modId xmlns:p14="http://schemas.microsoft.com/office/powerpoint/2010/main" val="2428743583"/>
              </p:ext>
            </p:extLst>
          </p:nvPr>
        </p:nvGraphicFramePr>
        <p:xfrm>
          <a:off x="631688" y="5349764"/>
          <a:ext cx="2853133" cy="816116"/>
        </p:xfrm>
        <a:graphic>
          <a:graphicData uri="http://schemas.openxmlformats.org/presentationml/2006/ole">
            <mc:AlternateContent xmlns:mc="http://schemas.openxmlformats.org/markup-compatibility/2006">
              <mc:Choice xmlns:v="urn:schemas-microsoft-com:vml" Requires="v">
                <p:oleObj spid="_x0000_s104557" name="公式" r:id="rId10" imgW="1600200" imgH="457200" progId="Equation.3">
                  <p:embed/>
                </p:oleObj>
              </mc:Choice>
              <mc:Fallback>
                <p:oleObj name="公式" r:id="rId10" imgW="1600200" imgH="457200" progId="Equation.3">
                  <p:embed/>
                  <p:pic>
                    <p:nvPicPr>
                      <p:cNvPr id="60429"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1688" y="5349764"/>
                        <a:ext cx="2853133" cy="816116"/>
                      </a:xfrm>
                      <a:prstGeom prst="rect">
                        <a:avLst/>
                      </a:prstGeom>
                      <a:noFill/>
                      <a:extLst/>
                    </p:spPr>
                  </p:pic>
                </p:oleObj>
              </mc:Fallback>
            </mc:AlternateContent>
          </a:graphicData>
        </a:graphic>
      </p:graphicFrame>
      <p:sp>
        <p:nvSpPr>
          <p:cNvPr id="2" name="文本框 1"/>
          <p:cNvSpPr txBox="1"/>
          <p:nvPr/>
        </p:nvSpPr>
        <p:spPr>
          <a:xfrm>
            <a:off x="7229307" y="4728197"/>
            <a:ext cx="1874356" cy="646331"/>
          </a:xfrm>
          <a:prstGeom prst="rect">
            <a:avLst/>
          </a:prstGeom>
          <a:noFill/>
        </p:spPr>
        <p:txBody>
          <a:bodyPr wrap="square" rtlCol="0">
            <a:spAutoFit/>
          </a:bodyPr>
          <a:lstStyle/>
          <a:p>
            <a:r>
              <a:rPr lang="zh-CN" altLang="en-US" sz="1200" dirty="0" smtClean="0"/>
              <a:t>若背包剩余容量小于第</a:t>
            </a:r>
            <a:r>
              <a:rPr lang="en-US" altLang="zh-CN" sz="1200" dirty="0" err="1" smtClean="0"/>
              <a:t>i</a:t>
            </a:r>
            <a:r>
              <a:rPr lang="zh-CN" altLang="en-US" sz="1200" dirty="0" smtClean="0"/>
              <a:t>个物品重量，则不考虑这个物品</a:t>
            </a:r>
            <a:endParaRPr lang="zh-CN" altLang="en-US" sz="1200" dirty="0"/>
          </a:p>
        </p:txBody>
      </p:sp>
      <p:sp>
        <p:nvSpPr>
          <p:cNvPr id="15" name="文本框 14"/>
          <p:cNvSpPr txBox="1"/>
          <p:nvPr/>
        </p:nvSpPr>
        <p:spPr>
          <a:xfrm>
            <a:off x="7269644" y="3784711"/>
            <a:ext cx="1791275" cy="830997"/>
          </a:xfrm>
          <a:prstGeom prst="rect">
            <a:avLst/>
          </a:prstGeom>
          <a:noFill/>
        </p:spPr>
        <p:txBody>
          <a:bodyPr wrap="square" rtlCol="0">
            <a:spAutoFit/>
          </a:bodyPr>
          <a:lstStyle/>
          <a:p>
            <a:r>
              <a:rPr lang="zh-CN" altLang="en-US" sz="1200" dirty="0" smtClean="0"/>
              <a:t>若背包剩余容量大于第</a:t>
            </a:r>
            <a:r>
              <a:rPr lang="en-US" altLang="zh-CN" sz="1200" dirty="0" err="1" smtClean="0"/>
              <a:t>i</a:t>
            </a:r>
            <a:r>
              <a:rPr lang="zh-CN" altLang="en-US" sz="1200" dirty="0" smtClean="0"/>
              <a:t>个物品重量，则分别考虑装与不装两种情况的重量，取最大值</a:t>
            </a:r>
            <a:endParaRPr lang="zh-CN" altLang="en-US" sz="1200" dirty="0"/>
          </a:p>
        </p:txBody>
      </p:sp>
      <p:sp>
        <p:nvSpPr>
          <p:cNvPr id="3" name="矩形 2"/>
          <p:cNvSpPr/>
          <p:nvPr/>
        </p:nvSpPr>
        <p:spPr>
          <a:xfrm>
            <a:off x="4745511" y="1753974"/>
            <a:ext cx="3921216" cy="1200329"/>
          </a:xfrm>
          <a:prstGeom prst="rect">
            <a:avLst/>
          </a:prstGeom>
        </p:spPr>
        <p:txBody>
          <a:bodyPr wrap="square">
            <a:spAutoFit/>
          </a:bodyPr>
          <a:lstStyle/>
          <a:p>
            <a:pPr>
              <a:buNone/>
            </a:pPr>
            <a:r>
              <a:rPr lang="zh-CN" altLang="en-US" sz="2400" dirty="0">
                <a:solidFill>
                  <a:schemeClr val="tx1"/>
                </a:solidFill>
              </a:rPr>
              <a:t>设</a:t>
            </a:r>
            <a:r>
              <a:rPr lang="en-US" altLang="zh-CN" sz="2400" dirty="0">
                <a:solidFill>
                  <a:schemeClr val="tx1"/>
                </a:solidFill>
              </a:rPr>
              <a:t>m(</a:t>
            </a:r>
            <a:r>
              <a:rPr lang="en-US" altLang="zh-CN" sz="2400" dirty="0" err="1">
                <a:solidFill>
                  <a:schemeClr val="tx1"/>
                </a:solidFill>
              </a:rPr>
              <a:t>i</a:t>
            </a:r>
            <a:r>
              <a:rPr lang="zh-CN" altLang="en-US" sz="2400" dirty="0">
                <a:solidFill>
                  <a:schemeClr val="tx1"/>
                </a:solidFill>
              </a:rPr>
              <a:t>，</a:t>
            </a:r>
            <a:r>
              <a:rPr lang="en-US" altLang="zh-CN" sz="2400" dirty="0">
                <a:solidFill>
                  <a:schemeClr val="tx1"/>
                </a:solidFill>
              </a:rPr>
              <a:t>j)</a:t>
            </a:r>
            <a:r>
              <a:rPr lang="zh-CN" altLang="en-US" sz="2400" dirty="0">
                <a:solidFill>
                  <a:schemeClr val="tx1"/>
                </a:solidFill>
              </a:rPr>
              <a:t>是</a:t>
            </a:r>
            <a:r>
              <a:rPr lang="zh-CN" altLang="en-US" sz="2400" u="sng" dirty="0">
                <a:solidFill>
                  <a:schemeClr val="tx1"/>
                </a:solidFill>
              </a:rPr>
              <a:t>背包容量为</a:t>
            </a:r>
            <a:r>
              <a:rPr lang="en-US" altLang="zh-CN" sz="2400" u="sng" dirty="0" smtClean="0">
                <a:solidFill>
                  <a:schemeClr val="tx1"/>
                </a:solidFill>
              </a:rPr>
              <a:t>j</a:t>
            </a:r>
            <a:r>
              <a:rPr lang="zh-CN" altLang="en-US" sz="2400" dirty="0" smtClean="0">
                <a:solidFill>
                  <a:schemeClr val="tx1"/>
                </a:solidFill>
              </a:rPr>
              <a:t>、可</a:t>
            </a:r>
            <a:r>
              <a:rPr lang="zh-CN" altLang="en-US" sz="2400" dirty="0">
                <a:solidFill>
                  <a:schemeClr val="tx1"/>
                </a:solidFill>
              </a:rPr>
              <a:t>选择</a:t>
            </a:r>
            <a:r>
              <a:rPr lang="zh-CN" altLang="en-US" sz="2400" u="sng" dirty="0">
                <a:solidFill>
                  <a:schemeClr val="tx1"/>
                </a:solidFill>
              </a:rPr>
              <a:t>物品为</a:t>
            </a:r>
            <a:r>
              <a:rPr lang="en-US" altLang="zh-CN" sz="2400" u="sng" dirty="0" err="1">
                <a:solidFill>
                  <a:schemeClr val="tx1"/>
                </a:solidFill>
              </a:rPr>
              <a:t>i</a:t>
            </a:r>
            <a:r>
              <a:rPr lang="zh-CN" altLang="en-US" sz="2400" u="sng" dirty="0">
                <a:solidFill>
                  <a:schemeClr val="tx1"/>
                </a:solidFill>
              </a:rPr>
              <a:t>，</a:t>
            </a:r>
            <a:r>
              <a:rPr lang="en-US" altLang="zh-CN" sz="2400" u="sng" dirty="0">
                <a:solidFill>
                  <a:schemeClr val="tx1"/>
                </a:solidFill>
              </a:rPr>
              <a:t>i+1</a:t>
            </a:r>
            <a:r>
              <a:rPr lang="zh-CN" altLang="en-US" sz="2400" u="sng" dirty="0">
                <a:solidFill>
                  <a:schemeClr val="tx1"/>
                </a:solidFill>
              </a:rPr>
              <a:t>，</a:t>
            </a:r>
            <a:r>
              <a:rPr lang="en-US" altLang="zh-CN" sz="2400" u="sng" dirty="0">
                <a:solidFill>
                  <a:schemeClr val="tx1"/>
                </a:solidFill>
              </a:rPr>
              <a:t>…</a:t>
            </a:r>
            <a:r>
              <a:rPr lang="zh-CN" altLang="en-US" sz="2400" u="sng" dirty="0">
                <a:solidFill>
                  <a:schemeClr val="tx1"/>
                </a:solidFill>
              </a:rPr>
              <a:t>，</a:t>
            </a:r>
            <a:r>
              <a:rPr lang="en-US" altLang="zh-CN" sz="2400" u="sng" dirty="0">
                <a:solidFill>
                  <a:schemeClr val="tx1"/>
                </a:solidFill>
              </a:rPr>
              <a:t>n</a:t>
            </a:r>
            <a:r>
              <a:rPr lang="zh-CN" altLang="en-US" sz="2400" dirty="0">
                <a:solidFill>
                  <a:schemeClr val="tx1"/>
                </a:solidFill>
              </a:rPr>
              <a:t>时</a:t>
            </a:r>
            <a:r>
              <a:rPr lang="en-US" altLang="zh-CN" sz="2400" dirty="0">
                <a:solidFill>
                  <a:schemeClr val="tx1"/>
                </a:solidFill>
              </a:rPr>
              <a:t>0-1</a:t>
            </a:r>
            <a:r>
              <a:rPr lang="zh-CN" altLang="en-US" sz="2400" dirty="0">
                <a:solidFill>
                  <a:schemeClr val="tx1"/>
                </a:solidFill>
              </a:rPr>
              <a:t>背包问题的最优值。</a:t>
            </a:r>
            <a:endParaRPr lang="zh-CN" altLang="en-US" sz="2400" dirty="0"/>
          </a:p>
        </p:txBody>
      </p:sp>
    </p:spTree>
    <p:extLst>
      <p:ext uri="{BB962C8B-B14F-4D97-AF65-F5344CB8AC3E}">
        <p14:creationId xmlns:p14="http://schemas.microsoft.com/office/powerpoint/2010/main" val="33407251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0493474-1D8D-4761-9B06-86ACF302DEB0}" type="slidenum">
              <a:rPr lang="en-US" altLang="zh-CN" smtClean="0"/>
              <a:t>46</a:t>
            </a:fld>
            <a:endParaRPr lang="en-US" altLang="zh-CN"/>
          </a:p>
        </p:txBody>
      </p:sp>
      <p:sp>
        <p:nvSpPr>
          <p:cNvPr id="5" name="文本框 4"/>
          <p:cNvSpPr txBox="1"/>
          <p:nvPr/>
        </p:nvSpPr>
        <p:spPr>
          <a:xfrm>
            <a:off x="5471592" y="1124744"/>
            <a:ext cx="3672408" cy="383797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spcBef>
                <a:spcPts val="0"/>
              </a:spcBef>
              <a:buNone/>
            </a:pPr>
            <a:r>
              <a:rPr lang="en-US" altLang="zh-CN" sz="1200" dirty="0"/>
              <a:t>//x[]</a:t>
            </a:r>
            <a:r>
              <a:rPr lang="zh-CN" altLang="en-US" sz="1200" dirty="0"/>
              <a:t>数组存储对应物品</a:t>
            </a:r>
            <a:r>
              <a:rPr lang="en-US" altLang="zh-CN" sz="1200" dirty="0"/>
              <a:t>0-1</a:t>
            </a:r>
            <a:r>
              <a:rPr lang="zh-CN" altLang="en-US" sz="1200" dirty="0"/>
              <a:t>向量</a:t>
            </a:r>
            <a:r>
              <a:rPr lang="en-US" altLang="zh-CN" sz="1200" dirty="0"/>
              <a:t>,0</a:t>
            </a:r>
            <a:r>
              <a:rPr lang="zh-CN" altLang="en-US" sz="1200" dirty="0"/>
              <a:t>不装入背包，</a:t>
            </a:r>
            <a:r>
              <a:rPr lang="en-US" altLang="zh-CN" sz="1200" dirty="0"/>
              <a:t>1</a:t>
            </a:r>
            <a:r>
              <a:rPr lang="zh-CN" altLang="en-US" sz="1200" dirty="0"/>
              <a:t>表示装入背包  </a:t>
            </a:r>
          </a:p>
          <a:p>
            <a:pPr>
              <a:spcBef>
                <a:spcPts val="0"/>
              </a:spcBef>
              <a:buNone/>
            </a:pPr>
            <a:r>
              <a:rPr lang="en-US" altLang="zh-CN" sz="1200" b="1" dirty="0"/>
              <a:t>void</a:t>
            </a:r>
            <a:r>
              <a:rPr lang="en-US" altLang="zh-CN" sz="1200" dirty="0"/>
              <a:t> </a:t>
            </a:r>
            <a:r>
              <a:rPr lang="en-US" altLang="zh-CN" sz="1200" dirty="0" err="1"/>
              <a:t>Traceback</a:t>
            </a:r>
            <a:r>
              <a:rPr lang="en-US" altLang="zh-CN" sz="1200" dirty="0"/>
              <a:t>(</a:t>
            </a:r>
            <a:r>
              <a:rPr lang="en-US" altLang="zh-CN" sz="1200" b="1" dirty="0" err="1"/>
              <a:t>int</a:t>
            </a:r>
            <a:r>
              <a:rPr lang="en-US" altLang="zh-CN" sz="1200" dirty="0"/>
              <a:t> m[][10],</a:t>
            </a:r>
            <a:r>
              <a:rPr lang="en-US" altLang="zh-CN" sz="1200" b="1" dirty="0" err="1"/>
              <a:t>int</a:t>
            </a:r>
            <a:r>
              <a:rPr lang="en-US" altLang="zh-CN" sz="1200" dirty="0"/>
              <a:t> w[],</a:t>
            </a:r>
            <a:r>
              <a:rPr lang="en-US" altLang="zh-CN" sz="1200" b="1" dirty="0" err="1"/>
              <a:t>int</a:t>
            </a:r>
            <a:r>
              <a:rPr lang="en-US" altLang="zh-CN" sz="1200" dirty="0"/>
              <a:t> </a:t>
            </a:r>
            <a:r>
              <a:rPr lang="en-US" altLang="zh-CN" sz="1200" dirty="0" err="1"/>
              <a:t>c,</a:t>
            </a:r>
            <a:r>
              <a:rPr lang="en-US" altLang="zh-CN" sz="1200" b="1" dirty="0" err="1"/>
              <a:t>int</a:t>
            </a:r>
            <a:r>
              <a:rPr lang="en-US" altLang="zh-CN" sz="1200" dirty="0"/>
              <a:t> </a:t>
            </a:r>
            <a:r>
              <a:rPr lang="en-US" altLang="zh-CN" sz="1200" dirty="0" err="1"/>
              <a:t>n,</a:t>
            </a:r>
            <a:r>
              <a:rPr lang="en-US" altLang="zh-CN" sz="1200" b="1" dirty="0" err="1"/>
              <a:t>int</a:t>
            </a:r>
            <a:r>
              <a:rPr lang="en-US" altLang="zh-CN" sz="1200" dirty="0"/>
              <a:t> x[])  </a:t>
            </a:r>
          </a:p>
          <a:p>
            <a:pPr>
              <a:spcBef>
                <a:spcPts val="0"/>
              </a:spcBef>
              <a:buNone/>
            </a:pPr>
            <a:r>
              <a:rPr lang="en-US" altLang="zh-CN" sz="1200" dirty="0"/>
              <a:t>{  </a:t>
            </a:r>
          </a:p>
          <a:p>
            <a:pPr>
              <a:spcBef>
                <a:spcPts val="0"/>
              </a:spcBef>
              <a:buNone/>
            </a:pPr>
            <a:r>
              <a:rPr lang="en-US" altLang="zh-CN" sz="1200" dirty="0"/>
              <a:t>    </a:t>
            </a:r>
            <a:r>
              <a:rPr lang="en-US" altLang="zh-CN" sz="1200" b="1" dirty="0"/>
              <a:t>for</a:t>
            </a:r>
            <a:r>
              <a:rPr lang="en-US" altLang="zh-CN" sz="1200" dirty="0"/>
              <a:t>(</a:t>
            </a:r>
            <a:r>
              <a:rPr lang="en-US" altLang="zh-CN" sz="1200" b="1" dirty="0" err="1"/>
              <a:t>int</a:t>
            </a:r>
            <a:r>
              <a:rPr lang="en-US" altLang="zh-CN" sz="1200" dirty="0"/>
              <a:t> </a:t>
            </a:r>
            <a:r>
              <a:rPr lang="en-US" altLang="zh-CN" sz="1200" dirty="0" err="1"/>
              <a:t>i</a:t>
            </a:r>
            <a:r>
              <a:rPr lang="en-US" altLang="zh-CN" sz="1200" dirty="0"/>
              <a:t>=1; </a:t>
            </a:r>
            <a:r>
              <a:rPr lang="en-US" altLang="zh-CN" sz="1200" dirty="0" err="1"/>
              <a:t>i</a:t>
            </a:r>
            <a:r>
              <a:rPr lang="en-US" altLang="zh-CN" sz="1200" dirty="0"/>
              <a:t>&lt;n; </a:t>
            </a:r>
            <a:r>
              <a:rPr lang="en-US" altLang="zh-CN" sz="1200" dirty="0" err="1"/>
              <a:t>i</a:t>
            </a:r>
            <a:r>
              <a:rPr lang="en-US" altLang="zh-CN" sz="1200" dirty="0"/>
              <a:t>++)  </a:t>
            </a:r>
          </a:p>
          <a:p>
            <a:pPr>
              <a:spcBef>
                <a:spcPts val="0"/>
              </a:spcBef>
              <a:buNone/>
            </a:pPr>
            <a:r>
              <a:rPr lang="en-US" altLang="zh-CN" sz="1200" dirty="0"/>
              <a:t>    {  </a:t>
            </a:r>
          </a:p>
          <a:p>
            <a:pPr>
              <a:spcBef>
                <a:spcPts val="0"/>
              </a:spcBef>
              <a:buNone/>
            </a:pPr>
            <a:r>
              <a:rPr lang="en-US" altLang="zh-CN" sz="1200" dirty="0"/>
              <a:t>        </a:t>
            </a:r>
            <a:r>
              <a:rPr lang="en-US" altLang="zh-CN" sz="1200" b="1" dirty="0"/>
              <a:t>if</a:t>
            </a:r>
            <a:r>
              <a:rPr lang="en-US" altLang="zh-CN" sz="1200" dirty="0"/>
              <a:t>(m[</a:t>
            </a:r>
            <a:r>
              <a:rPr lang="en-US" altLang="zh-CN" sz="1200" dirty="0" err="1"/>
              <a:t>i</a:t>
            </a:r>
            <a:r>
              <a:rPr lang="en-US" altLang="zh-CN" sz="1200" dirty="0"/>
              <a:t>][c] == m[i+1][c])  </a:t>
            </a:r>
          </a:p>
          <a:p>
            <a:pPr>
              <a:spcBef>
                <a:spcPts val="0"/>
              </a:spcBef>
              <a:buNone/>
            </a:pPr>
            <a:r>
              <a:rPr lang="en-US" altLang="zh-CN" sz="1200" dirty="0"/>
              <a:t>        {  </a:t>
            </a:r>
          </a:p>
          <a:p>
            <a:pPr>
              <a:spcBef>
                <a:spcPts val="0"/>
              </a:spcBef>
              <a:buNone/>
            </a:pPr>
            <a:r>
              <a:rPr lang="en-US" altLang="zh-CN" sz="1200" dirty="0"/>
              <a:t>            x[</a:t>
            </a:r>
            <a:r>
              <a:rPr lang="en-US" altLang="zh-CN" sz="1200" dirty="0" err="1"/>
              <a:t>i</a:t>
            </a:r>
            <a:r>
              <a:rPr lang="en-US" altLang="zh-CN" sz="1200" dirty="0"/>
              <a:t>]=0;  </a:t>
            </a:r>
          </a:p>
          <a:p>
            <a:pPr>
              <a:spcBef>
                <a:spcPts val="0"/>
              </a:spcBef>
              <a:buNone/>
            </a:pPr>
            <a:r>
              <a:rPr lang="en-US" altLang="zh-CN" sz="1200" dirty="0"/>
              <a:t>        }  </a:t>
            </a:r>
          </a:p>
          <a:p>
            <a:pPr>
              <a:spcBef>
                <a:spcPts val="0"/>
              </a:spcBef>
              <a:buNone/>
            </a:pPr>
            <a:r>
              <a:rPr lang="en-US" altLang="zh-CN" sz="1200" dirty="0"/>
              <a:t>        </a:t>
            </a:r>
            <a:r>
              <a:rPr lang="en-US" altLang="zh-CN" sz="1200" b="1" dirty="0"/>
              <a:t>else</a:t>
            </a:r>
            <a:r>
              <a:rPr lang="en-US" altLang="zh-CN" sz="1200" dirty="0"/>
              <a:t>  </a:t>
            </a:r>
          </a:p>
          <a:p>
            <a:pPr>
              <a:spcBef>
                <a:spcPts val="0"/>
              </a:spcBef>
              <a:buNone/>
            </a:pPr>
            <a:r>
              <a:rPr lang="en-US" altLang="zh-CN" sz="1200" dirty="0"/>
              <a:t>        {  </a:t>
            </a:r>
          </a:p>
          <a:p>
            <a:pPr>
              <a:spcBef>
                <a:spcPts val="0"/>
              </a:spcBef>
              <a:buNone/>
            </a:pPr>
            <a:r>
              <a:rPr lang="en-US" altLang="zh-CN" sz="1200" dirty="0"/>
              <a:t>            x[</a:t>
            </a:r>
            <a:r>
              <a:rPr lang="en-US" altLang="zh-CN" sz="1200" dirty="0" err="1"/>
              <a:t>i</a:t>
            </a:r>
            <a:r>
              <a:rPr lang="en-US" altLang="zh-CN" sz="1200" dirty="0"/>
              <a:t>]=1;  </a:t>
            </a:r>
          </a:p>
          <a:p>
            <a:pPr>
              <a:spcBef>
                <a:spcPts val="0"/>
              </a:spcBef>
              <a:buNone/>
            </a:pPr>
            <a:r>
              <a:rPr lang="en-US" altLang="zh-CN" sz="1200" dirty="0"/>
              <a:t>            c-=w[</a:t>
            </a:r>
            <a:r>
              <a:rPr lang="en-US" altLang="zh-CN" sz="1200" dirty="0" err="1"/>
              <a:t>i</a:t>
            </a:r>
            <a:r>
              <a:rPr lang="en-US" altLang="zh-CN" sz="1200" dirty="0"/>
              <a:t>];  </a:t>
            </a:r>
          </a:p>
          <a:p>
            <a:pPr>
              <a:spcBef>
                <a:spcPts val="0"/>
              </a:spcBef>
              <a:buNone/>
            </a:pPr>
            <a:r>
              <a:rPr lang="en-US" altLang="zh-CN" sz="1200" dirty="0"/>
              <a:t>        }  </a:t>
            </a:r>
          </a:p>
          <a:p>
            <a:pPr>
              <a:spcBef>
                <a:spcPts val="0"/>
              </a:spcBef>
              <a:buNone/>
            </a:pPr>
            <a:r>
              <a:rPr lang="en-US" altLang="zh-CN" sz="1200" dirty="0"/>
              <a:t>    }  </a:t>
            </a:r>
          </a:p>
          <a:p>
            <a:pPr>
              <a:spcBef>
                <a:spcPts val="0"/>
              </a:spcBef>
              <a:buNone/>
            </a:pPr>
            <a:r>
              <a:rPr lang="en-US" altLang="zh-CN" sz="1200" dirty="0"/>
              <a:t>    x[n]=(m[n][c])?1:0;  </a:t>
            </a:r>
          </a:p>
          <a:p>
            <a:pPr>
              <a:spcBef>
                <a:spcPts val="0"/>
              </a:spcBef>
              <a:buNone/>
            </a:pPr>
            <a:r>
              <a:rPr lang="en-US" altLang="zh-CN" sz="1200" dirty="0"/>
              <a:t>}  </a:t>
            </a:r>
          </a:p>
          <a:p>
            <a:pPr>
              <a:spcBef>
                <a:spcPts val="0"/>
              </a:spcBef>
              <a:buNone/>
            </a:pPr>
            <a:endParaRPr lang="zh-CN" altLang="en-US" sz="100" dirty="0"/>
          </a:p>
          <a:p>
            <a:endParaRPr lang="zh-CN" altLang="en-US" sz="1200" dirty="0"/>
          </a:p>
        </p:txBody>
      </p:sp>
      <p:sp>
        <p:nvSpPr>
          <p:cNvPr id="4" name="文本框 3"/>
          <p:cNvSpPr txBox="1"/>
          <p:nvPr/>
        </p:nvSpPr>
        <p:spPr>
          <a:xfrm>
            <a:off x="467544" y="260648"/>
            <a:ext cx="5472608" cy="6555641"/>
          </a:xfrm>
          <a:prstGeom prst="rect">
            <a:avLst/>
          </a:prstGeom>
          <a:noFill/>
        </p:spPr>
        <p:txBody>
          <a:bodyPr wrap="square" rtlCol="0">
            <a:spAutoFit/>
          </a:bodyPr>
          <a:lstStyle/>
          <a:p>
            <a:pPr>
              <a:spcBef>
                <a:spcPts val="0"/>
              </a:spcBef>
              <a:buNone/>
            </a:pPr>
            <a:r>
              <a:rPr lang="en-US" altLang="zh-CN" sz="1400" b="1" dirty="0"/>
              <a:t>void</a:t>
            </a:r>
            <a:r>
              <a:rPr lang="en-US" altLang="zh-CN" sz="1400" dirty="0"/>
              <a:t> Knapsack(</a:t>
            </a:r>
            <a:r>
              <a:rPr lang="en-US" altLang="zh-CN" sz="1400" b="1" dirty="0" err="1"/>
              <a:t>int</a:t>
            </a:r>
            <a:r>
              <a:rPr lang="en-US" altLang="zh-CN" sz="1400" dirty="0"/>
              <a:t> v[],</a:t>
            </a:r>
            <a:r>
              <a:rPr lang="en-US" altLang="zh-CN" sz="1400" b="1" dirty="0" err="1"/>
              <a:t>int</a:t>
            </a:r>
            <a:r>
              <a:rPr lang="en-US" altLang="zh-CN" sz="1400" dirty="0"/>
              <a:t> w[],</a:t>
            </a:r>
            <a:r>
              <a:rPr lang="en-US" altLang="zh-CN" sz="1400" b="1" dirty="0" err="1"/>
              <a:t>int</a:t>
            </a:r>
            <a:r>
              <a:rPr lang="en-US" altLang="zh-CN" sz="1400" dirty="0"/>
              <a:t> </a:t>
            </a:r>
            <a:r>
              <a:rPr lang="en-US" altLang="zh-CN" sz="1400" dirty="0" err="1"/>
              <a:t>c,</a:t>
            </a:r>
            <a:r>
              <a:rPr lang="en-US" altLang="zh-CN" sz="1400" b="1" dirty="0" err="1"/>
              <a:t>int</a:t>
            </a:r>
            <a:r>
              <a:rPr lang="en-US" altLang="zh-CN" sz="1400" dirty="0"/>
              <a:t> </a:t>
            </a:r>
            <a:r>
              <a:rPr lang="en-US" altLang="zh-CN" sz="1400" dirty="0" err="1"/>
              <a:t>n,</a:t>
            </a:r>
            <a:r>
              <a:rPr lang="en-US" altLang="zh-CN" sz="1400" b="1" dirty="0" err="1"/>
              <a:t>int</a:t>
            </a:r>
            <a:r>
              <a:rPr lang="en-US" altLang="zh-CN" sz="1400" dirty="0"/>
              <a:t> m[][10])  </a:t>
            </a:r>
          </a:p>
          <a:p>
            <a:pPr>
              <a:spcBef>
                <a:spcPts val="0"/>
              </a:spcBef>
              <a:buNone/>
            </a:pPr>
            <a:r>
              <a:rPr lang="en-US" altLang="zh-CN" sz="1400" dirty="0" smtClean="0"/>
              <a:t>{</a:t>
            </a:r>
            <a:r>
              <a:rPr lang="en-US" altLang="zh-CN" sz="1400" dirty="0"/>
              <a:t>  </a:t>
            </a:r>
          </a:p>
          <a:p>
            <a:pPr>
              <a:spcBef>
                <a:spcPts val="0"/>
              </a:spcBef>
              <a:buNone/>
            </a:pPr>
            <a:r>
              <a:rPr lang="en-US" altLang="zh-CN" sz="1400" dirty="0"/>
              <a:t>    </a:t>
            </a:r>
            <a:r>
              <a:rPr lang="en-US" altLang="zh-CN" sz="1400" b="1" dirty="0" err="1"/>
              <a:t>int</a:t>
            </a:r>
            <a:r>
              <a:rPr lang="en-US" altLang="zh-CN" sz="1400" dirty="0"/>
              <a:t> </a:t>
            </a:r>
            <a:r>
              <a:rPr lang="en-US" altLang="zh-CN" sz="1400" dirty="0" err="1"/>
              <a:t>jMax</a:t>
            </a:r>
            <a:r>
              <a:rPr lang="en-US" altLang="zh-CN" sz="1400" dirty="0"/>
              <a:t> = min(w[n]-1,c);//</a:t>
            </a:r>
            <a:r>
              <a:rPr lang="zh-CN" altLang="en-US" sz="1400" dirty="0"/>
              <a:t>背包剩余容量上限 范围</a:t>
            </a:r>
            <a:r>
              <a:rPr lang="en-US" altLang="zh-CN" sz="1400" dirty="0"/>
              <a:t>[0~w[n]-1]  </a:t>
            </a:r>
          </a:p>
          <a:p>
            <a:pPr>
              <a:spcBef>
                <a:spcPts val="0"/>
              </a:spcBef>
              <a:buNone/>
            </a:pPr>
            <a:r>
              <a:rPr lang="en-US" altLang="zh-CN" sz="1400" dirty="0"/>
              <a:t>    </a:t>
            </a:r>
            <a:r>
              <a:rPr lang="en-US" altLang="zh-CN" sz="1400" b="1" dirty="0"/>
              <a:t>for</a:t>
            </a:r>
            <a:r>
              <a:rPr lang="en-US" altLang="zh-CN" sz="1400" dirty="0"/>
              <a:t>(</a:t>
            </a:r>
            <a:r>
              <a:rPr lang="en-US" altLang="zh-CN" sz="1400" b="1" dirty="0" err="1"/>
              <a:t>int</a:t>
            </a:r>
            <a:r>
              <a:rPr lang="en-US" altLang="zh-CN" sz="1400" dirty="0"/>
              <a:t> j=0; j&lt;=</a:t>
            </a:r>
            <a:r>
              <a:rPr lang="en-US" altLang="zh-CN" sz="1400" dirty="0" err="1"/>
              <a:t>jMax;j</a:t>
            </a:r>
            <a:r>
              <a:rPr lang="en-US" altLang="zh-CN" sz="1400" dirty="0"/>
              <a:t>++)  </a:t>
            </a:r>
          </a:p>
          <a:p>
            <a:pPr>
              <a:spcBef>
                <a:spcPts val="0"/>
              </a:spcBef>
              <a:buNone/>
            </a:pPr>
            <a:r>
              <a:rPr lang="en-US" altLang="zh-CN" sz="1400" dirty="0"/>
              <a:t>    {  </a:t>
            </a:r>
          </a:p>
          <a:p>
            <a:pPr>
              <a:spcBef>
                <a:spcPts val="0"/>
              </a:spcBef>
              <a:buNone/>
            </a:pPr>
            <a:r>
              <a:rPr lang="en-US" altLang="zh-CN" sz="1400" dirty="0"/>
              <a:t>        </a:t>
            </a:r>
            <a:r>
              <a:rPr lang="en-US" altLang="zh-CN" sz="1400" dirty="0">
                <a:solidFill>
                  <a:srgbClr val="FF0000"/>
                </a:solidFill>
              </a:rPr>
              <a:t>m[n][j]=</a:t>
            </a:r>
            <a:r>
              <a:rPr lang="en-US" altLang="zh-CN" sz="1400" dirty="0"/>
              <a:t>0;  </a:t>
            </a:r>
          </a:p>
          <a:p>
            <a:pPr>
              <a:spcBef>
                <a:spcPts val="0"/>
              </a:spcBef>
              <a:buNone/>
            </a:pPr>
            <a:r>
              <a:rPr lang="en-US" altLang="zh-CN" sz="1400" dirty="0"/>
              <a:t>    }  </a:t>
            </a:r>
          </a:p>
          <a:p>
            <a:pPr>
              <a:spcBef>
                <a:spcPts val="0"/>
              </a:spcBef>
              <a:buNone/>
            </a:pPr>
            <a:r>
              <a:rPr lang="en-US" altLang="zh-CN" sz="1400" dirty="0"/>
              <a:t>    </a:t>
            </a:r>
            <a:r>
              <a:rPr lang="en-US" altLang="zh-CN" sz="1400" b="1" dirty="0"/>
              <a:t>for</a:t>
            </a:r>
            <a:r>
              <a:rPr lang="en-US" altLang="zh-CN" sz="1400" dirty="0"/>
              <a:t>(</a:t>
            </a:r>
            <a:r>
              <a:rPr lang="en-US" altLang="zh-CN" sz="1400" b="1" dirty="0" err="1"/>
              <a:t>int</a:t>
            </a:r>
            <a:r>
              <a:rPr lang="en-US" altLang="zh-CN" sz="1400" dirty="0"/>
              <a:t> j=w[n]; j&lt;=c; </a:t>
            </a:r>
            <a:r>
              <a:rPr lang="en-US" altLang="zh-CN" sz="1400" dirty="0" err="1"/>
              <a:t>j++</a:t>
            </a:r>
            <a:r>
              <a:rPr lang="en-US" altLang="zh-CN" sz="1400" dirty="0"/>
              <a:t>)//</a:t>
            </a:r>
            <a:r>
              <a:rPr lang="zh-CN" altLang="en-US" sz="1400" dirty="0"/>
              <a:t>限制范围</a:t>
            </a:r>
            <a:r>
              <a:rPr lang="en-US" altLang="zh-CN" sz="1400" dirty="0"/>
              <a:t>[w[n]~c]  </a:t>
            </a:r>
          </a:p>
          <a:p>
            <a:pPr>
              <a:spcBef>
                <a:spcPts val="0"/>
              </a:spcBef>
              <a:buNone/>
            </a:pPr>
            <a:r>
              <a:rPr lang="en-US" altLang="zh-CN" sz="1400" dirty="0"/>
              <a:t>    {  </a:t>
            </a:r>
          </a:p>
          <a:p>
            <a:pPr>
              <a:spcBef>
                <a:spcPts val="0"/>
              </a:spcBef>
              <a:buNone/>
            </a:pPr>
            <a:r>
              <a:rPr lang="en-US" altLang="zh-CN" sz="1400" dirty="0"/>
              <a:t>        </a:t>
            </a:r>
            <a:r>
              <a:rPr lang="en-US" altLang="zh-CN" sz="1400" dirty="0">
                <a:solidFill>
                  <a:srgbClr val="FF0000"/>
                </a:solidFill>
              </a:rPr>
              <a:t>m[n][j]</a:t>
            </a:r>
            <a:r>
              <a:rPr lang="en-US" altLang="zh-CN" sz="1400" dirty="0"/>
              <a:t> = v[n];  </a:t>
            </a:r>
          </a:p>
          <a:p>
            <a:pPr>
              <a:spcBef>
                <a:spcPts val="0"/>
              </a:spcBef>
              <a:buNone/>
            </a:pPr>
            <a:r>
              <a:rPr lang="en-US" altLang="zh-CN" sz="1400" dirty="0"/>
              <a:t>    }  </a:t>
            </a:r>
          </a:p>
          <a:p>
            <a:pPr>
              <a:spcBef>
                <a:spcPts val="0"/>
              </a:spcBef>
              <a:buNone/>
            </a:pPr>
            <a:r>
              <a:rPr lang="en-US" altLang="zh-CN" sz="1400" dirty="0"/>
              <a:t>  </a:t>
            </a:r>
          </a:p>
          <a:p>
            <a:pPr>
              <a:spcBef>
                <a:spcPts val="0"/>
              </a:spcBef>
              <a:buNone/>
            </a:pPr>
            <a:r>
              <a:rPr lang="en-US" altLang="zh-CN" sz="1400" dirty="0"/>
              <a:t>    </a:t>
            </a:r>
            <a:r>
              <a:rPr lang="en-US" altLang="zh-CN" sz="1400" b="1" dirty="0"/>
              <a:t>for</a:t>
            </a:r>
            <a:r>
              <a:rPr lang="en-US" altLang="zh-CN" sz="1400" dirty="0"/>
              <a:t>(</a:t>
            </a:r>
            <a:r>
              <a:rPr lang="en-US" altLang="zh-CN" sz="1400" b="1" dirty="0" err="1"/>
              <a:t>int</a:t>
            </a:r>
            <a:r>
              <a:rPr lang="en-US" altLang="zh-CN" sz="1400" dirty="0"/>
              <a:t> </a:t>
            </a:r>
            <a:r>
              <a:rPr lang="en-US" altLang="zh-CN" sz="1400" dirty="0" err="1"/>
              <a:t>i</a:t>
            </a:r>
            <a:r>
              <a:rPr lang="en-US" altLang="zh-CN" sz="1400" dirty="0"/>
              <a:t>=n-1; </a:t>
            </a:r>
            <a:r>
              <a:rPr lang="en-US" altLang="zh-CN" sz="1400" dirty="0" err="1"/>
              <a:t>i</a:t>
            </a:r>
            <a:r>
              <a:rPr lang="en-US" altLang="zh-CN" sz="1400" dirty="0"/>
              <a:t>&gt;1; </a:t>
            </a:r>
            <a:r>
              <a:rPr lang="en-US" altLang="zh-CN" sz="1400" dirty="0" err="1"/>
              <a:t>i</a:t>
            </a:r>
            <a:r>
              <a:rPr lang="en-US" altLang="zh-CN" sz="1400" dirty="0"/>
              <a:t>--)  </a:t>
            </a:r>
          </a:p>
          <a:p>
            <a:pPr>
              <a:spcBef>
                <a:spcPts val="0"/>
              </a:spcBef>
              <a:buNone/>
            </a:pPr>
            <a:r>
              <a:rPr lang="en-US" altLang="zh-CN" sz="1400" dirty="0"/>
              <a:t>    {  </a:t>
            </a:r>
          </a:p>
          <a:p>
            <a:pPr>
              <a:spcBef>
                <a:spcPts val="0"/>
              </a:spcBef>
              <a:buNone/>
            </a:pPr>
            <a:r>
              <a:rPr lang="en-US" altLang="zh-CN" sz="1400" dirty="0"/>
              <a:t>        </a:t>
            </a:r>
            <a:r>
              <a:rPr lang="en-US" altLang="zh-CN" sz="1400" dirty="0" err="1"/>
              <a:t>jMax</a:t>
            </a:r>
            <a:r>
              <a:rPr lang="en-US" altLang="zh-CN" sz="1400" dirty="0"/>
              <a:t> = min(w[</a:t>
            </a:r>
            <a:r>
              <a:rPr lang="en-US" altLang="zh-CN" sz="1400" dirty="0" err="1"/>
              <a:t>i</a:t>
            </a:r>
            <a:r>
              <a:rPr lang="en-US" altLang="zh-CN" sz="1400" dirty="0"/>
              <a:t>]-1,c);  </a:t>
            </a:r>
          </a:p>
          <a:p>
            <a:pPr>
              <a:spcBef>
                <a:spcPts val="0"/>
              </a:spcBef>
              <a:buNone/>
            </a:pPr>
            <a:r>
              <a:rPr lang="en-US" altLang="zh-CN" sz="1400" dirty="0"/>
              <a:t>        </a:t>
            </a:r>
            <a:r>
              <a:rPr lang="en-US" altLang="zh-CN" sz="1400" b="1" dirty="0"/>
              <a:t>for</a:t>
            </a:r>
            <a:r>
              <a:rPr lang="en-US" altLang="zh-CN" sz="1400" dirty="0"/>
              <a:t>(</a:t>
            </a:r>
            <a:r>
              <a:rPr lang="en-US" altLang="zh-CN" sz="1400" b="1" dirty="0" err="1"/>
              <a:t>int</a:t>
            </a:r>
            <a:r>
              <a:rPr lang="en-US" altLang="zh-CN" sz="1400" dirty="0"/>
              <a:t> j=0; j&lt;=</a:t>
            </a:r>
            <a:r>
              <a:rPr lang="en-US" altLang="zh-CN" sz="1400" dirty="0" err="1"/>
              <a:t>jMax</a:t>
            </a:r>
            <a:r>
              <a:rPr lang="en-US" altLang="zh-CN" sz="1400" dirty="0"/>
              <a:t>; </a:t>
            </a:r>
            <a:r>
              <a:rPr lang="en-US" altLang="zh-CN" sz="1400" dirty="0" err="1"/>
              <a:t>j++</a:t>
            </a:r>
            <a:r>
              <a:rPr lang="en-US" altLang="zh-CN" sz="1400" dirty="0"/>
              <a:t>)//</a:t>
            </a:r>
            <a:r>
              <a:rPr lang="zh-CN" altLang="en-US" sz="1400" dirty="0"/>
              <a:t>背包不同剩余容量</a:t>
            </a:r>
            <a:r>
              <a:rPr lang="en-US" altLang="zh-CN" sz="1400" dirty="0"/>
              <a:t>j&lt;=</a:t>
            </a:r>
            <a:r>
              <a:rPr lang="en-US" altLang="zh-CN" sz="1400" dirty="0" err="1"/>
              <a:t>jMax</a:t>
            </a:r>
            <a:r>
              <a:rPr lang="en-US" altLang="zh-CN" sz="1400" dirty="0"/>
              <a:t>&lt;c  </a:t>
            </a:r>
          </a:p>
          <a:p>
            <a:pPr>
              <a:spcBef>
                <a:spcPts val="0"/>
              </a:spcBef>
              <a:buNone/>
            </a:pPr>
            <a:r>
              <a:rPr lang="en-US" altLang="zh-CN" sz="1400" dirty="0"/>
              <a:t>        {  </a:t>
            </a:r>
          </a:p>
          <a:p>
            <a:pPr>
              <a:spcBef>
                <a:spcPts val="0"/>
              </a:spcBef>
              <a:buNone/>
            </a:pPr>
            <a:r>
              <a:rPr lang="en-US" altLang="zh-CN" sz="1400" dirty="0"/>
              <a:t>            </a:t>
            </a:r>
            <a:r>
              <a:rPr lang="en-US" altLang="zh-CN" sz="1400" dirty="0">
                <a:solidFill>
                  <a:srgbClr val="FF0000"/>
                </a:solidFill>
              </a:rPr>
              <a:t>m[</a:t>
            </a:r>
            <a:r>
              <a:rPr lang="en-US" altLang="zh-CN" sz="1400" dirty="0" err="1">
                <a:solidFill>
                  <a:srgbClr val="FF0000"/>
                </a:solidFill>
              </a:rPr>
              <a:t>i</a:t>
            </a:r>
            <a:r>
              <a:rPr lang="en-US" altLang="zh-CN" sz="1400" dirty="0">
                <a:solidFill>
                  <a:srgbClr val="FF0000"/>
                </a:solidFill>
              </a:rPr>
              <a:t>][j]</a:t>
            </a:r>
            <a:r>
              <a:rPr lang="en-US" altLang="zh-CN" sz="1400" dirty="0"/>
              <a:t> = m[i+1][j];//</a:t>
            </a:r>
            <a:r>
              <a:rPr lang="zh-CN" altLang="en-US" sz="1400" dirty="0"/>
              <a:t>没产生任何效益  </a:t>
            </a:r>
          </a:p>
          <a:p>
            <a:pPr>
              <a:spcBef>
                <a:spcPts val="0"/>
              </a:spcBef>
              <a:buNone/>
            </a:pPr>
            <a:r>
              <a:rPr lang="zh-CN" altLang="en-US" sz="1400" dirty="0"/>
              <a:t>        </a:t>
            </a:r>
            <a:r>
              <a:rPr lang="en-US" altLang="zh-CN" sz="1400" dirty="0"/>
              <a:t>}  </a:t>
            </a:r>
            <a:r>
              <a:rPr lang="zh-CN" altLang="en-US" sz="1400" dirty="0"/>
              <a:t>  </a:t>
            </a:r>
          </a:p>
          <a:p>
            <a:pPr>
              <a:spcBef>
                <a:spcPts val="0"/>
              </a:spcBef>
              <a:buNone/>
            </a:pPr>
            <a:r>
              <a:rPr lang="zh-CN" altLang="en-US" sz="1400" dirty="0"/>
              <a:t>        </a:t>
            </a:r>
            <a:r>
              <a:rPr lang="en-US" altLang="zh-CN" sz="1400" b="1" dirty="0"/>
              <a:t>for</a:t>
            </a:r>
            <a:r>
              <a:rPr lang="en-US" altLang="zh-CN" sz="1400" dirty="0"/>
              <a:t>(</a:t>
            </a:r>
            <a:r>
              <a:rPr lang="en-US" altLang="zh-CN" sz="1400" b="1" dirty="0" err="1"/>
              <a:t>int</a:t>
            </a:r>
            <a:r>
              <a:rPr lang="en-US" altLang="zh-CN" sz="1400" dirty="0"/>
              <a:t> j=w[</a:t>
            </a:r>
            <a:r>
              <a:rPr lang="en-US" altLang="zh-CN" sz="1400" dirty="0" err="1"/>
              <a:t>i</a:t>
            </a:r>
            <a:r>
              <a:rPr lang="en-US" altLang="zh-CN" sz="1400" dirty="0"/>
              <a:t>]; j&lt;=c; </a:t>
            </a:r>
            <a:r>
              <a:rPr lang="en-US" altLang="zh-CN" sz="1400" dirty="0" err="1"/>
              <a:t>j++</a:t>
            </a:r>
            <a:r>
              <a:rPr lang="en-US" altLang="zh-CN" sz="1400" dirty="0"/>
              <a:t>) //</a:t>
            </a:r>
            <a:r>
              <a:rPr lang="zh-CN" altLang="en-US" sz="1400" dirty="0"/>
              <a:t>背包不同剩余容量</a:t>
            </a:r>
            <a:r>
              <a:rPr lang="en-US" altLang="zh-CN" sz="1400" dirty="0"/>
              <a:t>j-</a:t>
            </a:r>
            <a:r>
              <a:rPr lang="en-US" altLang="zh-CN" sz="1400" dirty="0" err="1"/>
              <a:t>wi</a:t>
            </a:r>
            <a:r>
              <a:rPr lang="en-US" altLang="zh-CN" sz="1400" dirty="0"/>
              <a:t> &gt;c  </a:t>
            </a:r>
          </a:p>
          <a:p>
            <a:pPr>
              <a:spcBef>
                <a:spcPts val="0"/>
              </a:spcBef>
              <a:buNone/>
            </a:pPr>
            <a:r>
              <a:rPr lang="en-US" altLang="zh-CN" sz="1400" dirty="0"/>
              <a:t>        {  </a:t>
            </a:r>
          </a:p>
          <a:p>
            <a:pPr>
              <a:spcBef>
                <a:spcPts val="0"/>
              </a:spcBef>
              <a:buNone/>
            </a:pPr>
            <a:r>
              <a:rPr lang="en-US" altLang="zh-CN" sz="1400" dirty="0"/>
              <a:t>            </a:t>
            </a:r>
            <a:r>
              <a:rPr lang="en-US" altLang="zh-CN" sz="1400" dirty="0">
                <a:solidFill>
                  <a:srgbClr val="FF0000"/>
                </a:solidFill>
              </a:rPr>
              <a:t>m[</a:t>
            </a:r>
            <a:r>
              <a:rPr lang="en-US" altLang="zh-CN" sz="1400" dirty="0" err="1">
                <a:solidFill>
                  <a:srgbClr val="FF0000"/>
                </a:solidFill>
              </a:rPr>
              <a:t>i</a:t>
            </a:r>
            <a:r>
              <a:rPr lang="en-US" altLang="zh-CN" sz="1400" dirty="0">
                <a:solidFill>
                  <a:srgbClr val="FF0000"/>
                </a:solidFill>
              </a:rPr>
              <a:t>][j]</a:t>
            </a:r>
            <a:r>
              <a:rPr lang="en-US" altLang="zh-CN" sz="1400" dirty="0"/>
              <a:t> = max(m[i+1][j],m[i+1][j-w[</a:t>
            </a:r>
            <a:r>
              <a:rPr lang="en-US" altLang="zh-CN" sz="1400" dirty="0" err="1"/>
              <a:t>i</a:t>
            </a:r>
            <a:r>
              <a:rPr lang="en-US" altLang="zh-CN" sz="1400" dirty="0"/>
              <a:t>]]+v[</a:t>
            </a:r>
            <a:r>
              <a:rPr lang="en-US" altLang="zh-CN" sz="1400" dirty="0" err="1"/>
              <a:t>i</a:t>
            </a:r>
            <a:r>
              <a:rPr lang="en-US" altLang="zh-CN" sz="1400" dirty="0"/>
              <a:t>]);//</a:t>
            </a:r>
            <a:r>
              <a:rPr lang="zh-CN" altLang="en-US" sz="1400" dirty="0"/>
              <a:t>效益值增长</a:t>
            </a:r>
            <a:r>
              <a:rPr lang="en-US" altLang="zh-CN" sz="1400" dirty="0"/>
              <a:t>vi   </a:t>
            </a:r>
          </a:p>
          <a:p>
            <a:pPr>
              <a:spcBef>
                <a:spcPts val="0"/>
              </a:spcBef>
              <a:buNone/>
            </a:pPr>
            <a:r>
              <a:rPr lang="en-US" altLang="zh-CN" sz="1400" dirty="0"/>
              <a:t>        }  </a:t>
            </a:r>
          </a:p>
          <a:p>
            <a:pPr>
              <a:spcBef>
                <a:spcPts val="0"/>
              </a:spcBef>
              <a:buNone/>
            </a:pPr>
            <a:r>
              <a:rPr lang="en-US" altLang="zh-CN" sz="1400" dirty="0"/>
              <a:t>    }  </a:t>
            </a:r>
          </a:p>
          <a:p>
            <a:pPr>
              <a:spcBef>
                <a:spcPts val="0"/>
              </a:spcBef>
              <a:buNone/>
            </a:pPr>
            <a:r>
              <a:rPr lang="en-US" altLang="zh-CN" sz="1400" dirty="0"/>
              <a:t>    m[1][c] = m[2][c];  </a:t>
            </a:r>
          </a:p>
          <a:p>
            <a:pPr>
              <a:spcBef>
                <a:spcPts val="0"/>
              </a:spcBef>
              <a:buNone/>
            </a:pPr>
            <a:r>
              <a:rPr lang="en-US" altLang="zh-CN" sz="1400" dirty="0"/>
              <a:t>    </a:t>
            </a:r>
            <a:r>
              <a:rPr lang="en-US" altLang="zh-CN" sz="1400" b="1" dirty="0"/>
              <a:t>if</a:t>
            </a:r>
            <a:r>
              <a:rPr lang="en-US" altLang="zh-CN" sz="1400" dirty="0"/>
              <a:t>(c&gt;=w[1])  </a:t>
            </a:r>
          </a:p>
          <a:p>
            <a:pPr>
              <a:spcBef>
                <a:spcPts val="0"/>
              </a:spcBef>
              <a:buNone/>
            </a:pPr>
            <a:r>
              <a:rPr lang="en-US" altLang="zh-CN" sz="1400" dirty="0"/>
              <a:t>    {  </a:t>
            </a:r>
          </a:p>
          <a:p>
            <a:pPr>
              <a:spcBef>
                <a:spcPts val="0"/>
              </a:spcBef>
              <a:buNone/>
            </a:pPr>
            <a:r>
              <a:rPr lang="en-US" altLang="zh-CN" sz="1400" dirty="0"/>
              <a:t>        m[1][c] = max(m[1][c],m[2][c-w[1]]+v[1]);  </a:t>
            </a:r>
          </a:p>
          <a:p>
            <a:pPr>
              <a:spcBef>
                <a:spcPts val="0"/>
              </a:spcBef>
              <a:buNone/>
            </a:pPr>
            <a:r>
              <a:rPr lang="en-US" altLang="zh-CN" sz="1400" dirty="0"/>
              <a:t>    }  </a:t>
            </a:r>
          </a:p>
          <a:p>
            <a:pPr>
              <a:spcBef>
                <a:spcPts val="0"/>
              </a:spcBef>
              <a:buNone/>
            </a:pPr>
            <a:r>
              <a:rPr lang="en-US" altLang="zh-CN" sz="1400" dirty="0"/>
              <a:t>}  </a:t>
            </a:r>
          </a:p>
        </p:txBody>
      </p:sp>
      <p:sp>
        <p:nvSpPr>
          <p:cNvPr id="3" name="矩形 2"/>
          <p:cNvSpPr/>
          <p:nvPr/>
        </p:nvSpPr>
        <p:spPr>
          <a:xfrm>
            <a:off x="6965623" y="786190"/>
            <a:ext cx="1210588" cy="338554"/>
          </a:xfrm>
          <a:prstGeom prst="rect">
            <a:avLst/>
          </a:prstGeom>
        </p:spPr>
        <p:txBody>
          <a:bodyPr wrap="none">
            <a:spAutoFit/>
          </a:bodyPr>
          <a:lstStyle/>
          <a:p>
            <a:pPr>
              <a:buNone/>
            </a:pPr>
            <a:r>
              <a:rPr lang="zh-CN" altLang="en-US" sz="1600" dirty="0" smtClean="0">
                <a:solidFill>
                  <a:schemeClr val="tx1"/>
                </a:solidFill>
              </a:rPr>
              <a:t>构造最优解</a:t>
            </a:r>
            <a:endParaRPr lang="zh-CN" altLang="en-US" sz="1600" dirty="0"/>
          </a:p>
        </p:txBody>
      </p:sp>
    </p:spTree>
    <p:extLst>
      <p:ext uri="{BB962C8B-B14F-4D97-AF65-F5344CB8AC3E}">
        <p14:creationId xmlns:p14="http://schemas.microsoft.com/office/powerpoint/2010/main" val="14618990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0493474-1D8D-4761-9B06-86ACF302DEB0}" type="slidenum">
              <a:rPr lang="en-US" altLang="zh-CN" smtClean="0"/>
              <a:t>47</a:t>
            </a:fld>
            <a:endParaRPr lang="en-US" altLang="zh-CN"/>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052736"/>
            <a:ext cx="8762237" cy="2880320"/>
          </a:xfrm>
          <a:prstGeom prst="rect">
            <a:avLst/>
          </a:prstGeom>
        </p:spPr>
      </p:pic>
      <p:sp>
        <p:nvSpPr>
          <p:cNvPr id="4" name="Text Box 13"/>
          <p:cNvSpPr txBox="1">
            <a:spLocks noChangeArrowheads="1"/>
          </p:cNvSpPr>
          <p:nvPr/>
        </p:nvSpPr>
        <p:spPr bwMode="auto">
          <a:xfrm>
            <a:off x="1043608" y="4509120"/>
            <a:ext cx="7127875" cy="1603375"/>
          </a:xfrm>
          <a:prstGeom prst="rect">
            <a:avLst/>
          </a:prstGeom>
          <a:solidFill>
            <a:schemeClr val="bg1"/>
          </a:solidFill>
          <a:ln w="50800">
            <a:solidFill>
              <a:srgbClr val="FF6600"/>
            </a:solidFill>
            <a:miter lim="800000"/>
          </a:ln>
        </p:spPr>
        <p:txBody>
          <a:bodyPr>
            <a:spAutoFit/>
          </a:bodyPr>
          <a:lstStyle/>
          <a:p>
            <a:pPr>
              <a:spcBef>
                <a:spcPct val="0"/>
              </a:spcBef>
              <a:buClrTx/>
              <a:buSzTx/>
              <a:buFontTx/>
              <a:buNone/>
            </a:pPr>
            <a:r>
              <a:rPr lang="zh-CN" altLang="en-US" sz="2400" b="1" dirty="0">
                <a:solidFill>
                  <a:schemeClr val="tx1"/>
                </a:solidFill>
                <a:latin typeface="Verdana" panose="020B0604030504040204" pitchFamily="34" charset="0"/>
                <a:ea typeface="黑体" panose="02010609060101010101" pitchFamily="2" charset="-122"/>
              </a:rPr>
              <a:t>算法复杂度分析：</a:t>
            </a:r>
          </a:p>
          <a:p>
            <a:pPr>
              <a:spcBef>
                <a:spcPct val="0"/>
              </a:spcBef>
              <a:buClrTx/>
              <a:buSzTx/>
              <a:buFontTx/>
              <a:buNone/>
            </a:pPr>
            <a:r>
              <a:rPr lang="zh-CN" altLang="en-US" sz="2400" dirty="0" smtClean="0">
                <a:solidFill>
                  <a:schemeClr val="tx1"/>
                </a:solidFill>
              </a:rPr>
              <a:t>从</a:t>
            </a:r>
            <a:r>
              <a:rPr lang="en-US" altLang="zh-CN" sz="2400" dirty="0" smtClean="0">
                <a:solidFill>
                  <a:schemeClr val="tx1"/>
                </a:solidFill>
              </a:rPr>
              <a:t>Knapsack</a:t>
            </a:r>
            <a:r>
              <a:rPr lang="zh-CN" altLang="en-US" sz="2400" dirty="0" smtClean="0">
                <a:solidFill>
                  <a:schemeClr val="tx1"/>
                </a:solidFill>
              </a:rPr>
              <a:t>容易</a:t>
            </a:r>
            <a:r>
              <a:rPr lang="zh-CN" altLang="en-US" sz="2400" dirty="0">
                <a:solidFill>
                  <a:schemeClr val="tx1"/>
                </a:solidFill>
              </a:rPr>
              <a:t>看出，算法需要</a:t>
            </a:r>
            <a:r>
              <a:rPr lang="en-US" altLang="zh-CN" sz="2400" dirty="0">
                <a:solidFill>
                  <a:schemeClr val="tx1"/>
                </a:solidFill>
              </a:rPr>
              <a:t>O(</a:t>
            </a:r>
            <a:r>
              <a:rPr lang="en-US" altLang="zh-CN" sz="2400" dirty="0" err="1">
                <a:solidFill>
                  <a:schemeClr val="tx1"/>
                </a:solidFill>
              </a:rPr>
              <a:t>nc</a:t>
            </a:r>
            <a:r>
              <a:rPr lang="en-US" altLang="zh-CN" sz="2400" dirty="0">
                <a:solidFill>
                  <a:schemeClr val="tx1"/>
                </a:solidFill>
              </a:rPr>
              <a:t>)</a:t>
            </a:r>
            <a:r>
              <a:rPr lang="zh-CN" altLang="en-US" sz="2400" dirty="0">
                <a:solidFill>
                  <a:schemeClr val="tx1"/>
                </a:solidFill>
              </a:rPr>
              <a:t>计算时间。当背包容量</a:t>
            </a:r>
            <a:r>
              <a:rPr lang="en-US" altLang="zh-CN" sz="2400" dirty="0">
                <a:solidFill>
                  <a:schemeClr val="tx1"/>
                </a:solidFill>
              </a:rPr>
              <a:t>c</a:t>
            </a:r>
            <a:r>
              <a:rPr lang="zh-CN" altLang="en-US" sz="2400" dirty="0">
                <a:solidFill>
                  <a:schemeClr val="tx1"/>
                </a:solidFill>
              </a:rPr>
              <a:t>很大时，算法需要的计算时间较多。例如，当</a:t>
            </a:r>
            <a:r>
              <a:rPr lang="en-US" altLang="zh-CN" sz="2400" dirty="0">
                <a:solidFill>
                  <a:schemeClr val="tx1"/>
                </a:solidFill>
              </a:rPr>
              <a:t>c&gt;2</a:t>
            </a:r>
            <a:r>
              <a:rPr lang="en-US" altLang="zh-CN" sz="2400" baseline="30000" dirty="0">
                <a:solidFill>
                  <a:schemeClr val="tx1"/>
                </a:solidFill>
              </a:rPr>
              <a:t>n</a:t>
            </a:r>
            <a:r>
              <a:rPr lang="zh-CN" altLang="en-US" sz="2400" dirty="0">
                <a:solidFill>
                  <a:schemeClr val="tx1"/>
                </a:solidFill>
              </a:rPr>
              <a:t>时，算法需要</a:t>
            </a:r>
            <a:r>
              <a:rPr lang="zh-CN" altLang="zh-CN" sz="2400" dirty="0">
                <a:solidFill>
                  <a:schemeClr val="tx1"/>
                </a:solidFill>
              </a:rPr>
              <a:t>Ω</a:t>
            </a:r>
            <a:r>
              <a:rPr lang="zh-CN" altLang="en-US" sz="2400" dirty="0">
                <a:solidFill>
                  <a:schemeClr val="tx1"/>
                </a:solidFill>
              </a:rPr>
              <a:t>(</a:t>
            </a:r>
            <a:r>
              <a:rPr lang="en-US" altLang="zh-CN" sz="2400" dirty="0">
                <a:solidFill>
                  <a:schemeClr val="tx1"/>
                </a:solidFill>
              </a:rPr>
              <a:t>n2</a:t>
            </a:r>
            <a:r>
              <a:rPr lang="en-US" altLang="zh-CN" sz="2400" baseline="30000" dirty="0">
                <a:solidFill>
                  <a:schemeClr val="tx1"/>
                </a:solidFill>
              </a:rPr>
              <a:t>n</a:t>
            </a:r>
            <a:r>
              <a:rPr lang="en-US" altLang="zh-CN" sz="2400" dirty="0">
                <a:solidFill>
                  <a:schemeClr val="tx1"/>
                </a:solidFill>
              </a:rPr>
              <a:t>)</a:t>
            </a:r>
            <a:r>
              <a:rPr lang="zh-CN" altLang="en-US" sz="2400" dirty="0">
                <a:solidFill>
                  <a:schemeClr val="tx1"/>
                </a:solidFill>
              </a:rPr>
              <a:t>计算时间。 </a:t>
            </a:r>
            <a:endParaRPr lang="en-US" altLang="zh-CN" sz="2400" dirty="0">
              <a:solidFill>
                <a:schemeClr val="tx1"/>
              </a:solidFill>
            </a:endParaRPr>
          </a:p>
        </p:txBody>
      </p:sp>
      <p:graphicFrame>
        <p:nvGraphicFramePr>
          <p:cNvPr id="5" name="对象 4"/>
          <p:cNvGraphicFramePr>
            <a:graphicFrameLocks noChangeAspect="1"/>
          </p:cNvGraphicFramePr>
          <p:nvPr>
            <p:extLst/>
          </p:nvPr>
        </p:nvGraphicFramePr>
        <p:xfrm>
          <a:off x="3347864" y="332656"/>
          <a:ext cx="5688013" cy="728663"/>
        </p:xfrm>
        <a:graphic>
          <a:graphicData uri="http://schemas.openxmlformats.org/presentationml/2006/ole">
            <mc:AlternateContent xmlns:mc="http://schemas.openxmlformats.org/markup-compatibility/2006">
              <mc:Choice xmlns:v="urn:schemas-microsoft-com:vml" Requires="v">
                <p:oleObj spid="_x0000_s96301" name="Equation" r:id="rId4" imgW="5687704" imgH="728666" progId="Equation.DSMT4">
                  <p:embed/>
                </p:oleObj>
              </mc:Choice>
              <mc:Fallback>
                <p:oleObj name="Equation" r:id="rId4" imgW="5687704" imgH="728666" progId="Equation.DSMT4">
                  <p:embed/>
                  <p:pic>
                    <p:nvPicPr>
                      <p:cNvPr id="5" name="对象 4"/>
                      <p:cNvPicPr/>
                      <p:nvPr/>
                    </p:nvPicPr>
                    <p:blipFill>
                      <a:blip r:embed="rId5"/>
                      <a:stretch>
                        <a:fillRect/>
                      </a:stretch>
                    </p:blipFill>
                    <p:spPr>
                      <a:xfrm>
                        <a:off x="3347864" y="332656"/>
                        <a:ext cx="5688013" cy="728663"/>
                      </a:xfrm>
                      <a:prstGeom prst="rect">
                        <a:avLst/>
                      </a:prstGeom>
                    </p:spPr>
                  </p:pic>
                </p:oleObj>
              </mc:Fallback>
            </mc:AlternateContent>
          </a:graphicData>
        </a:graphic>
      </p:graphicFrame>
      <p:graphicFrame>
        <p:nvGraphicFramePr>
          <p:cNvPr id="6" name="Object 12"/>
          <p:cNvGraphicFramePr>
            <a:graphicFrameLocks noChangeAspect="1"/>
          </p:cNvGraphicFramePr>
          <p:nvPr>
            <p:extLst>
              <p:ext uri="{D42A27DB-BD31-4B8C-83A1-F6EECF244321}">
                <p14:modId xmlns:p14="http://schemas.microsoft.com/office/powerpoint/2010/main" val="557214481"/>
              </p:ext>
            </p:extLst>
          </p:nvPr>
        </p:nvGraphicFramePr>
        <p:xfrm>
          <a:off x="539552" y="262766"/>
          <a:ext cx="2303251" cy="658827"/>
        </p:xfrm>
        <a:graphic>
          <a:graphicData uri="http://schemas.openxmlformats.org/presentationml/2006/ole">
            <mc:AlternateContent xmlns:mc="http://schemas.openxmlformats.org/markup-compatibility/2006">
              <mc:Choice xmlns:v="urn:schemas-microsoft-com:vml" Requires="v">
                <p:oleObj spid="_x0000_s96302" name="公式" r:id="rId6" imgW="1600200" imgH="457200" progId="Equation.3">
                  <p:embed/>
                </p:oleObj>
              </mc:Choice>
              <mc:Fallback>
                <p:oleObj name="公式" r:id="rId6" imgW="1600200" imgH="457200" progId="Equation.3">
                  <p:embed/>
                  <p:pic>
                    <p:nvPicPr>
                      <p:cNvPr id="60429"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552" y="262766"/>
                        <a:ext cx="2303251" cy="658827"/>
                      </a:xfrm>
                      <a:prstGeom prst="rect">
                        <a:avLst/>
                      </a:prstGeom>
                      <a:noFill/>
                      <a:extLst/>
                    </p:spPr>
                  </p:pic>
                </p:oleObj>
              </mc:Fallback>
            </mc:AlternateContent>
          </a:graphicData>
        </a:graphic>
      </p:graphicFrame>
    </p:spTree>
    <p:extLst>
      <p:ext uri="{BB962C8B-B14F-4D97-AF65-F5344CB8AC3E}">
        <p14:creationId xmlns:p14="http://schemas.microsoft.com/office/powerpoint/2010/main" val="258388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4294967295"/>
          </p:nvPr>
        </p:nvSpPr>
        <p:spPr/>
        <p:txBody>
          <a:bodyPr/>
          <a:lstStyle/>
          <a:p>
            <a:pPr>
              <a:defRPr/>
            </a:pPr>
            <a:fld id="{44A4A06F-5B1C-4193-8570-D84EF66A7F0D}" type="slidenum">
              <a:rPr lang="en-US" altLang="zh-CN"/>
              <a:t>48</a:t>
            </a:fld>
            <a:endParaRPr lang="en-US" altLang="zh-CN"/>
          </a:p>
        </p:txBody>
      </p:sp>
      <p:sp>
        <p:nvSpPr>
          <p:cNvPr id="5123" name="Rectangle 3"/>
          <p:cNvSpPr>
            <a:spLocks noGrp="1" noChangeArrowheads="1"/>
          </p:cNvSpPr>
          <p:nvPr>
            <p:ph type="body" idx="1"/>
          </p:nvPr>
        </p:nvSpPr>
        <p:spPr>
          <a:xfrm>
            <a:off x="428625" y="428625"/>
            <a:ext cx="8229600" cy="5715000"/>
          </a:xfrm>
        </p:spPr>
        <p:txBody>
          <a:bodyPr/>
          <a:lstStyle/>
          <a:p>
            <a:pPr eaLnBrk="1" hangingPunct="1">
              <a:lnSpc>
                <a:spcPct val="120000"/>
              </a:lnSpc>
              <a:buNone/>
            </a:pPr>
            <a:r>
              <a:rPr lang="zh-CN" altLang="en-US" sz="2400" b="1" dirty="0" smtClean="0"/>
              <a:t>通过应用范例学习动态规划算法设计策略。</a:t>
            </a:r>
          </a:p>
          <a:p>
            <a:pPr eaLnBrk="1" hangingPunct="1">
              <a:lnSpc>
                <a:spcPct val="120000"/>
              </a:lnSpc>
              <a:buNone/>
            </a:pPr>
            <a:r>
              <a:rPr lang="zh-CN" altLang="en-US" sz="2400" b="1" dirty="0" smtClean="0"/>
              <a:t>（</a:t>
            </a:r>
            <a:r>
              <a:rPr lang="en-US" altLang="zh-CN" sz="2400" b="1" dirty="0" smtClean="0"/>
              <a:t>1</a:t>
            </a:r>
            <a:r>
              <a:rPr lang="zh-CN" altLang="en-US" sz="2400" b="1" dirty="0" smtClean="0"/>
              <a:t>）矩阵连乘问题；</a:t>
            </a:r>
            <a:endParaRPr lang="en-US" altLang="zh-CN" sz="2400" b="1" dirty="0" smtClean="0"/>
          </a:p>
          <a:p>
            <a:pPr eaLnBrk="1" hangingPunct="1">
              <a:lnSpc>
                <a:spcPct val="120000"/>
              </a:lnSpc>
              <a:buNone/>
            </a:pPr>
            <a:r>
              <a:rPr lang="zh-CN" altLang="en-US" sz="2400" b="1" dirty="0" smtClean="0"/>
              <a:t>（</a:t>
            </a:r>
            <a:r>
              <a:rPr lang="en-US" altLang="zh-CN" sz="2400" b="1" dirty="0" smtClean="0"/>
              <a:t>2</a:t>
            </a:r>
            <a:r>
              <a:rPr lang="zh-CN" altLang="en-US" sz="2400" b="1" dirty="0" smtClean="0"/>
              <a:t>）</a:t>
            </a:r>
            <a:r>
              <a:rPr lang="zh-CN" altLang="en-US" sz="2400" b="1" dirty="0"/>
              <a:t>凸多边形最优</a:t>
            </a:r>
            <a:r>
              <a:rPr lang="zh-CN" altLang="en-US" sz="2400" b="1" dirty="0" smtClean="0"/>
              <a:t>三角剖分</a:t>
            </a:r>
            <a:r>
              <a:rPr lang="en-US" altLang="zh-CN" sz="2400" b="1" dirty="0" smtClean="0"/>
              <a:t>;</a:t>
            </a:r>
            <a:endParaRPr lang="ja-JP" altLang="en-US" sz="2400" b="1" dirty="0"/>
          </a:p>
          <a:p>
            <a:pPr eaLnBrk="1" hangingPunct="1">
              <a:lnSpc>
                <a:spcPct val="120000"/>
              </a:lnSpc>
              <a:buNone/>
            </a:pPr>
            <a:r>
              <a:rPr lang="zh-CN" altLang="en-US" sz="2400" b="1" dirty="0" smtClean="0"/>
              <a:t>（</a:t>
            </a:r>
            <a:r>
              <a:rPr lang="en-US" altLang="zh-CN" sz="2400" b="1" dirty="0" smtClean="0"/>
              <a:t>3</a:t>
            </a:r>
            <a:r>
              <a:rPr lang="zh-CN" altLang="en-US" sz="2400" b="1" dirty="0" smtClean="0"/>
              <a:t>）最长公共子序列；</a:t>
            </a:r>
          </a:p>
          <a:p>
            <a:pPr eaLnBrk="1" hangingPunct="1">
              <a:lnSpc>
                <a:spcPct val="120000"/>
              </a:lnSpc>
              <a:buNone/>
            </a:pPr>
            <a:r>
              <a:rPr lang="zh-CN" altLang="en-US" sz="2400" b="1" dirty="0" smtClean="0"/>
              <a:t>（</a:t>
            </a:r>
            <a:r>
              <a:rPr lang="en-US" altLang="zh-CN" sz="2400" b="1" dirty="0" smtClean="0"/>
              <a:t>4</a:t>
            </a:r>
            <a:r>
              <a:rPr lang="zh-CN" altLang="en-US" sz="2400" b="1" dirty="0" smtClean="0"/>
              <a:t>）最大子段和；</a:t>
            </a:r>
            <a:endParaRPr lang="en-US" altLang="zh-CN" sz="2400" b="1" dirty="0" smtClean="0"/>
          </a:p>
          <a:p>
            <a:pPr eaLnBrk="1" hangingPunct="1">
              <a:lnSpc>
                <a:spcPct val="120000"/>
              </a:lnSpc>
              <a:buNone/>
            </a:pPr>
            <a:r>
              <a:rPr lang="zh-CN" altLang="en-US" sz="2400" b="1" dirty="0" smtClean="0"/>
              <a:t>（</a:t>
            </a:r>
            <a:r>
              <a:rPr lang="en-US" altLang="zh-CN" sz="2400" b="1" dirty="0" smtClean="0"/>
              <a:t>5</a:t>
            </a:r>
            <a:r>
              <a:rPr lang="zh-CN" altLang="en-US" sz="2400" b="1" dirty="0" smtClean="0"/>
              <a:t>）图像压缩；</a:t>
            </a:r>
            <a:endParaRPr lang="en-US" altLang="zh-CN" sz="2400" b="1" dirty="0" smtClean="0"/>
          </a:p>
          <a:p>
            <a:pPr eaLnBrk="1" hangingPunct="1">
              <a:lnSpc>
                <a:spcPct val="120000"/>
              </a:lnSpc>
              <a:buNone/>
            </a:pPr>
            <a:r>
              <a:rPr lang="zh-CN" altLang="en-US" sz="2400" b="1" spc="-15" dirty="0" smtClean="0"/>
              <a:t>（</a:t>
            </a:r>
            <a:r>
              <a:rPr lang="en-US" altLang="zh-CN" sz="2400" b="1" spc="-15" dirty="0" smtClean="0"/>
              <a:t>6</a:t>
            </a:r>
            <a:r>
              <a:rPr lang="zh-CN" altLang="en-US" sz="2400" b="1" spc="-15" dirty="0" smtClean="0"/>
              <a:t>）</a:t>
            </a:r>
            <a:r>
              <a:rPr lang="en-US" altLang="zh-CN" sz="2400" b="1" dirty="0"/>
              <a:t>0-1</a:t>
            </a:r>
            <a:r>
              <a:rPr lang="zh-CN" altLang="en-US" sz="2400" b="1" dirty="0"/>
              <a:t>背包</a:t>
            </a:r>
            <a:r>
              <a:rPr lang="zh-CN" altLang="en-US" sz="2400" b="1" dirty="0" smtClean="0"/>
              <a:t>问题；</a:t>
            </a:r>
            <a:endParaRPr lang="en-US" altLang="zh-CN" sz="2400" b="1" dirty="0" smtClean="0">
              <a:solidFill>
                <a:srgbClr val="FF0000"/>
              </a:solidFill>
            </a:endParaRPr>
          </a:p>
          <a:p>
            <a:pPr eaLnBrk="1" hangingPunct="1">
              <a:lnSpc>
                <a:spcPct val="120000"/>
              </a:lnSpc>
              <a:buNone/>
            </a:pPr>
            <a:r>
              <a:rPr lang="zh-CN" altLang="en-US" sz="2400" b="1" dirty="0" smtClean="0"/>
              <a:t>（</a:t>
            </a:r>
            <a:r>
              <a:rPr lang="en-US" altLang="zh-CN" sz="2400" b="1" dirty="0" smtClean="0"/>
              <a:t>7</a:t>
            </a:r>
            <a:r>
              <a:rPr lang="zh-CN" altLang="en-US" sz="2400" b="1" dirty="0" smtClean="0"/>
              <a:t>）</a:t>
            </a:r>
            <a:r>
              <a:rPr lang="zh-CN" altLang="en-US" sz="2400" b="1" spc="-15" dirty="0">
                <a:solidFill>
                  <a:srgbClr val="FF0000"/>
                </a:solidFill>
              </a:rPr>
              <a:t>流水作业</a:t>
            </a:r>
            <a:r>
              <a:rPr lang="zh-CN" altLang="en-US" sz="2400" b="1" spc="-15" dirty="0" smtClean="0">
                <a:solidFill>
                  <a:srgbClr val="FF0000"/>
                </a:solidFill>
              </a:rPr>
              <a:t>调度</a:t>
            </a:r>
            <a:endParaRPr lang="zh-CN" altLang="en-US" sz="2400" b="1" dirty="0" smtClean="0"/>
          </a:p>
        </p:txBody>
      </p:sp>
    </p:spTree>
    <p:extLst>
      <p:ext uri="{BB962C8B-B14F-4D97-AF65-F5344CB8AC3E}">
        <p14:creationId xmlns:p14="http://schemas.microsoft.com/office/powerpoint/2010/main" val="403729991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84546" y="547822"/>
            <a:ext cx="4529904" cy="659155"/>
          </a:xfrm>
          <a:prstGeom prst="rect">
            <a:avLst/>
          </a:prstGeom>
        </p:spPr>
        <p:txBody>
          <a:bodyPr vert="horz" wrap="square" lIns="0" tIns="12700" rIns="0" bIns="0" rtlCol="0">
            <a:spAutoFit/>
          </a:bodyPr>
          <a:lstStyle/>
          <a:p>
            <a:pPr marL="12700">
              <a:lnSpc>
                <a:spcPct val="100000"/>
              </a:lnSpc>
              <a:spcBef>
                <a:spcPts val="100"/>
              </a:spcBef>
            </a:pPr>
            <a:r>
              <a:rPr dirty="0">
                <a:latin typeface="Garamond"/>
                <a:cs typeface="Garamond"/>
              </a:rPr>
              <a:t>3.9</a:t>
            </a:r>
            <a:r>
              <a:rPr spc="-25" dirty="0">
                <a:latin typeface="Garamond"/>
                <a:cs typeface="Garamond"/>
              </a:rPr>
              <a:t> </a:t>
            </a:r>
            <a:r>
              <a:rPr spc="-15" dirty="0"/>
              <a:t>流水作业调度</a:t>
            </a:r>
          </a:p>
        </p:txBody>
      </p:sp>
      <p:sp>
        <p:nvSpPr>
          <p:cNvPr id="6" name="object 6"/>
          <p:cNvSpPr txBox="1"/>
          <p:nvPr/>
        </p:nvSpPr>
        <p:spPr>
          <a:xfrm>
            <a:off x="551366" y="1251843"/>
            <a:ext cx="8329930" cy="3644459"/>
          </a:xfrm>
          <a:prstGeom prst="rect">
            <a:avLst/>
          </a:prstGeom>
        </p:spPr>
        <p:txBody>
          <a:bodyPr vert="horz" wrap="square" lIns="0" tIns="12065" rIns="0" bIns="0" rtlCol="0">
            <a:spAutoFit/>
          </a:bodyPr>
          <a:lstStyle/>
          <a:p>
            <a:pPr marL="38100" marR="406400" algn="just">
              <a:lnSpc>
                <a:spcPct val="100000"/>
              </a:lnSpc>
              <a:spcBef>
                <a:spcPts val="95"/>
              </a:spcBef>
              <a:buNone/>
            </a:pPr>
            <a:r>
              <a:rPr sz="2800" spc="-10" dirty="0">
                <a:latin typeface="Times New Roman"/>
                <a:cs typeface="Times New Roman"/>
              </a:rPr>
              <a:t>n</a:t>
            </a:r>
            <a:r>
              <a:rPr sz="2800" spc="-40" dirty="0">
                <a:latin typeface="宋体"/>
                <a:cs typeface="宋体"/>
              </a:rPr>
              <a:t>个作业</a:t>
            </a:r>
            <a:r>
              <a:rPr sz="2800" spc="-25" dirty="0">
                <a:latin typeface="Times New Roman"/>
                <a:cs typeface="Times New Roman"/>
              </a:rPr>
              <a:t>{1</a:t>
            </a:r>
            <a:r>
              <a:rPr sz="2800" spc="-25" dirty="0">
                <a:latin typeface="宋体"/>
                <a:cs typeface="宋体"/>
              </a:rPr>
              <a:t>，</a:t>
            </a:r>
            <a:r>
              <a:rPr sz="2800" spc="-25" dirty="0">
                <a:latin typeface="Times New Roman"/>
                <a:cs typeface="Times New Roman"/>
              </a:rPr>
              <a:t>2</a:t>
            </a:r>
            <a:r>
              <a:rPr sz="2800" spc="-25" dirty="0">
                <a:latin typeface="宋体"/>
                <a:cs typeface="宋体"/>
              </a:rPr>
              <a:t>，</a:t>
            </a:r>
            <a:r>
              <a:rPr sz="2800" spc="-25" dirty="0">
                <a:latin typeface="Times New Roman"/>
                <a:cs typeface="Times New Roman"/>
              </a:rPr>
              <a:t>…</a:t>
            </a:r>
            <a:r>
              <a:rPr sz="2800" spc="-25" dirty="0">
                <a:latin typeface="宋体"/>
                <a:cs typeface="宋体"/>
              </a:rPr>
              <a:t>，</a:t>
            </a:r>
            <a:r>
              <a:rPr sz="2800" spc="-25" dirty="0">
                <a:latin typeface="Times New Roman"/>
                <a:cs typeface="Times New Roman"/>
              </a:rPr>
              <a:t>n}</a:t>
            </a:r>
            <a:r>
              <a:rPr sz="2800" spc="-35" dirty="0">
                <a:latin typeface="宋体"/>
                <a:cs typeface="宋体"/>
              </a:rPr>
              <a:t>要在由</a:t>
            </a:r>
            <a:r>
              <a:rPr sz="2800" spc="-10" dirty="0">
                <a:latin typeface="Times New Roman"/>
                <a:cs typeface="Times New Roman"/>
              </a:rPr>
              <a:t>2</a:t>
            </a:r>
            <a:r>
              <a:rPr sz="2800" spc="-35" dirty="0">
                <a:latin typeface="宋体"/>
                <a:cs typeface="宋体"/>
              </a:rPr>
              <a:t>台机器</a:t>
            </a:r>
            <a:r>
              <a:rPr sz="2800" spc="-20" dirty="0">
                <a:latin typeface="Times New Roman"/>
                <a:cs typeface="Times New Roman"/>
              </a:rPr>
              <a:t>M</a:t>
            </a:r>
            <a:r>
              <a:rPr sz="2775" spc="-30" baseline="-21021" dirty="0">
                <a:latin typeface="Times New Roman"/>
                <a:cs typeface="Times New Roman"/>
              </a:rPr>
              <a:t>1</a:t>
            </a:r>
            <a:r>
              <a:rPr sz="2800" spc="-35" dirty="0">
                <a:latin typeface="宋体"/>
                <a:cs typeface="宋体"/>
              </a:rPr>
              <a:t>和</a:t>
            </a:r>
            <a:r>
              <a:rPr sz="2800" spc="-20" dirty="0">
                <a:latin typeface="Times New Roman"/>
                <a:cs typeface="Times New Roman"/>
              </a:rPr>
              <a:t>M</a:t>
            </a:r>
            <a:r>
              <a:rPr sz="2775" spc="-30" baseline="-21021" dirty="0">
                <a:latin typeface="Times New Roman"/>
                <a:cs typeface="Times New Roman"/>
              </a:rPr>
              <a:t>2</a:t>
            </a:r>
            <a:r>
              <a:rPr sz="2800" spc="-40" dirty="0">
                <a:latin typeface="宋体"/>
                <a:cs typeface="宋体"/>
              </a:rPr>
              <a:t>组成的流水线上完成加工。</a:t>
            </a:r>
            <a:r>
              <a:rPr sz="2800" u="sng" spc="-40" dirty="0">
                <a:latin typeface="宋体"/>
                <a:cs typeface="宋体"/>
              </a:rPr>
              <a:t>每个作业加工的顺序都是先</a:t>
            </a:r>
            <a:r>
              <a:rPr sz="2800" u="sng" spc="-35" dirty="0">
                <a:latin typeface="宋体"/>
                <a:cs typeface="宋体"/>
              </a:rPr>
              <a:t>在</a:t>
            </a:r>
            <a:r>
              <a:rPr sz="2800" u="sng" spc="-10" dirty="0">
                <a:latin typeface="Times New Roman"/>
                <a:cs typeface="Times New Roman"/>
              </a:rPr>
              <a:t>M</a:t>
            </a:r>
            <a:r>
              <a:rPr sz="2775" u="sng" spc="-15" baseline="-21021" dirty="0">
                <a:latin typeface="Times New Roman"/>
                <a:cs typeface="Times New Roman"/>
              </a:rPr>
              <a:t>1</a:t>
            </a:r>
            <a:r>
              <a:rPr sz="2800" u="sng" spc="-40" dirty="0">
                <a:latin typeface="宋体"/>
                <a:cs typeface="宋体"/>
              </a:rPr>
              <a:t>上加工，然后在</a:t>
            </a:r>
            <a:r>
              <a:rPr sz="2800" u="sng" dirty="0">
                <a:latin typeface="Times New Roman"/>
                <a:cs typeface="Times New Roman"/>
              </a:rPr>
              <a:t>M</a:t>
            </a:r>
            <a:r>
              <a:rPr sz="2775" u="sng" baseline="-21021" dirty="0">
                <a:latin typeface="Times New Roman"/>
                <a:cs typeface="Times New Roman"/>
              </a:rPr>
              <a:t>2</a:t>
            </a:r>
            <a:r>
              <a:rPr sz="2800" u="sng" spc="-40" dirty="0">
                <a:latin typeface="宋体"/>
                <a:cs typeface="宋体"/>
              </a:rPr>
              <a:t>上加工</a:t>
            </a:r>
            <a:r>
              <a:rPr sz="2800" spc="-40" dirty="0">
                <a:latin typeface="宋体"/>
                <a:cs typeface="宋体"/>
              </a:rPr>
              <a:t>。</a:t>
            </a:r>
            <a:r>
              <a:rPr sz="2800" dirty="0">
                <a:latin typeface="Times New Roman"/>
                <a:cs typeface="Times New Roman"/>
              </a:rPr>
              <a:t>M</a:t>
            </a:r>
            <a:r>
              <a:rPr sz="2775" baseline="-21021" dirty="0">
                <a:latin typeface="Times New Roman"/>
                <a:cs typeface="Times New Roman"/>
              </a:rPr>
              <a:t>1</a:t>
            </a:r>
            <a:r>
              <a:rPr sz="2800" spc="-40" dirty="0">
                <a:latin typeface="宋体"/>
                <a:cs typeface="宋体"/>
              </a:rPr>
              <a:t>和</a:t>
            </a:r>
            <a:r>
              <a:rPr sz="2800" dirty="0">
                <a:latin typeface="Times New Roman"/>
                <a:cs typeface="Times New Roman"/>
              </a:rPr>
              <a:t>M</a:t>
            </a:r>
            <a:r>
              <a:rPr sz="2775" baseline="-21021" dirty="0">
                <a:latin typeface="Times New Roman"/>
                <a:cs typeface="Times New Roman"/>
              </a:rPr>
              <a:t>2</a:t>
            </a:r>
            <a:r>
              <a:rPr sz="2800" spc="-40" dirty="0">
                <a:latin typeface="宋体"/>
                <a:cs typeface="宋体"/>
              </a:rPr>
              <a:t>加工作业</a:t>
            </a:r>
            <a:r>
              <a:rPr sz="2800" spc="-50" dirty="0">
                <a:latin typeface="Times New Roman"/>
                <a:cs typeface="Times New Roman"/>
              </a:rPr>
              <a:t>i</a:t>
            </a:r>
            <a:r>
              <a:rPr sz="2800" spc="-40" dirty="0">
                <a:latin typeface="宋体"/>
                <a:cs typeface="宋体"/>
              </a:rPr>
              <a:t>所需的时间分别为</a:t>
            </a:r>
            <a:r>
              <a:rPr sz="2800" spc="-10" dirty="0">
                <a:latin typeface="Times New Roman"/>
                <a:cs typeface="Times New Roman"/>
              </a:rPr>
              <a:t>a</a:t>
            </a:r>
            <a:r>
              <a:rPr sz="2775" spc="-15" baseline="-21021" dirty="0">
                <a:latin typeface="Times New Roman"/>
                <a:cs typeface="Times New Roman"/>
              </a:rPr>
              <a:t>i</a:t>
            </a:r>
            <a:r>
              <a:rPr sz="2800" spc="-35" dirty="0">
                <a:latin typeface="宋体"/>
                <a:cs typeface="宋体"/>
              </a:rPr>
              <a:t>和</a:t>
            </a:r>
            <a:r>
              <a:rPr sz="2800" spc="-10" dirty="0">
                <a:latin typeface="Times New Roman"/>
                <a:cs typeface="Times New Roman"/>
              </a:rPr>
              <a:t>b</a:t>
            </a:r>
            <a:r>
              <a:rPr sz="2775" spc="-15" baseline="-21021" dirty="0">
                <a:latin typeface="Times New Roman"/>
                <a:cs typeface="Times New Roman"/>
              </a:rPr>
              <a:t>i</a:t>
            </a:r>
            <a:r>
              <a:rPr sz="2800" spc="-50" dirty="0" smtClean="0">
                <a:latin typeface="宋体"/>
                <a:cs typeface="宋体"/>
              </a:rPr>
              <a:t>。</a:t>
            </a:r>
            <a:endParaRPr lang="en-US" sz="2800" spc="-50" dirty="0" smtClean="0">
              <a:latin typeface="宋体"/>
              <a:cs typeface="宋体"/>
            </a:endParaRPr>
          </a:p>
          <a:p>
            <a:pPr marL="38100" marR="406400" algn="just">
              <a:lnSpc>
                <a:spcPct val="100000"/>
              </a:lnSpc>
              <a:spcBef>
                <a:spcPts val="95"/>
              </a:spcBef>
              <a:buNone/>
            </a:pPr>
            <a:endParaRPr sz="2800" dirty="0">
              <a:latin typeface="宋体"/>
              <a:cs typeface="宋体"/>
            </a:endParaRPr>
          </a:p>
          <a:p>
            <a:pPr marL="38100" marR="388620">
              <a:lnSpc>
                <a:spcPct val="100000"/>
              </a:lnSpc>
              <a:buNone/>
            </a:pPr>
            <a:r>
              <a:rPr sz="2800" spc="-40" dirty="0">
                <a:latin typeface="宋体"/>
                <a:cs typeface="宋体"/>
              </a:rPr>
              <a:t>流水作业调度问题要求确定这</a:t>
            </a:r>
            <a:r>
              <a:rPr sz="2800" spc="-10" dirty="0">
                <a:latin typeface="Times New Roman"/>
                <a:cs typeface="Times New Roman"/>
              </a:rPr>
              <a:t>n</a:t>
            </a:r>
            <a:r>
              <a:rPr sz="2800" spc="-40" dirty="0">
                <a:latin typeface="宋体"/>
                <a:cs typeface="宋体"/>
              </a:rPr>
              <a:t>个作业的最优加工顺序，使得</a:t>
            </a:r>
            <a:r>
              <a:rPr sz="2800" spc="-40" dirty="0">
                <a:solidFill>
                  <a:srgbClr val="FF0000"/>
                </a:solidFill>
                <a:latin typeface="宋体"/>
                <a:cs typeface="宋体"/>
              </a:rPr>
              <a:t>从第一个作业</a:t>
            </a:r>
            <a:r>
              <a:rPr sz="2800" spc="-40" dirty="0">
                <a:latin typeface="宋体"/>
                <a:cs typeface="宋体"/>
              </a:rPr>
              <a:t>在机器</a:t>
            </a:r>
            <a:r>
              <a:rPr sz="2800" dirty="0">
                <a:latin typeface="Times New Roman"/>
                <a:cs typeface="Times New Roman"/>
              </a:rPr>
              <a:t>M</a:t>
            </a:r>
            <a:r>
              <a:rPr sz="2775" baseline="-21021" dirty="0">
                <a:latin typeface="Times New Roman"/>
                <a:cs typeface="Times New Roman"/>
              </a:rPr>
              <a:t>1</a:t>
            </a:r>
            <a:r>
              <a:rPr sz="2800" spc="-40" dirty="0">
                <a:latin typeface="宋体"/>
                <a:cs typeface="宋体"/>
              </a:rPr>
              <a:t>上开始加工，</a:t>
            </a:r>
            <a:r>
              <a:rPr sz="2800" spc="-40" dirty="0">
                <a:solidFill>
                  <a:srgbClr val="FF0000"/>
                </a:solidFill>
                <a:latin typeface="宋体"/>
                <a:cs typeface="宋体"/>
              </a:rPr>
              <a:t>到</a:t>
            </a:r>
            <a:endParaRPr sz="2800" dirty="0">
              <a:solidFill>
                <a:srgbClr val="FF0000"/>
              </a:solidFill>
              <a:latin typeface="宋体"/>
              <a:cs typeface="宋体"/>
            </a:endParaRPr>
          </a:p>
          <a:p>
            <a:pPr marL="38100">
              <a:lnSpc>
                <a:spcPct val="100000"/>
              </a:lnSpc>
              <a:buNone/>
            </a:pPr>
            <a:r>
              <a:rPr sz="2800" spc="-40" dirty="0">
                <a:solidFill>
                  <a:srgbClr val="FF0000"/>
                </a:solidFill>
                <a:latin typeface="宋体"/>
                <a:cs typeface="宋体"/>
              </a:rPr>
              <a:t>最后一个作业</a:t>
            </a:r>
            <a:r>
              <a:rPr sz="2800" spc="-40" dirty="0">
                <a:latin typeface="宋体"/>
                <a:cs typeface="宋体"/>
              </a:rPr>
              <a:t>在机器</a:t>
            </a:r>
            <a:r>
              <a:rPr sz="2800" spc="-20" dirty="0">
                <a:latin typeface="Times New Roman"/>
                <a:cs typeface="Times New Roman"/>
              </a:rPr>
              <a:t>M</a:t>
            </a:r>
            <a:r>
              <a:rPr sz="2775" spc="-30" baseline="-21021" dirty="0">
                <a:latin typeface="Times New Roman"/>
                <a:cs typeface="Times New Roman"/>
              </a:rPr>
              <a:t>2</a:t>
            </a:r>
            <a:r>
              <a:rPr sz="2800" spc="-40" dirty="0">
                <a:latin typeface="宋体"/>
                <a:cs typeface="宋体"/>
              </a:rPr>
              <a:t>上加工</a:t>
            </a:r>
            <a:r>
              <a:rPr sz="2800" spc="-40" dirty="0">
                <a:solidFill>
                  <a:srgbClr val="FF0000"/>
                </a:solidFill>
                <a:latin typeface="宋体"/>
                <a:cs typeface="宋体"/>
              </a:rPr>
              <a:t>完成所需的时间最少</a:t>
            </a:r>
            <a:r>
              <a:rPr sz="2800" spc="-40" dirty="0">
                <a:latin typeface="宋体"/>
                <a:cs typeface="宋体"/>
              </a:rPr>
              <a:t>。</a:t>
            </a:r>
            <a:endParaRPr sz="2800" dirty="0">
              <a:latin typeface="宋体"/>
              <a:cs typeface="宋体"/>
            </a:endParaRPr>
          </a:p>
        </p:txBody>
      </p:sp>
      <p:pic>
        <p:nvPicPr>
          <p:cNvPr id="4" name="object 8"/>
          <p:cNvPicPr/>
          <p:nvPr/>
        </p:nvPicPr>
        <p:blipFill rotWithShape="1">
          <a:blip r:embed="rId2" cstate="print"/>
          <a:srcRect l="1" r="2806" b="60817"/>
          <a:stretch/>
        </p:blipFill>
        <p:spPr>
          <a:xfrm>
            <a:off x="683568" y="4973705"/>
            <a:ext cx="6408712" cy="1749935"/>
          </a:xfrm>
          <a:prstGeom prst="rect">
            <a:avLst/>
          </a:prstGeom>
        </p:spPr>
      </p:pic>
    </p:spTree>
    <p:extLst>
      <p:ext uri="{BB962C8B-B14F-4D97-AF65-F5344CB8AC3E}">
        <p14:creationId xmlns:p14="http://schemas.microsoft.com/office/powerpoint/2010/main" val="36883515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8CA31F8E-A9F1-4ADB-968A-F3DAFBFF67BA}" type="slidenum">
              <a:rPr lang="en-US" altLang="zh-CN">
                <a:latin typeface="+mn-ea"/>
              </a:rPr>
              <a:t>5</a:t>
            </a:fld>
            <a:endParaRPr lang="en-US" altLang="zh-CN">
              <a:latin typeface="+mn-ea"/>
            </a:endParaRPr>
          </a:p>
        </p:txBody>
      </p:sp>
      <p:sp>
        <p:nvSpPr>
          <p:cNvPr id="297986" name="Rectangle 2"/>
          <p:cNvSpPr>
            <a:spLocks noChangeArrowheads="1"/>
          </p:cNvSpPr>
          <p:nvPr/>
        </p:nvSpPr>
        <p:spPr bwMode="auto">
          <a:xfrm>
            <a:off x="1258888" y="0"/>
            <a:ext cx="6408737" cy="795338"/>
          </a:xfrm>
          <a:prstGeom prst="rect">
            <a:avLst/>
          </a:prstGeom>
          <a:noFill/>
          <a:ln w="9525">
            <a:noFill/>
            <a:miter lim="800000"/>
          </a:ln>
          <a:effectLst/>
        </p:spPr>
        <p:txBody>
          <a:bodyPr anchor="b"/>
          <a:lstStyle/>
          <a:p>
            <a:pPr>
              <a:spcBef>
                <a:spcPct val="0"/>
              </a:spcBef>
              <a:buClrTx/>
              <a:buSzTx/>
              <a:buFontTx/>
              <a:buNone/>
              <a:defRPr/>
            </a:pPr>
            <a:r>
              <a:rPr lang="zh-CN" altLang="en-US" sz="3800">
                <a:solidFill>
                  <a:schemeClr val="tx2"/>
                </a:solidFill>
                <a:effectLst>
                  <a:outerShdw blurRad="38100" dist="38100" dir="2700000" algn="tl">
                    <a:srgbClr val="C0C0C0"/>
                  </a:outerShdw>
                </a:effectLst>
                <a:latin typeface="+mn-ea"/>
                <a:ea typeface="+mn-ea"/>
              </a:rPr>
              <a:t>动态规划算法的基本要素</a:t>
            </a:r>
            <a:endParaRPr lang="ja-JP" altLang="en-US" sz="3800">
              <a:solidFill>
                <a:schemeClr val="tx2"/>
              </a:solidFill>
              <a:effectLst>
                <a:outerShdw blurRad="38100" dist="38100" dir="2700000" algn="tl">
                  <a:srgbClr val="C0C0C0"/>
                </a:outerShdw>
              </a:effectLst>
              <a:latin typeface="+mn-ea"/>
              <a:ea typeface="+mn-ea"/>
            </a:endParaRPr>
          </a:p>
        </p:txBody>
      </p:sp>
      <p:sp>
        <p:nvSpPr>
          <p:cNvPr id="297987" name="Text Box 3"/>
          <p:cNvSpPr txBox="1">
            <a:spLocks noChangeArrowheads="1"/>
          </p:cNvSpPr>
          <p:nvPr/>
        </p:nvSpPr>
        <p:spPr bwMode="auto">
          <a:xfrm>
            <a:off x="250825" y="891381"/>
            <a:ext cx="3067050" cy="584200"/>
          </a:xfrm>
          <a:prstGeom prst="rect">
            <a:avLst/>
          </a:prstGeom>
          <a:noFill/>
          <a:ln w="6350">
            <a:noFill/>
            <a:miter lim="800000"/>
          </a:ln>
          <a:effectLst/>
        </p:spPr>
        <p:txBody>
          <a:bodyPr wrap="none">
            <a:spAutoFit/>
          </a:bodyPr>
          <a:lstStyle/>
          <a:p>
            <a:pPr algn="ctr">
              <a:spcBef>
                <a:spcPct val="0"/>
              </a:spcBef>
              <a:buClrTx/>
              <a:buSzTx/>
              <a:buFontTx/>
              <a:buNone/>
              <a:defRPr/>
            </a:pPr>
            <a:r>
              <a:rPr lang="zh-CN" altLang="en-US" sz="3200" b="1" dirty="0">
                <a:solidFill>
                  <a:schemeClr val="tx1"/>
                </a:solidFill>
                <a:effectLst>
                  <a:outerShdw blurRad="38100" dist="38100" dir="2700000" algn="tl">
                    <a:srgbClr val="C0C0C0"/>
                  </a:outerShdw>
                </a:effectLst>
                <a:latin typeface="+mn-ea"/>
                <a:ea typeface="+mn-ea"/>
              </a:rPr>
              <a:t>二、重叠子问题</a:t>
            </a:r>
          </a:p>
        </p:txBody>
      </p:sp>
      <p:sp>
        <p:nvSpPr>
          <p:cNvPr id="13318" name="Text Box 4"/>
          <p:cNvSpPr txBox="1">
            <a:spLocks noChangeArrowheads="1"/>
          </p:cNvSpPr>
          <p:nvPr/>
        </p:nvSpPr>
        <p:spPr bwMode="auto">
          <a:xfrm>
            <a:off x="356802" y="1477818"/>
            <a:ext cx="8463669" cy="2677656"/>
          </a:xfrm>
          <a:prstGeom prst="rect">
            <a:avLst/>
          </a:prstGeom>
          <a:solidFill>
            <a:srgbClr val="FFCC00"/>
          </a:solidFill>
          <a:ln w="6350">
            <a:noFill/>
            <a:miter lim="800000"/>
          </a:ln>
        </p:spPr>
        <p:txBody>
          <a:bodyPr wrap="square">
            <a:spAutoFit/>
          </a:bodyPr>
          <a:lstStyle/>
          <a:p>
            <a:pPr>
              <a:spcBef>
                <a:spcPct val="0"/>
              </a:spcBef>
              <a:buClr>
                <a:schemeClr val="accent2"/>
              </a:buClr>
              <a:buSzTx/>
              <a:buFont typeface="Arial" panose="020B0604020202020204" pitchFamily="34" charset="0"/>
              <a:buChar char="•"/>
              <a:defRPr/>
            </a:pPr>
            <a:r>
              <a:rPr lang="zh-CN" altLang="en-US" sz="2400" dirty="0">
                <a:solidFill>
                  <a:schemeClr val="tx1"/>
                </a:solidFill>
                <a:latin typeface="+mn-ea"/>
                <a:ea typeface="+mn-ea"/>
              </a:rPr>
              <a:t>递归算法求解问题时，每次产生的子问题并不总是新问题，有些子问题被反复计算多次。</a:t>
            </a:r>
            <a:r>
              <a:rPr kumimoji="1" lang="zh-CN" altLang="en-US" sz="2400" dirty="0">
                <a:solidFill>
                  <a:schemeClr val="tx1"/>
                </a:solidFill>
                <a:latin typeface="+mn-ea"/>
                <a:ea typeface="+mn-ea"/>
              </a:rPr>
              <a:t>这种性质称为</a:t>
            </a:r>
            <a:r>
              <a:rPr lang="zh-CN" altLang="en-US" sz="2400" b="1" dirty="0">
                <a:solidFill>
                  <a:schemeClr val="tx1"/>
                </a:solidFill>
                <a:latin typeface="+mn-ea"/>
                <a:ea typeface="+mn-ea"/>
              </a:rPr>
              <a:t>子问题的重叠性质</a:t>
            </a:r>
            <a:r>
              <a:rPr kumimoji="1" lang="zh-CN" altLang="en-US" sz="2400" dirty="0">
                <a:solidFill>
                  <a:schemeClr val="tx1"/>
                </a:solidFill>
                <a:latin typeface="+mn-ea"/>
                <a:ea typeface="+mn-ea"/>
              </a:rPr>
              <a:t>。</a:t>
            </a:r>
          </a:p>
          <a:p>
            <a:pPr>
              <a:spcBef>
                <a:spcPct val="0"/>
              </a:spcBef>
              <a:buClr>
                <a:schemeClr val="accent2"/>
              </a:buClr>
              <a:buSzTx/>
              <a:buFont typeface="Arial" panose="020B0604020202020204" pitchFamily="34" charset="0"/>
              <a:buChar char="•"/>
              <a:defRPr/>
            </a:pPr>
            <a:r>
              <a:rPr kumimoji="1" lang="zh-CN" altLang="en-US" sz="2400" dirty="0">
                <a:solidFill>
                  <a:schemeClr val="tx1"/>
                </a:solidFill>
                <a:latin typeface="+mn-ea"/>
                <a:ea typeface="+mn-ea"/>
              </a:rPr>
              <a:t>动态规划算法，对每一个子问题只解一次，而后将其解保存在一个表格中，当再次需要解此子问题时，只是简单地用常数时间查看一下结果。 </a:t>
            </a:r>
          </a:p>
          <a:p>
            <a:pPr>
              <a:spcBef>
                <a:spcPct val="0"/>
              </a:spcBef>
              <a:buClr>
                <a:schemeClr val="accent2"/>
              </a:buClr>
              <a:buSzTx/>
              <a:buFont typeface="Arial" panose="020B0604020202020204" pitchFamily="34" charset="0"/>
              <a:buChar char="•"/>
              <a:defRPr/>
            </a:pPr>
            <a:r>
              <a:rPr kumimoji="1" lang="zh-CN" altLang="en-US" sz="2400" dirty="0">
                <a:solidFill>
                  <a:schemeClr val="tx1"/>
                </a:solidFill>
                <a:latin typeface="+mn-ea"/>
                <a:ea typeface="+mn-ea"/>
              </a:rPr>
              <a:t>通常不同的子问题个数随问题的大小呈多项式增长。因此用动态规划算法只需要多项式时间，从而获得较高的解题效率。 </a:t>
            </a:r>
          </a:p>
        </p:txBody>
      </p:sp>
      <p:grpSp>
        <p:nvGrpSpPr>
          <p:cNvPr id="27654" name="组合 7"/>
          <p:cNvGrpSpPr/>
          <p:nvPr/>
        </p:nvGrpSpPr>
        <p:grpSpPr bwMode="auto">
          <a:xfrm>
            <a:off x="1809064" y="4255720"/>
            <a:ext cx="5395913" cy="2263775"/>
            <a:chOff x="1859864" y="4760049"/>
            <a:chExt cx="5395913" cy="2263775"/>
          </a:xfrm>
        </p:grpSpPr>
        <p:graphicFrame>
          <p:nvGraphicFramePr>
            <p:cNvPr id="27655" name="Object 5"/>
            <p:cNvGraphicFramePr>
              <a:graphicFrameLocks noChangeAspect="1"/>
            </p:cNvGraphicFramePr>
            <p:nvPr>
              <p:extLst>
                <p:ext uri="{D42A27DB-BD31-4B8C-83A1-F6EECF244321}">
                  <p14:modId xmlns:p14="http://schemas.microsoft.com/office/powerpoint/2010/main" val="969347819"/>
                </p:ext>
              </p:extLst>
            </p:nvPr>
          </p:nvGraphicFramePr>
          <p:xfrm>
            <a:off x="1887854" y="4760049"/>
            <a:ext cx="5329238" cy="2263775"/>
          </p:xfrm>
          <a:graphic>
            <a:graphicData uri="http://schemas.openxmlformats.org/presentationml/2006/ole">
              <mc:AlternateContent xmlns:mc="http://schemas.openxmlformats.org/markup-compatibility/2006">
                <mc:Choice xmlns:v="urn:schemas-microsoft-com:vml" Requires="v">
                  <p:oleObj spid="_x0000_s27810" name="BMP 图像" r:id="rId4" imgW="3429000" imgH="1457325" progId="Paint.Picture">
                    <p:embed/>
                  </p:oleObj>
                </mc:Choice>
                <mc:Fallback>
                  <p:oleObj name="BMP 图像" r:id="rId4" imgW="3429000" imgH="1457325" progId="Paint.Picture">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7854" y="4760049"/>
                          <a:ext cx="5329238" cy="226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pic>
                  </p:oleObj>
                </mc:Fallback>
              </mc:AlternateContent>
            </a:graphicData>
          </a:graphic>
        </p:graphicFrame>
        <p:sp>
          <p:nvSpPr>
            <p:cNvPr id="27656" name="Oval 8"/>
            <p:cNvSpPr>
              <a:spLocks noChangeArrowheads="1"/>
            </p:cNvSpPr>
            <p:nvPr/>
          </p:nvSpPr>
          <p:spPr bwMode="auto">
            <a:xfrm>
              <a:off x="1859864" y="5447368"/>
              <a:ext cx="1512888" cy="375227"/>
            </a:xfrm>
            <a:prstGeom prst="ellipse">
              <a:avLst/>
            </a:prstGeom>
            <a:noFill/>
            <a:ln w="28575" algn="ctr">
              <a:solidFill>
                <a:srgbClr val="FF3300"/>
              </a:solidFill>
              <a:round/>
            </a:ln>
          </p:spPr>
          <p:txBody>
            <a:bodyPr anchor="ctr">
              <a:spAutoFit/>
            </a:bodyPr>
            <a:lstStyle/>
            <a:p>
              <a:endParaRPr lang="zh-CN" altLang="en-US"/>
            </a:p>
          </p:txBody>
        </p:sp>
        <p:sp>
          <p:nvSpPr>
            <p:cNvPr id="27657" name="Oval 9"/>
            <p:cNvSpPr>
              <a:spLocks noChangeArrowheads="1"/>
            </p:cNvSpPr>
            <p:nvPr/>
          </p:nvSpPr>
          <p:spPr bwMode="auto">
            <a:xfrm>
              <a:off x="3817853" y="5440624"/>
              <a:ext cx="1512887" cy="412750"/>
            </a:xfrm>
            <a:prstGeom prst="ellipse">
              <a:avLst/>
            </a:prstGeom>
            <a:noFill/>
            <a:ln w="28575" algn="ctr">
              <a:solidFill>
                <a:srgbClr val="FF3300"/>
              </a:solidFill>
              <a:round/>
            </a:ln>
          </p:spPr>
          <p:txBody>
            <a:bodyPr anchor="ctr">
              <a:spAutoFit/>
            </a:bodyPr>
            <a:lstStyle/>
            <a:p>
              <a:endParaRPr lang="zh-CN" altLang="en-US"/>
            </a:p>
          </p:txBody>
        </p:sp>
        <p:sp>
          <p:nvSpPr>
            <p:cNvPr id="27658" name="Oval 10"/>
            <p:cNvSpPr>
              <a:spLocks noChangeArrowheads="1"/>
            </p:cNvSpPr>
            <p:nvPr/>
          </p:nvSpPr>
          <p:spPr bwMode="auto">
            <a:xfrm>
              <a:off x="5742889" y="5442897"/>
              <a:ext cx="1512888" cy="412750"/>
            </a:xfrm>
            <a:prstGeom prst="ellipse">
              <a:avLst/>
            </a:prstGeom>
            <a:noFill/>
            <a:ln w="28575" algn="ctr">
              <a:solidFill>
                <a:srgbClr val="FF3300"/>
              </a:solidFill>
              <a:round/>
            </a:ln>
          </p:spPr>
          <p:txBody>
            <a:bodyPr anchor="ctr">
              <a:spAutoFit/>
            </a:bodyPr>
            <a:lstStyle/>
            <a:p>
              <a:endParaRPr lang="zh-CN" altLang="en-US"/>
            </a:p>
          </p:txBody>
        </p:sp>
        <p:sp>
          <p:nvSpPr>
            <p:cNvPr id="27659" name="Oval 11"/>
            <p:cNvSpPr>
              <a:spLocks noChangeArrowheads="1"/>
            </p:cNvSpPr>
            <p:nvPr/>
          </p:nvSpPr>
          <p:spPr bwMode="auto">
            <a:xfrm>
              <a:off x="2397641" y="5962009"/>
              <a:ext cx="719138" cy="360362"/>
            </a:xfrm>
            <a:prstGeom prst="ellipse">
              <a:avLst/>
            </a:prstGeom>
            <a:noFill/>
            <a:ln w="6350" algn="ctr">
              <a:solidFill>
                <a:srgbClr val="FF3300"/>
              </a:solidFill>
              <a:round/>
            </a:ln>
          </p:spPr>
          <p:txBody>
            <a:bodyPr wrap="none" anchor="ctr">
              <a:spAutoFit/>
            </a:bodyPr>
            <a:lstStyle/>
            <a:p>
              <a:endParaRPr lang="zh-CN" altLang="en-US"/>
            </a:p>
          </p:txBody>
        </p:sp>
        <p:sp>
          <p:nvSpPr>
            <p:cNvPr id="27660" name="Oval 12"/>
            <p:cNvSpPr>
              <a:spLocks noChangeArrowheads="1"/>
            </p:cNvSpPr>
            <p:nvPr/>
          </p:nvSpPr>
          <p:spPr bwMode="auto">
            <a:xfrm>
              <a:off x="3116779" y="5962009"/>
              <a:ext cx="719137" cy="360362"/>
            </a:xfrm>
            <a:prstGeom prst="ellipse">
              <a:avLst/>
            </a:prstGeom>
            <a:noFill/>
            <a:ln w="6350" algn="ctr">
              <a:solidFill>
                <a:srgbClr val="FF3300"/>
              </a:solidFill>
              <a:round/>
            </a:ln>
          </p:spPr>
          <p:txBody>
            <a:bodyPr wrap="none" anchor="ctr">
              <a:spAutoFit/>
            </a:bodyPr>
            <a:lstStyle/>
            <a:p>
              <a:endParaRPr lang="zh-CN" altLang="en-US"/>
            </a:p>
          </p:txBody>
        </p:sp>
        <p:sp>
          <p:nvSpPr>
            <p:cNvPr id="27661" name="Oval 13"/>
            <p:cNvSpPr>
              <a:spLocks noChangeArrowheads="1"/>
            </p:cNvSpPr>
            <p:nvPr/>
          </p:nvSpPr>
          <p:spPr bwMode="auto">
            <a:xfrm>
              <a:off x="3837504" y="5962009"/>
              <a:ext cx="719137" cy="360362"/>
            </a:xfrm>
            <a:prstGeom prst="ellipse">
              <a:avLst/>
            </a:prstGeom>
            <a:noFill/>
            <a:ln w="6350" algn="ctr">
              <a:solidFill>
                <a:srgbClr val="FF3300"/>
              </a:solidFill>
              <a:round/>
            </a:ln>
          </p:spPr>
          <p:txBody>
            <a:bodyPr wrap="none" anchor="ctr">
              <a:spAutoFit/>
            </a:bodyPr>
            <a:lstStyle/>
            <a:p>
              <a:endParaRPr lang="zh-CN" altLang="en-US"/>
            </a:p>
          </p:txBody>
        </p:sp>
        <p:sp>
          <p:nvSpPr>
            <p:cNvPr id="27662" name="Oval 14"/>
            <p:cNvSpPr>
              <a:spLocks noChangeArrowheads="1"/>
            </p:cNvSpPr>
            <p:nvPr/>
          </p:nvSpPr>
          <p:spPr bwMode="auto">
            <a:xfrm>
              <a:off x="4558229" y="5962009"/>
              <a:ext cx="719137" cy="360362"/>
            </a:xfrm>
            <a:prstGeom prst="ellipse">
              <a:avLst/>
            </a:prstGeom>
            <a:noFill/>
            <a:ln w="6350" algn="ctr">
              <a:solidFill>
                <a:srgbClr val="FF3300"/>
              </a:solidFill>
              <a:round/>
            </a:ln>
          </p:spPr>
          <p:txBody>
            <a:bodyPr wrap="none" anchor="ctr">
              <a:spAutoFit/>
            </a:bodyPr>
            <a:lstStyle/>
            <a:p>
              <a:endParaRPr lang="zh-CN" altLang="en-US"/>
            </a:p>
          </p:txBody>
        </p:sp>
        <p:sp>
          <p:nvSpPr>
            <p:cNvPr id="27663" name="Oval 15"/>
            <p:cNvSpPr>
              <a:spLocks noChangeArrowheads="1"/>
            </p:cNvSpPr>
            <p:nvPr/>
          </p:nvSpPr>
          <p:spPr bwMode="auto">
            <a:xfrm>
              <a:off x="5350391" y="5962009"/>
              <a:ext cx="719138" cy="360362"/>
            </a:xfrm>
            <a:prstGeom prst="ellipse">
              <a:avLst/>
            </a:prstGeom>
            <a:noFill/>
            <a:ln w="6350" algn="ctr">
              <a:solidFill>
                <a:srgbClr val="FF3300"/>
              </a:solidFill>
              <a:round/>
            </a:ln>
          </p:spPr>
          <p:txBody>
            <a:bodyPr wrap="none" anchor="ctr">
              <a:spAutoFit/>
            </a:bodyPr>
            <a:lstStyle/>
            <a:p>
              <a:endParaRPr lang="zh-CN" altLang="en-US"/>
            </a:p>
          </p:txBody>
        </p:sp>
        <p:sp>
          <p:nvSpPr>
            <p:cNvPr id="27664" name="Oval 16"/>
            <p:cNvSpPr>
              <a:spLocks noChangeArrowheads="1"/>
            </p:cNvSpPr>
            <p:nvPr/>
          </p:nvSpPr>
          <p:spPr bwMode="auto">
            <a:xfrm>
              <a:off x="6142554" y="5962009"/>
              <a:ext cx="719137" cy="360362"/>
            </a:xfrm>
            <a:prstGeom prst="ellipse">
              <a:avLst/>
            </a:prstGeom>
            <a:noFill/>
            <a:ln w="6350" algn="ctr">
              <a:solidFill>
                <a:srgbClr val="FF3300"/>
              </a:solidFill>
              <a:round/>
            </a:ln>
          </p:spPr>
          <p:txBody>
            <a:bodyPr wrap="none" anchor="ctr">
              <a:spAutoFit/>
            </a:bodyPr>
            <a:lstStyle/>
            <a:p>
              <a:endParaRPr lang="zh-CN" altLang="en-US"/>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81761" y="229361"/>
            <a:ext cx="8229600" cy="609600"/>
          </a:xfrm>
          <a:custGeom>
            <a:avLst/>
            <a:gdLst/>
            <a:ahLst/>
            <a:cxnLst/>
            <a:rect l="l" t="t" r="r" b="b"/>
            <a:pathLst>
              <a:path w="8229600" h="609600">
                <a:moveTo>
                  <a:pt x="0" y="609600"/>
                </a:moveTo>
                <a:lnTo>
                  <a:pt x="0" y="0"/>
                </a:lnTo>
                <a:lnTo>
                  <a:pt x="8229600" y="0"/>
                </a:lnTo>
              </a:path>
            </a:pathLst>
          </a:custGeom>
          <a:ln w="19812">
            <a:solidFill>
              <a:srgbClr val="CC9900"/>
            </a:solidFill>
          </a:ln>
        </p:spPr>
        <p:txBody>
          <a:bodyPr wrap="square" lIns="0" tIns="0" rIns="0" bIns="0" rtlCol="0"/>
          <a:lstStyle/>
          <a:p>
            <a:endParaRPr/>
          </a:p>
        </p:txBody>
      </p:sp>
      <p:sp>
        <p:nvSpPr>
          <p:cNvPr id="3" name="object 3"/>
          <p:cNvSpPr/>
          <p:nvPr/>
        </p:nvSpPr>
        <p:spPr>
          <a:xfrm>
            <a:off x="457962" y="6172961"/>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7" name="object 7"/>
          <p:cNvSpPr txBox="1">
            <a:spLocks noGrp="1"/>
          </p:cNvSpPr>
          <p:nvPr>
            <p:ph type="title"/>
          </p:nvPr>
        </p:nvSpPr>
        <p:spPr>
          <a:xfrm>
            <a:off x="556747" y="229361"/>
            <a:ext cx="4735333" cy="689932"/>
          </a:xfrm>
          <a:prstGeom prst="rect">
            <a:avLst/>
          </a:prstGeom>
        </p:spPr>
        <p:txBody>
          <a:bodyPr vert="horz" wrap="square" lIns="0" tIns="12700" rIns="0" bIns="0" rtlCol="0">
            <a:spAutoFit/>
          </a:bodyPr>
          <a:lstStyle/>
          <a:p>
            <a:pPr marL="12700">
              <a:lnSpc>
                <a:spcPct val="100000"/>
              </a:lnSpc>
              <a:spcBef>
                <a:spcPts val="100"/>
              </a:spcBef>
            </a:pPr>
            <a:r>
              <a:rPr dirty="0">
                <a:latin typeface="Garamond"/>
                <a:cs typeface="Garamond"/>
              </a:rPr>
              <a:t>3.9</a:t>
            </a:r>
            <a:r>
              <a:rPr spc="-25" dirty="0">
                <a:latin typeface="Garamond"/>
                <a:cs typeface="Garamond"/>
              </a:rPr>
              <a:t> </a:t>
            </a:r>
            <a:r>
              <a:rPr spc="-15" dirty="0"/>
              <a:t>流水作业调度</a:t>
            </a:r>
          </a:p>
        </p:txBody>
      </p:sp>
      <p:grpSp>
        <p:nvGrpSpPr>
          <p:cNvPr id="5" name="组合 4"/>
          <p:cNvGrpSpPr/>
          <p:nvPr/>
        </p:nvGrpSpPr>
        <p:grpSpPr>
          <a:xfrm>
            <a:off x="559096" y="838961"/>
            <a:ext cx="7901336" cy="5329428"/>
            <a:chOff x="559096" y="838961"/>
            <a:chExt cx="7901336" cy="5329428"/>
          </a:xfrm>
        </p:grpSpPr>
        <p:pic>
          <p:nvPicPr>
            <p:cNvPr id="8" name="object 8"/>
            <p:cNvPicPr/>
            <p:nvPr/>
          </p:nvPicPr>
          <p:blipFill>
            <a:blip r:embed="rId2" cstate="print"/>
            <a:stretch>
              <a:fillRect/>
            </a:stretch>
          </p:blipFill>
          <p:spPr>
            <a:xfrm>
              <a:off x="559096" y="838961"/>
              <a:ext cx="7482840" cy="5329428"/>
            </a:xfrm>
            <a:prstGeom prst="rect">
              <a:avLst/>
            </a:prstGeom>
          </p:spPr>
        </p:pic>
        <p:sp>
          <p:nvSpPr>
            <p:cNvPr id="4" name="矩形 3"/>
            <p:cNvSpPr/>
            <p:nvPr/>
          </p:nvSpPr>
          <p:spPr bwMode="auto">
            <a:xfrm>
              <a:off x="5436096" y="3284984"/>
              <a:ext cx="3024336" cy="2883405"/>
            </a:xfrm>
            <a:prstGeom prst="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pPr>
              <a:endParaRPr kumimoji="0" lang="zh-CN" altLang="en-US" sz="3000" b="0" i="0" u="none" strike="noStrike" cap="none" normalizeH="0" baseline="0" smtClean="0">
                <a:ln>
                  <a:noFill/>
                </a:ln>
                <a:solidFill>
                  <a:srgbClr val="000066"/>
                </a:solidFill>
                <a:effectLst/>
                <a:latin typeface="Arial" panose="020B0604020202020204" pitchFamily="34" charset="0"/>
                <a:ea typeface="楷体_GB2312" pitchFamily="49" charset="-122"/>
                <a:cs typeface="Times New Roman" panose="02020603050405020304" pitchFamily="18" charset="0"/>
              </a:endParaRPr>
            </a:p>
          </p:txBody>
        </p:sp>
      </p:grpSp>
    </p:spTree>
    <p:extLst>
      <p:ext uri="{BB962C8B-B14F-4D97-AF65-F5344CB8AC3E}">
        <p14:creationId xmlns:p14="http://schemas.microsoft.com/office/powerpoint/2010/main" val="14528090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91882" y="486790"/>
            <a:ext cx="4340158" cy="659155"/>
          </a:xfrm>
          <a:prstGeom prst="rect">
            <a:avLst/>
          </a:prstGeom>
        </p:spPr>
        <p:txBody>
          <a:bodyPr vert="horz" wrap="square" lIns="0" tIns="12700" rIns="0" bIns="0" rtlCol="0">
            <a:spAutoFit/>
          </a:bodyPr>
          <a:lstStyle/>
          <a:p>
            <a:pPr marL="12700">
              <a:lnSpc>
                <a:spcPct val="100000"/>
              </a:lnSpc>
              <a:spcBef>
                <a:spcPts val="100"/>
              </a:spcBef>
            </a:pPr>
            <a:r>
              <a:rPr dirty="0">
                <a:latin typeface="Garamond"/>
                <a:cs typeface="Garamond"/>
              </a:rPr>
              <a:t>3.9</a:t>
            </a:r>
            <a:r>
              <a:rPr spc="-25" dirty="0">
                <a:latin typeface="Garamond"/>
                <a:cs typeface="Garamond"/>
              </a:rPr>
              <a:t> </a:t>
            </a:r>
            <a:r>
              <a:rPr spc="-15" dirty="0"/>
              <a:t>流水作业调度</a:t>
            </a:r>
          </a:p>
        </p:txBody>
      </p:sp>
      <p:sp>
        <p:nvSpPr>
          <p:cNvPr id="6" name="object 6"/>
          <p:cNvSpPr txBox="1"/>
          <p:nvPr/>
        </p:nvSpPr>
        <p:spPr>
          <a:xfrm>
            <a:off x="467544" y="1412776"/>
            <a:ext cx="8424936" cy="3973908"/>
          </a:xfrm>
          <a:prstGeom prst="rect">
            <a:avLst/>
          </a:prstGeom>
        </p:spPr>
        <p:txBody>
          <a:bodyPr vert="horz" wrap="square" lIns="0" tIns="12700" rIns="0" bIns="0" rtlCol="0">
            <a:spAutoFit/>
          </a:bodyPr>
          <a:lstStyle/>
          <a:p>
            <a:pPr marL="38100">
              <a:lnSpc>
                <a:spcPct val="100000"/>
              </a:lnSpc>
              <a:spcBef>
                <a:spcPts val="100"/>
              </a:spcBef>
              <a:buNone/>
            </a:pPr>
            <a:r>
              <a:rPr sz="2200" b="1" spc="-35" dirty="0">
                <a:latin typeface="宋体"/>
                <a:cs typeface="宋体"/>
              </a:rPr>
              <a:t>分析：</a:t>
            </a:r>
            <a:endParaRPr sz="2200" dirty="0">
              <a:latin typeface="宋体"/>
              <a:cs typeface="宋体"/>
            </a:endParaRPr>
          </a:p>
          <a:p>
            <a:pPr marL="29845" marR="30480" algn="just">
              <a:lnSpc>
                <a:spcPct val="150000"/>
              </a:lnSpc>
              <a:spcBef>
                <a:spcPts val="5"/>
              </a:spcBef>
              <a:buSzPct val="95833"/>
              <a:buNone/>
              <a:tabLst>
                <a:tab pos="144145" algn="l"/>
              </a:tabLst>
            </a:pPr>
            <a:r>
              <a:rPr sz="2200" dirty="0">
                <a:latin typeface="宋体"/>
                <a:cs typeface="宋体"/>
              </a:rPr>
              <a:t>	直观上，</a:t>
            </a:r>
            <a:r>
              <a:rPr sz="2200" b="1" spc="-20" dirty="0">
                <a:latin typeface="宋体"/>
                <a:cs typeface="宋体"/>
              </a:rPr>
              <a:t>一个最优调度应使机器</a:t>
            </a:r>
            <a:r>
              <a:rPr sz="2200" b="1" dirty="0">
                <a:latin typeface="Times New Roman"/>
                <a:cs typeface="Times New Roman"/>
              </a:rPr>
              <a:t>M</a:t>
            </a:r>
            <a:r>
              <a:rPr sz="2200" b="1" baseline="-20833" dirty="0">
                <a:latin typeface="Times New Roman"/>
                <a:cs typeface="Times New Roman"/>
              </a:rPr>
              <a:t>1</a:t>
            </a:r>
            <a:r>
              <a:rPr sz="2200" b="1" spc="-25" dirty="0">
                <a:latin typeface="宋体"/>
                <a:cs typeface="宋体"/>
              </a:rPr>
              <a:t>没有空闲时间，</a:t>
            </a:r>
            <a:r>
              <a:rPr sz="2200" b="1" spc="-25" dirty="0" smtClean="0">
                <a:latin typeface="宋体"/>
                <a:cs typeface="宋体"/>
              </a:rPr>
              <a:t>且机器</a:t>
            </a:r>
            <a:r>
              <a:rPr sz="2200" b="1" spc="-10" dirty="0" smtClean="0">
                <a:latin typeface="Times New Roman"/>
                <a:cs typeface="Times New Roman"/>
              </a:rPr>
              <a:t>M</a:t>
            </a:r>
            <a:r>
              <a:rPr sz="2200" b="1" spc="-15" baseline="-20833" dirty="0" smtClean="0">
                <a:latin typeface="Times New Roman"/>
                <a:cs typeface="Times New Roman"/>
              </a:rPr>
              <a:t>2</a:t>
            </a:r>
            <a:r>
              <a:rPr sz="2200" b="1" spc="-25" dirty="0">
                <a:latin typeface="宋体"/>
                <a:cs typeface="宋体"/>
              </a:rPr>
              <a:t>的空闲时间最少</a:t>
            </a:r>
            <a:r>
              <a:rPr sz="2200" spc="-5" dirty="0">
                <a:latin typeface="宋体"/>
                <a:cs typeface="宋体"/>
              </a:rPr>
              <a:t>。在一般情况下，机器</a:t>
            </a:r>
            <a:r>
              <a:rPr sz="2200" spc="-20" dirty="0">
                <a:latin typeface="Times New Roman"/>
                <a:cs typeface="Times New Roman"/>
              </a:rPr>
              <a:t>M</a:t>
            </a:r>
            <a:r>
              <a:rPr sz="2200" spc="-30" baseline="-20833" dirty="0">
                <a:latin typeface="Times New Roman"/>
                <a:cs typeface="Times New Roman"/>
              </a:rPr>
              <a:t>2</a:t>
            </a:r>
            <a:r>
              <a:rPr sz="2200" spc="-10" dirty="0" smtClean="0">
                <a:latin typeface="宋体"/>
                <a:cs typeface="宋体"/>
              </a:rPr>
              <a:t>上会有机器空闲</a:t>
            </a:r>
            <a:r>
              <a:rPr sz="2200" dirty="0" smtClean="0">
                <a:latin typeface="宋体"/>
                <a:cs typeface="宋体"/>
              </a:rPr>
              <a:t>和作业积压</a:t>
            </a:r>
            <a:r>
              <a:rPr sz="2200" spc="-15" dirty="0" smtClean="0">
                <a:latin typeface="宋体"/>
                <a:cs typeface="宋体"/>
              </a:rPr>
              <a:t>。</a:t>
            </a:r>
            <a:endParaRPr lang="en-US" sz="2200" spc="-15" dirty="0" smtClean="0">
              <a:latin typeface="宋体"/>
              <a:cs typeface="宋体"/>
            </a:endParaRPr>
          </a:p>
          <a:p>
            <a:pPr marL="29845" marR="30480" algn="just">
              <a:lnSpc>
                <a:spcPct val="150000"/>
              </a:lnSpc>
              <a:spcBef>
                <a:spcPts val="5"/>
              </a:spcBef>
              <a:buSzPct val="95833"/>
              <a:buNone/>
              <a:tabLst>
                <a:tab pos="144145" algn="l"/>
              </a:tabLst>
            </a:pPr>
            <a:endParaRPr sz="2200" dirty="0">
              <a:latin typeface="宋体"/>
              <a:cs typeface="宋体"/>
            </a:endParaRPr>
          </a:p>
          <a:p>
            <a:pPr marL="29845" marR="109855" algn="just">
              <a:lnSpc>
                <a:spcPct val="150000"/>
              </a:lnSpc>
              <a:buSzPct val="95833"/>
              <a:buNone/>
              <a:tabLst>
                <a:tab pos="144145" algn="l"/>
              </a:tabLst>
            </a:pPr>
            <a:r>
              <a:rPr sz="2200" dirty="0" err="1" smtClean="0">
                <a:latin typeface="宋体"/>
                <a:cs typeface="宋体"/>
              </a:rPr>
              <a:t>设全部作业的集合为</a:t>
            </a:r>
            <a:r>
              <a:rPr sz="2200" spc="-10" dirty="0" err="1">
                <a:latin typeface="Times New Roman"/>
                <a:cs typeface="Times New Roman"/>
              </a:rPr>
              <a:t>N</a:t>
            </a:r>
            <a:r>
              <a:rPr sz="2200" spc="-10" dirty="0">
                <a:latin typeface="Times New Roman"/>
                <a:cs typeface="Times New Roman"/>
              </a:rPr>
              <a:t>={1</a:t>
            </a:r>
            <a:r>
              <a:rPr sz="2200" spc="-10" dirty="0">
                <a:latin typeface="宋体"/>
                <a:cs typeface="宋体"/>
              </a:rPr>
              <a:t>，</a:t>
            </a:r>
            <a:r>
              <a:rPr sz="2200" spc="-10" dirty="0">
                <a:latin typeface="Times New Roman"/>
                <a:cs typeface="Times New Roman"/>
              </a:rPr>
              <a:t>2</a:t>
            </a:r>
            <a:r>
              <a:rPr sz="2200" spc="-10" dirty="0">
                <a:latin typeface="宋体"/>
                <a:cs typeface="宋体"/>
              </a:rPr>
              <a:t>，</a:t>
            </a:r>
            <a:r>
              <a:rPr sz="2200" spc="-10" dirty="0">
                <a:latin typeface="Times New Roman"/>
                <a:cs typeface="Times New Roman"/>
              </a:rPr>
              <a:t>…</a:t>
            </a:r>
            <a:r>
              <a:rPr sz="2200" spc="-10" dirty="0">
                <a:latin typeface="宋体"/>
                <a:cs typeface="宋体"/>
              </a:rPr>
              <a:t>，</a:t>
            </a:r>
            <a:r>
              <a:rPr sz="2200" spc="-10" dirty="0">
                <a:latin typeface="Times New Roman"/>
                <a:cs typeface="Times New Roman"/>
              </a:rPr>
              <a:t>n}</a:t>
            </a:r>
            <a:r>
              <a:rPr sz="2200" dirty="0">
                <a:latin typeface="宋体"/>
                <a:cs typeface="宋体"/>
              </a:rPr>
              <a:t>。</a:t>
            </a:r>
            <a:r>
              <a:rPr sz="2200" spc="-25" dirty="0">
                <a:latin typeface="Times New Roman"/>
                <a:cs typeface="Times New Roman"/>
              </a:rPr>
              <a:t>S</a:t>
            </a:r>
            <a:r>
              <a:rPr sz="2200" spc="-25" dirty="0">
                <a:latin typeface="Symbol"/>
                <a:cs typeface="Symbol"/>
              </a:rPr>
              <a:t></a:t>
            </a:r>
            <a:r>
              <a:rPr sz="2200" spc="-25" dirty="0">
                <a:latin typeface="Times New Roman"/>
                <a:cs typeface="Times New Roman"/>
              </a:rPr>
              <a:t>N</a:t>
            </a:r>
            <a:r>
              <a:rPr sz="2200" dirty="0">
                <a:latin typeface="宋体"/>
                <a:cs typeface="宋体"/>
              </a:rPr>
              <a:t>是</a:t>
            </a:r>
            <a:r>
              <a:rPr sz="2200" spc="-30" dirty="0">
                <a:latin typeface="Times New Roman"/>
                <a:cs typeface="Times New Roman"/>
              </a:rPr>
              <a:t>N</a:t>
            </a:r>
            <a:r>
              <a:rPr sz="2200" spc="-15" dirty="0">
                <a:latin typeface="宋体"/>
                <a:cs typeface="宋体"/>
              </a:rPr>
              <a:t>的作业子</a:t>
            </a:r>
            <a:r>
              <a:rPr sz="2200" dirty="0">
                <a:latin typeface="宋体"/>
                <a:cs typeface="宋体"/>
              </a:rPr>
              <a:t>集。</a:t>
            </a:r>
            <a:r>
              <a:rPr sz="2200" u="sng" dirty="0">
                <a:latin typeface="宋体"/>
                <a:cs typeface="宋体"/>
              </a:rPr>
              <a:t>在一般情况下，机器</a:t>
            </a:r>
            <a:r>
              <a:rPr sz="2200" u="sng" spc="-25" dirty="0">
                <a:latin typeface="Times New Roman"/>
                <a:cs typeface="Times New Roman"/>
              </a:rPr>
              <a:t>M1</a:t>
            </a:r>
            <a:r>
              <a:rPr sz="2200" u="sng" dirty="0">
                <a:latin typeface="宋体"/>
                <a:cs typeface="宋体"/>
              </a:rPr>
              <a:t>开始加工</a:t>
            </a:r>
            <a:r>
              <a:rPr sz="2200" u="sng" spc="-25" dirty="0">
                <a:latin typeface="Times New Roman"/>
                <a:cs typeface="Times New Roman"/>
              </a:rPr>
              <a:t>S</a:t>
            </a:r>
            <a:r>
              <a:rPr sz="2200" u="sng" dirty="0">
                <a:latin typeface="宋体"/>
                <a:cs typeface="宋体"/>
              </a:rPr>
              <a:t>中作业时，机器</a:t>
            </a:r>
            <a:r>
              <a:rPr sz="2200" u="sng" spc="-20" dirty="0">
                <a:latin typeface="Times New Roman"/>
                <a:cs typeface="Times New Roman"/>
              </a:rPr>
              <a:t>M</a:t>
            </a:r>
            <a:r>
              <a:rPr sz="2200" u="sng" spc="-30" baseline="-20833" dirty="0">
                <a:latin typeface="Times New Roman"/>
                <a:cs typeface="Times New Roman"/>
              </a:rPr>
              <a:t>2</a:t>
            </a:r>
            <a:r>
              <a:rPr sz="2200" u="sng" spc="-50" dirty="0">
                <a:latin typeface="宋体"/>
                <a:cs typeface="宋体"/>
              </a:rPr>
              <a:t>还</a:t>
            </a:r>
            <a:r>
              <a:rPr sz="2200" u="sng" dirty="0">
                <a:latin typeface="宋体"/>
                <a:cs typeface="宋体"/>
              </a:rPr>
              <a:t>在加工其它作业，要等时间</a:t>
            </a:r>
            <a:r>
              <a:rPr sz="2200" u="sng" dirty="0">
                <a:latin typeface="Times New Roman"/>
                <a:cs typeface="Times New Roman"/>
              </a:rPr>
              <a:t>t</a:t>
            </a:r>
            <a:r>
              <a:rPr sz="2200" u="sng" spc="-5" dirty="0">
                <a:latin typeface="宋体"/>
                <a:cs typeface="宋体"/>
              </a:rPr>
              <a:t>后才可利用</a:t>
            </a:r>
            <a:r>
              <a:rPr sz="2200" spc="-5" dirty="0">
                <a:latin typeface="宋体"/>
                <a:cs typeface="宋体"/>
              </a:rPr>
              <a:t>。将这种情况下完成</a:t>
            </a:r>
            <a:r>
              <a:rPr sz="2200" spc="-50" dirty="0">
                <a:latin typeface="宋体"/>
                <a:cs typeface="宋体"/>
              </a:rPr>
              <a:t> </a:t>
            </a:r>
            <a:r>
              <a:rPr sz="2200" spc="-25" dirty="0">
                <a:latin typeface="Times New Roman"/>
                <a:cs typeface="Times New Roman"/>
              </a:rPr>
              <a:t>S</a:t>
            </a:r>
            <a:r>
              <a:rPr sz="2200" spc="-10" dirty="0">
                <a:latin typeface="宋体"/>
                <a:cs typeface="宋体"/>
              </a:rPr>
              <a:t>中作业所需的最短时间记为</a:t>
            </a:r>
            <a:r>
              <a:rPr sz="2200" spc="-10" dirty="0">
                <a:latin typeface="Times New Roman"/>
                <a:cs typeface="Times New Roman"/>
              </a:rPr>
              <a:t>T(S,t)</a:t>
            </a:r>
            <a:r>
              <a:rPr sz="2200" spc="-15" dirty="0">
                <a:latin typeface="宋体"/>
                <a:cs typeface="宋体"/>
              </a:rPr>
              <a:t>。流水作业调度问题的最</a:t>
            </a:r>
            <a:r>
              <a:rPr sz="2200" dirty="0">
                <a:latin typeface="宋体"/>
                <a:cs typeface="宋体"/>
              </a:rPr>
              <a:t>优值为</a:t>
            </a:r>
            <a:r>
              <a:rPr sz="2200" spc="-20" dirty="0">
                <a:latin typeface="Times New Roman"/>
                <a:cs typeface="Times New Roman"/>
              </a:rPr>
              <a:t>T(N,0)</a:t>
            </a:r>
            <a:r>
              <a:rPr sz="2200" spc="-50" dirty="0">
                <a:latin typeface="宋体"/>
                <a:cs typeface="宋体"/>
              </a:rPr>
              <a:t>。</a:t>
            </a:r>
            <a:endParaRPr sz="2200" dirty="0">
              <a:latin typeface="宋体"/>
              <a:cs typeface="宋体"/>
            </a:endParaRPr>
          </a:p>
        </p:txBody>
      </p:sp>
    </p:spTree>
    <p:extLst>
      <p:ext uri="{BB962C8B-B14F-4D97-AF65-F5344CB8AC3E}">
        <p14:creationId xmlns:p14="http://schemas.microsoft.com/office/powerpoint/2010/main" val="30668587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81761" y="229361"/>
            <a:ext cx="8229600" cy="609600"/>
          </a:xfrm>
          <a:custGeom>
            <a:avLst/>
            <a:gdLst/>
            <a:ahLst/>
            <a:cxnLst/>
            <a:rect l="l" t="t" r="r" b="b"/>
            <a:pathLst>
              <a:path w="8229600" h="609600">
                <a:moveTo>
                  <a:pt x="0" y="609600"/>
                </a:moveTo>
                <a:lnTo>
                  <a:pt x="0" y="0"/>
                </a:lnTo>
                <a:lnTo>
                  <a:pt x="8229600" y="0"/>
                </a:lnTo>
              </a:path>
            </a:pathLst>
          </a:custGeom>
          <a:ln w="19812">
            <a:solidFill>
              <a:srgbClr val="CC9900"/>
            </a:solidFill>
          </a:ln>
        </p:spPr>
        <p:txBody>
          <a:bodyPr wrap="square" lIns="0" tIns="0" rIns="0" bIns="0" rtlCol="0"/>
          <a:lstStyle/>
          <a:p>
            <a:endParaRPr/>
          </a:p>
        </p:txBody>
      </p:sp>
      <p:sp>
        <p:nvSpPr>
          <p:cNvPr id="3" name="object 3"/>
          <p:cNvSpPr/>
          <p:nvPr/>
        </p:nvSpPr>
        <p:spPr>
          <a:xfrm>
            <a:off x="457962" y="6172961"/>
            <a:ext cx="405130" cy="0"/>
          </a:xfrm>
          <a:custGeom>
            <a:avLst/>
            <a:gdLst/>
            <a:ahLst/>
            <a:cxnLst/>
            <a:rect l="l" t="t" r="r" b="b"/>
            <a:pathLst>
              <a:path w="405130">
                <a:moveTo>
                  <a:pt x="0" y="0"/>
                </a:moveTo>
                <a:lnTo>
                  <a:pt x="404622" y="0"/>
                </a:lnTo>
              </a:path>
            </a:pathLst>
          </a:custGeom>
          <a:ln w="19812">
            <a:solidFill>
              <a:srgbClr val="CC9900"/>
            </a:solidFill>
          </a:ln>
        </p:spPr>
        <p:txBody>
          <a:bodyPr wrap="square" lIns="0" tIns="0" rIns="0" bIns="0" rtlCol="0"/>
          <a:lstStyle/>
          <a:p>
            <a:endParaRPr/>
          </a:p>
        </p:txBody>
      </p:sp>
      <p:sp>
        <p:nvSpPr>
          <p:cNvPr id="4" name="object 4"/>
          <p:cNvSpPr/>
          <p:nvPr/>
        </p:nvSpPr>
        <p:spPr>
          <a:xfrm>
            <a:off x="8081771" y="6172961"/>
            <a:ext cx="605790" cy="0"/>
          </a:xfrm>
          <a:custGeom>
            <a:avLst/>
            <a:gdLst/>
            <a:ahLst/>
            <a:cxnLst/>
            <a:rect l="l" t="t" r="r" b="b"/>
            <a:pathLst>
              <a:path w="605790">
                <a:moveTo>
                  <a:pt x="0" y="0"/>
                </a:moveTo>
                <a:lnTo>
                  <a:pt x="605789" y="0"/>
                </a:lnTo>
              </a:path>
            </a:pathLst>
          </a:custGeom>
          <a:ln w="19812">
            <a:solidFill>
              <a:srgbClr val="CC9900"/>
            </a:solidFill>
          </a:ln>
        </p:spPr>
        <p:txBody>
          <a:bodyPr wrap="square" lIns="0" tIns="0" rIns="0" bIns="0" rtlCol="0"/>
          <a:lstStyle/>
          <a:p>
            <a:endParaRPr/>
          </a:p>
        </p:txBody>
      </p:sp>
      <p:sp>
        <p:nvSpPr>
          <p:cNvPr id="6" name="object 6"/>
          <p:cNvSpPr txBox="1">
            <a:spLocks noGrp="1"/>
          </p:cNvSpPr>
          <p:nvPr>
            <p:ph type="title"/>
          </p:nvPr>
        </p:nvSpPr>
        <p:spPr>
          <a:xfrm>
            <a:off x="690168" y="130556"/>
            <a:ext cx="4745928" cy="659155"/>
          </a:xfrm>
          <a:prstGeom prst="rect">
            <a:avLst/>
          </a:prstGeom>
        </p:spPr>
        <p:txBody>
          <a:bodyPr vert="horz" wrap="square" lIns="0" tIns="12700" rIns="0" bIns="0" rtlCol="0">
            <a:spAutoFit/>
          </a:bodyPr>
          <a:lstStyle/>
          <a:p>
            <a:pPr marL="12700">
              <a:lnSpc>
                <a:spcPct val="100000"/>
              </a:lnSpc>
              <a:spcBef>
                <a:spcPts val="100"/>
              </a:spcBef>
            </a:pPr>
            <a:r>
              <a:rPr spc="-15" dirty="0"/>
              <a:t>流水作业调度</a:t>
            </a:r>
          </a:p>
        </p:txBody>
      </p:sp>
      <p:sp>
        <p:nvSpPr>
          <p:cNvPr id="7" name="object 7"/>
          <p:cNvSpPr/>
          <p:nvPr/>
        </p:nvSpPr>
        <p:spPr>
          <a:xfrm>
            <a:off x="430530" y="2513838"/>
            <a:ext cx="8353425" cy="2308860"/>
          </a:xfrm>
          <a:custGeom>
            <a:avLst/>
            <a:gdLst/>
            <a:ahLst/>
            <a:cxnLst/>
            <a:rect l="l" t="t" r="r" b="b"/>
            <a:pathLst>
              <a:path w="8353425" h="2308860">
                <a:moveTo>
                  <a:pt x="0" y="2308860"/>
                </a:moveTo>
                <a:lnTo>
                  <a:pt x="8353044" y="2308860"/>
                </a:lnTo>
                <a:lnTo>
                  <a:pt x="8353044" y="0"/>
                </a:lnTo>
                <a:lnTo>
                  <a:pt x="0" y="0"/>
                </a:lnTo>
                <a:lnTo>
                  <a:pt x="0" y="2308860"/>
                </a:lnTo>
                <a:close/>
              </a:path>
            </a:pathLst>
          </a:custGeom>
          <a:ln w="50292">
            <a:solidFill>
              <a:srgbClr val="FF6600"/>
            </a:solidFill>
          </a:ln>
        </p:spPr>
        <p:txBody>
          <a:bodyPr wrap="square" lIns="0" tIns="0" rIns="0" bIns="0" rtlCol="0"/>
          <a:lstStyle/>
          <a:p>
            <a:endParaRPr/>
          </a:p>
        </p:txBody>
      </p:sp>
      <p:sp>
        <p:nvSpPr>
          <p:cNvPr id="8" name="object 8"/>
          <p:cNvSpPr/>
          <p:nvPr/>
        </p:nvSpPr>
        <p:spPr>
          <a:xfrm>
            <a:off x="592747" y="4941168"/>
            <a:ext cx="7597849" cy="1569720"/>
          </a:xfrm>
          <a:custGeom>
            <a:avLst/>
            <a:gdLst/>
            <a:ahLst/>
            <a:cxnLst/>
            <a:rect l="l" t="t" r="r" b="b"/>
            <a:pathLst>
              <a:path w="7219315" h="1569720">
                <a:moveTo>
                  <a:pt x="7219188" y="0"/>
                </a:moveTo>
                <a:lnTo>
                  <a:pt x="0" y="0"/>
                </a:lnTo>
                <a:lnTo>
                  <a:pt x="0" y="1569719"/>
                </a:lnTo>
                <a:lnTo>
                  <a:pt x="7219188" y="1569719"/>
                </a:lnTo>
                <a:lnTo>
                  <a:pt x="7219188" y="0"/>
                </a:lnTo>
                <a:close/>
              </a:path>
            </a:pathLst>
          </a:custGeom>
          <a:solidFill>
            <a:srgbClr val="FFCC00"/>
          </a:solidFill>
        </p:spPr>
        <p:txBody>
          <a:bodyPr wrap="square" lIns="0" tIns="0" rIns="0" bIns="0" rtlCol="0"/>
          <a:lstStyle/>
          <a:p>
            <a:endParaRPr/>
          </a:p>
        </p:txBody>
      </p:sp>
      <p:sp>
        <p:nvSpPr>
          <p:cNvPr id="9" name="object 9"/>
          <p:cNvSpPr txBox="1"/>
          <p:nvPr/>
        </p:nvSpPr>
        <p:spPr>
          <a:xfrm>
            <a:off x="385165" y="692696"/>
            <a:ext cx="8371205" cy="5020349"/>
          </a:xfrm>
          <a:prstGeom prst="rect">
            <a:avLst/>
          </a:prstGeom>
        </p:spPr>
        <p:txBody>
          <a:bodyPr vert="horz" wrap="square" lIns="0" tIns="12700" rIns="0" bIns="0" rtlCol="0">
            <a:spAutoFit/>
          </a:bodyPr>
          <a:lstStyle/>
          <a:p>
            <a:pPr marL="63500">
              <a:lnSpc>
                <a:spcPct val="100000"/>
              </a:lnSpc>
              <a:spcBef>
                <a:spcPts val="100"/>
              </a:spcBef>
              <a:buNone/>
            </a:pPr>
            <a:r>
              <a:rPr sz="2400" dirty="0">
                <a:latin typeface="宋体"/>
                <a:cs typeface="宋体"/>
              </a:rPr>
              <a:t>设</a:t>
            </a:r>
            <a:r>
              <a:rPr sz="2400" spc="-10" dirty="0">
                <a:latin typeface="Symbol"/>
                <a:cs typeface="Symbol"/>
              </a:rPr>
              <a:t></a:t>
            </a:r>
            <a:r>
              <a:rPr sz="2400" dirty="0">
                <a:latin typeface="宋体"/>
                <a:cs typeface="宋体"/>
              </a:rPr>
              <a:t>是所给</a:t>
            </a:r>
            <a:r>
              <a:rPr sz="2400" dirty="0">
                <a:latin typeface="Times New Roman"/>
                <a:cs typeface="Times New Roman"/>
              </a:rPr>
              <a:t>n</a:t>
            </a:r>
            <a:r>
              <a:rPr sz="2400" spc="-5" dirty="0">
                <a:latin typeface="宋体"/>
                <a:cs typeface="宋体"/>
              </a:rPr>
              <a:t>个流水作业的一个最优调度，它所需的加工时间为</a:t>
            </a:r>
            <a:endParaRPr sz="2400" dirty="0">
              <a:latin typeface="宋体"/>
              <a:cs typeface="宋体"/>
            </a:endParaRPr>
          </a:p>
          <a:p>
            <a:pPr marL="63500">
              <a:lnSpc>
                <a:spcPct val="100000"/>
              </a:lnSpc>
              <a:buNone/>
            </a:pPr>
            <a:r>
              <a:rPr sz="2400" spc="-10" dirty="0">
                <a:latin typeface="Times New Roman"/>
                <a:cs typeface="Times New Roman"/>
              </a:rPr>
              <a:t>a</a:t>
            </a:r>
            <a:r>
              <a:rPr sz="2400" spc="-15" baseline="-20833" dirty="0">
                <a:latin typeface="Symbol"/>
                <a:cs typeface="Symbol"/>
              </a:rPr>
              <a:t></a:t>
            </a:r>
            <a:r>
              <a:rPr sz="2400" spc="-15" baseline="-20833" dirty="0">
                <a:latin typeface="Times New Roman"/>
                <a:cs typeface="Times New Roman"/>
              </a:rPr>
              <a:t>(1)</a:t>
            </a:r>
            <a:r>
              <a:rPr sz="2400" spc="-10" dirty="0">
                <a:latin typeface="Times New Roman"/>
                <a:cs typeface="Times New Roman"/>
              </a:rPr>
              <a:t>+T’</a:t>
            </a:r>
            <a:r>
              <a:rPr sz="2400" dirty="0">
                <a:latin typeface="宋体"/>
                <a:cs typeface="宋体"/>
              </a:rPr>
              <a:t>。其中</a:t>
            </a:r>
            <a:r>
              <a:rPr sz="2400" dirty="0">
                <a:latin typeface="Times New Roman"/>
                <a:cs typeface="Times New Roman"/>
              </a:rPr>
              <a:t>T’</a:t>
            </a:r>
            <a:r>
              <a:rPr sz="2400" dirty="0">
                <a:latin typeface="宋体"/>
                <a:cs typeface="宋体"/>
              </a:rPr>
              <a:t>是在机器</a:t>
            </a:r>
            <a:r>
              <a:rPr sz="2400" spc="-20" dirty="0">
                <a:latin typeface="Times New Roman"/>
                <a:cs typeface="Times New Roman"/>
              </a:rPr>
              <a:t>M</a:t>
            </a:r>
            <a:r>
              <a:rPr sz="2400" spc="-30" baseline="-20833" dirty="0">
                <a:latin typeface="Times New Roman"/>
                <a:cs typeface="Times New Roman"/>
              </a:rPr>
              <a:t>2</a:t>
            </a:r>
            <a:r>
              <a:rPr sz="2400" dirty="0">
                <a:latin typeface="宋体"/>
                <a:cs typeface="宋体"/>
              </a:rPr>
              <a:t>的等待时间为</a:t>
            </a:r>
            <a:r>
              <a:rPr sz="2400" spc="-10" dirty="0">
                <a:latin typeface="Times New Roman"/>
                <a:cs typeface="Times New Roman"/>
              </a:rPr>
              <a:t>b</a:t>
            </a:r>
            <a:r>
              <a:rPr sz="2400" spc="-15" baseline="-20833" dirty="0">
                <a:latin typeface="Symbol"/>
                <a:cs typeface="Symbol"/>
              </a:rPr>
              <a:t></a:t>
            </a:r>
            <a:r>
              <a:rPr sz="2400" spc="-15" baseline="-20833" dirty="0">
                <a:latin typeface="Times New Roman"/>
                <a:cs typeface="Times New Roman"/>
              </a:rPr>
              <a:t>(1)</a:t>
            </a:r>
            <a:r>
              <a:rPr sz="2400" spc="-10" dirty="0">
                <a:latin typeface="宋体"/>
                <a:cs typeface="宋体"/>
              </a:rPr>
              <a:t>时，安排作业</a:t>
            </a:r>
            <a:endParaRPr sz="2400" dirty="0">
              <a:latin typeface="宋体"/>
              <a:cs typeface="宋体"/>
            </a:endParaRPr>
          </a:p>
          <a:p>
            <a:pPr marL="63500">
              <a:lnSpc>
                <a:spcPct val="100000"/>
              </a:lnSpc>
              <a:buNone/>
            </a:pPr>
            <a:r>
              <a:rPr sz="2400" spc="-10" dirty="0">
                <a:latin typeface="Symbol"/>
                <a:cs typeface="Symbol"/>
              </a:rPr>
              <a:t></a:t>
            </a:r>
            <a:r>
              <a:rPr sz="2400" spc="-10" dirty="0">
                <a:latin typeface="Times New Roman"/>
                <a:cs typeface="Times New Roman"/>
              </a:rPr>
              <a:t>(2)</a:t>
            </a:r>
            <a:r>
              <a:rPr sz="2400" spc="-10" dirty="0">
                <a:latin typeface="宋体"/>
                <a:cs typeface="宋体"/>
              </a:rPr>
              <a:t>，</a:t>
            </a:r>
            <a:r>
              <a:rPr sz="2400" spc="-10" dirty="0">
                <a:latin typeface="Times New Roman"/>
                <a:cs typeface="Times New Roman"/>
              </a:rPr>
              <a:t>…</a:t>
            </a:r>
            <a:r>
              <a:rPr sz="2400" spc="-10" dirty="0">
                <a:latin typeface="宋体"/>
                <a:cs typeface="宋体"/>
              </a:rPr>
              <a:t>，</a:t>
            </a:r>
            <a:r>
              <a:rPr sz="2400" spc="-10" dirty="0">
                <a:latin typeface="Symbol"/>
                <a:cs typeface="Symbol"/>
              </a:rPr>
              <a:t></a:t>
            </a:r>
            <a:r>
              <a:rPr sz="2400" spc="-10" dirty="0">
                <a:latin typeface="Times New Roman"/>
                <a:cs typeface="Times New Roman"/>
              </a:rPr>
              <a:t>(n)</a:t>
            </a:r>
            <a:r>
              <a:rPr sz="2400" spc="-20" dirty="0">
                <a:latin typeface="宋体"/>
                <a:cs typeface="宋体"/>
              </a:rPr>
              <a:t>所需的时间。</a:t>
            </a:r>
            <a:endParaRPr sz="2400" dirty="0">
              <a:latin typeface="宋体"/>
              <a:cs typeface="宋体"/>
            </a:endParaRPr>
          </a:p>
          <a:p>
            <a:pPr marR="3703954" algn="r">
              <a:lnSpc>
                <a:spcPct val="100000"/>
              </a:lnSpc>
              <a:buNone/>
            </a:pPr>
            <a:r>
              <a:rPr sz="2400" dirty="0">
                <a:latin typeface="宋体"/>
                <a:cs typeface="宋体"/>
              </a:rPr>
              <a:t>记</a:t>
            </a:r>
            <a:r>
              <a:rPr sz="2400" spc="-20" dirty="0">
                <a:latin typeface="Times New Roman"/>
                <a:cs typeface="Times New Roman"/>
              </a:rPr>
              <a:t>S=N-{</a:t>
            </a:r>
            <a:r>
              <a:rPr sz="2400" spc="-10" dirty="0">
                <a:latin typeface="Symbol"/>
                <a:cs typeface="Symbol"/>
              </a:rPr>
              <a:t></a:t>
            </a:r>
            <a:r>
              <a:rPr sz="2400" spc="-10" dirty="0">
                <a:latin typeface="Times New Roman"/>
                <a:cs typeface="Times New Roman"/>
              </a:rPr>
              <a:t>(1)}</a:t>
            </a:r>
            <a:r>
              <a:rPr sz="2400" spc="-5" dirty="0">
                <a:latin typeface="宋体"/>
                <a:cs typeface="宋体"/>
              </a:rPr>
              <a:t>，则有</a:t>
            </a:r>
            <a:r>
              <a:rPr sz="2400" spc="-10" dirty="0">
                <a:latin typeface="Times New Roman"/>
                <a:cs typeface="Times New Roman"/>
              </a:rPr>
              <a:t>T’=T(S,b</a:t>
            </a:r>
            <a:r>
              <a:rPr sz="2400" spc="-15" baseline="-20833" dirty="0">
                <a:latin typeface="Symbol"/>
                <a:cs typeface="Symbol"/>
              </a:rPr>
              <a:t></a:t>
            </a:r>
            <a:r>
              <a:rPr sz="2400" spc="-15" baseline="-20833" dirty="0">
                <a:latin typeface="Times New Roman"/>
                <a:cs typeface="Times New Roman"/>
              </a:rPr>
              <a:t>(1)</a:t>
            </a:r>
            <a:r>
              <a:rPr sz="2400" spc="-10" dirty="0">
                <a:latin typeface="Times New Roman"/>
                <a:cs typeface="Times New Roman"/>
              </a:rPr>
              <a:t>)</a:t>
            </a:r>
            <a:r>
              <a:rPr sz="2400" spc="-50" dirty="0">
                <a:latin typeface="宋体"/>
                <a:cs typeface="宋体"/>
              </a:rPr>
              <a:t>。</a:t>
            </a:r>
            <a:endParaRPr sz="2400" dirty="0">
              <a:latin typeface="宋体"/>
              <a:cs typeface="宋体"/>
            </a:endParaRPr>
          </a:p>
          <a:p>
            <a:pPr marL="136525" marR="165100">
              <a:lnSpc>
                <a:spcPct val="100000"/>
              </a:lnSpc>
              <a:spcBef>
                <a:spcPts val="955"/>
              </a:spcBef>
              <a:buNone/>
            </a:pPr>
            <a:r>
              <a:rPr sz="2400" b="1" spc="-20" dirty="0">
                <a:latin typeface="宋体"/>
                <a:cs typeface="宋体"/>
              </a:rPr>
              <a:t>证明：</a:t>
            </a:r>
            <a:r>
              <a:rPr sz="2400" dirty="0">
                <a:latin typeface="宋体"/>
                <a:cs typeface="宋体"/>
              </a:rPr>
              <a:t>事实上，由</a:t>
            </a:r>
            <a:r>
              <a:rPr sz="2400" spc="-10" dirty="0">
                <a:latin typeface="Times New Roman"/>
                <a:cs typeface="Times New Roman"/>
              </a:rPr>
              <a:t>T</a:t>
            </a:r>
            <a:r>
              <a:rPr sz="2400" dirty="0">
                <a:latin typeface="宋体"/>
                <a:cs typeface="宋体"/>
              </a:rPr>
              <a:t>的定义知</a:t>
            </a:r>
            <a:r>
              <a:rPr sz="2400" spc="-10" dirty="0">
                <a:latin typeface="Times New Roman"/>
                <a:cs typeface="Times New Roman"/>
              </a:rPr>
              <a:t>T’</a:t>
            </a:r>
            <a:r>
              <a:rPr sz="2400" spc="-10" dirty="0">
                <a:latin typeface="Symbol"/>
                <a:cs typeface="Symbol"/>
              </a:rPr>
              <a:t></a:t>
            </a:r>
            <a:r>
              <a:rPr sz="2400" spc="-10" dirty="0">
                <a:latin typeface="Times New Roman"/>
                <a:cs typeface="Times New Roman"/>
              </a:rPr>
              <a:t>T(S,b</a:t>
            </a:r>
            <a:r>
              <a:rPr sz="2400" spc="-15" baseline="-20833" dirty="0">
                <a:latin typeface="Symbol"/>
                <a:cs typeface="Symbol"/>
              </a:rPr>
              <a:t></a:t>
            </a:r>
            <a:r>
              <a:rPr sz="2400" spc="-15" baseline="-20833" dirty="0">
                <a:latin typeface="Times New Roman"/>
                <a:cs typeface="Times New Roman"/>
              </a:rPr>
              <a:t>(1)</a:t>
            </a:r>
            <a:r>
              <a:rPr sz="2400" spc="-10" dirty="0">
                <a:latin typeface="Times New Roman"/>
                <a:cs typeface="Times New Roman"/>
              </a:rPr>
              <a:t>)</a:t>
            </a:r>
            <a:r>
              <a:rPr sz="2400" dirty="0">
                <a:latin typeface="宋体"/>
                <a:cs typeface="宋体"/>
              </a:rPr>
              <a:t>。若</a:t>
            </a:r>
            <a:r>
              <a:rPr sz="2400" spc="-10" dirty="0">
                <a:latin typeface="Times New Roman"/>
                <a:cs typeface="Times New Roman"/>
              </a:rPr>
              <a:t>T’&gt;T(S,b</a:t>
            </a:r>
            <a:r>
              <a:rPr sz="2400" spc="-15" baseline="-20833" dirty="0">
                <a:latin typeface="Symbol"/>
                <a:cs typeface="Symbol"/>
              </a:rPr>
              <a:t></a:t>
            </a:r>
            <a:r>
              <a:rPr sz="2400" spc="-15" baseline="-20833" dirty="0">
                <a:latin typeface="Times New Roman"/>
                <a:cs typeface="Times New Roman"/>
              </a:rPr>
              <a:t>(1)</a:t>
            </a:r>
            <a:r>
              <a:rPr sz="2400" spc="-10" dirty="0">
                <a:latin typeface="Times New Roman"/>
                <a:cs typeface="Times New Roman"/>
              </a:rPr>
              <a:t>)</a:t>
            </a:r>
            <a:r>
              <a:rPr sz="2400" spc="-10" dirty="0">
                <a:latin typeface="宋体"/>
                <a:cs typeface="宋体"/>
              </a:rPr>
              <a:t>，设</a:t>
            </a:r>
            <a:r>
              <a:rPr sz="2400" spc="-10" dirty="0">
                <a:latin typeface="Symbol"/>
                <a:cs typeface="Symbol"/>
              </a:rPr>
              <a:t></a:t>
            </a:r>
            <a:r>
              <a:rPr sz="2400" spc="-10" dirty="0">
                <a:latin typeface="Times New Roman"/>
                <a:cs typeface="Times New Roman"/>
              </a:rPr>
              <a:t>’</a:t>
            </a:r>
            <a:r>
              <a:rPr sz="2400" spc="-10" dirty="0">
                <a:latin typeface="宋体"/>
                <a:cs typeface="宋体"/>
              </a:rPr>
              <a:t>是作业集</a:t>
            </a:r>
            <a:r>
              <a:rPr sz="2400" spc="-25" dirty="0">
                <a:latin typeface="Times New Roman"/>
                <a:cs typeface="Times New Roman"/>
              </a:rPr>
              <a:t>S</a:t>
            </a:r>
            <a:r>
              <a:rPr sz="2400" spc="-10" dirty="0">
                <a:latin typeface="宋体"/>
                <a:cs typeface="宋体"/>
              </a:rPr>
              <a:t>在机器</a:t>
            </a:r>
            <a:r>
              <a:rPr sz="2400" spc="-25" dirty="0">
                <a:latin typeface="Times New Roman"/>
                <a:cs typeface="Times New Roman"/>
              </a:rPr>
              <a:t>M</a:t>
            </a:r>
            <a:r>
              <a:rPr sz="2400" spc="-37" baseline="-20833" dirty="0">
                <a:latin typeface="Times New Roman"/>
                <a:cs typeface="Times New Roman"/>
              </a:rPr>
              <a:t>2</a:t>
            </a:r>
            <a:r>
              <a:rPr sz="2400" spc="-5" dirty="0">
                <a:latin typeface="宋体"/>
                <a:cs typeface="宋体"/>
              </a:rPr>
              <a:t>的等待时间为</a:t>
            </a:r>
            <a:r>
              <a:rPr sz="2400" spc="-20" dirty="0">
                <a:latin typeface="Times New Roman"/>
                <a:cs typeface="Times New Roman"/>
              </a:rPr>
              <a:t>b</a:t>
            </a:r>
            <a:r>
              <a:rPr sz="2400" spc="-30" baseline="-20833" dirty="0">
                <a:latin typeface="Symbol"/>
                <a:cs typeface="Symbol"/>
              </a:rPr>
              <a:t></a:t>
            </a:r>
            <a:r>
              <a:rPr sz="2400" spc="-30" baseline="-20833" dirty="0">
                <a:latin typeface="Times New Roman"/>
                <a:cs typeface="Times New Roman"/>
              </a:rPr>
              <a:t>(1)</a:t>
            </a:r>
            <a:r>
              <a:rPr sz="2400" spc="-15" dirty="0">
                <a:latin typeface="宋体"/>
                <a:cs typeface="宋体"/>
              </a:rPr>
              <a:t>情况下的一个最优</a:t>
            </a:r>
            <a:r>
              <a:rPr sz="2400" dirty="0">
                <a:latin typeface="宋体"/>
                <a:cs typeface="宋体"/>
              </a:rPr>
              <a:t>调度。则</a:t>
            </a:r>
            <a:r>
              <a:rPr sz="2400" spc="-10" dirty="0">
                <a:latin typeface="Symbol"/>
                <a:cs typeface="Symbol"/>
              </a:rPr>
              <a:t></a:t>
            </a:r>
            <a:r>
              <a:rPr sz="2400" spc="-10" dirty="0">
                <a:latin typeface="Times New Roman"/>
                <a:cs typeface="Times New Roman"/>
              </a:rPr>
              <a:t>(1)</a:t>
            </a:r>
            <a:r>
              <a:rPr sz="2400" spc="-290" dirty="0">
                <a:latin typeface="宋体"/>
                <a:cs typeface="宋体"/>
              </a:rPr>
              <a:t>， </a:t>
            </a:r>
            <a:r>
              <a:rPr sz="2400" spc="-10" dirty="0">
                <a:latin typeface="Symbol"/>
                <a:cs typeface="Symbol"/>
              </a:rPr>
              <a:t></a:t>
            </a:r>
            <a:r>
              <a:rPr sz="2400" spc="-10" dirty="0">
                <a:latin typeface="Times New Roman"/>
                <a:cs typeface="Times New Roman"/>
              </a:rPr>
              <a:t>’(2)</a:t>
            </a:r>
            <a:r>
              <a:rPr sz="2400" spc="-10" dirty="0">
                <a:latin typeface="宋体"/>
                <a:cs typeface="宋体"/>
              </a:rPr>
              <a:t>，</a:t>
            </a:r>
            <a:r>
              <a:rPr sz="2400" spc="-10" dirty="0">
                <a:latin typeface="Times New Roman"/>
                <a:cs typeface="Times New Roman"/>
              </a:rPr>
              <a:t>…</a:t>
            </a:r>
            <a:r>
              <a:rPr sz="2400" spc="-295" dirty="0">
                <a:latin typeface="宋体"/>
                <a:cs typeface="宋体"/>
              </a:rPr>
              <a:t>， </a:t>
            </a:r>
            <a:r>
              <a:rPr sz="2400" spc="-10" dirty="0">
                <a:latin typeface="Symbol"/>
                <a:cs typeface="Symbol"/>
              </a:rPr>
              <a:t></a:t>
            </a:r>
            <a:r>
              <a:rPr sz="2400" spc="-10" dirty="0">
                <a:latin typeface="Times New Roman"/>
                <a:cs typeface="Times New Roman"/>
              </a:rPr>
              <a:t>’(n)</a:t>
            </a:r>
            <a:r>
              <a:rPr sz="2400" dirty="0">
                <a:latin typeface="宋体"/>
                <a:cs typeface="宋体"/>
              </a:rPr>
              <a:t>是</a:t>
            </a:r>
            <a:r>
              <a:rPr sz="2400" spc="-35" dirty="0">
                <a:latin typeface="Times New Roman"/>
                <a:cs typeface="Times New Roman"/>
              </a:rPr>
              <a:t>N</a:t>
            </a:r>
            <a:r>
              <a:rPr sz="2400" spc="-5" dirty="0">
                <a:latin typeface="宋体"/>
                <a:cs typeface="宋体"/>
              </a:rPr>
              <a:t>的一个调度，且该调度</a:t>
            </a:r>
            <a:r>
              <a:rPr sz="2400" dirty="0">
                <a:latin typeface="宋体"/>
                <a:cs typeface="宋体"/>
              </a:rPr>
              <a:t>所需的时间为</a:t>
            </a:r>
            <a:r>
              <a:rPr sz="2400" spc="-10" dirty="0">
                <a:latin typeface="Times New Roman"/>
                <a:cs typeface="Times New Roman"/>
              </a:rPr>
              <a:t>a</a:t>
            </a:r>
            <a:r>
              <a:rPr sz="2400" spc="-15" baseline="-20833" dirty="0">
                <a:latin typeface="Symbol"/>
                <a:cs typeface="Symbol"/>
              </a:rPr>
              <a:t></a:t>
            </a:r>
            <a:r>
              <a:rPr sz="2400" spc="-15" baseline="-20833" dirty="0">
                <a:latin typeface="Times New Roman"/>
                <a:cs typeface="Times New Roman"/>
              </a:rPr>
              <a:t>(1)</a:t>
            </a:r>
            <a:r>
              <a:rPr sz="2400" spc="-10" dirty="0">
                <a:latin typeface="Times New Roman"/>
                <a:cs typeface="Times New Roman"/>
              </a:rPr>
              <a:t>+T(S,b</a:t>
            </a:r>
            <a:r>
              <a:rPr sz="2400" spc="-15" baseline="-20833" dirty="0">
                <a:latin typeface="Symbol"/>
                <a:cs typeface="Symbol"/>
              </a:rPr>
              <a:t></a:t>
            </a:r>
            <a:r>
              <a:rPr sz="2400" spc="-15" baseline="-20833" dirty="0">
                <a:latin typeface="Times New Roman"/>
                <a:cs typeface="Times New Roman"/>
              </a:rPr>
              <a:t>(1)</a:t>
            </a:r>
            <a:r>
              <a:rPr sz="2400" spc="-10" dirty="0">
                <a:latin typeface="Times New Roman"/>
                <a:cs typeface="Times New Roman"/>
              </a:rPr>
              <a:t>)&lt;a</a:t>
            </a:r>
            <a:r>
              <a:rPr sz="2400" spc="-15" baseline="-20833" dirty="0">
                <a:latin typeface="Symbol"/>
                <a:cs typeface="Symbol"/>
              </a:rPr>
              <a:t></a:t>
            </a:r>
            <a:r>
              <a:rPr sz="2400" spc="-15" baseline="-20833" dirty="0">
                <a:latin typeface="Times New Roman"/>
                <a:cs typeface="Times New Roman"/>
              </a:rPr>
              <a:t>(1)</a:t>
            </a:r>
            <a:r>
              <a:rPr sz="2400" spc="-10" dirty="0">
                <a:latin typeface="Times New Roman"/>
                <a:cs typeface="Times New Roman"/>
              </a:rPr>
              <a:t>+T’</a:t>
            </a:r>
            <a:r>
              <a:rPr sz="2400" dirty="0">
                <a:latin typeface="宋体"/>
                <a:cs typeface="宋体"/>
              </a:rPr>
              <a:t>。这与</a:t>
            </a:r>
            <a:r>
              <a:rPr sz="2400" spc="-10" dirty="0">
                <a:latin typeface="Symbol"/>
                <a:cs typeface="Symbol"/>
              </a:rPr>
              <a:t></a:t>
            </a:r>
            <a:r>
              <a:rPr sz="2400" dirty="0">
                <a:latin typeface="宋体"/>
                <a:cs typeface="宋体"/>
              </a:rPr>
              <a:t>是</a:t>
            </a:r>
            <a:r>
              <a:rPr sz="2400" spc="-35" dirty="0">
                <a:latin typeface="Times New Roman"/>
                <a:cs typeface="Times New Roman"/>
              </a:rPr>
              <a:t>N</a:t>
            </a:r>
            <a:r>
              <a:rPr sz="2400" spc="-10" dirty="0">
                <a:latin typeface="宋体"/>
                <a:cs typeface="宋体"/>
              </a:rPr>
              <a:t>的最优调度</a:t>
            </a:r>
            <a:r>
              <a:rPr sz="2400" dirty="0">
                <a:latin typeface="宋体"/>
                <a:cs typeface="宋体"/>
              </a:rPr>
              <a:t>矛盾。故</a:t>
            </a:r>
            <a:r>
              <a:rPr sz="2400" spc="-10" dirty="0">
                <a:latin typeface="Times New Roman"/>
                <a:cs typeface="Times New Roman"/>
              </a:rPr>
              <a:t>T’</a:t>
            </a:r>
            <a:r>
              <a:rPr sz="2400" spc="-10" dirty="0">
                <a:latin typeface="Symbol"/>
                <a:cs typeface="Symbol"/>
              </a:rPr>
              <a:t></a:t>
            </a:r>
            <a:r>
              <a:rPr sz="2400" spc="-10" dirty="0">
                <a:latin typeface="Times New Roman"/>
                <a:cs typeface="Times New Roman"/>
              </a:rPr>
              <a:t>T(S,b</a:t>
            </a:r>
            <a:r>
              <a:rPr sz="2400" spc="-15" baseline="-20833" dirty="0">
                <a:latin typeface="Symbol"/>
                <a:cs typeface="Symbol"/>
              </a:rPr>
              <a:t></a:t>
            </a:r>
            <a:r>
              <a:rPr sz="2400" spc="-15" baseline="-20833" dirty="0">
                <a:latin typeface="Times New Roman"/>
                <a:cs typeface="Times New Roman"/>
              </a:rPr>
              <a:t>(1)</a:t>
            </a:r>
            <a:r>
              <a:rPr sz="2400" spc="-10" dirty="0">
                <a:latin typeface="Times New Roman"/>
                <a:cs typeface="Times New Roman"/>
              </a:rPr>
              <a:t>)</a:t>
            </a:r>
            <a:r>
              <a:rPr sz="2400" dirty="0">
                <a:latin typeface="宋体"/>
                <a:cs typeface="宋体"/>
              </a:rPr>
              <a:t>。从而</a:t>
            </a:r>
            <a:r>
              <a:rPr sz="2400" spc="-10" dirty="0">
                <a:latin typeface="Times New Roman"/>
                <a:cs typeface="Times New Roman"/>
              </a:rPr>
              <a:t>T’=T(S,b</a:t>
            </a:r>
            <a:r>
              <a:rPr sz="2400" spc="-15" baseline="-20833" dirty="0">
                <a:latin typeface="Symbol"/>
                <a:cs typeface="Symbol"/>
              </a:rPr>
              <a:t></a:t>
            </a:r>
            <a:r>
              <a:rPr sz="2400" spc="-15" baseline="-20833" dirty="0">
                <a:latin typeface="Times New Roman"/>
                <a:cs typeface="Times New Roman"/>
              </a:rPr>
              <a:t>(1)</a:t>
            </a:r>
            <a:r>
              <a:rPr sz="2400" spc="-10" dirty="0">
                <a:latin typeface="Times New Roman"/>
                <a:cs typeface="Times New Roman"/>
              </a:rPr>
              <a:t>)</a:t>
            </a:r>
            <a:r>
              <a:rPr sz="2400" spc="-10" dirty="0">
                <a:latin typeface="宋体"/>
                <a:cs typeface="宋体"/>
              </a:rPr>
              <a:t>。</a:t>
            </a:r>
            <a:r>
              <a:rPr sz="2400" spc="-10" dirty="0" err="1">
                <a:latin typeface="宋体"/>
                <a:cs typeface="宋体"/>
              </a:rPr>
              <a:t>这就证明了流水作</a:t>
            </a:r>
            <a:r>
              <a:rPr sz="2400" spc="-15" dirty="0" err="1">
                <a:latin typeface="宋体"/>
                <a:cs typeface="宋体"/>
              </a:rPr>
              <a:t>业调度问题具有最优子结构的性质</a:t>
            </a:r>
            <a:r>
              <a:rPr sz="2400" spc="-15" dirty="0" smtClean="0">
                <a:latin typeface="宋体"/>
                <a:cs typeface="宋体"/>
              </a:rPr>
              <a:t>。</a:t>
            </a:r>
            <a:endParaRPr sz="2400" dirty="0" smtClean="0">
              <a:latin typeface="宋体"/>
              <a:cs typeface="宋体"/>
            </a:endParaRPr>
          </a:p>
          <a:p>
            <a:pPr marL="568325">
              <a:lnSpc>
                <a:spcPct val="100000"/>
              </a:lnSpc>
              <a:spcBef>
                <a:spcPts val="2015"/>
              </a:spcBef>
              <a:buNone/>
            </a:pPr>
            <a:r>
              <a:rPr sz="2400" spc="-15" dirty="0" err="1" smtClean="0">
                <a:latin typeface="宋体"/>
                <a:cs typeface="宋体"/>
              </a:rPr>
              <a:t>由流水作业调度问题的最优子结构性质可知</a:t>
            </a:r>
            <a:r>
              <a:rPr sz="2400" spc="-15" dirty="0" smtClean="0">
                <a:latin typeface="宋体"/>
                <a:cs typeface="宋体"/>
              </a:rPr>
              <a:t>，</a:t>
            </a:r>
            <a:endParaRPr sz="2400" dirty="0" smtClean="0">
              <a:latin typeface="宋体"/>
              <a:cs typeface="宋体"/>
            </a:endParaRPr>
          </a:p>
          <a:p>
            <a:pPr marR="3642360" algn="r">
              <a:lnSpc>
                <a:spcPct val="100000"/>
              </a:lnSpc>
              <a:spcBef>
                <a:spcPts val="40"/>
              </a:spcBef>
              <a:buNone/>
            </a:pPr>
            <a:r>
              <a:rPr sz="2200" i="1" dirty="0" smtClean="0">
                <a:latin typeface="Times New Roman"/>
                <a:cs typeface="Times New Roman"/>
              </a:rPr>
              <a:t>T</a:t>
            </a:r>
            <a:r>
              <a:rPr sz="2200" i="1" spc="-229" dirty="0" smtClean="0">
                <a:latin typeface="Times New Roman"/>
                <a:cs typeface="Times New Roman"/>
              </a:rPr>
              <a:t> </a:t>
            </a:r>
            <a:r>
              <a:rPr sz="2200" spc="100" dirty="0">
                <a:latin typeface="Times New Roman"/>
                <a:cs typeface="Times New Roman"/>
              </a:rPr>
              <a:t>(</a:t>
            </a:r>
            <a:r>
              <a:rPr sz="2200" i="1" spc="100" dirty="0">
                <a:latin typeface="Times New Roman"/>
                <a:cs typeface="Times New Roman"/>
              </a:rPr>
              <a:t>N</a:t>
            </a:r>
            <a:r>
              <a:rPr sz="2200" i="1" spc="-320" dirty="0">
                <a:latin typeface="Times New Roman"/>
                <a:cs typeface="Times New Roman"/>
              </a:rPr>
              <a:t> </a:t>
            </a:r>
            <a:r>
              <a:rPr sz="2200" dirty="0">
                <a:latin typeface="Times New Roman"/>
                <a:cs typeface="Times New Roman"/>
              </a:rPr>
              <a:t>,0)</a:t>
            </a:r>
            <a:r>
              <a:rPr sz="2200" spc="60" dirty="0">
                <a:latin typeface="Times New Roman"/>
                <a:cs typeface="Times New Roman"/>
              </a:rPr>
              <a:t> </a:t>
            </a:r>
            <a:r>
              <a:rPr sz="2200" dirty="0">
                <a:latin typeface="Symbol"/>
                <a:cs typeface="Symbol"/>
              </a:rPr>
              <a:t></a:t>
            </a:r>
            <a:r>
              <a:rPr sz="2200" spc="65" dirty="0">
                <a:latin typeface="Times New Roman"/>
                <a:cs typeface="Times New Roman"/>
              </a:rPr>
              <a:t> </a:t>
            </a:r>
            <a:r>
              <a:rPr sz="2200" dirty="0">
                <a:latin typeface="Times New Roman"/>
                <a:cs typeface="Times New Roman"/>
              </a:rPr>
              <a:t>min{</a:t>
            </a:r>
            <a:r>
              <a:rPr sz="2200" i="1" dirty="0">
                <a:latin typeface="Times New Roman"/>
                <a:cs typeface="Times New Roman"/>
              </a:rPr>
              <a:t>a</a:t>
            </a:r>
            <a:r>
              <a:rPr sz="1875" i="1" baseline="-24444" dirty="0">
                <a:latin typeface="Times New Roman"/>
                <a:cs typeface="Times New Roman"/>
              </a:rPr>
              <a:t>i</a:t>
            </a:r>
            <a:r>
              <a:rPr sz="1875" i="1" spc="179" baseline="-24444" dirty="0">
                <a:latin typeface="Times New Roman"/>
                <a:cs typeface="Times New Roman"/>
              </a:rPr>
              <a:t>  </a:t>
            </a:r>
            <a:r>
              <a:rPr sz="2200" dirty="0">
                <a:latin typeface="Symbol"/>
                <a:cs typeface="Symbol"/>
              </a:rPr>
              <a:t></a:t>
            </a:r>
            <a:r>
              <a:rPr sz="2200" spc="-229" dirty="0">
                <a:latin typeface="Times New Roman"/>
                <a:cs typeface="Times New Roman"/>
              </a:rPr>
              <a:t> </a:t>
            </a:r>
            <a:r>
              <a:rPr sz="2200" i="1" dirty="0">
                <a:latin typeface="Times New Roman"/>
                <a:cs typeface="Times New Roman"/>
              </a:rPr>
              <a:t>T</a:t>
            </a:r>
            <a:r>
              <a:rPr sz="2200" i="1" spc="-229" dirty="0">
                <a:latin typeface="Times New Roman"/>
                <a:cs typeface="Times New Roman"/>
              </a:rPr>
              <a:t> </a:t>
            </a:r>
            <a:r>
              <a:rPr sz="2200" spc="100" dirty="0">
                <a:latin typeface="Times New Roman"/>
                <a:cs typeface="Times New Roman"/>
              </a:rPr>
              <a:t>(</a:t>
            </a:r>
            <a:r>
              <a:rPr sz="2200" i="1" spc="100" dirty="0">
                <a:latin typeface="Times New Roman"/>
                <a:cs typeface="Times New Roman"/>
              </a:rPr>
              <a:t>N</a:t>
            </a:r>
            <a:r>
              <a:rPr sz="2200" i="1" spc="120" dirty="0">
                <a:latin typeface="Times New Roman"/>
                <a:cs typeface="Times New Roman"/>
              </a:rPr>
              <a:t> </a:t>
            </a:r>
            <a:r>
              <a:rPr sz="2200" dirty="0">
                <a:latin typeface="Symbol"/>
                <a:cs typeface="Symbol"/>
              </a:rPr>
              <a:t></a:t>
            </a:r>
            <a:r>
              <a:rPr sz="2200" dirty="0">
                <a:latin typeface="Times New Roman"/>
                <a:cs typeface="Times New Roman"/>
              </a:rPr>
              <a:t>{</a:t>
            </a:r>
            <a:r>
              <a:rPr sz="2200" i="1" dirty="0">
                <a:latin typeface="Times New Roman"/>
                <a:cs typeface="Times New Roman"/>
              </a:rPr>
              <a:t>i</a:t>
            </a:r>
            <a:r>
              <a:rPr sz="2200" dirty="0">
                <a:latin typeface="Times New Roman"/>
                <a:cs typeface="Times New Roman"/>
              </a:rPr>
              <a:t>},</a:t>
            </a:r>
            <a:r>
              <a:rPr sz="2200" spc="-245" dirty="0">
                <a:latin typeface="Times New Roman"/>
                <a:cs typeface="Times New Roman"/>
              </a:rPr>
              <a:t> </a:t>
            </a:r>
            <a:r>
              <a:rPr sz="2200" i="1" dirty="0">
                <a:latin typeface="Times New Roman"/>
                <a:cs typeface="Times New Roman"/>
              </a:rPr>
              <a:t>b</a:t>
            </a:r>
            <a:r>
              <a:rPr sz="1875" i="1" baseline="-24444" dirty="0">
                <a:latin typeface="Times New Roman"/>
                <a:cs typeface="Times New Roman"/>
              </a:rPr>
              <a:t>i</a:t>
            </a:r>
            <a:r>
              <a:rPr sz="1875" i="1" spc="232" baseline="-24444" dirty="0">
                <a:latin typeface="Times New Roman"/>
                <a:cs typeface="Times New Roman"/>
              </a:rPr>
              <a:t> </a:t>
            </a:r>
            <a:r>
              <a:rPr sz="2200" spc="-25" dirty="0" smtClean="0">
                <a:latin typeface="Times New Roman"/>
                <a:cs typeface="Times New Roman"/>
              </a:rPr>
              <a:t>)}</a:t>
            </a:r>
            <a:r>
              <a:rPr lang="en-US" sz="2200" spc="-25" dirty="0" smtClean="0">
                <a:latin typeface="Times New Roman"/>
                <a:cs typeface="Times New Roman"/>
              </a:rPr>
              <a:t> </a:t>
            </a:r>
            <a:endParaRPr sz="2200" dirty="0">
              <a:latin typeface="Times New Roman"/>
              <a:cs typeface="Times New Roman"/>
            </a:endParaRPr>
          </a:p>
        </p:txBody>
      </p:sp>
      <p:sp>
        <p:nvSpPr>
          <p:cNvPr id="10" name="object 10"/>
          <p:cNvSpPr txBox="1"/>
          <p:nvPr/>
        </p:nvSpPr>
        <p:spPr>
          <a:xfrm>
            <a:off x="2359355" y="5641577"/>
            <a:ext cx="441325" cy="209673"/>
          </a:xfrm>
          <a:prstGeom prst="rect">
            <a:avLst/>
          </a:prstGeom>
        </p:spPr>
        <p:txBody>
          <a:bodyPr vert="horz" wrap="square" lIns="0" tIns="17145" rIns="0" bIns="0" rtlCol="0">
            <a:spAutoFit/>
          </a:bodyPr>
          <a:lstStyle/>
          <a:p>
            <a:pPr>
              <a:lnSpc>
                <a:spcPct val="100000"/>
              </a:lnSpc>
              <a:spcBef>
                <a:spcPts val="135"/>
              </a:spcBef>
              <a:buNone/>
            </a:pPr>
            <a:r>
              <a:rPr sz="1250" spc="65" dirty="0">
                <a:latin typeface="Times New Roman"/>
                <a:cs typeface="Times New Roman"/>
              </a:rPr>
              <a:t>1</a:t>
            </a:r>
            <a:r>
              <a:rPr sz="1250" spc="65" dirty="0">
                <a:latin typeface="Symbol"/>
                <a:cs typeface="Symbol"/>
              </a:rPr>
              <a:t></a:t>
            </a:r>
            <a:r>
              <a:rPr sz="1250" i="1" spc="65" dirty="0">
                <a:latin typeface="Times New Roman"/>
                <a:cs typeface="Times New Roman"/>
              </a:rPr>
              <a:t>i</a:t>
            </a:r>
            <a:r>
              <a:rPr sz="1250" spc="65" dirty="0">
                <a:latin typeface="Symbol"/>
                <a:cs typeface="Symbol"/>
              </a:rPr>
              <a:t></a:t>
            </a:r>
            <a:r>
              <a:rPr sz="1250" i="1" spc="65" dirty="0">
                <a:latin typeface="Times New Roman"/>
                <a:cs typeface="Times New Roman"/>
              </a:rPr>
              <a:t>n</a:t>
            </a:r>
            <a:endParaRPr sz="1250">
              <a:latin typeface="Times New Roman"/>
              <a:cs typeface="Times New Roman"/>
            </a:endParaRPr>
          </a:p>
        </p:txBody>
      </p:sp>
      <p:sp>
        <p:nvSpPr>
          <p:cNvPr id="11" name="object 11"/>
          <p:cNvSpPr txBox="1"/>
          <p:nvPr/>
        </p:nvSpPr>
        <p:spPr>
          <a:xfrm>
            <a:off x="1260232" y="5882453"/>
            <a:ext cx="5927090" cy="378460"/>
          </a:xfrm>
          <a:prstGeom prst="rect">
            <a:avLst/>
          </a:prstGeom>
        </p:spPr>
        <p:txBody>
          <a:bodyPr vert="horz" wrap="square" lIns="0" tIns="14604" rIns="0" bIns="0" rtlCol="0">
            <a:spAutoFit/>
          </a:bodyPr>
          <a:lstStyle/>
          <a:p>
            <a:pPr marL="25400">
              <a:lnSpc>
                <a:spcPct val="100000"/>
              </a:lnSpc>
              <a:spcBef>
                <a:spcPts val="114"/>
              </a:spcBef>
              <a:buNone/>
            </a:pPr>
            <a:r>
              <a:rPr sz="2300" i="1" dirty="0">
                <a:latin typeface="Times New Roman"/>
                <a:cs typeface="Times New Roman"/>
              </a:rPr>
              <a:t>T</a:t>
            </a:r>
            <a:r>
              <a:rPr sz="2300" i="1" spc="-250" dirty="0">
                <a:latin typeface="Times New Roman"/>
                <a:cs typeface="Times New Roman"/>
              </a:rPr>
              <a:t> </a:t>
            </a:r>
            <a:r>
              <a:rPr sz="2300" spc="114" dirty="0">
                <a:latin typeface="Times New Roman"/>
                <a:cs typeface="Times New Roman"/>
              </a:rPr>
              <a:t>(</a:t>
            </a:r>
            <a:r>
              <a:rPr sz="2300" i="1" spc="114" dirty="0">
                <a:latin typeface="Times New Roman"/>
                <a:cs typeface="Times New Roman"/>
              </a:rPr>
              <a:t>S</a:t>
            </a:r>
            <a:r>
              <a:rPr sz="2300" spc="114" dirty="0">
                <a:latin typeface="Times New Roman"/>
                <a:cs typeface="Times New Roman"/>
              </a:rPr>
              <a:t>,</a:t>
            </a:r>
            <a:r>
              <a:rPr sz="2300" spc="-340" dirty="0">
                <a:latin typeface="Times New Roman"/>
                <a:cs typeface="Times New Roman"/>
              </a:rPr>
              <a:t> </a:t>
            </a:r>
            <a:r>
              <a:rPr sz="2300" i="1" spc="95" dirty="0">
                <a:latin typeface="Times New Roman"/>
                <a:cs typeface="Times New Roman"/>
              </a:rPr>
              <a:t>t</a:t>
            </a:r>
            <a:r>
              <a:rPr sz="2300" spc="95" dirty="0">
                <a:latin typeface="Times New Roman"/>
                <a:cs typeface="Times New Roman"/>
              </a:rPr>
              <a:t>)</a:t>
            </a:r>
            <a:r>
              <a:rPr sz="2300" spc="80" dirty="0">
                <a:latin typeface="Times New Roman"/>
                <a:cs typeface="Times New Roman"/>
              </a:rPr>
              <a:t> </a:t>
            </a:r>
            <a:r>
              <a:rPr sz="2300" dirty="0">
                <a:latin typeface="Symbol"/>
                <a:cs typeface="Symbol"/>
              </a:rPr>
              <a:t></a:t>
            </a:r>
            <a:r>
              <a:rPr sz="2300" spc="85" dirty="0">
                <a:latin typeface="Times New Roman"/>
                <a:cs typeface="Times New Roman"/>
              </a:rPr>
              <a:t> </a:t>
            </a:r>
            <a:r>
              <a:rPr sz="2300" dirty="0">
                <a:latin typeface="Times New Roman"/>
                <a:cs typeface="Times New Roman"/>
              </a:rPr>
              <a:t>min{</a:t>
            </a:r>
            <a:r>
              <a:rPr sz="2300" i="1" dirty="0">
                <a:latin typeface="Times New Roman"/>
                <a:cs typeface="Times New Roman"/>
              </a:rPr>
              <a:t>a</a:t>
            </a:r>
            <a:r>
              <a:rPr sz="2025" i="1" baseline="-24691" dirty="0">
                <a:latin typeface="Times New Roman"/>
                <a:cs typeface="Times New Roman"/>
              </a:rPr>
              <a:t>i</a:t>
            </a:r>
            <a:r>
              <a:rPr sz="2025" i="1" spc="150" baseline="-24691" dirty="0">
                <a:latin typeface="Times New Roman"/>
                <a:cs typeface="Times New Roman"/>
              </a:rPr>
              <a:t>  </a:t>
            </a:r>
            <a:r>
              <a:rPr sz="2300" dirty="0">
                <a:latin typeface="Symbol"/>
                <a:cs typeface="Symbol"/>
              </a:rPr>
              <a:t></a:t>
            </a:r>
            <a:r>
              <a:rPr sz="2300" spc="-190" dirty="0">
                <a:latin typeface="Times New Roman"/>
                <a:cs typeface="Times New Roman"/>
              </a:rPr>
              <a:t> </a:t>
            </a:r>
            <a:r>
              <a:rPr sz="2300" i="1" dirty="0">
                <a:latin typeface="Times New Roman"/>
                <a:cs typeface="Times New Roman"/>
              </a:rPr>
              <a:t>T</a:t>
            </a:r>
            <a:r>
              <a:rPr sz="2300" i="1" spc="-245" dirty="0">
                <a:latin typeface="Times New Roman"/>
                <a:cs typeface="Times New Roman"/>
              </a:rPr>
              <a:t> </a:t>
            </a:r>
            <a:r>
              <a:rPr sz="2300" spc="75" dirty="0">
                <a:latin typeface="Times New Roman"/>
                <a:cs typeface="Times New Roman"/>
              </a:rPr>
              <a:t>(</a:t>
            </a:r>
            <a:r>
              <a:rPr sz="2300" i="1" spc="75" dirty="0">
                <a:latin typeface="Times New Roman"/>
                <a:cs typeface="Times New Roman"/>
              </a:rPr>
              <a:t>S</a:t>
            </a:r>
            <a:r>
              <a:rPr sz="2300" i="1" spc="130" dirty="0">
                <a:latin typeface="Times New Roman"/>
                <a:cs typeface="Times New Roman"/>
              </a:rPr>
              <a:t> </a:t>
            </a:r>
            <a:r>
              <a:rPr sz="2300" dirty="0">
                <a:latin typeface="Symbol"/>
                <a:cs typeface="Symbol"/>
              </a:rPr>
              <a:t></a:t>
            </a:r>
            <a:r>
              <a:rPr sz="2300" spc="-305" dirty="0">
                <a:latin typeface="Times New Roman"/>
                <a:cs typeface="Times New Roman"/>
              </a:rPr>
              <a:t> </a:t>
            </a:r>
            <a:r>
              <a:rPr sz="2300" spc="-25" dirty="0">
                <a:latin typeface="Times New Roman"/>
                <a:cs typeface="Times New Roman"/>
              </a:rPr>
              <a:t>{</a:t>
            </a:r>
            <a:r>
              <a:rPr sz="2300" i="1" spc="-25" dirty="0">
                <a:latin typeface="Times New Roman"/>
                <a:cs typeface="Times New Roman"/>
              </a:rPr>
              <a:t>i</a:t>
            </a:r>
            <a:r>
              <a:rPr sz="2300" spc="-25" dirty="0">
                <a:latin typeface="Times New Roman"/>
                <a:cs typeface="Times New Roman"/>
              </a:rPr>
              <a:t>},</a:t>
            </a:r>
            <a:r>
              <a:rPr sz="2300" spc="-365" dirty="0">
                <a:latin typeface="Times New Roman"/>
                <a:cs typeface="Times New Roman"/>
              </a:rPr>
              <a:t> </a:t>
            </a:r>
            <a:r>
              <a:rPr sz="2300" i="1" dirty="0">
                <a:latin typeface="Times New Roman"/>
                <a:cs typeface="Times New Roman"/>
              </a:rPr>
              <a:t>b</a:t>
            </a:r>
            <a:r>
              <a:rPr sz="2025" i="1" baseline="-24691" dirty="0">
                <a:latin typeface="Times New Roman"/>
                <a:cs typeface="Times New Roman"/>
              </a:rPr>
              <a:t>i</a:t>
            </a:r>
            <a:r>
              <a:rPr sz="2025" i="1" spc="150" baseline="-24691" dirty="0">
                <a:latin typeface="Times New Roman"/>
                <a:cs typeface="Times New Roman"/>
              </a:rPr>
              <a:t>  </a:t>
            </a:r>
            <a:r>
              <a:rPr sz="2300" dirty="0">
                <a:latin typeface="Symbol"/>
                <a:cs typeface="Symbol"/>
              </a:rPr>
              <a:t></a:t>
            </a:r>
            <a:r>
              <a:rPr sz="2300" spc="-30" dirty="0">
                <a:latin typeface="Times New Roman"/>
                <a:cs typeface="Times New Roman"/>
              </a:rPr>
              <a:t> </a:t>
            </a:r>
            <a:r>
              <a:rPr sz="2300" dirty="0">
                <a:latin typeface="Times New Roman"/>
                <a:cs typeface="Times New Roman"/>
              </a:rPr>
              <a:t>max{</a:t>
            </a:r>
            <a:r>
              <a:rPr sz="2300" i="1" dirty="0">
                <a:latin typeface="Times New Roman"/>
                <a:cs typeface="Times New Roman"/>
              </a:rPr>
              <a:t>t</a:t>
            </a:r>
            <a:r>
              <a:rPr sz="2300" i="1" spc="60" dirty="0">
                <a:latin typeface="Times New Roman"/>
                <a:cs typeface="Times New Roman"/>
              </a:rPr>
              <a:t> </a:t>
            </a:r>
            <a:r>
              <a:rPr sz="2300" dirty="0">
                <a:latin typeface="Symbol"/>
                <a:cs typeface="Symbol"/>
              </a:rPr>
              <a:t></a:t>
            </a:r>
            <a:r>
              <a:rPr sz="2300" spc="-70" dirty="0">
                <a:latin typeface="Times New Roman"/>
                <a:cs typeface="Times New Roman"/>
              </a:rPr>
              <a:t> </a:t>
            </a:r>
            <a:r>
              <a:rPr sz="2300" i="1" spc="50" dirty="0">
                <a:latin typeface="Times New Roman"/>
                <a:cs typeface="Times New Roman"/>
              </a:rPr>
              <a:t>a</a:t>
            </a:r>
            <a:r>
              <a:rPr sz="2025" i="1" spc="75" baseline="-24691" dirty="0">
                <a:latin typeface="Times New Roman"/>
                <a:cs typeface="Times New Roman"/>
              </a:rPr>
              <a:t>i</a:t>
            </a:r>
            <a:r>
              <a:rPr sz="2025" i="1" spc="44" baseline="-24691" dirty="0">
                <a:latin typeface="Times New Roman"/>
                <a:cs typeface="Times New Roman"/>
              </a:rPr>
              <a:t> </a:t>
            </a:r>
            <a:r>
              <a:rPr sz="2300" spc="-10" dirty="0">
                <a:latin typeface="Times New Roman"/>
                <a:cs typeface="Times New Roman"/>
              </a:rPr>
              <a:t>,0})}</a:t>
            </a:r>
            <a:endParaRPr sz="2300" dirty="0">
              <a:latin typeface="Times New Roman"/>
              <a:cs typeface="Times New Roman"/>
            </a:endParaRPr>
          </a:p>
        </p:txBody>
      </p:sp>
      <p:sp>
        <p:nvSpPr>
          <p:cNvPr id="12" name="object 12"/>
          <p:cNvSpPr txBox="1"/>
          <p:nvPr/>
        </p:nvSpPr>
        <p:spPr>
          <a:xfrm>
            <a:off x="2514499" y="6176737"/>
            <a:ext cx="264160" cy="220573"/>
          </a:xfrm>
          <a:prstGeom prst="rect">
            <a:avLst/>
          </a:prstGeom>
        </p:spPr>
        <p:txBody>
          <a:bodyPr vert="horz" wrap="square" lIns="0" tIns="12700" rIns="0" bIns="0" rtlCol="0">
            <a:spAutoFit/>
          </a:bodyPr>
          <a:lstStyle/>
          <a:p>
            <a:pPr>
              <a:lnSpc>
                <a:spcPct val="100000"/>
              </a:lnSpc>
              <a:spcBef>
                <a:spcPts val="100"/>
              </a:spcBef>
              <a:buNone/>
            </a:pPr>
            <a:r>
              <a:rPr sz="1350" i="1" spc="-25" dirty="0">
                <a:latin typeface="Times New Roman"/>
                <a:cs typeface="Times New Roman"/>
              </a:rPr>
              <a:t>i</a:t>
            </a:r>
            <a:r>
              <a:rPr sz="1350" spc="-25" dirty="0">
                <a:latin typeface="Symbol"/>
                <a:cs typeface="Symbol"/>
              </a:rPr>
              <a:t></a:t>
            </a:r>
            <a:r>
              <a:rPr sz="1350" i="1" spc="-25" dirty="0">
                <a:latin typeface="Times New Roman"/>
                <a:cs typeface="Times New Roman"/>
              </a:rPr>
              <a:t>S</a:t>
            </a:r>
            <a:endParaRPr sz="1350" dirty="0">
              <a:latin typeface="Times New Roman"/>
              <a:cs typeface="Times New Roman"/>
            </a:endParaRPr>
          </a:p>
        </p:txBody>
      </p:sp>
    </p:spTree>
    <p:extLst>
      <p:ext uri="{BB962C8B-B14F-4D97-AF65-F5344CB8AC3E}">
        <p14:creationId xmlns:p14="http://schemas.microsoft.com/office/powerpoint/2010/main" val="391993074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8439150" y="6449059"/>
            <a:ext cx="168910" cy="197490"/>
          </a:xfrm>
          <a:prstGeom prst="rect">
            <a:avLst/>
          </a:prstGeom>
        </p:spPr>
        <p:txBody>
          <a:bodyPr vert="horz" wrap="square" lIns="0" tIns="12700" rIns="0" bIns="0" rtlCol="0">
            <a:spAutoFit/>
          </a:bodyPr>
          <a:lstStyle/>
          <a:p>
            <a:pPr marL="12700">
              <a:lnSpc>
                <a:spcPct val="100000"/>
              </a:lnSpc>
              <a:spcBef>
                <a:spcPts val="100"/>
              </a:spcBef>
              <a:buNone/>
            </a:pPr>
            <a:r>
              <a:rPr sz="1200" spc="-25" dirty="0">
                <a:latin typeface="Garamond"/>
                <a:cs typeface="Garamond"/>
              </a:rPr>
              <a:t>16</a:t>
            </a:r>
            <a:endParaRPr sz="1200">
              <a:latin typeface="Garamond"/>
              <a:cs typeface="Garamond"/>
            </a:endParaRPr>
          </a:p>
        </p:txBody>
      </p:sp>
      <p:sp>
        <p:nvSpPr>
          <p:cNvPr id="3" name="object 3"/>
          <p:cNvSpPr txBox="1">
            <a:spLocks noGrp="1"/>
          </p:cNvSpPr>
          <p:nvPr>
            <p:ph type="title"/>
          </p:nvPr>
        </p:nvSpPr>
        <p:spPr>
          <a:xfrm>
            <a:off x="402031" y="507619"/>
            <a:ext cx="8496300" cy="1397635"/>
          </a:xfrm>
          <a:prstGeom prst="rect">
            <a:avLst/>
          </a:prstGeom>
        </p:spPr>
        <p:txBody>
          <a:bodyPr vert="horz" wrap="square" lIns="0" tIns="12700" rIns="0" bIns="0" rtlCol="0">
            <a:spAutoFit/>
          </a:bodyPr>
          <a:lstStyle/>
          <a:p>
            <a:pPr marL="38100" marR="30480" algn="just">
              <a:lnSpc>
                <a:spcPct val="100000"/>
              </a:lnSpc>
              <a:spcBef>
                <a:spcPts val="100"/>
              </a:spcBef>
            </a:pPr>
            <a:r>
              <a:rPr sz="3000" dirty="0">
                <a:solidFill>
                  <a:srgbClr val="000000"/>
                </a:solidFill>
                <a:latin typeface="微软雅黑"/>
                <a:cs typeface="微软雅黑"/>
              </a:rPr>
              <a:t>选定作业</a:t>
            </a:r>
            <a:r>
              <a:rPr sz="3000" dirty="0">
                <a:solidFill>
                  <a:srgbClr val="000000"/>
                </a:solidFill>
                <a:latin typeface="Arial"/>
                <a:cs typeface="Arial"/>
              </a:rPr>
              <a:t>i</a:t>
            </a:r>
            <a:r>
              <a:rPr sz="3000" dirty="0">
                <a:solidFill>
                  <a:srgbClr val="000000"/>
                </a:solidFill>
                <a:latin typeface="微软雅黑"/>
                <a:cs typeface="微软雅黑"/>
              </a:rPr>
              <a:t>为</a:t>
            </a:r>
            <a:r>
              <a:rPr sz="3000" dirty="0">
                <a:solidFill>
                  <a:srgbClr val="000000"/>
                </a:solidFill>
                <a:latin typeface="Arial"/>
                <a:cs typeface="Arial"/>
              </a:rPr>
              <a:t>S</a:t>
            </a:r>
            <a:r>
              <a:rPr sz="3000" dirty="0">
                <a:solidFill>
                  <a:srgbClr val="000000"/>
                </a:solidFill>
                <a:latin typeface="微软雅黑"/>
                <a:cs typeface="微软雅黑"/>
              </a:rPr>
              <a:t>中第一个加工作业之后，在机器</a:t>
            </a:r>
            <a:r>
              <a:rPr sz="3000" spc="-15" dirty="0">
                <a:solidFill>
                  <a:srgbClr val="000000"/>
                </a:solidFill>
                <a:latin typeface="Arial"/>
                <a:cs typeface="Arial"/>
              </a:rPr>
              <a:t>M</a:t>
            </a:r>
            <a:r>
              <a:rPr sz="3000" spc="-22" baseline="-20833" dirty="0">
                <a:solidFill>
                  <a:srgbClr val="000000"/>
                </a:solidFill>
                <a:latin typeface="Arial"/>
                <a:cs typeface="Arial"/>
              </a:rPr>
              <a:t>2</a:t>
            </a:r>
            <a:r>
              <a:rPr sz="3000" spc="-50" dirty="0">
                <a:solidFill>
                  <a:srgbClr val="000000"/>
                </a:solidFill>
                <a:latin typeface="微软雅黑"/>
                <a:cs typeface="微软雅黑"/>
              </a:rPr>
              <a:t>上</a:t>
            </a:r>
            <a:r>
              <a:rPr sz="3000" dirty="0">
                <a:solidFill>
                  <a:srgbClr val="000000"/>
                </a:solidFill>
                <a:latin typeface="微软雅黑"/>
                <a:cs typeface="微软雅黑"/>
              </a:rPr>
              <a:t>开始对</a:t>
            </a:r>
            <a:r>
              <a:rPr sz="3000" spc="-10" dirty="0">
                <a:solidFill>
                  <a:srgbClr val="000000"/>
                </a:solidFill>
                <a:latin typeface="Arial"/>
                <a:cs typeface="Arial"/>
              </a:rPr>
              <a:t>S-{i}</a:t>
            </a:r>
            <a:r>
              <a:rPr sz="3000" spc="-5" dirty="0">
                <a:solidFill>
                  <a:srgbClr val="000000"/>
                </a:solidFill>
                <a:latin typeface="微软雅黑"/>
                <a:cs typeface="微软雅黑"/>
              </a:rPr>
              <a:t>中的作业进行加工之前，所需要的等待</a:t>
            </a:r>
            <a:r>
              <a:rPr sz="3000" dirty="0">
                <a:solidFill>
                  <a:srgbClr val="000000"/>
                </a:solidFill>
                <a:latin typeface="微软雅黑"/>
                <a:cs typeface="微软雅黑"/>
              </a:rPr>
              <a:t>时间为</a:t>
            </a:r>
            <a:r>
              <a:rPr sz="3000" dirty="0">
                <a:solidFill>
                  <a:srgbClr val="000000"/>
                </a:solidFill>
                <a:latin typeface="Arial"/>
                <a:cs typeface="Arial"/>
              </a:rPr>
              <a:t>b</a:t>
            </a:r>
            <a:r>
              <a:rPr sz="3000" baseline="-20833" dirty="0">
                <a:solidFill>
                  <a:srgbClr val="000000"/>
                </a:solidFill>
                <a:latin typeface="Arial"/>
                <a:cs typeface="Arial"/>
              </a:rPr>
              <a:t>i</a:t>
            </a:r>
            <a:r>
              <a:rPr sz="3000" spc="7" baseline="-20833" dirty="0">
                <a:solidFill>
                  <a:srgbClr val="000000"/>
                </a:solidFill>
                <a:latin typeface="Arial"/>
                <a:cs typeface="Arial"/>
              </a:rPr>
              <a:t> </a:t>
            </a:r>
            <a:r>
              <a:rPr sz="3000" spc="10" dirty="0">
                <a:solidFill>
                  <a:srgbClr val="000000"/>
                </a:solidFill>
                <a:latin typeface="Arial"/>
                <a:cs typeface="Arial"/>
              </a:rPr>
              <a:t>+ </a:t>
            </a:r>
            <a:r>
              <a:rPr sz="3000" spc="-10" dirty="0">
                <a:solidFill>
                  <a:srgbClr val="000000"/>
                </a:solidFill>
                <a:latin typeface="Arial"/>
                <a:cs typeface="Arial"/>
              </a:rPr>
              <a:t>max{t-a</a:t>
            </a:r>
            <a:r>
              <a:rPr sz="3000" spc="-15" baseline="-20833" dirty="0">
                <a:solidFill>
                  <a:srgbClr val="000000"/>
                </a:solidFill>
                <a:latin typeface="Arial"/>
                <a:cs typeface="Arial"/>
              </a:rPr>
              <a:t>i</a:t>
            </a:r>
            <a:r>
              <a:rPr sz="3000" spc="-10" dirty="0">
                <a:solidFill>
                  <a:srgbClr val="000000"/>
                </a:solidFill>
                <a:latin typeface="Arial"/>
                <a:cs typeface="Arial"/>
              </a:rPr>
              <a:t>,0}</a:t>
            </a:r>
            <a:r>
              <a:rPr sz="3000" spc="-50" dirty="0">
                <a:solidFill>
                  <a:srgbClr val="000000"/>
                </a:solidFill>
                <a:latin typeface="微软雅黑"/>
                <a:cs typeface="微软雅黑"/>
              </a:rPr>
              <a:t>。</a:t>
            </a:r>
            <a:endParaRPr sz="3000" dirty="0">
              <a:latin typeface="微软雅黑"/>
              <a:cs typeface="微软雅黑"/>
            </a:endParaRPr>
          </a:p>
        </p:txBody>
      </p:sp>
      <p:sp>
        <p:nvSpPr>
          <p:cNvPr id="4" name="object 4"/>
          <p:cNvSpPr txBox="1"/>
          <p:nvPr/>
        </p:nvSpPr>
        <p:spPr>
          <a:xfrm>
            <a:off x="376631" y="1970913"/>
            <a:ext cx="8987790" cy="4141470"/>
          </a:xfrm>
          <a:prstGeom prst="rect">
            <a:avLst/>
          </a:prstGeom>
        </p:spPr>
        <p:txBody>
          <a:bodyPr vert="horz" wrap="square" lIns="0" tIns="12700" rIns="0" bIns="0" rtlCol="0">
            <a:spAutoFit/>
          </a:bodyPr>
          <a:lstStyle/>
          <a:p>
            <a:pPr marL="63500" marR="55880">
              <a:lnSpc>
                <a:spcPct val="100000"/>
              </a:lnSpc>
              <a:spcBef>
                <a:spcPts val="100"/>
              </a:spcBef>
              <a:buNone/>
            </a:pPr>
            <a:r>
              <a:rPr sz="3000" dirty="0">
                <a:solidFill>
                  <a:srgbClr val="FF0000"/>
                </a:solidFill>
                <a:latin typeface="微软雅黑"/>
                <a:cs typeface="微软雅黑"/>
              </a:rPr>
              <a:t>原因：</a:t>
            </a:r>
            <a:r>
              <a:rPr sz="3000" dirty="0">
                <a:latin typeface="微软雅黑"/>
                <a:cs typeface="微软雅黑"/>
              </a:rPr>
              <a:t>若</a:t>
            </a:r>
            <a:r>
              <a:rPr sz="3000" spc="-15" dirty="0">
                <a:latin typeface="Arial"/>
                <a:cs typeface="Arial"/>
              </a:rPr>
              <a:t>M</a:t>
            </a:r>
            <a:r>
              <a:rPr sz="3000" spc="-22" baseline="-20833" dirty="0">
                <a:latin typeface="Arial"/>
                <a:cs typeface="Arial"/>
              </a:rPr>
              <a:t>2</a:t>
            </a:r>
            <a:r>
              <a:rPr sz="3000" dirty="0">
                <a:latin typeface="微软雅黑"/>
                <a:cs typeface="微软雅黑"/>
              </a:rPr>
              <a:t>在开始加工</a:t>
            </a:r>
            <a:r>
              <a:rPr sz="3000" dirty="0">
                <a:latin typeface="Arial"/>
                <a:cs typeface="Arial"/>
              </a:rPr>
              <a:t>S</a:t>
            </a:r>
            <a:r>
              <a:rPr sz="3000" dirty="0">
                <a:latin typeface="微软雅黑"/>
                <a:cs typeface="微软雅黑"/>
              </a:rPr>
              <a:t>中的作业之前需等待</a:t>
            </a:r>
            <a:r>
              <a:rPr sz="3000" spc="-25" dirty="0">
                <a:latin typeface="Arial"/>
                <a:cs typeface="Arial"/>
              </a:rPr>
              <a:t>t</a:t>
            </a:r>
            <a:r>
              <a:rPr sz="3000" spc="-25" dirty="0">
                <a:latin typeface="微软雅黑"/>
                <a:cs typeface="微软雅黑"/>
              </a:rPr>
              <a:t>个时</a:t>
            </a:r>
            <a:r>
              <a:rPr sz="3000" spc="-50" dirty="0">
                <a:latin typeface="微软雅黑"/>
                <a:cs typeface="微软雅黑"/>
              </a:rPr>
              <a:t> </a:t>
            </a:r>
            <a:r>
              <a:rPr sz="3000" spc="-10" dirty="0">
                <a:latin typeface="微软雅黑"/>
                <a:cs typeface="微软雅黑"/>
              </a:rPr>
              <a:t>间单位，且</a:t>
            </a:r>
            <a:r>
              <a:rPr sz="3000" dirty="0">
                <a:latin typeface="Arial"/>
                <a:cs typeface="Arial"/>
              </a:rPr>
              <a:t>t &gt; a</a:t>
            </a:r>
            <a:r>
              <a:rPr sz="3000" baseline="-20833" dirty="0">
                <a:latin typeface="Arial"/>
                <a:cs typeface="Arial"/>
              </a:rPr>
              <a:t>i</a:t>
            </a:r>
            <a:r>
              <a:rPr sz="3000" spc="-10" dirty="0">
                <a:latin typeface="微软雅黑"/>
                <a:cs typeface="微软雅黑"/>
              </a:rPr>
              <a:t>，则作业</a:t>
            </a:r>
            <a:r>
              <a:rPr sz="3000" dirty="0">
                <a:latin typeface="Arial"/>
                <a:cs typeface="Arial"/>
              </a:rPr>
              <a:t>i</a:t>
            </a:r>
            <a:r>
              <a:rPr sz="3000" dirty="0">
                <a:latin typeface="微软雅黑"/>
                <a:cs typeface="微软雅黑"/>
              </a:rPr>
              <a:t>在</a:t>
            </a:r>
            <a:r>
              <a:rPr sz="3000" spc="-10" dirty="0">
                <a:latin typeface="Arial"/>
                <a:cs typeface="Arial"/>
              </a:rPr>
              <a:t>M</a:t>
            </a:r>
            <a:r>
              <a:rPr sz="3000" spc="-15" baseline="-20833" dirty="0">
                <a:latin typeface="Arial"/>
                <a:cs typeface="Arial"/>
              </a:rPr>
              <a:t>1</a:t>
            </a:r>
            <a:r>
              <a:rPr sz="3000" spc="-10" dirty="0">
                <a:latin typeface="微软雅黑"/>
                <a:cs typeface="微软雅黑"/>
              </a:rPr>
              <a:t>上加工完毕</a:t>
            </a:r>
            <a:r>
              <a:rPr sz="3000" dirty="0">
                <a:latin typeface="微软雅黑"/>
                <a:cs typeface="微软雅黑"/>
              </a:rPr>
              <a:t>（</a:t>
            </a:r>
            <a:r>
              <a:rPr sz="3000" spc="-5" dirty="0">
                <a:latin typeface="微软雅黑"/>
                <a:cs typeface="微软雅黑"/>
              </a:rPr>
              <a:t>需时</a:t>
            </a:r>
            <a:r>
              <a:rPr sz="3000" spc="-25" dirty="0">
                <a:latin typeface="Arial"/>
                <a:cs typeface="Arial"/>
              </a:rPr>
              <a:t>a</a:t>
            </a:r>
            <a:r>
              <a:rPr sz="3000" spc="-37" baseline="-20833" dirty="0">
                <a:latin typeface="Arial"/>
                <a:cs typeface="Arial"/>
              </a:rPr>
              <a:t>i</a:t>
            </a:r>
            <a:r>
              <a:rPr sz="3000" spc="-25" dirty="0">
                <a:latin typeface="微软雅黑"/>
                <a:cs typeface="微软雅黑"/>
              </a:rPr>
              <a:t>）</a:t>
            </a:r>
            <a:r>
              <a:rPr sz="3000" dirty="0">
                <a:latin typeface="微软雅黑"/>
                <a:cs typeface="微软雅黑"/>
              </a:rPr>
              <a:t>之后，还要再等</a:t>
            </a:r>
            <a:r>
              <a:rPr sz="3000" spc="-20" dirty="0">
                <a:latin typeface="Arial"/>
                <a:cs typeface="Arial"/>
              </a:rPr>
              <a:t>t-</a:t>
            </a:r>
            <a:r>
              <a:rPr sz="3000" spc="-10" dirty="0">
                <a:latin typeface="Arial"/>
                <a:cs typeface="Arial"/>
              </a:rPr>
              <a:t>a</a:t>
            </a:r>
            <a:r>
              <a:rPr sz="3000" spc="-15" baseline="-20833" dirty="0">
                <a:latin typeface="Arial"/>
                <a:cs typeface="Arial"/>
              </a:rPr>
              <a:t>i</a:t>
            </a:r>
            <a:r>
              <a:rPr sz="3000" dirty="0">
                <a:latin typeface="微软雅黑"/>
                <a:cs typeface="微软雅黑"/>
              </a:rPr>
              <a:t>个时间单位才能开始在</a:t>
            </a:r>
            <a:r>
              <a:rPr sz="3000" spc="-15" dirty="0">
                <a:latin typeface="Arial"/>
                <a:cs typeface="Arial"/>
              </a:rPr>
              <a:t>M</a:t>
            </a:r>
            <a:r>
              <a:rPr sz="3000" spc="-22" baseline="-20833" dirty="0">
                <a:latin typeface="Arial"/>
                <a:cs typeface="Arial"/>
              </a:rPr>
              <a:t>2</a:t>
            </a:r>
            <a:r>
              <a:rPr sz="3000" spc="-20" dirty="0">
                <a:latin typeface="微软雅黑"/>
                <a:cs typeface="微软雅黑"/>
              </a:rPr>
              <a:t>上加工</a:t>
            </a:r>
            <a:r>
              <a:rPr sz="3000" dirty="0">
                <a:latin typeface="微软雅黑"/>
                <a:cs typeface="微软雅黑"/>
              </a:rPr>
              <a:t>若</a:t>
            </a:r>
            <a:r>
              <a:rPr sz="3000" spc="-10" dirty="0">
                <a:latin typeface="Arial"/>
                <a:cs typeface="Arial"/>
              </a:rPr>
              <a:t>t≤a</a:t>
            </a:r>
            <a:r>
              <a:rPr sz="3000" spc="-15" baseline="-20833" dirty="0">
                <a:latin typeface="Arial"/>
                <a:cs typeface="Arial"/>
              </a:rPr>
              <a:t>i</a:t>
            </a:r>
            <a:r>
              <a:rPr sz="3000" spc="-5" dirty="0">
                <a:latin typeface="微软雅黑"/>
                <a:cs typeface="微软雅黑"/>
              </a:rPr>
              <a:t>，则作业</a:t>
            </a:r>
            <a:r>
              <a:rPr sz="3000" dirty="0">
                <a:latin typeface="Arial"/>
                <a:cs typeface="Arial"/>
              </a:rPr>
              <a:t>i</a:t>
            </a:r>
            <a:r>
              <a:rPr sz="3000" dirty="0">
                <a:latin typeface="微软雅黑"/>
                <a:cs typeface="微软雅黑"/>
              </a:rPr>
              <a:t>在</a:t>
            </a:r>
            <a:r>
              <a:rPr sz="3000" spc="-15" dirty="0">
                <a:latin typeface="Arial"/>
                <a:cs typeface="Arial"/>
              </a:rPr>
              <a:t>M</a:t>
            </a:r>
            <a:r>
              <a:rPr sz="3000" spc="-22" baseline="-20833" dirty="0">
                <a:latin typeface="Arial"/>
                <a:cs typeface="Arial"/>
              </a:rPr>
              <a:t>1</a:t>
            </a:r>
            <a:r>
              <a:rPr sz="3000" spc="-5" dirty="0">
                <a:latin typeface="微软雅黑"/>
                <a:cs typeface="微软雅黑"/>
              </a:rPr>
              <a:t>上加工完毕之后，立即可以在</a:t>
            </a:r>
            <a:r>
              <a:rPr sz="3000" spc="-50" dirty="0">
                <a:latin typeface="微软雅黑"/>
                <a:cs typeface="微软雅黑"/>
              </a:rPr>
              <a:t> </a:t>
            </a:r>
            <a:r>
              <a:rPr sz="3000" spc="-10" dirty="0">
                <a:latin typeface="Arial"/>
                <a:cs typeface="Arial"/>
              </a:rPr>
              <a:t>M</a:t>
            </a:r>
            <a:r>
              <a:rPr sz="3000" spc="-15" baseline="-20833" dirty="0">
                <a:latin typeface="Arial"/>
                <a:cs typeface="Arial"/>
              </a:rPr>
              <a:t>2</a:t>
            </a:r>
            <a:r>
              <a:rPr sz="3000" spc="-5" dirty="0">
                <a:latin typeface="微软雅黑"/>
                <a:cs typeface="微软雅黑"/>
              </a:rPr>
              <a:t>上加工，等待时间为</a:t>
            </a:r>
            <a:r>
              <a:rPr sz="3000" spc="-10" dirty="0">
                <a:latin typeface="Arial"/>
                <a:cs typeface="Arial"/>
              </a:rPr>
              <a:t>0</a:t>
            </a:r>
            <a:r>
              <a:rPr sz="3000" spc="-5" dirty="0">
                <a:latin typeface="微软雅黑"/>
                <a:cs typeface="微软雅黑"/>
              </a:rPr>
              <a:t>。故</a:t>
            </a:r>
            <a:r>
              <a:rPr sz="3000" spc="-10" dirty="0">
                <a:latin typeface="Arial"/>
                <a:cs typeface="Arial"/>
              </a:rPr>
              <a:t>M</a:t>
            </a:r>
            <a:r>
              <a:rPr sz="3000" spc="-15" baseline="-20833" dirty="0">
                <a:latin typeface="Arial"/>
                <a:cs typeface="Arial"/>
              </a:rPr>
              <a:t>2</a:t>
            </a:r>
            <a:r>
              <a:rPr sz="3000" spc="-10" dirty="0">
                <a:latin typeface="微软雅黑"/>
                <a:cs typeface="微软雅黑"/>
              </a:rPr>
              <a:t>在开始对</a:t>
            </a:r>
            <a:r>
              <a:rPr sz="3000" spc="-10" dirty="0">
                <a:latin typeface="Arial"/>
                <a:cs typeface="Arial"/>
              </a:rPr>
              <a:t>S-{i}</a:t>
            </a:r>
            <a:r>
              <a:rPr sz="3000" spc="-30" dirty="0">
                <a:latin typeface="微软雅黑"/>
                <a:cs typeface="微软雅黑"/>
              </a:rPr>
              <a:t>中的</a:t>
            </a:r>
            <a:endParaRPr sz="3000" dirty="0">
              <a:latin typeface="微软雅黑"/>
              <a:cs typeface="微软雅黑"/>
            </a:endParaRPr>
          </a:p>
          <a:p>
            <a:pPr marL="63500" marR="215900">
              <a:lnSpc>
                <a:spcPct val="100000"/>
              </a:lnSpc>
              <a:spcBef>
                <a:spcPts val="5"/>
              </a:spcBef>
              <a:buNone/>
            </a:pPr>
            <a:r>
              <a:rPr sz="3000" dirty="0">
                <a:latin typeface="微软雅黑"/>
                <a:cs typeface="微软雅黑"/>
              </a:rPr>
              <a:t>作业进行加工之前，所需要的等待时间为</a:t>
            </a:r>
            <a:r>
              <a:rPr sz="3000" dirty="0">
                <a:latin typeface="Arial"/>
                <a:cs typeface="Arial"/>
              </a:rPr>
              <a:t>t’= b</a:t>
            </a:r>
            <a:r>
              <a:rPr sz="3000" baseline="-20833" dirty="0">
                <a:latin typeface="Arial"/>
                <a:cs typeface="Arial"/>
              </a:rPr>
              <a:t>i</a:t>
            </a:r>
            <a:r>
              <a:rPr sz="3000" spc="-7" baseline="-20833" dirty="0">
                <a:latin typeface="Arial"/>
                <a:cs typeface="Arial"/>
              </a:rPr>
              <a:t> </a:t>
            </a:r>
            <a:r>
              <a:rPr sz="3000" spc="-50" dirty="0">
                <a:latin typeface="Arial"/>
                <a:cs typeface="Arial"/>
              </a:rPr>
              <a:t>+ </a:t>
            </a:r>
            <a:r>
              <a:rPr sz="3000" spc="-10" dirty="0">
                <a:latin typeface="Arial"/>
                <a:cs typeface="Arial"/>
              </a:rPr>
              <a:t>max{t-a</a:t>
            </a:r>
            <a:r>
              <a:rPr sz="3000" spc="-15" baseline="-20833" dirty="0">
                <a:latin typeface="Arial"/>
                <a:cs typeface="Arial"/>
              </a:rPr>
              <a:t>i</a:t>
            </a:r>
            <a:r>
              <a:rPr sz="3000" spc="-10" dirty="0">
                <a:latin typeface="Arial"/>
                <a:cs typeface="Arial"/>
              </a:rPr>
              <a:t>,0}</a:t>
            </a:r>
            <a:r>
              <a:rPr sz="3000" dirty="0">
                <a:latin typeface="微软雅黑"/>
                <a:cs typeface="微软雅黑"/>
              </a:rPr>
              <a:t>。</a:t>
            </a:r>
            <a:r>
              <a:rPr sz="3000" spc="-10" dirty="0">
                <a:latin typeface="微软雅黑"/>
                <a:cs typeface="微软雅黑"/>
              </a:rPr>
              <a:t>（</a:t>
            </a:r>
            <a:r>
              <a:rPr sz="3000" spc="-10" dirty="0">
                <a:latin typeface="Arial"/>
                <a:cs typeface="Arial"/>
              </a:rPr>
              <a:t>b</a:t>
            </a:r>
            <a:r>
              <a:rPr sz="3000" spc="-15" baseline="-20833" dirty="0">
                <a:latin typeface="Arial"/>
                <a:cs typeface="Arial"/>
              </a:rPr>
              <a:t>i</a:t>
            </a:r>
            <a:r>
              <a:rPr sz="3000" dirty="0">
                <a:latin typeface="微软雅黑"/>
                <a:cs typeface="微软雅黑"/>
              </a:rPr>
              <a:t>是作业</a:t>
            </a:r>
            <a:r>
              <a:rPr sz="3000" spc="-10" dirty="0">
                <a:latin typeface="Arial"/>
                <a:cs typeface="Arial"/>
              </a:rPr>
              <a:t>i</a:t>
            </a:r>
            <a:r>
              <a:rPr sz="3000" dirty="0">
                <a:latin typeface="微软雅黑"/>
                <a:cs typeface="微软雅黑"/>
              </a:rPr>
              <a:t>在</a:t>
            </a:r>
            <a:r>
              <a:rPr sz="3000" spc="-20" dirty="0">
                <a:latin typeface="Arial"/>
                <a:cs typeface="Arial"/>
              </a:rPr>
              <a:t>M</a:t>
            </a:r>
            <a:r>
              <a:rPr sz="3000" spc="-30" baseline="-20833" dirty="0">
                <a:latin typeface="Arial"/>
                <a:cs typeface="Arial"/>
              </a:rPr>
              <a:t>2</a:t>
            </a:r>
            <a:r>
              <a:rPr sz="3000" dirty="0">
                <a:latin typeface="微软雅黑"/>
                <a:cs typeface="微软雅黑"/>
              </a:rPr>
              <a:t>上加工所需的时间）</a:t>
            </a:r>
            <a:r>
              <a:rPr sz="3000" spc="-50" dirty="0">
                <a:latin typeface="微软雅黑"/>
                <a:cs typeface="微软雅黑"/>
              </a:rPr>
              <a:t>。</a:t>
            </a:r>
            <a:r>
              <a:rPr sz="3000" spc="-10" dirty="0">
                <a:latin typeface="微软雅黑"/>
                <a:cs typeface="微软雅黑"/>
              </a:rPr>
              <a:t>所以，假定</a:t>
            </a:r>
            <a:r>
              <a:rPr sz="3000" spc="-10" dirty="0">
                <a:latin typeface="Arial"/>
                <a:cs typeface="Arial"/>
              </a:rPr>
              <a:t>a</a:t>
            </a:r>
            <a:r>
              <a:rPr sz="3000" spc="-15" baseline="-20833" dirty="0">
                <a:latin typeface="Arial"/>
                <a:cs typeface="Arial"/>
              </a:rPr>
              <a:t>i</a:t>
            </a:r>
            <a:r>
              <a:rPr sz="3000" spc="-10" dirty="0">
                <a:latin typeface="微软雅黑"/>
                <a:cs typeface="微软雅黑"/>
              </a:rPr>
              <a:t>为已知的使得</a:t>
            </a:r>
            <a:r>
              <a:rPr sz="3000" spc="-25" dirty="0">
                <a:latin typeface="Arial"/>
                <a:cs typeface="Arial"/>
              </a:rPr>
              <a:t>T(S,t)</a:t>
            </a:r>
            <a:r>
              <a:rPr sz="3000" spc="-15" dirty="0">
                <a:latin typeface="微软雅黑"/>
                <a:cs typeface="微软雅黑"/>
              </a:rPr>
              <a:t>值最小的第一个执</a:t>
            </a:r>
            <a:r>
              <a:rPr sz="3000" spc="-10" dirty="0">
                <a:latin typeface="微软雅黑"/>
                <a:cs typeface="微软雅黑"/>
              </a:rPr>
              <a:t>行的作业，可以得到</a:t>
            </a:r>
            <a:endParaRPr sz="3000" dirty="0">
              <a:latin typeface="微软雅黑"/>
              <a:cs typeface="微软雅黑"/>
            </a:endParaRPr>
          </a:p>
        </p:txBody>
      </p:sp>
      <p:sp>
        <p:nvSpPr>
          <p:cNvPr id="5" name="object 5"/>
          <p:cNvSpPr txBox="1"/>
          <p:nvPr/>
        </p:nvSpPr>
        <p:spPr>
          <a:xfrm>
            <a:off x="714451" y="6180835"/>
            <a:ext cx="5824855" cy="483234"/>
          </a:xfrm>
          <a:prstGeom prst="rect">
            <a:avLst/>
          </a:prstGeom>
        </p:spPr>
        <p:txBody>
          <a:bodyPr vert="horz" wrap="square" lIns="0" tIns="12700" rIns="0" bIns="0" rtlCol="0">
            <a:spAutoFit/>
          </a:bodyPr>
          <a:lstStyle/>
          <a:p>
            <a:pPr marL="38100">
              <a:lnSpc>
                <a:spcPct val="100000"/>
              </a:lnSpc>
              <a:spcBef>
                <a:spcPts val="100"/>
              </a:spcBef>
              <a:buNone/>
            </a:pPr>
            <a:r>
              <a:rPr sz="3000" dirty="0">
                <a:latin typeface="Arial"/>
                <a:cs typeface="Arial"/>
              </a:rPr>
              <a:t>T(S,t)= a</a:t>
            </a:r>
            <a:r>
              <a:rPr sz="3000" baseline="-20833" dirty="0">
                <a:latin typeface="Arial"/>
                <a:cs typeface="Arial"/>
              </a:rPr>
              <a:t>i</a:t>
            </a:r>
            <a:r>
              <a:rPr sz="3000" dirty="0">
                <a:latin typeface="Arial"/>
                <a:cs typeface="Arial"/>
              </a:rPr>
              <a:t>+</a:t>
            </a:r>
            <a:r>
              <a:rPr sz="3000" spc="-85" dirty="0">
                <a:latin typeface="Arial"/>
                <a:cs typeface="Arial"/>
              </a:rPr>
              <a:t> </a:t>
            </a:r>
            <a:r>
              <a:rPr sz="3000" spc="-25" dirty="0">
                <a:latin typeface="Arial"/>
                <a:cs typeface="Arial"/>
              </a:rPr>
              <a:t>T(S-</a:t>
            </a:r>
            <a:r>
              <a:rPr sz="3000" dirty="0">
                <a:latin typeface="Arial"/>
                <a:cs typeface="Arial"/>
              </a:rPr>
              <a:t>{i},</a:t>
            </a:r>
            <a:r>
              <a:rPr sz="3000" spc="-20" dirty="0">
                <a:latin typeface="Arial"/>
                <a:cs typeface="Arial"/>
              </a:rPr>
              <a:t> </a:t>
            </a:r>
            <a:r>
              <a:rPr sz="3000" dirty="0">
                <a:latin typeface="Arial"/>
                <a:cs typeface="Arial"/>
              </a:rPr>
              <a:t>b</a:t>
            </a:r>
            <a:r>
              <a:rPr sz="3000" baseline="-20833" dirty="0">
                <a:latin typeface="Arial"/>
                <a:cs typeface="Arial"/>
              </a:rPr>
              <a:t>i</a:t>
            </a:r>
            <a:r>
              <a:rPr sz="3000" spc="-30" baseline="-20833" dirty="0">
                <a:latin typeface="Arial"/>
                <a:cs typeface="Arial"/>
              </a:rPr>
              <a:t> </a:t>
            </a:r>
            <a:r>
              <a:rPr sz="3000" dirty="0">
                <a:latin typeface="Arial"/>
                <a:cs typeface="Arial"/>
              </a:rPr>
              <a:t>+</a:t>
            </a:r>
            <a:r>
              <a:rPr sz="3000" spc="-25" dirty="0">
                <a:latin typeface="Arial"/>
                <a:cs typeface="Arial"/>
              </a:rPr>
              <a:t> </a:t>
            </a:r>
            <a:r>
              <a:rPr sz="3000" spc="-10" dirty="0">
                <a:latin typeface="Arial"/>
                <a:cs typeface="Arial"/>
              </a:rPr>
              <a:t>max{t-a</a:t>
            </a:r>
            <a:r>
              <a:rPr sz="3000" spc="-15" baseline="-20833" dirty="0">
                <a:latin typeface="Arial"/>
                <a:cs typeface="Arial"/>
              </a:rPr>
              <a:t>i</a:t>
            </a:r>
            <a:r>
              <a:rPr sz="3000" spc="-10" dirty="0">
                <a:latin typeface="Arial"/>
                <a:cs typeface="Arial"/>
              </a:rPr>
              <a:t>,0})</a:t>
            </a:r>
            <a:endParaRPr sz="3000">
              <a:latin typeface="Arial"/>
              <a:cs typeface="Arial"/>
            </a:endParaRPr>
          </a:p>
        </p:txBody>
      </p:sp>
    </p:spTree>
    <p:extLst>
      <p:ext uri="{BB962C8B-B14F-4D97-AF65-F5344CB8AC3E}">
        <p14:creationId xmlns:p14="http://schemas.microsoft.com/office/powerpoint/2010/main" val="3207956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962" y="6172961"/>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pic>
        <p:nvPicPr>
          <p:cNvPr id="3" name="object 3"/>
          <p:cNvPicPr/>
          <p:nvPr/>
        </p:nvPicPr>
        <p:blipFill>
          <a:blip r:embed="rId2" cstate="print"/>
          <a:stretch>
            <a:fillRect/>
          </a:stretch>
        </p:blipFill>
        <p:spPr>
          <a:xfrm>
            <a:off x="972311" y="405384"/>
            <a:ext cx="7424928" cy="5692140"/>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46990">
              <a:lnSpc>
                <a:spcPts val="1375"/>
              </a:lnSpc>
            </a:pPr>
            <a:fld id="{81D60167-4931-47E6-BA6A-407CBD079E47}" type="slidenum">
              <a:rPr spc="-25" dirty="0"/>
              <a:t>54</a:t>
            </a:fld>
            <a:endParaRPr spc="-25" dirty="0"/>
          </a:p>
        </p:txBody>
      </p:sp>
    </p:spTree>
    <p:extLst>
      <p:ext uri="{BB962C8B-B14F-4D97-AF65-F5344CB8AC3E}">
        <p14:creationId xmlns:p14="http://schemas.microsoft.com/office/powerpoint/2010/main" val="298455003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97585" y="443608"/>
            <a:ext cx="8865107" cy="4770120"/>
          </a:xfrm>
          <a:prstGeom prst="rect">
            <a:avLst/>
          </a:prstGeom>
        </p:spPr>
      </p:pic>
      <p:sp>
        <p:nvSpPr>
          <p:cNvPr id="3" name="object 3"/>
          <p:cNvSpPr txBox="1"/>
          <p:nvPr/>
        </p:nvSpPr>
        <p:spPr>
          <a:xfrm>
            <a:off x="232867" y="5182361"/>
            <a:ext cx="8903335" cy="1036181"/>
          </a:xfrm>
          <a:prstGeom prst="rect">
            <a:avLst/>
          </a:prstGeom>
        </p:spPr>
        <p:txBody>
          <a:bodyPr vert="horz" wrap="square" lIns="0" tIns="12700" rIns="0" bIns="0" rtlCol="0">
            <a:spAutoFit/>
          </a:bodyPr>
          <a:lstStyle/>
          <a:p>
            <a:pPr marL="38100">
              <a:lnSpc>
                <a:spcPct val="100000"/>
              </a:lnSpc>
              <a:spcBef>
                <a:spcPts val="100"/>
              </a:spcBef>
              <a:buNone/>
            </a:pPr>
            <a:r>
              <a:rPr sz="2000" b="1" spc="-15" dirty="0">
                <a:solidFill>
                  <a:srgbClr val="3366FF"/>
                </a:solidFill>
                <a:latin typeface="微软雅黑"/>
                <a:cs typeface="微软雅黑"/>
              </a:rPr>
              <a:t>虽然满足最优子结构性质，也在一定程度满足子问题重叠性质。</a:t>
            </a:r>
            <a:r>
              <a:rPr sz="2000" spc="-10" dirty="0">
                <a:solidFill>
                  <a:srgbClr val="3D3D3D"/>
                </a:solidFill>
                <a:latin typeface="Arial"/>
                <a:cs typeface="Arial"/>
              </a:rPr>
              <a:t>N</a:t>
            </a:r>
            <a:r>
              <a:rPr sz="2000" spc="-25" dirty="0">
                <a:solidFill>
                  <a:srgbClr val="3D3D3D"/>
                </a:solidFill>
                <a:latin typeface="微软雅黑"/>
                <a:cs typeface="微软雅黑"/>
              </a:rPr>
              <a:t>的每个非空子</a:t>
            </a:r>
            <a:endParaRPr sz="2000" dirty="0">
              <a:latin typeface="微软雅黑"/>
              <a:cs typeface="微软雅黑"/>
            </a:endParaRPr>
          </a:p>
          <a:p>
            <a:pPr marL="38100">
              <a:lnSpc>
                <a:spcPct val="100000"/>
              </a:lnSpc>
              <a:buNone/>
            </a:pPr>
            <a:r>
              <a:rPr sz="2000" spc="-10" dirty="0">
                <a:solidFill>
                  <a:srgbClr val="3D3D3D"/>
                </a:solidFill>
                <a:latin typeface="微软雅黑"/>
                <a:cs typeface="微软雅黑"/>
              </a:rPr>
              <a:t>集都计算一次，共</a:t>
            </a:r>
            <a:r>
              <a:rPr sz="2000" dirty="0">
                <a:solidFill>
                  <a:srgbClr val="3D3D3D"/>
                </a:solidFill>
                <a:latin typeface="Arial"/>
                <a:cs typeface="Arial"/>
              </a:rPr>
              <a:t>2</a:t>
            </a:r>
            <a:r>
              <a:rPr sz="1950" baseline="25641" dirty="0">
                <a:solidFill>
                  <a:srgbClr val="3D3D3D"/>
                </a:solidFill>
                <a:latin typeface="Arial"/>
                <a:cs typeface="Arial"/>
              </a:rPr>
              <a:t>n</a:t>
            </a:r>
            <a:r>
              <a:rPr sz="2000" dirty="0">
                <a:solidFill>
                  <a:srgbClr val="3D3D3D"/>
                </a:solidFill>
                <a:latin typeface="Arial"/>
                <a:cs typeface="Arial"/>
              </a:rPr>
              <a:t>-</a:t>
            </a:r>
            <a:r>
              <a:rPr sz="2000" spc="-15" dirty="0">
                <a:solidFill>
                  <a:srgbClr val="3D3D3D"/>
                </a:solidFill>
                <a:latin typeface="Arial"/>
                <a:cs typeface="Arial"/>
              </a:rPr>
              <a:t>1</a:t>
            </a:r>
            <a:r>
              <a:rPr sz="2000" spc="-20" dirty="0">
                <a:solidFill>
                  <a:srgbClr val="3D3D3D"/>
                </a:solidFill>
                <a:latin typeface="微软雅黑"/>
                <a:cs typeface="微软雅黑"/>
              </a:rPr>
              <a:t>次，指数级的。</a:t>
            </a:r>
            <a:endParaRPr sz="2000" dirty="0">
              <a:latin typeface="微软雅黑"/>
              <a:cs typeface="微软雅黑"/>
            </a:endParaRPr>
          </a:p>
          <a:p>
            <a:pPr marL="48895">
              <a:lnSpc>
                <a:spcPct val="100000"/>
              </a:lnSpc>
              <a:spcBef>
                <a:spcPts val="305"/>
              </a:spcBef>
              <a:buNone/>
              <a:tabLst>
                <a:tab pos="8454390" algn="l"/>
              </a:tabLst>
            </a:pPr>
            <a:r>
              <a:rPr sz="2000" dirty="0">
                <a:solidFill>
                  <a:srgbClr val="3D3D3D"/>
                </a:solidFill>
                <a:latin typeface="微软雅黑"/>
                <a:cs typeface="微软雅黑"/>
              </a:rPr>
              <a:t>为</a:t>
            </a:r>
            <a:r>
              <a:rPr sz="2000" u="heavy" dirty="0">
                <a:solidFill>
                  <a:srgbClr val="3D3D3D"/>
                </a:solidFill>
                <a:uFill>
                  <a:solidFill>
                    <a:srgbClr val="CC9900"/>
                  </a:solidFill>
                </a:uFill>
                <a:latin typeface="微软雅黑"/>
                <a:cs typeface="微软雅黑"/>
              </a:rPr>
              <a:t>了解决这个问题引入</a:t>
            </a:r>
            <a:r>
              <a:rPr sz="2000" b="1" u="heavy" spc="-20" dirty="0">
                <a:solidFill>
                  <a:srgbClr val="3D3D3D"/>
                </a:solidFill>
                <a:uFill>
                  <a:solidFill>
                    <a:srgbClr val="CC9900"/>
                  </a:solidFill>
                </a:uFill>
                <a:latin typeface="Arial"/>
                <a:cs typeface="Arial"/>
              </a:rPr>
              <a:t>Johnson</a:t>
            </a:r>
            <a:r>
              <a:rPr sz="2000" b="1" u="heavy" dirty="0">
                <a:solidFill>
                  <a:srgbClr val="3D3D3D"/>
                </a:solidFill>
                <a:uFill>
                  <a:solidFill>
                    <a:srgbClr val="CC9900"/>
                  </a:solidFill>
                </a:uFill>
                <a:latin typeface="微软雅黑"/>
                <a:cs typeface="微软雅黑"/>
              </a:rPr>
              <a:t>不等</a:t>
            </a:r>
            <a:r>
              <a:rPr sz="2000" b="1" u="heavy" spc="-50" dirty="0">
                <a:solidFill>
                  <a:srgbClr val="3D3D3D"/>
                </a:solidFill>
                <a:uFill>
                  <a:solidFill>
                    <a:srgbClr val="CC9900"/>
                  </a:solidFill>
                </a:uFill>
                <a:latin typeface="微软雅黑"/>
                <a:cs typeface="微软雅黑"/>
              </a:rPr>
              <a:t>式</a:t>
            </a:r>
            <a:r>
              <a:rPr sz="2000" b="1" u="heavy" dirty="0">
                <a:solidFill>
                  <a:srgbClr val="3D3D3D"/>
                </a:solidFill>
                <a:uFill>
                  <a:solidFill>
                    <a:srgbClr val="CC9900"/>
                  </a:solidFill>
                </a:uFill>
                <a:latin typeface="微软雅黑"/>
                <a:cs typeface="微软雅黑"/>
              </a:rPr>
              <a:t>	</a:t>
            </a:r>
            <a:endParaRPr sz="2000" dirty="0">
              <a:latin typeface="微软雅黑"/>
              <a:cs typeface="微软雅黑"/>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46990">
              <a:lnSpc>
                <a:spcPts val="1375"/>
              </a:lnSpc>
            </a:pPr>
            <a:fld id="{81D60167-4931-47E6-BA6A-407CBD079E47}" type="slidenum">
              <a:rPr spc="-25" dirty="0"/>
              <a:t>55</a:t>
            </a:fld>
            <a:endParaRPr spc="-25" dirty="0"/>
          </a:p>
        </p:txBody>
      </p:sp>
    </p:spTree>
    <p:extLst>
      <p:ext uri="{BB962C8B-B14F-4D97-AF65-F5344CB8AC3E}">
        <p14:creationId xmlns:p14="http://schemas.microsoft.com/office/powerpoint/2010/main" val="174961303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07593" y="273557"/>
            <a:ext cx="4568463" cy="659155"/>
          </a:xfrm>
          <a:prstGeom prst="rect">
            <a:avLst/>
          </a:prstGeom>
        </p:spPr>
        <p:txBody>
          <a:bodyPr vert="horz" wrap="square" lIns="0" tIns="12700" rIns="0" bIns="0" rtlCol="0">
            <a:spAutoFit/>
          </a:bodyPr>
          <a:lstStyle/>
          <a:p>
            <a:pPr marL="12700">
              <a:lnSpc>
                <a:spcPct val="100000"/>
              </a:lnSpc>
              <a:spcBef>
                <a:spcPts val="100"/>
              </a:spcBef>
            </a:pPr>
            <a:r>
              <a:rPr spc="-25" dirty="0">
                <a:latin typeface="Garamond"/>
                <a:cs typeface="Garamond"/>
              </a:rPr>
              <a:t>Johnson</a:t>
            </a:r>
            <a:r>
              <a:rPr spc="-20" dirty="0"/>
              <a:t>不等式</a:t>
            </a:r>
          </a:p>
        </p:txBody>
      </p:sp>
      <p:sp>
        <p:nvSpPr>
          <p:cNvPr id="6" name="object 6"/>
          <p:cNvSpPr txBox="1"/>
          <p:nvPr/>
        </p:nvSpPr>
        <p:spPr>
          <a:xfrm>
            <a:off x="494465" y="984621"/>
            <a:ext cx="8161020" cy="2312941"/>
          </a:xfrm>
          <a:prstGeom prst="rect">
            <a:avLst/>
          </a:prstGeom>
        </p:spPr>
        <p:txBody>
          <a:bodyPr vert="horz" wrap="square" lIns="0" tIns="12700" rIns="0" bIns="0" rtlCol="0">
            <a:spAutoFit/>
          </a:bodyPr>
          <a:lstStyle/>
          <a:p>
            <a:pPr marL="25400">
              <a:lnSpc>
                <a:spcPct val="100000"/>
              </a:lnSpc>
              <a:spcBef>
                <a:spcPts val="100"/>
              </a:spcBef>
              <a:buNone/>
            </a:pPr>
            <a:r>
              <a:rPr sz="2400" spc="-5" dirty="0">
                <a:latin typeface="宋体"/>
                <a:cs typeface="宋体"/>
              </a:rPr>
              <a:t>对递归式的深入分析表明，算法可进一步得到简化。</a:t>
            </a:r>
            <a:endParaRPr sz="2400" dirty="0">
              <a:latin typeface="宋体"/>
              <a:cs typeface="宋体"/>
            </a:endParaRPr>
          </a:p>
          <a:p>
            <a:pPr marL="25400">
              <a:lnSpc>
                <a:spcPct val="100000"/>
              </a:lnSpc>
              <a:buNone/>
            </a:pPr>
            <a:r>
              <a:rPr sz="2400" dirty="0">
                <a:latin typeface="宋体"/>
                <a:cs typeface="宋体"/>
              </a:rPr>
              <a:t>设</a:t>
            </a:r>
            <a:r>
              <a:rPr sz="2400" spc="-10" dirty="0">
                <a:latin typeface="Symbol"/>
                <a:cs typeface="Symbol"/>
              </a:rPr>
              <a:t></a:t>
            </a:r>
            <a:r>
              <a:rPr sz="2400" dirty="0">
                <a:latin typeface="宋体"/>
                <a:cs typeface="宋体"/>
              </a:rPr>
              <a:t>是作业集</a:t>
            </a:r>
            <a:r>
              <a:rPr sz="2400" spc="-25" dirty="0">
                <a:latin typeface="Times New Roman"/>
                <a:cs typeface="Times New Roman"/>
              </a:rPr>
              <a:t>S</a:t>
            </a:r>
            <a:r>
              <a:rPr sz="2400" spc="-5" dirty="0">
                <a:latin typeface="宋体"/>
                <a:cs typeface="宋体"/>
              </a:rPr>
              <a:t>在机器</a:t>
            </a:r>
            <a:r>
              <a:rPr sz="2400" spc="-20" dirty="0">
                <a:latin typeface="Times New Roman"/>
                <a:cs typeface="Times New Roman"/>
              </a:rPr>
              <a:t>M</a:t>
            </a:r>
            <a:r>
              <a:rPr sz="2400" spc="-30" baseline="-20833" dirty="0">
                <a:latin typeface="Times New Roman"/>
                <a:cs typeface="Times New Roman"/>
              </a:rPr>
              <a:t>2</a:t>
            </a:r>
            <a:r>
              <a:rPr sz="2400" dirty="0">
                <a:latin typeface="宋体"/>
                <a:cs typeface="宋体"/>
              </a:rPr>
              <a:t>的等待时间为</a:t>
            </a:r>
            <a:r>
              <a:rPr sz="2400" i="1" dirty="0">
                <a:latin typeface="Times New Roman"/>
                <a:cs typeface="Times New Roman"/>
              </a:rPr>
              <a:t>t</a:t>
            </a:r>
            <a:r>
              <a:rPr sz="2400" spc="-5" dirty="0">
                <a:latin typeface="宋体"/>
                <a:cs typeface="宋体"/>
              </a:rPr>
              <a:t>时的任一最优调度。若</a:t>
            </a:r>
            <a:endParaRPr sz="2400" dirty="0">
              <a:latin typeface="宋体"/>
              <a:cs typeface="宋体"/>
            </a:endParaRPr>
          </a:p>
          <a:p>
            <a:pPr marL="25400" marR="1583055">
              <a:lnSpc>
                <a:spcPts val="2840"/>
              </a:lnSpc>
              <a:spcBef>
                <a:spcPts val="125"/>
              </a:spcBef>
              <a:buNone/>
            </a:pPr>
            <a:r>
              <a:rPr sz="2400" dirty="0">
                <a:latin typeface="Symbol"/>
                <a:cs typeface="Symbol"/>
              </a:rPr>
              <a:t></a:t>
            </a:r>
            <a:r>
              <a:rPr sz="2400" dirty="0">
                <a:latin typeface="Times New Roman"/>
                <a:cs typeface="Times New Roman"/>
              </a:rPr>
              <a:t>(1)=i</a:t>
            </a:r>
            <a:r>
              <a:rPr sz="2400" spc="-10" dirty="0">
                <a:latin typeface="Times New Roman"/>
                <a:cs typeface="Times New Roman"/>
              </a:rPr>
              <a:t>, </a:t>
            </a:r>
            <a:r>
              <a:rPr sz="2400" spc="-10" dirty="0">
                <a:latin typeface="Symbol"/>
                <a:cs typeface="Symbol"/>
              </a:rPr>
              <a:t></a:t>
            </a:r>
            <a:r>
              <a:rPr sz="2400" spc="-10" dirty="0">
                <a:latin typeface="Times New Roman"/>
                <a:cs typeface="Times New Roman"/>
              </a:rPr>
              <a:t>(2)=j</a:t>
            </a:r>
            <a:r>
              <a:rPr sz="2400" spc="-5" dirty="0">
                <a:latin typeface="宋体"/>
                <a:cs typeface="宋体"/>
              </a:rPr>
              <a:t>。则由动态规划递归式可得</a:t>
            </a:r>
            <a:r>
              <a:rPr sz="2400" spc="-50" dirty="0">
                <a:latin typeface="Times New Roman"/>
                <a:cs typeface="Times New Roman"/>
              </a:rPr>
              <a:t>: </a:t>
            </a:r>
            <a:endParaRPr lang="en-US" sz="2400" spc="-50" dirty="0" smtClean="0">
              <a:latin typeface="Times New Roman"/>
              <a:cs typeface="Times New Roman"/>
            </a:endParaRPr>
          </a:p>
          <a:p>
            <a:pPr marL="25400" marR="1583055">
              <a:lnSpc>
                <a:spcPts val="2840"/>
              </a:lnSpc>
              <a:spcBef>
                <a:spcPts val="125"/>
              </a:spcBef>
              <a:buNone/>
            </a:pPr>
            <a:endParaRPr lang="en-US" sz="2400" spc="-50" dirty="0">
              <a:latin typeface="Times New Roman"/>
              <a:cs typeface="Times New Roman"/>
            </a:endParaRPr>
          </a:p>
          <a:p>
            <a:pPr marL="25400" marR="1583055">
              <a:lnSpc>
                <a:spcPts val="2840"/>
              </a:lnSpc>
              <a:spcBef>
                <a:spcPts val="125"/>
              </a:spcBef>
              <a:buNone/>
            </a:pPr>
            <a:r>
              <a:rPr sz="2400" spc="-10" dirty="0" smtClean="0">
                <a:latin typeface="Times New Roman"/>
                <a:cs typeface="Times New Roman"/>
              </a:rPr>
              <a:t>T(</a:t>
            </a:r>
            <a:r>
              <a:rPr sz="2400" spc="-10" dirty="0" err="1" smtClean="0">
                <a:latin typeface="Times New Roman"/>
                <a:cs typeface="Times New Roman"/>
              </a:rPr>
              <a:t>S,t</a:t>
            </a:r>
            <a:r>
              <a:rPr sz="2400" spc="-10" dirty="0">
                <a:latin typeface="Times New Roman"/>
                <a:cs typeface="Times New Roman"/>
              </a:rPr>
              <a:t>)=a</a:t>
            </a:r>
            <a:r>
              <a:rPr sz="2400" spc="-15" baseline="-20833" dirty="0">
                <a:latin typeface="Times New Roman"/>
                <a:cs typeface="Times New Roman"/>
              </a:rPr>
              <a:t>i</a:t>
            </a:r>
            <a:r>
              <a:rPr sz="2400" spc="-10" dirty="0">
                <a:latin typeface="Times New Roman"/>
                <a:cs typeface="Times New Roman"/>
              </a:rPr>
              <a:t>+T(S-{i},b</a:t>
            </a:r>
            <a:r>
              <a:rPr sz="2400" spc="-15" baseline="-20833" dirty="0">
                <a:latin typeface="Times New Roman"/>
                <a:cs typeface="Times New Roman"/>
              </a:rPr>
              <a:t>i</a:t>
            </a:r>
            <a:r>
              <a:rPr sz="2400" spc="-10" dirty="0">
                <a:latin typeface="Times New Roman"/>
                <a:cs typeface="Times New Roman"/>
              </a:rPr>
              <a:t>+max{t-a</a:t>
            </a:r>
            <a:r>
              <a:rPr sz="2400" spc="-15" baseline="-20833" dirty="0">
                <a:latin typeface="Times New Roman"/>
                <a:cs typeface="Times New Roman"/>
              </a:rPr>
              <a:t>i</a:t>
            </a:r>
            <a:r>
              <a:rPr sz="2400" spc="-10" dirty="0">
                <a:latin typeface="Times New Roman"/>
                <a:cs typeface="Times New Roman"/>
              </a:rPr>
              <a:t>,0})=a</a:t>
            </a:r>
            <a:r>
              <a:rPr sz="2400" spc="-15" baseline="-20833" dirty="0">
                <a:latin typeface="Times New Roman"/>
                <a:cs typeface="Times New Roman"/>
              </a:rPr>
              <a:t>i</a:t>
            </a:r>
            <a:r>
              <a:rPr sz="2400" spc="-10" dirty="0">
                <a:latin typeface="Times New Roman"/>
                <a:cs typeface="Times New Roman"/>
              </a:rPr>
              <a:t>+a</a:t>
            </a:r>
            <a:r>
              <a:rPr sz="2400" spc="-15" baseline="-20833" dirty="0">
                <a:latin typeface="Times New Roman"/>
                <a:cs typeface="Times New Roman"/>
              </a:rPr>
              <a:t>j</a:t>
            </a:r>
            <a:r>
              <a:rPr sz="2400" spc="-10" dirty="0">
                <a:latin typeface="Times New Roman"/>
                <a:cs typeface="Times New Roman"/>
              </a:rPr>
              <a:t>+T(S-{i,j},</a:t>
            </a:r>
            <a:r>
              <a:rPr sz="2400" spc="-10" dirty="0" err="1">
                <a:latin typeface="Times New Roman"/>
                <a:cs typeface="Times New Roman"/>
              </a:rPr>
              <a:t>t</a:t>
            </a:r>
            <a:r>
              <a:rPr sz="2400" spc="-15" baseline="-20833" dirty="0" err="1">
                <a:latin typeface="Times New Roman"/>
                <a:cs typeface="Times New Roman"/>
              </a:rPr>
              <a:t>ij</a:t>
            </a:r>
            <a:r>
              <a:rPr sz="2400" spc="-10" dirty="0" smtClean="0">
                <a:latin typeface="Times New Roman"/>
                <a:cs typeface="Times New Roman"/>
              </a:rPr>
              <a:t>)</a:t>
            </a:r>
            <a:endParaRPr lang="en-US" sz="2400" spc="-10" dirty="0" smtClean="0">
              <a:latin typeface="Times New Roman"/>
              <a:cs typeface="Times New Roman"/>
            </a:endParaRPr>
          </a:p>
          <a:p>
            <a:pPr marL="25400" marR="1583055">
              <a:lnSpc>
                <a:spcPts val="2840"/>
              </a:lnSpc>
              <a:spcBef>
                <a:spcPts val="125"/>
              </a:spcBef>
              <a:buNone/>
            </a:pPr>
            <a:endParaRPr sz="2400" dirty="0">
              <a:latin typeface="Times New Roman"/>
              <a:cs typeface="Times New Roman"/>
            </a:endParaRPr>
          </a:p>
        </p:txBody>
      </p:sp>
      <p:sp>
        <p:nvSpPr>
          <p:cNvPr id="7" name="object 7"/>
          <p:cNvSpPr txBox="1"/>
          <p:nvPr/>
        </p:nvSpPr>
        <p:spPr>
          <a:xfrm>
            <a:off x="2163994" y="3485674"/>
            <a:ext cx="3448050" cy="214801"/>
          </a:xfrm>
          <a:prstGeom prst="rect">
            <a:avLst/>
          </a:prstGeom>
        </p:spPr>
        <p:txBody>
          <a:bodyPr vert="horz" wrap="square" lIns="0" tIns="14604" rIns="0" bIns="0" rtlCol="0">
            <a:spAutoFit/>
          </a:bodyPr>
          <a:lstStyle/>
          <a:p>
            <a:pPr marL="12700">
              <a:lnSpc>
                <a:spcPct val="100000"/>
              </a:lnSpc>
              <a:spcBef>
                <a:spcPts val="114"/>
              </a:spcBef>
              <a:buNone/>
              <a:tabLst>
                <a:tab pos="1101725" algn="l"/>
                <a:tab pos="2553970" algn="l"/>
                <a:tab pos="3387090" algn="l"/>
              </a:tabLst>
            </a:pPr>
            <a:r>
              <a:rPr sz="1300" i="1" spc="-50" dirty="0">
                <a:latin typeface="Times New Roman"/>
                <a:cs typeface="Times New Roman"/>
              </a:rPr>
              <a:t>j</a:t>
            </a:r>
            <a:r>
              <a:rPr sz="1300" i="1" dirty="0">
                <a:latin typeface="Times New Roman"/>
                <a:cs typeface="Times New Roman"/>
              </a:rPr>
              <a:t>	</a:t>
            </a:r>
            <a:r>
              <a:rPr sz="1300" i="1" spc="-50" dirty="0">
                <a:latin typeface="Times New Roman"/>
                <a:cs typeface="Times New Roman"/>
              </a:rPr>
              <a:t>i</a:t>
            </a:r>
            <a:r>
              <a:rPr sz="1300" i="1" dirty="0">
                <a:latin typeface="Times New Roman"/>
                <a:cs typeface="Times New Roman"/>
              </a:rPr>
              <a:t>	</a:t>
            </a:r>
            <a:r>
              <a:rPr sz="1300" i="1" spc="-50" dirty="0">
                <a:latin typeface="Times New Roman"/>
                <a:cs typeface="Times New Roman"/>
              </a:rPr>
              <a:t>i</a:t>
            </a:r>
            <a:r>
              <a:rPr sz="1300" i="1" dirty="0">
                <a:latin typeface="Times New Roman"/>
                <a:cs typeface="Times New Roman"/>
              </a:rPr>
              <a:t>	</a:t>
            </a:r>
            <a:r>
              <a:rPr sz="1300" i="1" spc="-50" dirty="0">
                <a:latin typeface="Times New Roman"/>
                <a:cs typeface="Times New Roman"/>
              </a:rPr>
              <a:t>j</a:t>
            </a:r>
            <a:endParaRPr sz="1300">
              <a:latin typeface="Times New Roman"/>
              <a:cs typeface="Times New Roman"/>
            </a:endParaRPr>
          </a:p>
        </p:txBody>
      </p:sp>
      <p:sp>
        <p:nvSpPr>
          <p:cNvPr id="8" name="object 8"/>
          <p:cNvSpPr txBox="1"/>
          <p:nvPr/>
        </p:nvSpPr>
        <p:spPr>
          <a:xfrm>
            <a:off x="1743593" y="3638287"/>
            <a:ext cx="4956810" cy="1316355"/>
          </a:xfrm>
          <a:prstGeom prst="rect">
            <a:avLst/>
          </a:prstGeom>
        </p:spPr>
        <p:txBody>
          <a:bodyPr vert="horz" wrap="square" lIns="0" tIns="99695" rIns="0" bIns="0" rtlCol="0">
            <a:spAutoFit/>
          </a:bodyPr>
          <a:lstStyle/>
          <a:p>
            <a:pPr marL="50800">
              <a:lnSpc>
                <a:spcPct val="100000"/>
              </a:lnSpc>
              <a:spcBef>
                <a:spcPts val="785"/>
              </a:spcBef>
              <a:buNone/>
            </a:pPr>
            <a:r>
              <a:rPr sz="2250" dirty="0">
                <a:latin typeface="Symbol"/>
                <a:cs typeface="Symbol"/>
              </a:rPr>
              <a:t></a:t>
            </a:r>
            <a:r>
              <a:rPr sz="2250" spc="-120" dirty="0">
                <a:latin typeface="Times New Roman"/>
                <a:cs typeface="Times New Roman"/>
              </a:rPr>
              <a:t> </a:t>
            </a:r>
            <a:r>
              <a:rPr sz="2250" i="1" spc="85" dirty="0">
                <a:latin typeface="Times New Roman"/>
                <a:cs typeface="Times New Roman"/>
              </a:rPr>
              <a:t>b</a:t>
            </a:r>
            <a:r>
              <a:rPr sz="1950" i="1" spc="127" baseline="-23504" dirty="0">
                <a:latin typeface="Times New Roman"/>
                <a:cs typeface="Times New Roman"/>
              </a:rPr>
              <a:t>j</a:t>
            </a:r>
            <a:r>
              <a:rPr sz="1950" i="1" spc="547" baseline="-23504" dirty="0">
                <a:latin typeface="Times New Roman"/>
                <a:cs typeface="Times New Roman"/>
              </a:rPr>
              <a:t> </a:t>
            </a:r>
            <a:r>
              <a:rPr sz="2250" dirty="0">
                <a:latin typeface="Symbol"/>
                <a:cs typeface="Symbol"/>
              </a:rPr>
              <a:t></a:t>
            </a:r>
            <a:r>
              <a:rPr sz="2250" spc="-225" dirty="0">
                <a:latin typeface="Times New Roman"/>
                <a:cs typeface="Times New Roman"/>
              </a:rPr>
              <a:t> </a:t>
            </a:r>
            <a:r>
              <a:rPr sz="2250" i="1" dirty="0">
                <a:latin typeface="Times New Roman"/>
                <a:cs typeface="Times New Roman"/>
              </a:rPr>
              <a:t>b</a:t>
            </a:r>
            <a:r>
              <a:rPr sz="1950" i="1" baseline="-23504" dirty="0">
                <a:latin typeface="Times New Roman"/>
                <a:cs typeface="Times New Roman"/>
              </a:rPr>
              <a:t>i</a:t>
            </a:r>
            <a:r>
              <a:rPr sz="1950" i="1" spc="517" baseline="-23504" dirty="0">
                <a:latin typeface="Times New Roman"/>
                <a:cs typeface="Times New Roman"/>
              </a:rPr>
              <a:t> </a:t>
            </a:r>
            <a:r>
              <a:rPr sz="2250" dirty="0">
                <a:latin typeface="Symbol"/>
                <a:cs typeface="Symbol"/>
              </a:rPr>
              <a:t></a:t>
            </a:r>
            <a:r>
              <a:rPr sz="2250" spc="-195" dirty="0">
                <a:latin typeface="Times New Roman"/>
                <a:cs typeface="Times New Roman"/>
              </a:rPr>
              <a:t> </a:t>
            </a:r>
            <a:r>
              <a:rPr sz="2250" i="1" dirty="0">
                <a:latin typeface="Times New Roman"/>
                <a:cs typeface="Times New Roman"/>
              </a:rPr>
              <a:t>a</a:t>
            </a:r>
            <a:r>
              <a:rPr sz="2250" i="1" spc="-300" dirty="0">
                <a:latin typeface="Times New Roman"/>
                <a:cs typeface="Times New Roman"/>
              </a:rPr>
              <a:t> </a:t>
            </a:r>
            <a:r>
              <a:rPr sz="1950" i="1" baseline="-23504" dirty="0">
                <a:latin typeface="Times New Roman"/>
                <a:cs typeface="Times New Roman"/>
              </a:rPr>
              <a:t>j</a:t>
            </a:r>
            <a:r>
              <a:rPr sz="1950" i="1" spc="547" baseline="-23504" dirty="0">
                <a:latin typeface="Times New Roman"/>
                <a:cs typeface="Times New Roman"/>
              </a:rPr>
              <a:t> </a:t>
            </a:r>
            <a:r>
              <a:rPr sz="2250" dirty="0">
                <a:latin typeface="Symbol"/>
                <a:cs typeface="Symbol"/>
              </a:rPr>
              <a:t></a:t>
            </a:r>
            <a:r>
              <a:rPr sz="2250" spc="-150" dirty="0">
                <a:latin typeface="Times New Roman"/>
                <a:cs typeface="Times New Roman"/>
              </a:rPr>
              <a:t> </a:t>
            </a:r>
            <a:r>
              <a:rPr sz="2250" spc="-20" dirty="0">
                <a:latin typeface="Times New Roman"/>
                <a:cs typeface="Times New Roman"/>
              </a:rPr>
              <a:t>max{max{</a:t>
            </a:r>
            <a:r>
              <a:rPr sz="2250" i="1" spc="-20" dirty="0">
                <a:latin typeface="Times New Roman"/>
                <a:cs typeface="Times New Roman"/>
              </a:rPr>
              <a:t>t</a:t>
            </a:r>
            <a:r>
              <a:rPr sz="2250" i="1" spc="-60" dirty="0">
                <a:latin typeface="Times New Roman"/>
                <a:cs typeface="Times New Roman"/>
              </a:rPr>
              <a:t> </a:t>
            </a:r>
            <a:r>
              <a:rPr sz="2250" dirty="0">
                <a:latin typeface="Symbol"/>
                <a:cs typeface="Symbol"/>
              </a:rPr>
              <a:t></a:t>
            </a:r>
            <a:r>
              <a:rPr sz="2250" spc="-190" dirty="0">
                <a:latin typeface="Times New Roman"/>
                <a:cs typeface="Times New Roman"/>
              </a:rPr>
              <a:t> </a:t>
            </a:r>
            <a:r>
              <a:rPr sz="2250" i="1" dirty="0">
                <a:latin typeface="Times New Roman"/>
                <a:cs typeface="Times New Roman"/>
              </a:rPr>
              <a:t>a</a:t>
            </a:r>
            <a:r>
              <a:rPr sz="1950" i="1" baseline="-23504" dirty="0">
                <a:latin typeface="Times New Roman"/>
                <a:cs typeface="Times New Roman"/>
              </a:rPr>
              <a:t>i</a:t>
            </a:r>
            <a:r>
              <a:rPr sz="1950" i="1" spc="-89" baseline="-23504" dirty="0">
                <a:latin typeface="Times New Roman"/>
                <a:cs typeface="Times New Roman"/>
              </a:rPr>
              <a:t> </a:t>
            </a:r>
            <a:r>
              <a:rPr sz="2250" spc="-30" dirty="0">
                <a:latin typeface="Times New Roman"/>
                <a:cs typeface="Times New Roman"/>
              </a:rPr>
              <a:t>,0},</a:t>
            </a:r>
            <a:r>
              <a:rPr sz="2250" spc="-300" dirty="0">
                <a:latin typeface="Times New Roman"/>
                <a:cs typeface="Times New Roman"/>
              </a:rPr>
              <a:t> </a:t>
            </a:r>
            <a:r>
              <a:rPr sz="2250" i="1" dirty="0">
                <a:latin typeface="Times New Roman"/>
                <a:cs typeface="Times New Roman"/>
              </a:rPr>
              <a:t>a</a:t>
            </a:r>
            <a:r>
              <a:rPr sz="2250" i="1" spc="-305" dirty="0">
                <a:latin typeface="Times New Roman"/>
                <a:cs typeface="Times New Roman"/>
              </a:rPr>
              <a:t> </a:t>
            </a:r>
            <a:r>
              <a:rPr sz="1950" i="1" baseline="-23504" dirty="0">
                <a:latin typeface="Times New Roman"/>
                <a:cs typeface="Times New Roman"/>
              </a:rPr>
              <a:t>j</a:t>
            </a:r>
            <a:r>
              <a:rPr sz="1950" i="1" spc="547" baseline="-23504" dirty="0">
                <a:latin typeface="Times New Roman"/>
                <a:cs typeface="Times New Roman"/>
              </a:rPr>
              <a:t> </a:t>
            </a:r>
            <a:r>
              <a:rPr sz="2250" dirty="0">
                <a:latin typeface="Symbol"/>
                <a:cs typeface="Symbol"/>
              </a:rPr>
              <a:t></a:t>
            </a:r>
            <a:r>
              <a:rPr sz="2250" spc="-265" dirty="0">
                <a:latin typeface="Times New Roman"/>
                <a:cs typeface="Times New Roman"/>
              </a:rPr>
              <a:t> </a:t>
            </a:r>
            <a:r>
              <a:rPr sz="2250" i="1" spc="-60" dirty="0">
                <a:latin typeface="Times New Roman"/>
                <a:cs typeface="Times New Roman"/>
              </a:rPr>
              <a:t>b</a:t>
            </a:r>
            <a:r>
              <a:rPr sz="1950" i="1" spc="-89" baseline="-23504" dirty="0">
                <a:latin typeface="Times New Roman"/>
                <a:cs typeface="Times New Roman"/>
              </a:rPr>
              <a:t>i</a:t>
            </a:r>
            <a:r>
              <a:rPr sz="1950" i="1" spc="-262" baseline="-23504" dirty="0">
                <a:latin typeface="Times New Roman"/>
                <a:cs typeface="Times New Roman"/>
              </a:rPr>
              <a:t> </a:t>
            </a:r>
            <a:r>
              <a:rPr sz="2250" spc="-50" dirty="0">
                <a:latin typeface="Times New Roman"/>
                <a:cs typeface="Times New Roman"/>
              </a:rPr>
              <a:t>}</a:t>
            </a:r>
            <a:endParaRPr sz="2250" dirty="0">
              <a:latin typeface="Times New Roman"/>
              <a:cs typeface="Times New Roman"/>
            </a:endParaRPr>
          </a:p>
          <a:p>
            <a:pPr marL="50800">
              <a:lnSpc>
                <a:spcPct val="100000"/>
              </a:lnSpc>
              <a:spcBef>
                <a:spcPts val="690"/>
              </a:spcBef>
              <a:buNone/>
            </a:pPr>
            <a:r>
              <a:rPr sz="2250" dirty="0">
                <a:latin typeface="Symbol"/>
                <a:cs typeface="Symbol"/>
              </a:rPr>
              <a:t></a:t>
            </a:r>
            <a:r>
              <a:rPr sz="2250" spc="-125" dirty="0">
                <a:latin typeface="Times New Roman"/>
                <a:cs typeface="Times New Roman"/>
              </a:rPr>
              <a:t> </a:t>
            </a:r>
            <a:r>
              <a:rPr sz="2250" i="1" spc="85" dirty="0">
                <a:latin typeface="Times New Roman"/>
                <a:cs typeface="Times New Roman"/>
              </a:rPr>
              <a:t>b</a:t>
            </a:r>
            <a:r>
              <a:rPr sz="1950" i="1" spc="127" baseline="-23504" dirty="0">
                <a:latin typeface="Times New Roman"/>
                <a:cs typeface="Times New Roman"/>
              </a:rPr>
              <a:t>j</a:t>
            </a:r>
            <a:r>
              <a:rPr sz="1950" i="1" spc="540" baseline="-23504" dirty="0">
                <a:latin typeface="Times New Roman"/>
                <a:cs typeface="Times New Roman"/>
              </a:rPr>
              <a:t> </a:t>
            </a:r>
            <a:r>
              <a:rPr sz="2250" dirty="0">
                <a:latin typeface="Symbol"/>
                <a:cs typeface="Symbol"/>
              </a:rPr>
              <a:t></a:t>
            </a:r>
            <a:r>
              <a:rPr sz="2250" spc="-229" dirty="0">
                <a:latin typeface="Times New Roman"/>
                <a:cs typeface="Times New Roman"/>
              </a:rPr>
              <a:t> </a:t>
            </a:r>
            <a:r>
              <a:rPr sz="2250" i="1" dirty="0">
                <a:latin typeface="Times New Roman"/>
                <a:cs typeface="Times New Roman"/>
              </a:rPr>
              <a:t>b</a:t>
            </a:r>
            <a:r>
              <a:rPr sz="1950" i="1" baseline="-23504" dirty="0">
                <a:latin typeface="Times New Roman"/>
                <a:cs typeface="Times New Roman"/>
              </a:rPr>
              <a:t>i</a:t>
            </a:r>
            <a:r>
              <a:rPr sz="1950" i="1" spc="502" baseline="-23504" dirty="0">
                <a:latin typeface="Times New Roman"/>
                <a:cs typeface="Times New Roman"/>
              </a:rPr>
              <a:t> </a:t>
            </a:r>
            <a:r>
              <a:rPr sz="2250" dirty="0">
                <a:latin typeface="Symbol"/>
                <a:cs typeface="Symbol"/>
              </a:rPr>
              <a:t></a:t>
            </a:r>
            <a:r>
              <a:rPr sz="2250" spc="-200" dirty="0">
                <a:latin typeface="Times New Roman"/>
                <a:cs typeface="Times New Roman"/>
              </a:rPr>
              <a:t> </a:t>
            </a:r>
            <a:r>
              <a:rPr sz="2250" i="1" dirty="0">
                <a:latin typeface="Times New Roman"/>
                <a:cs typeface="Times New Roman"/>
              </a:rPr>
              <a:t>a</a:t>
            </a:r>
            <a:r>
              <a:rPr sz="2250" i="1" spc="-300" dirty="0">
                <a:latin typeface="Times New Roman"/>
                <a:cs typeface="Times New Roman"/>
              </a:rPr>
              <a:t> </a:t>
            </a:r>
            <a:r>
              <a:rPr sz="1950" i="1" baseline="-23504" dirty="0">
                <a:latin typeface="Times New Roman"/>
                <a:cs typeface="Times New Roman"/>
              </a:rPr>
              <a:t>j</a:t>
            </a:r>
            <a:r>
              <a:rPr sz="1950" i="1" spc="532" baseline="-23504" dirty="0">
                <a:latin typeface="Times New Roman"/>
                <a:cs typeface="Times New Roman"/>
              </a:rPr>
              <a:t> </a:t>
            </a:r>
            <a:r>
              <a:rPr sz="2250" dirty="0">
                <a:latin typeface="Symbol"/>
                <a:cs typeface="Symbol"/>
              </a:rPr>
              <a:t></a:t>
            </a:r>
            <a:r>
              <a:rPr sz="2250" spc="-150" dirty="0">
                <a:latin typeface="Times New Roman"/>
                <a:cs typeface="Times New Roman"/>
              </a:rPr>
              <a:t> </a:t>
            </a:r>
            <a:r>
              <a:rPr sz="2250" spc="-25" dirty="0">
                <a:latin typeface="Times New Roman"/>
                <a:cs typeface="Times New Roman"/>
              </a:rPr>
              <a:t>max{</a:t>
            </a:r>
            <a:r>
              <a:rPr sz="2250" i="1" spc="-25" dirty="0">
                <a:latin typeface="Times New Roman"/>
                <a:cs typeface="Times New Roman"/>
              </a:rPr>
              <a:t>t</a:t>
            </a:r>
            <a:r>
              <a:rPr sz="2250" i="1" spc="-65" dirty="0">
                <a:latin typeface="Times New Roman"/>
                <a:cs typeface="Times New Roman"/>
              </a:rPr>
              <a:t> </a:t>
            </a:r>
            <a:r>
              <a:rPr sz="2250" dirty="0">
                <a:latin typeface="Symbol"/>
                <a:cs typeface="Symbol"/>
              </a:rPr>
              <a:t></a:t>
            </a:r>
            <a:r>
              <a:rPr sz="2250" spc="-195" dirty="0">
                <a:latin typeface="Times New Roman"/>
                <a:cs typeface="Times New Roman"/>
              </a:rPr>
              <a:t> </a:t>
            </a:r>
            <a:r>
              <a:rPr sz="2250" i="1" dirty="0">
                <a:latin typeface="Times New Roman"/>
                <a:cs typeface="Times New Roman"/>
              </a:rPr>
              <a:t>a</a:t>
            </a:r>
            <a:r>
              <a:rPr sz="1950" i="1" baseline="-23504" dirty="0">
                <a:latin typeface="Times New Roman"/>
                <a:cs typeface="Times New Roman"/>
              </a:rPr>
              <a:t>i</a:t>
            </a:r>
            <a:r>
              <a:rPr sz="1950" i="1" spc="-97" baseline="-23504" dirty="0">
                <a:latin typeface="Times New Roman"/>
                <a:cs typeface="Times New Roman"/>
              </a:rPr>
              <a:t> </a:t>
            </a:r>
            <a:r>
              <a:rPr sz="2250" dirty="0">
                <a:latin typeface="Times New Roman"/>
                <a:cs typeface="Times New Roman"/>
              </a:rPr>
              <a:t>,</a:t>
            </a:r>
            <a:r>
              <a:rPr sz="2250" spc="-285" dirty="0">
                <a:latin typeface="Times New Roman"/>
                <a:cs typeface="Times New Roman"/>
              </a:rPr>
              <a:t> </a:t>
            </a:r>
            <a:r>
              <a:rPr sz="2250" i="1" dirty="0">
                <a:latin typeface="Times New Roman"/>
                <a:cs typeface="Times New Roman"/>
              </a:rPr>
              <a:t>a</a:t>
            </a:r>
            <a:r>
              <a:rPr sz="2250" i="1" spc="-305" dirty="0">
                <a:latin typeface="Times New Roman"/>
                <a:cs typeface="Times New Roman"/>
              </a:rPr>
              <a:t> </a:t>
            </a:r>
            <a:r>
              <a:rPr sz="1950" i="1" baseline="-23504" dirty="0">
                <a:latin typeface="Times New Roman"/>
                <a:cs typeface="Times New Roman"/>
              </a:rPr>
              <a:t>j</a:t>
            </a:r>
            <a:r>
              <a:rPr sz="1950" i="1" spc="532" baseline="-23504" dirty="0">
                <a:latin typeface="Times New Roman"/>
                <a:cs typeface="Times New Roman"/>
              </a:rPr>
              <a:t> </a:t>
            </a:r>
            <a:r>
              <a:rPr sz="2250" dirty="0">
                <a:latin typeface="Symbol"/>
                <a:cs typeface="Symbol"/>
              </a:rPr>
              <a:t></a:t>
            </a:r>
            <a:r>
              <a:rPr sz="2250" spc="-265" dirty="0">
                <a:latin typeface="Times New Roman"/>
                <a:cs typeface="Times New Roman"/>
              </a:rPr>
              <a:t> </a:t>
            </a:r>
            <a:r>
              <a:rPr sz="2250" i="1" spc="-55" dirty="0">
                <a:latin typeface="Times New Roman"/>
                <a:cs typeface="Times New Roman"/>
              </a:rPr>
              <a:t>b</a:t>
            </a:r>
            <a:r>
              <a:rPr sz="1950" i="1" spc="-82" baseline="-23504" dirty="0">
                <a:latin typeface="Times New Roman"/>
                <a:cs typeface="Times New Roman"/>
              </a:rPr>
              <a:t>i</a:t>
            </a:r>
            <a:r>
              <a:rPr sz="1950" i="1" spc="-89" baseline="-23504" dirty="0">
                <a:latin typeface="Times New Roman"/>
                <a:cs typeface="Times New Roman"/>
              </a:rPr>
              <a:t> </a:t>
            </a:r>
            <a:r>
              <a:rPr sz="2250" spc="-25" dirty="0">
                <a:latin typeface="Times New Roman"/>
                <a:cs typeface="Times New Roman"/>
              </a:rPr>
              <a:t>,0}</a:t>
            </a:r>
            <a:endParaRPr sz="2250" dirty="0">
              <a:latin typeface="Times New Roman"/>
              <a:cs typeface="Times New Roman"/>
            </a:endParaRPr>
          </a:p>
          <a:p>
            <a:pPr marL="50800">
              <a:lnSpc>
                <a:spcPct val="100000"/>
              </a:lnSpc>
              <a:spcBef>
                <a:spcPts val="685"/>
              </a:spcBef>
              <a:buNone/>
            </a:pPr>
            <a:r>
              <a:rPr sz="2250" dirty="0">
                <a:latin typeface="Symbol"/>
                <a:cs typeface="Symbol"/>
              </a:rPr>
              <a:t></a:t>
            </a:r>
            <a:r>
              <a:rPr sz="2250" spc="-120" dirty="0">
                <a:latin typeface="Times New Roman"/>
                <a:cs typeface="Times New Roman"/>
              </a:rPr>
              <a:t> </a:t>
            </a:r>
            <a:r>
              <a:rPr sz="2250" i="1" spc="85" dirty="0">
                <a:latin typeface="Times New Roman"/>
                <a:cs typeface="Times New Roman"/>
              </a:rPr>
              <a:t>b</a:t>
            </a:r>
            <a:r>
              <a:rPr sz="1950" i="1" spc="127" baseline="-23504" dirty="0">
                <a:latin typeface="Times New Roman"/>
                <a:cs typeface="Times New Roman"/>
              </a:rPr>
              <a:t>j</a:t>
            </a:r>
            <a:r>
              <a:rPr sz="1950" i="1" spc="547" baseline="-23504" dirty="0">
                <a:latin typeface="Times New Roman"/>
                <a:cs typeface="Times New Roman"/>
              </a:rPr>
              <a:t> </a:t>
            </a:r>
            <a:r>
              <a:rPr sz="2250" dirty="0">
                <a:latin typeface="Symbol"/>
                <a:cs typeface="Symbol"/>
              </a:rPr>
              <a:t></a:t>
            </a:r>
            <a:r>
              <a:rPr sz="2250" spc="-229" dirty="0">
                <a:latin typeface="Times New Roman"/>
                <a:cs typeface="Times New Roman"/>
              </a:rPr>
              <a:t> </a:t>
            </a:r>
            <a:r>
              <a:rPr sz="2250" i="1" dirty="0">
                <a:latin typeface="Times New Roman"/>
                <a:cs typeface="Times New Roman"/>
              </a:rPr>
              <a:t>b</a:t>
            </a:r>
            <a:r>
              <a:rPr sz="1950" i="1" baseline="-23504" dirty="0">
                <a:latin typeface="Times New Roman"/>
                <a:cs typeface="Times New Roman"/>
              </a:rPr>
              <a:t>i</a:t>
            </a:r>
            <a:r>
              <a:rPr sz="1950" i="1" spc="509" baseline="-23504" dirty="0">
                <a:latin typeface="Times New Roman"/>
                <a:cs typeface="Times New Roman"/>
              </a:rPr>
              <a:t> </a:t>
            </a:r>
            <a:r>
              <a:rPr sz="2250" dirty="0">
                <a:latin typeface="Symbol"/>
                <a:cs typeface="Symbol"/>
              </a:rPr>
              <a:t></a:t>
            </a:r>
            <a:r>
              <a:rPr sz="2250" spc="-195" dirty="0">
                <a:latin typeface="Times New Roman"/>
                <a:cs typeface="Times New Roman"/>
              </a:rPr>
              <a:t> </a:t>
            </a:r>
            <a:r>
              <a:rPr sz="2250" i="1" dirty="0">
                <a:latin typeface="Times New Roman"/>
                <a:cs typeface="Times New Roman"/>
              </a:rPr>
              <a:t>a</a:t>
            </a:r>
            <a:r>
              <a:rPr sz="2250" i="1" spc="-300" dirty="0">
                <a:latin typeface="Times New Roman"/>
                <a:cs typeface="Times New Roman"/>
              </a:rPr>
              <a:t> </a:t>
            </a:r>
            <a:r>
              <a:rPr sz="1950" i="1" baseline="-23504" dirty="0">
                <a:latin typeface="Times New Roman"/>
                <a:cs typeface="Times New Roman"/>
              </a:rPr>
              <a:t>j</a:t>
            </a:r>
            <a:r>
              <a:rPr sz="1950" i="1" spc="547" baseline="-23504" dirty="0">
                <a:latin typeface="Times New Roman"/>
                <a:cs typeface="Times New Roman"/>
              </a:rPr>
              <a:t> </a:t>
            </a:r>
            <a:r>
              <a:rPr sz="2250" dirty="0">
                <a:latin typeface="Symbol"/>
                <a:cs typeface="Symbol"/>
              </a:rPr>
              <a:t></a:t>
            </a:r>
            <a:r>
              <a:rPr sz="2250" spc="-195" dirty="0">
                <a:latin typeface="Times New Roman"/>
                <a:cs typeface="Times New Roman"/>
              </a:rPr>
              <a:t> </a:t>
            </a:r>
            <a:r>
              <a:rPr sz="2250" i="1" dirty="0">
                <a:latin typeface="Times New Roman"/>
                <a:cs typeface="Times New Roman"/>
              </a:rPr>
              <a:t>a</a:t>
            </a:r>
            <a:r>
              <a:rPr sz="1950" i="1" baseline="-23504" dirty="0">
                <a:latin typeface="Times New Roman"/>
                <a:cs typeface="Times New Roman"/>
              </a:rPr>
              <a:t>i</a:t>
            </a:r>
            <a:r>
              <a:rPr sz="1950" i="1" spc="509" baseline="-23504" dirty="0">
                <a:latin typeface="Times New Roman"/>
                <a:cs typeface="Times New Roman"/>
              </a:rPr>
              <a:t> </a:t>
            </a:r>
            <a:r>
              <a:rPr sz="2250" dirty="0">
                <a:latin typeface="Symbol"/>
                <a:cs typeface="Symbol"/>
              </a:rPr>
              <a:t></a:t>
            </a:r>
            <a:r>
              <a:rPr sz="2250" spc="-155" dirty="0">
                <a:latin typeface="Times New Roman"/>
                <a:cs typeface="Times New Roman"/>
              </a:rPr>
              <a:t> </a:t>
            </a:r>
            <a:r>
              <a:rPr sz="2250" spc="-10" dirty="0">
                <a:latin typeface="Times New Roman"/>
                <a:cs typeface="Times New Roman"/>
              </a:rPr>
              <a:t>max{</a:t>
            </a:r>
            <a:r>
              <a:rPr sz="2250" i="1" spc="-10" dirty="0">
                <a:latin typeface="Times New Roman"/>
                <a:cs typeface="Times New Roman"/>
              </a:rPr>
              <a:t>t</a:t>
            </a:r>
            <a:r>
              <a:rPr sz="2250" spc="-10" dirty="0">
                <a:latin typeface="Times New Roman"/>
                <a:cs typeface="Times New Roman"/>
              </a:rPr>
              <a:t>,</a:t>
            </a:r>
            <a:r>
              <a:rPr sz="2250" spc="-280" dirty="0">
                <a:latin typeface="Times New Roman"/>
                <a:cs typeface="Times New Roman"/>
              </a:rPr>
              <a:t> </a:t>
            </a:r>
            <a:r>
              <a:rPr sz="2250" i="1" dirty="0">
                <a:latin typeface="Times New Roman"/>
                <a:cs typeface="Times New Roman"/>
              </a:rPr>
              <a:t>a</a:t>
            </a:r>
            <a:r>
              <a:rPr sz="1950" i="1" baseline="-23504" dirty="0">
                <a:latin typeface="Times New Roman"/>
                <a:cs typeface="Times New Roman"/>
              </a:rPr>
              <a:t>i</a:t>
            </a:r>
            <a:r>
              <a:rPr sz="1950" i="1" spc="509" baseline="-23504" dirty="0">
                <a:latin typeface="Times New Roman"/>
                <a:cs typeface="Times New Roman"/>
              </a:rPr>
              <a:t> </a:t>
            </a:r>
            <a:r>
              <a:rPr sz="2250" dirty="0">
                <a:latin typeface="Symbol"/>
                <a:cs typeface="Symbol"/>
              </a:rPr>
              <a:t></a:t>
            </a:r>
            <a:r>
              <a:rPr sz="2250" spc="-155" dirty="0">
                <a:latin typeface="Times New Roman"/>
                <a:cs typeface="Times New Roman"/>
              </a:rPr>
              <a:t> </a:t>
            </a:r>
            <a:r>
              <a:rPr sz="2250" i="1" dirty="0">
                <a:latin typeface="Times New Roman"/>
                <a:cs typeface="Times New Roman"/>
              </a:rPr>
              <a:t>a</a:t>
            </a:r>
            <a:r>
              <a:rPr sz="2250" i="1" spc="-305" dirty="0">
                <a:latin typeface="Times New Roman"/>
                <a:cs typeface="Times New Roman"/>
              </a:rPr>
              <a:t> </a:t>
            </a:r>
            <a:r>
              <a:rPr sz="1950" i="1" baseline="-23504" dirty="0">
                <a:latin typeface="Times New Roman"/>
                <a:cs typeface="Times New Roman"/>
              </a:rPr>
              <a:t>j</a:t>
            </a:r>
            <a:r>
              <a:rPr sz="1950" i="1" spc="547" baseline="-23504" dirty="0">
                <a:latin typeface="Times New Roman"/>
                <a:cs typeface="Times New Roman"/>
              </a:rPr>
              <a:t> </a:t>
            </a:r>
            <a:r>
              <a:rPr sz="2250" dirty="0">
                <a:latin typeface="Symbol"/>
                <a:cs typeface="Symbol"/>
              </a:rPr>
              <a:t></a:t>
            </a:r>
            <a:r>
              <a:rPr sz="2250" spc="-270" dirty="0">
                <a:latin typeface="Times New Roman"/>
                <a:cs typeface="Times New Roman"/>
              </a:rPr>
              <a:t> </a:t>
            </a:r>
            <a:r>
              <a:rPr sz="2250" i="1" spc="-55" dirty="0">
                <a:latin typeface="Times New Roman"/>
                <a:cs typeface="Times New Roman"/>
              </a:rPr>
              <a:t>b</a:t>
            </a:r>
            <a:r>
              <a:rPr sz="1950" i="1" spc="-82" baseline="-23504" dirty="0">
                <a:latin typeface="Times New Roman"/>
                <a:cs typeface="Times New Roman"/>
              </a:rPr>
              <a:t>i</a:t>
            </a:r>
            <a:r>
              <a:rPr sz="1950" i="1" spc="-89" baseline="-23504" dirty="0">
                <a:latin typeface="Times New Roman"/>
                <a:cs typeface="Times New Roman"/>
              </a:rPr>
              <a:t> </a:t>
            </a:r>
            <a:r>
              <a:rPr sz="2250" dirty="0">
                <a:latin typeface="Times New Roman"/>
                <a:cs typeface="Times New Roman"/>
              </a:rPr>
              <a:t>,</a:t>
            </a:r>
            <a:r>
              <a:rPr sz="2250" spc="-285" dirty="0">
                <a:latin typeface="Times New Roman"/>
                <a:cs typeface="Times New Roman"/>
              </a:rPr>
              <a:t> </a:t>
            </a:r>
            <a:r>
              <a:rPr sz="2250" i="1" dirty="0">
                <a:latin typeface="Times New Roman"/>
                <a:cs typeface="Times New Roman"/>
              </a:rPr>
              <a:t>a</a:t>
            </a:r>
            <a:r>
              <a:rPr sz="1950" i="1" baseline="-23504" dirty="0">
                <a:latin typeface="Times New Roman"/>
                <a:cs typeface="Times New Roman"/>
              </a:rPr>
              <a:t>i</a:t>
            </a:r>
            <a:r>
              <a:rPr sz="1950" i="1" spc="-254" baseline="-23504" dirty="0">
                <a:latin typeface="Times New Roman"/>
                <a:cs typeface="Times New Roman"/>
              </a:rPr>
              <a:t> </a:t>
            </a:r>
            <a:r>
              <a:rPr sz="2250" spc="-50" dirty="0">
                <a:latin typeface="Times New Roman"/>
                <a:cs typeface="Times New Roman"/>
              </a:rPr>
              <a:t>}</a:t>
            </a:r>
            <a:endParaRPr sz="2250" dirty="0">
              <a:latin typeface="Times New Roman"/>
              <a:cs typeface="Times New Roman"/>
            </a:endParaRPr>
          </a:p>
        </p:txBody>
      </p:sp>
      <p:sp>
        <p:nvSpPr>
          <p:cNvPr id="9" name="object 9"/>
          <p:cNvSpPr txBox="1"/>
          <p:nvPr/>
        </p:nvSpPr>
        <p:spPr>
          <a:xfrm>
            <a:off x="1781693" y="3294333"/>
            <a:ext cx="4206240" cy="369570"/>
          </a:xfrm>
          <a:prstGeom prst="rect">
            <a:avLst/>
          </a:prstGeom>
        </p:spPr>
        <p:txBody>
          <a:bodyPr vert="horz" wrap="square" lIns="0" tIns="13335" rIns="0" bIns="0" rtlCol="0">
            <a:spAutoFit/>
          </a:bodyPr>
          <a:lstStyle/>
          <a:p>
            <a:pPr marL="12700">
              <a:lnSpc>
                <a:spcPct val="100000"/>
              </a:lnSpc>
              <a:spcBef>
                <a:spcPts val="105"/>
              </a:spcBef>
              <a:buNone/>
              <a:tabLst>
                <a:tab pos="528320" algn="l"/>
              </a:tabLst>
            </a:pPr>
            <a:r>
              <a:rPr sz="2250" dirty="0">
                <a:latin typeface="Symbol"/>
                <a:cs typeface="Symbol"/>
              </a:rPr>
              <a:t></a:t>
            </a:r>
            <a:r>
              <a:rPr sz="2250" spc="-110" dirty="0">
                <a:latin typeface="Times New Roman"/>
                <a:cs typeface="Times New Roman"/>
              </a:rPr>
              <a:t> </a:t>
            </a:r>
            <a:r>
              <a:rPr sz="2250" i="1" spc="-50" dirty="0">
                <a:latin typeface="Times New Roman"/>
                <a:cs typeface="Times New Roman"/>
              </a:rPr>
              <a:t>b</a:t>
            </a:r>
            <a:r>
              <a:rPr sz="2250" i="1" dirty="0">
                <a:latin typeface="Times New Roman"/>
                <a:cs typeface="Times New Roman"/>
              </a:rPr>
              <a:t>	</a:t>
            </a:r>
            <a:r>
              <a:rPr sz="2250" dirty="0">
                <a:latin typeface="Symbol"/>
                <a:cs typeface="Symbol"/>
              </a:rPr>
              <a:t></a:t>
            </a:r>
            <a:r>
              <a:rPr sz="2250" spc="-175" dirty="0">
                <a:latin typeface="Times New Roman"/>
                <a:cs typeface="Times New Roman"/>
              </a:rPr>
              <a:t> </a:t>
            </a:r>
            <a:r>
              <a:rPr sz="2250" dirty="0">
                <a:latin typeface="Times New Roman"/>
                <a:cs typeface="Times New Roman"/>
              </a:rPr>
              <a:t>max{</a:t>
            </a:r>
            <a:r>
              <a:rPr sz="2250" i="1" dirty="0">
                <a:latin typeface="Times New Roman"/>
                <a:cs typeface="Times New Roman"/>
              </a:rPr>
              <a:t>b</a:t>
            </a:r>
            <a:r>
              <a:rPr sz="2250" i="1" spc="325" dirty="0">
                <a:latin typeface="Times New Roman"/>
                <a:cs typeface="Times New Roman"/>
              </a:rPr>
              <a:t> </a:t>
            </a:r>
            <a:r>
              <a:rPr sz="2250" dirty="0">
                <a:latin typeface="Symbol"/>
                <a:cs typeface="Symbol"/>
              </a:rPr>
              <a:t></a:t>
            </a:r>
            <a:r>
              <a:rPr sz="2250" spc="-165" dirty="0">
                <a:latin typeface="Times New Roman"/>
                <a:cs typeface="Times New Roman"/>
              </a:rPr>
              <a:t> </a:t>
            </a:r>
            <a:r>
              <a:rPr sz="2250" spc="-25" dirty="0">
                <a:latin typeface="Times New Roman"/>
                <a:cs typeface="Times New Roman"/>
              </a:rPr>
              <a:t>max{</a:t>
            </a:r>
            <a:r>
              <a:rPr sz="2250" i="1" spc="-25" dirty="0">
                <a:latin typeface="Times New Roman"/>
                <a:cs typeface="Times New Roman"/>
              </a:rPr>
              <a:t>t</a:t>
            </a:r>
            <a:r>
              <a:rPr sz="2250" i="1" spc="-70" dirty="0">
                <a:latin typeface="Times New Roman"/>
                <a:cs typeface="Times New Roman"/>
              </a:rPr>
              <a:t> </a:t>
            </a:r>
            <a:r>
              <a:rPr sz="2250" dirty="0">
                <a:latin typeface="Symbol"/>
                <a:cs typeface="Symbol"/>
              </a:rPr>
              <a:t></a:t>
            </a:r>
            <a:r>
              <a:rPr sz="2250" spc="-195" dirty="0">
                <a:latin typeface="Times New Roman"/>
                <a:cs typeface="Times New Roman"/>
              </a:rPr>
              <a:t> </a:t>
            </a:r>
            <a:r>
              <a:rPr sz="2250" i="1" dirty="0">
                <a:latin typeface="Times New Roman"/>
                <a:cs typeface="Times New Roman"/>
              </a:rPr>
              <a:t>a</a:t>
            </a:r>
            <a:r>
              <a:rPr sz="2250" i="1" spc="40" dirty="0">
                <a:latin typeface="Times New Roman"/>
                <a:cs typeface="Times New Roman"/>
              </a:rPr>
              <a:t> </a:t>
            </a:r>
            <a:r>
              <a:rPr sz="2250" spc="-45" dirty="0">
                <a:latin typeface="Times New Roman"/>
                <a:cs typeface="Times New Roman"/>
              </a:rPr>
              <a:t>,0}</a:t>
            </a:r>
            <a:r>
              <a:rPr sz="2250" spc="-355" dirty="0">
                <a:latin typeface="Times New Roman"/>
                <a:cs typeface="Times New Roman"/>
              </a:rPr>
              <a:t> </a:t>
            </a:r>
            <a:r>
              <a:rPr sz="2250" dirty="0">
                <a:latin typeface="Symbol"/>
                <a:cs typeface="Symbol"/>
              </a:rPr>
              <a:t></a:t>
            </a:r>
            <a:r>
              <a:rPr sz="2250" spc="-200" dirty="0">
                <a:latin typeface="Times New Roman"/>
                <a:cs typeface="Times New Roman"/>
              </a:rPr>
              <a:t> </a:t>
            </a:r>
            <a:r>
              <a:rPr sz="2250" i="1" dirty="0">
                <a:latin typeface="Times New Roman"/>
                <a:cs typeface="Times New Roman"/>
              </a:rPr>
              <a:t>a</a:t>
            </a:r>
            <a:r>
              <a:rPr sz="2250" i="1" spc="345" dirty="0">
                <a:latin typeface="Times New Roman"/>
                <a:cs typeface="Times New Roman"/>
              </a:rPr>
              <a:t> </a:t>
            </a:r>
            <a:r>
              <a:rPr sz="2250" spc="-25" dirty="0">
                <a:latin typeface="Times New Roman"/>
                <a:cs typeface="Times New Roman"/>
              </a:rPr>
              <a:t>,0}</a:t>
            </a:r>
            <a:endParaRPr sz="2250" dirty="0">
              <a:latin typeface="Times New Roman"/>
              <a:cs typeface="Times New Roman"/>
            </a:endParaRPr>
          </a:p>
        </p:txBody>
      </p:sp>
      <p:sp>
        <p:nvSpPr>
          <p:cNvPr id="10" name="object 10"/>
          <p:cNvSpPr txBox="1"/>
          <p:nvPr/>
        </p:nvSpPr>
        <p:spPr>
          <a:xfrm>
            <a:off x="1582651" y="3485674"/>
            <a:ext cx="120650" cy="214801"/>
          </a:xfrm>
          <a:prstGeom prst="rect">
            <a:avLst/>
          </a:prstGeom>
        </p:spPr>
        <p:txBody>
          <a:bodyPr vert="horz" wrap="square" lIns="0" tIns="14604" rIns="0" bIns="0" rtlCol="0">
            <a:spAutoFit/>
          </a:bodyPr>
          <a:lstStyle/>
          <a:p>
            <a:pPr marL="12700">
              <a:lnSpc>
                <a:spcPct val="100000"/>
              </a:lnSpc>
              <a:spcBef>
                <a:spcPts val="114"/>
              </a:spcBef>
              <a:buNone/>
            </a:pPr>
            <a:r>
              <a:rPr sz="1300" i="1" spc="-25" dirty="0">
                <a:latin typeface="Times New Roman"/>
                <a:cs typeface="Times New Roman"/>
              </a:rPr>
              <a:t>ij</a:t>
            </a:r>
            <a:endParaRPr sz="1300">
              <a:latin typeface="Times New Roman"/>
              <a:cs typeface="Times New Roman"/>
            </a:endParaRPr>
          </a:p>
        </p:txBody>
      </p:sp>
      <p:sp>
        <p:nvSpPr>
          <p:cNvPr id="11" name="object 11"/>
          <p:cNvSpPr txBox="1"/>
          <p:nvPr/>
        </p:nvSpPr>
        <p:spPr>
          <a:xfrm>
            <a:off x="581943" y="3170429"/>
            <a:ext cx="1048385" cy="391160"/>
          </a:xfrm>
          <a:prstGeom prst="rect">
            <a:avLst/>
          </a:prstGeom>
        </p:spPr>
        <p:txBody>
          <a:bodyPr vert="horz" wrap="square" lIns="0" tIns="12700" rIns="0" bIns="0" rtlCol="0">
            <a:spAutoFit/>
          </a:bodyPr>
          <a:lstStyle/>
          <a:p>
            <a:pPr marL="38100">
              <a:lnSpc>
                <a:spcPct val="100000"/>
              </a:lnSpc>
              <a:spcBef>
                <a:spcPts val="100"/>
              </a:spcBef>
              <a:buNone/>
            </a:pPr>
            <a:r>
              <a:rPr sz="2400" spc="-10" dirty="0">
                <a:latin typeface="宋体"/>
                <a:cs typeface="宋体"/>
              </a:rPr>
              <a:t>其中，</a:t>
            </a:r>
            <a:r>
              <a:rPr sz="3375" i="1" spc="-37" baseline="-20987" dirty="0">
                <a:latin typeface="Times New Roman"/>
                <a:cs typeface="Times New Roman"/>
              </a:rPr>
              <a:t>t</a:t>
            </a:r>
            <a:endParaRPr sz="3375" baseline="-20987">
              <a:latin typeface="Times New Roman"/>
              <a:cs typeface="Times New Roman"/>
            </a:endParaRPr>
          </a:p>
        </p:txBody>
      </p:sp>
      <p:sp>
        <p:nvSpPr>
          <p:cNvPr id="12" name="object 12"/>
          <p:cNvSpPr txBox="1"/>
          <p:nvPr/>
        </p:nvSpPr>
        <p:spPr>
          <a:xfrm>
            <a:off x="494465" y="5277993"/>
            <a:ext cx="8300084" cy="854208"/>
          </a:xfrm>
          <a:prstGeom prst="rect">
            <a:avLst/>
          </a:prstGeom>
          <a:solidFill>
            <a:srgbClr val="FFCC00"/>
          </a:solidFill>
        </p:spPr>
        <p:txBody>
          <a:bodyPr vert="horz" wrap="square" lIns="0" tIns="41275" rIns="0" bIns="0" rtlCol="0">
            <a:spAutoFit/>
          </a:bodyPr>
          <a:lstStyle/>
          <a:p>
            <a:pPr marL="91440">
              <a:lnSpc>
                <a:spcPct val="100000"/>
              </a:lnSpc>
              <a:spcBef>
                <a:spcPts val="325"/>
              </a:spcBef>
              <a:buNone/>
            </a:pPr>
            <a:r>
              <a:rPr sz="2400" dirty="0">
                <a:latin typeface="宋体"/>
                <a:cs typeface="宋体"/>
              </a:rPr>
              <a:t>如果作业</a:t>
            </a:r>
            <a:r>
              <a:rPr sz="2400" dirty="0">
                <a:latin typeface="Times New Roman"/>
                <a:cs typeface="Times New Roman"/>
              </a:rPr>
              <a:t>i</a:t>
            </a:r>
            <a:r>
              <a:rPr sz="2400" dirty="0">
                <a:latin typeface="宋体"/>
                <a:cs typeface="宋体"/>
              </a:rPr>
              <a:t>和</a:t>
            </a:r>
            <a:r>
              <a:rPr sz="2400" dirty="0">
                <a:latin typeface="Times New Roman"/>
                <a:cs typeface="Times New Roman"/>
              </a:rPr>
              <a:t>j</a:t>
            </a:r>
            <a:r>
              <a:rPr sz="2400" dirty="0">
                <a:latin typeface="宋体"/>
                <a:cs typeface="宋体"/>
              </a:rPr>
              <a:t>满足</a:t>
            </a:r>
            <a:r>
              <a:rPr sz="2400" spc="-10" dirty="0">
                <a:latin typeface="Times New Roman"/>
                <a:cs typeface="Times New Roman"/>
              </a:rPr>
              <a:t>min{b</a:t>
            </a:r>
            <a:r>
              <a:rPr sz="2400" spc="-15" baseline="-20833" dirty="0">
                <a:latin typeface="Times New Roman"/>
                <a:cs typeface="Times New Roman"/>
              </a:rPr>
              <a:t>i</a:t>
            </a:r>
            <a:r>
              <a:rPr sz="2400" spc="-10" dirty="0">
                <a:latin typeface="Times New Roman"/>
                <a:cs typeface="Times New Roman"/>
              </a:rPr>
              <a:t>,a</a:t>
            </a:r>
            <a:r>
              <a:rPr sz="2400" spc="-15" baseline="-20833" dirty="0">
                <a:latin typeface="Times New Roman"/>
                <a:cs typeface="Times New Roman"/>
              </a:rPr>
              <a:t>j</a:t>
            </a:r>
            <a:r>
              <a:rPr sz="2400" spc="-10" dirty="0">
                <a:latin typeface="Times New Roman"/>
                <a:cs typeface="Times New Roman"/>
              </a:rPr>
              <a:t>}≥min{b</a:t>
            </a:r>
            <a:r>
              <a:rPr sz="2400" spc="-15" baseline="-20833" dirty="0">
                <a:latin typeface="Times New Roman"/>
                <a:cs typeface="Times New Roman"/>
              </a:rPr>
              <a:t>j</a:t>
            </a:r>
            <a:r>
              <a:rPr sz="2400" spc="-10" dirty="0">
                <a:latin typeface="Times New Roman"/>
                <a:cs typeface="Times New Roman"/>
              </a:rPr>
              <a:t>,a</a:t>
            </a:r>
            <a:r>
              <a:rPr sz="2400" spc="-15" baseline="-20833" dirty="0">
                <a:latin typeface="Times New Roman"/>
                <a:cs typeface="Times New Roman"/>
              </a:rPr>
              <a:t>i</a:t>
            </a:r>
            <a:r>
              <a:rPr sz="2400" spc="-10" dirty="0">
                <a:latin typeface="Times New Roman"/>
                <a:cs typeface="Times New Roman"/>
              </a:rPr>
              <a:t>}</a:t>
            </a:r>
            <a:r>
              <a:rPr sz="2400" spc="-5" dirty="0">
                <a:latin typeface="宋体"/>
                <a:cs typeface="宋体"/>
              </a:rPr>
              <a:t>，则称作业</a:t>
            </a:r>
            <a:r>
              <a:rPr sz="2400" dirty="0">
                <a:latin typeface="Times New Roman"/>
                <a:cs typeface="Times New Roman"/>
              </a:rPr>
              <a:t>i</a:t>
            </a:r>
            <a:r>
              <a:rPr sz="2400" dirty="0">
                <a:latin typeface="宋体"/>
                <a:cs typeface="宋体"/>
              </a:rPr>
              <a:t>和</a:t>
            </a:r>
            <a:r>
              <a:rPr sz="2400" dirty="0">
                <a:latin typeface="Times New Roman"/>
                <a:cs typeface="Times New Roman"/>
              </a:rPr>
              <a:t>j</a:t>
            </a:r>
            <a:r>
              <a:rPr sz="2400" spc="-25" dirty="0">
                <a:latin typeface="宋体"/>
                <a:cs typeface="宋体"/>
              </a:rPr>
              <a:t>满足</a:t>
            </a:r>
            <a:endParaRPr sz="2400" dirty="0">
              <a:latin typeface="宋体"/>
              <a:cs typeface="宋体"/>
            </a:endParaRPr>
          </a:p>
          <a:p>
            <a:pPr marL="91440">
              <a:lnSpc>
                <a:spcPct val="100000"/>
              </a:lnSpc>
              <a:buNone/>
            </a:pPr>
            <a:r>
              <a:rPr sz="2400" b="1" spc="-20" dirty="0">
                <a:latin typeface="Times New Roman"/>
                <a:cs typeface="Times New Roman"/>
              </a:rPr>
              <a:t>Johnson</a:t>
            </a:r>
            <a:r>
              <a:rPr sz="2400" b="1" spc="-20" dirty="0">
                <a:latin typeface="宋体"/>
                <a:cs typeface="宋体"/>
              </a:rPr>
              <a:t>不等式</a:t>
            </a:r>
            <a:r>
              <a:rPr sz="2400" spc="-50" dirty="0">
                <a:latin typeface="宋体"/>
                <a:cs typeface="宋体"/>
              </a:rPr>
              <a:t>。</a:t>
            </a:r>
            <a:endParaRPr sz="2400" dirty="0">
              <a:latin typeface="宋体"/>
              <a:cs typeface="宋体"/>
            </a:endParaRPr>
          </a:p>
        </p:txBody>
      </p:sp>
    </p:spTree>
    <p:extLst>
      <p:ext uri="{BB962C8B-B14F-4D97-AF65-F5344CB8AC3E}">
        <p14:creationId xmlns:p14="http://schemas.microsoft.com/office/powerpoint/2010/main" val="22488339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430006" y="6456679"/>
            <a:ext cx="177800" cy="197490"/>
          </a:xfrm>
          <a:prstGeom prst="rect">
            <a:avLst/>
          </a:prstGeom>
        </p:spPr>
        <p:txBody>
          <a:bodyPr vert="horz" wrap="square" lIns="0" tIns="12700" rIns="0" bIns="0" rtlCol="0">
            <a:spAutoFit/>
          </a:bodyPr>
          <a:lstStyle/>
          <a:p>
            <a:pPr marL="12700">
              <a:lnSpc>
                <a:spcPct val="100000"/>
              </a:lnSpc>
              <a:spcBef>
                <a:spcPts val="100"/>
              </a:spcBef>
              <a:buNone/>
            </a:pPr>
            <a:r>
              <a:rPr sz="1200" spc="-25" dirty="0">
                <a:latin typeface="Times New Roman"/>
                <a:cs typeface="Times New Roman"/>
              </a:rPr>
              <a:t>20</a:t>
            </a:r>
            <a:endParaRPr sz="1200">
              <a:latin typeface="Times New Roman"/>
              <a:cs typeface="Times New Roman"/>
            </a:endParaRPr>
          </a:p>
        </p:txBody>
      </p:sp>
      <p:sp>
        <p:nvSpPr>
          <p:cNvPr id="7" name="object 7"/>
          <p:cNvSpPr txBox="1">
            <a:spLocks noGrp="1"/>
          </p:cNvSpPr>
          <p:nvPr>
            <p:ph type="title"/>
          </p:nvPr>
        </p:nvSpPr>
        <p:spPr>
          <a:xfrm>
            <a:off x="690168" y="147320"/>
            <a:ext cx="8274320" cy="659155"/>
          </a:xfrm>
          <a:prstGeom prst="rect">
            <a:avLst/>
          </a:prstGeom>
        </p:spPr>
        <p:txBody>
          <a:bodyPr vert="horz" wrap="square" lIns="0" tIns="12700" rIns="0" bIns="0" rtlCol="0">
            <a:spAutoFit/>
          </a:bodyPr>
          <a:lstStyle/>
          <a:p>
            <a:pPr marL="12700">
              <a:lnSpc>
                <a:spcPct val="100000"/>
              </a:lnSpc>
              <a:spcBef>
                <a:spcPts val="100"/>
              </a:spcBef>
            </a:pPr>
            <a:r>
              <a:rPr dirty="0">
                <a:latin typeface="宋体"/>
                <a:cs typeface="宋体"/>
              </a:rPr>
              <a:t>流水作业调度的</a:t>
            </a:r>
            <a:r>
              <a:rPr spc="-10" dirty="0">
                <a:latin typeface="Times New Roman"/>
                <a:cs typeface="Times New Roman"/>
              </a:rPr>
              <a:t>Johnson</a:t>
            </a:r>
            <a:r>
              <a:rPr spc="-25" dirty="0">
                <a:latin typeface="宋体"/>
                <a:cs typeface="宋体"/>
              </a:rPr>
              <a:t>法则</a:t>
            </a:r>
          </a:p>
        </p:txBody>
      </p:sp>
      <p:sp>
        <p:nvSpPr>
          <p:cNvPr id="8" name="object 8"/>
          <p:cNvSpPr txBox="1"/>
          <p:nvPr/>
        </p:nvSpPr>
        <p:spPr>
          <a:xfrm>
            <a:off x="304190" y="769596"/>
            <a:ext cx="8432165" cy="5693610"/>
          </a:xfrm>
          <a:prstGeom prst="rect">
            <a:avLst/>
          </a:prstGeom>
        </p:spPr>
        <p:txBody>
          <a:bodyPr vert="horz" wrap="square" lIns="0" tIns="71755" rIns="0" bIns="0" rtlCol="0">
            <a:spAutoFit/>
          </a:bodyPr>
          <a:lstStyle/>
          <a:p>
            <a:pPr marL="53975">
              <a:lnSpc>
                <a:spcPct val="100000"/>
              </a:lnSpc>
              <a:spcBef>
                <a:spcPts val="565"/>
              </a:spcBef>
              <a:buNone/>
            </a:pPr>
            <a:r>
              <a:rPr sz="2200" i="1" dirty="0">
                <a:latin typeface="Times New Roman"/>
                <a:cs typeface="Times New Roman"/>
              </a:rPr>
              <a:t>t</a:t>
            </a:r>
            <a:r>
              <a:rPr sz="1950" i="1" baseline="-23504" dirty="0">
                <a:latin typeface="Times New Roman"/>
                <a:cs typeface="Times New Roman"/>
              </a:rPr>
              <a:t>ij</a:t>
            </a:r>
            <a:r>
              <a:rPr sz="1950" i="1" spc="127" baseline="-23504" dirty="0">
                <a:latin typeface="Times New Roman"/>
                <a:cs typeface="Times New Roman"/>
              </a:rPr>
              <a:t>  </a:t>
            </a:r>
            <a:r>
              <a:rPr sz="2200" spc="70" dirty="0">
                <a:latin typeface="Symbol"/>
                <a:cs typeface="Symbol"/>
              </a:rPr>
              <a:t></a:t>
            </a:r>
            <a:r>
              <a:rPr sz="2200" spc="-130" dirty="0">
                <a:latin typeface="Times New Roman"/>
                <a:cs typeface="Times New Roman"/>
              </a:rPr>
              <a:t> </a:t>
            </a:r>
            <a:r>
              <a:rPr sz="2200" i="1" spc="100" dirty="0">
                <a:latin typeface="Times New Roman"/>
                <a:cs typeface="Times New Roman"/>
              </a:rPr>
              <a:t>b</a:t>
            </a:r>
            <a:r>
              <a:rPr sz="1950" i="1" spc="150" baseline="-23504" dirty="0">
                <a:latin typeface="Times New Roman"/>
                <a:cs typeface="Times New Roman"/>
              </a:rPr>
              <a:t>j</a:t>
            </a:r>
            <a:r>
              <a:rPr sz="1950" i="1" spc="532" baseline="-23504" dirty="0">
                <a:latin typeface="Times New Roman"/>
                <a:cs typeface="Times New Roman"/>
              </a:rPr>
              <a:t> </a:t>
            </a:r>
            <a:r>
              <a:rPr sz="2200" spc="70" dirty="0">
                <a:latin typeface="Symbol"/>
                <a:cs typeface="Symbol"/>
              </a:rPr>
              <a:t></a:t>
            </a:r>
            <a:r>
              <a:rPr sz="2200" spc="-240" dirty="0">
                <a:latin typeface="Times New Roman"/>
                <a:cs typeface="Times New Roman"/>
              </a:rPr>
              <a:t> </a:t>
            </a:r>
            <a:r>
              <a:rPr sz="2200" i="1" dirty="0">
                <a:latin typeface="Times New Roman"/>
                <a:cs typeface="Times New Roman"/>
              </a:rPr>
              <a:t>b</a:t>
            </a:r>
            <a:r>
              <a:rPr sz="1950" i="1" baseline="-23504" dirty="0">
                <a:latin typeface="Times New Roman"/>
                <a:cs typeface="Times New Roman"/>
              </a:rPr>
              <a:t>i</a:t>
            </a:r>
            <a:r>
              <a:rPr sz="1950" i="1" spc="494" baseline="-23504" dirty="0">
                <a:latin typeface="Times New Roman"/>
                <a:cs typeface="Times New Roman"/>
              </a:rPr>
              <a:t> </a:t>
            </a:r>
            <a:r>
              <a:rPr sz="2200" spc="70" dirty="0">
                <a:latin typeface="Symbol"/>
                <a:cs typeface="Symbol"/>
              </a:rPr>
              <a:t></a:t>
            </a:r>
            <a:r>
              <a:rPr sz="2200" spc="-210" dirty="0">
                <a:latin typeface="Times New Roman"/>
                <a:cs typeface="Times New Roman"/>
              </a:rPr>
              <a:t> </a:t>
            </a:r>
            <a:r>
              <a:rPr sz="2200" i="1" spc="155" dirty="0">
                <a:latin typeface="Times New Roman"/>
                <a:cs typeface="Times New Roman"/>
              </a:rPr>
              <a:t>a</a:t>
            </a:r>
            <a:r>
              <a:rPr sz="1950" i="1" spc="232" baseline="-23504" dirty="0">
                <a:latin typeface="Times New Roman"/>
                <a:cs typeface="Times New Roman"/>
              </a:rPr>
              <a:t>j</a:t>
            </a:r>
            <a:r>
              <a:rPr sz="1950" i="1" spc="525" baseline="-23504" dirty="0">
                <a:latin typeface="Times New Roman"/>
                <a:cs typeface="Times New Roman"/>
              </a:rPr>
              <a:t> </a:t>
            </a:r>
            <a:r>
              <a:rPr sz="2200" spc="70" dirty="0">
                <a:latin typeface="Symbol"/>
                <a:cs typeface="Symbol"/>
              </a:rPr>
              <a:t></a:t>
            </a:r>
            <a:r>
              <a:rPr sz="2200" spc="-200" dirty="0">
                <a:latin typeface="Times New Roman"/>
                <a:cs typeface="Times New Roman"/>
              </a:rPr>
              <a:t> </a:t>
            </a:r>
            <a:r>
              <a:rPr sz="2200" i="1" dirty="0">
                <a:latin typeface="Times New Roman"/>
                <a:cs typeface="Times New Roman"/>
              </a:rPr>
              <a:t>a</a:t>
            </a:r>
            <a:r>
              <a:rPr sz="1950" i="1" baseline="-23504" dirty="0">
                <a:latin typeface="Times New Roman"/>
                <a:cs typeface="Times New Roman"/>
              </a:rPr>
              <a:t>i</a:t>
            </a:r>
            <a:r>
              <a:rPr sz="1950" i="1" spc="494" baseline="-23504" dirty="0">
                <a:latin typeface="Times New Roman"/>
                <a:cs typeface="Times New Roman"/>
              </a:rPr>
              <a:t> </a:t>
            </a:r>
            <a:r>
              <a:rPr sz="2200" spc="70" dirty="0">
                <a:latin typeface="Symbol"/>
                <a:cs typeface="Symbol"/>
              </a:rPr>
              <a:t></a:t>
            </a:r>
            <a:r>
              <a:rPr sz="2200" spc="-170" dirty="0">
                <a:latin typeface="Times New Roman"/>
                <a:cs typeface="Times New Roman"/>
              </a:rPr>
              <a:t> </a:t>
            </a:r>
            <a:r>
              <a:rPr sz="2200" dirty="0">
                <a:latin typeface="Times New Roman"/>
                <a:cs typeface="Times New Roman"/>
              </a:rPr>
              <a:t>max{</a:t>
            </a:r>
            <a:r>
              <a:rPr sz="2200" i="1" dirty="0">
                <a:latin typeface="Times New Roman"/>
                <a:cs typeface="Times New Roman"/>
              </a:rPr>
              <a:t>t</a:t>
            </a:r>
            <a:r>
              <a:rPr sz="2200" dirty="0">
                <a:latin typeface="Times New Roman"/>
                <a:cs typeface="Times New Roman"/>
              </a:rPr>
              <a:t>,</a:t>
            </a:r>
            <a:r>
              <a:rPr sz="2200" spc="-285" dirty="0">
                <a:latin typeface="Times New Roman"/>
                <a:cs typeface="Times New Roman"/>
              </a:rPr>
              <a:t> </a:t>
            </a:r>
            <a:r>
              <a:rPr sz="2200" i="1" dirty="0">
                <a:latin typeface="Times New Roman"/>
                <a:cs typeface="Times New Roman"/>
              </a:rPr>
              <a:t>a</a:t>
            </a:r>
            <a:r>
              <a:rPr sz="1950" i="1" baseline="-23504" dirty="0">
                <a:latin typeface="Times New Roman"/>
                <a:cs typeface="Times New Roman"/>
              </a:rPr>
              <a:t>i</a:t>
            </a:r>
            <a:r>
              <a:rPr sz="1950" i="1" spc="494" baseline="-23504" dirty="0">
                <a:latin typeface="Times New Roman"/>
                <a:cs typeface="Times New Roman"/>
              </a:rPr>
              <a:t> </a:t>
            </a:r>
            <a:r>
              <a:rPr sz="2200" spc="70" dirty="0">
                <a:latin typeface="Symbol"/>
                <a:cs typeface="Symbol"/>
              </a:rPr>
              <a:t></a:t>
            </a:r>
            <a:r>
              <a:rPr sz="2200" spc="-165" dirty="0">
                <a:latin typeface="Times New Roman"/>
                <a:cs typeface="Times New Roman"/>
              </a:rPr>
              <a:t> </a:t>
            </a:r>
            <a:r>
              <a:rPr sz="2200" i="1" spc="150" dirty="0">
                <a:latin typeface="Times New Roman"/>
                <a:cs typeface="Times New Roman"/>
              </a:rPr>
              <a:t>a</a:t>
            </a:r>
            <a:r>
              <a:rPr sz="1950" i="1" spc="225" baseline="-23504" dirty="0">
                <a:latin typeface="Times New Roman"/>
                <a:cs typeface="Times New Roman"/>
              </a:rPr>
              <a:t>j</a:t>
            </a:r>
            <a:r>
              <a:rPr sz="1950" i="1" spc="532" baseline="-23504" dirty="0">
                <a:latin typeface="Times New Roman"/>
                <a:cs typeface="Times New Roman"/>
              </a:rPr>
              <a:t> </a:t>
            </a:r>
            <a:r>
              <a:rPr sz="2200" spc="70" dirty="0">
                <a:latin typeface="Symbol"/>
                <a:cs typeface="Symbol"/>
              </a:rPr>
              <a:t></a:t>
            </a:r>
            <a:r>
              <a:rPr sz="2200" spc="-285" dirty="0">
                <a:latin typeface="Times New Roman"/>
                <a:cs typeface="Times New Roman"/>
              </a:rPr>
              <a:t> </a:t>
            </a:r>
            <a:r>
              <a:rPr sz="2200" i="1" spc="-45" dirty="0">
                <a:latin typeface="Times New Roman"/>
                <a:cs typeface="Times New Roman"/>
              </a:rPr>
              <a:t>b</a:t>
            </a:r>
            <a:r>
              <a:rPr sz="1950" i="1" spc="-67" baseline="-23504" dirty="0">
                <a:latin typeface="Times New Roman"/>
                <a:cs typeface="Times New Roman"/>
              </a:rPr>
              <a:t>i</a:t>
            </a:r>
            <a:r>
              <a:rPr sz="1950" i="1" spc="-97" baseline="-23504" dirty="0">
                <a:latin typeface="Times New Roman"/>
                <a:cs typeface="Times New Roman"/>
              </a:rPr>
              <a:t> </a:t>
            </a:r>
            <a:r>
              <a:rPr sz="2200" dirty="0">
                <a:latin typeface="Times New Roman"/>
                <a:cs typeface="Times New Roman"/>
              </a:rPr>
              <a:t>,</a:t>
            </a:r>
            <a:r>
              <a:rPr sz="2200" spc="-285" dirty="0">
                <a:latin typeface="Times New Roman"/>
                <a:cs typeface="Times New Roman"/>
              </a:rPr>
              <a:t> </a:t>
            </a:r>
            <a:r>
              <a:rPr sz="2200" i="1" dirty="0">
                <a:latin typeface="Times New Roman"/>
                <a:cs typeface="Times New Roman"/>
              </a:rPr>
              <a:t>a</a:t>
            </a:r>
            <a:r>
              <a:rPr sz="1950" i="1" baseline="-23504" dirty="0">
                <a:latin typeface="Times New Roman"/>
                <a:cs typeface="Times New Roman"/>
              </a:rPr>
              <a:t>i</a:t>
            </a:r>
            <a:r>
              <a:rPr sz="1950" i="1" spc="-270" baseline="-23504" dirty="0">
                <a:latin typeface="Times New Roman"/>
                <a:cs typeface="Times New Roman"/>
              </a:rPr>
              <a:t> </a:t>
            </a:r>
            <a:r>
              <a:rPr sz="2200" spc="20" dirty="0">
                <a:latin typeface="Times New Roman"/>
                <a:cs typeface="Times New Roman"/>
              </a:rPr>
              <a:t>}</a:t>
            </a:r>
            <a:endParaRPr sz="2200" dirty="0">
              <a:latin typeface="Times New Roman"/>
              <a:cs typeface="Times New Roman"/>
            </a:endParaRPr>
          </a:p>
          <a:p>
            <a:pPr marL="38100">
              <a:lnSpc>
                <a:spcPct val="100000"/>
              </a:lnSpc>
              <a:spcBef>
                <a:spcPts val="475"/>
              </a:spcBef>
              <a:buNone/>
            </a:pPr>
            <a:r>
              <a:rPr sz="2400" spc="-10" dirty="0" err="1">
                <a:latin typeface="宋体"/>
                <a:cs typeface="宋体"/>
              </a:rPr>
              <a:t>交换作业</a:t>
            </a:r>
            <a:r>
              <a:rPr sz="2400" dirty="0" err="1">
                <a:latin typeface="Times New Roman"/>
                <a:cs typeface="Times New Roman"/>
              </a:rPr>
              <a:t>i</a:t>
            </a:r>
            <a:r>
              <a:rPr sz="2400" spc="-10" dirty="0" err="1">
                <a:latin typeface="宋体"/>
                <a:cs typeface="宋体"/>
              </a:rPr>
              <a:t>和作业</a:t>
            </a:r>
            <a:r>
              <a:rPr sz="2400" dirty="0" err="1">
                <a:latin typeface="Times New Roman"/>
                <a:cs typeface="Times New Roman"/>
              </a:rPr>
              <a:t>j</a:t>
            </a:r>
            <a:r>
              <a:rPr sz="2400" spc="-10" dirty="0" err="1">
                <a:latin typeface="宋体"/>
                <a:cs typeface="宋体"/>
              </a:rPr>
              <a:t>的加工顺序，得到作业集</a:t>
            </a:r>
            <a:r>
              <a:rPr sz="2400" spc="-25" dirty="0" err="1">
                <a:latin typeface="Times New Roman"/>
                <a:cs typeface="Times New Roman"/>
              </a:rPr>
              <a:t>S</a:t>
            </a:r>
            <a:r>
              <a:rPr sz="2400" spc="-15" dirty="0" err="1" smtClean="0">
                <a:latin typeface="宋体"/>
                <a:cs typeface="宋体"/>
              </a:rPr>
              <a:t>的另一调度</a:t>
            </a:r>
            <a:r>
              <a:rPr lang="zh-CN" altLang="en-US" sz="2400" spc="-10" dirty="0">
                <a:latin typeface="Symbol"/>
                <a:cs typeface="Symbol"/>
              </a:rPr>
              <a:t></a:t>
            </a:r>
            <a:r>
              <a:rPr lang="zh-CN" altLang="en-US" sz="2400" spc="-10" dirty="0">
                <a:latin typeface="Times New Roman"/>
                <a:cs typeface="Times New Roman"/>
              </a:rPr>
              <a:t>’</a:t>
            </a:r>
            <a:r>
              <a:rPr sz="2400" spc="-15" dirty="0" smtClean="0">
                <a:latin typeface="宋体"/>
                <a:cs typeface="宋体"/>
              </a:rPr>
              <a:t>，</a:t>
            </a:r>
            <a:r>
              <a:rPr sz="2400" spc="-15" dirty="0" err="1" smtClean="0">
                <a:latin typeface="宋体"/>
                <a:cs typeface="宋体"/>
              </a:rPr>
              <a:t>它所</a:t>
            </a:r>
            <a:r>
              <a:rPr sz="2400" dirty="0" err="1" smtClean="0">
                <a:latin typeface="宋体"/>
                <a:cs typeface="宋体"/>
              </a:rPr>
              <a:t>需的加工时间为</a:t>
            </a:r>
            <a:r>
              <a:rPr sz="2400" spc="-10" dirty="0" err="1">
                <a:latin typeface="Times New Roman"/>
                <a:cs typeface="Times New Roman"/>
              </a:rPr>
              <a:t>T</a:t>
            </a:r>
            <a:r>
              <a:rPr sz="2400" spc="-10" dirty="0">
                <a:latin typeface="Times New Roman"/>
                <a:cs typeface="Times New Roman"/>
              </a:rPr>
              <a:t>’(S,t)=a</a:t>
            </a:r>
            <a:r>
              <a:rPr sz="2400" spc="-15" baseline="-20833" dirty="0">
                <a:latin typeface="Times New Roman"/>
                <a:cs typeface="Times New Roman"/>
              </a:rPr>
              <a:t>i</a:t>
            </a:r>
            <a:r>
              <a:rPr sz="2400" spc="-10" dirty="0">
                <a:latin typeface="Times New Roman"/>
                <a:cs typeface="Times New Roman"/>
              </a:rPr>
              <a:t>+a</a:t>
            </a:r>
            <a:r>
              <a:rPr sz="2400" spc="-15" baseline="-20833" dirty="0">
                <a:latin typeface="Times New Roman"/>
                <a:cs typeface="Times New Roman"/>
              </a:rPr>
              <a:t>j</a:t>
            </a:r>
            <a:r>
              <a:rPr sz="2400" spc="-10" dirty="0">
                <a:latin typeface="Times New Roman"/>
                <a:cs typeface="Times New Roman"/>
              </a:rPr>
              <a:t>+T(S-{i,j},t</a:t>
            </a:r>
            <a:r>
              <a:rPr sz="2400" spc="-15" baseline="-20833" dirty="0">
                <a:latin typeface="Times New Roman"/>
                <a:cs typeface="Times New Roman"/>
              </a:rPr>
              <a:t>ji</a:t>
            </a:r>
            <a:r>
              <a:rPr sz="2400" spc="-10" dirty="0">
                <a:latin typeface="Times New Roman"/>
                <a:cs typeface="Times New Roman"/>
              </a:rPr>
              <a:t>)</a:t>
            </a:r>
            <a:endParaRPr sz="2400" dirty="0">
              <a:latin typeface="Times New Roman"/>
              <a:cs typeface="Times New Roman"/>
            </a:endParaRPr>
          </a:p>
          <a:p>
            <a:pPr marL="38100">
              <a:lnSpc>
                <a:spcPts val="2875"/>
              </a:lnSpc>
              <a:spcBef>
                <a:spcPts val="10"/>
              </a:spcBef>
              <a:buNone/>
            </a:pPr>
            <a:r>
              <a:rPr sz="2400" spc="-210" dirty="0">
                <a:latin typeface="宋体"/>
                <a:cs typeface="宋体"/>
              </a:rPr>
              <a:t>其中，</a:t>
            </a:r>
            <a:r>
              <a:rPr sz="2150" i="1" spc="10" dirty="0">
                <a:latin typeface="Times New Roman"/>
                <a:cs typeface="Times New Roman"/>
              </a:rPr>
              <a:t>t</a:t>
            </a:r>
            <a:r>
              <a:rPr sz="2150" i="1" spc="-175" dirty="0">
                <a:latin typeface="Times New Roman"/>
                <a:cs typeface="Times New Roman"/>
              </a:rPr>
              <a:t> </a:t>
            </a:r>
            <a:r>
              <a:rPr sz="1875" i="1" baseline="-24444" dirty="0">
                <a:latin typeface="Times New Roman"/>
                <a:cs typeface="Times New Roman"/>
              </a:rPr>
              <a:t>ji</a:t>
            </a:r>
            <a:r>
              <a:rPr sz="1875" i="1" spc="217" baseline="-24444" dirty="0">
                <a:latin typeface="Times New Roman"/>
                <a:cs typeface="Times New Roman"/>
              </a:rPr>
              <a:t>  </a:t>
            </a:r>
            <a:r>
              <a:rPr sz="2150" spc="55" dirty="0">
                <a:latin typeface="Symbol"/>
                <a:cs typeface="Symbol"/>
              </a:rPr>
              <a:t></a:t>
            </a:r>
            <a:r>
              <a:rPr sz="2150" spc="-65" dirty="0">
                <a:latin typeface="Times New Roman"/>
                <a:cs typeface="Times New Roman"/>
              </a:rPr>
              <a:t> </a:t>
            </a:r>
            <a:r>
              <a:rPr sz="2150" i="1" spc="125" dirty="0">
                <a:latin typeface="Times New Roman"/>
                <a:cs typeface="Times New Roman"/>
              </a:rPr>
              <a:t>b</a:t>
            </a:r>
            <a:r>
              <a:rPr sz="1875" i="1" spc="187" baseline="-24444" dirty="0">
                <a:latin typeface="Times New Roman"/>
                <a:cs typeface="Times New Roman"/>
              </a:rPr>
              <a:t>j</a:t>
            </a:r>
            <a:r>
              <a:rPr sz="1875" i="1" spc="712" baseline="-24444" dirty="0">
                <a:latin typeface="Times New Roman"/>
                <a:cs typeface="Times New Roman"/>
              </a:rPr>
              <a:t> </a:t>
            </a:r>
            <a:r>
              <a:rPr sz="2150" spc="55" dirty="0">
                <a:latin typeface="Symbol"/>
                <a:cs typeface="Symbol"/>
              </a:rPr>
              <a:t></a:t>
            </a:r>
            <a:r>
              <a:rPr sz="2150" spc="-160" dirty="0">
                <a:latin typeface="Times New Roman"/>
                <a:cs typeface="Times New Roman"/>
              </a:rPr>
              <a:t> </a:t>
            </a:r>
            <a:r>
              <a:rPr sz="2150" i="1" dirty="0">
                <a:latin typeface="Times New Roman"/>
                <a:cs typeface="Times New Roman"/>
              </a:rPr>
              <a:t>b</a:t>
            </a:r>
            <a:r>
              <a:rPr sz="1875" i="1" baseline="-24444" dirty="0">
                <a:latin typeface="Times New Roman"/>
                <a:cs typeface="Times New Roman"/>
              </a:rPr>
              <a:t>i</a:t>
            </a:r>
            <a:r>
              <a:rPr sz="1875" i="1" spc="682" baseline="-24444" dirty="0">
                <a:latin typeface="Times New Roman"/>
                <a:cs typeface="Times New Roman"/>
              </a:rPr>
              <a:t> </a:t>
            </a:r>
            <a:r>
              <a:rPr sz="2150" spc="55" dirty="0">
                <a:latin typeface="Symbol"/>
                <a:cs typeface="Symbol"/>
              </a:rPr>
              <a:t></a:t>
            </a:r>
            <a:r>
              <a:rPr sz="2150" spc="-130" dirty="0">
                <a:latin typeface="Times New Roman"/>
                <a:cs typeface="Times New Roman"/>
              </a:rPr>
              <a:t> </a:t>
            </a:r>
            <a:r>
              <a:rPr sz="2150" i="1" spc="50" dirty="0">
                <a:latin typeface="Times New Roman"/>
                <a:cs typeface="Times New Roman"/>
              </a:rPr>
              <a:t>a</a:t>
            </a:r>
            <a:r>
              <a:rPr sz="2150" i="1" spc="-240" dirty="0">
                <a:latin typeface="Times New Roman"/>
                <a:cs typeface="Times New Roman"/>
              </a:rPr>
              <a:t> </a:t>
            </a:r>
            <a:r>
              <a:rPr sz="1875" i="1" baseline="-24444" dirty="0">
                <a:latin typeface="Times New Roman"/>
                <a:cs typeface="Times New Roman"/>
              </a:rPr>
              <a:t>j</a:t>
            </a:r>
            <a:r>
              <a:rPr sz="1875" i="1" spc="712" baseline="-24444" dirty="0">
                <a:latin typeface="Times New Roman"/>
                <a:cs typeface="Times New Roman"/>
              </a:rPr>
              <a:t> </a:t>
            </a:r>
            <a:r>
              <a:rPr sz="2150" spc="55" dirty="0">
                <a:latin typeface="Symbol"/>
                <a:cs typeface="Symbol"/>
              </a:rPr>
              <a:t></a:t>
            </a:r>
            <a:r>
              <a:rPr sz="2150" spc="-130" dirty="0">
                <a:latin typeface="Times New Roman"/>
                <a:cs typeface="Times New Roman"/>
              </a:rPr>
              <a:t> </a:t>
            </a:r>
            <a:r>
              <a:rPr sz="2150" i="1" dirty="0">
                <a:latin typeface="Times New Roman"/>
                <a:cs typeface="Times New Roman"/>
              </a:rPr>
              <a:t>a</a:t>
            </a:r>
            <a:r>
              <a:rPr sz="1875" i="1" baseline="-24444" dirty="0">
                <a:latin typeface="Times New Roman"/>
                <a:cs typeface="Times New Roman"/>
              </a:rPr>
              <a:t>i</a:t>
            </a:r>
            <a:r>
              <a:rPr sz="1875" i="1" spc="690" baseline="-24444" dirty="0">
                <a:latin typeface="Times New Roman"/>
                <a:cs typeface="Times New Roman"/>
              </a:rPr>
              <a:t> </a:t>
            </a:r>
            <a:r>
              <a:rPr sz="2150" spc="55" dirty="0">
                <a:latin typeface="Symbol"/>
                <a:cs typeface="Symbol"/>
              </a:rPr>
              <a:t></a:t>
            </a:r>
            <a:r>
              <a:rPr sz="2150" spc="-105" dirty="0">
                <a:latin typeface="Times New Roman"/>
                <a:cs typeface="Times New Roman"/>
              </a:rPr>
              <a:t> </a:t>
            </a:r>
            <a:r>
              <a:rPr sz="2150" spc="-10" dirty="0">
                <a:latin typeface="Times New Roman"/>
                <a:cs typeface="Times New Roman"/>
              </a:rPr>
              <a:t>max{</a:t>
            </a:r>
            <a:r>
              <a:rPr sz="2150" i="1" spc="-10" dirty="0">
                <a:latin typeface="Times New Roman"/>
                <a:cs typeface="Times New Roman"/>
              </a:rPr>
              <a:t>t</a:t>
            </a:r>
            <a:r>
              <a:rPr sz="2150" spc="-145" dirty="0">
                <a:latin typeface="Times New Roman"/>
                <a:cs typeface="Times New Roman"/>
              </a:rPr>
              <a:t>, </a:t>
            </a:r>
            <a:r>
              <a:rPr sz="2150" i="1" dirty="0">
                <a:latin typeface="Times New Roman"/>
                <a:cs typeface="Times New Roman"/>
              </a:rPr>
              <a:t>a</a:t>
            </a:r>
            <a:r>
              <a:rPr sz="1875" i="1" baseline="-24444" dirty="0">
                <a:latin typeface="Times New Roman"/>
                <a:cs typeface="Times New Roman"/>
              </a:rPr>
              <a:t>i</a:t>
            </a:r>
            <a:r>
              <a:rPr sz="1875" i="1" spc="675" baseline="-24444" dirty="0">
                <a:latin typeface="Times New Roman"/>
                <a:cs typeface="Times New Roman"/>
              </a:rPr>
              <a:t> </a:t>
            </a:r>
            <a:r>
              <a:rPr sz="2150" spc="55" dirty="0">
                <a:latin typeface="Symbol"/>
                <a:cs typeface="Symbol"/>
              </a:rPr>
              <a:t></a:t>
            </a:r>
            <a:r>
              <a:rPr sz="2150" spc="-95" dirty="0">
                <a:latin typeface="Times New Roman"/>
                <a:cs typeface="Times New Roman"/>
              </a:rPr>
              <a:t> </a:t>
            </a:r>
            <a:r>
              <a:rPr sz="2150" i="1" spc="50" dirty="0">
                <a:latin typeface="Times New Roman"/>
                <a:cs typeface="Times New Roman"/>
              </a:rPr>
              <a:t>a</a:t>
            </a:r>
            <a:r>
              <a:rPr sz="2150" i="1" spc="-240" dirty="0">
                <a:latin typeface="Times New Roman"/>
                <a:cs typeface="Times New Roman"/>
              </a:rPr>
              <a:t> </a:t>
            </a:r>
            <a:r>
              <a:rPr sz="1875" i="1" baseline="-24444" dirty="0">
                <a:latin typeface="Times New Roman"/>
                <a:cs typeface="Times New Roman"/>
              </a:rPr>
              <a:t>j</a:t>
            </a:r>
            <a:r>
              <a:rPr sz="1875" i="1" spc="727" baseline="-24444" dirty="0">
                <a:latin typeface="Times New Roman"/>
                <a:cs typeface="Times New Roman"/>
              </a:rPr>
              <a:t> </a:t>
            </a:r>
            <a:r>
              <a:rPr sz="2150" spc="55" dirty="0">
                <a:solidFill>
                  <a:srgbClr val="FF0000"/>
                </a:solidFill>
                <a:latin typeface="Symbol"/>
                <a:cs typeface="Symbol"/>
              </a:rPr>
              <a:t></a:t>
            </a:r>
            <a:r>
              <a:rPr sz="2150" spc="-204" dirty="0">
                <a:solidFill>
                  <a:srgbClr val="FF0000"/>
                </a:solidFill>
                <a:latin typeface="Times New Roman"/>
                <a:cs typeface="Times New Roman"/>
              </a:rPr>
              <a:t> </a:t>
            </a:r>
            <a:r>
              <a:rPr sz="2150" i="1" spc="125" dirty="0">
                <a:solidFill>
                  <a:srgbClr val="FF0000"/>
                </a:solidFill>
                <a:latin typeface="Times New Roman"/>
                <a:cs typeface="Times New Roman"/>
              </a:rPr>
              <a:t>b</a:t>
            </a:r>
            <a:r>
              <a:rPr sz="1875" i="1" spc="187" baseline="-24444" dirty="0">
                <a:solidFill>
                  <a:srgbClr val="FF0000"/>
                </a:solidFill>
                <a:latin typeface="Times New Roman"/>
                <a:cs typeface="Times New Roman"/>
              </a:rPr>
              <a:t>j</a:t>
            </a:r>
            <a:r>
              <a:rPr sz="1875" i="1" spc="44" baseline="-24444" dirty="0">
                <a:solidFill>
                  <a:srgbClr val="FF0000"/>
                </a:solidFill>
                <a:latin typeface="Times New Roman"/>
                <a:cs typeface="Times New Roman"/>
              </a:rPr>
              <a:t> </a:t>
            </a:r>
            <a:r>
              <a:rPr sz="2150" spc="-140" dirty="0">
                <a:latin typeface="Times New Roman"/>
                <a:cs typeface="Times New Roman"/>
              </a:rPr>
              <a:t>, </a:t>
            </a:r>
            <a:r>
              <a:rPr sz="2150" i="1" spc="50" dirty="0">
                <a:solidFill>
                  <a:srgbClr val="FF0000"/>
                </a:solidFill>
                <a:latin typeface="Times New Roman"/>
                <a:cs typeface="Times New Roman"/>
              </a:rPr>
              <a:t>a</a:t>
            </a:r>
            <a:r>
              <a:rPr sz="2150" i="1" spc="-245" dirty="0">
                <a:solidFill>
                  <a:srgbClr val="FF0000"/>
                </a:solidFill>
                <a:latin typeface="Times New Roman"/>
                <a:cs typeface="Times New Roman"/>
              </a:rPr>
              <a:t> </a:t>
            </a:r>
            <a:r>
              <a:rPr sz="1875" i="1" baseline="-24444" dirty="0">
                <a:solidFill>
                  <a:srgbClr val="FF0000"/>
                </a:solidFill>
                <a:latin typeface="Times New Roman"/>
                <a:cs typeface="Times New Roman"/>
              </a:rPr>
              <a:t>j</a:t>
            </a:r>
            <a:r>
              <a:rPr sz="1875" i="1" spc="-112" baseline="-24444" dirty="0">
                <a:solidFill>
                  <a:srgbClr val="FF0000"/>
                </a:solidFill>
                <a:latin typeface="Times New Roman"/>
                <a:cs typeface="Times New Roman"/>
              </a:rPr>
              <a:t> </a:t>
            </a:r>
            <a:r>
              <a:rPr sz="2150" spc="-50" dirty="0">
                <a:latin typeface="Times New Roman"/>
                <a:cs typeface="Times New Roman"/>
              </a:rPr>
              <a:t>}</a:t>
            </a:r>
            <a:endParaRPr sz="2150" dirty="0">
              <a:latin typeface="Times New Roman"/>
              <a:cs typeface="Times New Roman"/>
            </a:endParaRPr>
          </a:p>
          <a:p>
            <a:pPr marL="38100">
              <a:lnSpc>
                <a:spcPts val="2620"/>
              </a:lnSpc>
              <a:buNone/>
            </a:pPr>
            <a:r>
              <a:rPr sz="2400" dirty="0">
                <a:latin typeface="宋体"/>
                <a:cs typeface="宋体"/>
              </a:rPr>
              <a:t>当作业</a:t>
            </a:r>
            <a:r>
              <a:rPr sz="2400" dirty="0">
                <a:latin typeface="Times New Roman"/>
                <a:cs typeface="Times New Roman"/>
              </a:rPr>
              <a:t>i</a:t>
            </a:r>
            <a:r>
              <a:rPr sz="2400" dirty="0">
                <a:latin typeface="宋体"/>
                <a:cs typeface="宋体"/>
              </a:rPr>
              <a:t>和</a:t>
            </a:r>
            <a:r>
              <a:rPr sz="2400" dirty="0">
                <a:latin typeface="Times New Roman"/>
                <a:cs typeface="Times New Roman"/>
              </a:rPr>
              <a:t>j</a:t>
            </a:r>
            <a:r>
              <a:rPr sz="2400" dirty="0">
                <a:latin typeface="宋体"/>
                <a:cs typeface="宋体"/>
              </a:rPr>
              <a:t>满足</a:t>
            </a:r>
            <a:r>
              <a:rPr sz="2400" spc="-20" dirty="0">
                <a:latin typeface="Times New Roman"/>
                <a:cs typeface="Times New Roman"/>
              </a:rPr>
              <a:t>Johnson</a:t>
            </a:r>
            <a:r>
              <a:rPr sz="2400" spc="-10" dirty="0">
                <a:latin typeface="宋体"/>
                <a:cs typeface="宋体"/>
              </a:rPr>
              <a:t>不等式时，有</a:t>
            </a:r>
            <a:endParaRPr sz="2400" dirty="0">
              <a:latin typeface="宋体"/>
              <a:cs typeface="宋体"/>
            </a:endParaRPr>
          </a:p>
          <a:p>
            <a:pPr marL="1137285">
              <a:lnSpc>
                <a:spcPts val="2085"/>
              </a:lnSpc>
              <a:buNone/>
            </a:pPr>
            <a:r>
              <a:rPr sz="1950" spc="-20" dirty="0">
                <a:latin typeface="Times New Roman"/>
                <a:cs typeface="Times New Roman"/>
              </a:rPr>
              <a:t>max{</a:t>
            </a:r>
            <a:r>
              <a:rPr sz="1950" spc="-20" dirty="0">
                <a:latin typeface="Symbol"/>
                <a:cs typeface="Symbol"/>
              </a:rPr>
              <a:t></a:t>
            </a:r>
            <a:r>
              <a:rPr sz="1950" i="1" spc="-20" dirty="0">
                <a:latin typeface="Times New Roman"/>
                <a:cs typeface="Times New Roman"/>
              </a:rPr>
              <a:t>b</a:t>
            </a:r>
            <a:r>
              <a:rPr sz="1725" i="1" spc="-30" baseline="-24154" dirty="0">
                <a:latin typeface="Times New Roman"/>
                <a:cs typeface="Times New Roman"/>
              </a:rPr>
              <a:t>i</a:t>
            </a:r>
            <a:r>
              <a:rPr sz="1725" i="1" spc="7" baseline="-24154" dirty="0">
                <a:latin typeface="Times New Roman"/>
                <a:cs typeface="Times New Roman"/>
              </a:rPr>
              <a:t> </a:t>
            </a:r>
            <a:r>
              <a:rPr sz="1950" spc="90" dirty="0">
                <a:latin typeface="Times New Roman"/>
                <a:cs typeface="Times New Roman"/>
              </a:rPr>
              <a:t>,</a:t>
            </a:r>
            <a:r>
              <a:rPr sz="1950" spc="90" dirty="0">
                <a:latin typeface="Symbol"/>
                <a:cs typeface="Symbol"/>
              </a:rPr>
              <a:t></a:t>
            </a:r>
            <a:r>
              <a:rPr sz="1950" i="1" spc="90" dirty="0">
                <a:latin typeface="Times New Roman"/>
                <a:cs typeface="Times New Roman"/>
              </a:rPr>
              <a:t>a</a:t>
            </a:r>
            <a:r>
              <a:rPr sz="1725" i="1" spc="135" baseline="-24154" dirty="0">
                <a:latin typeface="Times New Roman"/>
                <a:cs typeface="Times New Roman"/>
              </a:rPr>
              <a:t>j</a:t>
            </a:r>
            <a:r>
              <a:rPr sz="1725" i="1" spc="-142" baseline="-24154" dirty="0">
                <a:latin typeface="Times New Roman"/>
                <a:cs typeface="Times New Roman"/>
              </a:rPr>
              <a:t> </a:t>
            </a:r>
            <a:r>
              <a:rPr sz="1950" dirty="0">
                <a:latin typeface="Times New Roman"/>
                <a:cs typeface="Times New Roman"/>
              </a:rPr>
              <a:t>}</a:t>
            </a:r>
            <a:r>
              <a:rPr sz="1950" spc="-120" dirty="0">
                <a:latin typeface="Times New Roman"/>
                <a:cs typeface="Times New Roman"/>
              </a:rPr>
              <a:t> </a:t>
            </a:r>
            <a:r>
              <a:rPr sz="1950" dirty="0">
                <a:latin typeface="Symbol"/>
                <a:cs typeface="Symbol"/>
              </a:rPr>
              <a:t></a:t>
            </a:r>
            <a:r>
              <a:rPr sz="1950" spc="90" dirty="0">
                <a:latin typeface="Times New Roman"/>
                <a:cs typeface="Times New Roman"/>
              </a:rPr>
              <a:t> </a:t>
            </a:r>
            <a:r>
              <a:rPr sz="1950" dirty="0">
                <a:latin typeface="Times New Roman"/>
                <a:cs typeface="Times New Roman"/>
              </a:rPr>
              <a:t>max{</a:t>
            </a:r>
            <a:r>
              <a:rPr sz="1950" dirty="0">
                <a:latin typeface="Symbol"/>
                <a:cs typeface="Symbol"/>
              </a:rPr>
              <a:t></a:t>
            </a:r>
            <a:r>
              <a:rPr sz="1950" i="1" dirty="0">
                <a:latin typeface="Times New Roman"/>
                <a:cs typeface="Times New Roman"/>
              </a:rPr>
              <a:t>b</a:t>
            </a:r>
            <a:r>
              <a:rPr sz="1725" i="1" baseline="-24154" dirty="0">
                <a:latin typeface="Times New Roman"/>
                <a:cs typeface="Times New Roman"/>
              </a:rPr>
              <a:t>j</a:t>
            </a:r>
            <a:r>
              <a:rPr sz="1725" i="1" spc="60" baseline="-24154" dirty="0">
                <a:latin typeface="Times New Roman"/>
                <a:cs typeface="Times New Roman"/>
              </a:rPr>
              <a:t> </a:t>
            </a:r>
            <a:r>
              <a:rPr sz="1950" dirty="0">
                <a:latin typeface="Times New Roman"/>
                <a:cs typeface="Times New Roman"/>
              </a:rPr>
              <a:t>,</a:t>
            </a:r>
            <a:r>
              <a:rPr sz="1950" dirty="0">
                <a:latin typeface="Symbol"/>
                <a:cs typeface="Symbol"/>
              </a:rPr>
              <a:t></a:t>
            </a:r>
            <a:r>
              <a:rPr sz="1950" i="1" dirty="0">
                <a:latin typeface="Times New Roman"/>
                <a:cs typeface="Times New Roman"/>
              </a:rPr>
              <a:t>a</a:t>
            </a:r>
            <a:r>
              <a:rPr sz="1725" i="1" baseline="-24154" dirty="0">
                <a:latin typeface="Times New Roman"/>
                <a:cs typeface="Times New Roman"/>
              </a:rPr>
              <a:t>i</a:t>
            </a:r>
            <a:r>
              <a:rPr sz="1725" i="1" spc="-172" baseline="-24154" dirty="0">
                <a:latin typeface="Times New Roman"/>
                <a:cs typeface="Times New Roman"/>
              </a:rPr>
              <a:t> </a:t>
            </a:r>
            <a:r>
              <a:rPr sz="1950" spc="-50" dirty="0">
                <a:latin typeface="Times New Roman"/>
                <a:cs typeface="Times New Roman"/>
              </a:rPr>
              <a:t>}</a:t>
            </a:r>
            <a:endParaRPr sz="1950" dirty="0">
              <a:latin typeface="Times New Roman"/>
              <a:cs typeface="Times New Roman"/>
            </a:endParaRPr>
          </a:p>
          <a:p>
            <a:pPr marL="1137285" marR="2415540">
              <a:lnSpc>
                <a:spcPct val="139000"/>
              </a:lnSpc>
              <a:buNone/>
            </a:pPr>
            <a:r>
              <a:rPr sz="1950" i="1" dirty="0">
                <a:latin typeface="Times New Roman"/>
                <a:cs typeface="Times New Roman"/>
              </a:rPr>
              <a:t>a</a:t>
            </a:r>
            <a:r>
              <a:rPr sz="1725" i="1" baseline="-24154" dirty="0">
                <a:latin typeface="Times New Roman"/>
                <a:cs typeface="Times New Roman"/>
              </a:rPr>
              <a:t>i</a:t>
            </a:r>
            <a:r>
              <a:rPr sz="1725" i="1" spc="509" baseline="-24154" dirty="0">
                <a:latin typeface="Times New Roman"/>
                <a:cs typeface="Times New Roman"/>
              </a:rPr>
              <a:t> </a:t>
            </a:r>
            <a:r>
              <a:rPr sz="1950" dirty="0">
                <a:latin typeface="Symbol"/>
                <a:cs typeface="Symbol"/>
              </a:rPr>
              <a:t></a:t>
            </a:r>
            <a:r>
              <a:rPr sz="1950" spc="-90" dirty="0">
                <a:latin typeface="Times New Roman"/>
                <a:cs typeface="Times New Roman"/>
              </a:rPr>
              <a:t> </a:t>
            </a:r>
            <a:r>
              <a:rPr sz="1950" i="1" dirty="0">
                <a:latin typeface="Times New Roman"/>
                <a:cs typeface="Times New Roman"/>
              </a:rPr>
              <a:t>a</a:t>
            </a:r>
            <a:r>
              <a:rPr sz="1950" i="1" spc="-235" dirty="0">
                <a:latin typeface="Times New Roman"/>
                <a:cs typeface="Times New Roman"/>
              </a:rPr>
              <a:t> </a:t>
            </a:r>
            <a:r>
              <a:rPr sz="1725" i="1" baseline="-24154" dirty="0">
                <a:latin typeface="Times New Roman"/>
                <a:cs typeface="Times New Roman"/>
              </a:rPr>
              <a:t>j</a:t>
            </a:r>
            <a:r>
              <a:rPr sz="1725" i="1" spc="547" baseline="-24154" dirty="0">
                <a:latin typeface="Times New Roman"/>
                <a:cs typeface="Times New Roman"/>
              </a:rPr>
              <a:t> </a:t>
            </a:r>
            <a:r>
              <a:rPr sz="1950" dirty="0">
                <a:latin typeface="Symbol"/>
                <a:cs typeface="Symbol"/>
              </a:rPr>
              <a:t></a:t>
            </a:r>
            <a:r>
              <a:rPr sz="1950" spc="-90" dirty="0">
                <a:latin typeface="Times New Roman"/>
                <a:cs typeface="Times New Roman"/>
              </a:rPr>
              <a:t> </a:t>
            </a:r>
            <a:r>
              <a:rPr sz="1950" spc="-20" dirty="0">
                <a:latin typeface="Times New Roman"/>
                <a:cs typeface="Times New Roman"/>
              </a:rPr>
              <a:t>max{</a:t>
            </a:r>
            <a:r>
              <a:rPr sz="1950" spc="-20" dirty="0">
                <a:latin typeface="Symbol"/>
                <a:cs typeface="Symbol"/>
              </a:rPr>
              <a:t></a:t>
            </a:r>
            <a:r>
              <a:rPr sz="1950" i="1" spc="-20" dirty="0">
                <a:latin typeface="Times New Roman"/>
                <a:cs typeface="Times New Roman"/>
              </a:rPr>
              <a:t>b</a:t>
            </a:r>
            <a:r>
              <a:rPr sz="1725" i="1" spc="-30" baseline="-24154" dirty="0">
                <a:latin typeface="Times New Roman"/>
                <a:cs typeface="Times New Roman"/>
              </a:rPr>
              <a:t>i</a:t>
            </a:r>
            <a:r>
              <a:rPr sz="1725" i="1" spc="-52" baseline="-24154" dirty="0">
                <a:latin typeface="Times New Roman"/>
                <a:cs typeface="Times New Roman"/>
              </a:rPr>
              <a:t> </a:t>
            </a:r>
            <a:r>
              <a:rPr sz="1950" spc="90" dirty="0">
                <a:latin typeface="Times New Roman"/>
                <a:cs typeface="Times New Roman"/>
              </a:rPr>
              <a:t>,</a:t>
            </a:r>
            <a:r>
              <a:rPr sz="1950" spc="90" dirty="0">
                <a:latin typeface="Symbol"/>
                <a:cs typeface="Symbol"/>
              </a:rPr>
              <a:t></a:t>
            </a:r>
            <a:r>
              <a:rPr sz="1950" i="1" spc="90" dirty="0">
                <a:latin typeface="Times New Roman"/>
                <a:cs typeface="Times New Roman"/>
              </a:rPr>
              <a:t>a</a:t>
            </a:r>
            <a:r>
              <a:rPr sz="1725" i="1" spc="135" baseline="-24154" dirty="0">
                <a:latin typeface="Times New Roman"/>
                <a:cs typeface="Times New Roman"/>
              </a:rPr>
              <a:t>j</a:t>
            </a:r>
            <a:r>
              <a:rPr sz="1725" i="1" spc="-179" baseline="-24154" dirty="0">
                <a:latin typeface="Times New Roman"/>
                <a:cs typeface="Times New Roman"/>
              </a:rPr>
              <a:t> </a:t>
            </a:r>
            <a:r>
              <a:rPr sz="1950" dirty="0">
                <a:latin typeface="Times New Roman"/>
                <a:cs typeface="Times New Roman"/>
              </a:rPr>
              <a:t>}</a:t>
            </a:r>
            <a:r>
              <a:rPr sz="1950" spc="-170" dirty="0">
                <a:latin typeface="Times New Roman"/>
                <a:cs typeface="Times New Roman"/>
              </a:rPr>
              <a:t> </a:t>
            </a:r>
            <a:r>
              <a:rPr sz="1950" dirty="0">
                <a:latin typeface="Symbol"/>
                <a:cs typeface="Symbol"/>
              </a:rPr>
              <a:t></a:t>
            </a:r>
            <a:r>
              <a:rPr sz="1950" spc="15" dirty="0">
                <a:latin typeface="Times New Roman"/>
                <a:cs typeface="Times New Roman"/>
              </a:rPr>
              <a:t> </a:t>
            </a:r>
            <a:r>
              <a:rPr sz="1950" i="1" dirty="0">
                <a:latin typeface="Times New Roman"/>
                <a:cs typeface="Times New Roman"/>
              </a:rPr>
              <a:t>a</a:t>
            </a:r>
            <a:r>
              <a:rPr sz="1725" i="1" baseline="-24154" dirty="0">
                <a:latin typeface="Times New Roman"/>
                <a:cs typeface="Times New Roman"/>
              </a:rPr>
              <a:t>i</a:t>
            </a:r>
            <a:r>
              <a:rPr sz="1725" i="1" spc="509" baseline="-24154" dirty="0">
                <a:latin typeface="Times New Roman"/>
                <a:cs typeface="Times New Roman"/>
              </a:rPr>
              <a:t> </a:t>
            </a:r>
            <a:r>
              <a:rPr sz="1950" dirty="0">
                <a:latin typeface="Symbol"/>
                <a:cs typeface="Symbol"/>
              </a:rPr>
              <a:t></a:t>
            </a:r>
            <a:r>
              <a:rPr sz="1950" spc="-90" dirty="0">
                <a:latin typeface="Times New Roman"/>
                <a:cs typeface="Times New Roman"/>
              </a:rPr>
              <a:t> </a:t>
            </a:r>
            <a:r>
              <a:rPr sz="1950" i="1" dirty="0">
                <a:latin typeface="Times New Roman"/>
                <a:cs typeface="Times New Roman"/>
              </a:rPr>
              <a:t>a</a:t>
            </a:r>
            <a:r>
              <a:rPr sz="1950" i="1" spc="-235" dirty="0">
                <a:latin typeface="Times New Roman"/>
                <a:cs typeface="Times New Roman"/>
              </a:rPr>
              <a:t> </a:t>
            </a:r>
            <a:r>
              <a:rPr sz="1725" i="1" baseline="-24154" dirty="0">
                <a:latin typeface="Times New Roman"/>
                <a:cs typeface="Times New Roman"/>
              </a:rPr>
              <a:t>j</a:t>
            </a:r>
            <a:r>
              <a:rPr sz="1725" i="1" spc="547" baseline="-24154" dirty="0">
                <a:latin typeface="Times New Roman"/>
                <a:cs typeface="Times New Roman"/>
              </a:rPr>
              <a:t> </a:t>
            </a:r>
            <a:r>
              <a:rPr sz="1950" dirty="0">
                <a:latin typeface="Symbol"/>
                <a:cs typeface="Symbol"/>
              </a:rPr>
              <a:t></a:t>
            </a:r>
            <a:r>
              <a:rPr sz="1950" spc="-85" dirty="0">
                <a:latin typeface="Times New Roman"/>
                <a:cs typeface="Times New Roman"/>
              </a:rPr>
              <a:t> </a:t>
            </a:r>
            <a:r>
              <a:rPr sz="1950" dirty="0">
                <a:latin typeface="Times New Roman"/>
                <a:cs typeface="Times New Roman"/>
              </a:rPr>
              <a:t>max{</a:t>
            </a:r>
            <a:r>
              <a:rPr sz="1950" dirty="0">
                <a:latin typeface="Symbol"/>
                <a:cs typeface="Symbol"/>
              </a:rPr>
              <a:t></a:t>
            </a:r>
            <a:r>
              <a:rPr sz="1950" i="1" dirty="0">
                <a:latin typeface="Times New Roman"/>
                <a:cs typeface="Times New Roman"/>
              </a:rPr>
              <a:t>b</a:t>
            </a:r>
            <a:r>
              <a:rPr sz="1725" i="1" baseline="-24154" dirty="0">
                <a:latin typeface="Times New Roman"/>
                <a:cs typeface="Times New Roman"/>
              </a:rPr>
              <a:t>j</a:t>
            </a:r>
            <a:r>
              <a:rPr sz="1725" i="1" spc="-15" baseline="-24154" dirty="0">
                <a:latin typeface="Times New Roman"/>
                <a:cs typeface="Times New Roman"/>
              </a:rPr>
              <a:t> </a:t>
            </a:r>
            <a:r>
              <a:rPr sz="1950" dirty="0">
                <a:latin typeface="Times New Roman"/>
                <a:cs typeface="Times New Roman"/>
              </a:rPr>
              <a:t>,</a:t>
            </a:r>
            <a:r>
              <a:rPr sz="1950" dirty="0">
                <a:latin typeface="Symbol"/>
                <a:cs typeface="Symbol"/>
              </a:rPr>
              <a:t></a:t>
            </a:r>
            <a:r>
              <a:rPr sz="1950" i="1" dirty="0">
                <a:latin typeface="Times New Roman"/>
                <a:cs typeface="Times New Roman"/>
              </a:rPr>
              <a:t>a</a:t>
            </a:r>
            <a:r>
              <a:rPr sz="1725" i="1" baseline="-24154" dirty="0">
                <a:latin typeface="Times New Roman"/>
                <a:cs typeface="Times New Roman"/>
              </a:rPr>
              <a:t>i</a:t>
            </a:r>
            <a:r>
              <a:rPr sz="1725" i="1" spc="-209" baseline="-24154" dirty="0">
                <a:latin typeface="Times New Roman"/>
                <a:cs typeface="Times New Roman"/>
              </a:rPr>
              <a:t> </a:t>
            </a:r>
            <a:r>
              <a:rPr sz="1950" spc="-50" dirty="0">
                <a:latin typeface="Times New Roman"/>
                <a:cs typeface="Times New Roman"/>
              </a:rPr>
              <a:t>} </a:t>
            </a:r>
            <a:r>
              <a:rPr sz="1950" dirty="0">
                <a:latin typeface="Times New Roman"/>
                <a:cs typeface="Times New Roman"/>
              </a:rPr>
              <a:t>max{</a:t>
            </a:r>
            <a:r>
              <a:rPr sz="1950" i="1" dirty="0">
                <a:latin typeface="Times New Roman"/>
                <a:cs typeface="Times New Roman"/>
              </a:rPr>
              <a:t>a</a:t>
            </a:r>
            <a:r>
              <a:rPr sz="1725" i="1" baseline="-24154" dirty="0">
                <a:latin typeface="Times New Roman"/>
                <a:cs typeface="Times New Roman"/>
              </a:rPr>
              <a:t>i</a:t>
            </a:r>
            <a:r>
              <a:rPr sz="1725" i="1" spc="457" baseline="-24154" dirty="0">
                <a:latin typeface="Times New Roman"/>
                <a:cs typeface="Times New Roman"/>
              </a:rPr>
              <a:t> </a:t>
            </a:r>
            <a:r>
              <a:rPr sz="1950" dirty="0">
                <a:latin typeface="Symbol"/>
                <a:cs typeface="Symbol"/>
              </a:rPr>
              <a:t></a:t>
            </a:r>
            <a:r>
              <a:rPr sz="1950" spc="-110" dirty="0">
                <a:latin typeface="Times New Roman"/>
                <a:cs typeface="Times New Roman"/>
              </a:rPr>
              <a:t> </a:t>
            </a:r>
            <a:r>
              <a:rPr sz="1950" i="1" dirty="0">
                <a:latin typeface="Times New Roman"/>
                <a:cs typeface="Times New Roman"/>
              </a:rPr>
              <a:t>a</a:t>
            </a:r>
            <a:r>
              <a:rPr sz="1950" i="1" spc="-250" dirty="0">
                <a:latin typeface="Times New Roman"/>
                <a:cs typeface="Times New Roman"/>
              </a:rPr>
              <a:t> </a:t>
            </a:r>
            <a:r>
              <a:rPr sz="1725" i="1" baseline="-24154" dirty="0">
                <a:latin typeface="Times New Roman"/>
                <a:cs typeface="Times New Roman"/>
              </a:rPr>
              <a:t>j</a:t>
            </a:r>
            <a:r>
              <a:rPr sz="1725" i="1" spc="509" baseline="-24154" dirty="0">
                <a:latin typeface="Times New Roman"/>
                <a:cs typeface="Times New Roman"/>
              </a:rPr>
              <a:t> </a:t>
            </a:r>
            <a:r>
              <a:rPr sz="1950" dirty="0">
                <a:latin typeface="Symbol"/>
                <a:cs typeface="Symbol"/>
              </a:rPr>
              <a:t></a:t>
            </a:r>
            <a:r>
              <a:rPr sz="1950" spc="-215" dirty="0">
                <a:latin typeface="Times New Roman"/>
                <a:cs typeface="Times New Roman"/>
              </a:rPr>
              <a:t> </a:t>
            </a:r>
            <a:r>
              <a:rPr sz="1950" i="1" spc="-45" dirty="0">
                <a:latin typeface="Times New Roman"/>
                <a:cs typeface="Times New Roman"/>
              </a:rPr>
              <a:t>b</a:t>
            </a:r>
            <a:r>
              <a:rPr sz="1725" i="1" spc="-67" baseline="-24154" dirty="0">
                <a:latin typeface="Times New Roman"/>
                <a:cs typeface="Times New Roman"/>
              </a:rPr>
              <a:t>i </a:t>
            </a:r>
            <a:r>
              <a:rPr sz="1950" dirty="0">
                <a:latin typeface="Times New Roman"/>
                <a:cs typeface="Times New Roman"/>
              </a:rPr>
              <a:t>,</a:t>
            </a:r>
            <a:r>
              <a:rPr sz="1950" spc="-235" dirty="0">
                <a:latin typeface="Times New Roman"/>
                <a:cs typeface="Times New Roman"/>
              </a:rPr>
              <a:t> </a:t>
            </a:r>
            <a:r>
              <a:rPr sz="1950" i="1" dirty="0">
                <a:latin typeface="Times New Roman"/>
                <a:cs typeface="Times New Roman"/>
              </a:rPr>
              <a:t>a</a:t>
            </a:r>
            <a:r>
              <a:rPr sz="1725" i="1" baseline="-24154" dirty="0">
                <a:latin typeface="Times New Roman"/>
                <a:cs typeface="Times New Roman"/>
              </a:rPr>
              <a:t>i</a:t>
            </a:r>
            <a:r>
              <a:rPr sz="1725" i="1" spc="-217" baseline="-24154" dirty="0">
                <a:latin typeface="Times New Roman"/>
                <a:cs typeface="Times New Roman"/>
              </a:rPr>
              <a:t> </a:t>
            </a:r>
            <a:r>
              <a:rPr sz="1950" dirty="0">
                <a:latin typeface="Times New Roman"/>
                <a:cs typeface="Times New Roman"/>
              </a:rPr>
              <a:t>}</a:t>
            </a:r>
            <a:r>
              <a:rPr sz="1950" spc="-200" dirty="0">
                <a:latin typeface="Times New Roman"/>
                <a:cs typeface="Times New Roman"/>
              </a:rPr>
              <a:t> </a:t>
            </a:r>
            <a:r>
              <a:rPr sz="1950" dirty="0">
                <a:latin typeface="Symbol"/>
                <a:cs typeface="Symbol"/>
              </a:rPr>
              <a:t></a:t>
            </a:r>
            <a:r>
              <a:rPr sz="1950" spc="-10" dirty="0">
                <a:latin typeface="Times New Roman"/>
                <a:cs typeface="Times New Roman"/>
              </a:rPr>
              <a:t> </a:t>
            </a:r>
            <a:r>
              <a:rPr sz="1950" dirty="0">
                <a:latin typeface="Times New Roman"/>
                <a:cs typeface="Times New Roman"/>
              </a:rPr>
              <a:t>max{</a:t>
            </a:r>
            <a:r>
              <a:rPr sz="1950" i="1" dirty="0">
                <a:latin typeface="Times New Roman"/>
                <a:cs typeface="Times New Roman"/>
              </a:rPr>
              <a:t>a</a:t>
            </a:r>
            <a:r>
              <a:rPr sz="1725" i="1" baseline="-24154" dirty="0">
                <a:latin typeface="Times New Roman"/>
                <a:cs typeface="Times New Roman"/>
              </a:rPr>
              <a:t>i</a:t>
            </a:r>
            <a:r>
              <a:rPr sz="1725" i="1" spc="465" baseline="-24154" dirty="0">
                <a:latin typeface="Times New Roman"/>
                <a:cs typeface="Times New Roman"/>
              </a:rPr>
              <a:t> </a:t>
            </a:r>
            <a:r>
              <a:rPr sz="1950" dirty="0">
                <a:latin typeface="Symbol"/>
                <a:cs typeface="Symbol"/>
              </a:rPr>
              <a:t></a:t>
            </a:r>
            <a:r>
              <a:rPr sz="1950" spc="-110" dirty="0">
                <a:latin typeface="Times New Roman"/>
                <a:cs typeface="Times New Roman"/>
              </a:rPr>
              <a:t> </a:t>
            </a:r>
            <a:r>
              <a:rPr sz="1950" i="1" dirty="0">
                <a:latin typeface="Times New Roman"/>
                <a:cs typeface="Times New Roman"/>
              </a:rPr>
              <a:t>a</a:t>
            </a:r>
            <a:r>
              <a:rPr sz="1950" i="1" spc="-250" dirty="0">
                <a:latin typeface="Times New Roman"/>
                <a:cs typeface="Times New Roman"/>
              </a:rPr>
              <a:t> </a:t>
            </a:r>
            <a:r>
              <a:rPr sz="1725" i="1" baseline="-24154" dirty="0">
                <a:latin typeface="Times New Roman"/>
                <a:cs typeface="Times New Roman"/>
              </a:rPr>
              <a:t>j</a:t>
            </a:r>
            <a:r>
              <a:rPr sz="1725" i="1" spc="494" baseline="-24154" dirty="0">
                <a:latin typeface="Times New Roman"/>
                <a:cs typeface="Times New Roman"/>
              </a:rPr>
              <a:t> </a:t>
            </a:r>
            <a:r>
              <a:rPr sz="1950" dirty="0">
                <a:latin typeface="Symbol"/>
                <a:cs typeface="Symbol"/>
              </a:rPr>
              <a:t></a:t>
            </a:r>
            <a:r>
              <a:rPr sz="1950" spc="-204" dirty="0">
                <a:latin typeface="Times New Roman"/>
                <a:cs typeface="Times New Roman"/>
              </a:rPr>
              <a:t> </a:t>
            </a:r>
            <a:r>
              <a:rPr sz="1950" i="1" spc="75" dirty="0">
                <a:latin typeface="Times New Roman"/>
                <a:cs typeface="Times New Roman"/>
              </a:rPr>
              <a:t>b</a:t>
            </a:r>
            <a:r>
              <a:rPr sz="1725" i="1" spc="112" baseline="-24154" dirty="0">
                <a:latin typeface="Times New Roman"/>
                <a:cs typeface="Times New Roman"/>
              </a:rPr>
              <a:t>j</a:t>
            </a:r>
            <a:r>
              <a:rPr sz="1725" i="1" spc="-37" baseline="-24154" dirty="0">
                <a:latin typeface="Times New Roman"/>
                <a:cs typeface="Times New Roman"/>
              </a:rPr>
              <a:t> </a:t>
            </a:r>
            <a:r>
              <a:rPr sz="1950" dirty="0">
                <a:latin typeface="Times New Roman"/>
                <a:cs typeface="Times New Roman"/>
              </a:rPr>
              <a:t>,</a:t>
            </a:r>
            <a:r>
              <a:rPr sz="1950" spc="-229" dirty="0">
                <a:latin typeface="Times New Roman"/>
                <a:cs typeface="Times New Roman"/>
              </a:rPr>
              <a:t> </a:t>
            </a:r>
            <a:r>
              <a:rPr sz="1950" i="1" dirty="0">
                <a:latin typeface="Times New Roman"/>
                <a:cs typeface="Times New Roman"/>
              </a:rPr>
              <a:t>a</a:t>
            </a:r>
            <a:r>
              <a:rPr sz="1950" i="1" spc="-250" dirty="0">
                <a:latin typeface="Times New Roman"/>
                <a:cs typeface="Times New Roman"/>
              </a:rPr>
              <a:t> </a:t>
            </a:r>
            <a:r>
              <a:rPr sz="1725" i="1" baseline="-24154" dirty="0">
                <a:latin typeface="Times New Roman"/>
                <a:cs typeface="Times New Roman"/>
              </a:rPr>
              <a:t>j</a:t>
            </a:r>
            <a:r>
              <a:rPr sz="1725" i="1" spc="-187" baseline="-24154" dirty="0">
                <a:latin typeface="Times New Roman"/>
                <a:cs typeface="Times New Roman"/>
              </a:rPr>
              <a:t> </a:t>
            </a:r>
            <a:r>
              <a:rPr sz="1950" spc="-50" dirty="0">
                <a:latin typeface="Times New Roman"/>
                <a:cs typeface="Times New Roman"/>
              </a:rPr>
              <a:t>} </a:t>
            </a:r>
            <a:r>
              <a:rPr sz="1950" dirty="0">
                <a:latin typeface="Times New Roman"/>
                <a:cs typeface="Times New Roman"/>
              </a:rPr>
              <a:t>max{</a:t>
            </a:r>
            <a:r>
              <a:rPr sz="1950" i="1" dirty="0">
                <a:latin typeface="Times New Roman"/>
                <a:cs typeface="Times New Roman"/>
              </a:rPr>
              <a:t>t</a:t>
            </a:r>
            <a:r>
              <a:rPr sz="1950" dirty="0">
                <a:latin typeface="Times New Roman"/>
                <a:cs typeface="Times New Roman"/>
              </a:rPr>
              <a:t>,</a:t>
            </a:r>
            <a:r>
              <a:rPr sz="1950" spc="-229" dirty="0">
                <a:latin typeface="Times New Roman"/>
                <a:cs typeface="Times New Roman"/>
              </a:rPr>
              <a:t> </a:t>
            </a:r>
            <a:r>
              <a:rPr sz="1950" i="1" dirty="0">
                <a:latin typeface="Times New Roman"/>
                <a:cs typeface="Times New Roman"/>
              </a:rPr>
              <a:t>a</a:t>
            </a:r>
            <a:r>
              <a:rPr sz="1725" i="1" baseline="-24154" dirty="0">
                <a:latin typeface="Times New Roman"/>
                <a:cs typeface="Times New Roman"/>
              </a:rPr>
              <a:t>i</a:t>
            </a:r>
            <a:r>
              <a:rPr sz="1725" i="1" spc="472" baseline="-24154" dirty="0">
                <a:latin typeface="Times New Roman"/>
                <a:cs typeface="Times New Roman"/>
              </a:rPr>
              <a:t> </a:t>
            </a:r>
            <a:r>
              <a:rPr sz="1950" dirty="0">
                <a:latin typeface="Symbol"/>
                <a:cs typeface="Symbol"/>
              </a:rPr>
              <a:t></a:t>
            </a:r>
            <a:r>
              <a:rPr sz="1950" spc="-105" dirty="0">
                <a:latin typeface="Times New Roman"/>
                <a:cs typeface="Times New Roman"/>
              </a:rPr>
              <a:t> </a:t>
            </a:r>
            <a:r>
              <a:rPr sz="1950" i="1" dirty="0">
                <a:latin typeface="Times New Roman"/>
                <a:cs typeface="Times New Roman"/>
              </a:rPr>
              <a:t>a</a:t>
            </a:r>
            <a:r>
              <a:rPr sz="1950" i="1" spc="-245" dirty="0">
                <a:latin typeface="Times New Roman"/>
                <a:cs typeface="Times New Roman"/>
              </a:rPr>
              <a:t> </a:t>
            </a:r>
            <a:r>
              <a:rPr sz="1725" i="1" baseline="-24154" dirty="0">
                <a:latin typeface="Times New Roman"/>
                <a:cs typeface="Times New Roman"/>
              </a:rPr>
              <a:t>j</a:t>
            </a:r>
            <a:r>
              <a:rPr sz="1725" i="1" spc="509" baseline="-24154" dirty="0">
                <a:latin typeface="Times New Roman"/>
                <a:cs typeface="Times New Roman"/>
              </a:rPr>
              <a:t> </a:t>
            </a:r>
            <a:r>
              <a:rPr sz="1950" dirty="0">
                <a:latin typeface="Symbol"/>
                <a:cs typeface="Symbol"/>
              </a:rPr>
              <a:t></a:t>
            </a:r>
            <a:r>
              <a:rPr sz="1950" spc="-204" dirty="0">
                <a:latin typeface="Times New Roman"/>
                <a:cs typeface="Times New Roman"/>
              </a:rPr>
              <a:t> </a:t>
            </a:r>
            <a:r>
              <a:rPr sz="1950" i="1" spc="-45" dirty="0">
                <a:latin typeface="Times New Roman"/>
                <a:cs typeface="Times New Roman"/>
              </a:rPr>
              <a:t>b</a:t>
            </a:r>
            <a:r>
              <a:rPr sz="1725" i="1" spc="-67" baseline="-24154" dirty="0">
                <a:latin typeface="Times New Roman"/>
                <a:cs typeface="Times New Roman"/>
              </a:rPr>
              <a:t>i </a:t>
            </a:r>
            <a:r>
              <a:rPr sz="1950" dirty="0">
                <a:latin typeface="Times New Roman"/>
                <a:cs typeface="Times New Roman"/>
              </a:rPr>
              <a:t>,</a:t>
            </a:r>
            <a:r>
              <a:rPr sz="1950" spc="-225" dirty="0">
                <a:latin typeface="Times New Roman"/>
                <a:cs typeface="Times New Roman"/>
              </a:rPr>
              <a:t> </a:t>
            </a:r>
            <a:r>
              <a:rPr sz="1950" i="1" dirty="0">
                <a:latin typeface="Times New Roman"/>
                <a:cs typeface="Times New Roman"/>
              </a:rPr>
              <a:t>a</a:t>
            </a:r>
            <a:r>
              <a:rPr sz="1725" i="1" baseline="-24154" dirty="0">
                <a:latin typeface="Times New Roman"/>
                <a:cs typeface="Times New Roman"/>
              </a:rPr>
              <a:t>i</a:t>
            </a:r>
            <a:r>
              <a:rPr sz="1725" i="1" spc="-225" baseline="-24154" dirty="0">
                <a:latin typeface="Times New Roman"/>
                <a:cs typeface="Times New Roman"/>
              </a:rPr>
              <a:t> </a:t>
            </a:r>
            <a:r>
              <a:rPr sz="1950" dirty="0">
                <a:latin typeface="Times New Roman"/>
                <a:cs typeface="Times New Roman"/>
              </a:rPr>
              <a:t>}</a:t>
            </a:r>
            <a:r>
              <a:rPr sz="1950" spc="-190" dirty="0">
                <a:latin typeface="Times New Roman"/>
                <a:cs typeface="Times New Roman"/>
              </a:rPr>
              <a:t> </a:t>
            </a:r>
            <a:r>
              <a:rPr sz="1950" dirty="0">
                <a:latin typeface="Symbol"/>
                <a:cs typeface="Symbol"/>
              </a:rPr>
              <a:t></a:t>
            </a:r>
            <a:r>
              <a:rPr sz="1950" spc="-5" dirty="0">
                <a:latin typeface="Times New Roman"/>
                <a:cs typeface="Times New Roman"/>
              </a:rPr>
              <a:t> </a:t>
            </a:r>
            <a:r>
              <a:rPr sz="1950" dirty="0">
                <a:latin typeface="Times New Roman"/>
                <a:cs typeface="Times New Roman"/>
              </a:rPr>
              <a:t>max{</a:t>
            </a:r>
            <a:r>
              <a:rPr sz="1950" i="1" dirty="0">
                <a:latin typeface="Times New Roman"/>
                <a:cs typeface="Times New Roman"/>
              </a:rPr>
              <a:t>t</a:t>
            </a:r>
            <a:r>
              <a:rPr sz="1950" dirty="0">
                <a:latin typeface="Times New Roman"/>
                <a:cs typeface="Times New Roman"/>
              </a:rPr>
              <a:t>,</a:t>
            </a:r>
            <a:r>
              <a:rPr sz="1950" spc="-229" dirty="0">
                <a:latin typeface="Times New Roman"/>
                <a:cs typeface="Times New Roman"/>
              </a:rPr>
              <a:t> </a:t>
            </a:r>
            <a:r>
              <a:rPr sz="1950" i="1" dirty="0">
                <a:latin typeface="Times New Roman"/>
                <a:cs typeface="Times New Roman"/>
              </a:rPr>
              <a:t>a</a:t>
            </a:r>
            <a:r>
              <a:rPr sz="1725" i="1" baseline="-24154" dirty="0">
                <a:latin typeface="Times New Roman"/>
                <a:cs typeface="Times New Roman"/>
              </a:rPr>
              <a:t>i</a:t>
            </a:r>
            <a:r>
              <a:rPr sz="1725" i="1" spc="487" baseline="-24154" dirty="0">
                <a:latin typeface="Times New Roman"/>
                <a:cs typeface="Times New Roman"/>
              </a:rPr>
              <a:t> </a:t>
            </a:r>
            <a:r>
              <a:rPr sz="1950" dirty="0">
                <a:latin typeface="Symbol"/>
                <a:cs typeface="Symbol"/>
              </a:rPr>
              <a:t></a:t>
            </a:r>
            <a:r>
              <a:rPr sz="1950" spc="-105" dirty="0">
                <a:latin typeface="Times New Roman"/>
                <a:cs typeface="Times New Roman"/>
              </a:rPr>
              <a:t> </a:t>
            </a:r>
            <a:r>
              <a:rPr sz="1950" i="1" dirty="0">
                <a:latin typeface="Times New Roman"/>
                <a:cs typeface="Times New Roman"/>
              </a:rPr>
              <a:t>a</a:t>
            </a:r>
            <a:r>
              <a:rPr sz="1950" i="1" spc="-245" dirty="0">
                <a:latin typeface="Times New Roman"/>
                <a:cs typeface="Times New Roman"/>
              </a:rPr>
              <a:t> </a:t>
            </a:r>
            <a:r>
              <a:rPr sz="1725" i="1" baseline="-24154" dirty="0">
                <a:latin typeface="Times New Roman"/>
                <a:cs typeface="Times New Roman"/>
              </a:rPr>
              <a:t>j</a:t>
            </a:r>
            <a:r>
              <a:rPr sz="1725" i="1" spc="517" baseline="-24154" dirty="0">
                <a:latin typeface="Times New Roman"/>
                <a:cs typeface="Times New Roman"/>
              </a:rPr>
              <a:t> </a:t>
            </a:r>
            <a:r>
              <a:rPr sz="1950" dirty="0">
                <a:latin typeface="Symbol"/>
                <a:cs typeface="Symbol"/>
              </a:rPr>
              <a:t></a:t>
            </a:r>
            <a:r>
              <a:rPr sz="1950" spc="-210" dirty="0">
                <a:latin typeface="Times New Roman"/>
                <a:cs typeface="Times New Roman"/>
              </a:rPr>
              <a:t> </a:t>
            </a:r>
            <a:r>
              <a:rPr sz="1950" i="1" spc="80" dirty="0">
                <a:latin typeface="Times New Roman"/>
                <a:cs typeface="Times New Roman"/>
              </a:rPr>
              <a:t>b</a:t>
            </a:r>
            <a:r>
              <a:rPr sz="1725" i="1" spc="120" baseline="-24154" dirty="0">
                <a:latin typeface="Times New Roman"/>
                <a:cs typeface="Times New Roman"/>
              </a:rPr>
              <a:t>j</a:t>
            </a:r>
            <a:r>
              <a:rPr sz="1725" i="1" spc="-30" baseline="-24154" dirty="0">
                <a:latin typeface="Times New Roman"/>
                <a:cs typeface="Times New Roman"/>
              </a:rPr>
              <a:t> </a:t>
            </a:r>
            <a:r>
              <a:rPr sz="1950" dirty="0">
                <a:latin typeface="Times New Roman"/>
                <a:cs typeface="Times New Roman"/>
              </a:rPr>
              <a:t>,</a:t>
            </a:r>
            <a:r>
              <a:rPr sz="1950" spc="-225" dirty="0">
                <a:latin typeface="Times New Roman"/>
                <a:cs typeface="Times New Roman"/>
              </a:rPr>
              <a:t> </a:t>
            </a:r>
            <a:r>
              <a:rPr sz="1950" i="1" dirty="0">
                <a:latin typeface="Times New Roman"/>
                <a:cs typeface="Times New Roman"/>
              </a:rPr>
              <a:t>a</a:t>
            </a:r>
            <a:r>
              <a:rPr sz="1950" i="1" spc="-245" dirty="0">
                <a:latin typeface="Times New Roman"/>
                <a:cs typeface="Times New Roman"/>
              </a:rPr>
              <a:t> </a:t>
            </a:r>
            <a:r>
              <a:rPr sz="1725" i="1" baseline="-24154" dirty="0">
                <a:latin typeface="Times New Roman"/>
                <a:cs typeface="Times New Roman"/>
              </a:rPr>
              <a:t>j</a:t>
            </a:r>
            <a:r>
              <a:rPr sz="1725" i="1" spc="-187" baseline="-24154" dirty="0">
                <a:latin typeface="Times New Roman"/>
                <a:cs typeface="Times New Roman"/>
              </a:rPr>
              <a:t> </a:t>
            </a:r>
            <a:r>
              <a:rPr sz="1950" spc="-50" dirty="0">
                <a:latin typeface="Times New Roman"/>
                <a:cs typeface="Times New Roman"/>
              </a:rPr>
              <a:t>}</a:t>
            </a:r>
            <a:endParaRPr sz="1950" dirty="0">
              <a:latin typeface="Times New Roman"/>
              <a:cs typeface="Times New Roman"/>
            </a:endParaRPr>
          </a:p>
          <a:p>
            <a:pPr marL="38100">
              <a:lnSpc>
                <a:spcPts val="2815"/>
              </a:lnSpc>
              <a:buNone/>
            </a:pPr>
            <a:r>
              <a:rPr sz="2400" dirty="0">
                <a:solidFill>
                  <a:srgbClr val="FF0000"/>
                </a:solidFill>
                <a:latin typeface="宋体"/>
                <a:cs typeface="宋体"/>
              </a:rPr>
              <a:t>由此可见当作业</a:t>
            </a:r>
            <a:r>
              <a:rPr sz="2400" dirty="0">
                <a:solidFill>
                  <a:srgbClr val="FF0000"/>
                </a:solidFill>
                <a:latin typeface="Times New Roman"/>
                <a:cs typeface="Times New Roman"/>
              </a:rPr>
              <a:t>i</a:t>
            </a:r>
            <a:r>
              <a:rPr sz="2400" dirty="0">
                <a:solidFill>
                  <a:srgbClr val="FF0000"/>
                </a:solidFill>
                <a:latin typeface="宋体"/>
                <a:cs typeface="宋体"/>
              </a:rPr>
              <a:t>和作业</a:t>
            </a:r>
            <a:r>
              <a:rPr sz="2400" dirty="0">
                <a:solidFill>
                  <a:srgbClr val="FF0000"/>
                </a:solidFill>
                <a:latin typeface="Times New Roman"/>
                <a:cs typeface="Times New Roman"/>
              </a:rPr>
              <a:t>j</a:t>
            </a:r>
            <a:r>
              <a:rPr sz="2400" dirty="0">
                <a:solidFill>
                  <a:srgbClr val="FF0000"/>
                </a:solidFill>
                <a:latin typeface="宋体"/>
                <a:cs typeface="宋体"/>
              </a:rPr>
              <a:t>满足</a:t>
            </a:r>
            <a:r>
              <a:rPr sz="2400" spc="-20" dirty="0">
                <a:solidFill>
                  <a:srgbClr val="FF0000"/>
                </a:solidFill>
                <a:latin typeface="Times New Roman"/>
                <a:cs typeface="Times New Roman"/>
              </a:rPr>
              <a:t>Johnson</a:t>
            </a:r>
            <a:r>
              <a:rPr sz="2400" spc="-5" dirty="0">
                <a:solidFill>
                  <a:srgbClr val="FF0000"/>
                </a:solidFill>
                <a:latin typeface="宋体"/>
                <a:cs typeface="宋体"/>
              </a:rPr>
              <a:t>不等式时，交换它们的加</a:t>
            </a:r>
            <a:endParaRPr sz="2400" dirty="0">
              <a:solidFill>
                <a:srgbClr val="FF0000"/>
              </a:solidFill>
              <a:latin typeface="宋体"/>
              <a:cs typeface="宋体"/>
            </a:endParaRPr>
          </a:p>
          <a:p>
            <a:pPr marL="38100" marR="30480">
              <a:lnSpc>
                <a:spcPct val="97900"/>
              </a:lnSpc>
              <a:spcBef>
                <a:spcPts val="180"/>
              </a:spcBef>
              <a:buNone/>
            </a:pPr>
            <a:r>
              <a:rPr sz="2400" spc="-5" dirty="0">
                <a:solidFill>
                  <a:srgbClr val="FF0000"/>
                </a:solidFill>
                <a:latin typeface="宋体"/>
                <a:cs typeface="宋体"/>
              </a:rPr>
              <a:t>工顺序后，会增加加工时间。</a:t>
            </a:r>
            <a:r>
              <a:rPr sz="2400" spc="-5" dirty="0">
                <a:latin typeface="宋体"/>
                <a:cs typeface="宋体"/>
              </a:rPr>
              <a:t>对于流水作业调度问题，必存在</a:t>
            </a:r>
            <a:r>
              <a:rPr sz="2400" dirty="0">
                <a:latin typeface="宋体"/>
                <a:cs typeface="宋体"/>
              </a:rPr>
              <a:t>最优调度</a:t>
            </a:r>
            <a:r>
              <a:rPr sz="2400" dirty="0">
                <a:latin typeface="Symbol"/>
                <a:cs typeface="Symbol"/>
              </a:rPr>
              <a:t></a:t>
            </a:r>
            <a:r>
              <a:rPr sz="2400" dirty="0">
                <a:latin typeface="Times New Roman"/>
                <a:cs typeface="Times New Roman"/>
              </a:rPr>
              <a:t> </a:t>
            </a:r>
            <a:r>
              <a:rPr sz="2400" dirty="0">
                <a:latin typeface="宋体"/>
                <a:cs typeface="宋体"/>
              </a:rPr>
              <a:t>，使得任意</a:t>
            </a:r>
            <a:r>
              <a:rPr sz="2400" dirty="0">
                <a:latin typeface="Times New Roman"/>
                <a:cs typeface="Times New Roman"/>
              </a:rPr>
              <a:t>i</a:t>
            </a:r>
            <a:r>
              <a:rPr sz="2400" dirty="0">
                <a:latin typeface="宋体"/>
                <a:cs typeface="宋体"/>
              </a:rPr>
              <a:t>，作业</a:t>
            </a:r>
            <a:r>
              <a:rPr sz="2400" spc="-10" dirty="0">
                <a:latin typeface="Symbol"/>
                <a:cs typeface="Symbol"/>
              </a:rPr>
              <a:t></a:t>
            </a:r>
            <a:r>
              <a:rPr sz="2400" spc="-10" dirty="0">
                <a:latin typeface="Times New Roman"/>
                <a:cs typeface="Times New Roman"/>
              </a:rPr>
              <a:t>(i)</a:t>
            </a:r>
            <a:r>
              <a:rPr sz="2400" dirty="0">
                <a:latin typeface="宋体"/>
                <a:cs typeface="宋体"/>
              </a:rPr>
              <a:t>和</a:t>
            </a:r>
            <a:r>
              <a:rPr sz="2400" dirty="0">
                <a:latin typeface="Symbol"/>
                <a:cs typeface="Symbol"/>
              </a:rPr>
              <a:t></a:t>
            </a:r>
            <a:r>
              <a:rPr sz="2400" dirty="0">
                <a:latin typeface="Times New Roman"/>
                <a:cs typeface="Times New Roman"/>
              </a:rPr>
              <a:t>(i+1)</a:t>
            </a:r>
            <a:r>
              <a:rPr sz="2400" dirty="0">
                <a:latin typeface="宋体"/>
                <a:cs typeface="宋体"/>
              </a:rPr>
              <a:t>满足</a:t>
            </a:r>
            <a:r>
              <a:rPr sz="2400" spc="-20" dirty="0">
                <a:latin typeface="Times New Roman"/>
                <a:cs typeface="Times New Roman"/>
              </a:rPr>
              <a:t>Johnson</a:t>
            </a:r>
            <a:r>
              <a:rPr sz="2400" spc="-15" dirty="0">
                <a:latin typeface="宋体"/>
                <a:cs typeface="宋体"/>
              </a:rPr>
              <a:t>不等式。</a:t>
            </a:r>
            <a:r>
              <a:rPr sz="2400" spc="-10" dirty="0">
                <a:latin typeface="宋体"/>
                <a:cs typeface="宋体"/>
              </a:rPr>
              <a:t>进一步还可以证明，调度满足</a:t>
            </a:r>
            <a:r>
              <a:rPr sz="2400" spc="-10" dirty="0">
                <a:latin typeface="Times New Roman"/>
                <a:cs typeface="Times New Roman"/>
              </a:rPr>
              <a:t>Johnson</a:t>
            </a:r>
            <a:r>
              <a:rPr sz="2400" spc="-10" dirty="0">
                <a:latin typeface="宋体"/>
                <a:cs typeface="宋体"/>
              </a:rPr>
              <a:t>法则当且仅当对任意</a:t>
            </a:r>
            <a:r>
              <a:rPr sz="2400" dirty="0">
                <a:latin typeface="Times New Roman"/>
                <a:cs typeface="Times New Roman"/>
              </a:rPr>
              <a:t>i&lt;j</a:t>
            </a:r>
            <a:r>
              <a:rPr sz="2400" spc="-50" dirty="0">
                <a:latin typeface="宋体"/>
                <a:cs typeface="宋体"/>
              </a:rPr>
              <a:t>有</a:t>
            </a:r>
            <a:endParaRPr sz="2400" dirty="0">
              <a:latin typeface="宋体"/>
              <a:cs typeface="宋体"/>
            </a:endParaRPr>
          </a:p>
          <a:p>
            <a:pPr marL="1303655">
              <a:lnSpc>
                <a:spcPct val="100000"/>
              </a:lnSpc>
              <a:spcBef>
                <a:spcPts val="275"/>
              </a:spcBef>
              <a:buNone/>
            </a:pPr>
            <a:r>
              <a:rPr sz="3100" spc="-65" dirty="0">
                <a:latin typeface="Times New Roman"/>
                <a:cs typeface="Times New Roman"/>
              </a:rPr>
              <a:t>min{</a:t>
            </a:r>
            <a:r>
              <a:rPr sz="3100" i="1" spc="-65" dirty="0">
                <a:latin typeface="Times New Roman"/>
                <a:cs typeface="Times New Roman"/>
              </a:rPr>
              <a:t>b</a:t>
            </a:r>
            <a:r>
              <a:rPr sz="2850" i="1" spc="-97" baseline="-21929" dirty="0">
                <a:latin typeface="Symbol"/>
                <a:cs typeface="Symbol"/>
              </a:rPr>
              <a:t></a:t>
            </a:r>
            <a:r>
              <a:rPr sz="2850" spc="-179" baseline="-21929" dirty="0">
                <a:latin typeface="Times New Roman"/>
                <a:cs typeface="Times New Roman"/>
              </a:rPr>
              <a:t> </a:t>
            </a:r>
            <a:r>
              <a:rPr sz="2700" spc="135" baseline="-23148" dirty="0">
                <a:latin typeface="Times New Roman"/>
                <a:cs typeface="Times New Roman"/>
              </a:rPr>
              <a:t>(</a:t>
            </a:r>
            <a:r>
              <a:rPr sz="2700" i="1" spc="135" baseline="-23148" dirty="0">
                <a:latin typeface="Times New Roman"/>
                <a:cs typeface="Times New Roman"/>
              </a:rPr>
              <a:t>i</a:t>
            </a:r>
            <a:r>
              <a:rPr sz="2700" spc="135" baseline="-23148" dirty="0">
                <a:latin typeface="Times New Roman"/>
                <a:cs typeface="Times New Roman"/>
              </a:rPr>
              <a:t>)</a:t>
            </a:r>
            <a:r>
              <a:rPr sz="2700" spc="-52" baseline="-23148" dirty="0">
                <a:latin typeface="Times New Roman"/>
                <a:cs typeface="Times New Roman"/>
              </a:rPr>
              <a:t> </a:t>
            </a:r>
            <a:r>
              <a:rPr sz="3100" dirty="0">
                <a:latin typeface="Times New Roman"/>
                <a:cs typeface="Times New Roman"/>
              </a:rPr>
              <a:t>,</a:t>
            </a:r>
            <a:r>
              <a:rPr sz="3100" spc="-395" dirty="0">
                <a:latin typeface="Times New Roman"/>
                <a:cs typeface="Times New Roman"/>
              </a:rPr>
              <a:t> </a:t>
            </a:r>
            <a:r>
              <a:rPr sz="3100" i="1" spc="-10" dirty="0">
                <a:latin typeface="Times New Roman"/>
                <a:cs typeface="Times New Roman"/>
              </a:rPr>
              <a:t>a</a:t>
            </a:r>
            <a:r>
              <a:rPr sz="2850" i="1" spc="-15" baseline="-21929" dirty="0">
                <a:latin typeface="Symbol"/>
                <a:cs typeface="Symbol"/>
              </a:rPr>
              <a:t></a:t>
            </a:r>
            <a:r>
              <a:rPr sz="2850" spc="-172" baseline="-21929" dirty="0">
                <a:latin typeface="Times New Roman"/>
                <a:cs typeface="Times New Roman"/>
              </a:rPr>
              <a:t> </a:t>
            </a:r>
            <a:r>
              <a:rPr sz="2700" baseline="-23148" dirty="0">
                <a:latin typeface="Times New Roman"/>
                <a:cs typeface="Times New Roman"/>
              </a:rPr>
              <a:t>(</a:t>
            </a:r>
            <a:r>
              <a:rPr sz="2700" spc="44" baseline="-23148" dirty="0">
                <a:latin typeface="Times New Roman"/>
                <a:cs typeface="Times New Roman"/>
              </a:rPr>
              <a:t> </a:t>
            </a:r>
            <a:r>
              <a:rPr sz="2700" i="1" baseline="-23148" dirty="0">
                <a:latin typeface="Times New Roman"/>
                <a:cs typeface="Times New Roman"/>
              </a:rPr>
              <a:t>j</a:t>
            </a:r>
            <a:r>
              <a:rPr sz="2700" i="1" spc="-412" baseline="-23148" dirty="0">
                <a:latin typeface="Times New Roman"/>
                <a:cs typeface="Times New Roman"/>
              </a:rPr>
              <a:t> </a:t>
            </a:r>
            <a:r>
              <a:rPr sz="2700" baseline="-23148" dirty="0">
                <a:latin typeface="Times New Roman"/>
                <a:cs typeface="Times New Roman"/>
              </a:rPr>
              <a:t>)</a:t>
            </a:r>
            <a:r>
              <a:rPr sz="2700" spc="-277" baseline="-23148" dirty="0">
                <a:latin typeface="Times New Roman"/>
                <a:cs typeface="Times New Roman"/>
              </a:rPr>
              <a:t> </a:t>
            </a:r>
            <a:r>
              <a:rPr sz="3100" spc="55" dirty="0">
                <a:latin typeface="Times New Roman"/>
                <a:cs typeface="Times New Roman"/>
              </a:rPr>
              <a:t>}</a:t>
            </a:r>
            <a:r>
              <a:rPr sz="3100" spc="-260" dirty="0">
                <a:latin typeface="Times New Roman"/>
                <a:cs typeface="Times New Roman"/>
              </a:rPr>
              <a:t> </a:t>
            </a:r>
            <a:r>
              <a:rPr sz="3100" spc="65" dirty="0">
                <a:latin typeface="Symbol"/>
                <a:cs typeface="Symbol"/>
              </a:rPr>
              <a:t></a:t>
            </a:r>
            <a:r>
              <a:rPr sz="3100" spc="20" dirty="0">
                <a:latin typeface="Times New Roman"/>
                <a:cs typeface="Times New Roman"/>
              </a:rPr>
              <a:t> </a:t>
            </a:r>
            <a:r>
              <a:rPr sz="3100" spc="-65" dirty="0">
                <a:latin typeface="Times New Roman"/>
                <a:cs typeface="Times New Roman"/>
              </a:rPr>
              <a:t>min{</a:t>
            </a:r>
            <a:r>
              <a:rPr sz="3100" i="1" spc="-65" dirty="0">
                <a:latin typeface="Times New Roman"/>
                <a:cs typeface="Times New Roman"/>
              </a:rPr>
              <a:t>b</a:t>
            </a:r>
            <a:r>
              <a:rPr sz="2850" i="1" spc="-97" baseline="-21929" dirty="0">
                <a:latin typeface="Symbol"/>
                <a:cs typeface="Symbol"/>
              </a:rPr>
              <a:t></a:t>
            </a:r>
            <a:r>
              <a:rPr sz="2850" spc="-172" baseline="-21929" dirty="0">
                <a:latin typeface="Times New Roman"/>
                <a:cs typeface="Times New Roman"/>
              </a:rPr>
              <a:t> </a:t>
            </a:r>
            <a:r>
              <a:rPr sz="2700" baseline="-23148" dirty="0">
                <a:latin typeface="Times New Roman"/>
                <a:cs typeface="Times New Roman"/>
              </a:rPr>
              <a:t>(</a:t>
            </a:r>
            <a:r>
              <a:rPr sz="2700" spc="44" baseline="-23148" dirty="0">
                <a:latin typeface="Times New Roman"/>
                <a:cs typeface="Times New Roman"/>
              </a:rPr>
              <a:t> </a:t>
            </a:r>
            <a:r>
              <a:rPr sz="2700" i="1" baseline="-23148" dirty="0">
                <a:latin typeface="Times New Roman"/>
                <a:cs typeface="Times New Roman"/>
              </a:rPr>
              <a:t>j</a:t>
            </a:r>
            <a:r>
              <a:rPr sz="2700" i="1" spc="-405" baseline="-23148" dirty="0">
                <a:latin typeface="Times New Roman"/>
                <a:cs typeface="Times New Roman"/>
              </a:rPr>
              <a:t> </a:t>
            </a:r>
            <a:r>
              <a:rPr sz="2700" baseline="-23148" dirty="0">
                <a:latin typeface="Times New Roman"/>
                <a:cs typeface="Times New Roman"/>
              </a:rPr>
              <a:t>)</a:t>
            </a:r>
            <a:r>
              <a:rPr sz="2700" spc="-52" baseline="-23148" dirty="0">
                <a:latin typeface="Times New Roman"/>
                <a:cs typeface="Times New Roman"/>
              </a:rPr>
              <a:t> </a:t>
            </a:r>
            <a:r>
              <a:rPr sz="3100" dirty="0">
                <a:latin typeface="Times New Roman"/>
                <a:cs typeface="Times New Roman"/>
              </a:rPr>
              <a:t>,</a:t>
            </a:r>
            <a:r>
              <a:rPr sz="3100" spc="-400" dirty="0">
                <a:latin typeface="Times New Roman"/>
                <a:cs typeface="Times New Roman"/>
              </a:rPr>
              <a:t> </a:t>
            </a:r>
            <a:r>
              <a:rPr sz="3100" i="1" spc="-10" dirty="0">
                <a:latin typeface="Times New Roman"/>
                <a:cs typeface="Times New Roman"/>
              </a:rPr>
              <a:t>a</a:t>
            </a:r>
            <a:r>
              <a:rPr sz="2850" i="1" spc="-15" baseline="-21929" dirty="0">
                <a:latin typeface="Symbol"/>
                <a:cs typeface="Symbol"/>
              </a:rPr>
              <a:t></a:t>
            </a:r>
            <a:r>
              <a:rPr sz="2850" spc="-172" baseline="-21929" dirty="0">
                <a:latin typeface="Times New Roman"/>
                <a:cs typeface="Times New Roman"/>
              </a:rPr>
              <a:t> </a:t>
            </a:r>
            <a:r>
              <a:rPr sz="2700" spc="135" baseline="-23148" dirty="0">
                <a:latin typeface="Times New Roman"/>
                <a:cs typeface="Times New Roman"/>
              </a:rPr>
              <a:t>(</a:t>
            </a:r>
            <a:r>
              <a:rPr sz="2700" i="1" spc="135" baseline="-23148" dirty="0">
                <a:latin typeface="Times New Roman"/>
                <a:cs typeface="Times New Roman"/>
              </a:rPr>
              <a:t>i</a:t>
            </a:r>
            <a:r>
              <a:rPr sz="2700" spc="135" baseline="-23148" dirty="0">
                <a:latin typeface="Times New Roman"/>
                <a:cs typeface="Times New Roman"/>
              </a:rPr>
              <a:t>)</a:t>
            </a:r>
            <a:r>
              <a:rPr sz="2700" spc="-292" baseline="-23148" dirty="0">
                <a:latin typeface="Times New Roman"/>
                <a:cs typeface="Times New Roman"/>
              </a:rPr>
              <a:t> </a:t>
            </a:r>
            <a:r>
              <a:rPr sz="3100" spc="5" dirty="0">
                <a:latin typeface="Times New Roman"/>
                <a:cs typeface="Times New Roman"/>
              </a:rPr>
              <a:t>}</a:t>
            </a:r>
            <a:endParaRPr sz="3100" dirty="0">
              <a:latin typeface="Times New Roman"/>
              <a:cs typeface="Times New Roman"/>
            </a:endParaRPr>
          </a:p>
        </p:txBody>
      </p:sp>
      <p:sp>
        <p:nvSpPr>
          <p:cNvPr id="9" name="object 9"/>
          <p:cNvSpPr txBox="1"/>
          <p:nvPr/>
        </p:nvSpPr>
        <p:spPr>
          <a:xfrm>
            <a:off x="329590" y="6493589"/>
            <a:ext cx="7534909" cy="391795"/>
          </a:xfrm>
          <a:prstGeom prst="rect">
            <a:avLst/>
          </a:prstGeom>
        </p:spPr>
        <p:txBody>
          <a:bodyPr vert="horz" wrap="square" lIns="0" tIns="12700" rIns="0" bIns="0" rtlCol="0">
            <a:spAutoFit/>
          </a:bodyPr>
          <a:lstStyle/>
          <a:p>
            <a:pPr marL="12700">
              <a:lnSpc>
                <a:spcPct val="100000"/>
              </a:lnSpc>
              <a:spcBef>
                <a:spcPts val="100"/>
              </a:spcBef>
              <a:buNone/>
            </a:pPr>
            <a:r>
              <a:rPr sz="2400" spc="-10" dirty="0">
                <a:latin typeface="宋体"/>
                <a:cs typeface="宋体"/>
              </a:rPr>
              <a:t>由此可知，</a:t>
            </a:r>
            <a:r>
              <a:rPr sz="2400" b="1" spc="-25" dirty="0">
                <a:latin typeface="宋体"/>
                <a:cs typeface="宋体"/>
              </a:rPr>
              <a:t>所有满足</a:t>
            </a:r>
            <a:r>
              <a:rPr sz="2400" b="1" spc="-25" dirty="0">
                <a:latin typeface="Times New Roman"/>
                <a:cs typeface="Times New Roman"/>
              </a:rPr>
              <a:t>Johnson</a:t>
            </a:r>
            <a:r>
              <a:rPr sz="2400" b="1" spc="-30" dirty="0">
                <a:latin typeface="宋体"/>
                <a:cs typeface="宋体"/>
              </a:rPr>
              <a:t>法则的调度均为最优调度。</a:t>
            </a:r>
            <a:endParaRPr sz="2400" dirty="0">
              <a:latin typeface="宋体"/>
              <a:cs typeface="宋体"/>
            </a:endParaRPr>
          </a:p>
        </p:txBody>
      </p:sp>
    </p:spTree>
    <p:extLst>
      <p:ext uri="{BB962C8B-B14F-4D97-AF65-F5344CB8AC3E}">
        <p14:creationId xmlns:p14="http://schemas.microsoft.com/office/powerpoint/2010/main" val="19707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0" dirty="0"/>
              <a:t>算法描述</a:t>
            </a:r>
          </a:p>
        </p:txBody>
      </p:sp>
      <p:sp>
        <p:nvSpPr>
          <p:cNvPr id="4" name="object 4"/>
          <p:cNvSpPr/>
          <p:nvPr/>
        </p:nvSpPr>
        <p:spPr>
          <a:xfrm>
            <a:off x="394715" y="1126236"/>
            <a:ext cx="8354695" cy="3192808"/>
          </a:xfrm>
          <a:custGeom>
            <a:avLst/>
            <a:gdLst/>
            <a:ahLst/>
            <a:cxnLst/>
            <a:rect l="l" t="t" r="r" b="b"/>
            <a:pathLst>
              <a:path w="8354695" h="3016250">
                <a:moveTo>
                  <a:pt x="8354568" y="0"/>
                </a:moveTo>
                <a:lnTo>
                  <a:pt x="0" y="0"/>
                </a:lnTo>
                <a:lnTo>
                  <a:pt x="0" y="3015996"/>
                </a:lnTo>
                <a:lnTo>
                  <a:pt x="8354568" y="3015996"/>
                </a:lnTo>
                <a:lnTo>
                  <a:pt x="8354568" y="0"/>
                </a:lnTo>
                <a:close/>
              </a:path>
            </a:pathLst>
          </a:custGeom>
          <a:solidFill>
            <a:srgbClr val="FFCC00"/>
          </a:solidFill>
        </p:spPr>
        <p:txBody>
          <a:bodyPr wrap="square" lIns="0" tIns="0" rIns="0" bIns="0" rtlCol="0"/>
          <a:lstStyle/>
          <a:p>
            <a:endParaRPr/>
          </a:p>
        </p:txBody>
      </p:sp>
      <p:sp>
        <p:nvSpPr>
          <p:cNvPr id="5" name="object 5"/>
          <p:cNvSpPr txBox="1"/>
          <p:nvPr/>
        </p:nvSpPr>
        <p:spPr>
          <a:xfrm>
            <a:off x="448665" y="1151382"/>
            <a:ext cx="7877809" cy="2896819"/>
          </a:xfrm>
          <a:prstGeom prst="rect">
            <a:avLst/>
          </a:prstGeom>
        </p:spPr>
        <p:txBody>
          <a:bodyPr vert="horz" wrap="square" lIns="0" tIns="13335" rIns="0" bIns="0" rtlCol="0">
            <a:spAutoFit/>
          </a:bodyPr>
          <a:lstStyle/>
          <a:p>
            <a:pPr marL="38100">
              <a:lnSpc>
                <a:spcPts val="3570"/>
              </a:lnSpc>
              <a:spcBef>
                <a:spcPts val="105"/>
              </a:spcBef>
              <a:buNone/>
            </a:pPr>
            <a:r>
              <a:rPr sz="2800" spc="-10" dirty="0">
                <a:latin typeface="黑体"/>
                <a:cs typeface="黑体"/>
              </a:rPr>
              <a:t>流水作业调度问题的</a:t>
            </a:r>
            <a:r>
              <a:rPr sz="2800" spc="-10" dirty="0">
                <a:latin typeface="Arial"/>
                <a:cs typeface="Arial"/>
              </a:rPr>
              <a:t>Johnson</a:t>
            </a:r>
            <a:r>
              <a:rPr sz="2800" spc="-25" dirty="0">
                <a:latin typeface="黑体"/>
                <a:cs typeface="黑体"/>
              </a:rPr>
              <a:t>算法</a:t>
            </a:r>
            <a:endParaRPr sz="2800" dirty="0">
              <a:latin typeface="黑体"/>
              <a:cs typeface="黑体"/>
            </a:endParaRPr>
          </a:p>
          <a:p>
            <a:pPr marL="26035">
              <a:lnSpc>
                <a:spcPts val="3570"/>
              </a:lnSpc>
              <a:buSzPct val="96875"/>
              <a:buNone/>
              <a:tabLst>
                <a:tab pos="534035" algn="l"/>
              </a:tabLst>
            </a:pPr>
            <a:r>
              <a:rPr lang="en-US" sz="2800" dirty="0">
                <a:latin typeface="微软雅黑"/>
                <a:cs typeface="微软雅黑"/>
              </a:rPr>
              <a:t>(1)</a:t>
            </a:r>
            <a:r>
              <a:rPr sz="2800" dirty="0">
                <a:latin typeface="微软雅黑"/>
                <a:cs typeface="微软雅黑"/>
              </a:rPr>
              <a:t>令 </a:t>
            </a:r>
            <a:r>
              <a:rPr sz="2800" i="1" dirty="0">
                <a:latin typeface="Times New Roman"/>
                <a:cs typeface="Times New Roman"/>
              </a:rPr>
              <a:t>N</a:t>
            </a:r>
            <a:r>
              <a:rPr sz="2800" baseline="-23809" dirty="0">
                <a:latin typeface="Times New Roman"/>
                <a:cs typeface="Times New Roman"/>
              </a:rPr>
              <a:t>1</a:t>
            </a:r>
            <a:r>
              <a:rPr sz="2800" spc="555" baseline="-23809" dirty="0">
                <a:latin typeface="Times New Roman"/>
                <a:cs typeface="Times New Roman"/>
              </a:rPr>
              <a:t> </a:t>
            </a:r>
            <a:r>
              <a:rPr sz="2800" dirty="0">
                <a:latin typeface="Symbol"/>
                <a:cs typeface="Symbol"/>
              </a:rPr>
              <a:t></a:t>
            </a:r>
            <a:r>
              <a:rPr sz="2800" spc="-155" dirty="0">
                <a:latin typeface="Times New Roman"/>
                <a:cs typeface="Times New Roman"/>
              </a:rPr>
              <a:t> {</a:t>
            </a:r>
            <a:r>
              <a:rPr sz="2800" i="1" spc="-55" dirty="0">
                <a:latin typeface="Times New Roman"/>
                <a:cs typeface="Times New Roman"/>
              </a:rPr>
              <a:t>i</a:t>
            </a:r>
            <a:r>
              <a:rPr sz="2800" i="1" spc="-125" dirty="0">
                <a:latin typeface="Times New Roman"/>
                <a:cs typeface="Times New Roman"/>
              </a:rPr>
              <a:t> </a:t>
            </a:r>
            <a:r>
              <a:rPr sz="2800" dirty="0">
                <a:latin typeface="Times New Roman"/>
                <a:cs typeface="Times New Roman"/>
              </a:rPr>
              <a:t>|</a:t>
            </a:r>
            <a:r>
              <a:rPr sz="2800" spc="-120" dirty="0">
                <a:latin typeface="Times New Roman"/>
                <a:cs typeface="Times New Roman"/>
              </a:rPr>
              <a:t> </a:t>
            </a:r>
            <a:r>
              <a:rPr sz="2800" i="1" dirty="0">
                <a:latin typeface="Times New Roman"/>
                <a:cs typeface="Times New Roman"/>
              </a:rPr>
              <a:t>a</a:t>
            </a:r>
            <a:r>
              <a:rPr sz="2800" i="1" baseline="-23809" dirty="0">
                <a:latin typeface="Times New Roman"/>
                <a:cs typeface="Times New Roman"/>
              </a:rPr>
              <a:t>i</a:t>
            </a:r>
            <a:r>
              <a:rPr sz="2800" i="1" spc="742" baseline="-23809" dirty="0">
                <a:latin typeface="Times New Roman"/>
                <a:cs typeface="Times New Roman"/>
              </a:rPr>
              <a:t> </a:t>
            </a:r>
            <a:r>
              <a:rPr sz="2800" dirty="0">
                <a:latin typeface="Symbol"/>
                <a:cs typeface="Symbol"/>
              </a:rPr>
              <a:t></a:t>
            </a:r>
            <a:r>
              <a:rPr sz="2800" spc="-100" dirty="0">
                <a:latin typeface="Times New Roman"/>
                <a:cs typeface="Times New Roman"/>
              </a:rPr>
              <a:t> </a:t>
            </a:r>
            <a:r>
              <a:rPr sz="2800" i="1" spc="-60" dirty="0">
                <a:latin typeface="Times New Roman"/>
                <a:cs typeface="Times New Roman"/>
              </a:rPr>
              <a:t>b</a:t>
            </a:r>
            <a:r>
              <a:rPr sz="2800" i="1" spc="-89" baseline="-23809" dirty="0">
                <a:latin typeface="Times New Roman"/>
                <a:cs typeface="Times New Roman"/>
              </a:rPr>
              <a:t>i</a:t>
            </a:r>
            <a:r>
              <a:rPr sz="2800" i="1" spc="-254" baseline="-23809" dirty="0">
                <a:latin typeface="Times New Roman"/>
                <a:cs typeface="Times New Roman"/>
              </a:rPr>
              <a:t> </a:t>
            </a:r>
            <a:r>
              <a:rPr sz="2800" spc="-65" dirty="0">
                <a:latin typeface="Times New Roman"/>
                <a:cs typeface="Times New Roman"/>
              </a:rPr>
              <a:t>}, </a:t>
            </a:r>
            <a:r>
              <a:rPr sz="2800" i="1" spc="100" dirty="0">
                <a:latin typeface="Times New Roman"/>
                <a:cs typeface="Times New Roman"/>
              </a:rPr>
              <a:t>N</a:t>
            </a:r>
            <a:r>
              <a:rPr sz="2800" spc="150" baseline="-23809" dirty="0">
                <a:latin typeface="Times New Roman"/>
                <a:cs typeface="Times New Roman"/>
              </a:rPr>
              <a:t>2</a:t>
            </a:r>
            <a:r>
              <a:rPr sz="2800" spc="727" baseline="-23809" dirty="0">
                <a:latin typeface="Times New Roman"/>
                <a:cs typeface="Times New Roman"/>
              </a:rPr>
              <a:t> </a:t>
            </a:r>
            <a:r>
              <a:rPr sz="2800" dirty="0">
                <a:latin typeface="Symbol"/>
                <a:cs typeface="Symbol"/>
              </a:rPr>
              <a:t></a:t>
            </a:r>
            <a:r>
              <a:rPr sz="2800" spc="-160" dirty="0">
                <a:latin typeface="Times New Roman"/>
                <a:cs typeface="Times New Roman"/>
              </a:rPr>
              <a:t> {</a:t>
            </a:r>
            <a:r>
              <a:rPr sz="2800" i="1" spc="-55" dirty="0">
                <a:latin typeface="Times New Roman"/>
                <a:cs typeface="Times New Roman"/>
              </a:rPr>
              <a:t>i</a:t>
            </a:r>
            <a:r>
              <a:rPr sz="2800" i="1" spc="-120" dirty="0">
                <a:latin typeface="Times New Roman"/>
                <a:cs typeface="Times New Roman"/>
              </a:rPr>
              <a:t> </a:t>
            </a:r>
            <a:r>
              <a:rPr sz="2800" dirty="0">
                <a:latin typeface="Times New Roman"/>
                <a:cs typeface="Times New Roman"/>
              </a:rPr>
              <a:t>|</a:t>
            </a:r>
            <a:r>
              <a:rPr sz="2800" spc="-120" dirty="0">
                <a:latin typeface="Times New Roman"/>
                <a:cs typeface="Times New Roman"/>
              </a:rPr>
              <a:t> </a:t>
            </a:r>
            <a:r>
              <a:rPr sz="2800" i="1" dirty="0">
                <a:latin typeface="Times New Roman"/>
                <a:cs typeface="Times New Roman"/>
              </a:rPr>
              <a:t>a</a:t>
            </a:r>
            <a:r>
              <a:rPr sz="2800" i="1" baseline="-23809" dirty="0">
                <a:latin typeface="Times New Roman"/>
                <a:cs typeface="Times New Roman"/>
              </a:rPr>
              <a:t>i</a:t>
            </a:r>
            <a:r>
              <a:rPr sz="2800" i="1" spc="112" baseline="-23809" dirty="0">
                <a:latin typeface="Times New Roman"/>
                <a:cs typeface="Times New Roman"/>
              </a:rPr>
              <a:t>  </a:t>
            </a:r>
            <a:r>
              <a:rPr sz="2800" dirty="0">
                <a:latin typeface="Symbol"/>
                <a:cs typeface="Symbol"/>
              </a:rPr>
              <a:t></a:t>
            </a:r>
            <a:r>
              <a:rPr sz="2800" spc="-95" dirty="0">
                <a:latin typeface="Times New Roman"/>
                <a:cs typeface="Times New Roman"/>
              </a:rPr>
              <a:t> </a:t>
            </a:r>
            <a:r>
              <a:rPr sz="2800" i="1" spc="-60" dirty="0">
                <a:latin typeface="Times New Roman"/>
                <a:cs typeface="Times New Roman"/>
              </a:rPr>
              <a:t>b</a:t>
            </a:r>
            <a:r>
              <a:rPr sz="2800" i="1" spc="-89" baseline="-23809" dirty="0">
                <a:latin typeface="Times New Roman"/>
                <a:cs typeface="Times New Roman"/>
              </a:rPr>
              <a:t>i</a:t>
            </a:r>
            <a:r>
              <a:rPr sz="2800" i="1" spc="-270" baseline="-23809" dirty="0">
                <a:latin typeface="Times New Roman"/>
                <a:cs typeface="Times New Roman"/>
              </a:rPr>
              <a:t> </a:t>
            </a:r>
            <a:r>
              <a:rPr sz="2800" spc="-25" dirty="0">
                <a:latin typeface="Times New Roman"/>
                <a:cs typeface="Times New Roman"/>
              </a:rPr>
              <a:t>};</a:t>
            </a:r>
            <a:endParaRPr sz="2800" dirty="0">
              <a:latin typeface="Times New Roman"/>
              <a:cs typeface="Times New Roman"/>
            </a:endParaRPr>
          </a:p>
          <a:p>
            <a:pPr marL="26670" marR="60960">
              <a:spcBef>
                <a:spcPts val="475"/>
              </a:spcBef>
              <a:buSzPct val="96875"/>
              <a:buNone/>
              <a:tabLst>
                <a:tab pos="534670" algn="l"/>
              </a:tabLst>
            </a:pPr>
            <a:r>
              <a:rPr lang="en-US" sz="2800" dirty="0" smtClean="0">
                <a:latin typeface="微软雅黑"/>
                <a:cs typeface="微软雅黑"/>
              </a:rPr>
              <a:t>(2)</a:t>
            </a:r>
            <a:r>
              <a:rPr sz="2800" dirty="0" smtClean="0">
                <a:latin typeface="微软雅黑"/>
                <a:cs typeface="微软雅黑"/>
              </a:rPr>
              <a:t>将</a:t>
            </a:r>
            <a:r>
              <a:rPr sz="2800" dirty="0">
                <a:latin typeface="Arial"/>
                <a:cs typeface="Arial"/>
              </a:rPr>
              <a:t>N</a:t>
            </a:r>
            <a:r>
              <a:rPr sz="2800" baseline="-21164" dirty="0">
                <a:latin typeface="Arial"/>
                <a:cs typeface="Arial"/>
              </a:rPr>
              <a:t>1</a:t>
            </a:r>
            <a:r>
              <a:rPr sz="2800" dirty="0">
                <a:latin typeface="微软雅黑"/>
                <a:cs typeface="微软雅黑"/>
              </a:rPr>
              <a:t>中作业依</a:t>
            </a:r>
            <a:r>
              <a:rPr sz="2800" dirty="0">
                <a:latin typeface="Arial"/>
                <a:cs typeface="Arial"/>
              </a:rPr>
              <a:t>a</a:t>
            </a:r>
            <a:r>
              <a:rPr sz="2800" baseline="-21164" dirty="0">
                <a:latin typeface="Arial"/>
                <a:cs typeface="Arial"/>
              </a:rPr>
              <a:t>i</a:t>
            </a:r>
            <a:r>
              <a:rPr sz="2800" spc="-15" dirty="0">
                <a:latin typeface="微软雅黑"/>
                <a:cs typeface="微软雅黑"/>
              </a:rPr>
              <a:t>的非减序排序；将</a:t>
            </a:r>
            <a:r>
              <a:rPr sz="2800" dirty="0">
                <a:latin typeface="Arial"/>
                <a:cs typeface="Arial"/>
              </a:rPr>
              <a:t>N</a:t>
            </a:r>
            <a:r>
              <a:rPr sz="2800" baseline="-21164" dirty="0">
                <a:latin typeface="Arial"/>
                <a:cs typeface="Arial"/>
              </a:rPr>
              <a:t>2</a:t>
            </a:r>
            <a:r>
              <a:rPr sz="2800" spc="-30" dirty="0">
                <a:latin typeface="微软雅黑"/>
                <a:cs typeface="微软雅黑"/>
              </a:rPr>
              <a:t>中作业</a:t>
            </a:r>
            <a:r>
              <a:rPr sz="2800" dirty="0">
                <a:latin typeface="微软雅黑"/>
                <a:cs typeface="微软雅黑"/>
              </a:rPr>
              <a:t>依</a:t>
            </a:r>
            <a:r>
              <a:rPr sz="2800" dirty="0">
                <a:latin typeface="Arial"/>
                <a:cs typeface="Arial"/>
              </a:rPr>
              <a:t>b</a:t>
            </a:r>
            <a:r>
              <a:rPr sz="2800" baseline="-21164" dirty="0">
                <a:latin typeface="Arial"/>
                <a:cs typeface="Arial"/>
              </a:rPr>
              <a:t>i</a:t>
            </a:r>
            <a:r>
              <a:rPr sz="2800" spc="-10" dirty="0">
                <a:latin typeface="微软雅黑"/>
                <a:cs typeface="微软雅黑"/>
              </a:rPr>
              <a:t>的非增序排序；</a:t>
            </a:r>
            <a:endParaRPr sz="2800" dirty="0">
              <a:latin typeface="微软雅黑"/>
              <a:cs typeface="微软雅黑"/>
            </a:endParaRPr>
          </a:p>
          <a:p>
            <a:pPr marL="27305" marR="30480">
              <a:buSzPct val="96875"/>
              <a:buNone/>
              <a:tabLst>
                <a:tab pos="535305" algn="l"/>
              </a:tabLst>
            </a:pPr>
            <a:r>
              <a:rPr lang="en-US" sz="2800" dirty="0" smtClean="0">
                <a:latin typeface="Arial"/>
                <a:cs typeface="Arial"/>
              </a:rPr>
              <a:t>(3)</a:t>
            </a:r>
            <a:r>
              <a:rPr sz="2800" dirty="0" smtClean="0">
                <a:latin typeface="Arial"/>
                <a:cs typeface="Arial"/>
              </a:rPr>
              <a:t>N</a:t>
            </a:r>
            <a:r>
              <a:rPr sz="2800" baseline="-21164" dirty="0" smtClean="0">
                <a:latin typeface="Arial"/>
                <a:cs typeface="Arial"/>
              </a:rPr>
              <a:t>1</a:t>
            </a:r>
            <a:r>
              <a:rPr sz="2800" spc="-10" dirty="0">
                <a:latin typeface="微软雅黑"/>
                <a:cs typeface="微软雅黑"/>
              </a:rPr>
              <a:t>中作业接</a:t>
            </a:r>
            <a:r>
              <a:rPr sz="2800" dirty="0">
                <a:latin typeface="Arial"/>
                <a:cs typeface="Arial"/>
              </a:rPr>
              <a:t>N</a:t>
            </a:r>
            <a:r>
              <a:rPr sz="2800" baseline="-21164" dirty="0">
                <a:latin typeface="Arial"/>
                <a:cs typeface="Arial"/>
              </a:rPr>
              <a:t>2</a:t>
            </a:r>
            <a:r>
              <a:rPr sz="2800" spc="-15" dirty="0">
                <a:latin typeface="微软雅黑"/>
                <a:cs typeface="微软雅黑"/>
              </a:rPr>
              <a:t>中作业构成满足</a:t>
            </a:r>
            <a:r>
              <a:rPr sz="2800" spc="-10" dirty="0">
                <a:latin typeface="Arial"/>
                <a:cs typeface="Arial"/>
              </a:rPr>
              <a:t>Johnson</a:t>
            </a:r>
            <a:r>
              <a:rPr sz="2800" spc="-25" dirty="0">
                <a:latin typeface="微软雅黑"/>
                <a:cs typeface="微软雅黑"/>
              </a:rPr>
              <a:t>法则的最优调度。</a:t>
            </a:r>
            <a:endParaRPr sz="2800" dirty="0">
              <a:latin typeface="微软雅黑"/>
              <a:cs typeface="微软雅黑"/>
            </a:endParaRPr>
          </a:p>
        </p:txBody>
      </p:sp>
      <p:sp>
        <p:nvSpPr>
          <p:cNvPr id="6" name="object 6"/>
          <p:cNvSpPr txBox="1"/>
          <p:nvPr/>
        </p:nvSpPr>
        <p:spPr>
          <a:xfrm>
            <a:off x="395477" y="4508753"/>
            <a:ext cx="8353425" cy="1149674"/>
          </a:xfrm>
          <a:prstGeom prst="rect">
            <a:avLst/>
          </a:prstGeom>
          <a:ln w="50292">
            <a:solidFill>
              <a:srgbClr val="FF6600"/>
            </a:solidFill>
          </a:ln>
        </p:spPr>
        <p:txBody>
          <a:bodyPr vert="horz" wrap="square" lIns="0" tIns="46355" rIns="0" bIns="0" rtlCol="0">
            <a:spAutoFit/>
          </a:bodyPr>
          <a:lstStyle/>
          <a:p>
            <a:pPr marL="90805">
              <a:lnSpc>
                <a:spcPts val="2835"/>
              </a:lnSpc>
              <a:spcBef>
                <a:spcPts val="365"/>
              </a:spcBef>
              <a:buNone/>
            </a:pPr>
            <a:r>
              <a:rPr sz="2400" b="1" spc="-30" dirty="0">
                <a:latin typeface="黑体"/>
                <a:cs typeface="黑体"/>
              </a:rPr>
              <a:t>算法复杂度分析：</a:t>
            </a:r>
            <a:endParaRPr sz="2400" dirty="0">
              <a:latin typeface="黑体"/>
              <a:cs typeface="黑体"/>
            </a:endParaRPr>
          </a:p>
          <a:p>
            <a:pPr marL="90805" marR="328930">
              <a:lnSpc>
                <a:spcPts val="2890"/>
              </a:lnSpc>
              <a:spcBef>
                <a:spcPts val="40"/>
              </a:spcBef>
              <a:buNone/>
            </a:pPr>
            <a:r>
              <a:rPr sz="2400" spc="-5" dirty="0">
                <a:latin typeface="微软雅黑"/>
                <a:cs typeface="微软雅黑"/>
              </a:rPr>
              <a:t>算法的主要计算时间花在对作业集的排序。因此，在最坏情</a:t>
            </a:r>
            <a:r>
              <a:rPr sz="2400" dirty="0">
                <a:latin typeface="微软雅黑"/>
                <a:cs typeface="微软雅黑"/>
              </a:rPr>
              <a:t>况下算法所需的计算时间为</a:t>
            </a:r>
            <a:r>
              <a:rPr sz="2400" spc="-20" dirty="0">
                <a:latin typeface="Arial"/>
                <a:cs typeface="Arial"/>
              </a:rPr>
              <a:t>O(nlogn)</a:t>
            </a:r>
            <a:r>
              <a:rPr sz="2400" dirty="0">
                <a:latin typeface="微软雅黑"/>
                <a:cs typeface="微软雅黑"/>
              </a:rPr>
              <a:t>。所需的空间为</a:t>
            </a:r>
            <a:r>
              <a:rPr sz="2400" spc="-10" dirty="0">
                <a:latin typeface="Arial"/>
                <a:cs typeface="Arial"/>
              </a:rPr>
              <a:t>O(n)</a:t>
            </a:r>
            <a:r>
              <a:rPr sz="2400" spc="-50" dirty="0">
                <a:latin typeface="微软雅黑"/>
                <a:cs typeface="微软雅黑"/>
              </a:rPr>
              <a:t>。</a:t>
            </a:r>
            <a:endParaRPr sz="2400" dirty="0">
              <a:latin typeface="微软雅黑"/>
              <a:cs typeface="微软雅黑"/>
            </a:endParaRPr>
          </a:p>
        </p:txBody>
      </p:sp>
    </p:spTree>
    <p:extLst>
      <p:ext uri="{BB962C8B-B14F-4D97-AF65-F5344CB8AC3E}">
        <p14:creationId xmlns:p14="http://schemas.microsoft.com/office/powerpoint/2010/main" val="1286104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962" y="6172961"/>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pic>
        <p:nvPicPr>
          <p:cNvPr id="3" name="object 3"/>
          <p:cNvPicPr/>
          <p:nvPr/>
        </p:nvPicPr>
        <p:blipFill>
          <a:blip r:embed="rId2" cstate="print"/>
          <a:stretch>
            <a:fillRect/>
          </a:stretch>
        </p:blipFill>
        <p:spPr>
          <a:xfrm>
            <a:off x="251459" y="179831"/>
            <a:ext cx="4812792" cy="5163312"/>
          </a:xfrm>
          <a:prstGeom prst="rect">
            <a:avLst/>
          </a:prstGeom>
        </p:spPr>
      </p:pic>
      <p:sp>
        <p:nvSpPr>
          <p:cNvPr id="4" name="object 4"/>
          <p:cNvSpPr txBox="1"/>
          <p:nvPr/>
        </p:nvSpPr>
        <p:spPr>
          <a:xfrm>
            <a:off x="4964938" y="788924"/>
            <a:ext cx="4210685" cy="3806825"/>
          </a:xfrm>
          <a:prstGeom prst="rect">
            <a:avLst/>
          </a:prstGeom>
        </p:spPr>
        <p:txBody>
          <a:bodyPr vert="horz" wrap="square" lIns="0" tIns="13335" rIns="0" bIns="0" rtlCol="0">
            <a:spAutoFit/>
          </a:bodyPr>
          <a:lstStyle/>
          <a:p>
            <a:pPr marL="355600" marR="228600" indent="-342900">
              <a:lnSpc>
                <a:spcPct val="100000"/>
              </a:lnSpc>
              <a:spcBef>
                <a:spcPts val="105"/>
              </a:spcBef>
              <a:buClr>
                <a:srgbClr val="CC9900"/>
              </a:buClr>
              <a:buSzPct val="65000"/>
              <a:buFont typeface="Wingdings"/>
              <a:buChar char=""/>
              <a:tabLst>
                <a:tab pos="355600" algn="l"/>
              </a:tabLst>
            </a:pPr>
            <a:r>
              <a:rPr sz="2000" spc="-10" dirty="0" err="1" smtClean="0">
                <a:solidFill>
                  <a:srgbClr val="000066"/>
                </a:solidFill>
                <a:latin typeface="Arial"/>
                <a:cs typeface="Arial"/>
              </a:rPr>
              <a:t>Johson</a:t>
            </a:r>
            <a:r>
              <a:rPr sz="2000" spc="-25" dirty="0" err="1">
                <a:solidFill>
                  <a:srgbClr val="000066"/>
                </a:solidFill>
                <a:latin typeface="微软雅黑"/>
                <a:cs typeface="微软雅黑"/>
              </a:rPr>
              <a:t>法则为什么</a:t>
            </a:r>
            <a:r>
              <a:rPr sz="2000" spc="-20" dirty="0" err="1">
                <a:solidFill>
                  <a:srgbClr val="000066"/>
                </a:solidFill>
                <a:latin typeface="微软雅黑"/>
                <a:cs typeface="微软雅黑"/>
              </a:rPr>
              <a:t>能够得到最小的作业时间</a:t>
            </a:r>
            <a:r>
              <a:rPr sz="2000" spc="-20" dirty="0">
                <a:solidFill>
                  <a:srgbClr val="000066"/>
                </a:solidFill>
                <a:latin typeface="微软雅黑"/>
                <a:cs typeface="微软雅黑"/>
              </a:rPr>
              <a:t>？</a:t>
            </a:r>
            <a:endParaRPr sz="2000" dirty="0">
              <a:latin typeface="微软雅黑"/>
              <a:cs typeface="微软雅黑"/>
            </a:endParaRPr>
          </a:p>
          <a:p>
            <a:pPr marL="355600" marR="5080" indent="-342900">
              <a:lnSpc>
                <a:spcPct val="100000"/>
              </a:lnSpc>
              <a:spcBef>
                <a:spcPts val="475"/>
              </a:spcBef>
              <a:buClr>
                <a:srgbClr val="CC9900"/>
              </a:buClr>
              <a:buSzPct val="65000"/>
              <a:buFont typeface="Wingdings"/>
              <a:buChar char=""/>
              <a:tabLst>
                <a:tab pos="355600" algn="l"/>
              </a:tabLst>
            </a:pPr>
            <a:r>
              <a:rPr sz="2000" dirty="0">
                <a:solidFill>
                  <a:srgbClr val="000066"/>
                </a:solidFill>
                <a:latin typeface="Arial"/>
                <a:cs typeface="Arial"/>
              </a:rPr>
              <a:t>Johson</a:t>
            </a:r>
            <a:r>
              <a:rPr sz="2000" spc="-10" dirty="0">
                <a:solidFill>
                  <a:srgbClr val="000066"/>
                </a:solidFill>
                <a:latin typeface="微软雅黑"/>
                <a:cs typeface="微软雅黑"/>
              </a:rPr>
              <a:t>法则分出的第一组都是</a:t>
            </a:r>
            <a:r>
              <a:rPr sz="2000" dirty="0">
                <a:solidFill>
                  <a:srgbClr val="000066"/>
                </a:solidFill>
                <a:latin typeface="Arial"/>
                <a:cs typeface="Arial"/>
              </a:rPr>
              <a:t>b</a:t>
            </a:r>
            <a:r>
              <a:rPr sz="2000" spc="-50" dirty="0">
                <a:solidFill>
                  <a:srgbClr val="000066"/>
                </a:solidFill>
                <a:latin typeface="微软雅黑"/>
                <a:cs typeface="微软雅黑"/>
              </a:rPr>
              <a:t>加</a:t>
            </a:r>
            <a:r>
              <a:rPr sz="2000" spc="-10" dirty="0">
                <a:solidFill>
                  <a:srgbClr val="000066"/>
                </a:solidFill>
                <a:latin typeface="微软雅黑"/>
                <a:cs typeface="微软雅黑"/>
              </a:rPr>
              <a:t>工时间大于</a:t>
            </a:r>
            <a:r>
              <a:rPr sz="2000" spc="-15" dirty="0">
                <a:solidFill>
                  <a:srgbClr val="000066"/>
                </a:solidFill>
                <a:latin typeface="Arial"/>
                <a:cs typeface="Arial"/>
              </a:rPr>
              <a:t>a</a:t>
            </a:r>
            <a:r>
              <a:rPr sz="2000" spc="-15" dirty="0">
                <a:solidFill>
                  <a:srgbClr val="000066"/>
                </a:solidFill>
                <a:latin typeface="微软雅黑"/>
                <a:cs typeface="微软雅黑"/>
              </a:rPr>
              <a:t>的，</a:t>
            </a:r>
            <a:r>
              <a:rPr sz="2000" spc="-15" dirty="0">
                <a:solidFill>
                  <a:srgbClr val="FF0000"/>
                </a:solidFill>
                <a:latin typeface="微软雅黑"/>
                <a:cs typeface="微软雅黑"/>
              </a:rPr>
              <a:t>且按</a:t>
            </a:r>
            <a:r>
              <a:rPr sz="2000" dirty="0">
                <a:solidFill>
                  <a:srgbClr val="FF0000"/>
                </a:solidFill>
                <a:latin typeface="Arial"/>
                <a:cs typeface="Arial"/>
              </a:rPr>
              <a:t>a</a:t>
            </a:r>
            <a:r>
              <a:rPr sz="2000" spc="-20" dirty="0">
                <a:solidFill>
                  <a:srgbClr val="FF0000"/>
                </a:solidFill>
                <a:latin typeface="微软雅黑"/>
                <a:cs typeface="微软雅黑"/>
              </a:rPr>
              <a:t>时间递增</a:t>
            </a:r>
            <a:r>
              <a:rPr sz="2000" spc="-20" dirty="0">
                <a:solidFill>
                  <a:srgbClr val="000066"/>
                </a:solidFill>
                <a:latin typeface="微软雅黑"/>
                <a:cs typeface="微软雅黑"/>
              </a:rPr>
              <a:t>；</a:t>
            </a:r>
            <a:r>
              <a:rPr sz="2000" dirty="0">
                <a:solidFill>
                  <a:srgbClr val="000066"/>
                </a:solidFill>
                <a:latin typeface="微软雅黑"/>
                <a:cs typeface="微软雅黑"/>
              </a:rPr>
              <a:t>分出的第二组都是</a:t>
            </a:r>
            <a:r>
              <a:rPr sz="2000" dirty="0">
                <a:solidFill>
                  <a:srgbClr val="000066"/>
                </a:solidFill>
                <a:latin typeface="Arial"/>
                <a:cs typeface="Arial"/>
              </a:rPr>
              <a:t>a</a:t>
            </a:r>
            <a:r>
              <a:rPr sz="2000" spc="-25" dirty="0">
                <a:solidFill>
                  <a:srgbClr val="000066"/>
                </a:solidFill>
                <a:latin typeface="微软雅黑"/>
                <a:cs typeface="微软雅黑"/>
              </a:rPr>
              <a:t>加工时间大于</a:t>
            </a:r>
            <a:r>
              <a:rPr sz="2000" spc="-50" dirty="0">
                <a:solidFill>
                  <a:srgbClr val="000066"/>
                </a:solidFill>
                <a:latin typeface="微软雅黑"/>
                <a:cs typeface="微软雅黑"/>
              </a:rPr>
              <a:t> </a:t>
            </a:r>
            <a:r>
              <a:rPr sz="2000" dirty="0">
                <a:solidFill>
                  <a:srgbClr val="000066"/>
                </a:solidFill>
                <a:latin typeface="Arial"/>
                <a:cs typeface="Arial"/>
              </a:rPr>
              <a:t>b</a:t>
            </a:r>
            <a:r>
              <a:rPr sz="2000" dirty="0">
                <a:solidFill>
                  <a:srgbClr val="000066"/>
                </a:solidFill>
                <a:latin typeface="微软雅黑"/>
                <a:cs typeface="微软雅黑"/>
              </a:rPr>
              <a:t>的，</a:t>
            </a:r>
            <a:r>
              <a:rPr sz="2000" dirty="0">
                <a:solidFill>
                  <a:srgbClr val="FF0000"/>
                </a:solidFill>
                <a:latin typeface="微软雅黑"/>
                <a:cs typeface="微软雅黑"/>
              </a:rPr>
              <a:t>且按</a:t>
            </a:r>
            <a:r>
              <a:rPr sz="2000" dirty="0">
                <a:solidFill>
                  <a:srgbClr val="FF0000"/>
                </a:solidFill>
                <a:latin typeface="Arial"/>
                <a:cs typeface="Arial"/>
              </a:rPr>
              <a:t>b</a:t>
            </a:r>
            <a:r>
              <a:rPr sz="2000" spc="-10" dirty="0">
                <a:solidFill>
                  <a:srgbClr val="FF0000"/>
                </a:solidFill>
                <a:latin typeface="微软雅黑"/>
                <a:cs typeface="微软雅黑"/>
              </a:rPr>
              <a:t>时间递减</a:t>
            </a:r>
            <a:r>
              <a:rPr sz="2000" spc="-10" dirty="0">
                <a:solidFill>
                  <a:srgbClr val="000066"/>
                </a:solidFill>
                <a:latin typeface="微软雅黑"/>
                <a:cs typeface="微软雅黑"/>
              </a:rPr>
              <a:t>。</a:t>
            </a:r>
            <a:endParaRPr sz="2000" dirty="0">
              <a:latin typeface="微软雅黑"/>
              <a:cs typeface="微软雅黑"/>
            </a:endParaRPr>
          </a:p>
          <a:p>
            <a:pPr marL="355600" marR="86360" indent="-342900">
              <a:lnSpc>
                <a:spcPct val="100000"/>
              </a:lnSpc>
              <a:spcBef>
                <a:spcPts val="484"/>
              </a:spcBef>
              <a:buClr>
                <a:srgbClr val="CC9900"/>
              </a:buClr>
              <a:buSzPct val="65000"/>
              <a:buFont typeface="Wingdings"/>
              <a:buChar char=""/>
              <a:tabLst>
                <a:tab pos="355600" algn="l"/>
              </a:tabLst>
            </a:pPr>
            <a:r>
              <a:rPr sz="2000" dirty="0">
                <a:solidFill>
                  <a:srgbClr val="000066"/>
                </a:solidFill>
                <a:latin typeface="微软雅黑"/>
                <a:cs typeface="微软雅黑"/>
              </a:rPr>
              <a:t>由于</a:t>
            </a:r>
            <a:r>
              <a:rPr sz="2000" dirty="0">
                <a:solidFill>
                  <a:srgbClr val="000066"/>
                </a:solidFill>
                <a:latin typeface="Arial"/>
                <a:cs typeface="Arial"/>
              </a:rPr>
              <a:t>a</a:t>
            </a:r>
            <a:r>
              <a:rPr sz="2000" spc="-15" dirty="0">
                <a:solidFill>
                  <a:srgbClr val="000066"/>
                </a:solidFill>
                <a:latin typeface="微软雅黑"/>
                <a:cs typeface="微软雅黑"/>
              </a:rPr>
              <a:t>加工是无间断的，决定时间</a:t>
            </a:r>
            <a:r>
              <a:rPr sz="2000" spc="-10" dirty="0">
                <a:solidFill>
                  <a:srgbClr val="000066"/>
                </a:solidFill>
                <a:latin typeface="微软雅黑"/>
                <a:cs typeface="微软雅黑"/>
              </a:rPr>
              <a:t>长短的只是</a:t>
            </a:r>
            <a:r>
              <a:rPr sz="2000" dirty="0">
                <a:solidFill>
                  <a:srgbClr val="000066"/>
                </a:solidFill>
                <a:latin typeface="Arial"/>
                <a:cs typeface="Arial"/>
              </a:rPr>
              <a:t>b</a:t>
            </a:r>
            <a:r>
              <a:rPr sz="2000" spc="-10" dirty="0">
                <a:solidFill>
                  <a:srgbClr val="000066"/>
                </a:solidFill>
                <a:latin typeface="微软雅黑"/>
                <a:cs typeface="微软雅黑"/>
              </a:rPr>
              <a:t>。按照</a:t>
            </a:r>
            <a:r>
              <a:rPr sz="2000" spc="-10" dirty="0">
                <a:solidFill>
                  <a:srgbClr val="000066"/>
                </a:solidFill>
                <a:latin typeface="Arial"/>
                <a:cs typeface="Arial"/>
              </a:rPr>
              <a:t>Johson</a:t>
            </a:r>
            <a:r>
              <a:rPr sz="2000" spc="-25" dirty="0">
                <a:solidFill>
                  <a:srgbClr val="000066"/>
                </a:solidFill>
                <a:latin typeface="微软雅黑"/>
                <a:cs typeface="微软雅黑"/>
              </a:rPr>
              <a:t>法则会</a:t>
            </a:r>
            <a:r>
              <a:rPr sz="2000" spc="-5" dirty="0">
                <a:solidFill>
                  <a:srgbClr val="000066"/>
                </a:solidFill>
                <a:latin typeface="微软雅黑"/>
                <a:cs typeface="微软雅黑"/>
              </a:rPr>
              <a:t>发现，中间部分都是一些</a:t>
            </a:r>
            <a:r>
              <a:rPr sz="2000" dirty="0">
                <a:solidFill>
                  <a:srgbClr val="000066"/>
                </a:solidFill>
                <a:latin typeface="Arial"/>
                <a:cs typeface="Arial"/>
              </a:rPr>
              <a:t>b</a:t>
            </a:r>
            <a:r>
              <a:rPr sz="2000" spc="-25" dirty="0">
                <a:solidFill>
                  <a:srgbClr val="000066"/>
                </a:solidFill>
                <a:latin typeface="微软雅黑"/>
                <a:cs typeface="微软雅黑"/>
              </a:rPr>
              <a:t>耗时大</a:t>
            </a:r>
            <a:r>
              <a:rPr sz="2000" spc="-20" dirty="0">
                <a:solidFill>
                  <a:srgbClr val="000066"/>
                </a:solidFill>
                <a:latin typeface="微软雅黑"/>
                <a:cs typeface="微软雅黑"/>
              </a:rPr>
              <a:t>的作业，</a:t>
            </a:r>
            <a:r>
              <a:rPr sz="2000" spc="-20" dirty="0">
                <a:solidFill>
                  <a:srgbClr val="FF0000"/>
                </a:solidFill>
                <a:latin typeface="微软雅黑"/>
                <a:cs typeface="微软雅黑"/>
              </a:rPr>
              <a:t>两头都是一些耗时小的</a:t>
            </a:r>
            <a:r>
              <a:rPr sz="2000" spc="-5" dirty="0">
                <a:solidFill>
                  <a:srgbClr val="FF0000"/>
                </a:solidFill>
                <a:latin typeface="微软雅黑"/>
                <a:cs typeface="微软雅黑"/>
              </a:rPr>
              <a:t>作业</a:t>
            </a:r>
            <a:r>
              <a:rPr sz="2000" spc="-5" dirty="0">
                <a:solidFill>
                  <a:srgbClr val="000066"/>
                </a:solidFill>
                <a:latin typeface="微软雅黑"/>
                <a:cs typeface="微软雅黑"/>
              </a:rPr>
              <a:t>，这样安排会很好填充</a:t>
            </a:r>
            <a:r>
              <a:rPr sz="2000" dirty="0">
                <a:solidFill>
                  <a:srgbClr val="000066"/>
                </a:solidFill>
                <a:latin typeface="Arial"/>
                <a:cs typeface="Arial"/>
              </a:rPr>
              <a:t>b</a:t>
            </a:r>
            <a:r>
              <a:rPr sz="2000" spc="-35" dirty="0">
                <a:solidFill>
                  <a:srgbClr val="000066"/>
                </a:solidFill>
                <a:latin typeface="微软雅黑"/>
                <a:cs typeface="微软雅黑"/>
              </a:rPr>
              <a:t>中的</a:t>
            </a:r>
            <a:r>
              <a:rPr sz="2000" spc="-20" dirty="0">
                <a:solidFill>
                  <a:srgbClr val="000066"/>
                </a:solidFill>
                <a:latin typeface="微软雅黑"/>
                <a:cs typeface="微软雅黑"/>
              </a:rPr>
              <a:t>时间空隙。</a:t>
            </a:r>
            <a:endParaRPr sz="2000" dirty="0">
              <a:latin typeface="微软雅黑"/>
              <a:cs typeface="微软雅黑"/>
            </a:endParaRPr>
          </a:p>
        </p:txBody>
      </p:sp>
      <p:sp>
        <p:nvSpPr>
          <p:cNvPr id="6" name="object 6"/>
          <p:cNvSpPr txBox="1"/>
          <p:nvPr/>
        </p:nvSpPr>
        <p:spPr>
          <a:xfrm>
            <a:off x="1143711" y="5319112"/>
            <a:ext cx="237490" cy="1226185"/>
          </a:xfrm>
          <a:prstGeom prst="rect">
            <a:avLst/>
          </a:prstGeom>
        </p:spPr>
        <p:txBody>
          <a:bodyPr vert="horz" wrap="square" lIns="0" tIns="12700" rIns="0" bIns="0" rtlCol="0">
            <a:spAutoFit/>
          </a:bodyPr>
          <a:lstStyle/>
          <a:p>
            <a:pPr marL="12700" marR="5080">
              <a:lnSpc>
                <a:spcPct val="131300"/>
              </a:lnSpc>
              <a:spcBef>
                <a:spcPts val="100"/>
              </a:spcBef>
            </a:pPr>
            <a:r>
              <a:rPr sz="3000" spc="-50" dirty="0">
                <a:solidFill>
                  <a:srgbClr val="000066"/>
                </a:solidFill>
                <a:latin typeface="Arial"/>
                <a:cs typeface="Arial"/>
              </a:rPr>
              <a:t>a b</a:t>
            </a:r>
            <a:endParaRPr sz="300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46990">
              <a:lnSpc>
                <a:spcPts val="1375"/>
              </a:lnSpc>
            </a:pPr>
            <a:fld id="{81D60167-4931-47E6-BA6A-407CBD079E47}" type="slidenum">
              <a:rPr spc="-25" dirty="0"/>
              <a:t>59</a:t>
            </a:fld>
            <a:endParaRPr spc="-25" dirty="0"/>
          </a:p>
        </p:txBody>
      </p:sp>
      <p:pic>
        <p:nvPicPr>
          <p:cNvPr id="8" name="图片 7"/>
          <p:cNvPicPr>
            <a:picLocks noChangeAspect="1"/>
          </p:cNvPicPr>
          <p:nvPr/>
        </p:nvPicPr>
        <p:blipFill rotWithShape="1">
          <a:blip r:embed="rId3"/>
          <a:srcRect l="-86" t="9819" r="13114" b="16546"/>
          <a:stretch/>
        </p:blipFill>
        <p:spPr>
          <a:xfrm>
            <a:off x="1640047" y="5445105"/>
            <a:ext cx="6991726" cy="1080120"/>
          </a:xfrm>
          <a:prstGeom prst="rect">
            <a:avLst/>
          </a:prstGeom>
        </p:spPr>
      </p:pic>
    </p:spTree>
    <p:extLst>
      <p:ext uri="{BB962C8B-B14F-4D97-AF65-F5344CB8AC3E}">
        <p14:creationId xmlns:p14="http://schemas.microsoft.com/office/powerpoint/2010/main" val="40455036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3"/>
          <p:cNvSpPr>
            <a:spLocks noGrp="1"/>
          </p:cNvSpPr>
          <p:nvPr>
            <p:ph type="sldNum" sz="quarter" idx="12"/>
          </p:nvPr>
        </p:nvSpPr>
        <p:spPr/>
        <p:txBody>
          <a:bodyPr/>
          <a:lstStyle/>
          <a:p>
            <a:pPr>
              <a:defRPr/>
            </a:pPr>
            <a:fld id="{214DABF8-8318-4417-8E79-95CFEA66FB9E}" type="slidenum">
              <a:rPr lang="en-US" altLang="zh-CN">
                <a:latin typeface="Times New Roman" panose="02020603050405020304" pitchFamily="18" charset="0"/>
                <a:cs typeface="Times New Roman" panose="02020603050405020304" pitchFamily="18" charset="0"/>
              </a:rPr>
              <a:t>6</a:t>
            </a:fld>
            <a:endParaRPr lang="en-US" altLang="zh-CN">
              <a:latin typeface="Times New Roman" panose="02020603050405020304" pitchFamily="18" charset="0"/>
              <a:cs typeface="Times New Roman" panose="02020603050405020304" pitchFamily="18" charset="0"/>
            </a:endParaRPr>
          </a:p>
        </p:txBody>
      </p:sp>
      <p:sp>
        <p:nvSpPr>
          <p:cNvPr id="295938" name="Rectangle 2"/>
          <p:cNvSpPr>
            <a:spLocks noChangeArrowheads="1"/>
          </p:cNvSpPr>
          <p:nvPr/>
        </p:nvSpPr>
        <p:spPr bwMode="auto">
          <a:xfrm>
            <a:off x="571500" y="0"/>
            <a:ext cx="5634038" cy="795338"/>
          </a:xfrm>
          <a:prstGeom prst="rect">
            <a:avLst/>
          </a:prstGeom>
          <a:noFill/>
          <a:ln w="9525">
            <a:noFill/>
            <a:miter lim="800000"/>
          </a:ln>
          <a:effectLst/>
        </p:spPr>
        <p:txBody>
          <a:bodyPr anchor="b"/>
          <a:lstStyle/>
          <a:p>
            <a:pPr>
              <a:spcBef>
                <a:spcPct val="0"/>
              </a:spcBef>
              <a:buClrTx/>
              <a:buSzTx/>
              <a:buFontTx/>
              <a:buNone/>
              <a:defRPr/>
            </a:pPr>
            <a:r>
              <a:rPr lang="zh-CN" altLang="en-US" sz="3400" b="1" dirty="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用动态规划法求最优解</a:t>
            </a:r>
            <a:endParaRPr lang="ja-JP" altLang="en-US" sz="3400" b="1" dirty="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endParaRPr>
          </a:p>
        </p:txBody>
      </p:sp>
      <p:sp>
        <p:nvSpPr>
          <p:cNvPr id="7173" name="Rectangle 3"/>
          <p:cNvSpPr>
            <a:spLocks noChangeArrowheads="1"/>
          </p:cNvSpPr>
          <p:nvPr/>
        </p:nvSpPr>
        <p:spPr bwMode="auto">
          <a:xfrm>
            <a:off x="467544" y="794614"/>
            <a:ext cx="8424863" cy="5262979"/>
          </a:xfrm>
          <a:prstGeom prst="rect">
            <a:avLst/>
          </a:prstGeom>
          <a:noFill/>
          <a:ln w="6350">
            <a:noFill/>
            <a:miter lim="800000"/>
          </a:ln>
        </p:spPr>
        <p:txBody>
          <a:bodyPr>
            <a:spAutoFit/>
          </a:bodyPr>
          <a:lstStyle/>
          <a:p>
            <a:pPr>
              <a:lnSpc>
                <a:spcPct val="150000"/>
              </a:lnSpc>
              <a:spcBef>
                <a:spcPct val="0"/>
              </a:spcBef>
              <a:buClrTx/>
              <a:buSzTx/>
              <a:buFontTx/>
              <a:buNone/>
              <a:defRPr/>
            </a:pPr>
            <a:r>
              <a:rPr kumimoji="1" lang="en-US" altLang="zh-CN" sz="1600" dirty="0">
                <a:solidFill>
                  <a:schemeClr val="tx1"/>
                </a:solidFill>
                <a:latin typeface="Times New Roman" panose="02020603050405020304" pitchFamily="18" charset="0"/>
                <a:ea typeface="+mn-ea"/>
                <a:cs typeface="Times New Roman" panose="02020603050405020304" pitchFamily="18" charset="0"/>
              </a:rPr>
              <a:t>void </a:t>
            </a:r>
            <a:r>
              <a:rPr kumimoji="1" lang="en-US" altLang="zh-CN" sz="1600" b="1" dirty="0" err="1">
                <a:solidFill>
                  <a:schemeClr val="tx1"/>
                </a:solidFill>
                <a:latin typeface="Times New Roman" panose="02020603050405020304" pitchFamily="18" charset="0"/>
                <a:ea typeface="+mn-ea"/>
                <a:cs typeface="Times New Roman" panose="02020603050405020304" pitchFamily="18" charset="0"/>
              </a:rPr>
              <a:t>MatrixChain</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a:t>
            </a:r>
            <a:r>
              <a:rPr kumimoji="1" lang="en-US" altLang="zh-CN" sz="1600" dirty="0" err="1">
                <a:solidFill>
                  <a:schemeClr val="tx1"/>
                </a:solidFill>
                <a:latin typeface="Times New Roman" panose="02020603050405020304" pitchFamily="18" charset="0"/>
                <a:ea typeface="+mn-ea"/>
                <a:cs typeface="Times New Roman" panose="02020603050405020304" pitchFamily="18" charset="0"/>
              </a:rPr>
              <a:t>int</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 *p</a:t>
            </a:r>
            <a:r>
              <a:rPr kumimoji="1" lang="zh-CN" altLang="en-US" sz="1600" dirty="0">
                <a:solidFill>
                  <a:schemeClr val="tx1"/>
                </a:solidFill>
                <a:latin typeface="Times New Roman" panose="02020603050405020304" pitchFamily="18" charset="0"/>
                <a:ea typeface="+mn-ea"/>
                <a:cs typeface="Times New Roman" panose="02020603050405020304" pitchFamily="18" charset="0"/>
              </a:rPr>
              <a:t>，</a:t>
            </a:r>
            <a:r>
              <a:rPr kumimoji="1" lang="en-US" altLang="zh-CN" sz="1600" dirty="0" err="1">
                <a:solidFill>
                  <a:schemeClr val="tx1"/>
                </a:solidFill>
                <a:latin typeface="Times New Roman" panose="02020603050405020304" pitchFamily="18" charset="0"/>
                <a:ea typeface="+mn-ea"/>
                <a:cs typeface="Times New Roman" panose="02020603050405020304" pitchFamily="18" charset="0"/>
              </a:rPr>
              <a:t>int</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 n</a:t>
            </a:r>
            <a:r>
              <a:rPr kumimoji="1" lang="zh-CN" altLang="en-US" sz="1600" dirty="0">
                <a:solidFill>
                  <a:schemeClr val="tx1"/>
                </a:solidFill>
                <a:latin typeface="Times New Roman" panose="02020603050405020304" pitchFamily="18" charset="0"/>
                <a:ea typeface="+mn-ea"/>
                <a:cs typeface="Times New Roman" panose="02020603050405020304" pitchFamily="18" charset="0"/>
              </a:rPr>
              <a:t>，</a:t>
            </a:r>
            <a:r>
              <a:rPr kumimoji="1" lang="en-US" altLang="zh-CN" sz="1600" dirty="0" err="1">
                <a:solidFill>
                  <a:schemeClr val="tx1"/>
                </a:solidFill>
                <a:latin typeface="Times New Roman" panose="02020603050405020304" pitchFamily="18" charset="0"/>
                <a:ea typeface="+mn-ea"/>
                <a:cs typeface="Times New Roman" panose="02020603050405020304" pitchFamily="18" charset="0"/>
              </a:rPr>
              <a:t>int</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 **m</a:t>
            </a:r>
            <a:r>
              <a:rPr kumimoji="1" lang="zh-CN" altLang="en-US" sz="1600" dirty="0">
                <a:solidFill>
                  <a:schemeClr val="tx1"/>
                </a:solidFill>
                <a:latin typeface="Times New Roman" panose="02020603050405020304" pitchFamily="18" charset="0"/>
                <a:ea typeface="+mn-ea"/>
                <a:cs typeface="Times New Roman" panose="02020603050405020304" pitchFamily="18" charset="0"/>
              </a:rPr>
              <a:t>，</a:t>
            </a:r>
            <a:r>
              <a:rPr kumimoji="1" lang="en-US" altLang="zh-CN" sz="1600" dirty="0" err="1">
                <a:solidFill>
                  <a:schemeClr val="tx1"/>
                </a:solidFill>
                <a:latin typeface="Times New Roman" panose="02020603050405020304" pitchFamily="18" charset="0"/>
                <a:ea typeface="+mn-ea"/>
                <a:cs typeface="Times New Roman" panose="02020603050405020304" pitchFamily="18" charset="0"/>
              </a:rPr>
              <a:t>int</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 **s)</a:t>
            </a:r>
          </a:p>
          <a:p>
            <a:pPr>
              <a:lnSpc>
                <a:spcPct val="150000"/>
              </a:lnSpc>
              <a:spcBef>
                <a:spcPct val="0"/>
              </a:spcBef>
              <a:buClrTx/>
              <a:buSzTx/>
              <a:buFontTx/>
              <a:buNone/>
              <a:defRPr/>
            </a:pPr>
            <a:r>
              <a:rPr kumimoji="1" lang="en-US" altLang="zh-CN" sz="1600" dirty="0">
                <a:solidFill>
                  <a:schemeClr val="tx1"/>
                </a:solidFill>
                <a:latin typeface="Times New Roman" panose="02020603050405020304" pitchFamily="18" charset="0"/>
                <a:ea typeface="+mn-ea"/>
                <a:cs typeface="Times New Roman" panose="02020603050405020304" pitchFamily="18" charset="0"/>
              </a:rPr>
              <a:t>{</a:t>
            </a:r>
          </a:p>
          <a:p>
            <a:pPr>
              <a:lnSpc>
                <a:spcPct val="150000"/>
              </a:lnSpc>
              <a:spcBef>
                <a:spcPct val="0"/>
              </a:spcBef>
              <a:buClrTx/>
              <a:buSzTx/>
              <a:buFontTx/>
              <a:buNone/>
              <a:defRPr/>
            </a:pPr>
            <a:r>
              <a:rPr kumimoji="1" lang="en-US" altLang="zh-CN" sz="1600" dirty="0">
                <a:solidFill>
                  <a:schemeClr val="tx1"/>
                </a:solidFill>
                <a:latin typeface="Times New Roman" panose="02020603050405020304" pitchFamily="18" charset="0"/>
                <a:ea typeface="+mn-ea"/>
                <a:cs typeface="Times New Roman" panose="02020603050405020304" pitchFamily="18" charset="0"/>
              </a:rPr>
              <a:t>    </a:t>
            </a:r>
            <a:r>
              <a:rPr kumimoji="1" lang="en-US" altLang="zh-CN" sz="1600" dirty="0" smtClean="0">
                <a:solidFill>
                  <a:schemeClr val="tx1"/>
                </a:solidFill>
                <a:latin typeface="Times New Roman" panose="02020603050405020304" pitchFamily="18" charset="0"/>
                <a:ea typeface="+mn-ea"/>
                <a:cs typeface="Times New Roman" panose="02020603050405020304" pitchFamily="18" charset="0"/>
              </a:rPr>
              <a:t>for </a:t>
            </a:r>
            <a:r>
              <a:rPr kumimoji="1" lang="en-US" altLang="zh-CN" sz="1600" dirty="0" err="1" smtClean="0">
                <a:solidFill>
                  <a:schemeClr val="tx1"/>
                </a:solidFill>
                <a:latin typeface="Times New Roman" panose="02020603050405020304" pitchFamily="18" charset="0"/>
                <a:ea typeface="+mn-ea"/>
                <a:cs typeface="Times New Roman" panose="02020603050405020304" pitchFamily="18" charset="0"/>
              </a:rPr>
              <a:t>i</a:t>
            </a:r>
            <a:r>
              <a:rPr kumimoji="1" lang="en-US" altLang="zh-CN" sz="1600" dirty="0" smtClean="0">
                <a:solidFill>
                  <a:schemeClr val="tx1"/>
                </a:solidFill>
                <a:latin typeface="Times New Roman" panose="02020603050405020304" pitchFamily="18" charset="0"/>
                <a:ea typeface="+mn-ea"/>
                <a:cs typeface="Times New Roman" panose="02020603050405020304" pitchFamily="18" charset="0"/>
              </a:rPr>
              <a:t>=1 to n</a:t>
            </a:r>
          </a:p>
          <a:p>
            <a:pPr>
              <a:lnSpc>
                <a:spcPct val="150000"/>
              </a:lnSpc>
              <a:spcBef>
                <a:spcPct val="0"/>
              </a:spcBef>
              <a:buClrTx/>
              <a:buSzTx/>
              <a:buFontTx/>
              <a:buNone/>
              <a:defRPr/>
            </a:pPr>
            <a:r>
              <a:rPr kumimoji="1" lang="en-US" altLang="zh-CN" sz="1600" dirty="0" smtClean="0">
                <a:solidFill>
                  <a:schemeClr val="tx1"/>
                </a:solidFill>
                <a:latin typeface="Times New Roman" panose="02020603050405020304" pitchFamily="18" charset="0"/>
                <a:ea typeface="+mn-ea"/>
                <a:cs typeface="Times New Roman" panose="02020603050405020304" pitchFamily="18" charset="0"/>
              </a:rPr>
              <a:t>	m[</a:t>
            </a:r>
            <a:r>
              <a:rPr kumimoji="1" lang="en-US" altLang="zh-CN" sz="1600" dirty="0" err="1" smtClean="0">
                <a:solidFill>
                  <a:schemeClr val="tx1"/>
                </a:solidFill>
                <a:latin typeface="Times New Roman" panose="02020603050405020304" pitchFamily="18" charset="0"/>
                <a:ea typeface="+mn-ea"/>
                <a:cs typeface="Times New Roman" panose="02020603050405020304" pitchFamily="18" charset="0"/>
              </a:rPr>
              <a:t>i</a:t>
            </a:r>
            <a:r>
              <a:rPr kumimoji="1" lang="en-US" altLang="zh-CN" sz="1600" dirty="0" smtClean="0">
                <a:solidFill>
                  <a:schemeClr val="tx1"/>
                </a:solidFill>
                <a:latin typeface="Times New Roman" panose="02020603050405020304" pitchFamily="18" charset="0"/>
                <a:ea typeface="+mn-ea"/>
                <a:cs typeface="Times New Roman" panose="02020603050405020304" pitchFamily="18" charset="0"/>
              </a:rPr>
              <a:t>][</a:t>
            </a:r>
            <a:r>
              <a:rPr kumimoji="1" lang="en-US" altLang="zh-CN" sz="1600" dirty="0" err="1" smtClean="0">
                <a:solidFill>
                  <a:schemeClr val="tx1"/>
                </a:solidFill>
                <a:latin typeface="Times New Roman" panose="02020603050405020304" pitchFamily="18" charset="0"/>
                <a:ea typeface="+mn-ea"/>
                <a:cs typeface="Times New Roman" panose="02020603050405020304" pitchFamily="18" charset="0"/>
              </a:rPr>
              <a:t>i</a:t>
            </a:r>
            <a:r>
              <a:rPr kumimoji="1" lang="en-US" altLang="zh-CN" sz="1600" dirty="0" smtClean="0">
                <a:solidFill>
                  <a:schemeClr val="tx1"/>
                </a:solidFill>
                <a:latin typeface="Times New Roman" panose="02020603050405020304" pitchFamily="18" charset="0"/>
                <a:ea typeface="+mn-ea"/>
                <a:cs typeface="Times New Roman" panose="02020603050405020304" pitchFamily="18" charset="0"/>
              </a:rPr>
              <a:t>]=0</a:t>
            </a:r>
            <a:endParaRPr kumimoji="1" lang="en-US" altLang="zh-CN" sz="1600" dirty="0">
              <a:solidFill>
                <a:schemeClr val="tx1"/>
              </a:solidFill>
              <a:latin typeface="Times New Roman" panose="02020603050405020304" pitchFamily="18" charset="0"/>
              <a:ea typeface="+mn-ea"/>
              <a:cs typeface="Times New Roman" panose="02020603050405020304" pitchFamily="18" charset="0"/>
            </a:endParaRPr>
          </a:p>
          <a:p>
            <a:pPr>
              <a:lnSpc>
                <a:spcPct val="150000"/>
              </a:lnSpc>
              <a:spcBef>
                <a:spcPct val="0"/>
              </a:spcBef>
              <a:buClrTx/>
              <a:buSzTx/>
              <a:buFontTx/>
              <a:buNone/>
              <a:defRPr/>
            </a:pPr>
            <a:r>
              <a:rPr kumimoji="1" lang="en-US" altLang="zh-CN" sz="1600" dirty="0" smtClean="0">
                <a:solidFill>
                  <a:schemeClr val="tx1"/>
                </a:solidFill>
                <a:latin typeface="Times New Roman" panose="02020603050405020304" pitchFamily="18" charset="0"/>
                <a:ea typeface="+mn-ea"/>
                <a:cs typeface="Times New Roman" panose="02020603050405020304" pitchFamily="18" charset="0"/>
              </a:rPr>
              <a:t>    for r </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 </a:t>
            </a:r>
            <a:r>
              <a:rPr kumimoji="1" lang="en-US" altLang="zh-CN" sz="1600" dirty="0" smtClean="0">
                <a:solidFill>
                  <a:schemeClr val="tx1"/>
                </a:solidFill>
                <a:latin typeface="Times New Roman" panose="02020603050405020304" pitchFamily="18" charset="0"/>
                <a:ea typeface="+mn-ea"/>
                <a:cs typeface="Times New Roman" panose="02020603050405020304" pitchFamily="18" charset="0"/>
              </a:rPr>
              <a:t>2 to n</a:t>
            </a:r>
            <a:endParaRPr kumimoji="1" lang="en-US" altLang="zh-CN" sz="1600" dirty="0">
              <a:solidFill>
                <a:schemeClr val="tx1"/>
              </a:solidFill>
              <a:latin typeface="Times New Roman" panose="02020603050405020304" pitchFamily="18" charset="0"/>
              <a:ea typeface="+mn-ea"/>
              <a:cs typeface="Times New Roman" panose="02020603050405020304" pitchFamily="18" charset="0"/>
            </a:endParaRPr>
          </a:p>
          <a:p>
            <a:pPr>
              <a:lnSpc>
                <a:spcPct val="150000"/>
              </a:lnSpc>
              <a:spcBef>
                <a:spcPct val="0"/>
              </a:spcBef>
              <a:buClrTx/>
              <a:buSzTx/>
              <a:buFontTx/>
              <a:buNone/>
              <a:defRPr/>
            </a:pPr>
            <a:r>
              <a:rPr kumimoji="1" lang="en-US" altLang="zh-CN" sz="1600" dirty="0">
                <a:solidFill>
                  <a:schemeClr val="tx1"/>
                </a:solidFill>
                <a:latin typeface="Times New Roman" panose="02020603050405020304" pitchFamily="18" charset="0"/>
                <a:ea typeface="+mn-ea"/>
                <a:cs typeface="Times New Roman" panose="02020603050405020304" pitchFamily="18" charset="0"/>
              </a:rPr>
              <a:t>        </a:t>
            </a:r>
            <a:r>
              <a:rPr kumimoji="1" lang="en-US" altLang="zh-CN" sz="1600" dirty="0" smtClean="0">
                <a:solidFill>
                  <a:schemeClr val="tx1"/>
                </a:solidFill>
                <a:latin typeface="Times New Roman" panose="02020603050405020304" pitchFamily="18" charset="0"/>
                <a:ea typeface="+mn-ea"/>
                <a:cs typeface="Times New Roman" panose="02020603050405020304" pitchFamily="18" charset="0"/>
              </a:rPr>
              <a:t>  for </a:t>
            </a:r>
            <a:r>
              <a:rPr kumimoji="1" lang="en-US" altLang="zh-CN" sz="1600" dirty="0" err="1" smtClean="0">
                <a:solidFill>
                  <a:schemeClr val="tx1"/>
                </a:solidFill>
                <a:latin typeface="Times New Roman" panose="02020603050405020304" pitchFamily="18" charset="0"/>
                <a:ea typeface="+mn-ea"/>
                <a:cs typeface="Times New Roman" panose="02020603050405020304" pitchFamily="18" charset="0"/>
              </a:rPr>
              <a:t>i</a:t>
            </a:r>
            <a:r>
              <a:rPr kumimoji="1" lang="en-US" altLang="zh-CN" sz="1600" dirty="0" smtClean="0">
                <a:solidFill>
                  <a:schemeClr val="tx1"/>
                </a:solidFill>
                <a:latin typeface="Times New Roman" panose="02020603050405020304" pitchFamily="18" charset="0"/>
                <a:ea typeface="+mn-ea"/>
                <a:cs typeface="Times New Roman" panose="02020603050405020304" pitchFamily="18" charset="0"/>
              </a:rPr>
              <a:t>=1 to n-r+1</a:t>
            </a:r>
            <a:endParaRPr kumimoji="1" lang="en-US" altLang="zh-CN" sz="1600" dirty="0">
              <a:solidFill>
                <a:schemeClr val="tx1"/>
              </a:solidFill>
              <a:latin typeface="Times New Roman" panose="02020603050405020304" pitchFamily="18" charset="0"/>
              <a:ea typeface="+mn-ea"/>
              <a:cs typeface="Times New Roman" panose="02020603050405020304" pitchFamily="18" charset="0"/>
            </a:endParaRPr>
          </a:p>
          <a:p>
            <a:pPr>
              <a:lnSpc>
                <a:spcPct val="150000"/>
              </a:lnSpc>
              <a:spcBef>
                <a:spcPct val="0"/>
              </a:spcBef>
              <a:buClrTx/>
              <a:buSzTx/>
              <a:buFontTx/>
              <a:buNone/>
              <a:defRPr/>
            </a:pPr>
            <a:r>
              <a:rPr kumimoji="1" lang="en-US" altLang="zh-CN" sz="1600" dirty="0">
                <a:solidFill>
                  <a:schemeClr val="tx1"/>
                </a:solidFill>
                <a:latin typeface="Times New Roman" panose="02020603050405020304" pitchFamily="18" charset="0"/>
                <a:ea typeface="+mn-ea"/>
                <a:cs typeface="Times New Roman" panose="02020603050405020304" pitchFamily="18" charset="0"/>
              </a:rPr>
              <a:t>              </a:t>
            </a:r>
            <a:r>
              <a:rPr kumimoji="1" lang="en-US" altLang="zh-CN" sz="1600" dirty="0" smtClean="0">
                <a:solidFill>
                  <a:schemeClr val="tx1"/>
                </a:solidFill>
                <a:latin typeface="Times New Roman" panose="02020603050405020304" pitchFamily="18" charset="0"/>
                <a:ea typeface="+mn-ea"/>
                <a:cs typeface="Times New Roman" panose="02020603050405020304" pitchFamily="18" charset="0"/>
              </a:rPr>
              <a:t>  j=i+r-1</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a:t>
            </a:r>
          </a:p>
          <a:p>
            <a:pPr>
              <a:lnSpc>
                <a:spcPct val="150000"/>
              </a:lnSpc>
              <a:spcBef>
                <a:spcPct val="0"/>
              </a:spcBef>
              <a:buClrTx/>
              <a:buSzTx/>
              <a:buFontTx/>
              <a:buNone/>
              <a:defRPr/>
            </a:pPr>
            <a:r>
              <a:rPr kumimoji="1" lang="en-US" altLang="zh-CN" sz="1600" dirty="0">
                <a:solidFill>
                  <a:schemeClr val="tx1"/>
                </a:solidFill>
                <a:latin typeface="Times New Roman" panose="02020603050405020304" pitchFamily="18" charset="0"/>
                <a:ea typeface="+mn-ea"/>
                <a:cs typeface="Times New Roman" panose="02020603050405020304" pitchFamily="18" charset="0"/>
              </a:rPr>
              <a:t>              </a:t>
            </a:r>
            <a:r>
              <a:rPr kumimoji="1" lang="en-US" altLang="zh-CN" sz="1600" dirty="0" smtClean="0">
                <a:solidFill>
                  <a:schemeClr val="tx1"/>
                </a:solidFill>
                <a:latin typeface="Times New Roman" panose="02020603050405020304" pitchFamily="18" charset="0"/>
                <a:ea typeface="+mn-ea"/>
                <a:cs typeface="Times New Roman" panose="02020603050405020304" pitchFamily="18" charset="0"/>
              </a:rPr>
              <a:t>  m[</a:t>
            </a:r>
            <a:r>
              <a:rPr kumimoji="1" lang="en-US" altLang="zh-CN" sz="1600" dirty="0" err="1" smtClean="0">
                <a:solidFill>
                  <a:schemeClr val="tx1"/>
                </a:solidFill>
                <a:latin typeface="Times New Roman" panose="02020603050405020304" pitchFamily="18" charset="0"/>
                <a:ea typeface="+mn-ea"/>
                <a:cs typeface="Times New Roman" panose="02020603050405020304" pitchFamily="18" charset="0"/>
              </a:rPr>
              <a:t>i</a:t>
            </a:r>
            <a:r>
              <a:rPr kumimoji="1" lang="en-US" altLang="zh-CN" sz="1600" dirty="0" smtClean="0">
                <a:solidFill>
                  <a:schemeClr val="tx1"/>
                </a:solidFill>
                <a:latin typeface="Times New Roman" panose="02020603050405020304" pitchFamily="18" charset="0"/>
                <a:ea typeface="+mn-ea"/>
                <a:cs typeface="Times New Roman" panose="02020603050405020304" pitchFamily="18" charset="0"/>
              </a:rPr>
              <a:t>][j]=</a:t>
            </a:r>
            <a:r>
              <a:rPr kumimoji="1" lang="zh-CN" altLang="en-US" sz="1600" dirty="0" smtClean="0">
                <a:solidFill>
                  <a:schemeClr val="tx1"/>
                </a:solidFill>
                <a:latin typeface="Times New Roman" panose="02020603050405020304" pitchFamily="18" charset="0"/>
                <a:ea typeface="+mn-ea"/>
                <a:cs typeface="Times New Roman" panose="02020603050405020304" pitchFamily="18" charset="0"/>
              </a:rPr>
              <a:t>∞</a:t>
            </a:r>
            <a:endParaRPr kumimoji="1" lang="en-US" altLang="zh-CN" sz="1600" dirty="0">
              <a:solidFill>
                <a:schemeClr val="tx1"/>
              </a:solidFill>
              <a:latin typeface="Times New Roman" panose="02020603050405020304" pitchFamily="18" charset="0"/>
              <a:ea typeface="+mn-ea"/>
              <a:cs typeface="Times New Roman" panose="02020603050405020304" pitchFamily="18" charset="0"/>
            </a:endParaRPr>
          </a:p>
          <a:p>
            <a:pPr>
              <a:lnSpc>
                <a:spcPct val="150000"/>
              </a:lnSpc>
              <a:spcBef>
                <a:spcPct val="0"/>
              </a:spcBef>
              <a:buClrTx/>
              <a:buSzTx/>
              <a:buFontTx/>
              <a:buNone/>
              <a:defRPr/>
            </a:pPr>
            <a:r>
              <a:rPr kumimoji="1" lang="en-US" altLang="zh-CN" sz="1600" dirty="0" smtClean="0">
                <a:solidFill>
                  <a:schemeClr val="tx1"/>
                </a:solidFill>
                <a:latin typeface="Times New Roman" panose="02020603050405020304" pitchFamily="18" charset="0"/>
                <a:ea typeface="+mn-ea"/>
                <a:cs typeface="Times New Roman" panose="02020603050405020304" pitchFamily="18" charset="0"/>
              </a:rPr>
              <a:t>                for k=</a:t>
            </a:r>
            <a:r>
              <a:rPr kumimoji="1" lang="en-US" altLang="zh-CN" sz="1600" dirty="0" err="1" smtClean="0">
                <a:solidFill>
                  <a:schemeClr val="tx1"/>
                </a:solidFill>
                <a:latin typeface="Times New Roman" panose="02020603050405020304" pitchFamily="18" charset="0"/>
                <a:ea typeface="+mn-ea"/>
                <a:cs typeface="Times New Roman" panose="02020603050405020304" pitchFamily="18" charset="0"/>
              </a:rPr>
              <a:t>i</a:t>
            </a:r>
            <a:r>
              <a:rPr kumimoji="1" lang="en-US" altLang="zh-CN" sz="1600" dirty="0" smtClean="0">
                <a:solidFill>
                  <a:schemeClr val="tx1"/>
                </a:solidFill>
                <a:latin typeface="Times New Roman" panose="02020603050405020304" pitchFamily="18" charset="0"/>
                <a:ea typeface="+mn-ea"/>
                <a:cs typeface="Times New Roman" panose="02020603050405020304" pitchFamily="18" charset="0"/>
              </a:rPr>
              <a:t> to j-1</a:t>
            </a:r>
            <a:endParaRPr kumimoji="1" lang="en-US" altLang="zh-CN" sz="1600" dirty="0">
              <a:solidFill>
                <a:schemeClr val="tx1"/>
              </a:solidFill>
              <a:latin typeface="Times New Roman" panose="02020603050405020304" pitchFamily="18" charset="0"/>
              <a:ea typeface="+mn-ea"/>
              <a:cs typeface="Times New Roman" panose="02020603050405020304" pitchFamily="18" charset="0"/>
            </a:endParaRPr>
          </a:p>
          <a:p>
            <a:pPr>
              <a:lnSpc>
                <a:spcPct val="150000"/>
              </a:lnSpc>
              <a:spcBef>
                <a:spcPct val="0"/>
              </a:spcBef>
              <a:buClrTx/>
              <a:buSzTx/>
              <a:buFontTx/>
              <a:buNone/>
              <a:defRPr/>
            </a:pPr>
            <a:r>
              <a:rPr kumimoji="1" lang="en-US" altLang="zh-CN" sz="1600" dirty="0">
                <a:solidFill>
                  <a:schemeClr val="tx1"/>
                </a:solidFill>
                <a:latin typeface="Times New Roman" panose="02020603050405020304" pitchFamily="18" charset="0"/>
                <a:ea typeface="+mn-ea"/>
                <a:cs typeface="Times New Roman" panose="02020603050405020304" pitchFamily="18" charset="0"/>
              </a:rPr>
              <a:t>             </a:t>
            </a:r>
            <a:r>
              <a:rPr kumimoji="1" lang="en-US" altLang="zh-CN" sz="1600" dirty="0" smtClean="0">
                <a:solidFill>
                  <a:schemeClr val="tx1"/>
                </a:solidFill>
                <a:latin typeface="Times New Roman" panose="02020603050405020304" pitchFamily="18" charset="0"/>
                <a:ea typeface="+mn-ea"/>
                <a:cs typeface="Times New Roman" panose="02020603050405020304" pitchFamily="18" charset="0"/>
              </a:rPr>
              <a:t>           q = </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m[</a:t>
            </a:r>
            <a:r>
              <a:rPr kumimoji="1" lang="en-US" altLang="zh-CN" sz="1600" dirty="0" err="1">
                <a:solidFill>
                  <a:schemeClr val="tx1"/>
                </a:solidFill>
                <a:latin typeface="Times New Roman" panose="02020603050405020304" pitchFamily="18" charset="0"/>
                <a:ea typeface="+mn-ea"/>
                <a:cs typeface="Times New Roman" panose="02020603050405020304" pitchFamily="18" charset="0"/>
              </a:rPr>
              <a:t>i</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][k] + m[k+1][j] + p[i-1]*p[k]*p[j];</a:t>
            </a:r>
          </a:p>
          <a:p>
            <a:pPr>
              <a:lnSpc>
                <a:spcPct val="150000"/>
              </a:lnSpc>
              <a:spcBef>
                <a:spcPct val="0"/>
              </a:spcBef>
              <a:buClrTx/>
              <a:buSzTx/>
              <a:buFontTx/>
              <a:buNone/>
              <a:defRPr/>
            </a:pPr>
            <a:r>
              <a:rPr kumimoji="1" lang="en-US" altLang="zh-CN" sz="1600" dirty="0">
                <a:solidFill>
                  <a:schemeClr val="tx1"/>
                </a:solidFill>
                <a:latin typeface="Times New Roman" panose="02020603050405020304" pitchFamily="18" charset="0"/>
                <a:ea typeface="+mn-ea"/>
                <a:cs typeface="Times New Roman" panose="02020603050405020304" pitchFamily="18" charset="0"/>
              </a:rPr>
              <a:t>                </a:t>
            </a:r>
            <a:r>
              <a:rPr kumimoji="1" lang="en-US" altLang="zh-CN" sz="1600" dirty="0" smtClean="0">
                <a:solidFill>
                  <a:schemeClr val="tx1"/>
                </a:solidFill>
                <a:latin typeface="Times New Roman" panose="02020603050405020304" pitchFamily="18" charset="0"/>
                <a:ea typeface="+mn-ea"/>
                <a:cs typeface="Times New Roman" panose="02020603050405020304" pitchFamily="18" charset="0"/>
              </a:rPr>
              <a:t>        if (q </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&lt; m[</a:t>
            </a:r>
            <a:r>
              <a:rPr kumimoji="1" lang="en-US" altLang="zh-CN" sz="1600" dirty="0" err="1">
                <a:solidFill>
                  <a:schemeClr val="tx1"/>
                </a:solidFill>
                <a:latin typeface="Times New Roman" panose="02020603050405020304" pitchFamily="18" charset="0"/>
                <a:ea typeface="+mn-ea"/>
                <a:cs typeface="Times New Roman" panose="02020603050405020304" pitchFamily="18" charset="0"/>
              </a:rPr>
              <a:t>i</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][j]) </a:t>
            </a:r>
            <a:endParaRPr kumimoji="1" lang="en-US" altLang="zh-CN" sz="1600" dirty="0" smtClean="0">
              <a:solidFill>
                <a:schemeClr val="tx1"/>
              </a:solidFill>
              <a:latin typeface="Times New Roman" panose="02020603050405020304" pitchFamily="18" charset="0"/>
              <a:ea typeface="+mn-ea"/>
              <a:cs typeface="Times New Roman" panose="02020603050405020304" pitchFamily="18" charset="0"/>
            </a:endParaRPr>
          </a:p>
          <a:p>
            <a:pPr>
              <a:lnSpc>
                <a:spcPct val="150000"/>
              </a:lnSpc>
              <a:spcBef>
                <a:spcPct val="0"/>
              </a:spcBef>
              <a:buClrTx/>
              <a:buSzTx/>
              <a:buFontTx/>
              <a:buNone/>
              <a:defRPr/>
            </a:pPr>
            <a:r>
              <a:rPr kumimoji="1" lang="en-US" altLang="zh-CN" sz="1600" dirty="0">
                <a:solidFill>
                  <a:schemeClr val="tx1"/>
                </a:solidFill>
                <a:latin typeface="Times New Roman" panose="02020603050405020304" pitchFamily="18" charset="0"/>
                <a:ea typeface="+mn-ea"/>
                <a:cs typeface="Times New Roman" panose="02020603050405020304" pitchFamily="18" charset="0"/>
              </a:rPr>
              <a:t>	</a:t>
            </a:r>
            <a:r>
              <a:rPr kumimoji="1" lang="en-US" altLang="zh-CN" sz="1600" dirty="0" smtClean="0">
                <a:solidFill>
                  <a:schemeClr val="tx1"/>
                </a:solidFill>
                <a:latin typeface="Times New Roman" panose="02020603050405020304" pitchFamily="18" charset="0"/>
                <a:ea typeface="+mn-ea"/>
                <a:cs typeface="Times New Roman" panose="02020603050405020304" pitchFamily="18" charset="0"/>
              </a:rPr>
              <a:t>            m[</a:t>
            </a:r>
            <a:r>
              <a:rPr kumimoji="1" lang="en-US" altLang="zh-CN" sz="1600" dirty="0" err="1" smtClean="0">
                <a:solidFill>
                  <a:schemeClr val="tx1"/>
                </a:solidFill>
                <a:latin typeface="Times New Roman" panose="02020603050405020304" pitchFamily="18" charset="0"/>
                <a:ea typeface="+mn-ea"/>
                <a:cs typeface="Times New Roman" panose="02020603050405020304" pitchFamily="18" charset="0"/>
              </a:rPr>
              <a:t>i</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][j] = q</a:t>
            </a:r>
            <a:r>
              <a:rPr kumimoji="1" lang="en-US" altLang="zh-CN" sz="1600" dirty="0" smtClean="0">
                <a:solidFill>
                  <a:schemeClr val="tx1"/>
                </a:solidFill>
                <a:latin typeface="Times New Roman" panose="02020603050405020304" pitchFamily="18" charset="0"/>
                <a:ea typeface="+mn-ea"/>
                <a:cs typeface="Times New Roman" panose="02020603050405020304" pitchFamily="18" charset="0"/>
              </a:rPr>
              <a:t>; </a:t>
            </a:r>
          </a:p>
          <a:p>
            <a:pPr>
              <a:lnSpc>
                <a:spcPct val="150000"/>
              </a:lnSpc>
              <a:spcBef>
                <a:spcPct val="0"/>
              </a:spcBef>
              <a:buClrTx/>
              <a:buSzTx/>
              <a:buFontTx/>
              <a:buNone/>
              <a:defRPr/>
            </a:pPr>
            <a:r>
              <a:rPr kumimoji="1" lang="en-US" altLang="zh-CN" sz="1600" dirty="0">
                <a:solidFill>
                  <a:schemeClr val="tx1"/>
                </a:solidFill>
                <a:latin typeface="Times New Roman" panose="02020603050405020304" pitchFamily="18" charset="0"/>
                <a:ea typeface="+mn-ea"/>
                <a:cs typeface="Times New Roman" panose="02020603050405020304" pitchFamily="18" charset="0"/>
              </a:rPr>
              <a:t>	</a:t>
            </a:r>
            <a:r>
              <a:rPr kumimoji="1" lang="en-US" altLang="zh-CN" sz="1600" dirty="0" smtClean="0">
                <a:solidFill>
                  <a:schemeClr val="tx1"/>
                </a:solidFill>
                <a:latin typeface="Times New Roman" panose="02020603050405020304" pitchFamily="18" charset="0"/>
                <a:ea typeface="+mn-ea"/>
                <a:cs typeface="Times New Roman" panose="02020603050405020304" pitchFamily="18" charset="0"/>
              </a:rPr>
              <a:t>            s[</a:t>
            </a:r>
            <a:r>
              <a:rPr kumimoji="1" lang="en-US" altLang="zh-CN" sz="1600" dirty="0" err="1" smtClean="0">
                <a:solidFill>
                  <a:schemeClr val="tx1"/>
                </a:solidFill>
                <a:latin typeface="Times New Roman" panose="02020603050405020304" pitchFamily="18" charset="0"/>
                <a:ea typeface="+mn-ea"/>
                <a:cs typeface="Times New Roman" panose="02020603050405020304" pitchFamily="18" charset="0"/>
              </a:rPr>
              <a:t>i</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][j] = k</a:t>
            </a:r>
            <a:r>
              <a:rPr kumimoji="1" lang="en-US" altLang="zh-CN" sz="1600" dirty="0" smtClean="0">
                <a:solidFill>
                  <a:schemeClr val="tx1"/>
                </a:solidFill>
                <a:latin typeface="Times New Roman" panose="02020603050405020304" pitchFamily="18" charset="0"/>
                <a:ea typeface="+mn-ea"/>
                <a:cs typeface="Times New Roman" panose="02020603050405020304" pitchFamily="18" charset="0"/>
              </a:rPr>
              <a:t>;</a:t>
            </a:r>
            <a:endParaRPr kumimoji="1" lang="en-US" altLang="zh-CN" sz="1600" dirty="0">
              <a:solidFill>
                <a:schemeClr val="tx1"/>
              </a:solidFill>
              <a:latin typeface="Times New Roman" panose="02020603050405020304" pitchFamily="18" charset="0"/>
              <a:ea typeface="+mn-ea"/>
              <a:cs typeface="Times New Roman" panose="02020603050405020304" pitchFamily="18" charset="0"/>
            </a:endParaRPr>
          </a:p>
          <a:p>
            <a:pPr>
              <a:lnSpc>
                <a:spcPct val="150000"/>
              </a:lnSpc>
              <a:spcBef>
                <a:spcPct val="0"/>
              </a:spcBef>
              <a:buClrTx/>
              <a:buSzTx/>
              <a:buFontTx/>
              <a:buNone/>
              <a:defRPr/>
            </a:pPr>
            <a:r>
              <a:rPr kumimoji="1" lang="en-US" altLang="zh-CN" sz="1600" dirty="0">
                <a:solidFill>
                  <a:schemeClr val="tx1"/>
                </a:solidFill>
                <a:latin typeface="Times New Roman" panose="02020603050405020304" pitchFamily="18" charset="0"/>
                <a:ea typeface="+mn-ea"/>
                <a:cs typeface="Times New Roman" panose="02020603050405020304" pitchFamily="18" charset="0"/>
              </a:rPr>
              <a:t>  </a:t>
            </a:r>
          </a:p>
        </p:txBody>
      </p:sp>
      <p:sp>
        <p:nvSpPr>
          <p:cNvPr id="7198" name="Rectangle 28"/>
          <p:cNvSpPr>
            <a:spLocks noChangeArrowheads="1"/>
          </p:cNvSpPr>
          <p:nvPr/>
        </p:nvSpPr>
        <p:spPr bwMode="auto">
          <a:xfrm>
            <a:off x="0" y="2795588"/>
            <a:ext cx="369888" cy="552450"/>
          </a:xfrm>
          <a:prstGeom prst="rect">
            <a:avLst/>
          </a:prstGeom>
          <a:noFill/>
          <a:ln w="6350">
            <a:noFill/>
            <a:miter lim="800000"/>
          </a:ln>
        </p:spPr>
        <p:txBody>
          <a:bodyPr wrap="none" anchor="ctr">
            <a:spAutoFit/>
          </a:bodyPr>
          <a:lstStyle/>
          <a:p>
            <a:pPr>
              <a:defRPr/>
            </a:pPr>
            <a:endParaRPr lang="zh-CN" altLang="en-US">
              <a:latin typeface="Times New Roman" panose="02020603050405020304" pitchFamily="18" charset="0"/>
              <a:ea typeface="+mn-ea"/>
              <a:cs typeface="Times New Roman" panose="02020603050405020304" pitchFamily="18" charset="0"/>
            </a:endParaRPr>
          </a:p>
        </p:txBody>
      </p:sp>
      <p:sp>
        <p:nvSpPr>
          <p:cNvPr id="4" name="文本框 3"/>
          <p:cNvSpPr txBox="1"/>
          <p:nvPr/>
        </p:nvSpPr>
        <p:spPr>
          <a:xfrm>
            <a:off x="4264173" y="2660719"/>
            <a:ext cx="4824536" cy="1200329"/>
          </a:xfrm>
          <a:prstGeom prst="rect">
            <a:avLst/>
          </a:prstGeom>
          <a:noFill/>
        </p:spPr>
        <p:txBody>
          <a:bodyPr wrap="square" rtlCol="0">
            <a:spAutoFit/>
          </a:bodyPr>
          <a:lstStyle/>
          <a:p>
            <a:r>
              <a:rPr lang="zh-CN" altLang="en-US" sz="1800" smtClean="0"/>
              <a:t>在这个循环里，</a:t>
            </a:r>
            <a:r>
              <a:rPr lang="zh-CN" altLang="en-US" sz="1800"/>
              <a:t>第</a:t>
            </a:r>
            <a:r>
              <a:rPr lang="zh-CN" altLang="en-US" sz="1800" smtClean="0"/>
              <a:t>一次循环，对</a:t>
            </a:r>
            <a:r>
              <a:rPr lang="en-US" altLang="zh-CN" sz="1800" smtClean="0"/>
              <a:t>i=1...n-1</a:t>
            </a:r>
            <a:r>
              <a:rPr lang="zh-CN" altLang="en-US" sz="1800" smtClean="0"/>
              <a:t>计算</a:t>
            </a:r>
            <a:r>
              <a:rPr lang="en-US" altLang="zh-CN" sz="1800" smtClean="0"/>
              <a:t>m[i][i+1]</a:t>
            </a:r>
            <a:r>
              <a:rPr lang="zh-CN" altLang="en-US" sz="1800" smtClean="0"/>
              <a:t>；第二次循环，对</a:t>
            </a:r>
            <a:r>
              <a:rPr lang="en-US" altLang="zh-CN" sz="1800" smtClean="0"/>
              <a:t>i=1...n-2</a:t>
            </a:r>
            <a:r>
              <a:rPr lang="zh-CN" altLang="en-US" sz="1800" smtClean="0"/>
              <a:t>计算</a:t>
            </a:r>
            <a:r>
              <a:rPr lang="en-US" altLang="zh-CN" sz="1800" smtClean="0"/>
              <a:t>m[i][i+2]</a:t>
            </a:r>
            <a:r>
              <a:rPr lang="zh-CN" altLang="en-US" sz="1800" smtClean="0"/>
              <a:t>；即每次循环里，计算长度为</a:t>
            </a:r>
            <a:r>
              <a:rPr lang="en-US" altLang="zh-CN" sz="1800" smtClean="0"/>
              <a:t>r</a:t>
            </a:r>
            <a:r>
              <a:rPr lang="zh-CN" altLang="en-US" sz="1800" smtClean="0"/>
              <a:t>的矩阵链的最小计算代价</a:t>
            </a:r>
            <a:endParaRPr lang="zh-CN" altLang="en-US" sz="1800"/>
          </a:p>
        </p:txBody>
      </p:sp>
      <p:cxnSp>
        <p:nvCxnSpPr>
          <p:cNvPr id="6" name="直接箭头连接符 5"/>
          <p:cNvCxnSpPr/>
          <p:nvPr/>
        </p:nvCxnSpPr>
        <p:spPr bwMode="auto">
          <a:xfrm>
            <a:off x="2411760" y="2138426"/>
            <a:ext cx="2736304" cy="247593"/>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8" name="直接箭头连接符 7"/>
          <p:cNvCxnSpPr/>
          <p:nvPr/>
        </p:nvCxnSpPr>
        <p:spPr bwMode="auto">
          <a:xfrm>
            <a:off x="1979712" y="2564904"/>
            <a:ext cx="2376264" cy="36813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11" name="文本框 10"/>
          <p:cNvSpPr txBox="1"/>
          <p:nvPr/>
        </p:nvSpPr>
        <p:spPr>
          <a:xfrm>
            <a:off x="5325497" y="4403576"/>
            <a:ext cx="3625975" cy="707886"/>
          </a:xfrm>
          <a:prstGeom prst="rect">
            <a:avLst/>
          </a:prstGeom>
          <a:noFill/>
        </p:spPr>
        <p:txBody>
          <a:bodyPr wrap="square" rtlCol="0">
            <a:spAutoFit/>
          </a:bodyPr>
          <a:lstStyle/>
          <a:p>
            <a:pPr>
              <a:buNone/>
            </a:pPr>
            <a:r>
              <a:rPr lang="en-US" altLang="zh-CN" sz="2000" smtClean="0"/>
              <a:t>k</a:t>
            </a:r>
            <a:r>
              <a:rPr lang="zh-CN" altLang="en-US" sz="2000" smtClean="0"/>
              <a:t>依次取值，寻找使</a:t>
            </a:r>
            <a:r>
              <a:rPr lang="en-US" altLang="zh-CN" sz="2000" smtClean="0"/>
              <a:t>m[i][j]</a:t>
            </a:r>
            <a:r>
              <a:rPr lang="zh-CN" altLang="en-US" sz="2000" smtClean="0"/>
              <a:t>最小的切割方案</a:t>
            </a:r>
            <a:endParaRPr lang="zh-CN" altLang="en-US" sz="2000"/>
          </a:p>
        </p:txBody>
      </p:sp>
      <p:cxnSp>
        <p:nvCxnSpPr>
          <p:cNvPr id="13" name="直接箭头连接符 12"/>
          <p:cNvCxnSpPr/>
          <p:nvPr/>
        </p:nvCxnSpPr>
        <p:spPr bwMode="auto">
          <a:xfrm>
            <a:off x="2411760" y="4005064"/>
            <a:ext cx="2913737" cy="576064"/>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3" name="文本框 2"/>
          <p:cNvSpPr txBox="1"/>
          <p:nvPr/>
        </p:nvSpPr>
        <p:spPr>
          <a:xfrm>
            <a:off x="5193763" y="2171328"/>
            <a:ext cx="1946367" cy="400110"/>
          </a:xfrm>
          <a:prstGeom prst="rect">
            <a:avLst/>
          </a:prstGeom>
          <a:noFill/>
        </p:spPr>
        <p:txBody>
          <a:bodyPr wrap="none" rtlCol="0">
            <a:spAutoFit/>
          </a:bodyPr>
          <a:lstStyle/>
          <a:p>
            <a:r>
              <a:rPr lang="zh-CN" altLang="en-US" sz="2000" smtClean="0"/>
              <a:t>先对</a:t>
            </a:r>
            <a:r>
              <a:rPr lang="en-US" altLang="zh-CN" sz="2000" smtClean="0"/>
              <a:t>m[i][i]</a:t>
            </a:r>
            <a:r>
              <a:rPr lang="zh-CN" altLang="en-US" sz="2000" smtClean="0"/>
              <a:t>置零</a:t>
            </a:r>
            <a:endParaRPr lang="zh-CN" altLang="en-US" sz="2000"/>
          </a:p>
        </p:txBody>
      </p:sp>
      <p:sp>
        <p:nvSpPr>
          <p:cNvPr id="27" name="Text Box 30"/>
          <p:cNvSpPr txBox="1">
            <a:spLocks noChangeArrowheads="1"/>
          </p:cNvSpPr>
          <p:nvPr/>
        </p:nvSpPr>
        <p:spPr bwMode="auto">
          <a:xfrm>
            <a:off x="670159" y="5632070"/>
            <a:ext cx="7505252" cy="1200329"/>
          </a:xfrm>
          <a:prstGeom prst="rect">
            <a:avLst/>
          </a:prstGeom>
          <a:solidFill>
            <a:srgbClr val="00FFFF"/>
          </a:solidFill>
          <a:ln w="50800">
            <a:solidFill>
              <a:srgbClr val="FF6600"/>
            </a:solidFill>
            <a:miter lim="800000"/>
          </a:ln>
        </p:spPr>
        <p:txBody>
          <a:bodyPr wrap="square">
            <a:spAutoFit/>
          </a:bodyPr>
          <a:lstStyle/>
          <a:p>
            <a:pPr>
              <a:spcBef>
                <a:spcPct val="0"/>
              </a:spcBef>
              <a:buClrTx/>
              <a:buSzTx/>
              <a:buFontTx/>
              <a:buNone/>
              <a:defRPr/>
            </a:pPr>
            <a:r>
              <a:rPr lang="zh-CN" altLang="en-US" sz="1800" b="1" dirty="0">
                <a:solidFill>
                  <a:schemeClr val="tx1"/>
                </a:solidFill>
                <a:latin typeface="Times New Roman" panose="02020603050405020304" pitchFamily="18" charset="0"/>
                <a:ea typeface="+mn-ea"/>
                <a:cs typeface="Times New Roman" panose="02020603050405020304" pitchFamily="18" charset="0"/>
              </a:rPr>
              <a:t>算法复杂度分析：</a:t>
            </a:r>
          </a:p>
          <a:p>
            <a:pPr>
              <a:spcBef>
                <a:spcPct val="0"/>
              </a:spcBef>
              <a:buClrTx/>
              <a:buSzTx/>
              <a:buFontTx/>
              <a:buNone/>
              <a:defRPr/>
            </a:pPr>
            <a:r>
              <a:rPr lang="zh-CN" altLang="en-US" sz="1800" dirty="0" smtClean="0">
                <a:solidFill>
                  <a:schemeClr val="tx1"/>
                </a:solidFill>
                <a:latin typeface="Times New Roman" panose="02020603050405020304" pitchFamily="18" charset="0"/>
                <a:ea typeface="+mn-ea"/>
                <a:cs typeface="Times New Roman" panose="02020603050405020304" pitchFamily="18" charset="0"/>
              </a:rPr>
              <a:t>算法</a:t>
            </a:r>
            <a:r>
              <a:rPr lang="en-US" altLang="zh-CN" sz="1800" b="1" dirty="0" err="1" smtClean="0">
                <a:solidFill>
                  <a:schemeClr val="tx1"/>
                </a:solidFill>
                <a:latin typeface="Times New Roman" panose="02020603050405020304" pitchFamily="18" charset="0"/>
                <a:ea typeface="+mn-ea"/>
                <a:cs typeface="Times New Roman" panose="02020603050405020304" pitchFamily="18" charset="0"/>
              </a:rPr>
              <a:t>MatrixChain</a:t>
            </a:r>
            <a:r>
              <a:rPr lang="zh-CN" altLang="en-US" sz="1800" dirty="0">
                <a:solidFill>
                  <a:schemeClr val="tx1"/>
                </a:solidFill>
                <a:latin typeface="Times New Roman" panose="02020603050405020304" pitchFamily="18" charset="0"/>
                <a:ea typeface="+mn-ea"/>
                <a:cs typeface="Times New Roman" panose="02020603050405020304" pitchFamily="18" charset="0"/>
              </a:rPr>
              <a:t>的主要计算量取决于算法中对</a:t>
            </a:r>
            <a:r>
              <a:rPr lang="en-US" altLang="zh-CN" sz="1800" dirty="0">
                <a:solidFill>
                  <a:schemeClr val="tx1"/>
                </a:solidFill>
                <a:latin typeface="Times New Roman" panose="02020603050405020304" pitchFamily="18" charset="0"/>
                <a:ea typeface="+mn-ea"/>
                <a:cs typeface="Times New Roman" panose="02020603050405020304" pitchFamily="18" charset="0"/>
              </a:rPr>
              <a:t>r</a:t>
            </a:r>
            <a:r>
              <a:rPr lang="zh-CN" altLang="en-US" sz="1800" dirty="0">
                <a:solidFill>
                  <a:schemeClr val="tx1"/>
                </a:solidFill>
                <a:latin typeface="Times New Roman" panose="02020603050405020304" pitchFamily="18" charset="0"/>
                <a:ea typeface="+mn-ea"/>
                <a:cs typeface="Times New Roman" panose="02020603050405020304" pitchFamily="18" charset="0"/>
              </a:rPr>
              <a:t>，</a:t>
            </a:r>
            <a:r>
              <a:rPr lang="en-US" altLang="zh-CN" sz="1800" dirty="0" err="1">
                <a:solidFill>
                  <a:schemeClr val="tx1"/>
                </a:solidFill>
                <a:latin typeface="Times New Roman" panose="02020603050405020304" pitchFamily="18" charset="0"/>
                <a:ea typeface="+mn-ea"/>
                <a:cs typeface="Times New Roman" panose="02020603050405020304" pitchFamily="18" charset="0"/>
              </a:rPr>
              <a:t>i</a:t>
            </a:r>
            <a:r>
              <a:rPr lang="zh-CN" altLang="en-US" sz="1800" dirty="0">
                <a:solidFill>
                  <a:schemeClr val="tx1"/>
                </a:solidFill>
                <a:latin typeface="Times New Roman" panose="02020603050405020304" pitchFamily="18" charset="0"/>
                <a:ea typeface="+mn-ea"/>
                <a:cs typeface="Times New Roman" panose="02020603050405020304" pitchFamily="18" charset="0"/>
              </a:rPr>
              <a:t>和</a:t>
            </a:r>
            <a:r>
              <a:rPr lang="en-US" altLang="zh-CN" sz="1800" dirty="0">
                <a:solidFill>
                  <a:schemeClr val="tx1"/>
                </a:solidFill>
                <a:latin typeface="Times New Roman" panose="02020603050405020304" pitchFamily="18" charset="0"/>
                <a:ea typeface="+mn-ea"/>
                <a:cs typeface="Times New Roman" panose="02020603050405020304" pitchFamily="18" charset="0"/>
              </a:rPr>
              <a:t>k</a:t>
            </a:r>
            <a:r>
              <a:rPr lang="zh-CN" altLang="en-US" sz="1800" dirty="0">
                <a:solidFill>
                  <a:schemeClr val="tx1"/>
                </a:solidFill>
                <a:latin typeface="Times New Roman" panose="02020603050405020304" pitchFamily="18" charset="0"/>
                <a:ea typeface="+mn-ea"/>
                <a:cs typeface="Times New Roman" panose="02020603050405020304" pitchFamily="18" charset="0"/>
              </a:rPr>
              <a:t>的</a:t>
            </a:r>
            <a:r>
              <a:rPr lang="en-US" altLang="zh-CN" sz="1800" dirty="0">
                <a:solidFill>
                  <a:schemeClr val="tx1"/>
                </a:solidFill>
                <a:latin typeface="Times New Roman" panose="02020603050405020304" pitchFamily="18" charset="0"/>
                <a:ea typeface="+mn-ea"/>
                <a:cs typeface="Times New Roman" panose="02020603050405020304" pitchFamily="18" charset="0"/>
              </a:rPr>
              <a:t>3</a:t>
            </a:r>
            <a:r>
              <a:rPr lang="zh-CN" altLang="en-US" sz="1800" dirty="0">
                <a:solidFill>
                  <a:schemeClr val="tx1"/>
                </a:solidFill>
                <a:latin typeface="Times New Roman" panose="02020603050405020304" pitchFamily="18" charset="0"/>
                <a:ea typeface="+mn-ea"/>
                <a:cs typeface="Times New Roman" panose="02020603050405020304" pitchFamily="18" charset="0"/>
              </a:rPr>
              <a:t>重循环。循环体内的计算量为</a:t>
            </a:r>
            <a:r>
              <a:rPr lang="en-US" altLang="zh-CN" sz="1800" dirty="0">
                <a:solidFill>
                  <a:schemeClr val="tx1"/>
                </a:solidFill>
                <a:latin typeface="Times New Roman" panose="02020603050405020304" pitchFamily="18" charset="0"/>
                <a:ea typeface="+mn-ea"/>
                <a:cs typeface="Times New Roman" panose="02020603050405020304" pitchFamily="18" charset="0"/>
              </a:rPr>
              <a:t>O(1)</a:t>
            </a:r>
            <a:r>
              <a:rPr lang="zh-CN" altLang="en-US" sz="1800" dirty="0">
                <a:solidFill>
                  <a:schemeClr val="tx1"/>
                </a:solidFill>
                <a:latin typeface="Times New Roman" panose="02020603050405020304" pitchFamily="18" charset="0"/>
                <a:ea typeface="+mn-ea"/>
                <a:cs typeface="Times New Roman" panose="02020603050405020304" pitchFamily="18" charset="0"/>
              </a:rPr>
              <a:t>，而</a:t>
            </a:r>
            <a:r>
              <a:rPr lang="en-US" altLang="zh-CN" sz="1800" dirty="0">
                <a:solidFill>
                  <a:schemeClr val="tx1"/>
                </a:solidFill>
                <a:latin typeface="Times New Roman" panose="02020603050405020304" pitchFamily="18" charset="0"/>
                <a:ea typeface="+mn-ea"/>
                <a:cs typeface="Times New Roman" panose="02020603050405020304" pitchFamily="18" charset="0"/>
              </a:rPr>
              <a:t>3</a:t>
            </a:r>
            <a:r>
              <a:rPr lang="zh-CN" altLang="en-US" sz="1800" dirty="0">
                <a:solidFill>
                  <a:schemeClr val="tx1"/>
                </a:solidFill>
                <a:latin typeface="Times New Roman" panose="02020603050405020304" pitchFamily="18" charset="0"/>
                <a:ea typeface="+mn-ea"/>
                <a:cs typeface="Times New Roman" panose="02020603050405020304" pitchFamily="18" charset="0"/>
              </a:rPr>
              <a:t>重循环的总次数为</a:t>
            </a:r>
            <a:r>
              <a:rPr lang="en-US" altLang="zh-CN" sz="1800" dirty="0">
                <a:solidFill>
                  <a:schemeClr val="tx1"/>
                </a:solidFill>
                <a:latin typeface="Times New Roman" panose="02020603050405020304" pitchFamily="18" charset="0"/>
                <a:ea typeface="+mn-ea"/>
                <a:cs typeface="Times New Roman" panose="02020603050405020304" pitchFamily="18" charset="0"/>
              </a:rPr>
              <a:t>O(n</a:t>
            </a:r>
            <a:r>
              <a:rPr lang="en-US" altLang="zh-CN" sz="1800" baseline="30000" dirty="0">
                <a:solidFill>
                  <a:schemeClr val="tx1"/>
                </a:solidFill>
                <a:latin typeface="Times New Roman" panose="02020603050405020304" pitchFamily="18" charset="0"/>
                <a:ea typeface="+mn-ea"/>
                <a:cs typeface="Times New Roman" panose="02020603050405020304" pitchFamily="18" charset="0"/>
              </a:rPr>
              <a:t>3</a:t>
            </a:r>
            <a:r>
              <a:rPr lang="en-US" altLang="zh-CN" sz="1800" dirty="0">
                <a:solidFill>
                  <a:schemeClr val="tx1"/>
                </a:solidFill>
                <a:latin typeface="Times New Roman" panose="02020603050405020304" pitchFamily="18" charset="0"/>
                <a:ea typeface="+mn-ea"/>
                <a:cs typeface="Times New Roman" panose="02020603050405020304" pitchFamily="18" charset="0"/>
              </a:rPr>
              <a:t>)</a:t>
            </a:r>
            <a:r>
              <a:rPr lang="zh-CN" altLang="en-US" sz="1800" dirty="0">
                <a:solidFill>
                  <a:schemeClr val="tx1"/>
                </a:solidFill>
                <a:latin typeface="Times New Roman" panose="02020603050405020304" pitchFamily="18" charset="0"/>
                <a:ea typeface="+mn-ea"/>
                <a:cs typeface="Times New Roman" panose="02020603050405020304" pitchFamily="18" charset="0"/>
              </a:rPr>
              <a:t>。因此算法的计算时间上界为</a:t>
            </a:r>
            <a:r>
              <a:rPr lang="en-US" altLang="zh-CN" sz="1800" dirty="0">
                <a:solidFill>
                  <a:schemeClr val="tx1"/>
                </a:solidFill>
                <a:latin typeface="Times New Roman" panose="02020603050405020304" pitchFamily="18" charset="0"/>
                <a:ea typeface="+mn-ea"/>
                <a:cs typeface="Times New Roman" panose="02020603050405020304" pitchFamily="18" charset="0"/>
              </a:rPr>
              <a:t>O(n</a:t>
            </a:r>
            <a:r>
              <a:rPr lang="en-US" altLang="zh-CN" sz="1800" baseline="30000" dirty="0">
                <a:solidFill>
                  <a:schemeClr val="tx1"/>
                </a:solidFill>
                <a:latin typeface="Times New Roman" panose="02020603050405020304" pitchFamily="18" charset="0"/>
                <a:ea typeface="+mn-ea"/>
                <a:cs typeface="Times New Roman" panose="02020603050405020304" pitchFamily="18" charset="0"/>
              </a:rPr>
              <a:t>3</a:t>
            </a:r>
            <a:r>
              <a:rPr lang="en-US" altLang="zh-CN" sz="1800" dirty="0">
                <a:solidFill>
                  <a:schemeClr val="tx1"/>
                </a:solidFill>
                <a:latin typeface="Times New Roman" panose="02020603050405020304" pitchFamily="18" charset="0"/>
                <a:ea typeface="+mn-ea"/>
                <a:cs typeface="Times New Roman" panose="02020603050405020304" pitchFamily="18" charset="0"/>
              </a:rPr>
              <a:t>)</a:t>
            </a:r>
            <a:r>
              <a:rPr lang="zh-CN" altLang="en-US" sz="1800" dirty="0">
                <a:solidFill>
                  <a:schemeClr val="tx1"/>
                </a:solidFill>
                <a:latin typeface="Times New Roman" panose="02020603050405020304" pitchFamily="18" charset="0"/>
                <a:ea typeface="+mn-ea"/>
                <a:cs typeface="Times New Roman" panose="02020603050405020304" pitchFamily="18" charset="0"/>
              </a:rPr>
              <a:t>。算法所占用的</a:t>
            </a:r>
            <a:r>
              <a:rPr lang="zh-CN" altLang="en-US" sz="1800" dirty="0" smtClean="0">
                <a:solidFill>
                  <a:schemeClr val="tx1"/>
                </a:solidFill>
                <a:latin typeface="Times New Roman" panose="02020603050405020304" pitchFamily="18" charset="0"/>
                <a:ea typeface="+mn-ea"/>
                <a:cs typeface="Times New Roman" panose="02020603050405020304" pitchFamily="18" charset="0"/>
              </a:rPr>
              <a:t>空间为</a:t>
            </a:r>
            <a:r>
              <a:rPr lang="en-US" altLang="zh-CN" sz="1800" dirty="0">
                <a:solidFill>
                  <a:schemeClr val="tx1"/>
                </a:solidFill>
                <a:latin typeface="Times New Roman" panose="02020603050405020304" pitchFamily="18" charset="0"/>
                <a:ea typeface="+mn-ea"/>
                <a:cs typeface="Times New Roman" panose="02020603050405020304" pitchFamily="18" charset="0"/>
              </a:rPr>
              <a:t>O(n</a:t>
            </a:r>
            <a:r>
              <a:rPr lang="en-US" altLang="zh-CN" sz="1800" baseline="30000" dirty="0">
                <a:solidFill>
                  <a:schemeClr val="tx1"/>
                </a:solidFill>
                <a:latin typeface="Times New Roman" panose="02020603050405020304" pitchFamily="18" charset="0"/>
                <a:ea typeface="+mn-ea"/>
                <a:cs typeface="Times New Roman" panose="02020603050405020304" pitchFamily="18" charset="0"/>
              </a:rPr>
              <a:t>2</a:t>
            </a:r>
            <a:r>
              <a:rPr lang="en-US" altLang="zh-CN" sz="1800" dirty="0">
                <a:solidFill>
                  <a:schemeClr val="tx1"/>
                </a:solidFill>
                <a:latin typeface="Times New Roman" panose="02020603050405020304" pitchFamily="18" charset="0"/>
                <a:ea typeface="+mn-ea"/>
                <a:cs typeface="Times New Roman" panose="02020603050405020304" pitchFamily="18" charset="0"/>
              </a:rPr>
              <a:t>)</a:t>
            </a:r>
            <a:r>
              <a:rPr lang="zh-CN" altLang="en-US" sz="1800" dirty="0">
                <a:solidFill>
                  <a:schemeClr val="tx1"/>
                </a:solidFill>
                <a:latin typeface="Times New Roman" panose="02020603050405020304" pitchFamily="18" charset="0"/>
                <a:ea typeface="+mn-ea"/>
                <a:cs typeface="Times New Roman" panose="02020603050405020304" pitchFamily="18" charset="0"/>
              </a:rPr>
              <a:t>。</a:t>
            </a:r>
            <a:endParaRPr lang="en-US" altLang="zh-CN" sz="1800" dirty="0">
              <a:solidFill>
                <a:schemeClr val="tx1"/>
              </a:solidFill>
              <a:latin typeface="Times New Roman" panose="02020603050405020304" pitchFamily="18" charset="0"/>
              <a:ea typeface="+mn-ea"/>
              <a:cs typeface="Times New Roman" panose="02020603050405020304" pitchFamily="18" charset="0"/>
            </a:endParaRPr>
          </a:p>
        </p:txBody>
      </p:sp>
      <p:pic>
        <p:nvPicPr>
          <p:cNvPr id="35" name="Picture 27" descr="t31"/>
          <p:cNvPicPr>
            <a:picLocks noChangeAspect="1" noChangeArrowheads="1"/>
          </p:cNvPicPr>
          <p:nvPr/>
        </p:nvPicPr>
        <p:blipFill rotWithShape="1">
          <a:blip r:embed="rId3" cstate="print"/>
          <a:srcRect r="75128"/>
          <a:stretch/>
        </p:blipFill>
        <p:spPr bwMode="auto">
          <a:xfrm>
            <a:off x="6876256" y="321993"/>
            <a:ext cx="1728192" cy="1884362"/>
          </a:xfrm>
          <a:prstGeom prst="rect">
            <a:avLst/>
          </a:prstGeom>
          <a:noFill/>
          <a:ln w="9525">
            <a:noFill/>
            <a:miter lim="800000"/>
            <a:headEnd/>
            <a:tailEnd/>
          </a:ln>
        </p:spPr>
      </p:pic>
      <p:cxnSp>
        <p:nvCxnSpPr>
          <p:cNvPr id="36" name="直接箭头连接符 35"/>
          <p:cNvCxnSpPr/>
          <p:nvPr/>
        </p:nvCxnSpPr>
        <p:spPr bwMode="auto">
          <a:xfrm>
            <a:off x="7383562" y="823196"/>
            <a:ext cx="1093495" cy="864096"/>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37" name="直接箭头连接符 36"/>
          <p:cNvCxnSpPr/>
          <p:nvPr/>
        </p:nvCxnSpPr>
        <p:spPr bwMode="auto">
          <a:xfrm>
            <a:off x="7527578" y="742493"/>
            <a:ext cx="864096" cy="728775"/>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38" name="直接箭头连接符 37"/>
          <p:cNvCxnSpPr/>
          <p:nvPr/>
        </p:nvCxnSpPr>
        <p:spPr bwMode="auto">
          <a:xfrm>
            <a:off x="7815610" y="823196"/>
            <a:ext cx="661447" cy="549504"/>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39" name="直接箭头连接符 38"/>
          <p:cNvCxnSpPr/>
          <p:nvPr/>
        </p:nvCxnSpPr>
        <p:spPr bwMode="auto">
          <a:xfrm>
            <a:off x="8002588" y="773428"/>
            <a:ext cx="474469" cy="424355"/>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40" name="直接箭头连接符 39"/>
          <p:cNvCxnSpPr/>
          <p:nvPr/>
        </p:nvCxnSpPr>
        <p:spPr bwMode="auto">
          <a:xfrm>
            <a:off x="8167276" y="791821"/>
            <a:ext cx="237235" cy="193784"/>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41" name="文本框 40"/>
          <p:cNvSpPr txBox="1"/>
          <p:nvPr/>
        </p:nvSpPr>
        <p:spPr>
          <a:xfrm>
            <a:off x="8297022" y="1885913"/>
            <a:ext cx="902811" cy="307777"/>
          </a:xfrm>
          <a:prstGeom prst="rect">
            <a:avLst/>
          </a:prstGeom>
          <a:noFill/>
        </p:spPr>
        <p:txBody>
          <a:bodyPr wrap="none" rtlCol="0">
            <a:spAutoFit/>
          </a:bodyPr>
          <a:lstStyle/>
          <a:p>
            <a:pPr>
              <a:buNone/>
            </a:pPr>
            <a:r>
              <a:rPr lang="zh-CN" altLang="en-US" sz="1400" dirty="0" smtClean="0">
                <a:solidFill>
                  <a:srgbClr val="FF0000"/>
                </a:solidFill>
              </a:rPr>
              <a:t>自底向上</a:t>
            </a:r>
            <a:endParaRPr lang="zh-CN" altLang="en-US" sz="1400" dirty="0">
              <a:solidFill>
                <a:srgbClr val="FF0000"/>
              </a:solidFill>
            </a:endParaRPr>
          </a:p>
        </p:txBody>
      </p:sp>
    </p:spTree>
    <p:extLst>
      <p:ext uri="{BB962C8B-B14F-4D97-AF65-F5344CB8AC3E}">
        <p14:creationId xmlns:p14="http://schemas.microsoft.com/office/powerpoint/2010/main" val="1739089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blinds(horizontal)">
                                      <p:cBhvr>
                                        <p:cTn id="3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4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398463" y="228600"/>
            <a:ext cx="8229600" cy="6072188"/>
          </a:xfrm>
        </p:spPr>
        <p:txBody>
          <a:bodyPr/>
          <a:lstStyle/>
          <a:p>
            <a:pPr hangingPunct="1">
              <a:lnSpc>
                <a:spcPct val="120000"/>
              </a:lnSpc>
              <a:buNone/>
            </a:pPr>
            <a:r>
              <a:rPr lang="zh-CN" altLang="en-US" sz="2800" b="1" dirty="0" smtClean="0">
                <a:solidFill>
                  <a:srgbClr val="3907F1"/>
                </a:solidFill>
              </a:rPr>
              <a:t>     学习要点</a:t>
            </a:r>
            <a:r>
              <a:rPr lang="en-US" altLang="zh-CN" sz="2800" b="1" dirty="0" smtClean="0">
                <a:solidFill>
                  <a:srgbClr val="3907F1"/>
                </a:solidFill>
              </a:rPr>
              <a:t>:</a:t>
            </a:r>
          </a:p>
          <a:p>
            <a:pPr eaLnBrk="1" hangingPunct="1">
              <a:lnSpc>
                <a:spcPct val="120000"/>
              </a:lnSpc>
              <a:buNone/>
            </a:pPr>
            <a:r>
              <a:rPr lang="zh-CN" altLang="en-US" sz="2800" b="1" dirty="0" smtClean="0"/>
              <a:t>理解</a:t>
            </a:r>
            <a:r>
              <a:rPr lang="zh-CN" altLang="en-US" sz="2800" b="1" dirty="0" smtClean="0">
                <a:solidFill>
                  <a:srgbClr val="FF0000"/>
                </a:solidFill>
              </a:rPr>
              <a:t>动态规划算法</a:t>
            </a:r>
            <a:r>
              <a:rPr lang="zh-CN" altLang="en-US" sz="2800" b="1" dirty="0" smtClean="0"/>
              <a:t>的概念。</a:t>
            </a:r>
          </a:p>
          <a:p>
            <a:pPr eaLnBrk="1" hangingPunct="1">
              <a:lnSpc>
                <a:spcPct val="120000"/>
              </a:lnSpc>
              <a:buNone/>
            </a:pPr>
            <a:r>
              <a:rPr lang="zh-CN" altLang="en-US" sz="2800" b="1" dirty="0" smtClean="0"/>
              <a:t>掌握动态规划算法的基本要素</a:t>
            </a:r>
          </a:p>
          <a:p>
            <a:pPr eaLnBrk="1" hangingPunct="1">
              <a:lnSpc>
                <a:spcPct val="120000"/>
              </a:lnSpc>
              <a:buNone/>
            </a:pPr>
            <a:r>
              <a:rPr lang="zh-CN" altLang="en-US" sz="2800" b="1" dirty="0" smtClean="0"/>
              <a:t>（</a:t>
            </a:r>
            <a:r>
              <a:rPr lang="en-US" altLang="zh-CN" sz="2800" b="1" dirty="0" smtClean="0"/>
              <a:t>1</a:t>
            </a:r>
            <a:r>
              <a:rPr lang="zh-CN" altLang="en-US" sz="2800" b="1" dirty="0" smtClean="0"/>
              <a:t>）最优子结构性质</a:t>
            </a:r>
          </a:p>
          <a:p>
            <a:pPr eaLnBrk="1" hangingPunct="1">
              <a:lnSpc>
                <a:spcPct val="120000"/>
              </a:lnSpc>
              <a:buNone/>
            </a:pPr>
            <a:r>
              <a:rPr lang="zh-CN" altLang="en-US" sz="2800" b="1" dirty="0" smtClean="0"/>
              <a:t>（</a:t>
            </a:r>
            <a:r>
              <a:rPr lang="en-US" altLang="zh-CN" sz="2800" b="1" dirty="0" smtClean="0"/>
              <a:t>2</a:t>
            </a:r>
            <a:r>
              <a:rPr lang="zh-CN" altLang="en-US" sz="2800" b="1" dirty="0" smtClean="0"/>
              <a:t>）重叠子问题性质</a:t>
            </a:r>
            <a:endParaRPr lang="zh-CN" altLang="en-US" sz="2800" b="1" dirty="0" smtClean="0">
              <a:sym typeface="Symbol" panose="05050102010706020507" pitchFamily="18" charset="2"/>
            </a:endParaRPr>
          </a:p>
          <a:p>
            <a:pPr eaLnBrk="1" hangingPunct="1">
              <a:lnSpc>
                <a:spcPct val="120000"/>
              </a:lnSpc>
              <a:buNone/>
            </a:pPr>
            <a:r>
              <a:rPr lang="zh-CN" altLang="en-US" sz="2800" b="1" dirty="0" smtClean="0"/>
              <a:t>掌握设计动态规划算法的步骤。</a:t>
            </a:r>
          </a:p>
          <a:p>
            <a:pPr eaLnBrk="1" hangingPunct="1">
              <a:lnSpc>
                <a:spcPct val="120000"/>
              </a:lnSpc>
              <a:buNone/>
            </a:pPr>
            <a:r>
              <a:rPr lang="en-US" altLang="zh-CN" sz="2800" b="1" dirty="0" smtClean="0"/>
              <a:t>(1)</a:t>
            </a:r>
            <a:r>
              <a:rPr lang="zh-CN" altLang="en-US" sz="2800" b="1" dirty="0" smtClean="0"/>
              <a:t>找出最优解的性质，并刻划其</a:t>
            </a:r>
            <a:r>
              <a:rPr lang="zh-CN" altLang="en-US" sz="2800" b="1" dirty="0" smtClean="0">
                <a:solidFill>
                  <a:srgbClr val="FF0000"/>
                </a:solidFill>
              </a:rPr>
              <a:t>结构特征</a:t>
            </a:r>
            <a:r>
              <a:rPr lang="zh-CN" altLang="en-US" sz="2800" b="1" dirty="0" smtClean="0"/>
              <a:t>。</a:t>
            </a:r>
          </a:p>
          <a:p>
            <a:pPr eaLnBrk="1" hangingPunct="1">
              <a:lnSpc>
                <a:spcPct val="120000"/>
              </a:lnSpc>
              <a:buNone/>
            </a:pPr>
            <a:r>
              <a:rPr lang="en-US" altLang="zh-CN" sz="2800" b="1" dirty="0" smtClean="0"/>
              <a:t>(2)</a:t>
            </a:r>
            <a:r>
              <a:rPr lang="zh-CN" altLang="en-US" sz="2800" b="1" dirty="0" smtClean="0"/>
              <a:t>递归地</a:t>
            </a:r>
            <a:r>
              <a:rPr lang="zh-CN" altLang="en-US" sz="2800" b="1" dirty="0" smtClean="0">
                <a:solidFill>
                  <a:srgbClr val="FF0000"/>
                </a:solidFill>
              </a:rPr>
              <a:t>定义最优值</a:t>
            </a:r>
            <a:r>
              <a:rPr lang="zh-CN" altLang="en-US" sz="2800" b="1" dirty="0" smtClean="0"/>
              <a:t>。</a:t>
            </a:r>
          </a:p>
          <a:p>
            <a:pPr eaLnBrk="1" hangingPunct="1">
              <a:lnSpc>
                <a:spcPct val="120000"/>
              </a:lnSpc>
              <a:buNone/>
            </a:pPr>
            <a:r>
              <a:rPr lang="en-US" altLang="zh-CN" sz="2800" b="1" dirty="0" smtClean="0"/>
              <a:t>(3)</a:t>
            </a:r>
            <a:r>
              <a:rPr lang="zh-CN" altLang="en-US" sz="2800" b="1" dirty="0" smtClean="0"/>
              <a:t>以</a:t>
            </a:r>
            <a:r>
              <a:rPr lang="zh-CN" altLang="en-US" sz="2800" b="1" dirty="0" smtClean="0">
                <a:solidFill>
                  <a:srgbClr val="FF0000"/>
                </a:solidFill>
              </a:rPr>
              <a:t>自底向上</a:t>
            </a:r>
            <a:r>
              <a:rPr lang="zh-CN" altLang="en-US" sz="2800" b="1" dirty="0" smtClean="0"/>
              <a:t>的方式</a:t>
            </a:r>
            <a:r>
              <a:rPr lang="zh-CN" altLang="en-US" sz="2800" b="1" dirty="0" smtClean="0">
                <a:solidFill>
                  <a:srgbClr val="FF0000"/>
                </a:solidFill>
              </a:rPr>
              <a:t>计算最优值</a:t>
            </a:r>
            <a:r>
              <a:rPr lang="zh-CN" altLang="en-US" sz="2800" b="1" dirty="0" smtClean="0"/>
              <a:t>。</a:t>
            </a:r>
          </a:p>
          <a:p>
            <a:pPr eaLnBrk="1" hangingPunct="1">
              <a:lnSpc>
                <a:spcPct val="120000"/>
              </a:lnSpc>
              <a:buNone/>
            </a:pPr>
            <a:r>
              <a:rPr lang="en-US" altLang="zh-CN" sz="2800" b="1" dirty="0" smtClean="0"/>
              <a:t>(4)</a:t>
            </a:r>
            <a:r>
              <a:rPr lang="zh-CN" altLang="en-US" sz="2800" b="1" dirty="0" smtClean="0"/>
              <a:t>根据计算最优值时的信息，</a:t>
            </a:r>
            <a:r>
              <a:rPr lang="zh-CN" altLang="en-US" sz="2800" b="1" u="sng" dirty="0" smtClean="0">
                <a:solidFill>
                  <a:srgbClr val="FF0000"/>
                </a:solidFill>
              </a:rPr>
              <a:t>构造</a:t>
            </a:r>
            <a:r>
              <a:rPr lang="zh-CN" altLang="en-US" sz="2800" b="1" dirty="0" smtClean="0">
                <a:solidFill>
                  <a:srgbClr val="FF0000"/>
                </a:solidFill>
              </a:rPr>
              <a:t>最优解</a:t>
            </a:r>
            <a:r>
              <a:rPr lang="zh-CN" altLang="en-US" sz="2800" b="1" dirty="0" smtClean="0"/>
              <a:t>。</a:t>
            </a:r>
          </a:p>
        </p:txBody>
      </p:sp>
    </p:spTree>
    <p:extLst>
      <p:ext uri="{BB962C8B-B14F-4D97-AF65-F5344CB8AC3E}">
        <p14:creationId xmlns:p14="http://schemas.microsoft.com/office/powerpoint/2010/main" val="136745250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F6871E71-8315-4CCD-A243-440ADEB349C8}" type="slidenum">
              <a:rPr lang="en-US" altLang="zh-CN" smtClean="0"/>
              <a:pPr>
                <a:defRPr/>
              </a:pPr>
              <a:t>61</a:t>
            </a:fld>
            <a:endParaRPr lang="en-US" altLang="zh-CN"/>
          </a:p>
        </p:txBody>
      </p:sp>
      <p:sp>
        <p:nvSpPr>
          <p:cNvPr id="67587" name="矩形 3"/>
          <p:cNvSpPr>
            <a:spLocks noChangeArrowheads="1"/>
          </p:cNvSpPr>
          <p:nvPr/>
        </p:nvSpPr>
        <p:spPr bwMode="auto">
          <a:xfrm>
            <a:off x="539750" y="333375"/>
            <a:ext cx="8135938" cy="5767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r>
              <a:rPr lang="zh-CN" altLang="en-US" sz="4800" dirty="0">
                <a:solidFill>
                  <a:srgbClr val="000065"/>
                </a:solidFill>
                <a:latin typeface="黑体" panose="02010609060101010101" pitchFamily="49" charset="-122"/>
                <a:ea typeface="黑体" panose="02010609060101010101" pitchFamily="49" charset="-122"/>
              </a:rPr>
              <a:t>作业</a:t>
            </a:r>
          </a:p>
          <a:p>
            <a:r>
              <a:rPr lang="en-US" altLang="zh-CN" sz="3200" dirty="0" smtClean="0">
                <a:solidFill>
                  <a:srgbClr val="000065"/>
                </a:solidFill>
                <a:latin typeface="Times New Roman" panose="02020603050405020304" pitchFamily="18" charset="0"/>
                <a:ea typeface="黑体" panose="02010609060101010101" pitchFamily="49" charset="-122"/>
              </a:rPr>
              <a:t>1. </a:t>
            </a:r>
            <a:r>
              <a:rPr lang="zh-CN" altLang="en-US" sz="3200" dirty="0" smtClean="0">
                <a:solidFill>
                  <a:srgbClr val="000065"/>
                </a:solidFill>
                <a:latin typeface="黑体" panose="02010609060101010101" pitchFamily="49" charset="-122"/>
                <a:ea typeface="黑体" panose="02010609060101010101" pitchFamily="49" charset="-122"/>
              </a:rPr>
              <a:t>单词拆分：</a:t>
            </a:r>
            <a:r>
              <a:rPr lang="zh-CN" altLang="en-US" sz="3200" dirty="0">
                <a:solidFill>
                  <a:srgbClr val="000065"/>
                </a:solidFill>
                <a:latin typeface="黑体" panose="02010609060101010101" pitchFamily="49" charset="-122"/>
                <a:ea typeface="黑体" panose="02010609060101010101" pitchFamily="49" charset="-122"/>
              </a:rPr>
              <a:t>给定一个字符串 </a:t>
            </a:r>
            <a:r>
              <a:rPr lang="en-US" altLang="zh-CN" sz="3200" dirty="0">
                <a:solidFill>
                  <a:srgbClr val="000065"/>
                </a:solidFill>
                <a:latin typeface="黑体" panose="02010609060101010101" pitchFamily="49" charset="-122"/>
                <a:ea typeface="黑体" panose="02010609060101010101" pitchFamily="49" charset="-122"/>
              </a:rPr>
              <a:t>s </a:t>
            </a:r>
            <a:r>
              <a:rPr lang="zh-CN" altLang="en-US" sz="3200" dirty="0">
                <a:solidFill>
                  <a:srgbClr val="000065"/>
                </a:solidFill>
                <a:latin typeface="黑体" panose="02010609060101010101" pitchFamily="49" charset="-122"/>
                <a:ea typeface="黑体" panose="02010609060101010101" pitchFamily="49" charset="-122"/>
              </a:rPr>
              <a:t>和一个字符串列表 </a:t>
            </a:r>
            <a:r>
              <a:rPr lang="en-US" altLang="zh-CN" sz="3200" dirty="0" err="1">
                <a:solidFill>
                  <a:srgbClr val="000065"/>
                </a:solidFill>
                <a:latin typeface="黑体" panose="02010609060101010101" pitchFamily="49" charset="-122"/>
                <a:ea typeface="黑体" panose="02010609060101010101" pitchFamily="49" charset="-122"/>
              </a:rPr>
              <a:t>wordDict</a:t>
            </a:r>
            <a:r>
              <a:rPr lang="en-US" altLang="zh-CN" sz="3200" dirty="0">
                <a:solidFill>
                  <a:srgbClr val="000065"/>
                </a:solidFill>
                <a:latin typeface="黑体" panose="02010609060101010101" pitchFamily="49" charset="-122"/>
                <a:ea typeface="黑体" panose="02010609060101010101" pitchFamily="49" charset="-122"/>
              </a:rPr>
              <a:t> </a:t>
            </a:r>
            <a:r>
              <a:rPr lang="zh-CN" altLang="en-US" sz="3200" dirty="0">
                <a:solidFill>
                  <a:srgbClr val="000065"/>
                </a:solidFill>
                <a:latin typeface="黑体" panose="02010609060101010101" pitchFamily="49" charset="-122"/>
                <a:ea typeface="黑体" panose="02010609060101010101" pitchFamily="49" charset="-122"/>
              </a:rPr>
              <a:t>作为字典</a:t>
            </a:r>
            <a:r>
              <a:rPr lang="zh-CN" altLang="en-US" sz="3200" dirty="0" smtClean="0">
                <a:solidFill>
                  <a:srgbClr val="000065"/>
                </a:solidFill>
                <a:latin typeface="黑体" panose="02010609060101010101" pitchFamily="49" charset="-122"/>
                <a:ea typeface="黑体" panose="02010609060101010101" pitchFamily="49" charset="-122"/>
              </a:rPr>
              <a:t>。判断</a:t>
            </a:r>
            <a:r>
              <a:rPr lang="zh-CN" altLang="en-US" sz="3200" dirty="0">
                <a:solidFill>
                  <a:srgbClr val="000065"/>
                </a:solidFill>
                <a:latin typeface="黑体" panose="02010609060101010101" pitchFamily="49" charset="-122"/>
                <a:ea typeface="黑体" panose="02010609060101010101" pitchFamily="49" charset="-122"/>
              </a:rPr>
              <a:t>是否可以利用字典中出现的单词拼接出 </a:t>
            </a:r>
            <a:r>
              <a:rPr lang="en-US" altLang="zh-CN" sz="3200" dirty="0">
                <a:solidFill>
                  <a:srgbClr val="000065"/>
                </a:solidFill>
                <a:latin typeface="黑体" panose="02010609060101010101" pitchFamily="49" charset="-122"/>
                <a:ea typeface="黑体" panose="02010609060101010101" pitchFamily="49" charset="-122"/>
              </a:rPr>
              <a:t>s </a:t>
            </a:r>
            <a:r>
              <a:rPr lang="zh-CN" altLang="en-US" sz="3200" dirty="0">
                <a:solidFill>
                  <a:srgbClr val="000065"/>
                </a:solidFill>
                <a:latin typeface="黑体" panose="02010609060101010101" pitchFamily="49" charset="-122"/>
                <a:ea typeface="黑体" panose="02010609060101010101" pitchFamily="49" charset="-122"/>
              </a:rPr>
              <a:t>。</a:t>
            </a:r>
          </a:p>
          <a:p>
            <a:r>
              <a:rPr lang="zh-CN" altLang="en-US" sz="3200" dirty="0" smtClean="0">
                <a:solidFill>
                  <a:srgbClr val="000065"/>
                </a:solidFill>
                <a:latin typeface="黑体" panose="02010609060101010101" pitchFamily="49" charset="-122"/>
                <a:ea typeface="黑体" panose="02010609060101010101" pitchFamily="49" charset="-122"/>
              </a:rPr>
              <a:t>备注：使用递归和动态规划两种方法完成</a:t>
            </a:r>
          </a:p>
          <a:p>
            <a:r>
              <a:rPr lang="en-US" altLang="zh-CN" sz="2400" dirty="0">
                <a:solidFill>
                  <a:srgbClr val="996500"/>
                </a:solidFill>
                <a:latin typeface="Times New Roman" panose="02020603050405020304" pitchFamily="18" charset="0"/>
                <a:ea typeface="黑体" panose="02010609060101010101" pitchFamily="49" charset="-122"/>
                <a:hlinkClick r:id="rId3"/>
              </a:rPr>
              <a:t>https://leetcode.cn/problems/word-break</a:t>
            </a:r>
            <a:r>
              <a:rPr lang="en-US" altLang="zh-CN" sz="2400" dirty="0" smtClean="0">
                <a:solidFill>
                  <a:srgbClr val="996500"/>
                </a:solidFill>
                <a:latin typeface="Times New Roman" panose="02020603050405020304" pitchFamily="18" charset="0"/>
                <a:ea typeface="黑体" panose="02010609060101010101" pitchFamily="49" charset="-122"/>
                <a:hlinkClick r:id="rId3"/>
              </a:rPr>
              <a:t>/</a:t>
            </a:r>
            <a:endParaRPr lang="en-US" altLang="zh-CN" sz="2400" dirty="0" smtClean="0">
              <a:solidFill>
                <a:srgbClr val="996500"/>
              </a:solidFill>
              <a:latin typeface="Times New Roman" panose="02020603050405020304" pitchFamily="18" charset="0"/>
              <a:ea typeface="黑体" panose="02010609060101010101" pitchFamily="49" charset="-122"/>
            </a:endParaRPr>
          </a:p>
          <a:p>
            <a:r>
              <a:rPr lang="en-US" altLang="zh-CN" sz="3200" dirty="0" smtClean="0">
                <a:solidFill>
                  <a:srgbClr val="000065"/>
                </a:solidFill>
                <a:latin typeface="Times New Roman" panose="02020603050405020304" pitchFamily="18" charset="0"/>
                <a:ea typeface="黑体" panose="02010609060101010101" pitchFamily="49" charset="-122"/>
              </a:rPr>
              <a:t>2</a:t>
            </a:r>
            <a:r>
              <a:rPr lang="en-US" altLang="zh-CN" sz="3200" dirty="0">
                <a:solidFill>
                  <a:srgbClr val="000065"/>
                </a:solidFill>
                <a:latin typeface="Times New Roman" panose="02020603050405020304" pitchFamily="18" charset="0"/>
                <a:ea typeface="黑体" panose="02010609060101010101" pitchFamily="49" charset="-122"/>
              </a:rPr>
              <a:t>. </a:t>
            </a:r>
            <a:r>
              <a:rPr lang="zh-CN" altLang="en-US" sz="3200" dirty="0">
                <a:solidFill>
                  <a:srgbClr val="000065"/>
                </a:solidFill>
                <a:latin typeface="黑体" panose="02010609060101010101" pitchFamily="49" charset="-122"/>
                <a:ea typeface="黑体" panose="02010609060101010101" pitchFamily="49" charset="-122"/>
              </a:rPr>
              <a:t>教材</a:t>
            </a:r>
            <a:r>
              <a:rPr lang="en-US" altLang="zh-CN" sz="3200" dirty="0">
                <a:solidFill>
                  <a:srgbClr val="000065"/>
                </a:solidFill>
                <a:latin typeface="Times New Roman" panose="02020603050405020304" pitchFamily="18" charset="0"/>
                <a:ea typeface="黑体" panose="02010609060101010101" pitchFamily="49" charset="-122"/>
              </a:rPr>
              <a:t>  </a:t>
            </a:r>
            <a:r>
              <a:rPr lang="zh-CN" altLang="en-US" sz="3200" dirty="0" smtClean="0">
                <a:solidFill>
                  <a:srgbClr val="FF0000"/>
                </a:solidFill>
                <a:latin typeface="黑体" panose="02010609060101010101" pitchFamily="49" charset="-122"/>
                <a:ea typeface="黑体" panose="02010609060101010101" pitchFamily="49" charset="-122"/>
              </a:rPr>
              <a:t>算法分析</a:t>
            </a:r>
            <a:r>
              <a:rPr lang="en-US" altLang="zh-CN" sz="3200" dirty="0" smtClean="0">
                <a:solidFill>
                  <a:srgbClr val="FF0000"/>
                </a:solidFill>
                <a:latin typeface="Times New Roman" panose="02020603050405020304" pitchFamily="18" charset="0"/>
                <a:ea typeface="黑体" panose="02010609060101010101" pitchFamily="49" charset="-122"/>
              </a:rPr>
              <a:t>3-3</a:t>
            </a:r>
            <a:r>
              <a:rPr lang="zh-CN" altLang="en-US" sz="3200" dirty="0" smtClean="0">
                <a:solidFill>
                  <a:srgbClr val="000065"/>
                </a:solidFill>
                <a:latin typeface="黑体" panose="02010609060101010101" pitchFamily="49" charset="-122"/>
                <a:ea typeface="黑体" panose="02010609060101010101" pitchFamily="49" charset="-122"/>
              </a:rPr>
              <a:t>；</a:t>
            </a:r>
            <a:endParaRPr lang="en-US" altLang="zh-CN" sz="3200" dirty="0" smtClean="0">
              <a:solidFill>
                <a:srgbClr val="000065"/>
              </a:solidFill>
              <a:latin typeface="黑体" panose="02010609060101010101" pitchFamily="49" charset="-122"/>
              <a:ea typeface="黑体" panose="02010609060101010101" pitchFamily="49" charset="-122"/>
            </a:endParaRPr>
          </a:p>
          <a:p>
            <a:r>
              <a:rPr lang="en-US" altLang="zh-CN" sz="3200" dirty="0" smtClean="0">
                <a:solidFill>
                  <a:srgbClr val="000065"/>
                </a:solidFill>
                <a:latin typeface="Times New Roman" panose="02020603050405020304" pitchFamily="18" charset="0"/>
                <a:ea typeface="黑体" panose="02010609060101010101" pitchFamily="49" charset="-122"/>
              </a:rPr>
              <a:t>3. </a:t>
            </a:r>
            <a:r>
              <a:rPr lang="zh-CN" altLang="en-US" sz="3200" dirty="0">
                <a:solidFill>
                  <a:srgbClr val="000065"/>
                </a:solidFill>
                <a:latin typeface="黑体" panose="02010609060101010101" pitchFamily="49" charset="-122"/>
                <a:ea typeface="黑体" panose="02010609060101010101" pitchFamily="49" charset="-122"/>
              </a:rPr>
              <a:t>教材</a:t>
            </a:r>
            <a:r>
              <a:rPr lang="en-US" altLang="zh-CN" sz="3200" dirty="0">
                <a:solidFill>
                  <a:srgbClr val="000065"/>
                </a:solidFill>
                <a:latin typeface="Times New Roman" panose="02020603050405020304" pitchFamily="18" charset="0"/>
                <a:ea typeface="黑体" panose="02010609060101010101" pitchFamily="49" charset="-122"/>
              </a:rPr>
              <a:t>  </a:t>
            </a:r>
            <a:r>
              <a:rPr lang="zh-CN" altLang="en-US" sz="3200" dirty="0">
                <a:solidFill>
                  <a:srgbClr val="FF0000"/>
                </a:solidFill>
                <a:latin typeface="黑体" panose="02010609060101010101" pitchFamily="49" charset="-122"/>
                <a:ea typeface="黑体" panose="02010609060101010101" pitchFamily="49" charset="-122"/>
              </a:rPr>
              <a:t>算法</a:t>
            </a:r>
            <a:r>
              <a:rPr lang="zh-CN" altLang="en-US" sz="3200" dirty="0" smtClean="0">
                <a:solidFill>
                  <a:srgbClr val="FF0000"/>
                </a:solidFill>
                <a:latin typeface="黑体" panose="02010609060101010101" pitchFamily="49" charset="-122"/>
                <a:ea typeface="黑体" panose="02010609060101010101" pitchFamily="49" charset="-122"/>
              </a:rPr>
              <a:t>实现</a:t>
            </a:r>
            <a:r>
              <a:rPr lang="en-US" altLang="zh-CN" sz="3200" dirty="0" smtClean="0">
                <a:solidFill>
                  <a:srgbClr val="FF0000"/>
                </a:solidFill>
                <a:latin typeface="Times New Roman" panose="02020603050405020304" pitchFamily="18" charset="0"/>
                <a:ea typeface="黑体" panose="02010609060101010101" pitchFamily="49" charset="-122"/>
              </a:rPr>
              <a:t>3-4</a:t>
            </a:r>
            <a:r>
              <a:rPr lang="zh-CN" altLang="en-US" sz="3200" dirty="0" smtClean="0">
                <a:solidFill>
                  <a:srgbClr val="000065"/>
                </a:solidFill>
                <a:latin typeface="黑体" panose="02010609060101010101" pitchFamily="49" charset="-122"/>
                <a:ea typeface="黑体" panose="02010609060101010101" pitchFamily="49" charset="-122"/>
              </a:rPr>
              <a:t>；</a:t>
            </a:r>
            <a:r>
              <a:rPr lang="en-US" altLang="zh-CN" sz="3200" dirty="0" smtClean="0">
                <a:solidFill>
                  <a:srgbClr val="FF0000"/>
                </a:solidFill>
                <a:latin typeface="Times New Roman" panose="02020603050405020304" pitchFamily="18" charset="0"/>
                <a:ea typeface="黑体" panose="02010609060101010101" pitchFamily="49" charset="-122"/>
              </a:rPr>
              <a:t>3-10</a:t>
            </a:r>
            <a:endParaRPr lang="en-US" altLang="zh-CN" sz="3200" dirty="0">
              <a:solidFill>
                <a:srgbClr val="FF0000"/>
              </a:solidFill>
              <a:latin typeface="Times New Roman" panose="02020603050405020304" pitchFamily="18" charset="0"/>
              <a:ea typeface="黑体" panose="02010609060101010101" pitchFamily="49" charset="-122"/>
            </a:endParaRPr>
          </a:p>
          <a:p>
            <a:endParaRPr lang="en-US" altLang="zh-CN" sz="3200" dirty="0">
              <a:solidFill>
                <a:srgbClr val="000065"/>
              </a:solidFill>
              <a:latin typeface="Times New Roman" panose="02020603050405020304" pitchFamily="18" charset="0"/>
              <a:ea typeface="黑体" panose="02010609060101010101" pitchFamily="49" charset="-122"/>
            </a:endParaRPr>
          </a:p>
          <a:p>
            <a:r>
              <a:rPr lang="en-US" altLang="zh-CN" dirty="0" smtClean="0"/>
              <a:t>10.30</a:t>
            </a:r>
            <a:r>
              <a:rPr lang="zh-CN" altLang="en-US" dirty="0" smtClean="0"/>
              <a:t>前</a:t>
            </a:r>
            <a:r>
              <a:rPr lang="zh-CN" altLang="en-US" dirty="0"/>
              <a:t>在</a:t>
            </a:r>
            <a:r>
              <a:rPr lang="en-US" altLang="zh-CN" dirty="0"/>
              <a:t>canvas</a:t>
            </a:r>
            <a:r>
              <a:rPr lang="zh-CN" altLang="en-US" dirty="0"/>
              <a:t>上提交</a:t>
            </a:r>
            <a:endParaRPr lang="en-US" altLang="zh-CN" sz="3200" dirty="0">
              <a:solidFill>
                <a:srgbClr val="000065"/>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5260585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a:xfrm>
            <a:off x="6565900" y="6243638"/>
            <a:ext cx="2133600" cy="457200"/>
          </a:xfrm>
        </p:spPr>
        <p:txBody>
          <a:bodyPr/>
          <a:lstStyle/>
          <a:p>
            <a:pPr>
              <a:defRPr/>
            </a:pPr>
            <a:fld id="{55995339-05C3-4DB1-9AEA-8A4E6DA135F6}" type="slidenum">
              <a:rPr lang="en-US" altLang="zh-CN">
                <a:latin typeface="Times New Roman" panose="02020603050405020304" pitchFamily="18" charset="0"/>
                <a:cs typeface="Times New Roman" panose="02020603050405020304" pitchFamily="18" charset="0"/>
              </a:rPr>
              <a:t>7</a:t>
            </a:fld>
            <a:endParaRPr lang="en-US" altLang="zh-CN">
              <a:latin typeface="Times New Roman" panose="02020603050405020304" pitchFamily="18" charset="0"/>
              <a:cs typeface="Times New Roman" panose="02020603050405020304" pitchFamily="18" charset="0"/>
            </a:endParaRPr>
          </a:p>
        </p:txBody>
      </p:sp>
      <p:sp>
        <p:nvSpPr>
          <p:cNvPr id="299011" name="Text Box 3"/>
          <p:cNvSpPr txBox="1">
            <a:spLocks noChangeArrowheads="1"/>
          </p:cNvSpPr>
          <p:nvPr/>
        </p:nvSpPr>
        <p:spPr bwMode="auto">
          <a:xfrm>
            <a:off x="588610" y="922170"/>
            <a:ext cx="7919155" cy="461665"/>
          </a:xfrm>
          <a:prstGeom prst="rect">
            <a:avLst/>
          </a:prstGeom>
          <a:noFill/>
          <a:ln w="6350">
            <a:noFill/>
            <a:miter lim="800000"/>
          </a:ln>
          <a:effectLst/>
        </p:spPr>
        <p:txBody>
          <a:bodyPr wrap="none">
            <a:spAutoFit/>
          </a:bodyPr>
          <a:lstStyle/>
          <a:p>
            <a:pPr algn="ctr">
              <a:spcBef>
                <a:spcPct val="0"/>
              </a:spcBef>
              <a:buClrTx/>
              <a:buSzTx/>
              <a:buFontTx/>
              <a:buNone/>
              <a:defRPr/>
            </a:pPr>
            <a:r>
              <a:rPr lang="zh-CN" altLang="en-US" sz="2400" b="1" dirty="0" smtClean="0">
                <a:solidFill>
                  <a:schemeClr val="tx1"/>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除了自底向上方法，也可以用带有备忘录的自顶向下方法</a:t>
            </a:r>
            <a:endParaRPr lang="zh-CN" altLang="en-US" sz="2400" b="1" dirty="0">
              <a:solidFill>
                <a:schemeClr val="tx1"/>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endParaRPr>
          </a:p>
        </p:txBody>
      </p:sp>
      <p:sp>
        <p:nvSpPr>
          <p:cNvPr id="43013" name="Text Box 4"/>
          <p:cNvSpPr txBox="1">
            <a:spLocks noChangeArrowheads="1"/>
          </p:cNvSpPr>
          <p:nvPr/>
        </p:nvSpPr>
        <p:spPr bwMode="auto">
          <a:xfrm>
            <a:off x="263525" y="1487488"/>
            <a:ext cx="8569325" cy="1200150"/>
          </a:xfrm>
          <a:prstGeom prst="rect">
            <a:avLst/>
          </a:prstGeom>
          <a:solidFill>
            <a:srgbClr val="FFCC00"/>
          </a:solidFill>
          <a:ln w="6350">
            <a:noFill/>
            <a:miter lim="800000"/>
          </a:ln>
        </p:spPr>
        <p:txBody>
          <a:bodyPr>
            <a:spAutoFit/>
          </a:bodyPr>
          <a:lstStyle/>
          <a:p>
            <a:pPr>
              <a:spcBef>
                <a:spcPct val="0"/>
              </a:spcBef>
              <a:buClr>
                <a:schemeClr val="accent2"/>
              </a:buClr>
              <a:buSzTx/>
              <a:buFont typeface="Arial" panose="020B0604020202020204" pitchFamily="34" charset="0"/>
              <a:buChar char="•"/>
              <a:defRPr/>
            </a:pPr>
            <a:r>
              <a:rPr kumimoji="1" lang="zh-CN" altLang="en-US" sz="2400" dirty="0">
                <a:solidFill>
                  <a:schemeClr val="tx1"/>
                </a:solidFill>
                <a:latin typeface="Times New Roman" panose="02020603050405020304" pitchFamily="18" charset="0"/>
                <a:ea typeface="+mn-ea"/>
                <a:cs typeface="Times New Roman" panose="02020603050405020304" pitchFamily="18" charset="0"/>
              </a:rPr>
              <a:t>备忘录方法的控制结构与直接递归方法的</a:t>
            </a:r>
            <a:r>
              <a:rPr kumimoji="1" lang="zh-CN" altLang="en-US" sz="2400" b="1" dirty="0">
                <a:solidFill>
                  <a:schemeClr val="tx1"/>
                </a:solidFill>
                <a:latin typeface="Times New Roman" panose="02020603050405020304" pitchFamily="18" charset="0"/>
                <a:ea typeface="+mn-ea"/>
                <a:cs typeface="Times New Roman" panose="02020603050405020304" pitchFamily="18" charset="0"/>
              </a:rPr>
              <a:t>控制结构相同</a:t>
            </a:r>
            <a:r>
              <a:rPr kumimoji="1" lang="zh-CN" altLang="en-US" sz="2400" dirty="0">
                <a:solidFill>
                  <a:schemeClr val="tx1"/>
                </a:solidFill>
                <a:latin typeface="Times New Roman" panose="02020603050405020304" pitchFamily="18" charset="0"/>
                <a:ea typeface="+mn-ea"/>
                <a:cs typeface="Times New Roman" panose="02020603050405020304" pitchFamily="18" charset="0"/>
              </a:rPr>
              <a:t>，区别在于备忘录方法为每个解过的子问题建立了备忘录以备需要时查看，避免了相同子问题的重复求解。</a:t>
            </a:r>
          </a:p>
        </p:txBody>
      </p:sp>
      <p:sp>
        <p:nvSpPr>
          <p:cNvPr id="43014" name="Rectangle 5"/>
          <p:cNvSpPr>
            <a:spLocks noChangeArrowheads="1"/>
          </p:cNvSpPr>
          <p:nvPr/>
        </p:nvSpPr>
        <p:spPr bwMode="auto">
          <a:xfrm>
            <a:off x="571500" y="2662655"/>
            <a:ext cx="8143875" cy="4247317"/>
          </a:xfrm>
          <a:prstGeom prst="rect">
            <a:avLst/>
          </a:prstGeom>
          <a:noFill/>
          <a:ln w="6350">
            <a:noFill/>
            <a:miter lim="800000"/>
          </a:ln>
        </p:spPr>
        <p:txBody>
          <a:bodyPr anchor="ctr">
            <a:spAutoFit/>
          </a:bodyPr>
          <a:lstStyle/>
          <a:p>
            <a:pPr>
              <a:spcBef>
                <a:spcPct val="0"/>
              </a:spcBef>
              <a:buClrTx/>
              <a:buSzTx/>
              <a:buFontTx/>
              <a:buNone/>
              <a:defRPr/>
            </a:pPr>
            <a:r>
              <a:rPr kumimoji="1" lang="en-US" altLang="zh-CN" sz="1800" dirty="0" err="1" smtClean="0">
                <a:solidFill>
                  <a:schemeClr val="tx1"/>
                </a:solidFill>
                <a:latin typeface="Times New Roman" panose="02020603050405020304" pitchFamily="18" charset="0"/>
                <a:ea typeface="+mn-ea"/>
                <a:cs typeface="Times New Roman" panose="02020603050405020304" pitchFamily="18" charset="0"/>
              </a:rPr>
              <a:t>int</a:t>
            </a:r>
            <a:r>
              <a:rPr kumimoji="1" lang="en-US" altLang="zh-CN" sz="1800" dirty="0" smtClean="0">
                <a:solidFill>
                  <a:schemeClr val="tx1"/>
                </a:solidFill>
                <a:latin typeface="Times New Roman" panose="02020603050405020304" pitchFamily="18" charset="0"/>
                <a:ea typeface="+mn-ea"/>
                <a:cs typeface="Times New Roman" panose="02020603050405020304" pitchFamily="18" charset="0"/>
              </a:rPr>
              <a:t> </a:t>
            </a:r>
            <a:r>
              <a:rPr kumimoji="1" lang="en-US" altLang="zh-CN" sz="1800" b="1" dirty="0" err="1">
                <a:solidFill>
                  <a:schemeClr val="tx1"/>
                </a:solidFill>
                <a:latin typeface="Times New Roman" panose="02020603050405020304" pitchFamily="18" charset="0"/>
                <a:ea typeface="+mn-ea"/>
                <a:cs typeface="Times New Roman" panose="02020603050405020304" pitchFamily="18" charset="0"/>
              </a:rPr>
              <a:t>LookupChain</a:t>
            </a:r>
            <a:r>
              <a:rPr kumimoji="1" lang="en-US" altLang="zh-CN" sz="1800" dirty="0">
                <a:solidFill>
                  <a:schemeClr val="tx1"/>
                </a:solidFill>
                <a:latin typeface="Times New Roman" panose="02020603050405020304" pitchFamily="18" charset="0"/>
                <a:ea typeface="+mn-ea"/>
                <a:cs typeface="Times New Roman" panose="02020603050405020304" pitchFamily="18" charset="0"/>
              </a:rPr>
              <a:t>(</a:t>
            </a:r>
            <a:r>
              <a:rPr kumimoji="1" lang="en-US" altLang="zh-CN" sz="1800" dirty="0" err="1">
                <a:solidFill>
                  <a:schemeClr val="tx1"/>
                </a:solidFill>
                <a:latin typeface="Times New Roman" panose="02020603050405020304" pitchFamily="18" charset="0"/>
                <a:ea typeface="+mn-ea"/>
                <a:cs typeface="Times New Roman" panose="02020603050405020304" pitchFamily="18" charset="0"/>
              </a:rPr>
              <a:t>int</a:t>
            </a:r>
            <a:r>
              <a:rPr kumimoji="1" lang="en-US" altLang="zh-CN" sz="1800" dirty="0">
                <a:solidFill>
                  <a:schemeClr val="tx1"/>
                </a:solidFill>
                <a:latin typeface="Times New Roman" panose="02020603050405020304" pitchFamily="18" charset="0"/>
                <a:ea typeface="+mn-ea"/>
                <a:cs typeface="Times New Roman" panose="02020603050405020304" pitchFamily="18" charset="0"/>
              </a:rPr>
              <a:t> </a:t>
            </a:r>
            <a:r>
              <a:rPr kumimoji="1" lang="en-US" altLang="zh-CN" sz="1800" dirty="0" err="1">
                <a:solidFill>
                  <a:schemeClr val="tx1"/>
                </a:solidFill>
                <a:latin typeface="Times New Roman" panose="02020603050405020304" pitchFamily="18" charset="0"/>
                <a:ea typeface="+mn-ea"/>
                <a:cs typeface="Times New Roman" panose="02020603050405020304" pitchFamily="18" charset="0"/>
              </a:rPr>
              <a:t>i</a:t>
            </a:r>
            <a:r>
              <a:rPr kumimoji="1" lang="zh-CN" altLang="en-US" sz="1800" dirty="0">
                <a:solidFill>
                  <a:schemeClr val="tx1"/>
                </a:solidFill>
                <a:latin typeface="Times New Roman" panose="02020603050405020304" pitchFamily="18" charset="0"/>
                <a:ea typeface="+mn-ea"/>
                <a:cs typeface="Times New Roman" panose="02020603050405020304" pitchFamily="18" charset="0"/>
              </a:rPr>
              <a:t>，</a:t>
            </a:r>
            <a:r>
              <a:rPr kumimoji="1" lang="en-US" altLang="zh-CN" sz="1800" dirty="0" err="1">
                <a:solidFill>
                  <a:schemeClr val="tx1"/>
                </a:solidFill>
                <a:latin typeface="Times New Roman" panose="02020603050405020304" pitchFamily="18" charset="0"/>
                <a:ea typeface="+mn-ea"/>
                <a:cs typeface="Times New Roman" panose="02020603050405020304" pitchFamily="18" charset="0"/>
              </a:rPr>
              <a:t>int</a:t>
            </a:r>
            <a:r>
              <a:rPr kumimoji="1" lang="en-US" altLang="zh-CN" sz="1800" dirty="0">
                <a:solidFill>
                  <a:schemeClr val="tx1"/>
                </a:solidFill>
                <a:latin typeface="Times New Roman" panose="02020603050405020304" pitchFamily="18" charset="0"/>
                <a:ea typeface="+mn-ea"/>
                <a:cs typeface="Times New Roman" panose="02020603050405020304" pitchFamily="18" charset="0"/>
              </a:rPr>
              <a:t> j)</a:t>
            </a:r>
          </a:p>
          <a:p>
            <a:pPr>
              <a:spcBef>
                <a:spcPct val="0"/>
              </a:spcBef>
              <a:buClrTx/>
              <a:buSzTx/>
              <a:buFontTx/>
              <a:buNone/>
              <a:defRPr/>
            </a:pPr>
            <a:r>
              <a:rPr kumimoji="1" lang="en-US" altLang="zh-CN" sz="1800" dirty="0">
                <a:solidFill>
                  <a:schemeClr val="tx1"/>
                </a:solidFill>
                <a:latin typeface="Times New Roman" panose="02020603050405020304" pitchFamily="18" charset="0"/>
                <a:ea typeface="+mn-ea"/>
                <a:cs typeface="Times New Roman" panose="02020603050405020304" pitchFamily="18" charset="0"/>
              </a:rPr>
              <a:t>{</a:t>
            </a:r>
          </a:p>
          <a:p>
            <a:pPr>
              <a:spcBef>
                <a:spcPct val="0"/>
              </a:spcBef>
              <a:buClrTx/>
              <a:buSzTx/>
              <a:buFont typeface="Wingdings" panose="05000000000000000000" pitchFamily="2" charset="2"/>
              <a:buNone/>
              <a:defRPr/>
            </a:pPr>
            <a:r>
              <a:rPr kumimoji="1" lang="en-US" altLang="zh-CN" sz="1800" dirty="0">
                <a:solidFill>
                  <a:schemeClr val="tx1"/>
                </a:solidFill>
                <a:latin typeface="Times New Roman" panose="02020603050405020304" pitchFamily="18" charset="0"/>
                <a:ea typeface="+mn-ea"/>
                <a:cs typeface="Times New Roman" panose="02020603050405020304" pitchFamily="18" charset="0"/>
              </a:rPr>
              <a:t>       if (m[i][j] &gt; 0) return m[i][j];</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子问题已解</a:t>
            </a:r>
            <a:endParaRPr lang="en-US" altLang="zh-CN" sz="1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ClrTx/>
              <a:buSzTx/>
              <a:buFontTx/>
              <a:buNone/>
              <a:defRPr/>
            </a:pPr>
            <a:r>
              <a:rPr kumimoji="1" lang="en-US" altLang="zh-CN" sz="1800" dirty="0">
                <a:solidFill>
                  <a:schemeClr val="tx1"/>
                </a:solidFill>
                <a:latin typeface="Times New Roman" panose="02020603050405020304" pitchFamily="18" charset="0"/>
                <a:ea typeface="+mn-ea"/>
                <a:cs typeface="Times New Roman" panose="02020603050405020304" pitchFamily="18" charset="0"/>
              </a:rPr>
              <a:t>       if (</a:t>
            </a:r>
            <a:r>
              <a:rPr kumimoji="1" lang="en-US" altLang="zh-CN" sz="1800" dirty="0" err="1">
                <a:solidFill>
                  <a:schemeClr val="tx1"/>
                </a:solidFill>
                <a:latin typeface="Times New Roman" panose="02020603050405020304" pitchFamily="18" charset="0"/>
                <a:ea typeface="+mn-ea"/>
                <a:cs typeface="Times New Roman" panose="02020603050405020304" pitchFamily="18" charset="0"/>
              </a:rPr>
              <a:t>i</a:t>
            </a:r>
            <a:r>
              <a:rPr kumimoji="1" lang="en-US" altLang="zh-CN" sz="1800" dirty="0">
                <a:solidFill>
                  <a:schemeClr val="tx1"/>
                </a:solidFill>
                <a:latin typeface="Times New Roman" panose="02020603050405020304" pitchFamily="18" charset="0"/>
                <a:ea typeface="+mn-ea"/>
                <a:cs typeface="Times New Roman" panose="02020603050405020304" pitchFamily="18" charset="0"/>
              </a:rPr>
              <a:t> == j) return 0;</a:t>
            </a:r>
          </a:p>
          <a:p>
            <a:pPr>
              <a:spcBef>
                <a:spcPct val="0"/>
              </a:spcBef>
              <a:buClrTx/>
              <a:buSzTx/>
              <a:buFontTx/>
              <a:buNone/>
              <a:defRPr/>
            </a:pPr>
            <a:r>
              <a:rPr kumimoji="1" lang="en-US" altLang="zh-CN" sz="1800" dirty="0">
                <a:solidFill>
                  <a:schemeClr val="tx1"/>
                </a:solidFill>
                <a:latin typeface="Times New Roman" panose="02020603050405020304" pitchFamily="18" charset="0"/>
                <a:ea typeface="+mn-ea"/>
                <a:cs typeface="Times New Roman" panose="02020603050405020304" pitchFamily="18" charset="0"/>
              </a:rPr>
              <a:t>       </a:t>
            </a:r>
            <a:r>
              <a:rPr kumimoji="1" lang="en-US" altLang="zh-CN" sz="1800" dirty="0" err="1">
                <a:solidFill>
                  <a:schemeClr val="tx1"/>
                </a:solidFill>
                <a:latin typeface="Times New Roman" panose="02020603050405020304" pitchFamily="18" charset="0"/>
                <a:ea typeface="+mn-ea"/>
                <a:cs typeface="Times New Roman" panose="02020603050405020304" pitchFamily="18" charset="0"/>
              </a:rPr>
              <a:t>int</a:t>
            </a:r>
            <a:r>
              <a:rPr kumimoji="1" lang="en-US" altLang="zh-CN" sz="1800" dirty="0">
                <a:solidFill>
                  <a:schemeClr val="tx1"/>
                </a:solidFill>
                <a:latin typeface="Times New Roman" panose="02020603050405020304" pitchFamily="18" charset="0"/>
                <a:ea typeface="+mn-ea"/>
                <a:cs typeface="Times New Roman" panose="02020603050405020304" pitchFamily="18" charset="0"/>
              </a:rPr>
              <a:t> u = </a:t>
            </a:r>
            <a:r>
              <a:rPr kumimoji="1" lang="en-US" altLang="zh-CN" sz="1800" dirty="0" err="1">
                <a:solidFill>
                  <a:schemeClr val="tx1"/>
                </a:solidFill>
                <a:latin typeface="Times New Roman" panose="02020603050405020304" pitchFamily="18" charset="0"/>
                <a:ea typeface="+mn-ea"/>
                <a:cs typeface="Times New Roman" panose="02020603050405020304" pitchFamily="18" charset="0"/>
              </a:rPr>
              <a:t>LookupChain</a:t>
            </a:r>
            <a:r>
              <a:rPr kumimoji="1" lang="en-US" altLang="zh-CN" sz="1800" dirty="0">
                <a:solidFill>
                  <a:schemeClr val="tx1"/>
                </a:solidFill>
                <a:latin typeface="Times New Roman" panose="02020603050405020304" pitchFamily="18" charset="0"/>
                <a:ea typeface="+mn-ea"/>
                <a:cs typeface="Times New Roman" panose="02020603050405020304" pitchFamily="18" charset="0"/>
              </a:rPr>
              <a:t> (i</a:t>
            </a:r>
            <a:r>
              <a:rPr kumimoji="1" lang="zh-CN" altLang="en-US" sz="1800" dirty="0">
                <a:solidFill>
                  <a:schemeClr val="tx1"/>
                </a:solidFill>
                <a:latin typeface="Times New Roman" panose="02020603050405020304" pitchFamily="18" charset="0"/>
                <a:ea typeface="+mn-ea"/>
                <a:cs typeface="Times New Roman" panose="02020603050405020304" pitchFamily="18" charset="0"/>
              </a:rPr>
              <a:t>，</a:t>
            </a:r>
            <a:r>
              <a:rPr kumimoji="1" lang="en-US" altLang="zh-CN" sz="1800" dirty="0">
                <a:solidFill>
                  <a:schemeClr val="tx1"/>
                </a:solidFill>
                <a:latin typeface="Times New Roman" panose="02020603050405020304" pitchFamily="18" charset="0"/>
                <a:ea typeface="+mn-ea"/>
                <a:cs typeface="Times New Roman" panose="02020603050405020304" pitchFamily="18" charset="0"/>
              </a:rPr>
              <a:t>i) + </a:t>
            </a:r>
            <a:r>
              <a:rPr kumimoji="1" lang="en-US" altLang="zh-CN" sz="1800" dirty="0" err="1">
                <a:solidFill>
                  <a:schemeClr val="tx1"/>
                </a:solidFill>
                <a:latin typeface="Times New Roman" panose="02020603050405020304" pitchFamily="18" charset="0"/>
                <a:ea typeface="+mn-ea"/>
                <a:cs typeface="Times New Roman" panose="02020603050405020304" pitchFamily="18" charset="0"/>
              </a:rPr>
              <a:t>LookupChain</a:t>
            </a:r>
            <a:r>
              <a:rPr kumimoji="1" lang="en-US" altLang="zh-CN" sz="1800" dirty="0">
                <a:solidFill>
                  <a:schemeClr val="tx1"/>
                </a:solidFill>
                <a:latin typeface="Times New Roman" panose="02020603050405020304" pitchFamily="18" charset="0"/>
                <a:ea typeface="+mn-ea"/>
                <a:cs typeface="Times New Roman" panose="02020603050405020304" pitchFamily="18" charset="0"/>
              </a:rPr>
              <a:t> (i+1</a:t>
            </a:r>
            <a:r>
              <a:rPr kumimoji="1" lang="zh-CN" altLang="en-US" sz="1800" dirty="0">
                <a:solidFill>
                  <a:schemeClr val="tx1"/>
                </a:solidFill>
                <a:latin typeface="Times New Roman" panose="02020603050405020304" pitchFamily="18" charset="0"/>
                <a:ea typeface="+mn-ea"/>
                <a:cs typeface="Times New Roman" panose="02020603050405020304" pitchFamily="18" charset="0"/>
              </a:rPr>
              <a:t>，</a:t>
            </a:r>
            <a:r>
              <a:rPr kumimoji="1" lang="en-US" altLang="zh-CN" sz="1800" dirty="0">
                <a:solidFill>
                  <a:schemeClr val="tx1"/>
                </a:solidFill>
                <a:latin typeface="Times New Roman" panose="02020603050405020304" pitchFamily="18" charset="0"/>
                <a:ea typeface="+mn-ea"/>
                <a:cs typeface="Times New Roman" panose="02020603050405020304" pitchFamily="18" charset="0"/>
              </a:rPr>
              <a:t>j) + p[i-1]*p[</a:t>
            </a:r>
            <a:r>
              <a:rPr kumimoji="1" lang="en-US" altLang="zh-CN" sz="1800" dirty="0" err="1">
                <a:solidFill>
                  <a:schemeClr val="tx1"/>
                </a:solidFill>
                <a:latin typeface="Times New Roman" panose="02020603050405020304" pitchFamily="18" charset="0"/>
                <a:ea typeface="+mn-ea"/>
                <a:cs typeface="Times New Roman" panose="02020603050405020304" pitchFamily="18" charset="0"/>
              </a:rPr>
              <a:t>i</a:t>
            </a:r>
            <a:r>
              <a:rPr kumimoji="1" lang="en-US" altLang="zh-CN" sz="1800" dirty="0">
                <a:solidFill>
                  <a:schemeClr val="tx1"/>
                </a:solidFill>
                <a:latin typeface="Times New Roman" panose="02020603050405020304" pitchFamily="18" charset="0"/>
                <a:ea typeface="+mn-ea"/>
                <a:cs typeface="Times New Roman" panose="02020603050405020304" pitchFamily="18" charset="0"/>
              </a:rPr>
              <a:t>]*p[j];</a:t>
            </a:r>
          </a:p>
          <a:p>
            <a:pPr>
              <a:spcBef>
                <a:spcPct val="0"/>
              </a:spcBef>
              <a:buClrTx/>
              <a:buSzTx/>
              <a:buFontTx/>
              <a:buNone/>
              <a:defRPr/>
            </a:pPr>
            <a:r>
              <a:rPr kumimoji="1" lang="en-US" altLang="zh-CN" sz="1800" dirty="0">
                <a:solidFill>
                  <a:schemeClr val="tx1"/>
                </a:solidFill>
                <a:latin typeface="Times New Roman" panose="02020603050405020304" pitchFamily="18" charset="0"/>
                <a:ea typeface="+mn-ea"/>
                <a:cs typeface="Times New Roman" panose="02020603050405020304" pitchFamily="18" charset="0"/>
              </a:rPr>
              <a:t>       s[i][j] = i; </a:t>
            </a: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记录最优分解位置</a:t>
            </a:r>
            <a:endParaRPr kumimoji="1" lang="en-US" altLang="zh-CN" sz="1800" dirty="0">
              <a:solidFill>
                <a:schemeClr val="tx1"/>
              </a:solidFill>
              <a:latin typeface="Times New Roman" panose="02020603050405020304" pitchFamily="18" charset="0"/>
              <a:ea typeface="+mn-ea"/>
              <a:cs typeface="Times New Roman" panose="02020603050405020304" pitchFamily="18" charset="0"/>
            </a:endParaRPr>
          </a:p>
          <a:p>
            <a:pPr>
              <a:spcBef>
                <a:spcPct val="0"/>
              </a:spcBef>
              <a:buClrTx/>
              <a:buSzTx/>
              <a:buFont typeface="Wingdings" panose="05000000000000000000" pitchFamily="2" charset="2"/>
              <a:buNone/>
              <a:defRPr/>
            </a:pPr>
            <a:r>
              <a:rPr kumimoji="1" lang="en-US" altLang="zh-CN" sz="1800" dirty="0">
                <a:solidFill>
                  <a:schemeClr val="tx1"/>
                </a:solidFill>
                <a:latin typeface="Times New Roman" panose="02020603050405020304" pitchFamily="18" charset="0"/>
                <a:ea typeface="+mn-ea"/>
                <a:cs typeface="Times New Roman" panose="02020603050405020304" pitchFamily="18" charset="0"/>
              </a:rPr>
              <a:t>       for (</a:t>
            </a:r>
            <a:r>
              <a:rPr kumimoji="1" lang="en-US" altLang="zh-CN" sz="1800" dirty="0" err="1">
                <a:solidFill>
                  <a:schemeClr val="tx1"/>
                </a:solidFill>
                <a:latin typeface="Times New Roman" panose="02020603050405020304" pitchFamily="18" charset="0"/>
                <a:ea typeface="+mn-ea"/>
                <a:cs typeface="Times New Roman" panose="02020603050405020304" pitchFamily="18" charset="0"/>
              </a:rPr>
              <a:t>int</a:t>
            </a:r>
            <a:r>
              <a:rPr kumimoji="1" lang="en-US" altLang="zh-CN" sz="1800" dirty="0">
                <a:solidFill>
                  <a:schemeClr val="tx1"/>
                </a:solidFill>
                <a:latin typeface="Times New Roman" panose="02020603050405020304" pitchFamily="18" charset="0"/>
                <a:ea typeface="+mn-ea"/>
                <a:cs typeface="Times New Roman" panose="02020603050405020304" pitchFamily="18" charset="0"/>
              </a:rPr>
              <a:t> k = i+1; k &lt; j; k++) {   </a:t>
            </a: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遍历</a:t>
            </a: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k</a:t>
            </a:r>
            <a:endParaRPr kumimoji="1" lang="en-US" altLang="zh-CN" sz="1800" dirty="0">
              <a:solidFill>
                <a:schemeClr val="tx1"/>
              </a:solidFill>
              <a:latin typeface="Times New Roman" panose="02020603050405020304" pitchFamily="18" charset="0"/>
              <a:ea typeface="+mn-ea"/>
              <a:cs typeface="Times New Roman" panose="02020603050405020304" pitchFamily="18" charset="0"/>
            </a:endParaRPr>
          </a:p>
          <a:p>
            <a:pPr>
              <a:spcBef>
                <a:spcPct val="0"/>
              </a:spcBef>
              <a:buClrTx/>
              <a:buSzTx/>
              <a:buFontTx/>
              <a:buNone/>
              <a:defRPr/>
            </a:pPr>
            <a:r>
              <a:rPr kumimoji="1" lang="en-US" altLang="zh-CN" sz="1800" dirty="0">
                <a:solidFill>
                  <a:schemeClr val="tx1"/>
                </a:solidFill>
                <a:latin typeface="Times New Roman" panose="02020603050405020304" pitchFamily="18" charset="0"/>
                <a:ea typeface="+mn-ea"/>
                <a:cs typeface="Times New Roman" panose="02020603050405020304" pitchFamily="18" charset="0"/>
              </a:rPr>
              <a:t>            </a:t>
            </a:r>
            <a:r>
              <a:rPr kumimoji="1" lang="en-US" altLang="zh-CN" sz="1800" dirty="0" err="1">
                <a:solidFill>
                  <a:schemeClr val="tx1"/>
                </a:solidFill>
                <a:latin typeface="Times New Roman" panose="02020603050405020304" pitchFamily="18" charset="0"/>
                <a:ea typeface="+mn-ea"/>
                <a:cs typeface="Times New Roman" panose="02020603050405020304" pitchFamily="18" charset="0"/>
              </a:rPr>
              <a:t>int</a:t>
            </a:r>
            <a:r>
              <a:rPr kumimoji="1" lang="en-US" altLang="zh-CN" sz="1800" dirty="0">
                <a:solidFill>
                  <a:schemeClr val="tx1"/>
                </a:solidFill>
                <a:latin typeface="Times New Roman" panose="02020603050405020304" pitchFamily="18" charset="0"/>
                <a:ea typeface="+mn-ea"/>
                <a:cs typeface="Times New Roman" panose="02020603050405020304" pitchFamily="18" charset="0"/>
              </a:rPr>
              <a:t> t = </a:t>
            </a:r>
            <a:r>
              <a:rPr kumimoji="1" lang="en-US" altLang="zh-CN" sz="1800" dirty="0" err="1">
                <a:solidFill>
                  <a:schemeClr val="tx1"/>
                </a:solidFill>
                <a:latin typeface="Times New Roman" panose="02020603050405020304" pitchFamily="18" charset="0"/>
                <a:ea typeface="+mn-ea"/>
                <a:cs typeface="Times New Roman" panose="02020603050405020304" pitchFamily="18" charset="0"/>
              </a:rPr>
              <a:t>LookupChain</a:t>
            </a:r>
            <a:r>
              <a:rPr kumimoji="1" lang="en-US" altLang="zh-CN" sz="1800" dirty="0">
                <a:solidFill>
                  <a:schemeClr val="tx1"/>
                </a:solidFill>
                <a:latin typeface="Times New Roman" panose="02020603050405020304" pitchFamily="18" charset="0"/>
                <a:ea typeface="+mn-ea"/>
                <a:cs typeface="Times New Roman" panose="02020603050405020304" pitchFamily="18" charset="0"/>
              </a:rPr>
              <a:t> (i</a:t>
            </a:r>
            <a:r>
              <a:rPr kumimoji="1" lang="zh-CN" altLang="en-US" sz="1800" dirty="0">
                <a:solidFill>
                  <a:schemeClr val="tx1"/>
                </a:solidFill>
                <a:latin typeface="Times New Roman" panose="02020603050405020304" pitchFamily="18" charset="0"/>
                <a:ea typeface="+mn-ea"/>
                <a:cs typeface="Times New Roman" panose="02020603050405020304" pitchFamily="18" charset="0"/>
              </a:rPr>
              <a:t>，</a:t>
            </a:r>
            <a:r>
              <a:rPr kumimoji="1" lang="en-US" altLang="zh-CN" sz="1800" dirty="0">
                <a:solidFill>
                  <a:schemeClr val="tx1"/>
                </a:solidFill>
                <a:latin typeface="Times New Roman" panose="02020603050405020304" pitchFamily="18" charset="0"/>
                <a:ea typeface="+mn-ea"/>
                <a:cs typeface="Times New Roman" panose="02020603050405020304" pitchFamily="18" charset="0"/>
              </a:rPr>
              <a:t>k) + </a:t>
            </a:r>
            <a:r>
              <a:rPr kumimoji="1" lang="en-US" altLang="zh-CN" sz="1800" dirty="0" err="1">
                <a:solidFill>
                  <a:schemeClr val="tx1"/>
                </a:solidFill>
                <a:latin typeface="Times New Roman" panose="02020603050405020304" pitchFamily="18" charset="0"/>
                <a:ea typeface="+mn-ea"/>
                <a:cs typeface="Times New Roman" panose="02020603050405020304" pitchFamily="18" charset="0"/>
              </a:rPr>
              <a:t>LookupChain</a:t>
            </a:r>
            <a:r>
              <a:rPr kumimoji="1" lang="en-US" altLang="zh-CN" sz="1800" dirty="0">
                <a:solidFill>
                  <a:schemeClr val="tx1"/>
                </a:solidFill>
                <a:latin typeface="Times New Roman" panose="02020603050405020304" pitchFamily="18" charset="0"/>
                <a:ea typeface="+mn-ea"/>
                <a:cs typeface="Times New Roman" panose="02020603050405020304" pitchFamily="18" charset="0"/>
              </a:rPr>
              <a:t> (k+1</a:t>
            </a:r>
            <a:r>
              <a:rPr kumimoji="1" lang="zh-CN" altLang="en-US" sz="1800" dirty="0">
                <a:solidFill>
                  <a:schemeClr val="tx1"/>
                </a:solidFill>
                <a:latin typeface="Times New Roman" panose="02020603050405020304" pitchFamily="18" charset="0"/>
                <a:ea typeface="+mn-ea"/>
                <a:cs typeface="Times New Roman" panose="02020603050405020304" pitchFamily="18" charset="0"/>
              </a:rPr>
              <a:t>，</a:t>
            </a:r>
            <a:r>
              <a:rPr kumimoji="1" lang="en-US" altLang="zh-CN" sz="1800" dirty="0">
                <a:solidFill>
                  <a:schemeClr val="tx1"/>
                </a:solidFill>
                <a:latin typeface="Times New Roman" panose="02020603050405020304" pitchFamily="18" charset="0"/>
                <a:ea typeface="+mn-ea"/>
                <a:cs typeface="Times New Roman" panose="02020603050405020304" pitchFamily="18" charset="0"/>
              </a:rPr>
              <a:t>j) + p[i-1]*p[k]*p[j];</a:t>
            </a:r>
          </a:p>
          <a:p>
            <a:pPr>
              <a:spcBef>
                <a:spcPct val="0"/>
              </a:spcBef>
              <a:buClrTx/>
              <a:buSzTx/>
              <a:buFontTx/>
              <a:buNone/>
              <a:defRPr/>
            </a:pPr>
            <a:r>
              <a:rPr kumimoji="1" lang="en-US" altLang="zh-CN" sz="1800" dirty="0">
                <a:solidFill>
                  <a:schemeClr val="tx1"/>
                </a:solidFill>
                <a:latin typeface="Times New Roman" panose="02020603050405020304" pitchFamily="18" charset="0"/>
                <a:ea typeface="+mn-ea"/>
                <a:cs typeface="Times New Roman" panose="02020603050405020304" pitchFamily="18" charset="0"/>
              </a:rPr>
              <a:t>            if (t &lt; u) { </a:t>
            </a:r>
          </a:p>
          <a:p>
            <a:pPr>
              <a:spcBef>
                <a:spcPct val="0"/>
              </a:spcBef>
              <a:buClrTx/>
              <a:buSzTx/>
              <a:buFontTx/>
              <a:buNone/>
              <a:defRPr/>
            </a:pPr>
            <a:r>
              <a:rPr kumimoji="1" lang="en-US" altLang="zh-CN" sz="1800" dirty="0">
                <a:solidFill>
                  <a:schemeClr val="tx1"/>
                </a:solidFill>
                <a:latin typeface="Times New Roman" panose="02020603050405020304" pitchFamily="18" charset="0"/>
                <a:ea typeface="+mn-ea"/>
                <a:cs typeface="Times New Roman" panose="02020603050405020304" pitchFamily="18" charset="0"/>
              </a:rPr>
              <a:t>                u = t; </a:t>
            </a:r>
          </a:p>
          <a:p>
            <a:pPr>
              <a:spcBef>
                <a:spcPct val="0"/>
              </a:spcBef>
              <a:buClrTx/>
              <a:buSzTx/>
              <a:buFontTx/>
              <a:buNone/>
              <a:defRPr/>
            </a:pPr>
            <a:r>
              <a:rPr kumimoji="1" lang="en-US" altLang="zh-CN" sz="1800" dirty="0">
                <a:solidFill>
                  <a:schemeClr val="tx1"/>
                </a:solidFill>
                <a:latin typeface="Times New Roman" panose="02020603050405020304" pitchFamily="18" charset="0"/>
                <a:ea typeface="+mn-ea"/>
                <a:cs typeface="Times New Roman" panose="02020603050405020304" pitchFamily="18" charset="0"/>
              </a:rPr>
              <a:t>                s[i][j] = k;</a:t>
            </a: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记录最优分解位置</a:t>
            </a:r>
            <a:endPar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ClrTx/>
              <a:buSzTx/>
              <a:buFontTx/>
              <a:buNone/>
              <a:defRPr/>
            </a:pPr>
            <a:r>
              <a:rPr kumimoji="1"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800" dirty="0">
                <a:solidFill>
                  <a:schemeClr val="tx1"/>
                </a:solidFill>
                <a:latin typeface="Times New Roman" panose="02020603050405020304" pitchFamily="18" charset="0"/>
                <a:ea typeface="+mn-ea"/>
                <a:cs typeface="Times New Roman" panose="02020603050405020304" pitchFamily="18" charset="0"/>
              </a:rPr>
              <a:t>}</a:t>
            </a:r>
          </a:p>
          <a:p>
            <a:pPr>
              <a:spcBef>
                <a:spcPct val="0"/>
              </a:spcBef>
              <a:buClrTx/>
              <a:buSzTx/>
              <a:buFontTx/>
              <a:buNone/>
              <a:defRPr/>
            </a:pPr>
            <a:r>
              <a:rPr kumimoji="1" lang="en-US" altLang="zh-CN" sz="1800" dirty="0">
                <a:solidFill>
                  <a:schemeClr val="tx1"/>
                </a:solidFill>
                <a:latin typeface="Times New Roman" panose="02020603050405020304" pitchFamily="18" charset="0"/>
                <a:ea typeface="+mn-ea"/>
                <a:cs typeface="Times New Roman" panose="02020603050405020304" pitchFamily="18" charset="0"/>
              </a:rPr>
              <a:t>       }</a:t>
            </a:r>
          </a:p>
          <a:p>
            <a:pPr>
              <a:spcBef>
                <a:spcPct val="0"/>
              </a:spcBef>
              <a:buClrTx/>
              <a:buSzTx/>
              <a:buFontTx/>
              <a:buNone/>
              <a:defRPr/>
            </a:pPr>
            <a:r>
              <a:rPr kumimoji="1" lang="en-US" altLang="zh-CN" sz="1800" dirty="0">
                <a:solidFill>
                  <a:schemeClr val="tx1"/>
                </a:solidFill>
                <a:latin typeface="Times New Roman" panose="02020603050405020304" pitchFamily="18" charset="0"/>
                <a:ea typeface="+mn-ea"/>
                <a:cs typeface="Times New Roman" panose="02020603050405020304" pitchFamily="18" charset="0"/>
              </a:rPr>
              <a:t>       m[i][j] = u;    return u;</a:t>
            </a:r>
          </a:p>
          <a:p>
            <a:pPr>
              <a:spcBef>
                <a:spcPct val="0"/>
              </a:spcBef>
              <a:buClrTx/>
              <a:buSzTx/>
              <a:buFontTx/>
              <a:buNone/>
              <a:defRPr/>
            </a:pPr>
            <a:r>
              <a:rPr kumimoji="1" lang="en-US" altLang="zh-CN" sz="1800" dirty="0">
                <a:solidFill>
                  <a:schemeClr val="tx1"/>
                </a:solidFill>
                <a:latin typeface="Times New Roman" panose="02020603050405020304" pitchFamily="18" charset="0"/>
                <a:ea typeface="+mn-ea"/>
                <a:cs typeface="Times New Roman" panose="02020603050405020304" pitchFamily="18" charset="0"/>
              </a:rPr>
              <a:t>}</a:t>
            </a:r>
          </a:p>
        </p:txBody>
      </p:sp>
      <p:sp>
        <p:nvSpPr>
          <p:cNvPr id="2" name="文本框 1"/>
          <p:cNvSpPr txBox="1"/>
          <p:nvPr/>
        </p:nvSpPr>
        <p:spPr>
          <a:xfrm>
            <a:off x="3463270" y="2941004"/>
            <a:ext cx="5561138" cy="369332"/>
          </a:xfrm>
          <a:prstGeom prst="rect">
            <a:avLst/>
          </a:prstGeom>
          <a:noFill/>
        </p:spPr>
        <p:txBody>
          <a:bodyPr wrap="none" rtlCol="0">
            <a:spAutoFit/>
          </a:bodyPr>
          <a:lstStyle/>
          <a:p>
            <a:r>
              <a:rPr lang="zh-CN" altLang="en-US" sz="1800" dirty="0" smtClean="0"/>
              <a:t>赋</a:t>
            </a:r>
            <a:r>
              <a:rPr lang="en-US" altLang="zh-CN" sz="1800" dirty="0" smtClean="0"/>
              <a:t>m[</a:t>
            </a:r>
            <a:r>
              <a:rPr lang="en-US" altLang="zh-CN" sz="1800" dirty="0" err="1" smtClean="0"/>
              <a:t>i</a:t>
            </a:r>
            <a:r>
              <a:rPr lang="en-US" altLang="zh-CN" sz="1800" dirty="0" smtClean="0"/>
              <a:t>][j]</a:t>
            </a:r>
            <a:r>
              <a:rPr lang="zh-CN" altLang="en-US" sz="1800" dirty="0" smtClean="0"/>
              <a:t>初值为</a:t>
            </a:r>
            <a:r>
              <a:rPr lang="en-US" altLang="zh-CN" sz="1800" dirty="0" smtClean="0"/>
              <a:t>-1</a:t>
            </a:r>
            <a:r>
              <a:rPr lang="zh-CN" altLang="en-US" sz="1800" dirty="0" smtClean="0"/>
              <a:t>，则若</a:t>
            </a:r>
            <a:r>
              <a:rPr lang="en-US" altLang="zh-CN" sz="1800" dirty="0" smtClean="0"/>
              <a:t>m[</a:t>
            </a:r>
            <a:r>
              <a:rPr lang="en-US" altLang="zh-CN" sz="1800" dirty="0" err="1" smtClean="0"/>
              <a:t>i</a:t>
            </a:r>
            <a:r>
              <a:rPr lang="en-US" altLang="zh-CN" sz="1800" dirty="0" smtClean="0"/>
              <a:t>][j]&gt;0</a:t>
            </a:r>
            <a:r>
              <a:rPr lang="zh-CN" altLang="en-US" sz="1800" dirty="0" smtClean="0"/>
              <a:t>，说明该子问题已解</a:t>
            </a:r>
            <a:endParaRPr lang="zh-CN" altLang="en-US" sz="1800" dirty="0"/>
          </a:p>
        </p:txBody>
      </p:sp>
      <p:cxnSp>
        <p:nvCxnSpPr>
          <p:cNvPr id="4" name="直接箭头连接符 3"/>
          <p:cNvCxnSpPr/>
          <p:nvPr/>
        </p:nvCxnSpPr>
        <p:spPr bwMode="auto">
          <a:xfrm flipV="1">
            <a:off x="5076056" y="3310336"/>
            <a:ext cx="1152128" cy="118664"/>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9" name="矩形 8"/>
          <p:cNvSpPr/>
          <p:nvPr/>
        </p:nvSpPr>
        <p:spPr>
          <a:xfrm>
            <a:off x="4784904" y="5373216"/>
            <a:ext cx="4269949" cy="784830"/>
          </a:xfrm>
          <a:prstGeom prst="rect">
            <a:avLst/>
          </a:prstGeom>
        </p:spPr>
        <p:txBody>
          <a:bodyPr wrap="square">
            <a:spAutoFit/>
          </a:bodyPr>
          <a:lstStyle/>
          <a:p>
            <a:pPr>
              <a:buNone/>
            </a:pPr>
            <a:r>
              <a:rPr lang="zh-CN" altLang="en-US" sz="1500" dirty="0">
                <a:solidFill>
                  <a:srgbClr val="4D4D4D"/>
                </a:solidFill>
                <a:latin typeface="-apple-system"/>
              </a:rPr>
              <a:t>一般来说由于</a:t>
            </a:r>
            <a:r>
              <a:rPr lang="zh-CN" altLang="en-US" sz="1500" u="sng" dirty="0">
                <a:solidFill>
                  <a:srgbClr val="FF0000"/>
                </a:solidFill>
                <a:latin typeface="-apple-system"/>
              </a:rPr>
              <a:t>备忘录方式</a:t>
            </a:r>
            <a:r>
              <a:rPr lang="zh-CN" altLang="en-US" sz="1500" dirty="0">
                <a:solidFill>
                  <a:srgbClr val="FF0000"/>
                </a:solidFill>
                <a:latin typeface="-apple-system"/>
              </a:rPr>
              <a:t>的动态规划方法使用了递归</a:t>
            </a:r>
            <a:r>
              <a:rPr lang="zh-CN" altLang="en-US" sz="1500" dirty="0">
                <a:solidFill>
                  <a:srgbClr val="4D4D4D"/>
                </a:solidFill>
                <a:latin typeface="-apple-system"/>
              </a:rPr>
              <a:t>，递归的时候会产生额外的开销</a:t>
            </a:r>
            <a:r>
              <a:rPr lang="zh-CN" altLang="en-US" sz="1500" dirty="0" smtClean="0">
                <a:solidFill>
                  <a:srgbClr val="4D4D4D"/>
                </a:solidFill>
                <a:latin typeface="-apple-system"/>
              </a:rPr>
              <a:t>，</a:t>
            </a:r>
            <a:r>
              <a:rPr lang="zh-CN" altLang="en-US" sz="1500" dirty="0">
                <a:solidFill>
                  <a:srgbClr val="4D4D4D"/>
                </a:solidFill>
                <a:latin typeface="-apple-system"/>
              </a:rPr>
              <a:t>通常</a:t>
            </a:r>
            <a:r>
              <a:rPr lang="zh-CN" altLang="en-US" sz="1500" dirty="0" smtClean="0">
                <a:solidFill>
                  <a:srgbClr val="4D4D4D"/>
                </a:solidFill>
                <a:latin typeface="-apple-system"/>
              </a:rPr>
              <a:t>使用</a:t>
            </a:r>
            <a:r>
              <a:rPr lang="zh-CN" altLang="en-US" sz="1500" u="sng" dirty="0">
                <a:solidFill>
                  <a:srgbClr val="FF0000"/>
                </a:solidFill>
                <a:latin typeface="-apple-system"/>
              </a:rPr>
              <a:t>自底向上</a:t>
            </a:r>
            <a:r>
              <a:rPr lang="zh-CN" altLang="en-US" sz="1500" dirty="0">
                <a:solidFill>
                  <a:srgbClr val="FF0000"/>
                </a:solidFill>
                <a:latin typeface="-apple-system"/>
              </a:rPr>
              <a:t>的动态规划方法要比备忘录方法好</a:t>
            </a:r>
            <a:r>
              <a:rPr lang="zh-CN" altLang="en-US" sz="1500" dirty="0">
                <a:solidFill>
                  <a:srgbClr val="4D4D4D"/>
                </a:solidFill>
                <a:latin typeface="-apple-system"/>
              </a:rPr>
              <a:t>。</a:t>
            </a:r>
            <a:endParaRPr lang="zh-CN" altLang="en-US" sz="1500" dirty="0"/>
          </a:p>
        </p:txBody>
      </p:sp>
    </p:spTree>
    <p:extLst>
      <p:ext uri="{BB962C8B-B14F-4D97-AF65-F5344CB8AC3E}">
        <p14:creationId xmlns:p14="http://schemas.microsoft.com/office/powerpoint/2010/main" val="1400400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pPr>
              <a:defRPr/>
            </a:pPr>
            <a:fld id="{44A4A06F-5B1C-4193-8570-D84EF66A7F0D}" type="slidenum">
              <a:rPr lang="en-US" altLang="zh-CN"/>
              <a:t>8</a:t>
            </a:fld>
            <a:endParaRPr lang="en-US" altLang="zh-CN"/>
          </a:p>
        </p:txBody>
      </p:sp>
      <p:sp>
        <p:nvSpPr>
          <p:cNvPr id="5123" name="Rectangle 3"/>
          <p:cNvSpPr>
            <a:spLocks noGrp="1" noChangeArrowheads="1"/>
          </p:cNvSpPr>
          <p:nvPr>
            <p:ph type="body" idx="1"/>
          </p:nvPr>
        </p:nvSpPr>
        <p:spPr>
          <a:xfrm>
            <a:off x="428625" y="428625"/>
            <a:ext cx="8229600" cy="5715000"/>
          </a:xfrm>
        </p:spPr>
        <p:txBody>
          <a:bodyPr/>
          <a:lstStyle/>
          <a:p>
            <a:pPr eaLnBrk="1" hangingPunct="1">
              <a:lnSpc>
                <a:spcPct val="120000"/>
              </a:lnSpc>
              <a:buNone/>
            </a:pPr>
            <a:r>
              <a:rPr lang="zh-CN" altLang="en-US" sz="2400" b="1" dirty="0" smtClean="0"/>
              <a:t>通过应用范例学习动态规划算法设计策略。</a:t>
            </a:r>
          </a:p>
          <a:p>
            <a:pPr eaLnBrk="1" hangingPunct="1">
              <a:lnSpc>
                <a:spcPct val="120000"/>
              </a:lnSpc>
              <a:buNone/>
            </a:pPr>
            <a:r>
              <a:rPr lang="zh-CN" altLang="en-US" sz="2400" b="1" dirty="0" smtClean="0"/>
              <a:t>（</a:t>
            </a:r>
            <a:r>
              <a:rPr lang="en-US" altLang="zh-CN" sz="2400" b="1" dirty="0" smtClean="0"/>
              <a:t>1</a:t>
            </a:r>
            <a:r>
              <a:rPr lang="zh-CN" altLang="en-US" sz="2400" b="1" dirty="0" smtClean="0"/>
              <a:t>）矩阵连乘问题；</a:t>
            </a:r>
            <a:endParaRPr lang="en-US" altLang="zh-CN" sz="2400" b="1" dirty="0" smtClean="0"/>
          </a:p>
          <a:p>
            <a:pPr eaLnBrk="1" hangingPunct="1">
              <a:lnSpc>
                <a:spcPct val="120000"/>
              </a:lnSpc>
              <a:buNone/>
            </a:pPr>
            <a:r>
              <a:rPr lang="zh-CN" altLang="en-US" sz="2400" b="1" dirty="0" smtClean="0"/>
              <a:t>（</a:t>
            </a:r>
            <a:r>
              <a:rPr lang="en-US" altLang="zh-CN" sz="2400" b="1" dirty="0" smtClean="0"/>
              <a:t>2</a:t>
            </a:r>
            <a:r>
              <a:rPr lang="zh-CN" altLang="en-US" sz="2400" b="1" dirty="0" smtClean="0"/>
              <a:t>）</a:t>
            </a:r>
            <a:r>
              <a:rPr lang="zh-CN" altLang="en-US" sz="2400" b="1" dirty="0">
                <a:solidFill>
                  <a:srgbClr val="FF0000"/>
                </a:solidFill>
              </a:rPr>
              <a:t>凸多边形最优</a:t>
            </a:r>
            <a:r>
              <a:rPr lang="zh-CN" altLang="en-US" sz="2400" b="1" dirty="0" smtClean="0">
                <a:solidFill>
                  <a:srgbClr val="FF0000"/>
                </a:solidFill>
              </a:rPr>
              <a:t>三角剖分</a:t>
            </a:r>
            <a:r>
              <a:rPr lang="en-US" altLang="zh-CN" sz="2400" b="1" dirty="0" smtClean="0">
                <a:solidFill>
                  <a:srgbClr val="FF0000"/>
                </a:solidFill>
              </a:rPr>
              <a:t>;</a:t>
            </a:r>
            <a:endParaRPr lang="ja-JP" altLang="en-US" sz="2400" b="1" dirty="0">
              <a:solidFill>
                <a:srgbClr val="FF0000"/>
              </a:solidFill>
            </a:endParaRPr>
          </a:p>
          <a:p>
            <a:pPr eaLnBrk="1" hangingPunct="1">
              <a:lnSpc>
                <a:spcPct val="120000"/>
              </a:lnSpc>
              <a:buNone/>
            </a:pPr>
            <a:r>
              <a:rPr lang="zh-CN" altLang="en-US" sz="2400" b="1" dirty="0" smtClean="0"/>
              <a:t>（</a:t>
            </a:r>
            <a:r>
              <a:rPr lang="en-US" altLang="zh-CN" sz="2400" b="1" dirty="0" smtClean="0"/>
              <a:t>3</a:t>
            </a:r>
            <a:r>
              <a:rPr lang="zh-CN" altLang="en-US" sz="2400" b="1" dirty="0" smtClean="0"/>
              <a:t>）最长公共子序列；</a:t>
            </a:r>
          </a:p>
          <a:p>
            <a:pPr eaLnBrk="1" hangingPunct="1">
              <a:lnSpc>
                <a:spcPct val="120000"/>
              </a:lnSpc>
              <a:buNone/>
            </a:pPr>
            <a:r>
              <a:rPr lang="zh-CN" altLang="en-US" sz="2400" b="1" dirty="0" smtClean="0"/>
              <a:t>（</a:t>
            </a:r>
            <a:r>
              <a:rPr lang="en-US" altLang="zh-CN" sz="2400" b="1" dirty="0" smtClean="0"/>
              <a:t>4</a:t>
            </a:r>
            <a:r>
              <a:rPr lang="zh-CN" altLang="en-US" sz="2400" b="1" dirty="0" smtClean="0"/>
              <a:t>）最大子段和；</a:t>
            </a:r>
            <a:endParaRPr lang="en-US" altLang="zh-CN" sz="2400" b="1" dirty="0" smtClean="0"/>
          </a:p>
          <a:p>
            <a:pPr eaLnBrk="1" hangingPunct="1">
              <a:lnSpc>
                <a:spcPct val="120000"/>
              </a:lnSpc>
              <a:buNone/>
            </a:pPr>
            <a:r>
              <a:rPr lang="zh-CN" altLang="en-US" sz="2400" b="1" dirty="0" smtClean="0"/>
              <a:t>（</a:t>
            </a:r>
            <a:r>
              <a:rPr lang="en-US" altLang="zh-CN" sz="2400" b="1" dirty="0" smtClean="0"/>
              <a:t>5</a:t>
            </a:r>
            <a:r>
              <a:rPr lang="zh-CN" altLang="en-US" sz="2400" b="1" dirty="0" smtClean="0"/>
              <a:t>）图像压缩；</a:t>
            </a:r>
            <a:endParaRPr lang="en-US" altLang="zh-CN" sz="2400" b="1" dirty="0" smtClean="0"/>
          </a:p>
          <a:p>
            <a:pPr eaLnBrk="1" hangingPunct="1">
              <a:lnSpc>
                <a:spcPct val="120000"/>
              </a:lnSpc>
              <a:buNone/>
            </a:pPr>
            <a:r>
              <a:rPr lang="zh-CN" altLang="en-US" sz="2400" b="1" dirty="0" smtClean="0"/>
              <a:t>（</a:t>
            </a:r>
            <a:r>
              <a:rPr lang="en-US" altLang="zh-CN" sz="2400" b="1" dirty="0"/>
              <a:t>6</a:t>
            </a:r>
            <a:r>
              <a:rPr lang="zh-CN" altLang="en-US" sz="2400" b="1" dirty="0"/>
              <a:t>）</a:t>
            </a:r>
            <a:r>
              <a:rPr lang="en-US" altLang="zh-CN" sz="2400" b="1" dirty="0"/>
              <a:t>0-1</a:t>
            </a:r>
            <a:r>
              <a:rPr lang="zh-CN" altLang="en-US" sz="2400" b="1" dirty="0"/>
              <a:t>背包问题</a:t>
            </a:r>
            <a:endParaRPr lang="en-US" altLang="zh-CN" sz="2400" b="1" dirty="0"/>
          </a:p>
          <a:p>
            <a:pPr eaLnBrk="1" hangingPunct="1">
              <a:buNone/>
            </a:pPr>
            <a:endParaRPr lang="zh-CN" altLang="en-US" sz="2400" b="1" dirty="0" smtClean="0"/>
          </a:p>
        </p:txBody>
      </p:sp>
    </p:spTree>
    <p:extLst>
      <p:ext uri="{BB962C8B-B14F-4D97-AF65-F5344CB8AC3E}">
        <p14:creationId xmlns:p14="http://schemas.microsoft.com/office/powerpoint/2010/main" val="31195838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DC03D4A1-9F5B-4363-BC86-5FFBB9675902}" type="slidenum">
              <a:rPr lang="en-US" altLang="zh-CN">
                <a:latin typeface="Times New Roman" panose="02020603050405020304" pitchFamily="18" charset="0"/>
                <a:cs typeface="Times New Roman" panose="02020603050405020304" pitchFamily="18" charset="0"/>
              </a:rPr>
              <a:t>9</a:t>
            </a:fld>
            <a:endParaRPr lang="en-US" altLang="zh-CN">
              <a:latin typeface="Times New Roman" panose="02020603050405020304" pitchFamily="18" charset="0"/>
              <a:cs typeface="Times New Roman" panose="02020603050405020304" pitchFamily="18" charset="0"/>
            </a:endParaRPr>
          </a:p>
        </p:txBody>
      </p:sp>
      <p:sp>
        <p:nvSpPr>
          <p:cNvPr id="305154" name="Rectangle 2"/>
          <p:cNvSpPr>
            <a:spLocks noChangeArrowheads="1"/>
          </p:cNvSpPr>
          <p:nvPr/>
        </p:nvSpPr>
        <p:spPr bwMode="auto">
          <a:xfrm>
            <a:off x="468313" y="71438"/>
            <a:ext cx="6408737" cy="795337"/>
          </a:xfrm>
          <a:prstGeom prst="rect">
            <a:avLst/>
          </a:prstGeom>
          <a:noFill/>
          <a:ln w="9525">
            <a:noFill/>
            <a:miter lim="800000"/>
          </a:ln>
          <a:effectLst/>
        </p:spPr>
        <p:txBody>
          <a:bodyPr anchor="b"/>
          <a:lstStyle/>
          <a:p>
            <a:pPr>
              <a:spcBef>
                <a:spcPct val="0"/>
              </a:spcBef>
              <a:buClrTx/>
              <a:buSzTx/>
              <a:buFontTx/>
              <a:buNone/>
              <a:defRPr/>
            </a:pPr>
            <a:r>
              <a:rPr lang="en-US" altLang="zh-CN" sz="3800" dirty="0" smtClean="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3.5 </a:t>
            </a:r>
            <a:r>
              <a:rPr lang="zh-CN" altLang="en-US" sz="3800" dirty="0" smtClean="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凸多边形</a:t>
            </a:r>
            <a:r>
              <a:rPr lang="zh-CN" altLang="en-US" sz="3800" dirty="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最优三角剖分</a:t>
            </a:r>
            <a:endParaRPr lang="ja-JP" altLang="en-US" sz="3800" dirty="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endParaRPr>
          </a:p>
        </p:txBody>
      </p:sp>
      <p:sp>
        <p:nvSpPr>
          <p:cNvPr id="36868" name="Text Box 3"/>
          <p:cNvSpPr txBox="1">
            <a:spLocks noChangeArrowheads="1"/>
          </p:cNvSpPr>
          <p:nvPr/>
        </p:nvSpPr>
        <p:spPr bwMode="auto">
          <a:xfrm>
            <a:off x="468312" y="1124744"/>
            <a:ext cx="8352159" cy="3970318"/>
          </a:xfrm>
          <a:prstGeom prst="rect">
            <a:avLst/>
          </a:prstGeom>
          <a:noFill/>
          <a:ln w="6350">
            <a:noFill/>
            <a:miter lim="800000"/>
          </a:ln>
        </p:spPr>
        <p:txBody>
          <a:bodyPr wrap="square">
            <a:spAutoFit/>
          </a:bodyPr>
          <a:lstStyle/>
          <a:p>
            <a:pPr>
              <a:lnSpc>
                <a:spcPct val="150000"/>
              </a:lnSpc>
              <a:spcBef>
                <a:spcPct val="0"/>
              </a:spcBef>
              <a:buClrTx/>
              <a:buSzTx/>
              <a:buFontTx/>
              <a:buChar char="•"/>
              <a:defRPr/>
            </a:pPr>
            <a:r>
              <a:rPr lang="zh-CN" altLang="en-US" sz="2400" dirty="0">
                <a:solidFill>
                  <a:schemeClr val="tx1"/>
                </a:solidFill>
                <a:latin typeface="Times New Roman" panose="02020603050405020304" pitchFamily="18" charset="0"/>
                <a:ea typeface="+mn-ea"/>
                <a:cs typeface="Times New Roman" panose="02020603050405020304" pitchFamily="18" charset="0"/>
              </a:rPr>
              <a:t>用多边形顶点的逆时针序列表示凸多边形，即</a:t>
            </a:r>
            <a:r>
              <a:rPr lang="en-US" altLang="zh-CN" sz="2400" dirty="0">
                <a:solidFill>
                  <a:schemeClr val="tx1"/>
                </a:solidFill>
                <a:latin typeface="Times New Roman" panose="02020603050405020304" pitchFamily="18" charset="0"/>
                <a:ea typeface="+mn-ea"/>
                <a:cs typeface="Times New Roman" panose="02020603050405020304" pitchFamily="18" charset="0"/>
              </a:rPr>
              <a:t>P={v</a:t>
            </a:r>
            <a:r>
              <a:rPr lang="en-US" altLang="zh-CN" sz="2400" baseline="-25000" dirty="0">
                <a:solidFill>
                  <a:schemeClr val="tx1"/>
                </a:solidFill>
                <a:latin typeface="Times New Roman" panose="02020603050405020304" pitchFamily="18" charset="0"/>
                <a:ea typeface="+mn-ea"/>
                <a:cs typeface="Times New Roman" panose="02020603050405020304" pitchFamily="18" charset="0"/>
              </a:rPr>
              <a:t>0</a:t>
            </a:r>
            <a:r>
              <a:rPr lang="en-US" altLang="zh-CN" sz="2400" dirty="0">
                <a:solidFill>
                  <a:schemeClr val="tx1"/>
                </a:solidFill>
                <a:latin typeface="Times New Roman" panose="02020603050405020304" pitchFamily="18" charset="0"/>
                <a:ea typeface="+mn-ea"/>
                <a:cs typeface="Times New Roman" panose="02020603050405020304" pitchFamily="18" charset="0"/>
              </a:rPr>
              <a:t>,v</a:t>
            </a:r>
            <a:r>
              <a:rPr lang="en-US" altLang="zh-CN" sz="2400" baseline="-25000" dirty="0">
                <a:solidFill>
                  <a:schemeClr val="tx1"/>
                </a:solidFill>
                <a:latin typeface="Times New Roman" panose="02020603050405020304" pitchFamily="18" charset="0"/>
                <a:ea typeface="+mn-ea"/>
                <a:cs typeface="Times New Roman" panose="02020603050405020304" pitchFamily="18" charset="0"/>
              </a:rPr>
              <a:t>1</a:t>
            </a:r>
            <a:r>
              <a:rPr lang="en-US" altLang="zh-CN" sz="2400" dirty="0">
                <a:solidFill>
                  <a:schemeClr val="tx1"/>
                </a:solidFill>
                <a:latin typeface="Times New Roman" panose="02020603050405020304" pitchFamily="18" charset="0"/>
                <a:ea typeface="+mn-ea"/>
                <a:cs typeface="Times New Roman" panose="02020603050405020304" pitchFamily="18" charset="0"/>
              </a:rPr>
              <a:t>,…,v</a:t>
            </a:r>
            <a:r>
              <a:rPr lang="en-US" altLang="zh-CN" sz="2400" baseline="-25000" dirty="0">
                <a:solidFill>
                  <a:schemeClr val="tx1"/>
                </a:solidFill>
                <a:latin typeface="Times New Roman" panose="02020603050405020304" pitchFamily="18" charset="0"/>
                <a:ea typeface="+mn-ea"/>
                <a:cs typeface="Times New Roman" panose="02020603050405020304" pitchFamily="18" charset="0"/>
              </a:rPr>
              <a:t>n-1</a:t>
            </a:r>
            <a:r>
              <a:rPr lang="en-US" altLang="zh-CN" sz="2400" dirty="0">
                <a:solidFill>
                  <a:schemeClr val="tx1"/>
                </a:solidFill>
                <a:latin typeface="Times New Roman" panose="02020603050405020304" pitchFamily="18" charset="0"/>
                <a:ea typeface="+mn-ea"/>
                <a:cs typeface="Times New Roman" panose="02020603050405020304" pitchFamily="18" charset="0"/>
              </a:rPr>
              <a:t>}</a:t>
            </a:r>
            <a:r>
              <a:rPr lang="zh-CN" altLang="en-US" sz="2400" dirty="0">
                <a:solidFill>
                  <a:schemeClr val="tx1"/>
                </a:solidFill>
                <a:latin typeface="Times New Roman" panose="02020603050405020304" pitchFamily="18" charset="0"/>
                <a:ea typeface="+mn-ea"/>
                <a:cs typeface="Times New Roman" panose="02020603050405020304" pitchFamily="18" charset="0"/>
              </a:rPr>
              <a:t>表示</a:t>
            </a:r>
            <a:r>
              <a:rPr lang="zh-CN" altLang="en-US" sz="2400" dirty="0">
                <a:solidFill>
                  <a:srgbClr val="FF0000"/>
                </a:solidFill>
                <a:latin typeface="Times New Roman" panose="02020603050405020304" pitchFamily="18" charset="0"/>
                <a:ea typeface="+mn-ea"/>
                <a:cs typeface="Times New Roman" panose="02020603050405020304" pitchFamily="18" charset="0"/>
              </a:rPr>
              <a:t>具有</a:t>
            </a:r>
            <a:r>
              <a:rPr lang="en-US" altLang="zh-CN" sz="2400" dirty="0">
                <a:solidFill>
                  <a:srgbClr val="FF0000"/>
                </a:solidFill>
                <a:latin typeface="Times New Roman" panose="02020603050405020304" pitchFamily="18" charset="0"/>
                <a:ea typeface="+mn-ea"/>
                <a:cs typeface="Times New Roman" panose="02020603050405020304" pitchFamily="18" charset="0"/>
              </a:rPr>
              <a:t>n</a:t>
            </a:r>
            <a:r>
              <a:rPr lang="zh-CN" altLang="en-US" sz="2400" dirty="0">
                <a:solidFill>
                  <a:srgbClr val="FF0000"/>
                </a:solidFill>
                <a:latin typeface="Times New Roman" panose="02020603050405020304" pitchFamily="18" charset="0"/>
                <a:ea typeface="+mn-ea"/>
                <a:cs typeface="Times New Roman" panose="02020603050405020304" pitchFamily="18" charset="0"/>
              </a:rPr>
              <a:t>条边的凸多边形</a:t>
            </a:r>
            <a:r>
              <a:rPr lang="zh-CN" altLang="en-US" sz="2400" dirty="0">
                <a:solidFill>
                  <a:schemeClr val="tx1"/>
                </a:solidFill>
                <a:latin typeface="Times New Roman" panose="02020603050405020304" pitchFamily="18" charset="0"/>
                <a:ea typeface="+mn-ea"/>
                <a:cs typeface="Times New Roman" panose="02020603050405020304" pitchFamily="18" charset="0"/>
              </a:rPr>
              <a:t>。</a:t>
            </a:r>
          </a:p>
          <a:p>
            <a:pPr>
              <a:lnSpc>
                <a:spcPct val="150000"/>
              </a:lnSpc>
              <a:spcBef>
                <a:spcPct val="0"/>
              </a:spcBef>
              <a:buClrTx/>
              <a:buSzTx/>
              <a:buFontTx/>
              <a:buChar char="•"/>
              <a:defRPr/>
            </a:pPr>
            <a:r>
              <a:rPr lang="zh-CN" altLang="en-US" sz="2400" dirty="0">
                <a:solidFill>
                  <a:schemeClr val="tx1"/>
                </a:solidFill>
                <a:latin typeface="Times New Roman" panose="02020603050405020304" pitchFamily="18" charset="0"/>
                <a:ea typeface="+mn-ea"/>
                <a:cs typeface="Times New Roman" panose="02020603050405020304" pitchFamily="18" charset="0"/>
              </a:rPr>
              <a:t>若</a:t>
            </a:r>
            <a:r>
              <a:rPr lang="en-US" altLang="zh-CN" sz="2400" dirty="0">
                <a:solidFill>
                  <a:schemeClr val="tx1"/>
                </a:solidFill>
                <a:latin typeface="Times New Roman" panose="02020603050405020304" pitchFamily="18" charset="0"/>
                <a:ea typeface="+mn-ea"/>
                <a:cs typeface="Times New Roman" panose="02020603050405020304" pitchFamily="18" charset="0"/>
              </a:rPr>
              <a:t>v</a:t>
            </a:r>
            <a:r>
              <a:rPr lang="en-US" altLang="zh-CN" sz="2400" baseline="-25000" dirty="0">
                <a:solidFill>
                  <a:schemeClr val="tx1"/>
                </a:solidFill>
                <a:latin typeface="Times New Roman" panose="02020603050405020304" pitchFamily="18" charset="0"/>
                <a:ea typeface="+mn-ea"/>
                <a:cs typeface="Times New Roman" panose="02020603050405020304" pitchFamily="18" charset="0"/>
              </a:rPr>
              <a:t>i</a:t>
            </a:r>
            <a:r>
              <a:rPr lang="zh-CN" altLang="en-US" sz="2400" dirty="0">
                <a:solidFill>
                  <a:schemeClr val="tx1"/>
                </a:solidFill>
                <a:latin typeface="Times New Roman" panose="02020603050405020304" pitchFamily="18" charset="0"/>
                <a:ea typeface="+mn-ea"/>
                <a:cs typeface="Times New Roman" panose="02020603050405020304" pitchFamily="18" charset="0"/>
              </a:rPr>
              <a:t>与</a:t>
            </a:r>
            <a:r>
              <a:rPr lang="en-US" altLang="zh-CN" sz="2400" dirty="0" err="1">
                <a:solidFill>
                  <a:schemeClr val="tx1"/>
                </a:solidFill>
                <a:latin typeface="Times New Roman" panose="02020603050405020304" pitchFamily="18" charset="0"/>
                <a:ea typeface="+mn-ea"/>
                <a:cs typeface="Times New Roman" panose="02020603050405020304" pitchFamily="18" charset="0"/>
              </a:rPr>
              <a:t>v</a:t>
            </a:r>
            <a:r>
              <a:rPr lang="en-US" altLang="zh-CN" sz="2400" baseline="-25000" dirty="0" err="1">
                <a:solidFill>
                  <a:schemeClr val="tx1"/>
                </a:solidFill>
                <a:latin typeface="Times New Roman" panose="02020603050405020304" pitchFamily="18" charset="0"/>
                <a:ea typeface="+mn-ea"/>
                <a:cs typeface="Times New Roman" panose="02020603050405020304" pitchFamily="18" charset="0"/>
              </a:rPr>
              <a:t>j</a:t>
            </a:r>
            <a:r>
              <a:rPr lang="zh-CN" altLang="en-US" sz="2400" dirty="0">
                <a:solidFill>
                  <a:schemeClr val="tx1"/>
                </a:solidFill>
                <a:latin typeface="Times New Roman" panose="02020603050405020304" pitchFamily="18" charset="0"/>
                <a:ea typeface="+mn-ea"/>
                <a:cs typeface="Times New Roman" panose="02020603050405020304" pitchFamily="18" charset="0"/>
              </a:rPr>
              <a:t>是多边形上不相邻的</a:t>
            </a:r>
            <a:r>
              <a:rPr lang="en-US" altLang="zh-CN" sz="2400" dirty="0">
                <a:solidFill>
                  <a:schemeClr val="tx1"/>
                </a:solidFill>
                <a:latin typeface="Times New Roman" panose="02020603050405020304" pitchFamily="18" charset="0"/>
                <a:ea typeface="+mn-ea"/>
                <a:cs typeface="Times New Roman" panose="02020603050405020304" pitchFamily="18" charset="0"/>
              </a:rPr>
              <a:t>2</a:t>
            </a:r>
            <a:r>
              <a:rPr lang="zh-CN" altLang="en-US" sz="2400" dirty="0">
                <a:solidFill>
                  <a:schemeClr val="tx1"/>
                </a:solidFill>
                <a:latin typeface="Times New Roman" panose="02020603050405020304" pitchFamily="18" charset="0"/>
                <a:ea typeface="+mn-ea"/>
                <a:cs typeface="Times New Roman" panose="02020603050405020304" pitchFamily="18" charset="0"/>
              </a:rPr>
              <a:t>个顶点，则</a:t>
            </a:r>
            <a:r>
              <a:rPr lang="zh-CN" altLang="en-US" sz="2400" dirty="0">
                <a:solidFill>
                  <a:srgbClr val="FF0000"/>
                </a:solidFill>
                <a:latin typeface="Times New Roman" panose="02020603050405020304" pitchFamily="18" charset="0"/>
                <a:ea typeface="+mn-ea"/>
                <a:cs typeface="Times New Roman" panose="02020603050405020304" pitchFamily="18" charset="0"/>
              </a:rPr>
              <a:t>线段</a:t>
            </a:r>
            <a:r>
              <a:rPr lang="en-US" altLang="zh-CN" sz="2400" dirty="0" err="1">
                <a:solidFill>
                  <a:srgbClr val="FF0000"/>
                </a:solidFill>
                <a:latin typeface="Times New Roman" panose="02020603050405020304" pitchFamily="18" charset="0"/>
                <a:ea typeface="+mn-ea"/>
                <a:cs typeface="Times New Roman" panose="02020603050405020304" pitchFamily="18" charset="0"/>
              </a:rPr>
              <a:t>v</a:t>
            </a:r>
            <a:r>
              <a:rPr lang="en-US" altLang="zh-CN" sz="2400" baseline="-25000" dirty="0" err="1">
                <a:solidFill>
                  <a:srgbClr val="FF0000"/>
                </a:solidFill>
                <a:latin typeface="Times New Roman" panose="02020603050405020304" pitchFamily="18" charset="0"/>
                <a:ea typeface="+mn-ea"/>
                <a:cs typeface="Times New Roman" panose="02020603050405020304" pitchFamily="18" charset="0"/>
              </a:rPr>
              <a:t>i</a:t>
            </a:r>
            <a:r>
              <a:rPr lang="en-US" altLang="zh-CN" sz="2400" dirty="0" err="1">
                <a:solidFill>
                  <a:srgbClr val="FF0000"/>
                </a:solidFill>
                <a:latin typeface="Times New Roman" panose="02020603050405020304" pitchFamily="18" charset="0"/>
                <a:ea typeface="+mn-ea"/>
                <a:cs typeface="Times New Roman" panose="02020603050405020304" pitchFamily="18" charset="0"/>
              </a:rPr>
              <a:t>v</a:t>
            </a:r>
            <a:r>
              <a:rPr lang="en-US" altLang="zh-CN" sz="2400" baseline="-25000" dirty="0" err="1">
                <a:solidFill>
                  <a:srgbClr val="FF0000"/>
                </a:solidFill>
                <a:latin typeface="Times New Roman" panose="02020603050405020304" pitchFamily="18" charset="0"/>
                <a:ea typeface="+mn-ea"/>
                <a:cs typeface="Times New Roman" panose="02020603050405020304" pitchFamily="18" charset="0"/>
              </a:rPr>
              <a:t>j</a:t>
            </a:r>
            <a:r>
              <a:rPr lang="zh-CN" altLang="en-US" sz="2400" dirty="0">
                <a:solidFill>
                  <a:srgbClr val="FF0000"/>
                </a:solidFill>
                <a:latin typeface="Times New Roman" panose="02020603050405020304" pitchFamily="18" charset="0"/>
                <a:ea typeface="+mn-ea"/>
                <a:cs typeface="Times New Roman" panose="02020603050405020304" pitchFamily="18" charset="0"/>
              </a:rPr>
              <a:t>称为多边形的一条弦</a:t>
            </a:r>
            <a:r>
              <a:rPr lang="zh-CN" altLang="en-US" sz="2400" dirty="0">
                <a:solidFill>
                  <a:schemeClr val="tx1"/>
                </a:solidFill>
                <a:latin typeface="Times New Roman" panose="02020603050405020304" pitchFamily="18" charset="0"/>
                <a:ea typeface="+mn-ea"/>
                <a:cs typeface="Times New Roman" panose="02020603050405020304" pitchFamily="18" charset="0"/>
              </a:rPr>
              <a:t>。弦将多边形分割成</a:t>
            </a:r>
            <a:r>
              <a:rPr lang="en-US" altLang="zh-CN" sz="2400" dirty="0">
                <a:solidFill>
                  <a:schemeClr val="tx1"/>
                </a:solidFill>
                <a:latin typeface="Times New Roman" panose="02020603050405020304" pitchFamily="18" charset="0"/>
                <a:ea typeface="+mn-ea"/>
                <a:cs typeface="Times New Roman" panose="02020603050405020304" pitchFamily="18" charset="0"/>
              </a:rPr>
              <a:t>2</a:t>
            </a:r>
            <a:r>
              <a:rPr lang="zh-CN" altLang="en-US" sz="2400" dirty="0">
                <a:solidFill>
                  <a:schemeClr val="tx1"/>
                </a:solidFill>
                <a:latin typeface="Times New Roman" panose="02020603050405020304" pitchFamily="18" charset="0"/>
                <a:ea typeface="+mn-ea"/>
                <a:cs typeface="Times New Roman" panose="02020603050405020304" pitchFamily="18" charset="0"/>
              </a:rPr>
              <a:t>个多边形</a:t>
            </a:r>
            <a:r>
              <a:rPr lang="en-US" altLang="zh-CN" sz="2400" dirty="0">
                <a:solidFill>
                  <a:schemeClr val="tx1"/>
                </a:solidFill>
                <a:latin typeface="Times New Roman" panose="02020603050405020304" pitchFamily="18" charset="0"/>
                <a:ea typeface="+mn-ea"/>
                <a:cs typeface="Times New Roman" panose="02020603050405020304" pitchFamily="18" charset="0"/>
              </a:rPr>
              <a:t>{v</a:t>
            </a:r>
            <a:r>
              <a:rPr lang="en-US" altLang="zh-CN" sz="2400" baseline="-25000" dirty="0">
                <a:solidFill>
                  <a:schemeClr val="tx1"/>
                </a:solidFill>
                <a:latin typeface="Times New Roman" panose="02020603050405020304" pitchFamily="18" charset="0"/>
                <a:ea typeface="+mn-ea"/>
                <a:cs typeface="Times New Roman" panose="02020603050405020304" pitchFamily="18" charset="0"/>
              </a:rPr>
              <a:t>i</a:t>
            </a:r>
            <a:r>
              <a:rPr lang="en-US" altLang="zh-CN" sz="2400" dirty="0">
                <a:solidFill>
                  <a:schemeClr val="tx1"/>
                </a:solidFill>
                <a:latin typeface="Times New Roman" panose="02020603050405020304" pitchFamily="18" charset="0"/>
                <a:ea typeface="+mn-ea"/>
                <a:cs typeface="Times New Roman" panose="02020603050405020304" pitchFamily="18" charset="0"/>
              </a:rPr>
              <a:t>,v</a:t>
            </a:r>
            <a:r>
              <a:rPr lang="en-US" altLang="zh-CN" sz="2400" baseline="-25000" dirty="0">
                <a:solidFill>
                  <a:schemeClr val="tx1"/>
                </a:solidFill>
                <a:latin typeface="Times New Roman" panose="02020603050405020304" pitchFamily="18" charset="0"/>
                <a:ea typeface="+mn-ea"/>
                <a:cs typeface="Times New Roman" panose="02020603050405020304" pitchFamily="18" charset="0"/>
              </a:rPr>
              <a:t>i+1</a:t>
            </a:r>
            <a:r>
              <a:rPr lang="en-US" altLang="zh-CN" sz="2400" dirty="0">
                <a:solidFill>
                  <a:schemeClr val="tx1"/>
                </a:solidFill>
                <a:latin typeface="Times New Roman" panose="02020603050405020304" pitchFamily="18" charset="0"/>
                <a:ea typeface="+mn-ea"/>
                <a:cs typeface="Times New Roman" panose="02020603050405020304" pitchFamily="18" charset="0"/>
              </a:rPr>
              <a:t>,…,</a:t>
            </a:r>
            <a:r>
              <a:rPr lang="en-US" altLang="zh-CN" sz="2400" dirty="0" err="1">
                <a:solidFill>
                  <a:schemeClr val="tx1"/>
                </a:solidFill>
                <a:latin typeface="Times New Roman" panose="02020603050405020304" pitchFamily="18" charset="0"/>
                <a:ea typeface="+mn-ea"/>
                <a:cs typeface="Times New Roman" panose="02020603050405020304" pitchFamily="18" charset="0"/>
              </a:rPr>
              <a:t>v</a:t>
            </a:r>
            <a:r>
              <a:rPr lang="en-US" altLang="zh-CN" sz="2400" baseline="-25000" dirty="0" err="1">
                <a:solidFill>
                  <a:schemeClr val="tx1"/>
                </a:solidFill>
                <a:latin typeface="Times New Roman" panose="02020603050405020304" pitchFamily="18" charset="0"/>
                <a:ea typeface="+mn-ea"/>
                <a:cs typeface="Times New Roman" panose="02020603050405020304" pitchFamily="18" charset="0"/>
              </a:rPr>
              <a:t>j</a:t>
            </a:r>
            <a:r>
              <a:rPr lang="en-US" altLang="zh-CN" sz="2400" dirty="0">
                <a:solidFill>
                  <a:schemeClr val="tx1"/>
                </a:solidFill>
                <a:latin typeface="Times New Roman" panose="02020603050405020304" pitchFamily="18" charset="0"/>
                <a:ea typeface="+mn-ea"/>
                <a:cs typeface="Times New Roman" panose="02020603050405020304" pitchFamily="18" charset="0"/>
              </a:rPr>
              <a:t>}</a:t>
            </a:r>
            <a:r>
              <a:rPr lang="zh-CN" altLang="en-US" sz="2400" dirty="0">
                <a:solidFill>
                  <a:schemeClr val="tx1"/>
                </a:solidFill>
                <a:latin typeface="Times New Roman" panose="02020603050405020304" pitchFamily="18" charset="0"/>
                <a:ea typeface="+mn-ea"/>
                <a:cs typeface="Times New Roman" panose="02020603050405020304" pitchFamily="18" charset="0"/>
              </a:rPr>
              <a:t>和</a:t>
            </a:r>
            <a:r>
              <a:rPr lang="en-US" altLang="zh-CN" sz="2400" dirty="0">
                <a:solidFill>
                  <a:schemeClr val="tx1"/>
                </a:solidFill>
                <a:latin typeface="Times New Roman" panose="02020603050405020304" pitchFamily="18" charset="0"/>
                <a:ea typeface="+mn-ea"/>
                <a:cs typeface="Times New Roman" panose="02020603050405020304" pitchFamily="18" charset="0"/>
              </a:rPr>
              <a:t>{v</a:t>
            </a:r>
            <a:r>
              <a:rPr lang="en-US" altLang="zh-CN" sz="2400" baseline="-25000" dirty="0">
                <a:solidFill>
                  <a:schemeClr val="tx1"/>
                </a:solidFill>
                <a:latin typeface="Times New Roman" panose="02020603050405020304" pitchFamily="18" charset="0"/>
                <a:ea typeface="+mn-ea"/>
                <a:cs typeface="Times New Roman" panose="02020603050405020304" pitchFamily="18" charset="0"/>
              </a:rPr>
              <a:t>j</a:t>
            </a:r>
            <a:r>
              <a:rPr lang="en-US" altLang="zh-CN" sz="2400" dirty="0">
                <a:solidFill>
                  <a:schemeClr val="tx1"/>
                </a:solidFill>
                <a:latin typeface="Times New Roman" panose="02020603050405020304" pitchFamily="18" charset="0"/>
                <a:ea typeface="+mn-ea"/>
                <a:cs typeface="Times New Roman" panose="02020603050405020304" pitchFamily="18" charset="0"/>
              </a:rPr>
              <a:t>,v</a:t>
            </a:r>
            <a:r>
              <a:rPr lang="en-US" altLang="zh-CN" sz="2400" baseline="-25000" dirty="0">
                <a:solidFill>
                  <a:schemeClr val="tx1"/>
                </a:solidFill>
                <a:latin typeface="Times New Roman" panose="02020603050405020304" pitchFamily="18" charset="0"/>
                <a:ea typeface="+mn-ea"/>
                <a:cs typeface="Times New Roman" panose="02020603050405020304" pitchFamily="18" charset="0"/>
              </a:rPr>
              <a:t>j+1</a:t>
            </a:r>
            <a:r>
              <a:rPr lang="en-US" altLang="zh-CN" sz="2400" dirty="0">
                <a:solidFill>
                  <a:schemeClr val="tx1"/>
                </a:solidFill>
                <a:latin typeface="Times New Roman" panose="02020603050405020304" pitchFamily="18" charset="0"/>
                <a:ea typeface="+mn-ea"/>
                <a:cs typeface="Times New Roman" panose="02020603050405020304" pitchFamily="18" charset="0"/>
              </a:rPr>
              <a:t>,…v</a:t>
            </a:r>
            <a:r>
              <a:rPr lang="en-US" altLang="zh-CN" sz="2400" baseline="-25000" dirty="0">
                <a:solidFill>
                  <a:schemeClr val="tx1"/>
                </a:solidFill>
                <a:latin typeface="Times New Roman" panose="02020603050405020304" pitchFamily="18" charset="0"/>
                <a:ea typeface="+mn-ea"/>
                <a:cs typeface="Times New Roman" panose="02020603050405020304" pitchFamily="18" charset="0"/>
              </a:rPr>
              <a:t>i</a:t>
            </a:r>
            <a:r>
              <a:rPr lang="en-US" altLang="zh-CN" sz="2400" dirty="0">
                <a:solidFill>
                  <a:schemeClr val="tx1"/>
                </a:solidFill>
                <a:latin typeface="Times New Roman" panose="02020603050405020304" pitchFamily="18" charset="0"/>
                <a:ea typeface="+mn-ea"/>
                <a:cs typeface="Times New Roman" panose="02020603050405020304" pitchFamily="18" charset="0"/>
              </a:rPr>
              <a:t>}</a:t>
            </a:r>
            <a:r>
              <a:rPr lang="zh-CN" altLang="en-US" sz="2400" dirty="0">
                <a:solidFill>
                  <a:schemeClr val="tx1"/>
                </a:solidFill>
                <a:latin typeface="Times New Roman" panose="02020603050405020304" pitchFamily="18" charset="0"/>
                <a:ea typeface="+mn-ea"/>
                <a:cs typeface="Times New Roman" panose="02020603050405020304" pitchFamily="18" charset="0"/>
              </a:rPr>
              <a:t>。</a:t>
            </a:r>
          </a:p>
          <a:p>
            <a:pPr>
              <a:lnSpc>
                <a:spcPct val="150000"/>
              </a:lnSpc>
              <a:spcBef>
                <a:spcPct val="0"/>
              </a:spcBef>
              <a:buClrTx/>
              <a:buSzTx/>
              <a:buFontTx/>
              <a:buChar char="•"/>
              <a:defRPr/>
            </a:pPr>
            <a:r>
              <a:rPr lang="zh-CN" altLang="en-US" sz="2400" dirty="0">
                <a:solidFill>
                  <a:srgbClr val="FF0000"/>
                </a:solidFill>
                <a:latin typeface="Times New Roman" panose="02020603050405020304" pitchFamily="18" charset="0"/>
                <a:cs typeface="Times New Roman" panose="02020603050405020304" pitchFamily="18" charset="0"/>
              </a:rPr>
              <a:t>凸</a:t>
            </a:r>
            <a:r>
              <a:rPr lang="zh-CN" altLang="en-US" sz="2400" b="1" dirty="0" smtClean="0">
                <a:solidFill>
                  <a:srgbClr val="FF0000"/>
                </a:solidFill>
                <a:latin typeface="Times New Roman" panose="02020603050405020304" pitchFamily="18" charset="0"/>
                <a:ea typeface="+mn-ea"/>
                <a:cs typeface="Times New Roman" panose="02020603050405020304" pitchFamily="18" charset="0"/>
              </a:rPr>
              <a:t>多边形</a:t>
            </a:r>
            <a:r>
              <a:rPr lang="zh-CN" altLang="en-US" sz="2400" b="1" dirty="0">
                <a:solidFill>
                  <a:srgbClr val="FF0000"/>
                </a:solidFill>
                <a:latin typeface="Times New Roman" panose="02020603050405020304" pitchFamily="18" charset="0"/>
                <a:ea typeface="+mn-ea"/>
                <a:cs typeface="Times New Roman" panose="02020603050405020304" pitchFamily="18" charset="0"/>
              </a:rPr>
              <a:t>的三角剖分</a:t>
            </a:r>
            <a:r>
              <a:rPr lang="zh-CN" altLang="en-US" sz="2400" dirty="0">
                <a:solidFill>
                  <a:schemeClr val="tx1"/>
                </a:solidFill>
                <a:latin typeface="Times New Roman" panose="02020603050405020304" pitchFamily="18" charset="0"/>
                <a:ea typeface="+mn-ea"/>
                <a:cs typeface="Times New Roman" panose="02020603050405020304" pitchFamily="18" charset="0"/>
              </a:rPr>
              <a:t>是将多边形分割成互不相交的三角形的弦的集合</a:t>
            </a:r>
            <a:r>
              <a:rPr lang="en-US" altLang="zh-CN" sz="2400" dirty="0">
                <a:solidFill>
                  <a:schemeClr val="tx1"/>
                </a:solidFill>
                <a:latin typeface="Times New Roman" panose="02020603050405020304" pitchFamily="18" charset="0"/>
                <a:ea typeface="+mn-ea"/>
                <a:cs typeface="Times New Roman" panose="02020603050405020304" pitchFamily="18" charset="0"/>
              </a:rPr>
              <a:t>T</a:t>
            </a:r>
            <a:r>
              <a:rPr lang="zh-CN" altLang="en-US" sz="2400" dirty="0" smtClean="0">
                <a:solidFill>
                  <a:schemeClr val="tx1"/>
                </a:solidFill>
                <a:latin typeface="Times New Roman" panose="02020603050405020304" pitchFamily="18" charset="0"/>
                <a:ea typeface="+mn-ea"/>
                <a:cs typeface="Times New Roman" panose="02020603050405020304" pitchFamily="18" charset="0"/>
              </a:rPr>
              <a:t>。</a:t>
            </a:r>
            <a:endParaRPr lang="zh-CN" altLang="en-US" sz="2400" dirty="0">
              <a:solidFill>
                <a:schemeClr val="tx1"/>
              </a:solidFill>
              <a:latin typeface="Times New Roman" panose="02020603050405020304" pitchFamily="18" charset="0"/>
              <a:ea typeface="+mn-ea"/>
              <a:cs typeface="Times New Roman" panose="02020603050405020304" pitchFamily="18" charset="0"/>
            </a:endParaRPr>
          </a:p>
        </p:txBody>
      </p:sp>
      <p:pic>
        <p:nvPicPr>
          <p:cNvPr id="37893" name="Picture 4" descr="t33"/>
          <p:cNvPicPr>
            <a:picLocks noChangeAspect="1" noChangeArrowheads="1"/>
          </p:cNvPicPr>
          <p:nvPr/>
        </p:nvPicPr>
        <p:blipFill>
          <a:blip r:embed="rId3" cstate="print"/>
          <a:srcRect/>
          <a:stretch>
            <a:fillRect/>
          </a:stretch>
        </p:blipFill>
        <p:spPr bwMode="auto">
          <a:xfrm>
            <a:off x="2699792" y="4787806"/>
            <a:ext cx="4752975" cy="1905000"/>
          </a:xfrm>
          <a:prstGeom prst="rect">
            <a:avLst/>
          </a:prstGeom>
          <a:noFill/>
          <a:ln w="9525">
            <a:noFill/>
            <a:miter lim="800000"/>
            <a:headEnd/>
            <a:tailEnd/>
          </a:ln>
        </p:spPr>
      </p:pic>
    </p:spTree>
    <p:extLst>
      <p:ext uri="{BB962C8B-B14F-4D97-AF65-F5344CB8AC3E}">
        <p14:creationId xmlns:p14="http://schemas.microsoft.com/office/powerpoint/2010/main" val="2317247223"/>
      </p:ext>
    </p:extLst>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0000"/>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defRPr kumimoji="0" lang="en-US" sz="3000" b="0" i="0" u="none" strike="noStrike" cap="none" normalizeH="0" baseline="0" smtClean="0">
            <a:ln>
              <a:noFill/>
            </a:ln>
            <a:solidFill>
              <a:srgbClr val="000066"/>
            </a:solidFill>
            <a:effectLst/>
            <a:latin typeface="Arial" panose="020B0604020202020204" pitchFamily="34" charset="0"/>
            <a:ea typeface="楷体_GB2312" pitchFamily="49" charset="-122"/>
            <a:cs typeface="Times New Roman" panose="02020603050405020304" pitchFamily="18" charset="0"/>
          </a:defRPr>
        </a:defPPr>
      </a:lstStyle>
    </a:spDef>
    <a:lnDef>
      <a:spPr bwMode="auto">
        <a:xfrm>
          <a:off x="0" y="0"/>
          <a:ext cx="1" cy="1"/>
        </a:xfrm>
        <a:custGeom>
          <a:avLst/>
          <a:gdLst/>
          <a:ahLst/>
          <a:cxnLst/>
          <a:rect l="0" t="0" r="0" b="0"/>
          <a:pathLst/>
        </a:custGeom>
        <a:solidFill>
          <a:srgbClr val="FF0000"/>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defRPr kumimoji="0" lang="en-US" sz="3000" b="0" i="0" u="none" strike="noStrike" cap="none" normalizeH="0" baseline="0" smtClean="0">
            <a:ln>
              <a:noFill/>
            </a:ln>
            <a:solidFill>
              <a:srgbClr val="000066"/>
            </a:solidFill>
            <a:effectLst/>
            <a:latin typeface="Arial" panose="020B0604020202020204" pitchFamily="34" charset="0"/>
            <a:ea typeface="楷体_GB2312" pitchFamily="49" charset="-122"/>
            <a:cs typeface="Times New Roman" panose="02020603050405020304" pitchFamily="18"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13452</TotalTime>
  <Words>6278</Words>
  <Application>Microsoft Office PowerPoint</Application>
  <PresentationFormat>全屏显示(4:3)</PresentationFormat>
  <Paragraphs>568</Paragraphs>
  <Slides>61</Slides>
  <Notes>35</Notes>
  <HiddenSlides>1</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4</vt:i4>
      </vt:variant>
      <vt:variant>
        <vt:lpstr>幻灯片标题</vt:lpstr>
      </vt:variant>
      <vt:variant>
        <vt:i4>61</vt:i4>
      </vt:variant>
    </vt:vector>
  </HeadingPairs>
  <TitlesOfParts>
    <vt:vector size="80" baseType="lpstr">
      <vt:lpstr>-apple-system</vt:lpstr>
      <vt:lpstr>ＭＳ Ｐゴシック</vt:lpstr>
      <vt:lpstr>黑体</vt:lpstr>
      <vt:lpstr>楷体_GB2312</vt:lpstr>
      <vt:lpstr>宋体</vt:lpstr>
      <vt:lpstr>微软雅黑</vt:lpstr>
      <vt:lpstr>Arial</vt:lpstr>
      <vt:lpstr>Cambria Math</vt:lpstr>
      <vt:lpstr>Garamond</vt:lpstr>
      <vt:lpstr>Symbol</vt:lpstr>
      <vt:lpstr>Times New Roman</vt:lpstr>
      <vt:lpstr>Verdana</vt:lpstr>
      <vt:lpstr>Wingdings</vt:lpstr>
      <vt:lpstr>Edge</vt:lpstr>
      <vt:lpstr>Office Theme</vt:lpstr>
      <vt:lpstr>数式</vt:lpstr>
      <vt:lpstr>BMP 图像</vt:lpstr>
      <vt:lpstr>公式</vt:lpstr>
      <vt:lpstr>Equation</vt:lpstr>
      <vt:lpstr>第3章  动态规划</vt:lpstr>
      <vt:lpstr>动态规划法 .VS. 分治法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3.9 流水作业调度</vt:lpstr>
      <vt:lpstr>3.9 流水作业调度</vt:lpstr>
      <vt:lpstr>3.9 流水作业调度</vt:lpstr>
      <vt:lpstr>流水作业调度</vt:lpstr>
      <vt:lpstr>选定作业i为S中第一个加工作业之后，在机器M2上开始对S-{i}中的作业进行加工之前，所需要的等待时间为bi + max{t-ai,0}。</vt:lpstr>
      <vt:lpstr>PowerPoint 演示文稿</vt:lpstr>
      <vt:lpstr>PowerPoint 演示文稿</vt:lpstr>
      <vt:lpstr>Johnson不等式</vt:lpstr>
      <vt:lpstr>流水作业调度的Johnson法则</vt:lpstr>
      <vt:lpstr>算法描述</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动态规划</dc:title>
  <dc:creator>wang</dc:creator>
  <cp:lastModifiedBy>WJL</cp:lastModifiedBy>
  <cp:revision>473</cp:revision>
  <cp:lastPrinted>2018-04-23T03:57:00Z</cp:lastPrinted>
  <dcterms:created xsi:type="dcterms:W3CDTF">2003-05-27T06:14:00Z</dcterms:created>
  <dcterms:modified xsi:type="dcterms:W3CDTF">2024-04-05T08:07:39Z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