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4"/>
  </p:notesMasterIdLst>
  <p:handoutMasterIdLst>
    <p:handoutMasterId r:id="rId75"/>
  </p:handoutMasterIdLst>
  <p:sldIdLst>
    <p:sldId id="256" r:id="rId2"/>
    <p:sldId id="328" r:id="rId3"/>
    <p:sldId id="415" r:id="rId4"/>
    <p:sldId id="331" r:id="rId5"/>
    <p:sldId id="333" r:id="rId6"/>
    <p:sldId id="332" r:id="rId7"/>
    <p:sldId id="418" r:id="rId8"/>
    <p:sldId id="334" r:id="rId9"/>
    <p:sldId id="335" r:id="rId10"/>
    <p:sldId id="338" r:id="rId11"/>
    <p:sldId id="419" r:id="rId12"/>
    <p:sldId id="421" r:id="rId13"/>
    <p:sldId id="339" r:id="rId14"/>
    <p:sldId id="340" r:id="rId15"/>
    <p:sldId id="341" r:id="rId16"/>
    <p:sldId id="342" r:id="rId17"/>
    <p:sldId id="343" r:id="rId18"/>
    <p:sldId id="426" r:id="rId19"/>
    <p:sldId id="427" r:id="rId20"/>
    <p:sldId id="428" r:id="rId21"/>
    <p:sldId id="429" r:id="rId22"/>
    <p:sldId id="430" r:id="rId23"/>
    <p:sldId id="431" r:id="rId24"/>
    <p:sldId id="432" r:id="rId25"/>
    <p:sldId id="433" r:id="rId26"/>
    <p:sldId id="434" r:id="rId27"/>
    <p:sldId id="435" r:id="rId28"/>
    <p:sldId id="436" r:id="rId29"/>
    <p:sldId id="437" r:id="rId30"/>
    <p:sldId id="438" r:id="rId31"/>
    <p:sldId id="439" r:id="rId32"/>
    <p:sldId id="440" r:id="rId33"/>
    <p:sldId id="441" r:id="rId34"/>
    <p:sldId id="442" r:id="rId35"/>
    <p:sldId id="443" r:id="rId36"/>
    <p:sldId id="444" r:id="rId37"/>
    <p:sldId id="445" r:id="rId38"/>
    <p:sldId id="446" r:id="rId39"/>
    <p:sldId id="447" r:id="rId40"/>
    <p:sldId id="448" r:id="rId41"/>
    <p:sldId id="449" r:id="rId42"/>
    <p:sldId id="450" r:id="rId43"/>
    <p:sldId id="451" r:id="rId44"/>
    <p:sldId id="452" r:id="rId45"/>
    <p:sldId id="453" r:id="rId46"/>
    <p:sldId id="455" r:id="rId47"/>
    <p:sldId id="456" r:id="rId48"/>
    <p:sldId id="457" r:id="rId49"/>
    <p:sldId id="458" r:id="rId50"/>
    <p:sldId id="459" r:id="rId51"/>
    <p:sldId id="460" r:id="rId52"/>
    <p:sldId id="461" r:id="rId53"/>
    <p:sldId id="462" r:id="rId54"/>
    <p:sldId id="463" r:id="rId55"/>
    <p:sldId id="464" r:id="rId56"/>
    <p:sldId id="465" r:id="rId57"/>
    <p:sldId id="466" r:id="rId58"/>
    <p:sldId id="467" r:id="rId59"/>
    <p:sldId id="468" r:id="rId60"/>
    <p:sldId id="469" r:id="rId61"/>
    <p:sldId id="472" r:id="rId62"/>
    <p:sldId id="473" r:id="rId63"/>
    <p:sldId id="474" r:id="rId64"/>
    <p:sldId id="475" r:id="rId65"/>
    <p:sldId id="476" r:id="rId66"/>
    <p:sldId id="477" r:id="rId67"/>
    <p:sldId id="478" r:id="rId68"/>
    <p:sldId id="479" r:id="rId69"/>
    <p:sldId id="480" r:id="rId70"/>
    <p:sldId id="481" r:id="rId71"/>
    <p:sldId id="485" r:id="rId72"/>
    <p:sldId id="484" r:id="rId73"/>
  </p:sldIdLst>
  <p:sldSz cx="9144000" cy="6858000" type="screen4x3"/>
  <p:notesSz cx="6858000" cy="9144000"/>
  <p:custDataLst>
    <p:tags r:id="rId76"/>
  </p:custDataLst>
  <p:defaultTextStyle>
    <a:defPPr>
      <a:defRPr lang="en-US"/>
    </a:defPPr>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vl6pPr marL="2286000" lvl="5"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6pPr>
    <a:lvl7pPr marL="2743200" lvl="6"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7pPr>
    <a:lvl8pPr marL="3200400" lvl="7"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8pPr>
    <a:lvl9pPr marL="3657600" lvl="8"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0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66"/>
    <a:srgbClr val="9900FF"/>
    <a:srgbClr val="DDDDDD"/>
    <a:srgbClr val="663300"/>
    <a:srgbClr val="CC0000"/>
    <a:srgbClr val="A50021"/>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95992" autoAdjust="0"/>
  </p:normalViewPr>
  <p:slideViewPr>
    <p:cSldViewPr showGuides="1">
      <p:cViewPr varScale="1">
        <p:scale>
          <a:sx n="102" d="100"/>
          <a:sy n="102" d="100"/>
        </p:scale>
        <p:origin x="859" y="82"/>
      </p:cViewPr>
      <p:guideLst>
        <p:guide orient="horz" pos="2105"/>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7"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8"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818E688-0269-435B-9EBE-057833F419DE}" type="slidenum">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4"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15C96A3-7EB0-416B-83CB-A116915BC676}" type="slidenum">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zh-CN" altLang="en-US" dirty="0">
                <a:cs typeface="Times New Roman" panose="02020603050405020304" pitchFamily="18" charset="0"/>
              </a:rPr>
              <a:t>1</a:t>
            </a:fld>
            <a:endParaRPr lang="zh-CN" altLang="en-US" dirty="0">
              <a:ea typeface="Times New Roman" panose="02020603050405020304" pitchFamily="18" charset="0"/>
              <a:cs typeface="Times New Roman" panose="02020603050405020304" pitchFamily="18" charset="0"/>
            </a:endParaRPr>
          </a:p>
        </p:txBody>
      </p:sp>
      <p:sp>
        <p:nvSpPr>
          <p:cNvPr id="8195" name="Rectangle 2"/>
          <p:cNvSpPr>
            <a:spLocks noGrp="1" noRot="1" noChangeAspect="1" noTextEdit="1"/>
          </p:cNvSpPr>
          <p:nvPr>
            <p:ph type="sldImg"/>
          </p:nvPr>
        </p:nvSpPr>
        <p:spPr>
          <a:ln/>
        </p:spPr>
      </p:sp>
      <p:sp>
        <p:nvSpPr>
          <p:cNvPr id="8196" name="Rectangle 3"/>
          <p:cNvSpPr>
            <a:spLocks noGrp="1"/>
          </p:cNvSpPr>
          <p:nvPr>
            <p:ph type="body" idx="1"/>
          </p:nvPr>
        </p:nvSpPr>
        <p:spPr>
          <a:ln/>
        </p:spPr>
        <p:txBody>
          <a:bodyPr wrap="square" lIns="91440" tIns="45720" rIns="91440" bIns="45720" anchor="t" anchorCtr="0"/>
          <a:lstStyle/>
          <a:p>
            <a:pPr lvl="0" eaLnBrk="1" hangingPunct="1"/>
            <a:r>
              <a:rPr lang="zh-CN" altLang="en-US" dirty="0"/>
              <a:t>欢迎辞</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a:t>
            </a:r>
          </a:p>
          <a:p>
            <a:endParaRPr lang="zh-CN" altLang="en-US" dirty="0"/>
          </a:p>
        </p:txBody>
      </p:sp>
    </p:spTree>
    <p:extLst>
      <p:ext uri="{BB962C8B-B14F-4D97-AF65-F5344CB8AC3E}">
        <p14:creationId xmlns:p14="http://schemas.microsoft.com/office/powerpoint/2010/main" val="1205777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3f(a)+f(x)-f(a)-3f(x)=2f(a)-2f(x)&gt;=0</a:t>
            </a:r>
            <a:endParaRPr lang="zh-CN" altLang="en-US" dirty="0"/>
          </a:p>
        </p:txBody>
      </p:sp>
    </p:spTree>
    <p:extLst>
      <p:ext uri="{BB962C8B-B14F-4D97-AF65-F5344CB8AC3E}">
        <p14:creationId xmlns:p14="http://schemas.microsoft.com/office/powerpoint/2010/main" val="3564996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Minimum spanning tree</a:t>
            </a:r>
            <a:endParaRPr lang="zh-CN" altLang="en-US" dirty="0"/>
          </a:p>
        </p:txBody>
      </p:sp>
    </p:spTree>
    <p:extLst>
      <p:ext uri="{BB962C8B-B14F-4D97-AF65-F5344CB8AC3E}">
        <p14:creationId xmlns:p14="http://schemas.microsoft.com/office/powerpoint/2010/main" val="2584460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ln/>
        </p:spPr>
        <p:txBody>
          <a:bodyPr wrap="square" lIns="91440" tIns="45720" rIns="91440" bIns="45720" anchor="t" anchorCtr="0"/>
          <a:lstStyle/>
          <a:p>
            <a:pPr lvl="0"/>
            <a:endParaRPr lang="zh-CN" altLang="en-US" dirty="0"/>
          </a:p>
        </p:txBody>
      </p:sp>
      <p:sp>
        <p:nvSpPr>
          <p:cNvPr id="8294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buNone/>
            </a:pPr>
            <a:fld id="{9A0DB2DC-4C9A-4742-B13C-FB6460FD3503}" type="slidenum">
              <a:rPr lang="zh-CN" altLang="en-US" sz="1200" dirty="0">
                <a:solidFill>
                  <a:schemeClr val="tx1"/>
                </a:solidFill>
                <a:latin typeface="Times New Roman" panose="02020603050405020304" pitchFamily="18" charset="0"/>
                <a:ea typeface="宋体" panose="02010600030101010101" pitchFamily="2" charset="-122"/>
              </a:rPr>
              <a:t>72</a:t>
            </a:fld>
            <a:endParaRPr lang="zh-CN" altLang="en-US" sz="1200" dirty="0">
              <a:solidFill>
                <a:schemeClr val="tx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95702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一个硬币：</a:t>
            </a:r>
            <a:r>
              <a:rPr lang="en-US" altLang="zh-CN" sz="1200" dirty="0">
                <a:solidFill>
                  <a:srgbClr val="333333"/>
                </a:solidFill>
                <a:latin typeface="pingfang SC"/>
              </a:rPr>
              <a:t>1</a:t>
            </a:r>
            <a:r>
              <a:rPr lang="zh-CN" altLang="en-US" sz="1200" dirty="0">
                <a:solidFill>
                  <a:srgbClr val="333333"/>
                </a:solidFill>
                <a:latin typeface="pingfang SC"/>
              </a:rPr>
              <a:t>、</a:t>
            </a:r>
            <a:r>
              <a:rPr lang="en-US" altLang="zh-CN" sz="1200" dirty="0">
                <a:solidFill>
                  <a:srgbClr val="333333"/>
                </a:solidFill>
                <a:latin typeface="pingfang SC"/>
              </a:rPr>
              <a:t>2</a:t>
            </a:r>
            <a:r>
              <a:rPr lang="zh-CN" altLang="en-US" sz="1200" dirty="0">
                <a:solidFill>
                  <a:srgbClr val="333333"/>
                </a:solidFill>
                <a:latin typeface="pingfang SC"/>
              </a:rPr>
              <a:t>、</a:t>
            </a:r>
            <a:r>
              <a:rPr lang="en-US" altLang="zh-CN" sz="1200" dirty="0">
                <a:solidFill>
                  <a:srgbClr val="333333"/>
                </a:solidFill>
                <a:latin typeface="pingfang SC"/>
              </a:rPr>
              <a:t>7</a:t>
            </a:r>
            <a:r>
              <a:rPr lang="zh-CN" altLang="en-US" sz="1200" dirty="0">
                <a:solidFill>
                  <a:srgbClr val="333333"/>
                </a:solidFill>
                <a:latin typeface="pingfang SC"/>
              </a:rPr>
              <a:t>、</a:t>
            </a:r>
            <a:r>
              <a:rPr lang="en-US" altLang="zh-CN" sz="1200" dirty="0">
                <a:solidFill>
                  <a:srgbClr val="333333"/>
                </a:solidFill>
                <a:latin typeface="pingfang SC"/>
              </a:rPr>
              <a:t>8</a:t>
            </a:r>
            <a:r>
              <a:rPr lang="zh-CN" altLang="en-US" sz="1200" dirty="0">
                <a:solidFill>
                  <a:srgbClr val="333333"/>
                </a:solidFill>
                <a:latin typeface="pingfang SC"/>
              </a:rPr>
              <a:t>、</a:t>
            </a:r>
            <a:r>
              <a:rPr lang="en-US" altLang="zh-CN" sz="1200" dirty="0">
                <a:solidFill>
                  <a:srgbClr val="333333"/>
                </a:solidFill>
                <a:latin typeface="pingfang SC"/>
              </a:rPr>
              <a:t>12</a:t>
            </a:r>
            <a:r>
              <a:rPr lang="zh-CN" altLang="en-US" sz="1200" dirty="0">
                <a:solidFill>
                  <a:srgbClr val="333333"/>
                </a:solidFill>
                <a:latin typeface="pingfang SC"/>
              </a:rPr>
              <a:t>、</a:t>
            </a:r>
            <a:r>
              <a:rPr lang="en-US" altLang="zh-CN" sz="1200" dirty="0">
                <a:solidFill>
                  <a:srgbClr val="333333"/>
                </a:solidFill>
                <a:latin typeface="pingfang SC"/>
              </a:rPr>
              <a:t>50</a:t>
            </a:r>
            <a:r>
              <a:rPr lang="zh-CN" altLang="en-US" sz="1200" dirty="0">
                <a:solidFill>
                  <a:srgbClr val="333333"/>
                </a:solidFill>
                <a:latin typeface="pingfang SC"/>
              </a:rPr>
              <a:t>；两个硬币：</a:t>
            </a:r>
            <a:r>
              <a:rPr lang="en-US" altLang="zh-CN" sz="1200" dirty="0">
                <a:solidFill>
                  <a:srgbClr val="333333"/>
                </a:solidFill>
                <a:latin typeface="pingfang SC"/>
              </a:rPr>
              <a:t>3,8,9,15,20,62……</a:t>
            </a:r>
            <a:endParaRPr lang="zh-CN" altLang="en-US" dirty="0"/>
          </a:p>
        </p:txBody>
      </p:sp>
    </p:spTree>
    <p:extLst>
      <p:ext uri="{BB962C8B-B14F-4D97-AF65-F5344CB8AC3E}">
        <p14:creationId xmlns:p14="http://schemas.microsoft.com/office/powerpoint/2010/main" val="2902270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55196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altLang="zh-CN" sz="1200" spc="-10" dirty="0">
                <a:solidFill>
                  <a:srgbClr val="000066"/>
                </a:solidFill>
                <a:latin typeface="Arial"/>
                <a:cs typeface="Arial"/>
              </a:rPr>
              <a:t>a</a:t>
            </a:r>
            <a:r>
              <a:rPr lang="zh-CN" altLang="en-US" sz="1200" spc="-20" dirty="0">
                <a:solidFill>
                  <a:srgbClr val="000066"/>
                </a:solidFill>
                <a:latin typeface="新宋体"/>
                <a:cs typeface="新宋体"/>
              </a:rPr>
              <a:t>与</a:t>
            </a:r>
            <a:r>
              <a:rPr lang="en-US" altLang="zh-CN" sz="1200" spc="-10" dirty="0">
                <a:solidFill>
                  <a:srgbClr val="000066"/>
                </a:solidFill>
                <a:latin typeface="Arial"/>
                <a:cs typeface="Arial"/>
              </a:rPr>
              <a:t>b</a:t>
            </a:r>
            <a:r>
              <a:rPr lang="zh-CN" altLang="en-US" sz="1200" spc="-20" dirty="0">
                <a:solidFill>
                  <a:srgbClr val="000066"/>
                </a:solidFill>
                <a:latin typeface="新宋体"/>
                <a:cs typeface="新宋体"/>
              </a:rPr>
              <a:t>不重叠的情况，不存在，因为</a:t>
            </a:r>
            <a:r>
              <a:rPr lang="en-US" altLang="zh-CN" sz="1200" spc="-20" dirty="0">
                <a:solidFill>
                  <a:srgbClr val="000066"/>
                </a:solidFill>
                <a:latin typeface="Arial"/>
                <a:cs typeface="Arial"/>
              </a:rPr>
              <a:t>B</a:t>
            </a:r>
            <a:r>
              <a:rPr lang="zh-CN" altLang="en-US" sz="1200" spc="-20" dirty="0">
                <a:solidFill>
                  <a:srgbClr val="000066"/>
                </a:solidFill>
                <a:latin typeface="新宋体"/>
                <a:cs typeface="新宋体"/>
              </a:rPr>
              <a:t>答案已经是最优解了，如果</a:t>
            </a:r>
            <a:r>
              <a:rPr lang="en-US" altLang="zh-CN" sz="1200" spc="-10" dirty="0">
                <a:solidFill>
                  <a:srgbClr val="000066"/>
                </a:solidFill>
                <a:latin typeface="Arial"/>
                <a:cs typeface="Arial"/>
              </a:rPr>
              <a:t>ab</a:t>
            </a:r>
            <a:r>
              <a:rPr lang="zh-CN" altLang="en-US" sz="1200" spc="-25" dirty="0">
                <a:solidFill>
                  <a:srgbClr val="000066"/>
                </a:solidFill>
                <a:latin typeface="新宋体"/>
                <a:cs typeface="新宋体"/>
              </a:rPr>
              <a:t>不重叠，那么</a:t>
            </a:r>
            <a:r>
              <a:rPr lang="zh-CN" altLang="en-US" sz="1200" spc="-50" dirty="0">
                <a:solidFill>
                  <a:srgbClr val="000066"/>
                </a:solidFill>
                <a:latin typeface="新宋体"/>
                <a:cs typeface="新宋体"/>
              </a:rPr>
              <a:t> </a:t>
            </a:r>
            <a:r>
              <a:rPr lang="en-US" altLang="zh-CN" sz="1200" spc="-50" dirty="0">
                <a:solidFill>
                  <a:srgbClr val="000066"/>
                </a:solidFill>
                <a:latin typeface="新宋体"/>
                <a:cs typeface="新宋体"/>
              </a:rPr>
              <a:t>B</a:t>
            </a:r>
            <a:r>
              <a:rPr lang="zh-CN" altLang="en-US" sz="1200" spc="-20" dirty="0">
                <a:solidFill>
                  <a:srgbClr val="000066"/>
                </a:solidFill>
                <a:latin typeface="新宋体"/>
                <a:cs typeface="新宋体"/>
              </a:rPr>
              <a:t>答案仍然可以加入</a:t>
            </a:r>
            <a:r>
              <a:rPr lang="en-US" altLang="zh-CN" sz="1200" spc="-10" dirty="0">
                <a:solidFill>
                  <a:srgbClr val="000066"/>
                </a:solidFill>
                <a:latin typeface="Arial"/>
                <a:cs typeface="Arial"/>
              </a:rPr>
              <a:t>a</a:t>
            </a:r>
            <a:r>
              <a:rPr lang="zh-CN" altLang="en-US" sz="1200" spc="-20" dirty="0">
                <a:solidFill>
                  <a:srgbClr val="000066"/>
                </a:solidFill>
                <a:latin typeface="新宋体"/>
                <a:cs typeface="新宋体"/>
              </a:rPr>
              <a:t>活动，</a:t>
            </a:r>
            <a:r>
              <a:rPr lang="en-US" altLang="zh-CN" sz="1200" spc="-20" dirty="0">
                <a:solidFill>
                  <a:srgbClr val="000066"/>
                </a:solidFill>
                <a:latin typeface="Arial"/>
                <a:cs typeface="Arial"/>
              </a:rPr>
              <a:t>B</a:t>
            </a:r>
            <a:r>
              <a:rPr lang="zh-CN" altLang="en-US" sz="1200" spc="-25" dirty="0">
                <a:solidFill>
                  <a:srgbClr val="000066"/>
                </a:solidFill>
                <a:latin typeface="新宋体"/>
                <a:cs typeface="新宋体"/>
              </a:rPr>
              <a:t>答案不是最优解</a:t>
            </a:r>
            <a:endParaRPr lang="en-US" altLang="zh-CN" sz="1200" spc="-25" dirty="0">
              <a:solidFill>
                <a:srgbClr val="000066"/>
              </a:solidFill>
              <a:latin typeface="新宋体"/>
              <a:cs typeface="新宋体"/>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1" spc="-20" dirty="0">
                <a:latin typeface="新宋体"/>
                <a:cs typeface="新宋体"/>
              </a:rPr>
              <a:t>2</a:t>
            </a:r>
            <a:r>
              <a:rPr lang="zh-CN" altLang="en-US" sz="1200" b="1" spc="-20" dirty="0">
                <a:latin typeface="新宋体"/>
                <a:cs typeface="新宋体"/>
              </a:rPr>
              <a:t>和</a:t>
            </a:r>
            <a:r>
              <a:rPr lang="en-US" altLang="zh-CN" sz="1200" b="1" spc="-20" dirty="0">
                <a:latin typeface="新宋体"/>
                <a:cs typeface="新宋体"/>
              </a:rPr>
              <a:t>3. </a:t>
            </a:r>
            <a:r>
              <a:rPr lang="zh-CN" altLang="en-US" sz="1200" b="1" spc="-20" dirty="0">
                <a:latin typeface="新宋体"/>
                <a:cs typeface="新宋体"/>
              </a:rPr>
              <a:t>可以把</a:t>
            </a:r>
            <a:r>
              <a:rPr lang="en-US" altLang="zh-CN" sz="1200" b="1" dirty="0">
                <a:latin typeface="Times New Roman"/>
                <a:cs typeface="Times New Roman"/>
              </a:rPr>
              <a:t>b</a:t>
            </a:r>
            <a:r>
              <a:rPr lang="zh-CN" altLang="en-US" sz="1200" b="1" spc="-20" dirty="0">
                <a:latin typeface="新宋体"/>
                <a:cs typeface="新宋体"/>
              </a:rPr>
              <a:t>替换成</a:t>
            </a:r>
            <a:r>
              <a:rPr lang="en-US" altLang="zh-CN" sz="1200" b="1" spc="-10" dirty="0">
                <a:latin typeface="Times New Roman"/>
                <a:cs typeface="Times New Roman"/>
              </a:rPr>
              <a:t>a</a:t>
            </a:r>
            <a:r>
              <a:rPr lang="zh-CN" altLang="en-US" sz="1200" b="1" spc="-25" dirty="0">
                <a:latin typeface="新宋体"/>
                <a:cs typeface="新宋体"/>
              </a:rPr>
              <a:t>，对结果没有影响的，所以最</a:t>
            </a:r>
            <a:r>
              <a:rPr lang="zh-CN" altLang="en-US" sz="1200" b="1" spc="-20" dirty="0">
                <a:latin typeface="新宋体"/>
                <a:cs typeface="新宋体"/>
              </a:rPr>
              <a:t>优解一定有</a:t>
            </a:r>
            <a:r>
              <a:rPr lang="en-US" altLang="zh-CN" sz="1200" b="1" spc="-10" dirty="0">
                <a:latin typeface="Times New Roman"/>
                <a:cs typeface="Times New Roman"/>
              </a:rPr>
              <a:t>a</a:t>
            </a:r>
            <a:r>
              <a:rPr lang="zh-CN" altLang="en-US" sz="1200" b="1" spc="-20" dirty="0">
                <a:latin typeface="新宋体"/>
                <a:cs typeface="新宋体"/>
              </a:rPr>
              <a:t>，即</a:t>
            </a:r>
            <a:r>
              <a:rPr lang="zh-CN" altLang="en-US" sz="1200" b="1" spc="-25" dirty="0">
                <a:solidFill>
                  <a:srgbClr val="C00000"/>
                </a:solidFill>
                <a:latin typeface="新宋体"/>
                <a:cs typeface="新宋体"/>
              </a:rPr>
              <a:t>最优解一定含结束最早的活动</a:t>
            </a:r>
            <a:endParaRPr lang="en-US" altLang="zh-CN" sz="1200" b="1" spc="-25" dirty="0">
              <a:solidFill>
                <a:srgbClr val="C00000"/>
              </a:solidFill>
              <a:latin typeface="新宋体"/>
              <a:cs typeface="新宋体"/>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spc="-25" dirty="0">
              <a:solidFill>
                <a:srgbClr val="C00000"/>
              </a:solidFill>
              <a:latin typeface="新宋体"/>
              <a:cs typeface="新宋体"/>
            </a:endParaRPr>
          </a:p>
          <a:p>
            <a:pPr marL="312420" indent="-299720">
              <a:lnSpc>
                <a:spcPct val="100000"/>
              </a:lnSpc>
              <a:spcBef>
                <a:spcPts val="960"/>
              </a:spcBef>
              <a:buClr>
                <a:srgbClr val="CC9900"/>
              </a:buClr>
              <a:buSzPct val="64583"/>
              <a:buFont typeface="Wingdings"/>
              <a:buChar char=""/>
              <a:tabLst>
                <a:tab pos="312420" algn="l"/>
              </a:tabLst>
            </a:pPr>
            <a:r>
              <a:rPr lang="en-US" altLang="zh-CN" sz="1200" b="1" dirty="0">
                <a:latin typeface="Times New Roman"/>
                <a:cs typeface="Times New Roman"/>
              </a:rPr>
              <a:t>a</a:t>
            </a:r>
            <a:r>
              <a:rPr lang="zh-CN" altLang="en-US" sz="1200" b="1" spc="-20" dirty="0">
                <a:latin typeface="新宋体"/>
                <a:cs typeface="新宋体"/>
              </a:rPr>
              <a:t>活动比</a:t>
            </a:r>
            <a:r>
              <a:rPr lang="en-US" altLang="zh-CN" sz="1200" b="1" dirty="0">
                <a:latin typeface="Times New Roman"/>
                <a:cs typeface="Times New Roman"/>
              </a:rPr>
              <a:t>b</a:t>
            </a:r>
            <a:r>
              <a:rPr lang="zh-CN" altLang="en-US" sz="1200" b="1" spc="-20" dirty="0">
                <a:latin typeface="新宋体"/>
                <a:cs typeface="新宋体"/>
              </a:rPr>
              <a:t>结束早，而答案</a:t>
            </a:r>
            <a:r>
              <a:rPr lang="en-US" altLang="zh-CN" sz="1200" b="1" dirty="0">
                <a:latin typeface="Times New Roman"/>
                <a:cs typeface="Times New Roman"/>
              </a:rPr>
              <a:t>B</a:t>
            </a:r>
            <a:r>
              <a:rPr lang="zh-CN" altLang="en-US" sz="1200" b="1" spc="-35" dirty="0">
                <a:latin typeface="新宋体"/>
                <a:cs typeface="新宋体"/>
              </a:rPr>
              <a:t>中，</a:t>
            </a:r>
            <a:r>
              <a:rPr lang="en-US" altLang="zh-CN" sz="1200" b="1" dirty="0">
                <a:latin typeface="Times New Roman"/>
                <a:cs typeface="Times New Roman"/>
              </a:rPr>
              <a:t>b</a:t>
            </a:r>
            <a:r>
              <a:rPr lang="zh-CN" altLang="en-US" sz="1200" b="1" spc="-25" dirty="0">
                <a:latin typeface="新宋体"/>
                <a:cs typeface="新宋体"/>
              </a:rPr>
              <a:t>和下一个活动必定不冲突。</a:t>
            </a:r>
            <a:r>
              <a:rPr lang="zh-CN" altLang="en-US" sz="1200" b="1" spc="-20" dirty="0">
                <a:latin typeface="新宋体"/>
                <a:cs typeface="新宋体"/>
              </a:rPr>
              <a:t>而</a:t>
            </a:r>
            <a:r>
              <a:rPr lang="en-US" altLang="zh-CN" sz="1200" b="1" dirty="0">
                <a:latin typeface="Times New Roman"/>
                <a:cs typeface="Times New Roman"/>
              </a:rPr>
              <a:t>a</a:t>
            </a:r>
            <a:r>
              <a:rPr lang="zh-CN" altLang="en-US" sz="1200" b="1" spc="-20" dirty="0">
                <a:latin typeface="新宋体"/>
                <a:cs typeface="新宋体"/>
              </a:rPr>
              <a:t>早于</a:t>
            </a:r>
            <a:r>
              <a:rPr lang="en-US" altLang="zh-CN" sz="1200" b="1" dirty="0">
                <a:latin typeface="Times New Roman"/>
                <a:cs typeface="Times New Roman"/>
              </a:rPr>
              <a:t>b</a:t>
            </a:r>
            <a:r>
              <a:rPr lang="zh-CN" altLang="en-US" sz="1200" b="1" spc="-20" dirty="0">
                <a:latin typeface="新宋体"/>
                <a:cs typeface="新宋体"/>
              </a:rPr>
              <a:t>结束，可以想到，</a:t>
            </a:r>
            <a:r>
              <a:rPr lang="en-US" altLang="zh-CN" sz="1200" b="1" spc="-10" dirty="0">
                <a:latin typeface="Times New Roman"/>
                <a:cs typeface="Times New Roman"/>
              </a:rPr>
              <a:t>a</a:t>
            </a:r>
            <a:r>
              <a:rPr lang="zh-CN" altLang="en-US" sz="1200" b="1" spc="-20" dirty="0">
                <a:latin typeface="新宋体"/>
                <a:cs typeface="新宋体"/>
              </a:rPr>
              <a:t>与答案</a:t>
            </a:r>
            <a:r>
              <a:rPr lang="en-US" altLang="zh-CN" sz="1200" b="1" dirty="0">
                <a:latin typeface="Times New Roman"/>
                <a:cs typeface="Times New Roman"/>
              </a:rPr>
              <a:t>B</a:t>
            </a:r>
            <a:r>
              <a:rPr lang="zh-CN" altLang="en-US" sz="1200" b="1" spc="-30" dirty="0">
                <a:latin typeface="新宋体"/>
                <a:cs typeface="新宋体"/>
              </a:rPr>
              <a:t>中的活动也不冲突</a:t>
            </a:r>
            <a:endParaRPr lang="zh-CN" altLang="en-US" sz="1200" dirty="0">
              <a:latin typeface="新宋体"/>
              <a:cs typeface="新宋体"/>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latin typeface="新宋体"/>
              <a:cs typeface="新宋体"/>
            </a:endParaRP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endParaRPr lang="zh-CN" altLang="en-US" sz="1200" dirty="0">
              <a:latin typeface="新宋体"/>
              <a:cs typeface="新宋体"/>
            </a:endParaRPr>
          </a:p>
          <a:p>
            <a:endParaRPr lang="zh-CN" altLang="en-US" dirty="0"/>
          </a:p>
        </p:txBody>
      </p:sp>
    </p:spTree>
    <p:extLst>
      <p:ext uri="{BB962C8B-B14F-4D97-AF65-F5344CB8AC3E}">
        <p14:creationId xmlns:p14="http://schemas.microsoft.com/office/powerpoint/2010/main" val="1174437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98783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如果问题的最优解包含两个以上子问题的最优解，且子问题多有重叠，考虑用动态规划算法。</a:t>
            </a:r>
            <a:endParaRPr lang="en-US" altLang="zh-CN" dirty="0"/>
          </a:p>
          <a:p>
            <a:r>
              <a:rPr lang="zh-CN" altLang="en-US" dirty="0"/>
              <a:t>如果问题经过贪心选择后，只剩下一个子问题，且具有优化子结构，可以用贪心算法。</a:t>
            </a:r>
          </a:p>
          <a:p>
            <a:endParaRPr lang="zh-CN" altLang="en-US" dirty="0"/>
          </a:p>
        </p:txBody>
      </p:sp>
    </p:spTree>
    <p:extLst>
      <p:ext uri="{BB962C8B-B14F-4D97-AF65-F5344CB8AC3E}">
        <p14:creationId xmlns:p14="http://schemas.microsoft.com/office/powerpoint/2010/main" val="965558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2117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如果问题的最优解包含两个以上子问题的最优解，且子问题多有重叠，考虑用动态规划算法。</a:t>
            </a:r>
            <a:endParaRPr lang="en-US" altLang="zh-CN" dirty="0"/>
          </a:p>
          <a:p>
            <a:r>
              <a:rPr lang="zh-CN" altLang="en-US" dirty="0"/>
              <a:t>如果问题经过贪心选择后，只剩下一个子问题，且具有优化子结构，可以用贪心算法。</a:t>
            </a:r>
          </a:p>
        </p:txBody>
      </p:sp>
    </p:spTree>
    <p:extLst>
      <p:ext uri="{BB962C8B-B14F-4D97-AF65-F5344CB8AC3E}">
        <p14:creationId xmlns:p14="http://schemas.microsoft.com/office/powerpoint/2010/main" val="4261357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贪心选择性质的证明：反证法。假设最优解中不包含重量最小的集装箱</a:t>
            </a:r>
            <a:r>
              <a:rPr lang="en-US" altLang="zh-CN" dirty="0"/>
              <a:t>1</a:t>
            </a:r>
            <a:r>
              <a:rPr lang="zh-CN" altLang="en-US" dirty="0"/>
              <a:t>，假设问题的最优解中包含第</a:t>
            </a:r>
            <a:r>
              <a:rPr lang="en-US" altLang="zh-CN" dirty="0" err="1"/>
              <a:t>i</a:t>
            </a:r>
            <a:r>
              <a:rPr lang="zh-CN" altLang="en-US" dirty="0"/>
              <a:t>个集装箱，</a:t>
            </a:r>
            <a:r>
              <a:rPr lang="en-US" altLang="zh-CN" dirty="0" err="1"/>
              <a:t>wi</a:t>
            </a:r>
            <a:r>
              <a:rPr lang="en-US" altLang="zh-CN" dirty="0"/>
              <a:t>&gt;=w1</a:t>
            </a:r>
            <a:r>
              <a:rPr lang="zh-CN" altLang="en-US" dirty="0"/>
              <a:t>，用</a:t>
            </a:r>
            <a:r>
              <a:rPr lang="en-US" altLang="zh-CN" dirty="0"/>
              <a:t>1</a:t>
            </a:r>
            <a:r>
              <a:rPr lang="zh-CN" altLang="en-US" dirty="0"/>
              <a:t>替换</a:t>
            </a:r>
            <a:r>
              <a:rPr lang="en-US" altLang="zh-CN" dirty="0" err="1"/>
              <a:t>i</a:t>
            </a:r>
            <a:r>
              <a:rPr lang="zh-CN" altLang="en-US" dirty="0"/>
              <a:t>，也是问题的最优解。矛盾。固最优解中一定包含重量最小的集装箱。</a:t>
            </a:r>
          </a:p>
        </p:txBody>
      </p:sp>
    </p:spTree>
    <p:extLst>
      <p:ext uri="{BB962C8B-B14F-4D97-AF65-F5344CB8AC3E}">
        <p14:creationId xmlns:p14="http://schemas.microsoft.com/office/powerpoint/2010/main" val="4099600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7"/>
          <p:cNvSpPr/>
          <p:nvPr/>
        </p:nvSpPr>
        <p:spPr>
          <a:xfrm>
            <a:off x="609600" y="1219200"/>
            <a:ext cx="7924800" cy="914400"/>
          </a:xfrm>
          <a:custGeom>
            <a:avLst/>
            <a:gdLst/>
            <a:ahLst/>
            <a:cxnLst>
              <a:cxn ang="0">
                <a:pos x="0" y="2147483646"/>
              </a:cxn>
              <a:cxn ang="0">
                <a:pos x="0" y="0"/>
              </a:cxn>
              <a:cxn ang="0">
                <a:pos x="2147483646"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a:p>
        </p:txBody>
      </p:sp>
      <p:sp>
        <p:nvSpPr>
          <p:cNvPr id="2051" name="Line 8"/>
          <p:cNvSpPr/>
          <p:nvPr/>
        </p:nvSpPr>
        <p:spPr>
          <a:xfrm>
            <a:off x="1981200" y="3962400"/>
            <a:ext cx="6511925" cy="0"/>
          </a:xfrm>
          <a:prstGeom prst="line">
            <a:avLst/>
          </a:prstGeom>
          <a:ln w="19050" cap="flat" cmpd="sng">
            <a:solidFill>
              <a:schemeClr val="accent1"/>
            </a:solidFill>
            <a:prstDash val="solid"/>
            <a:headEnd type="none" w="med" len="med"/>
            <a:tailEnd type="none" w="med" len="med"/>
          </a:ln>
        </p:spPr>
      </p:sp>
      <p:sp>
        <p:nvSpPr>
          <p:cNvPr id="346114" name="Rectangle 2"/>
          <p:cNvSpPr>
            <a:spLocks noGrp="1" noChangeArrowheads="1"/>
          </p:cNvSpPr>
          <p:nvPr>
            <p:ph type="ctrTitle"/>
          </p:nvPr>
        </p:nvSpPr>
        <p:spPr>
          <a:xfrm>
            <a:off x="914400" y="1524000"/>
            <a:ext cx="7623175" cy="1752600"/>
          </a:xfrm>
        </p:spPr>
        <p:txBody>
          <a:bodyPr/>
          <a:lstStyle>
            <a:lvl1pPr>
              <a:defRPr sz="5000"/>
            </a:lvl1pPr>
          </a:lstStyle>
          <a:p>
            <a:r>
              <a:rPr lang="en-US" altLang="zh-CN"/>
              <a:t>单击此处编辑母版标题样式</a:t>
            </a:r>
          </a:p>
        </p:txBody>
      </p:sp>
      <p:sp>
        <p:nvSpPr>
          <p:cNvPr id="346115"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en-US" altLang="zh-CN"/>
              <a:t>单击此处编辑母版副标题样式</a:t>
            </a:r>
          </a:p>
        </p:txBody>
      </p:sp>
      <p:sp>
        <p:nvSpPr>
          <p:cNvPr id="1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C95343A-BAB6-4691-8CFE-1533166FF3D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t>‹#›</a:t>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t>‹#›</a:t>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t>‹#›</a:t>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t>‹#›</a:t>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标题，文本与图表">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p:nvPr>
        </p:nvSpPr>
        <p:spPr>
          <a:xfrm>
            <a:off x="5145088" y="2017713"/>
            <a:ext cx="3810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a:ln>
                <a:noFill/>
              </a:ln>
              <a:solidFill>
                <a:schemeClr val="tx1"/>
              </a:solidFill>
              <a:effectLst/>
              <a:uLnTx/>
              <a:uFillTx/>
              <a:latin typeface="+mn-lt"/>
              <a:ea typeface="+mn-ea"/>
              <a:cs typeface="+mn-cs"/>
            </a:endParaRPr>
          </a:p>
        </p:txBody>
      </p:sp>
      <p:sp>
        <p:nvSpPr>
          <p:cNvPr id="9" name="日期占位符 4"/>
          <p:cNvSpPr>
            <a:spLocks noGrp="1"/>
          </p:cNvSpPr>
          <p:nvPr>
            <p:ph type="dt" sz="half" idx="12"/>
          </p:nvPr>
        </p:nvSpPr>
        <p:spPr bwMode="auto">
          <a:xfrm>
            <a:off x="1162050" y="6243638"/>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0" name="页脚占位符 5"/>
          <p:cNvSpPr>
            <a:spLocks noGrp="1"/>
          </p:cNvSpPr>
          <p:nvPr>
            <p:ph type="ftr" sz="quarter" idx="3"/>
          </p:nvPr>
        </p:nvSpPr>
        <p:spPr bwMode="auto">
          <a:xfrm>
            <a:off x="3657600" y="6243638"/>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1" name="灯片编号占位符 6"/>
          <p:cNvSpPr>
            <a:spLocks noGrp="1"/>
          </p:cNvSpPr>
          <p:nvPr>
            <p:ph type="sldNum" sz="quarter" idx="4"/>
          </p:nvPr>
        </p:nvSpPr>
        <p:spPr bwMode="auto">
          <a:xfrm>
            <a:off x="7042150" y="6243638"/>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CCB98B0-9082-4A4D-9334-1C2126B017DE}" type="slidenum">
              <a:rPr kumimoji="0" lang="zh-CN" altLang="en-US"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t>‹#›</a:t>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t>‹#›</a:t>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t>‹#›</a:t>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t>‹#›</a:t>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t>‹#›</a:t>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t>‹#›</a:t>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t>‹#›</a:t>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t>‹#›</a:t>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t>‹#›</a:t>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7813"/>
            <a:ext cx="8229600" cy="1139825"/>
          </a:xfrm>
          <a:prstGeom prst="rect">
            <a:avLst/>
          </a:prstGeom>
          <a:noFill/>
          <a:ln w="9525">
            <a:noFill/>
          </a:ln>
        </p:spPr>
        <p:txBody>
          <a:bodyPr/>
          <a:lstStyle/>
          <a:p>
            <a:pPr lvl="0"/>
            <a:r>
              <a:rPr lang="en-US" altLang="zh-CN" dirty="0"/>
              <a:t>单击此处编辑母版标题样式</a:t>
            </a:r>
          </a:p>
        </p:txBody>
      </p:sp>
      <p:sp>
        <p:nvSpPr>
          <p:cNvPr id="1027" name="Rectangle 3"/>
          <p:cNvSpPr>
            <a:spLocks noGrp="1"/>
          </p:cNvSpPr>
          <p:nvPr>
            <p:ph type="body" idx="1"/>
          </p:nvPr>
        </p:nvSpPr>
        <p:spPr>
          <a:xfrm>
            <a:off x="457200" y="1600200"/>
            <a:ext cx="8229600" cy="4530725"/>
          </a:xfrm>
          <a:prstGeom prst="rect">
            <a:avLst/>
          </a:prstGeom>
          <a:noFill/>
          <a:ln w="9525">
            <a:noFill/>
          </a:ln>
        </p:spPr>
        <p:txBody>
          <a:bodyPr/>
          <a:lstStyle/>
          <a:p>
            <a:pPr lvl="0"/>
            <a:r>
              <a:rPr lang="en-US" altLang="zh-CN" dirty="0"/>
              <a:t>单击此处编辑母版文本样式</a:t>
            </a:r>
          </a:p>
          <a:p>
            <a:pPr lvl="1"/>
            <a:r>
              <a:rPr lang="en-US" altLang="zh-CN" dirty="0"/>
              <a:t>第二级</a:t>
            </a:r>
          </a:p>
          <a:p>
            <a:pPr lvl="2"/>
            <a:r>
              <a:rPr lang="en-US" altLang="zh-CN" dirty="0"/>
              <a:t>第三级</a:t>
            </a:r>
          </a:p>
          <a:p>
            <a:pPr lvl="3"/>
            <a:r>
              <a:rPr lang="en-US" altLang="zh-CN" dirty="0"/>
              <a:t>第四级</a:t>
            </a:r>
          </a:p>
          <a:p>
            <a:pPr lvl="4"/>
            <a:r>
              <a:rPr lang="en-US" altLang="zh-CN" dirty="0"/>
              <a:t>第五级</a:t>
            </a:r>
          </a:p>
        </p:txBody>
      </p:sp>
      <p:sp>
        <p:nvSpPr>
          <p:cNvPr id="345092"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SzTx/>
              <a:buFontTx/>
              <a:buNone/>
              <a:defRPr sz="1200">
                <a:solidFill>
                  <a:schemeClr val="tx1"/>
                </a:solidFill>
                <a:latin typeface="+mj-lt"/>
                <a:ea typeface="+mn-ea"/>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345093"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spcBef>
                <a:spcPct val="0"/>
              </a:spcBef>
              <a:buClrTx/>
              <a:buSzTx/>
              <a:buFontTx/>
              <a:buNone/>
              <a:defRPr sz="1200">
                <a:solidFill>
                  <a:schemeClr val="tx1"/>
                </a:solidFill>
                <a:latin typeface="+mj-lt"/>
                <a:ea typeface="+mn-ea"/>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345094"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ClrTx/>
              <a:buSzTx/>
              <a:buFontTx/>
              <a:buNone/>
              <a:defRPr sz="1200">
                <a:solidFill>
                  <a:schemeClr val="tx1"/>
                </a:solidFill>
                <a:latin typeface="Garamond" pitchFamily="18" charset="0"/>
                <a:ea typeface="宋体" panose="02010600030101010101" pitchFamily="2" charset="-122"/>
                <a:cs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t>‹#›</a:t>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
        <p:nvSpPr>
          <p:cNvPr id="1031" name="Freeform 7"/>
          <p:cNvSpPr/>
          <p:nvPr/>
        </p:nvSpPr>
        <p:spPr>
          <a:xfrm>
            <a:off x="381000" y="228600"/>
            <a:ext cx="8229600" cy="609600"/>
          </a:xfrm>
          <a:custGeom>
            <a:avLst/>
            <a:gdLst/>
            <a:ahLst/>
            <a:cxnLst>
              <a:cxn ang="0">
                <a:pos x="0" y="2147483646"/>
              </a:cxn>
              <a:cxn ang="0">
                <a:pos x="0" y="0"/>
              </a:cxn>
              <a:cxn ang="0">
                <a:pos x="2147483646" y="0"/>
              </a:cxn>
            </a:cxnLst>
            <a:rect l="0" t="0" r="0" b="0"/>
            <a:pathLst>
              <a:path w="1000" h="1000">
                <a:moveTo>
                  <a:pt x="0" y="1000"/>
                </a:moveTo>
                <a:lnTo>
                  <a:pt x="0" y="0"/>
                </a:lnTo>
                <a:lnTo>
                  <a:pt x="1000" y="0"/>
                </a:lnTo>
              </a:path>
            </a:pathLst>
          </a:custGeom>
          <a:noFill/>
          <a:ln w="19050" cap="flat" cmpd="sng">
            <a:solidFill>
              <a:schemeClr val="accent1">
                <a:alpha val="100000"/>
              </a:schemeClr>
            </a:solidFill>
            <a:prstDash val="solid"/>
            <a:miter lim="800000"/>
            <a:headEnd type="none" w="med" len="med"/>
            <a:tailEnd type="none" w="med" len="med"/>
          </a:ln>
        </p:spPr>
        <p:txBody>
          <a:bodyPr/>
          <a:lstStyle/>
          <a:p>
            <a:endParaRPr lang="zh-CN" altLang="en-US"/>
          </a:p>
        </p:txBody>
      </p:sp>
      <p:sp>
        <p:nvSpPr>
          <p:cNvPr id="1032" name="Line 8"/>
          <p:cNvSpPr/>
          <p:nvPr/>
        </p:nvSpPr>
        <p:spPr>
          <a:xfrm>
            <a:off x="457200" y="6172200"/>
            <a:ext cx="8229600" cy="0"/>
          </a:xfrm>
          <a:prstGeom prst="line">
            <a:avLst/>
          </a:prstGeom>
          <a:ln w="19050" cap="flat" cmpd="sng">
            <a:solidFill>
              <a:schemeClr val="accent1"/>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24.png"/><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29.wmf"/><Relationship Id="rId4" Type="http://schemas.openxmlformats.org/officeDocument/2006/relationships/oleObject" Target="../embeddings/oleObject3.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8.png"/><Relationship Id="rId1" Type="http://schemas.openxmlformats.org/officeDocument/2006/relationships/slideLayout" Target="../slideLayouts/slideLayout12.xml"/><Relationship Id="rId5" Type="http://schemas.openxmlformats.org/officeDocument/2006/relationships/image" Target="../media/image39.wmf"/><Relationship Id="rId4" Type="http://schemas.openxmlformats.org/officeDocument/2006/relationships/oleObject" Target="../embeddings/oleObject6.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41.w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txBox="1">
            <a:spLocks noGrp="1"/>
          </p:cNvSpPr>
          <p:nvPr>
            <p:ph type="sldNum" sz="quarter" idx="4"/>
          </p:nvPr>
        </p:nvSpPr>
        <p:spPr>
          <a:ln/>
        </p:spPr>
        <p:txBody>
          <a:bodyPr anchor="b" anchorCtr="0"/>
          <a:lstStyle/>
          <a:p>
            <a:pPr marL="0" indent="0" algn="r" eaLnBrk="1" hangingPunct="1">
              <a:spcBef>
                <a:spcPct val="0"/>
              </a:spcBef>
              <a:buClrTx/>
              <a:buSzTx/>
              <a:buFontTx/>
              <a:buNone/>
            </a:pPr>
            <a:fld id="{9A0DB2DC-4C9A-4742-B13C-FB6460FD3503}" type="slidenum">
              <a:rPr lang="en-US" altLang="zh-CN" sz="1200" dirty="0">
                <a:latin typeface="Garamond" pitchFamily="18" charset="0"/>
                <a:ea typeface="+mn-ea"/>
                <a:cs typeface="Times New Roman" panose="02020603050405020304" pitchFamily="18" charset="0"/>
              </a:rPr>
              <a:t>1</a:t>
            </a:fld>
            <a:endParaRPr lang="en-US" altLang="zh-CN" sz="1200" dirty="0">
              <a:latin typeface="Garamond" pitchFamily="18" charset="0"/>
              <a:ea typeface="Times New Roman" panose="02020603050405020304" pitchFamily="18" charset="0"/>
              <a:cs typeface="Times New Roman" panose="02020603050405020304" pitchFamily="18" charset="0"/>
            </a:endParaRPr>
          </a:p>
        </p:txBody>
      </p:sp>
      <p:sp>
        <p:nvSpPr>
          <p:cNvPr id="282626" name="Rectangle 2"/>
          <p:cNvSpPr>
            <a:spLocks noGrp="1" noChangeArrowheads="1"/>
          </p:cNvSpPr>
          <p:nvPr>
            <p:ph type="ctrTitle"/>
          </p:nvPr>
        </p:nvSpPr>
        <p:spPr>
          <a:xfrm>
            <a:off x="684213" y="1916113"/>
            <a:ext cx="6408738" cy="1081088"/>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0" i="0" u="none" strike="noStrike" kern="0" cap="none" spc="0" normalizeH="0" baseline="0" noProof="0" dirty="0">
                <a:ln>
                  <a:noFill/>
                </a:ln>
                <a:solidFill>
                  <a:srgbClr val="8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第</a:t>
            </a:r>
            <a:r>
              <a:rPr kumimoji="0" lang="en-US" altLang="zh-CN" sz="3600" b="0" i="0" u="none" strike="noStrike" kern="0" cap="none" spc="0" normalizeH="0" baseline="0" noProof="0" dirty="0">
                <a:ln>
                  <a:noFill/>
                </a:ln>
                <a:solidFill>
                  <a:srgbClr val="8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a:t>
            </a:r>
            <a:r>
              <a:rPr kumimoji="0" lang="zh-CN" altLang="en-US" sz="3600" b="0" i="0" u="none" strike="noStrike" kern="0" cap="none" spc="0" normalizeH="0" baseline="0" noProof="0" dirty="0">
                <a:ln>
                  <a:noFill/>
                </a:ln>
                <a:solidFill>
                  <a:srgbClr val="8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章  贪心算法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10</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17411" name="Rectangle 2"/>
          <p:cNvSpPr>
            <a:spLocks noGrp="1"/>
          </p:cNvSpPr>
          <p:nvPr>
            <p:ph type="title"/>
          </p:nvPr>
        </p:nvSpPr>
        <p:spPr>
          <a:ln/>
        </p:spPr>
        <p:txBody>
          <a:bodyPr vert="horz" wrap="square" lIns="91440" tIns="45720" rIns="91440" bIns="45720" anchor="t" anchorCtr="0"/>
          <a:lstStyle/>
          <a:p>
            <a:r>
              <a:rPr lang="en-US" altLang="zh-CN" sz="4000" dirty="0">
                <a:latin typeface="黑体" panose="02010609060101010101" pitchFamily="49" charset="-122"/>
                <a:ea typeface="黑体" panose="02010609060101010101" pitchFamily="49" charset="-122"/>
              </a:rPr>
              <a:t>4.1 </a:t>
            </a:r>
            <a:r>
              <a:rPr lang="zh-CN" altLang="en-US" sz="4000" dirty="0">
                <a:latin typeface="黑体" panose="02010609060101010101" pitchFamily="49" charset="-122"/>
                <a:ea typeface="黑体" panose="02010609060101010101" pitchFamily="49" charset="-122"/>
              </a:rPr>
              <a:t>活动安排问题</a:t>
            </a:r>
          </a:p>
        </p:txBody>
      </p:sp>
      <p:sp>
        <p:nvSpPr>
          <p:cNvPr id="17412" name="Rectangle 3"/>
          <p:cNvSpPr>
            <a:spLocks noGrp="1"/>
          </p:cNvSpPr>
          <p:nvPr>
            <p:ph idx="1"/>
          </p:nvPr>
        </p:nvSpPr>
        <p:spPr>
          <a:xfrm>
            <a:off x="457200" y="1600200"/>
            <a:ext cx="8362950" cy="3900488"/>
          </a:xfrm>
          <a:ln/>
        </p:spPr>
        <p:txBody>
          <a:bodyPr vert="horz" wrap="square" lIns="91440" tIns="45720" rIns="91440" bIns="45720" anchor="t" anchorCtr="0"/>
          <a:lstStyle/>
          <a:p>
            <a:pPr marL="0" indent="0">
              <a:lnSpc>
                <a:spcPct val="130000"/>
              </a:lnSpc>
            </a:pPr>
            <a:r>
              <a:rPr lang="zh-CN" altLang="en-US" sz="2400" b="1" dirty="0">
                <a:latin typeface="Times New Roman" panose="02020603050405020304" pitchFamily="18" charset="0"/>
                <a:ea typeface="楷体_GB2312" pitchFamily="49" charset="-122"/>
              </a:rPr>
              <a:t>贪心算法并不总能求得问题的</a:t>
            </a:r>
            <a:r>
              <a:rPr lang="zh-CN" altLang="en-US" sz="2400" b="1" dirty="0">
                <a:solidFill>
                  <a:schemeClr val="hlink"/>
                </a:solidFill>
                <a:latin typeface="Times New Roman" panose="02020603050405020304" pitchFamily="18" charset="0"/>
                <a:ea typeface="楷体_GB2312" pitchFamily="49" charset="-122"/>
              </a:rPr>
              <a:t>整体最优解</a:t>
            </a:r>
            <a:r>
              <a:rPr lang="zh-CN" altLang="en-US" sz="2400" b="1" dirty="0">
                <a:latin typeface="Times New Roman" panose="02020603050405020304" pitchFamily="18" charset="0"/>
                <a:ea typeface="楷体_GB2312" pitchFamily="49" charset="-122"/>
              </a:rPr>
              <a:t>。</a:t>
            </a:r>
            <a:endParaRPr lang="en-US" altLang="zh-CN" sz="2400" b="1" dirty="0">
              <a:latin typeface="Times New Roman" panose="02020603050405020304" pitchFamily="18" charset="0"/>
              <a:ea typeface="楷体_GB2312" pitchFamily="49" charset="-122"/>
            </a:endParaRPr>
          </a:p>
          <a:p>
            <a:pPr marL="0" indent="0">
              <a:lnSpc>
                <a:spcPct val="130000"/>
              </a:lnSpc>
            </a:pPr>
            <a:endParaRPr lang="en-US" altLang="zh-CN" sz="2400" b="1" dirty="0">
              <a:latin typeface="Times New Roman" panose="02020603050405020304" pitchFamily="18" charset="0"/>
              <a:ea typeface="楷体_GB2312" pitchFamily="49" charset="-122"/>
            </a:endParaRPr>
          </a:p>
          <a:p>
            <a:pPr marL="0" indent="0">
              <a:lnSpc>
                <a:spcPct val="130000"/>
              </a:lnSpc>
            </a:pPr>
            <a:r>
              <a:rPr lang="zh-CN" altLang="en-US" sz="2400" b="1" dirty="0">
                <a:latin typeface="Times New Roman" panose="02020603050405020304" pitchFamily="18" charset="0"/>
                <a:ea typeface="楷体_GB2312" pitchFamily="49" charset="-122"/>
              </a:rPr>
              <a:t>但对于活动安排问题，</a:t>
            </a:r>
            <a:r>
              <a:rPr lang="zh-CN" altLang="en-US" sz="2400" b="1" u="sng" kern="1200" dirty="0">
                <a:solidFill>
                  <a:schemeClr val="accent2"/>
                </a:solidFill>
                <a:latin typeface="Times New Roman" panose="02020603050405020304" pitchFamily="18" charset="0"/>
                <a:cs typeface="Times New Roman" panose="02020603050405020304" pitchFamily="18" charset="0"/>
              </a:rPr>
              <a:t>按结束时间选择的</a:t>
            </a:r>
            <a:r>
              <a:rPr lang="zh-CN" altLang="en-US" sz="2400" b="1" dirty="0">
                <a:latin typeface="Times New Roman" panose="02020603050405020304" pitchFamily="18" charset="0"/>
                <a:ea typeface="楷体_GB2312" pitchFamily="49" charset="-122"/>
              </a:rPr>
              <a:t>贪心算法</a:t>
            </a:r>
            <a:r>
              <a:rPr lang="en-US" altLang="zh-CN" sz="2400" b="1" dirty="0" err="1">
                <a:latin typeface="Times New Roman" panose="02020603050405020304" pitchFamily="18" charset="0"/>
                <a:ea typeface="楷体_GB2312" pitchFamily="49" charset="-122"/>
              </a:rPr>
              <a:t>GreedySelector</a:t>
            </a:r>
            <a:r>
              <a:rPr lang="zh-CN" altLang="en-US" sz="2400" b="1" dirty="0">
                <a:latin typeface="Times New Roman" panose="02020603050405020304" pitchFamily="18" charset="0"/>
                <a:ea typeface="楷体_GB2312" pitchFamily="49" charset="-122"/>
              </a:rPr>
              <a:t>却总能求得的整体最优解，即它最终所确定的相容活动集合</a:t>
            </a:r>
            <a:r>
              <a:rPr lang="en-US" altLang="zh-CN" sz="2400" b="1" dirty="0">
                <a:latin typeface="Times New Roman" panose="02020603050405020304" pitchFamily="18" charset="0"/>
                <a:ea typeface="楷体_GB2312" pitchFamily="49" charset="-122"/>
              </a:rPr>
              <a:t>A</a:t>
            </a:r>
            <a:r>
              <a:rPr lang="zh-CN" altLang="en-US" sz="2400" b="1" dirty="0">
                <a:latin typeface="Times New Roman" panose="02020603050405020304" pitchFamily="18" charset="0"/>
                <a:ea typeface="楷体_GB2312" pitchFamily="49" charset="-122"/>
              </a:rPr>
              <a:t>的规模最大。这个结论可以证明。</a:t>
            </a:r>
            <a:endParaRPr lang="en-US" altLang="zh-CN" sz="2400" b="1" dirty="0">
              <a:latin typeface="Times New Roman" panose="02020603050405020304" pitchFamily="18" charset="0"/>
              <a:ea typeface="楷体_GB2312" pitchFamily="49" charset="-122"/>
            </a:endParaRPr>
          </a:p>
          <a:p>
            <a:pPr marL="514350" lvl="1" indent="-11430">
              <a:lnSpc>
                <a:spcPct val="100000"/>
              </a:lnSpc>
              <a:spcBef>
                <a:spcPts val="1620"/>
              </a:spcBef>
              <a:buSzPct val="95833"/>
              <a:buFont typeface="Times New Roman"/>
              <a:buAutoNum type="arabicPlain"/>
              <a:tabLst>
                <a:tab pos="972819" algn="l"/>
              </a:tabLst>
            </a:pPr>
            <a:r>
              <a:rPr lang="zh-CN" altLang="en-US" sz="2400" b="1" spc="-30" dirty="0">
                <a:latin typeface="新宋体"/>
                <a:cs typeface="新宋体"/>
              </a:rPr>
              <a:t>  数学归纳法</a:t>
            </a:r>
            <a:endParaRPr lang="zh-CN" altLang="en-US" sz="2400" dirty="0">
              <a:latin typeface="新宋体"/>
              <a:cs typeface="新宋体"/>
            </a:endParaRPr>
          </a:p>
          <a:p>
            <a:pPr marL="989330" lvl="1" indent="-486409">
              <a:lnSpc>
                <a:spcPct val="100000"/>
              </a:lnSpc>
              <a:spcBef>
                <a:spcPts val="25"/>
              </a:spcBef>
              <a:buSzPct val="95833"/>
              <a:buFont typeface="Arial"/>
              <a:buAutoNum type="arabicPlain"/>
              <a:tabLst>
                <a:tab pos="989330" algn="l"/>
              </a:tabLst>
            </a:pPr>
            <a:r>
              <a:rPr lang="zh-CN" altLang="en-US" sz="2400" b="1" spc="-25" dirty="0">
                <a:latin typeface="新宋体"/>
                <a:cs typeface="新宋体"/>
              </a:rPr>
              <a:t>每一步选择不比其他算法差</a:t>
            </a:r>
            <a:endParaRPr lang="zh-CN" altLang="en-US" sz="2400" dirty="0">
              <a:latin typeface="新宋体"/>
              <a:cs typeface="新宋体"/>
            </a:endParaRPr>
          </a:p>
          <a:p>
            <a:pPr marL="989330" lvl="1" indent="-486409">
              <a:lnSpc>
                <a:spcPct val="100000"/>
              </a:lnSpc>
              <a:buSzPct val="95833"/>
              <a:buFont typeface="Arial"/>
              <a:buAutoNum type="arabicPlain"/>
              <a:tabLst>
                <a:tab pos="989330" algn="l"/>
              </a:tabLst>
            </a:pPr>
            <a:r>
              <a:rPr lang="zh-CN" altLang="en-US" sz="2400" b="1" spc="-25" dirty="0">
                <a:latin typeface="新宋体"/>
                <a:cs typeface="新宋体"/>
              </a:rPr>
              <a:t>基于算法的输出结果</a:t>
            </a:r>
            <a:endParaRPr lang="en-US" altLang="zh-CN" sz="2400" b="1" spc="-25" dirty="0">
              <a:latin typeface="新宋体"/>
              <a:cs typeface="新宋体"/>
            </a:endParaRPr>
          </a:p>
          <a:p>
            <a:pPr marL="0" indent="0">
              <a:lnSpc>
                <a:spcPct val="130000"/>
              </a:lnSpc>
            </a:pPr>
            <a:endParaRPr lang="zh-CN" altLang="en-US" sz="2400" b="1" dirty="0">
              <a:latin typeface="Times New Roman" panose="02020603050405020304" pitchFamily="18" charset="0"/>
              <a:ea typeface="楷体_GB2312" pitchFamily="49" charset="-122"/>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82257"/>
            <a:ext cx="4088765" cy="634365"/>
          </a:xfrm>
          <a:prstGeom prst="rect">
            <a:avLst/>
          </a:prstGeom>
        </p:spPr>
        <p:txBody>
          <a:bodyPr vert="horz" wrap="square" lIns="0" tIns="12065" rIns="0" bIns="0" rtlCol="0">
            <a:spAutoFit/>
          </a:bodyPr>
          <a:lstStyle/>
          <a:p>
            <a:pPr marL="12700">
              <a:lnSpc>
                <a:spcPct val="100000"/>
              </a:lnSpc>
              <a:spcBef>
                <a:spcPts val="95"/>
              </a:spcBef>
            </a:pPr>
            <a:r>
              <a:rPr sz="4000" dirty="0"/>
              <a:t>4.1</a:t>
            </a:r>
            <a:r>
              <a:rPr sz="4000" spc="-50" dirty="0"/>
              <a:t> 活动安排问题</a:t>
            </a:r>
            <a:endParaRPr sz="4000"/>
          </a:p>
        </p:txBody>
      </p:sp>
      <p:sp>
        <p:nvSpPr>
          <p:cNvPr id="3" name="object 3"/>
          <p:cNvSpPr txBox="1"/>
          <p:nvPr/>
        </p:nvSpPr>
        <p:spPr>
          <a:xfrm>
            <a:off x="564546" y="1166323"/>
            <a:ext cx="8111910" cy="2579168"/>
          </a:xfrm>
          <a:prstGeom prst="rect">
            <a:avLst/>
          </a:prstGeom>
        </p:spPr>
        <p:txBody>
          <a:bodyPr vert="horz" wrap="square" lIns="0" tIns="12700" rIns="0" bIns="0" rtlCol="0">
            <a:spAutoFit/>
          </a:bodyPr>
          <a:lstStyle/>
          <a:p>
            <a:pPr marL="12700">
              <a:lnSpc>
                <a:spcPct val="100000"/>
              </a:lnSpc>
              <a:spcBef>
                <a:spcPts val="100"/>
              </a:spcBef>
            </a:pPr>
            <a:r>
              <a:rPr sz="3000" b="1" spc="-40" dirty="0">
                <a:latin typeface="新宋体"/>
                <a:cs typeface="新宋体"/>
              </a:rPr>
              <a:t>证明</a:t>
            </a:r>
            <a:endParaRPr sz="3000" dirty="0">
              <a:latin typeface="新宋体"/>
              <a:cs typeface="新宋体"/>
            </a:endParaRPr>
          </a:p>
          <a:p>
            <a:pPr marL="312420" indent="-299720">
              <a:lnSpc>
                <a:spcPct val="100000"/>
              </a:lnSpc>
              <a:spcBef>
                <a:spcPts val="1740"/>
              </a:spcBef>
              <a:buClr>
                <a:srgbClr val="CC9900"/>
              </a:buClr>
              <a:buSzPct val="64583"/>
              <a:buFont typeface="Wingdings"/>
              <a:buChar char=""/>
              <a:tabLst>
                <a:tab pos="312420" algn="l"/>
              </a:tabLst>
            </a:pPr>
            <a:r>
              <a:rPr sz="2400" b="1" spc="-25" dirty="0">
                <a:solidFill>
                  <a:srgbClr val="73C663"/>
                </a:solidFill>
                <a:latin typeface="新宋体"/>
                <a:cs typeface="新宋体"/>
              </a:rPr>
              <a:t>最优解一定包含结束时间最早的活动。</a:t>
            </a:r>
            <a:endParaRPr sz="2400" dirty="0">
              <a:latin typeface="新宋体"/>
              <a:cs typeface="新宋体"/>
            </a:endParaRPr>
          </a:p>
          <a:p>
            <a:pPr marL="12700" marR="5080" indent="299720">
              <a:lnSpc>
                <a:spcPct val="129900"/>
              </a:lnSpc>
              <a:spcBef>
                <a:spcPts val="570"/>
              </a:spcBef>
              <a:buClr>
                <a:srgbClr val="CC9900"/>
              </a:buClr>
              <a:buSzPct val="64583"/>
              <a:buFont typeface="Wingdings"/>
              <a:buChar char=""/>
              <a:tabLst>
                <a:tab pos="312420" algn="l"/>
              </a:tabLst>
            </a:pPr>
            <a:r>
              <a:rPr lang="zh-CN" altLang="en-US" sz="2400" b="1" spc="-20" dirty="0">
                <a:latin typeface="新宋体"/>
                <a:cs typeface="新宋体"/>
              </a:rPr>
              <a:t>反证法：</a:t>
            </a:r>
            <a:r>
              <a:rPr sz="2400" b="1" spc="-20" dirty="0" err="1">
                <a:latin typeface="新宋体"/>
                <a:cs typeface="新宋体"/>
              </a:rPr>
              <a:t>假设活动</a:t>
            </a:r>
            <a:r>
              <a:rPr sz="2400" b="1" dirty="0" err="1">
                <a:latin typeface="Times New Roman"/>
                <a:cs typeface="Times New Roman"/>
              </a:rPr>
              <a:t>a</a:t>
            </a:r>
            <a:r>
              <a:rPr sz="2400" b="1" spc="-25" dirty="0" err="1">
                <a:latin typeface="新宋体"/>
                <a:cs typeface="新宋体"/>
              </a:rPr>
              <a:t>结束最早，可是能够找到一种方法</a:t>
            </a:r>
            <a:r>
              <a:rPr lang="en-US" altLang="zh-CN" sz="2400" b="1" spc="-10" dirty="0" err="1">
                <a:latin typeface="Times New Roman"/>
                <a:cs typeface="Times New Roman"/>
              </a:rPr>
              <a:t>B</a:t>
            </a:r>
            <a:r>
              <a:rPr sz="2400" b="1" spc="-20" dirty="0" err="1">
                <a:latin typeface="新宋体"/>
                <a:cs typeface="新宋体"/>
              </a:rPr>
              <a:t>，使得不选</a:t>
            </a:r>
            <a:r>
              <a:rPr sz="2400" b="1" dirty="0" err="1">
                <a:latin typeface="Times New Roman"/>
                <a:cs typeface="Times New Roman"/>
              </a:rPr>
              <a:t>a</a:t>
            </a:r>
            <a:r>
              <a:rPr sz="2400" b="1" spc="-20" dirty="0" err="1">
                <a:latin typeface="新宋体"/>
                <a:cs typeface="新宋体"/>
              </a:rPr>
              <a:t>也能参加活动次数最多</a:t>
            </a:r>
            <a:r>
              <a:rPr lang="zh-CN" altLang="en-US" sz="2400" b="1" spc="-20" dirty="0">
                <a:latin typeface="新宋体"/>
                <a:cs typeface="新宋体"/>
              </a:rPr>
              <a:t>。</a:t>
            </a:r>
            <a:r>
              <a:rPr sz="2400" b="1" spc="-20" dirty="0" err="1">
                <a:latin typeface="新宋体"/>
                <a:cs typeface="新宋体"/>
              </a:rPr>
              <a:t>假设</a:t>
            </a:r>
            <a:r>
              <a:rPr lang="en-US" altLang="zh-CN" sz="2400" b="1" dirty="0" err="1">
                <a:latin typeface="Times New Roman"/>
                <a:cs typeface="Times New Roman"/>
              </a:rPr>
              <a:t>B</a:t>
            </a:r>
            <a:r>
              <a:rPr sz="2400" b="1" spc="-35" dirty="0" err="1">
                <a:latin typeface="新宋体"/>
                <a:cs typeface="新宋体"/>
              </a:rPr>
              <a:t>方法</a:t>
            </a:r>
            <a:r>
              <a:rPr sz="2400" b="1" spc="-20" dirty="0" err="1">
                <a:latin typeface="新宋体"/>
                <a:cs typeface="新宋体"/>
              </a:rPr>
              <a:t>中结束时间最早的活动是</a:t>
            </a:r>
            <a:r>
              <a:rPr sz="2400" b="1" spc="-10" dirty="0" err="1">
                <a:latin typeface="Times New Roman"/>
                <a:cs typeface="Times New Roman"/>
              </a:rPr>
              <a:t>b</a:t>
            </a:r>
            <a:r>
              <a:rPr sz="2400" b="1" spc="-25" dirty="0" err="1">
                <a:latin typeface="新宋体"/>
                <a:cs typeface="新宋体"/>
              </a:rPr>
              <a:t>，那么只可能有如下情况</a:t>
            </a:r>
            <a:r>
              <a:rPr lang="zh-CN" altLang="en-US" sz="2400" b="1" spc="-25" dirty="0">
                <a:latin typeface="新宋体"/>
                <a:cs typeface="新宋体"/>
              </a:rPr>
              <a:t>：</a:t>
            </a:r>
            <a:endParaRPr sz="2400" dirty="0">
              <a:latin typeface="新宋体"/>
              <a:cs typeface="新宋体"/>
            </a:endParaRPr>
          </a:p>
        </p:txBody>
      </p:sp>
      <p:pic>
        <p:nvPicPr>
          <p:cNvPr id="6" name="图片 5"/>
          <p:cNvPicPr>
            <a:picLocks noChangeAspect="1"/>
          </p:cNvPicPr>
          <p:nvPr/>
        </p:nvPicPr>
        <p:blipFill>
          <a:blip r:embed="rId3"/>
          <a:stretch>
            <a:fillRect/>
          </a:stretch>
        </p:blipFill>
        <p:spPr>
          <a:xfrm>
            <a:off x="3491880" y="4057299"/>
            <a:ext cx="2603978" cy="1418979"/>
          </a:xfrm>
          <a:prstGeom prst="rect">
            <a:avLst/>
          </a:prstGeom>
        </p:spPr>
      </p:pic>
      <p:pic>
        <p:nvPicPr>
          <p:cNvPr id="8" name="图片 7"/>
          <p:cNvPicPr>
            <a:picLocks noChangeAspect="1"/>
          </p:cNvPicPr>
          <p:nvPr/>
        </p:nvPicPr>
        <p:blipFill>
          <a:blip r:embed="rId4"/>
          <a:stretch>
            <a:fillRect/>
          </a:stretch>
        </p:blipFill>
        <p:spPr>
          <a:xfrm>
            <a:off x="323528" y="4026245"/>
            <a:ext cx="2719842" cy="1496303"/>
          </a:xfrm>
          <a:prstGeom prst="rect">
            <a:avLst/>
          </a:prstGeom>
        </p:spPr>
      </p:pic>
      <p:pic>
        <p:nvPicPr>
          <p:cNvPr id="9" name="图片 8"/>
          <p:cNvPicPr>
            <a:picLocks noChangeAspect="1"/>
          </p:cNvPicPr>
          <p:nvPr/>
        </p:nvPicPr>
        <p:blipFill>
          <a:blip r:embed="rId5"/>
          <a:stretch>
            <a:fillRect/>
          </a:stretch>
        </p:blipFill>
        <p:spPr>
          <a:xfrm>
            <a:off x="6444208" y="4057299"/>
            <a:ext cx="2376264" cy="1494106"/>
          </a:xfrm>
          <a:prstGeom prst="rect">
            <a:avLst/>
          </a:prstGeom>
        </p:spPr>
      </p:pic>
    </p:spTree>
    <p:extLst>
      <p:ext uri="{BB962C8B-B14F-4D97-AF65-F5344CB8AC3E}">
        <p14:creationId xmlns:p14="http://schemas.microsoft.com/office/powerpoint/2010/main" val="34820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ln/>
        </p:spPr>
        <p:txBody>
          <a:bodyPr vert="horz" wrap="square" lIns="91440" tIns="45720" rIns="91440" bIns="45720" anchor="t" anchorCtr="0"/>
          <a:lstStyle/>
          <a:p>
            <a:r>
              <a:rPr lang="zh-CN" altLang="en-US" dirty="0"/>
              <a:t>贪心算法的特点</a:t>
            </a:r>
          </a:p>
        </p:txBody>
      </p:sp>
      <p:sp>
        <p:nvSpPr>
          <p:cNvPr id="18435" name="内容占位符 2"/>
          <p:cNvSpPr>
            <a:spLocks noGrp="1"/>
          </p:cNvSpPr>
          <p:nvPr>
            <p:ph idx="1"/>
          </p:nvPr>
        </p:nvSpPr>
        <p:spPr>
          <a:xfrm>
            <a:off x="250825" y="1341438"/>
            <a:ext cx="8748713" cy="5183187"/>
          </a:xfrm>
          <a:ln/>
        </p:spPr>
        <p:txBody>
          <a:bodyPr vert="horz" wrap="square" lIns="91440" tIns="45720" rIns="91440" bIns="45720" anchor="t" anchorCtr="0"/>
          <a:lstStyle/>
          <a:p>
            <a:r>
              <a:rPr lang="zh-CN" altLang="en-US" sz="3200" dirty="0">
                <a:latin typeface="华文楷体" pitchFamily="2" charset="-122"/>
                <a:ea typeface="华文楷体" pitchFamily="2" charset="-122"/>
              </a:rPr>
              <a:t>贪心算法</a:t>
            </a:r>
            <a:r>
              <a:rPr lang="zh-CN" altLang="en-US" sz="3200" dirty="0">
                <a:solidFill>
                  <a:srgbClr val="FF0000"/>
                </a:solidFill>
                <a:latin typeface="华文楷体" pitchFamily="2" charset="-122"/>
                <a:ea typeface="华文楷体" pitchFamily="2" charset="-122"/>
              </a:rPr>
              <a:t>适用于组合优化问题</a:t>
            </a:r>
            <a:r>
              <a:rPr lang="zh-CN" altLang="en-US" sz="3200" dirty="0">
                <a:latin typeface="华文楷体" pitchFamily="2" charset="-122"/>
                <a:ea typeface="华文楷体" pitchFamily="2" charset="-122"/>
              </a:rPr>
              <a:t>；</a:t>
            </a:r>
            <a:endParaRPr lang="en-US" altLang="zh-CN" sz="3200" dirty="0">
              <a:latin typeface="华文楷体" pitchFamily="2" charset="-122"/>
              <a:ea typeface="华文楷体" pitchFamily="2" charset="-122"/>
            </a:endParaRPr>
          </a:p>
          <a:p>
            <a:r>
              <a:rPr lang="zh-CN" altLang="en-US" sz="3200" dirty="0">
                <a:latin typeface="华文楷体" pitchFamily="2" charset="-122"/>
                <a:ea typeface="华文楷体" pitchFamily="2" charset="-122"/>
              </a:rPr>
              <a:t>求解过程是多步判断的过程，最终的判断序列对应问题的最优解；</a:t>
            </a:r>
            <a:endParaRPr lang="en-US" altLang="zh-CN" sz="3200" dirty="0">
              <a:latin typeface="华文楷体" pitchFamily="2" charset="-122"/>
              <a:ea typeface="华文楷体" pitchFamily="2" charset="-122"/>
            </a:endParaRPr>
          </a:p>
          <a:p>
            <a:r>
              <a:rPr lang="zh-CN" altLang="en-US" sz="3200" dirty="0">
                <a:latin typeface="华文楷体" pitchFamily="2" charset="-122"/>
                <a:ea typeface="华文楷体" pitchFamily="2" charset="-122"/>
              </a:rPr>
              <a:t>依据某种“短视的”</a:t>
            </a:r>
            <a:r>
              <a:rPr lang="zh-CN" altLang="en-US" sz="3200" dirty="0">
                <a:solidFill>
                  <a:srgbClr val="FF0000"/>
                </a:solidFill>
                <a:latin typeface="华文楷体" pitchFamily="2" charset="-122"/>
                <a:ea typeface="华文楷体" pitchFamily="2" charset="-122"/>
              </a:rPr>
              <a:t>贪心选择性质判断</a:t>
            </a:r>
            <a:r>
              <a:rPr lang="zh-CN" altLang="en-US" sz="3200" dirty="0">
                <a:latin typeface="华文楷体" pitchFamily="2" charset="-122"/>
                <a:ea typeface="华文楷体" pitchFamily="2" charset="-122"/>
              </a:rPr>
              <a:t>，性质的好坏决定算法的成败；</a:t>
            </a:r>
            <a:endParaRPr lang="en-US" altLang="zh-CN" sz="3200" dirty="0">
              <a:latin typeface="华文楷体" pitchFamily="2" charset="-122"/>
              <a:ea typeface="华文楷体" pitchFamily="2" charset="-122"/>
            </a:endParaRPr>
          </a:p>
          <a:p>
            <a:r>
              <a:rPr lang="zh-CN" altLang="en-US" sz="3200" dirty="0">
                <a:latin typeface="华文楷体" pitchFamily="2" charset="-122"/>
                <a:ea typeface="华文楷体" pitchFamily="2" charset="-122"/>
              </a:rPr>
              <a:t>贪心算法必须进行正确性证明；</a:t>
            </a:r>
            <a:endParaRPr lang="en-US" altLang="zh-CN" sz="3200" dirty="0">
              <a:latin typeface="华文楷体" pitchFamily="2" charset="-122"/>
              <a:ea typeface="华文楷体" pitchFamily="2" charset="-122"/>
            </a:endParaRPr>
          </a:p>
          <a:p>
            <a:r>
              <a:rPr lang="zh-CN" altLang="en-US" sz="3200" dirty="0">
                <a:latin typeface="华文楷体" pitchFamily="2" charset="-122"/>
                <a:ea typeface="华文楷体" pitchFamily="2" charset="-122"/>
              </a:rPr>
              <a:t>证明贪心法不正确的技巧：举反例</a:t>
            </a:r>
            <a:endParaRPr lang="en-US" altLang="zh-CN" sz="3200" dirty="0">
              <a:latin typeface="华文楷体" pitchFamily="2" charset="-122"/>
              <a:ea typeface="华文楷体" pitchFamily="2" charset="-122"/>
            </a:endParaRPr>
          </a:p>
          <a:p>
            <a:r>
              <a:rPr lang="zh-CN" altLang="en-US" sz="3200" dirty="0">
                <a:latin typeface="华文楷体" pitchFamily="2" charset="-122"/>
                <a:ea typeface="华文楷体" pitchFamily="2" charset="-122"/>
              </a:rPr>
              <a:t>贪心算法的优势：算法简单，时空复杂度低</a:t>
            </a:r>
            <a:endParaRPr lang="en-US" altLang="zh-CN" sz="3200" dirty="0">
              <a:latin typeface="华文楷体" pitchFamily="2" charset="-122"/>
              <a:ea typeface="华文楷体" pitchFamily="2" charset="-122"/>
            </a:endParaRPr>
          </a:p>
          <a:p>
            <a:endParaRPr lang="zh-CN" altLang="en-US" sz="3200" dirty="0"/>
          </a:p>
        </p:txBody>
      </p:sp>
      <p:sp>
        <p:nvSpPr>
          <p:cNvPr id="18436"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t>12</a:t>
            </a:fld>
            <a:endParaRPr lang="en-US" altLang="zh-CN" sz="1200" dirty="0">
              <a:solidFill>
                <a:schemeClr val="tx1"/>
              </a:solidFill>
              <a:latin typeface="Garamond" pitchFamily="18" charset="0"/>
              <a:ea typeface="宋体" panose="02010600030101010101" pitchFamily="2" charset="-122"/>
            </a:endParaRPr>
          </a:p>
        </p:txBody>
      </p:sp>
    </p:spTree>
    <p:extLst>
      <p:ext uri="{BB962C8B-B14F-4D97-AF65-F5344CB8AC3E}">
        <p14:creationId xmlns:p14="http://schemas.microsoft.com/office/powerpoint/2010/main" val="311657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13</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24579" name="Rectangle 2"/>
          <p:cNvSpPr>
            <a:spLocks noGrp="1"/>
          </p:cNvSpPr>
          <p:nvPr>
            <p:ph type="title"/>
          </p:nvPr>
        </p:nvSpPr>
        <p:spPr>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4.2 </a:t>
            </a:r>
            <a:r>
              <a:rPr lang="zh-CN" altLang="en-US" dirty="0">
                <a:latin typeface="黑体" panose="02010609060101010101" pitchFamily="49" charset="-122"/>
                <a:ea typeface="黑体" panose="02010609060101010101" pitchFamily="49" charset="-122"/>
              </a:rPr>
              <a:t>贪心算法的基本要素</a:t>
            </a:r>
          </a:p>
        </p:txBody>
      </p:sp>
      <p:sp>
        <p:nvSpPr>
          <p:cNvPr id="317443" name="Rectangle 3"/>
          <p:cNvSpPr>
            <a:spLocks noGrp="1" noChangeArrowheads="1"/>
          </p:cNvSpPr>
          <p:nvPr>
            <p:ph idx="1"/>
          </p:nvPr>
        </p:nvSpPr>
        <p:spPr>
          <a:xfrm>
            <a:off x="395288" y="1341438"/>
            <a:ext cx="8353425" cy="4530725"/>
          </a:xfrm>
        </p:spPr>
        <p:txBody>
          <a:bodyPr vert="horz" wrap="square" lIns="91440" tIns="45720" rIns="91440" bIns="45720" numCol="1" anchor="t" anchorCtr="0" compatLnSpc="1"/>
          <a:lstStyle/>
          <a:p>
            <a:pPr marL="0" marR="0" lvl="0" indent="360680" algn="l" defTabSz="914400" rtl="0" eaLnBrk="0" fontAlgn="base" latinLnBrk="0" hangingPunct="0">
              <a:lnSpc>
                <a:spcPct val="150000"/>
              </a:lnSpc>
              <a:spcBef>
                <a:spcPct val="200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对于一个具体的问题，怎么知道是否可用贪心算法解此问题，以及能否得到问题的最优解呢</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这个问题很难给予肯定的回答。</a:t>
            </a:r>
            <a:endPar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0" indent="360680">
              <a:lnSpc>
                <a:spcPct val="150000"/>
              </a:lnSpc>
              <a:defRPr/>
            </a:pP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但是，从许多可以用贪心算法求解的问题中看到这类问题一般具有</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2</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个重要的性质：</a:t>
            </a:r>
            <a:endParaRPr lang="zh-CN" altLang="en-US" sz="2400" b="1" dirty="0">
              <a:latin typeface="楷体_GB2312" pitchFamily="49" charset="-122"/>
              <a:ea typeface="楷体_GB2312" pitchFamily="49" charset="-122"/>
            </a:endParaRPr>
          </a:p>
          <a:p>
            <a:pPr marL="327025" lvl="1" indent="360680">
              <a:lnSpc>
                <a:spcPct val="150000"/>
              </a:lnSpc>
              <a:defRPr/>
            </a:pPr>
            <a:r>
              <a:rPr kumimoji="0" lang="zh-CN" altLang="en-US" sz="2400" b="1" i="0" u="none" strike="noStrike" kern="0" cap="none" spc="0" normalizeH="0" baseline="0" noProof="0" dirty="0">
                <a:ln>
                  <a:noFill/>
                </a:ln>
                <a:solidFill>
                  <a:schemeClr val="hlink"/>
                </a:solidFill>
                <a:effectLst/>
                <a:uLnTx/>
                <a:uFillTx/>
                <a:latin typeface="楷体_GB2312" pitchFamily="49" charset="-122"/>
                <a:ea typeface="楷体_GB2312" pitchFamily="49" charset="-122"/>
                <a:cs typeface="+mn-cs"/>
              </a:rPr>
              <a:t>贪心选择性质</a:t>
            </a:r>
            <a:endPar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27025" lvl="1" indent="360680">
              <a:lnSpc>
                <a:spcPct val="150000"/>
              </a:lnSpc>
              <a:defRPr/>
            </a:pPr>
            <a:r>
              <a:rPr kumimoji="0" lang="zh-CN" altLang="en-US" sz="2400" b="1" i="0" u="none" strike="noStrike" kern="0" cap="none" spc="0" normalizeH="0" baseline="0" noProof="0" dirty="0">
                <a:ln>
                  <a:noFill/>
                </a:ln>
                <a:solidFill>
                  <a:schemeClr val="hlink"/>
                </a:solidFill>
                <a:effectLst/>
                <a:uLnTx/>
                <a:uFillTx/>
                <a:latin typeface="楷体_GB2312" pitchFamily="49" charset="-122"/>
                <a:ea typeface="楷体_GB2312" pitchFamily="49" charset="-122"/>
                <a:cs typeface="+mn-cs"/>
              </a:rPr>
              <a:t>最优子结构性质</a:t>
            </a:r>
            <a:r>
              <a:rPr kumimoji="0" lang="zh-CN" altLang="en-US" sz="2400" b="1" i="0" u="none" strike="noStrike" kern="0" cap="none" spc="0" normalizeH="0" baseline="0" noProof="0" dirty="0">
                <a:ln>
                  <a:noFill/>
                </a:ln>
                <a:solidFill>
                  <a:schemeClr val="tx1"/>
                </a:solidFill>
                <a:effectLst/>
                <a:uLnTx/>
                <a:uFillTx/>
                <a:cs typeface="+mn-cs"/>
              </a:rPr>
              <a:t> </a:t>
            </a:r>
          </a:p>
        </p:txBody>
      </p:sp>
      <p:sp>
        <p:nvSpPr>
          <p:cNvPr id="5" name="矩形 4"/>
          <p:cNvSpPr/>
          <p:nvPr/>
        </p:nvSpPr>
        <p:spPr>
          <a:xfrm>
            <a:off x="3908012" y="4057261"/>
            <a:ext cx="4896544" cy="830997"/>
          </a:xfrm>
          <a:prstGeom prst="rect">
            <a:avLst/>
          </a:prstGeom>
        </p:spPr>
        <p:txBody>
          <a:bodyPr wrap="square">
            <a:spAutoFit/>
          </a:bodyPr>
          <a:lstStyle/>
          <a:p>
            <a:r>
              <a:rPr lang="zh-CN" altLang="en-US" sz="2400" b="1" dirty="0">
                <a:latin typeface="楷体_GB2312" pitchFamily="49" charset="-122"/>
              </a:rPr>
              <a:t>每一步</a:t>
            </a:r>
            <a:r>
              <a:rPr lang="zh-CN" altLang="en-US" sz="2400" b="1" dirty="0">
                <a:solidFill>
                  <a:schemeClr val="accent1"/>
                </a:solidFill>
                <a:latin typeface="楷体_GB2312" pitchFamily="49" charset="-122"/>
              </a:rPr>
              <a:t>贪心</a:t>
            </a:r>
            <a:r>
              <a:rPr lang="zh-CN" altLang="en-US" sz="2400" b="1" u="sng" dirty="0">
                <a:solidFill>
                  <a:schemeClr val="accent1"/>
                </a:solidFill>
                <a:latin typeface="楷体_GB2312" pitchFamily="49" charset="-122"/>
              </a:rPr>
              <a:t>选择出来的</a:t>
            </a:r>
            <a:r>
              <a:rPr lang="zh-CN" altLang="en-US" sz="2400" b="1" dirty="0">
                <a:solidFill>
                  <a:schemeClr val="accent1"/>
                </a:solidFill>
                <a:latin typeface="楷体_GB2312" pitchFamily="49" charset="-122"/>
              </a:rPr>
              <a:t>局部最优解</a:t>
            </a:r>
            <a:r>
              <a:rPr lang="zh-CN" altLang="en-US" sz="2400" b="1" dirty="0">
                <a:latin typeface="楷体_GB2312" pitchFamily="49" charset="-122"/>
              </a:rPr>
              <a:t>是原问题整体最优解的一部分</a:t>
            </a:r>
            <a:endParaRPr lang="zh-CN" altLang="en-US" sz="2400" dirty="0"/>
          </a:p>
        </p:txBody>
      </p:sp>
      <p:sp>
        <p:nvSpPr>
          <p:cNvPr id="6" name="矩形 5"/>
          <p:cNvSpPr/>
          <p:nvPr/>
        </p:nvSpPr>
        <p:spPr>
          <a:xfrm>
            <a:off x="3908012" y="5135528"/>
            <a:ext cx="5128484" cy="830997"/>
          </a:xfrm>
          <a:prstGeom prst="rect">
            <a:avLst/>
          </a:prstGeom>
        </p:spPr>
        <p:txBody>
          <a:bodyPr wrap="square">
            <a:spAutoFit/>
          </a:bodyPr>
          <a:lstStyle/>
          <a:p>
            <a:r>
              <a:rPr lang="zh-CN" altLang="en-US" sz="2400" b="1" dirty="0">
                <a:latin typeface="楷体_GB2312" pitchFamily="49" charset="-122"/>
              </a:rPr>
              <a:t>每一步</a:t>
            </a:r>
            <a:r>
              <a:rPr lang="zh-CN" altLang="en-US" sz="2400" b="1" dirty="0">
                <a:solidFill>
                  <a:schemeClr val="accent1"/>
                </a:solidFill>
                <a:latin typeface="楷体_GB2312" pitchFamily="49" charset="-122"/>
              </a:rPr>
              <a:t>贪心</a:t>
            </a:r>
            <a:r>
              <a:rPr lang="zh-CN" altLang="en-US" sz="2400" b="1" u="sng" dirty="0">
                <a:solidFill>
                  <a:schemeClr val="accent1"/>
                </a:solidFill>
                <a:latin typeface="楷体_GB2312" pitchFamily="49" charset="-122"/>
              </a:rPr>
              <a:t>选择留下的</a:t>
            </a:r>
            <a:r>
              <a:rPr lang="zh-CN" altLang="en-US" sz="2400" b="1" dirty="0">
                <a:solidFill>
                  <a:schemeClr val="accent1"/>
                </a:solidFill>
                <a:latin typeface="楷体_GB2312" pitchFamily="49" charset="-122"/>
              </a:rPr>
              <a:t>子问题最优解</a:t>
            </a:r>
            <a:r>
              <a:rPr lang="zh-CN" altLang="en-US" sz="2400" b="1" dirty="0">
                <a:latin typeface="楷体_GB2312" pitchFamily="49" charset="-122"/>
              </a:rPr>
              <a:t>是原问题整体最优解的一部分</a:t>
            </a:r>
            <a:endParaRPr lang="zh-CN" altLang="en-US" sz="24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14</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25603" name="Rectangle 2"/>
          <p:cNvSpPr>
            <a:spLocks noGrp="1"/>
          </p:cNvSpPr>
          <p:nvPr>
            <p:ph type="title"/>
          </p:nvPr>
        </p:nvSpPr>
        <p:spPr>
          <a:xfrm>
            <a:off x="395288" y="260350"/>
            <a:ext cx="7362825" cy="898525"/>
          </a:xfrm>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4.2 </a:t>
            </a:r>
            <a:r>
              <a:rPr lang="zh-CN" altLang="en-US" dirty="0">
                <a:latin typeface="黑体" panose="02010609060101010101" pitchFamily="49" charset="-122"/>
                <a:ea typeface="黑体" panose="02010609060101010101" pitchFamily="49" charset="-122"/>
              </a:rPr>
              <a:t>贪心算法的基本要素</a:t>
            </a:r>
          </a:p>
        </p:txBody>
      </p:sp>
      <p:sp>
        <p:nvSpPr>
          <p:cNvPr id="318467" name="Rectangle 3"/>
          <p:cNvSpPr>
            <a:spLocks noGrp="1" noChangeArrowheads="1"/>
          </p:cNvSpPr>
          <p:nvPr>
            <p:ph idx="1"/>
          </p:nvPr>
        </p:nvSpPr>
        <p:spPr>
          <a:xfrm>
            <a:off x="357188" y="928688"/>
            <a:ext cx="7772400" cy="6540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200" b="1" i="0" u="none" strike="noStrike" kern="1200" cap="none" spc="0" normalizeH="0" baseline="0" noProof="0" dirty="0">
                <a:ln>
                  <a:noFill/>
                </a:ln>
                <a:solidFill>
                  <a:schemeClr val="folHlink"/>
                </a:solidFill>
                <a:effectLst/>
                <a:uLnTx/>
                <a:uFillTx/>
                <a:latin typeface="黑体" panose="02010609060101010101" pitchFamily="49" charset="-122"/>
                <a:ea typeface="黑体" panose="02010609060101010101" pitchFamily="49" charset="-122"/>
                <a:cs typeface="+mn-cs"/>
              </a:rPr>
              <a:t>1</a:t>
            </a:r>
            <a:r>
              <a:rPr kumimoji="0" lang="zh-CN" altLang="en-US" sz="3200" b="1" i="0" u="none" strike="noStrike" kern="1200" cap="none" spc="0" normalizeH="0" baseline="0" noProof="0" dirty="0">
                <a:ln>
                  <a:noFill/>
                </a:ln>
                <a:solidFill>
                  <a:schemeClr val="folHlink"/>
                </a:solidFill>
                <a:effectLst/>
                <a:uLnTx/>
                <a:uFillTx/>
                <a:latin typeface="黑体" panose="02010609060101010101" pitchFamily="49" charset="-122"/>
                <a:ea typeface="黑体" panose="02010609060101010101" pitchFamily="49" charset="-122"/>
                <a:cs typeface="+mn-cs"/>
              </a:rPr>
              <a:t> 贪心选择性质</a:t>
            </a:r>
          </a:p>
        </p:txBody>
      </p:sp>
      <p:sp>
        <p:nvSpPr>
          <p:cNvPr id="25605" name="Text Box 5"/>
          <p:cNvSpPr txBox="1"/>
          <p:nvPr/>
        </p:nvSpPr>
        <p:spPr>
          <a:xfrm>
            <a:off x="301688" y="1733571"/>
            <a:ext cx="8814694" cy="4493538"/>
          </a:xfrm>
          <a:prstGeom prst="rect">
            <a:avLst/>
          </a:prstGeom>
          <a:noFill/>
          <a:ln w="6350">
            <a:noFill/>
          </a:ln>
        </p:spPr>
        <p:txBody>
          <a:bodyPr wrap="squar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pPr>
            <a:r>
              <a:rPr lang="zh-CN" altLang="en-US" sz="2600" b="1" dirty="0">
                <a:solidFill>
                  <a:srgbClr val="000000"/>
                </a:solidFill>
                <a:latin typeface="楷体_GB2312" pitchFamily="49" charset="-122"/>
                <a:ea typeface="楷体_GB2312" pitchFamily="49" charset="-122"/>
              </a:rPr>
              <a:t> 所谓</a:t>
            </a:r>
            <a:r>
              <a:rPr lang="zh-CN" altLang="en-US" sz="2600" b="1" dirty="0">
                <a:solidFill>
                  <a:schemeClr val="hlink"/>
                </a:solidFill>
                <a:latin typeface="楷体_GB2312" pitchFamily="49" charset="-122"/>
                <a:ea typeface="楷体_GB2312" pitchFamily="49" charset="-122"/>
              </a:rPr>
              <a:t>贪心选择性质</a:t>
            </a:r>
            <a:r>
              <a:rPr lang="zh-CN" altLang="en-US" sz="2600" b="1" dirty="0">
                <a:solidFill>
                  <a:srgbClr val="000000"/>
                </a:solidFill>
                <a:latin typeface="楷体_GB2312" pitchFamily="49" charset="-122"/>
                <a:ea typeface="楷体_GB2312" pitchFamily="49" charset="-122"/>
              </a:rPr>
              <a:t>是指所求问题的</a:t>
            </a:r>
            <a:r>
              <a:rPr lang="zh-CN" altLang="en-US" sz="2600" b="1" dirty="0">
                <a:solidFill>
                  <a:schemeClr val="hlink"/>
                </a:solidFill>
                <a:latin typeface="楷体_GB2312" pitchFamily="49" charset="-122"/>
                <a:ea typeface="楷体_GB2312" pitchFamily="49" charset="-122"/>
              </a:rPr>
              <a:t>整体最优解</a:t>
            </a:r>
            <a:r>
              <a:rPr lang="zh-CN" altLang="en-US" sz="2600" b="1" dirty="0">
                <a:solidFill>
                  <a:srgbClr val="000000"/>
                </a:solidFill>
                <a:latin typeface="楷体_GB2312" pitchFamily="49" charset="-122"/>
                <a:ea typeface="楷体_GB2312" pitchFamily="49" charset="-122"/>
              </a:rPr>
              <a:t>可以通过一系列</a:t>
            </a:r>
            <a:r>
              <a:rPr lang="zh-CN" altLang="en-US" sz="2600" b="1" dirty="0">
                <a:solidFill>
                  <a:schemeClr val="hlink"/>
                </a:solidFill>
                <a:latin typeface="楷体_GB2312" pitchFamily="49" charset="-122"/>
                <a:ea typeface="楷体_GB2312" pitchFamily="49" charset="-122"/>
              </a:rPr>
              <a:t>局部最优</a:t>
            </a:r>
            <a:r>
              <a:rPr lang="zh-CN" altLang="en-US" sz="2600" b="1" dirty="0">
                <a:solidFill>
                  <a:srgbClr val="000000"/>
                </a:solidFill>
                <a:latin typeface="楷体_GB2312" pitchFamily="49" charset="-122"/>
                <a:ea typeface="楷体_GB2312" pitchFamily="49" charset="-122"/>
              </a:rPr>
              <a:t>的选择，即贪心选择来达到。这是贪心算法可行的第一个基本要素，也是贪心算法与动态规划算法的主要区别。</a:t>
            </a:r>
          </a:p>
          <a:p>
            <a:pPr marL="0" lvl="0" indent="0" eaLnBrk="1" hangingPunct="1">
              <a:spcBef>
                <a:spcPct val="50000"/>
              </a:spcBef>
            </a:pPr>
            <a:r>
              <a:rPr lang="zh-CN" altLang="en-US" sz="2600" b="1" dirty="0">
                <a:solidFill>
                  <a:srgbClr val="000000"/>
                </a:solidFill>
                <a:latin typeface="楷体_GB2312" pitchFamily="49" charset="-122"/>
                <a:ea typeface="楷体_GB2312" pitchFamily="49" charset="-122"/>
              </a:rPr>
              <a:t> 动态规划算法通常以</a:t>
            </a:r>
            <a:r>
              <a:rPr lang="zh-CN" altLang="en-US" sz="2600" b="1" dirty="0">
                <a:solidFill>
                  <a:schemeClr val="hlink"/>
                </a:solidFill>
                <a:latin typeface="楷体_GB2312" pitchFamily="49" charset="-122"/>
                <a:ea typeface="楷体_GB2312" pitchFamily="49" charset="-122"/>
              </a:rPr>
              <a:t>自底向上</a:t>
            </a:r>
            <a:r>
              <a:rPr lang="zh-CN" altLang="en-US" sz="2600" b="1" dirty="0">
                <a:solidFill>
                  <a:srgbClr val="000000"/>
                </a:solidFill>
                <a:latin typeface="楷体_GB2312" pitchFamily="49" charset="-122"/>
                <a:ea typeface="楷体_GB2312" pitchFamily="49" charset="-122"/>
              </a:rPr>
              <a:t>的方式解各子问题，而贪心算法则通常以</a:t>
            </a:r>
            <a:r>
              <a:rPr lang="zh-CN" altLang="en-US" sz="2600" b="1" dirty="0">
                <a:solidFill>
                  <a:schemeClr val="hlink"/>
                </a:solidFill>
                <a:latin typeface="楷体_GB2312" pitchFamily="49" charset="-122"/>
                <a:ea typeface="楷体_GB2312" pitchFamily="49" charset="-122"/>
              </a:rPr>
              <a:t>自顶向下</a:t>
            </a:r>
            <a:r>
              <a:rPr lang="zh-CN" altLang="en-US" sz="2600" b="1" dirty="0">
                <a:solidFill>
                  <a:srgbClr val="000000"/>
                </a:solidFill>
                <a:latin typeface="楷体_GB2312" pitchFamily="49" charset="-122"/>
                <a:ea typeface="楷体_GB2312" pitchFamily="49" charset="-122"/>
              </a:rPr>
              <a:t>的方式进行，以迭代的方式作出相继的贪心选择，每作一次贪心选择就将所求问题简化为规模更小的子问题。</a:t>
            </a:r>
            <a:r>
              <a:rPr lang="zh-CN" altLang="en-US" sz="2600" b="1" dirty="0">
                <a:solidFill>
                  <a:schemeClr val="accent2"/>
                </a:solidFill>
                <a:latin typeface="楷体_GB2312" pitchFamily="49" charset="-122"/>
                <a:ea typeface="楷体_GB2312" pitchFamily="49" charset="-122"/>
              </a:rPr>
              <a:t> </a:t>
            </a:r>
          </a:p>
          <a:p>
            <a:pPr marL="0" lvl="0" indent="0" eaLnBrk="1" hangingPunct="1">
              <a:spcBef>
                <a:spcPct val="50000"/>
              </a:spcBef>
            </a:pPr>
            <a:r>
              <a:rPr lang="zh-CN" altLang="en-US" sz="2600" b="1" dirty="0">
                <a:solidFill>
                  <a:srgbClr val="000066"/>
                </a:solidFill>
                <a:latin typeface="楷体_GB2312" pitchFamily="49" charset="-122"/>
                <a:ea typeface="楷体_GB2312" pitchFamily="49" charset="-122"/>
              </a:rPr>
              <a:t> 对于一个具体问题，要确定它是否具有贪心选择性质，</a:t>
            </a:r>
            <a:r>
              <a:rPr lang="zh-CN" altLang="en-US" sz="2600" b="1" u="sng" dirty="0">
                <a:solidFill>
                  <a:srgbClr val="000066"/>
                </a:solidFill>
                <a:latin typeface="楷体_GB2312" pitchFamily="49" charset="-122"/>
                <a:ea typeface="楷体_GB2312" pitchFamily="49" charset="-122"/>
              </a:rPr>
              <a:t>必须证明每一步所作的贪心选择最终导致问题的整体最优解</a:t>
            </a:r>
            <a:r>
              <a:rPr lang="zh-CN" altLang="en-US" sz="2600" b="1" dirty="0">
                <a:solidFill>
                  <a:srgbClr val="000066"/>
                </a:solidFill>
                <a:latin typeface="楷体_GB2312" pitchFamily="49" charset="-122"/>
                <a:ea typeface="楷体_GB2312" pitchFamily="49" charset="-122"/>
              </a:rPr>
              <a:t>。</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15</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26627" name="Rectangle 2"/>
          <p:cNvSpPr>
            <a:spLocks noGrp="1"/>
          </p:cNvSpPr>
          <p:nvPr>
            <p:ph type="title"/>
          </p:nvPr>
        </p:nvSpPr>
        <p:spPr>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4.2 </a:t>
            </a:r>
            <a:r>
              <a:rPr lang="zh-CN" altLang="en-US" dirty="0">
                <a:latin typeface="黑体" panose="02010609060101010101" pitchFamily="49" charset="-122"/>
                <a:ea typeface="黑体" panose="02010609060101010101" pitchFamily="49" charset="-122"/>
              </a:rPr>
              <a:t>贪心算法的基本要素</a:t>
            </a:r>
          </a:p>
        </p:txBody>
      </p:sp>
      <p:sp>
        <p:nvSpPr>
          <p:cNvPr id="26628" name="Rectangle 3"/>
          <p:cNvSpPr>
            <a:spLocks noGrp="1"/>
          </p:cNvSpPr>
          <p:nvPr>
            <p:ph idx="1"/>
          </p:nvPr>
        </p:nvSpPr>
        <p:spPr>
          <a:xfrm>
            <a:off x="611188" y="2060575"/>
            <a:ext cx="7772400" cy="1738313"/>
          </a:xfrm>
          <a:ln/>
        </p:spPr>
        <p:txBody>
          <a:bodyPr vert="horz" wrap="square" lIns="91440" tIns="45720" rIns="91440" bIns="45720" anchor="t" anchorCtr="0"/>
          <a:lstStyle/>
          <a:p>
            <a:pPr marL="0" indent="0">
              <a:lnSpc>
                <a:spcPct val="150000"/>
              </a:lnSpc>
              <a:buNone/>
            </a:pPr>
            <a:r>
              <a:rPr lang="zh-CN" altLang="en-US" sz="2400" b="1" dirty="0">
                <a:latin typeface="楷体_GB2312" pitchFamily="49" charset="-122"/>
                <a:ea typeface="楷体_GB2312" pitchFamily="49" charset="-122"/>
              </a:rPr>
              <a:t>  当一个问题的最优解包含其子问题的最优解时，称此问题具有</a:t>
            </a:r>
            <a:r>
              <a:rPr lang="zh-CN" altLang="en-US" sz="2400" b="1" dirty="0">
                <a:solidFill>
                  <a:schemeClr val="hlink"/>
                </a:solidFill>
                <a:latin typeface="楷体_GB2312" pitchFamily="49" charset="-122"/>
                <a:ea typeface="楷体_GB2312" pitchFamily="49" charset="-122"/>
              </a:rPr>
              <a:t>最优子结构性质</a:t>
            </a:r>
            <a:r>
              <a:rPr lang="zh-CN" altLang="en-US" sz="2400" b="1" dirty="0">
                <a:latin typeface="楷体_GB2312" pitchFamily="49" charset="-122"/>
                <a:ea typeface="楷体_GB2312" pitchFamily="49" charset="-122"/>
              </a:rPr>
              <a:t>。</a:t>
            </a:r>
            <a:endParaRPr lang="en-US" altLang="zh-CN" sz="2400" b="1" dirty="0">
              <a:latin typeface="楷体_GB2312" pitchFamily="49" charset="-122"/>
              <a:ea typeface="楷体_GB2312" pitchFamily="49" charset="-122"/>
            </a:endParaRPr>
          </a:p>
          <a:p>
            <a:pPr marL="0" indent="0">
              <a:lnSpc>
                <a:spcPct val="150000"/>
              </a:lnSpc>
              <a:buNone/>
            </a:pPr>
            <a:endParaRPr lang="en-US" altLang="zh-CN" sz="2400" b="1" dirty="0">
              <a:latin typeface="楷体_GB2312" pitchFamily="49" charset="-122"/>
              <a:ea typeface="楷体_GB2312" pitchFamily="49" charset="-122"/>
            </a:endParaRPr>
          </a:p>
          <a:p>
            <a:pPr marL="0" indent="0">
              <a:lnSpc>
                <a:spcPct val="150000"/>
              </a:lnSpc>
              <a:buNone/>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问题的最优子结构性质是该问题可用动态规划算法或贪心算法求解的关键特征。 </a:t>
            </a:r>
          </a:p>
        </p:txBody>
      </p:sp>
      <p:sp>
        <p:nvSpPr>
          <p:cNvPr id="26629" name="Text Box 4"/>
          <p:cNvSpPr txBox="1"/>
          <p:nvPr/>
        </p:nvSpPr>
        <p:spPr>
          <a:xfrm>
            <a:off x="468313" y="1262063"/>
            <a:ext cx="7775575" cy="579437"/>
          </a:xfrm>
          <a:prstGeom prst="rect">
            <a:avLst/>
          </a:prstGeom>
          <a:noFill/>
          <a:ln w="635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None/>
            </a:pPr>
            <a:r>
              <a:rPr lang="en-US" altLang="zh-CN" sz="3200" b="1" dirty="0">
                <a:solidFill>
                  <a:schemeClr val="folHlink"/>
                </a:solidFill>
                <a:latin typeface="Times New Roman" panose="02020603050405020304" pitchFamily="18" charset="0"/>
                <a:ea typeface="黑体" panose="02010609060101010101" pitchFamily="49" charset="-122"/>
              </a:rPr>
              <a:t>2</a:t>
            </a:r>
            <a:r>
              <a:rPr lang="zh-CN" altLang="en-US" sz="3200" b="1" dirty="0">
                <a:solidFill>
                  <a:schemeClr val="folHlink"/>
                </a:solidFill>
                <a:latin typeface="Times New Roman" panose="02020603050405020304" pitchFamily="18" charset="0"/>
                <a:ea typeface="黑体" panose="02010609060101010101" pitchFamily="49" charset="-122"/>
              </a:rPr>
              <a:t> 最优子结构性质</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16</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27651" name="Rectangle 2"/>
          <p:cNvSpPr>
            <a:spLocks noGrp="1"/>
          </p:cNvSpPr>
          <p:nvPr>
            <p:ph type="title"/>
          </p:nvPr>
        </p:nvSpPr>
        <p:spPr>
          <a:xfrm>
            <a:off x="395288" y="260350"/>
            <a:ext cx="7358062" cy="817563"/>
          </a:xfrm>
          <a:ln/>
        </p:spPr>
        <p:txBody>
          <a:bodyPr vert="horz" wrap="square" lIns="91440" tIns="45720" rIns="91440" bIns="45720" anchor="t" anchorCtr="0"/>
          <a:lstStyle/>
          <a:p>
            <a:pPr>
              <a:buNone/>
            </a:pPr>
            <a:r>
              <a:rPr lang="en-US" altLang="zh-CN" dirty="0">
                <a:latin typeface="Times New Roman" panose="02020603050405020304" pitchFamily="18" charset="0"/>
                <a:ea typeface="黑体" panose="02010609060101010101" pitchFamily="49" charset="-122"/>
              </a:rPr>
              <a:t>4.2 </a:t>
            </a:r>
            <a:r>
              <a:rPr lang="zh-CN" altLang="en-US" dirty="0">
                <a:latin typeface="Times New Roman" panose="02020603050405020304" pitchFamily="18" charset="0"/>
                <a:ea typeface="黑体" panose="02010609060101010101" pitchFamily="49" charset="-122"/>
              </a:rPr>
              <a:t>贪心算法的基本要素</a:t>
            </a:r>
          </a:p>
        </p:txBody>
      </p:sp>
      <p:sp>
        <p:nvSpPr>
          <p:cNvPr id="27652" name="Rectangle 3"/>
          <p:cNvSpPr>
            <a:spLocks noGrp="1"/>
          </p:cNvSpPr>
          <p:nvPr>
            <p:ph idx="1"/>
          </p:nvPr>
        </p:nvSpPr>
        <p:spPr>
          <a:xfrm>
            <a:off x="539750" y="1916113"/>
            <a:ext cx="8135938" cy="3673475"/>
          </a:xfrm>
          <a:ln/>
        </p:spPr>
        <p:txBody>
          <a:bodyPr vert="horz" wrap="square" lIns="91440" tIns="45720" rIns="91440" bIns="45720" anchor="t" anchorCtr="0"/>
          <a:lstStyle/>
          <a:p>
            <a:pPr marL="0" indent="0">
              <a:lnSpc>
                <a:spcPct val="120000"/>
              </a:lnSpc>
              <a:buNone/>
            </a:pPr>
            <a:r>
              <a:rPr lang="zh-CN" altLang="en-US"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贪心算法和动态规划算法都要求问题具有最优子结构性质，这是</a:t>
            </a:r>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类算法的一个共同点。</a:t>
            </a:r>
            <a:endParaRPr lang="en-US" altLang="zh-CN" sz="2400" b="1" dirty="0">
              <a:latin typeface="Times New Roman" panose="02020603050405020304" pitchFamily="18" charset="0"/>
              <a:ea typeface="楷体_GB2312" pitchFamily="49" charset="-122"/>
            </a:endParaRPr>
          </a:p>
          <a:p>
            <a:pPr marL="0" indent="0">
              <a:lnSpc>
                <a:spcPct val="120000"/>
              </a:lnSpc>
              <a:buNone/>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但是，对于具有</a:t>
            </a:r>
            <a:r>
              <a:rPr lang="zh-CN" altLang="en-US" sz="2400" b="1" dirty="0">
                <a:solidFill>
                  <a:schemeClr val="hlink"/>
                </a:solidFill>
                <a:latin typeface="Times New Roman" panose="02020603050405020304" pitchFamily="18" charset="0"/>
                <a:ea typeface="楷体_GB2312" pitchFamily="49" charset="-122"/>
              </a:rPr>
              <a:t>最优子结构</a:t>
            </a:r>
            <a:r>
              <a:rPr lang="zh-CN" altLang="en-US" sz="2400" b="1" dirty="0">
                <a:latin typeface="Times New Roman" panose="02020603050405020304" pitchFamily="18" charset="0"/>
                <a:ea typeface="楷体_GB2312" pitchFamily="49" charset="-122"/>
              </a:rPr>
              <a:t>的问题应该选用贪心算法还是动态规划算法求解</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是否能用动态规划算法求解的问题也能用贪心算法求解</a:t>
            </a:r>
            <a:r>
              <a:rPr lang="en-US" altLang="zh-CN" sz="2400" b="1" dirty="0">
                <a:latin typeface="Times New Roman" panose="02020603050405020304" pitchFamily="18" charset="0"/>
                <a:ea typeface="楷体_GB2312" pitchFamily="49" charset="-122"/>
              </a:rPr>
              <a:t>?</a:t>
            </a:r>
          </a:p>
          <a:p>
            <a:pPr marL="0" indent="0">
              <a:lnSpc>
                <a:spcPct val="120000"/>
              </a:lnSpc>
              <a:buNone/>
            </a:pPr>
            <a:endParaRPr lang="en-US" altLang="zh-CN" sz="2400" b="1" dirty="0">
              <a:latin typeface="Times New Roman" panose="02020603050405020304" pitchFamily="18" charset="0"/>
              <a:ea typeface="楷体_GB2312" pitchFamily="49" charset="-122"/>
            </a:endParaRPr>
          </a:p>
          <a:p>
            <a:pPr marL="0" indent="0">
              <a:lnSpc>
                <a:spcPct val="120000"/>
              </a:lnSpc>
              <a:buNone/>
            </a:pPr>
            <a:r>
              <a:rPr lang="zh-CN" altLang="en-US" sz="2400" b="1" dirty="0">
                <a:latin typeface="Times New Roman" panose="02020603050405020304" pitchFamily="18" charset="0"/>
                <a:ea typeface="楷体_GB2312" pitchFamily="49" charset="-122"/>
              </a:rPr>
              <a:t>先看</a:t>
            </a:r>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个经典的</a:t>
            </a:r>
            <a:r>
              <a:rPr lang="zh-CN" altLang="en-US" sz="2400" b="1" dirty="0">
                <a:solidFill>
                  <a:schemeClr val="hlink"/>
                </a:solidFill>
                <a:latin typeface="Times New Roman" panose="02020603050405020304" pitchFamily="18" charset="0"/>
                <a:ea typeface="楷体_GB2312" pitchFamily="49" charset="-122"/>
              </a:rPr>
              <a:t>组合优化问题</a:t>
            </a:r>
            <a:r>
              <a:rPr lang="zh-CN" altLang="en-US" sz="2400" b="1" dirty="0">
                <a:latin typeface="Times New Roman" panose="02020603050405020304" pitchFamily="18" charset="0"/>
                <a:ea typeface="楷体_GB2312" pitchFamily="49" charset="-122"/>
              </a:rPr>
              <a:t>，并以此说明贪心算法与动态规划算法的主要差别。</a:t>
            </a:r>
          </a:p>
        </p:txBody>
      </p:sp>
      <p:sp>
        <p:nvSpPr>
          <p:cNvPr id="27653" name="Text Box 4"/>
          <p:cNvSpPr txBox="1"/>
          <p:nvPr/>
        </p:nvSpPr>
        <p:spPr>
          <a:xfrm>
            <a:off x="539750" y="1268413"/>
            <a:ext cx="7632700" cy="584775"/>
          </a:xfrm>
          <a:prstGeom prst="rect">
            <a:avLst/>
          </a:prstGeom>
          <a:noFill/>
          <a:ln w="635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None/>
            </a:pPr>
            <a:r>
              <a:rPr lang="zh-CN" altLang="en-US" sz="3200" dirty="0">
                <a:solidFill>
                  <a:schemeClr val="folHlink"/>
                </a:solidFill>
                <a:latin typeface="Times New Roman" panose="02020603050405020304" pitchFamily="18" charset="0"/>
                <a:ea typeface="黑体" panose="02010609060101010101" pitchFamily="49" charset="-122"/>
              </a:rPr>
              <a:t>贪心算法与动态规划算法的差异</a:t>
            </a:r>
            <a:endParaRPr lang="en-US" altLang="zh-CN" sz="3200" dirty="0">
              <a:solidFill>
                <a:schemeClr val="folHlink"/>
              </a:solidFill>
              <a:latin typeface="Times New Roman" panose="02020603050405020304" pitchFamily="18" charset="0"/>
              <a:ea typeface="黑体" panose="02010609060101010101" pitchFamily="49" charset="-122"/>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17</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28675" name="Rectangle 2"/>
          <p:cNvSpPr>
            <a:spLocks noGrp="1"/>
          </p:cNvSpPr>
          <p:nvPr>
            <p:ph type="title"/>
          </p:nvPr>
        </p:nvSpPr>
        <p:spPr>
          <a:xfrm>
            <a:off x="457200" y="277813"/>
            <a:ext cx="8229600" cy="847725"/>
          </a:xfrm>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4.2 </a:t>
            </a:r>
            <a:r>
              <a:rPr lang="zh-CN" altLang="en-US" dirty="0">
                <a:latin typeface="黑体" panose="02010609060101010101" pitchFamily="49" charset="-122"/>
                <a:ea typeface="黑体" panose="02010609060101010101" pitchFamily="49" charset="-122"/>
              </a:rPr>
              <a:t>贪心算法的基本要素</a:t>
            </a:r>
          </a:p>
        </p:txBody>
      </p:sp>
      <p:sp>
        <p:nvSpPr>
          <p:cNvPr id="321539" name="Rectangle 3"/>
          <p:cNvSpPr>
            <a:spLocks noGrp="1" noChangeArrowheads="1"/>
          </p:cNvSpPr>
          <p:nvPr>
            <p:ph idx="1"/>
          </p:nvPr>
        </p:nvSpPr>
        <p:spPr>
          <a:xfrm>
            <a:off x="395288" y="1557338"/>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zh-CN" sz="30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0-1</a:t>
            </a:r>
            <a:r>
              <a:rPr kumimoji="0" lang="zh-CN" altLang="en-US" sz="30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背包问题</a:t>
            </a:r>
            <a:r>
              <a:rPr kumimoji="0" lang="zh-CN" altLang="en-US" sz="3000" b="1" i="0" u="none" strike="noStrike" kern="0" cap="none" spc="0" normalizeH="0" baseline="0" noProof="0" dirty="0">
                <a:ln>
                  <a:noFill/>
                </a:ln>
                <a:solidFill>
                  <a:schemeClr val="accent2"/>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3000" b="0" i="0" u="none" strike="noStrike" kern="0" cap="none" spc="0" normalizeH="0" baseline="0" noProof="0" dirty="0">
                <a:ln>
                  <a:noFill/>
                </a:ln>
                <a:solidFill>
                  <a:schemeClr val="accent2"/>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p>
          <a:p>
            <a:pPr marL="0" marR="0" lvl="0" indent="0" algn="l" defTabSz="914400" rtl="0" eaLnBrk="0" fontAlgn="base" latinLnBrk="0" hangingPunct="0">
              <a:lnSpc>
                <a:spcPct val="13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给定</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n</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种物品和一个背包。物品</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的重量是</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Wi</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，其价值为</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Vi</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，背包的容量为</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C</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。应如何选择装入背包的物品，使得</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装入背包中物品的总价值最大</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321540" name="Rectangle 4"/>
          <p:cNvSpPr/>
          <p:nvPr/>
        </p:nvSpPr>
        <p:spPr>
          <a:xfrm>
            <a:off x="857250" y="4000500"/>
            <a:ext cx="7343775" cy="1422400"/>
          </a:xfrm>
          <a:prstGeom prst="rect">
            <a:avLst/>
          </a:prstGeom>
          <a:solidFill>
            <a:schemeClr val="bg1"/>
          </a:solidFill>
          <a:ln w="50800" cap="flat" cmpd="sng">
            <a:solidFill>
              <a:srgbClr val="FF6600"/>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pPr>
            <a:r>
              <a:rPr lang="zh-CN" altLang="en-US" sz="2400" b="1" dirty="0">
                <a:solidFill>
                  <a:schemeClr val="accent2"/>
                </a:solidFill>
                <a:latin typeface="Times New Roman" panose="02020603050405020304" pitchFamily="18" charset="0"/>
                <a:ea typeface="楷体_GB2312" pitchFamily="49" charset="-122"/>
              </a:rPr>
              <a:t> 在选择装入背包的物品时，对每种物品</a:t>
            </a:r>
            <a:r>
              <a:rPr lang="en-US" altLang="zh-CN" sz="2400" b="1" dirty="0">
                <a:solidFill>
                  <a:schemeClr val="accent2"/>
                </a:solidFill>
                <a:latin typeface="Times New Roman" panose="02020603050405020304" pitchFamily="18" charset="0"/>
                <a:ea typeface="楷体_GB2312" pitchFamily="49" charset="-122"/>
              </a:rPr>
              <a:t>i</a:t>
            </a:r>
            <a:r>
              <a:rPr lang="zh-CN" altLang="en-US" sz="2400" b="1" dirty="0">
                <a:solidFill>
                  <a:schemeClr val="accent2"/>
                </a:solidFill>
                <a:latin typeface="Times New Roman" panose="02020603050405020304" pitchFamily="18" charset="0"/>
                <a:ea typeface="楷体_GB2312" pitchFamily="49" charset="-122"/>
              </a:rPr>
              <a:t>只有</a:t>
            </a:r>
            <a:r>
              <a:rPr lang="en-US" altLang="zh-CN" sz="2400" b="1" dirty="0">
                <a:solidFill>
                  <a:schemeClr val="accent2"/>
                </a:solidFill>
                <a:latin typeface="Times New Roman" panose="02020603050405020304" pitchFamily="18" charset="0"/>
                <a:ea typeface="楷体_GB2312" pitchFamily="49" charset="-122"/>
              </a:rPr>
              <a:t>2</a:t>
            </a:r>
            <a:r>
              <a:rPr lang="zh-CN" altLang="en-US" sz="2400" b="1" dirty="0">
                <a:solidFill>
                  <a:schemeClr val="accent2"/>
                </a:solidFill>
                <a:latin typeface="Times New Roman" panose="02020603050405020304" pitchFamily="18" charset="0"/>
                <a:ea typeface="楷体_GB2312" pitchFamily="49" charset="-122"/>
              </a:rPr>
              <a:t>种选择，即装入背包或不装入背包。不能将物品</a:t>
            </a:r>
            <a:r>
              <a:rPr lang="en-US" altLang="zh-CN" sz="2400" b="1" dirty="0">
                <a:solidFill>
                  <a:schemeClr val="accent2"/>
                </a:solidFill>
                <a:latin typeface="Times New Roman" panose="02020603050405020304" pitchFamily="18" charset="0"/>
                <a:ea typeface="楷体_GB2312" pitchFamily="49" charset="-122"/>
              </a:rPr>
              <a:t>i</a:t>
            </a:r>
            <a:r>
              <a:rPr lang="zh-CN" altLang="en-US" sz="2400" b="1" dirty="0">
                <a:solidFill>
                  <a:schemeClr val="accent2"/>
                </a:solidFill>
                <a:latin typeface="Times New Roman" panose="02020603050405020304" pitchFamily="18" charset="0"/>
                <a:ea typeface="楷体_GB2312" pitchFamily="49" charset="-122"/>
              </a:rPr>
              <a:t>装入背包多次，也不能只装入部分的物品</a:t>
            </a:r>
            <a:r>
              <a:rPr lang="en-US" altLang="zh-CN" sz="2400" b="1" dirty="0">
                <a:solidFill>
                  <a:schemeClr val="accent2"/>
                </a:solidFill>
                <a:latin typeface="Times New Roman" panose="02020603050405020304" pitchFamily="18" charset="0"/>
                <a:ea typeface="楷体_GB2312" pitchFamily="49" charset="-122"/>
              </a:rPr>
              <a:t>i</a:t>
            </a:r>
            <a:r>
              <a:rPr lang="zh-CN" altLang="en-US" sz="2400" b="1" dirty="0">
                <a:solidFill>
                  <a:schemeClr val="accent2"/>
                </a:solidFill>
                <a:latin typeface="Times New Roman" panose="02020603050405020304" pitchFamily="18" charset="0"/>
                <a:ea typeface="楷体_GB2312" pitchFamily="49" charset="-122"/>
              </a:rPr>
              <a:t>。</a:t>
            </a:r>
          </a:p>
        </p:txBody>
      </p:sp>
      <p:pic>
        <p:nvPicPr>
          <p:cNvPr id="10242" name="Picture 2" descr="https://img2.baidu.com/it/u=620465961,3587505598&amp;fm=253&amp;fmt=auto&amp;app=138&amp;f=JPEG?w=500&amp;h=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4248" y="370375"/>
            <a:ext cx="1983083" cy="1717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1540"/>
                                        </p:tgtEl>
                                        <p:attrNameLst>
                                          <p:attrName>style.visibility</p:attrName>
                                        </p:attrNameLst>
                                      </p:cBhvr>
                                      <p:to>
                                        <p:strVal val="visible"/>
                                      </p:to>
                                    </p:set>
                                    <p:anim calcmode="lin" valueType="num">
                                      <p:cBhvr additive="base">
                                        <p:cTn id="7" dur="500" fill="hold"/>
                                        <p:tgtEl>
                                          <p:spTgt spid="321540"/>
                                        </p:tgtEl>
                                        <p:attrNameLst>
                                          <p:attrName>ppt_x</p:attrName>
                                        </p:attrNameLst>
                                      </p:cBhvr>
                                      <p:tavLst>
                                        <p:tav tm="0">
                                          <p:val>
                                            <p:strVal val="#ppt_x"/>
                                          </p:val>
                                        </p:tav>
                                        <p:tav tm="100000">
                                          <p:val>
                                            <p:strVal val="#ppt_x"/>
                                          </p:val>
                                        </p:tav>
                                      </p:tavLst>
                                    </p:anim>
                                    <p:anim calcmode="lin" valueType="num">
                                      <p:cBhvr additive="base">
                                        <p:cTn id="8" dur="500" fill="hold"/>
                                        <p:tgtEl>
                                          <p:spTgt spid="3215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18</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29699" name="Rectangle 2"/>
          <p:cNvSpPr>
            <a:spLocks noGrp="1"/>
          </p:cNvSpPr>
          <p:nvPr>
            <p:ph type="title"/>
          </p:nvPr>
        </p:nvSpPr>
        <p:spPr>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4.2 </a:t>
            </a:r>
            <a:r>
              <a:rPr lang="zh-CN" altLang="en-US" dirty="0">
                <a:latin typeface="黑体" panose="02010609060101010101" pitchFamily="49" charset="-122"/>
                <a:ea typeface="黑体" panose="02010609060101010101" pitchFamily="49" charset="-122"/>
              </a:rPr>
              <a:t>贪心算法的基本要素</a:t>
            </a:r>
          </a:p>
        </p:txBody>
      </p:sp>
      <p:sp>
        <p:nvSpPr>
          <p:cNvPr id="322563" name="Rectangle 3"/>
          <p:cNvSpPr>
            <a:spLocks noGrp="1" noChangeArrowheads="1"/>
          </p:cNvSpPr>
          <p:nvPr>
            <p:ph idx="1"/>
          </p:nvPr>
        </p:nvSpPr>
        <p:spPr>
          <a:xfrm>
            <a:off x="468313" y="1412875"/>
            <a:ext cx="7920038" cy="20161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a:ln>
                  <a:noFill/>
                </a:ln>
                <a:solidFill>
                  <a:schemeClr val="folHlink"/>
                </a:solidFill>
                <a:effectLst/>
                <a:uLnTx/>
                <a:uFillTx/>
                <a:latin typeface="+mn-lt"/>
                <a:ea typeface="黑体" panose="02010609060101010101" pitchFamily="49" charset="-122"/>
                <a:cs typeface="+mn-cs"/>
              </a:rPr>
              <a:t>背包问题：</a:t>
            </a:r>
            <a:r>
              <a:rPr kumimoji="0" lang="zh-CN" altLang="en-US" sz="3000" b="0" i="0" u="none" strike="noStrike" kern="0" cap="none" spc="0" normalizeH="0" baseline="0" noProof="0" dirty="0">
                <a:ln>
                  <a:noFill/>
                </a:ln>
                <a:solidFill>
                  <a:schemeClr val="tx1"/>
                </a:solidFill>
                <a:effectLst/>
                <a:uLnTx/>
                <a:uFillTx/>
                <a:latin typeface="+mn-lt"/>
                <a:ea typeface="+mn-ea"/>
                <a:cs typeface="+mn-cs"/>
              </a:rPr>
              <a:t> </a:t>
            </a:r>
          </a:p>
          <a:p>
            <a:pPr marL="0" lvl="0" indent="0">
              <a:lnSpc>
                <a:spcPct val="130000"/>
              </a:lnSpc>
              <a:buNone/>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与</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0-1</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背包问题类似，背包容量为</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M</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，有</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n</a:t>
            </a:r>
            <a:r>
              <a:rPr lang="zh-CN" altLang="en-US" sz="2400" b="1" dirty="0">
                <a:latin typeface="Times New Roman" panose="02020603050405020304" pitchFamily="18" charset="0"/>
                <a:ea typeface="楷体_GB2312" pitchFamily="49" charset="-122"/>
                <a:cs typeface="Times New Roman" panose="02020603050405020304" pitchFamily="18" charset="0"/>
              </a:rPr>
              <a:t>种</a:t>
            </a:r>
            <a:r>
              <a:rPr lang="zh-CN" altLang="en-US" sz="2400" b="1" dirty="0">
                <a:latin typeface="华文楷体" pitchFamily="2" charset="-122"/>
                <a:ea typeface="华文楷体" pitchFamily="2" charset="-122"/>
                <a:cs typeface="Times New Roman" panose="02020603050405020304" pitchFamily="18" charset="0"/>
              </a:rPr>
              <a:t>物品，分别的重量</a:t>
            </a:r>
            <a:r>
              <a:rPr lang="en-US" altLang="zh-CN" sz="2400" b="1" dirty="0">
                <a:latin typeface="华文楷体" pitchFamily="2" charset="-122"/>
                <a:ea typeface="华文楷体" pitchFamily="2" charset="-122"/>
                <a:cs typeface="Times New Roman" panose="02020603050405020304" pitchFamily="18" charset="0"/>
              </a:rPr>
              <a:t>W</a:t>
            </a:r>
            <a:r>
              <a:rPr lang="en-US" altLang="zh-CN" sz="2400" b="1" baseline="-25000" dirty="0">
                <a:latin typeface="华文楷体" pitchFamily="2" charset="-122"/>
                <a:ea typeface="华文楷体" pitchFamily="2" charset="-122"/>
                <a:cs typeface="Times New Roman" panose="02020603050405020304" pitchFamily="18" charset="0"/>
              </a:rPr>
              <a:t>i</a:t>
            </a:r>
            <a:r>
              <a:rPr lang="zh-CN" altLang="en-US" sz="2400" b="1" dirty="0">
                <a:latin typeface="华文楷体" pitchFamily="2" charset="-122"/>
                <a:ea typeface="华文楷体" pitchFamily="2" charset="-122"/>
                <a:cs typeface="Times New Roman" panose="02020603050405020304" pitchFamily="18" charset="0"/>
              </a:rPr>
              <a:t>，价值</a:t>
            </a:r>
            <a:r>
              <a:rPr lang="en-US" altLang="zh-CN" sz="2400" b="1" dirty="0">
                <a:latin typeface="华文楷体" pitchFamily="2" charset="-122"/>
                <a:ea typeface="华文楷体" pitchFamily="2" charset="-122"/>
                <a:cs typeface="Times New Roman" panose="02020603050405020304" pitchFamily="18" charset="0"/>
              </a:rPr>
              <a:t>V</a:t>
            </a:r>
            <a:r>
              <a:rPr lang="en-US" altLang="zh-CN" sz="2400" b="1" baseline="-25000" dirty="0">
                <a:latin typeface="华文楷体" pitchFamily="2" charset="-122"/>
                <a:ea typeface="华文楷体" pitchFamily="2" charset="-122"/>
                <a:cs typeface="Times New Roman" panose="02020603050405020304" pitchFamily="18" charset="0"/>
              </a:rPr>
              <a:t>i</a:t>
            </a:r>
            <a:r>
              <a:rPr lang="zh-CN" altLang="en-US" sz="2400" b="1" dirty="0">
                <a:latin typeface="华文楷体" pitchFamily="2" charset="-122"/>
                <a:ea typeface="华文楷体" pitchFamily="2" charset="-122"/>
                <a:cs typeface="Times New Roman" panose="02020603050405020304" pitchFamily="18" charset="0"/>
              </a:rPr>
              <a:t>，</a:t>
            </a:r>
            <a:r>
              <a:rPr lang="en-US" altLang="zh-CN" sz="2400" b="1" dirty="0">
                <a:latin typeface="Times New Roman" panose="02020603050405020304" pitchFamily="18" charset="0"/>
                <a:ea typeface="楷体_GB2312" pitchFamily="49" charset="-122"/>
                <a:cs typeface="Times New Roman" panose="02020603050405020304" pitchFamily="18" charset="0"/>
              </a:rPr>
              <a:t>1≤i≤n</a:t>
            </a:r>
            <a:r>
              <a:rPr lang="zh-CN" altLang="en-US" sz="2400" b="1" dirty="0">
                <a:latin typeface="Times New Roman" panose="02020603050405020304" pitchFamily="18" charset="0"/>
                <a:ea typeface="楷体_GB2312" pitchFamily="49" charset="-122"/>
                <a:cs typeface="Times New Roman" panose="02020603050405020304" pitchFamily="18" charset="0"/>
              </a:rPr>
              <a:t>。</a:t>
            </a:r>
            <a:endParaRPr lang="en-US" altLang="zh-CN" sz="2400" b="1" dirty="0">
              <a:latin typeface="Times New Roman" panose="02020603050405020304" pitchFamily="18" charset="0"/>
              <a:ea typeface="楷体_GB2312" pitchFamily="49" charset="-122"/>
              <a:cs typeface="Times New Roman" panose="02020603050405020304" pitchFamily="18" charset="0"/>
            </a:endParaRPr>
          </a:p>
          <a:p>
            <a:pPr marL="0" lvl="0" indent="0">
              <a:lnSpc>
                <a:spcPct val="130000"/>
              </a:lnSpc>
              <a:buNone/>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不同的是在选择物品</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装入背包时，</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可以选择物品</a:t>
            </a:r>
            <a:r>
              <a:rPr kumimoji="0" lang="en-US" altLang="zh-CN"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的一部分</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，而不一定要全部装入背包。</a:t>
            </a: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2400"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2400"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29701" name="Text Box 4"/>
          <p:cNvSpPr txBox="1"/>
          <p:nvPr/>
        </p:nvSpPr>
        <p:spPr>
          <a:xfrm>
            <a:off x="483108" y="4537681"/>
            <a:ext cx="7705725" cy="1533525"/>
          </a:xfrm>
          <a:prstGeom prst="rect">
            <a:avLst/>
          </a:prstGeom>
          <a:noFill/>
          <a:ln w="635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30000"/>
              </a:lnSpc>
              <a:spcBef>
                <a:spcPct val="50000"/>
              </a:spcBef>
            </a:pPr>
            <a:r>
              <a:rPr lang="zh-CN" altLang="en-US" sz="2400" b="1" dirty="0">
                <a:solidFill>
                  <a:srgbClr val="000066"/>
                </a:solidFill>
                <a:latin typeface="Times New Roman" panose="02020603050405020304" pitchFamily="18" charset="0"/>
                <a:ea typeface="楷体_GB2312" pitchFamily="49" charset="-122"/>
              </a:rPr>
              <a:t>这</a:t>
            </a:r>
            <a:r>
              <a:rPr lang="en-US" altLang="zh-CN" sz="2400" b="1" dirty="0">
                <a:solidFill>
                  <a:srgbClr val="000066"/>
                </a:solidFill>
                <a:latin typeface="Times New Roman" panose="02020603050405020304" pitchFamily="18" charset="0"/>
                <a:ea typeface="楷体_GB2312" pitchFamily="49" charset="-122"/>
              </a:rPr>
              <a:t>2</a:t>
            </a:r>
            <a:r>
              <a:rPr lang="zh-CN" altLang="en-US" sz="2400" b="1" dirty="0">
                <a:solidFill>
                  <a:srgbClr val="000066"/>
                </a:solidFill>
                <a:latin typeface="Times New Roman" panose="02020603050405020304" pitchFamily="18" charset="0"/>
                <a:ea typeface="楷体_GB2312" pitchFamily="49" charset="-122"/>
              </a:rPr>
              <a:t>类问题都具有</a:t>
            </a:r>
            <a:r>
              <a:rPr lang="zh-CN" altLang="en-US" sz="2400" b="1" dirty="0">
                <a:solidFill>
                  <a:schemeClr val="hlink"/>
                </a:solidFill>
                <a:latin typeface="Times New Roman" panose="02020603050405020304" pitchFamily="18" charset="0"/>
                <a:ea typeface="楷体_GB2312" pitchFamily="49" charset="-122"/>
              </a:rPr>
              <a:t>最优子结构</a:t>
            </a:r>
            <a:r>
              <a:rPr lang="zh-CN" altLang="en-US" sz="2400" b="1" dirty="0">
                <a:solidFill>
                  <a:srgbClr val="000066"/>
                </a:solidFill>
                <a:latin typeface="Times New Roman" panose="02020603050405020304" pitchFamily="18" charset="0"/>
                <a:ea typeface="楷体_GB2312" pitchFamily="49" charset="-122"/>
              </a:rPr>
              <a:t>性质，极为相似，但背包问题可以用贪心算法求解，而</a:t>
            </a:r>
            <a:r>
              <a:rPr lang="en-US" altLang="zh-CN" sz="2400" b="1" dirty="0">
                <a:solidFill>
                  <a:srgbClr val="000066"/>
                </a:solidFill>
                <a:latin typeface="Times New Roman" panose="02020603050405020304" pitchFamily="18" charset="0"/>
                <a:ea typeface="楷体_GB2312" pitchFamily="49" charset="-122"/>
              </a:rPr>
              <a:t>0-1</a:t>
            </a:r>
            <a:r>
              <a:rPr lang="zh-CN" altLang="en-US" sz="2400" b="1" dirty="0">
                <a:solidFill>
                  <a:srgbClr val="000066"/>
                </a:solidFill>
                <a:latin typeface="Times New Roman" panose="02020603050405020304" pitchFamily="18" charset="0"/>
                <a:ea typeface="楷体_GB2312" pitchFamily="49" charset="-122"/>
              </a:rPr>
              <a:t>背包问题却不能用贪心算法求解。</a:t>
            </a:r>
            <a:r>
              <a:rPr lang="zh-CN" altLang="en-US" sz="2400" b="1" dirty="0">
                <a:solidFill>
                  <a:schemeClr val="accent2"/>
                </a:solidFill>
                <a:latin typeface="Times New Roman" panose="02020603050405020304" pitchFamily="18" charset="0"/>
                <a:ea typeface="楷体_GB2312" pitchFamily="49" charset="-122"/>
              </a:rPr>
              <a:t> </a:t>
            </a:r>
          </a:p>
        </p:txBody>
      </p:sp>
    </p:spTree>
    <p:extLst>
      <p:ext uri="{BB962C8B-B14F-4D97-AF65-F5344CB8AC3E}">
        <p14:creationId xmlns:p14="http://schemas.microsoft.com/office/powerpoint/2010/main" val="794589667"/>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19</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30723" name="Rectangle 2"/>
          <p:cNvSpPr>
            <a:spLocks noGrp="1"/>
          </p:cNvSpPr>
          <p:nvPr>
            <p:ph type="title"/>
          </p:nvPr>
        </p:nvSpPr>
        <p:spPr>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4.2 </a:t>
            </a:r>
            <a:r>
              <a:rPr lang="zh-CN" altLang="en-US" dirty="0">
                <a:latin typeface="黑体" panose="02010609060101010101" pitchFamily="49" charset="-122"/>
                <a:ea typeface="黑体" panose="02010609060101010101" pitchFamily="49" charset="-122"/>
              </a:rPr>
              <a:t>贪心算法的基本要素</a:t>
            </a:r>
          </a:p>
        </p:txBody>
      </p:sp>
      <p:sp>
        <p:nvSpPr>
          <p:cNvPr id="21508" name="Rectangle 3"/>
          <p:cNvSpPr>
            <a:spLocks noGrp="1" noChangeArrowheads="1"/>
          </p:cNvSpPr>
          <p:nvPr>
            <p:ph idx="1"/>
          </p:nvPr>
        </p:nvSpPr>
        <p:spPr>
          <a:xfrm>
            <a:off x="250825" y="2133600"/>
            <a:ext cx="8569325" cy="3743325"/>
          </a:xfrm>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计算每种物品</a:t>
            </a:r>
            <a:r>
              <a:rPr lang="zh-CN" altLang="en-US" sz="2400" b="1" dirty="0">
                <a:solidFill>
                  <a:schemeClr val="hlink"/>
                </a:solidFill>
                <a:latin typeface="华文楷体" pitchFamily="2" charset="-122"/>
                <a:ea typeface="华文楷体" pitchFamily="2" charset="-122"/>
                <a:cs typeface="Times New Roman" panose="02020603050405020304" pitchFamily="18" charset="0"/>
              </a:rPr>
              <a:t>单位重量的价值</a:t>
            </a:r>
            <a:r>
              <a:rPr lang="en-US" altLang="zh-CN" sz="2400" b="1" dirty="0">
                <a:solidFill>
                  <a:schemeClr val="hlink"/>
                </a:solidFill>
                <a:latin typeface="华文楷体" pitchFamily="2" charset="-122"/>
                <a:ea typeface="华文楷体" pitchFamily="2" charset="-122"/>
                <a:cs typeface="Times New Roman" panose="02020603050405020304" pitchFamily="18" charset="0"/>
              </a:rPr>
              <a:t>Vi/</a:t>
            </a:r>
            <a:r>
              <a:rPr lang="en-US" altLang="zh-CN" sz="2400" b="1" dirty="0" err="1">
                <a:solidFill>
                  <a:schemeClr val="hlink"/>
                </a:solidFill>
                <a:latin typeface="华文楷体" pitchFamily="2" charset="-122"/>
                <a:ea typeface="华文楷体" pitchFamily="2" charset="-122"/>
                <a:cs typeface="Times New Roman" panose="02020603050405020304" pitchFamily="18" charset="0"/>
              </a:rPr>
              <a:t>Wi</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，并按非增次序进行</a:t>
            </a:r>
            <a:r>
              <a:rPr lang="zh-CN" altLang="en-US" sz="2400" b="1" dirty="0">
                <a:solidFill>
                  <a:schemeClr val="hlink"/>
                </a:solidFill>
                <a:latin typeface="华文楷体" pitchFamily="2" charset="-122"/>
                <a:ea typeface="华文楷体" pitchFamily="2" charset="-122"/>
                <a:cs typeface="Times New Roman" panose="02020603050405020304" pitchFamily="18" charset="0"/>
              </a:rPr>
              <a:t>排序</a:t>
            </a:r>
            <a:endParaRPr lang="en-US" altLang="zh-CN" sz="2400" b="1" dirty="0">
              <a:solidFill>
                <a:schemeClr val="hlink"/>
              </a:solidFill>
              <a:latin typeface="华文楷体" pitchFamily="2" charset="-122"/>
              <a:ea typeface="华文楷体" pitchFamily="2" charset="-122"/>
              <a:cs typeface="Times New Roman" panose="02020603050405020304" pitchFamily="18" charset="0"/>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Char char="n"/>
              <a:defRPr/>
            </a:pPr>
            <a:endPar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endParaRPr>
          </a:p>
          <a:p>
            <a:pPr marL="0" marR="0" lvl="0" indent="0" algn="l" defTabSz="914400" rtl="0" eaLnBrk="0" fontAlgn="base" latinLnBrk="0" hangingPunct="0">
              <a:lnSpc>
                <a:spcPct val="150000"/>
              </a:lnSpc>
              <a:spcBef>
                <a:spcPct val="200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依</a:t>
            </a:r>
            <a:r>
              <a:rPr kumimoji="0" lang="zh-CN" altLang="en-US" sz="2400" b="1" i="0" u="none" strike="noStrike" kern="0" cap="none" spc="0" normalizeH="0" baseline="0" noProof="0" dirty="0">
                <a:ln>
                  <a:noFill/>
                </a:ln>
                <a:solidFill>
                  <a:srgbClr val="FF0000"/>
                </a:solidFill>
                <a:effectLst/>
                <a:uLnTx/>
                <a:uFillTx/>
                <a:latin typeface="华文楷体" pitchFamily="2" charset="-122"/>
                <a:ea typeface="华文楷体" pitchFamily="2" charset="-122"/>
                <a:cs typeface="Times New Roman" panose="02020603050405020304" pitchFamily="18" charset="0"/>
              </a:rPr>
              <a:t>贪心选择策略</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，将尽可能多的</a:t>
            </a:r>
            <a:r>
              <a:rPr kumimoji="0" lang="zh-CN" altLang="en-US" sz="2400" b="1" i="0" u="none" strike="noStrike" kern="0" cap="none" spc="0" normalizeH="0" baseline="0" noProof="0" dirty="0">
                <a:ln>
                  <a:noFill/>
                </a:ln>
                <a:solidFill>
                  <a:schemeClr val="hlink"/>
                </a:solidFill>
                <a:effectLst/>
                <a:uLnTx/>
                <a:uFillTx/>
                <a:latin typeface="华文楷体" pitchFamily="2" charset="-122"/>
                <a:ea typeface="华文楷体" pitchFamily="2" charset="-122"/>
                <a:cs typeface="Times New Roman" panose="02020603050405020304" pitchFamily="18" charset="0"/>
              </a:rPr>
              <a:t>单位重量价值最高</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的物品装入背包。若将这种物品全部装入背包后，背包内的物品总重量未超过</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M</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，则选择</a:t>
            </a:r>
            <a:r>
              <a:rPr lang="zh-CN" altLang="en-US" sz="2400" b="1" dirty="0">
                <a:solidFill>
                  <a:schemeClr val="hlink"/>
                </a:solidFill>
                <a:latin typeface="华文楷体" pitchFamily="2" charset="-122"/>
                <a:ea typeface="华文楷体" pitchFamily="2" charset="-122"/>
                <a:cs typeface="Times New Roman" panose="02020603050405020304" pitchFamily="18" charset="0"/>
              </a:rPr>
              <a:t>单位重量价值次高</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的物品并尽可能多地装入背包。依此策略一直地进行下去，直到背包装满为止。</a:t>
            </a: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endPar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endParaRPr>
          </a:p>
        </p:txBody>
      </p:sp>
      <p:sp>
        <p:nvSpPr>
          <p:cNvPr id="30725" name="Text Box 4"/>
          <p:cNvSpPr txBox="1"/>
          <p:nvPr/>
        </p:nvSpPr>
        <p:spPr>
          <a:xfrm>
            <a:off x="468313" y="1312863"/>
            <a:ext cx="7921625" cy="584200"/>
          </a:xfrm>
          <a:prstGeom prst="rect">
            <a:avLst/>
          </a:prstGeom>
          <a:noFill/>
          <a:ln w="635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r>
              <a:rPr lang="zh-CN" altLang="en-US" sz="3200" dirty="0">
                <a:solidFill>
                  <a:schemeClr val="folHlink"/>
                </a:solidFill>
                <a:latin typeface="黑体" panose="02010609060101010101" pitchFamily="49" charset="-122"/>
                <a:ea typeface="黑体" panose="02010609060101010101" pitchFamily="49" charset="-122"/>
              </a:rPr>
              <a:t>贪心算法解背包问题的基本步骤：</a:t>
            </a:r>
          </a:p>
        </p:txBody>
      </p:sp>
    </p:spTree>
    <p:extLst>
      <p:ext uri="{BB962C8B-B14F-4D97-AF65-F5344CB8AC3E}">
        <p14:creationId xmlns:p14="http://schemas.microsoft.com/office/powerpoint/2010/main" val="392454178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457200" y="277813"/>
            <a:ext cx="8229600" cy="774700"/>
          </a:xfrm>
          <a:ln/>
        </p:spPr>
        <p:txBody>
          <a:bodyPr vert="horz" wrap="square" lIns="91440" tIns="45720" rIns="91440" bIns="45720" anchor="t" anchorCtr="0"/>
          <a:lstStyle/>
          <a:p>
            <a:r>
              <a:rPr lang="zh-CN" altLang="en-US" dirty="0"/>
              <a:t>学习要点</a:t>
            </a:r>
          </a:p>
        </p:txBody>
      </p:sp>
      <p:sp>
        <p:nvSpPr>
          <p:cNvPr id="3" name="内容占位符 2"/>
          <p:cNvSpPr>
            <a:spLocks noGrp="1"/>
          </p:cNvSpPr>
          <p:nvPr>
            <p:ph idx="1"/>
          </p:nvPr>
        </p:nvSpPr>
        <p:spPr>
          <a:xfrm>
            <a:off x="323850" y="981075"/>
            <a:ext cx="8229600" cy="51847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Symbol" panose="05050102010706020507" pitchFamily="18" charset="2"/>
              <a:buChar char="·"/>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理解贪心算法的概念。</a:t>
            </a: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Symbol" panose="05050102010706020507" pitchFamily="18" charset="2"/>
              <a:buChar char="·"/>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掌握贪心算法的基本要素 </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     （</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1</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）最优子结构性质</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      （</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2</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）贪心选择性质</a:t>
            </a:r>
            <a:endPar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sym typeface="Symbol" panose="05050102010706020507" pitchFamily="18" charset="2"/>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Symbol" panose="05050102010706020507" pitchFamily="18" charset="2"/>
              <a:buChar char="·"/>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理解贪心算法与动态规划算法的差异</a:t>
            </a:r>
            <a:endPar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sym typeface="Symbol" panose="05050102010706020507" pitchFamily="18" charset="2"/>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Symbol" panose="05050102010706020507" pitchFamily="18" charset="2"/>
              <a:buChar char="·"/>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理解贪心算法的一般理论</a:t>
            </a:r>
            <a:endPar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sym typeface="Symbol" panose="05050102010706020507" pitchFamily="18" charset="2"/>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Symbol" panose="05050102010706020507" pitchFamily="18" charset="2"/>
              <a:buChar char="·"/>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通过应用范例学习贪心设计策略。</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1</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）活动安排问题；（</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2</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）最优装载问题；</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3</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）哈夫曼编码；（</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4</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）单源最短路径；</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5</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）最小生成树；（</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6</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）多机调度问题。</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20</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31747" name="Rectangle 2"/>
          <p:cNvSpPr>
            <a:spLocks noGrp="1"/>
          </p:cNvSpPr>
          <p:nvPr>
            <p:ph type="title"/>
          </p:nvPr>
        </p:nvSpPr>
        <p:spPr>
          <a:xfrm>
            <a:off x="468313" y="333375"/>
            <a:ext cx="7772400" cy="935038"/>
          </a:xfrm>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4.2 </a:t>
            </a:r>
            <a:r>
              <a:rPr lang="zh-CN" altLang="en-US" dirty="0">
                <a:latin typeface="黑体" panose="02010609060101010101" pitchFamily="49" charset="-122"/>
                <a:ea typeface="黑体" panose="02010609060101010101" pitchFamily="49" charset="-122"/>
              </a:rPr>
              <a:t>贪心算法的基本要素</a:t>
            </a:r>
          </a:p>
        </p:txBody>
      </p:sp>
      <p:sp>
        <p:nvSpPr>
          <p:cNvPr id="31748" name="矩形 1"/>
          <p:cNvSpPr/>
          <p:nvPr/>
        </p:nvSpPr>
        <p:spPr>
          <a:xfrm>
            <a:off x="4211960" y="2924944"/>
            <a:ext cx="4968875" cy="28257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pPr>
            <a:r>
              <a:rPr lang="zh-CN" altLang="en-US" sz="2400" b="1" dirty="0">
                <a:solidFill>
                  <a:schemeClr val="accent2"/>
                </a:solidFill>
                <a:latin typeface="Times New Roman" panose="02020603050405020304" pitchFamily="18" charset="0"/>
                <a:ea typeface="楷体_GB2312" pitchFamily="49" charset="-122"/>
              </a:rPr>
              <a:t>算法</a:t>
            </a:r>
            <a:r>
              <a:rPr lang="en-US" altLang="zh-CN" sz="2400" b="1" dirty="0">
                <a:solidFill>
                  <a:schemeClr val="accent2"/>
                </a:solidFill>
                <a:latin typeface="Times New Roman" panose="02020603050405020304" pitchFamily="18" charset="0"/>
                <a:ea typeface="楷体_GB2312" pitchFamily="49" charset="-122"/>
              </a:rPr>
              <a:t>Knapsack</a:t>
            </a:r>
            <a:r>
              <a:rPr lang="zh-CN" altLang="en-US" sz="2400" b="1" dirty="0">
                <a:solidFill>
                  <a:schemeClr val="accent2"/>
                </a:solidFill>
                <a:latin typeface="Times New Roman" panose="02020603050405020304" pitchFamily="18" charset="0"/>
                <a:ea typeface="楷体_GB2312" pitchFamily="49" charset="-122"/>
              </a:rPr>
              <a:t>的主要计算时间在于将各种物品依其单位重量的价值从大到小排序。因此，算法的计算时间上界为</a:t>
            </a:r>
            <a:r>
              <a:rPr lang="en-US" altLang="zh-CN" sz="2400" b="1" dirty="0">
                <a:solidFill>
                  <a:schemeClr val="accent2"/>
                </a:solidFill>
                <a:latin typeface="Times New Roman" panose="02020603050405020304" pitchFamily="18" charset="0"/>
                <a:ea typeface="楷体_GB2312" pitchFamily="49" charset="-122"/>
              </a:rPr>
              <a:t>O(nlogn)</a:t>
            </a:r>
            <a:r>
              <a:rPr lang="zh-CN" altLang="en-US" sz="2400" b="1" dirty="0">
                <a:solidFill>
                  <a:schemeClr val="accent2"/>
                </a:solidFill>
                <a:latin typeface="Times New Roman" panose="02020603050405020304" pitchFamily="18" charset="0"/>
                <a:ea typeface="楷体_GB2312" pitchFamily="49" charset="-122"/>
              </a:rPr>
              <a:t>。</a:t>
            </a:r>
          </a:p>
          <a:p>
            <a:pPr marL="0" lvl="0" indent="0" eaLnBrk="1" hangingPunct="1">
              <a:lnSpc>
                <a:spcPct val="120000"/>
              </a:lnSpc>
            </a:pPr>
            <a:r>
              <a:rPr lang="zh-CN" altLang="en-US" sz="2400" b="1" dirty="0">
                <a:solidFill>
                  <a:schemeClr val="accent2"/>
                </a:solidFill>
                <a:latin typeface="Times New Roman" panose="02020603050405020304" pitchFamily="18" charset="0"/>
                <a:ea typeface="楷体_GB2312" pitchFamily="49" charset="-122"/>
              </a:rPr>
              <a:t>为了证明算法的正确性，还必须证明背包问题具有贪心选择性质</a:t>
            </a:r>
            <a:r>
              <a:rPr lang="zh-CN" altLang="en-US" sz="2400" dirty="0">
                <a:solidFill>
                  <a:schemeClr val="accent2"/>
                </a:solidFill>
                <a:latin typeface="Times New Roman" panose="02020603050405020304" pitchFamily="18" charset="0"/>
                <a:ea typeface="楷体_GB2312" pitchFamily="49" charset="-122"/>
              </a:rPr>
              <a:t>。</a:t>
            </a:r>
          </a:p>
        </p:txBody>
      </p:sp>
      <p:sp>
        <p:nvSpPr>
          <p:cNvPr id="3" name="矩形 2"/>
          <p:cNvSpPr/>
          <p:nvPr/>
        </p:nvSpPr>
        <p:spPr>
          <a:xfrm>
            <a:off x="323850" y="1700213"/>
            <a:ext cx="7105650" cy="4462463"/>
          </a:xfrm>
          <a:prstGeom prst="rect">
            <a:avLst/>
          </a:prstGeom>
        </p:spPr>
        <p:txBody>
          <a:bodyPr>
            <a:spAutoFit/>
          </a:bodyPr>
          <a:lstStyle/>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void </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Knapsack</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n, float M, float v[], float w[], float x[]){</a:t>
            </a: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chemeClr val="accent5">
                    <a:lumMod val="75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       Sort(</a:t>
            </a:r>
            <a:r>
              <a:rPr kumimoji="1" lang="en-US" altLang="zh-CN" sz="2000" b="0" i="0" u="none" strike="noStrike" kern="0" cap="none" spc="0" normalizeH="0" baseline="0" noProof="0" dirty="0" err="1">
                <a:ln>
                  <a:noFill/>
                </a:ln>
                <a:solidFill>
                  <a:schemeClr val="accent5">
                    <a:lumMod val="75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n,v,w</a:t>
            </a:r>
            <a:r>
              <a:rPr kumimoji="1" lang="en-US" altLang="zh-CN" sz="2000" b="0" i="0" u="none" strike="noStrike" kern="0" cap="none" spc="0" normalizeH="0" baseline="0" noProof="0" dirty="0">
                <a:ln>
                  <a:noFill/>
                </a:ln>
                <a:solidFill>
                  <a:schemeClr val="accent5">
                    <a:lumMod val="75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i;</a:t>
            </a: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for (i=1;i&lt;=</a:t>
            </a:r>
            <a:r>
              <a:rPr kumimoji="1"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n;i</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x[i]=0;</a:t>
            </a: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float c=M;</a:t>
            </a: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for (i=1;i&lt;=</a:t>
            </a:r>
            <a:r>
              <a:rPr kumimoji="1"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n;i</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if (w[i]&gt;c) break;</a:t>
            </a: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x[i]=1;</a:t>
            </a: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c-=w[i];</a:t>
            </a: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if (i&lt;=n) x[i]=c/w[</a:t>
            </a:r>
            <a:r>
              <a:rPr kumimoji="1"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最后一项</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sp>
        <p:nvSpPr>
          <p:cNvPr id="31750" name="矩形 1"/>
          <p:cNvSpPr/>
          <p:nvPr/>
        </p:nvSpPr>
        <p:spPr>
          <a:xfrm>
            <a:off x="179388" y="1268413"/>
            <a:ext cx="2698750" cy="523875"/>
          </a:xfrm>
          <a:prstGeom prst="rect">
            <a:avLst/>
          </a:prstGeom>
          <a:noFill/>
          <a:ln w="9525">
            <a:noFill/>
          </a:ln>
        </p:spPr>
        <p:txBody>
          <a:bodyPr wrap="none">
            <a:spAutoFit/>
          </a:bodyPr>
          <a:lstStyle/>
          <a:p>
            <a:pPr>
              <a:buNone/>
            </a:pPr>
            <a:r>
              <a:rPr lang="zh-CN" altLang="en-US" sz="2800" b="1" dirty="0">
                <a:latin typeface="华文楷体" pitchFamily="2" charset="-122"/>
                <a:ea typeface="华文楷体" pitchFamily="2" charset="-122"/>
              </a:rPr>
              <a:t>具体算法描述：</a:t>
            </a:r>
            <a:endParaRPr lang="zh-CN" altLang="en-US" sz="28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76478269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ln/>
        </p:spPr>
        <p:txBody>
          <a:bodyPr vert="horz" wrap="square" lIns="91440" tIns="45720" rIns="91440" bIns="45720" anchor="t" anchorCtr="0"/>
          <a:lstStyle/>
          <a:p>
            <a:r>
              <a:rPr lang="zh-CN" altLang="en-US" dirty="0"/>
              <a:t>贪心选择对</a:t>
            </a:r>
            <a:r>
              <a:rPr lang="en-US" altLang="zh-CN" dirty="0"/>
              <a:t>0-1 </a:t>
            </a:r>
            <a:r>
              <a:rPr lang="zh-CN" altLang="en-US" dirty="0"/>
              <a:t>背包不适用</a:t>
            </a:r>
          </a:p>
        </p:txBody>
      </p:sp>
      <p:sp>
        <p:nvSpPr>
          <p:cNvPr id="32771" name="灯片编号占位符 3"/>
          <p:cNvSpPr txBox="1">
            <a:spLocks noGrp="1"/>
          </p:cNvSpPr>
          <p:nvPr>
            <p:ph type="sldNum" sz="quarter" idx="12"/>
          </p:nvPr>
        </p:nvSpPr>
        <p:spPr>
          <a:xfrm>
            <a:off x="6552226" y="6309320"/>
            <a:ext cx="2133600" cy="457200"/>
          </a:xfrm>
          <a:ln/>
        </p:spPr>
        <p:txBody>
          <a:bodyPr anchor="b" anchorCtr="0"/>
          <a:lstStyle/>
          <a:p>
            <a:pPr marL="0" indent="0" algn="r" eaLnBrk="1" hangingPunct="1">
              <a:spcBef>
                <a:spcPct val="0"/>
              </a:spcBef>
              <a:buClrTx/>
              <a:buSzTx/>
              <a:buFontTx/>
              <a:buNone/>
            </a:pPr>
            <a:fld id="{9A0DB2DC-4C9A-4742-B13C-FB6460FD3503}" type="slidenum">
              <a:rPr lang="en-US" altLang="zh-CN" sz="1200" dirty="0">
                <a:latin typeface="Garamond" pitchFamily="18" charset="0"/>
                <a:cs typeface="Times New Roman" panose="02020603050405020304" pitchFamily="18" charset="0"/>
              </a:rPr>
              <a:t>21</a:t>
            </a:fld>
            <a:endParaRPr lang="en-US" altLang="zh-CN" sz="1200" dirty="0">
              <a:latin typeface="Garamond" pitchFamily="18" charset="0"/>
              <a:ea typeface="Times New Roman" panose="02020603050405020304" pitchFamily="18" charset="0"/>
              <a:cs typeface="Times New Roman" panose="02020603050405020304" pitchFamily="18" charset="0"/>
            </a:endParaRPr>
          </a:p>
        </p:txBody>
      </p:sp>
      <p:pic>
        <p:nvPicPr>
          <p:cNvPr id="32772" name="Picture 6"/>
          <p:cNvPicPr>
            <a:picLocks noChangeAspect="1"/>
          </p:cNvPicPr>
          <p:nvPr/>
        </p:nvPicPr>
        <p:blipFill>
          <a:blip r:embed="rId3"/>
          <a:stretch>
            <a:fillRect/>
          </a:stretch>
        </p:blipFill>
        <p:spPr>
          <a:xfrm>
            <a:off x="251520" y="1597245"/>
            <a:ext cx="8243888" cy="3297238"/>
          </a:xfrm>
          <a:prstGeom prst="rect">
            <a:avLst/>
          </a:prstGeom>
          <a:noFill/>
          <a:ln w="9525">
            <a:noFill/>
          </a:ln>
        </p:spPr>
      </p:pic>
      <p:sp>
        <p:nvSpPr>
          <p:cNvPr id="2" name="矩形 1"/>
          <p:cNvSpPr/>
          <p:nvPr/>
        </p:nvSpPr>
        <p:spPr>
          <a:xfrm>
            <a:off x="3851920" y="4963234"/>
            <a:ext cx="2385589" cy="553998"/>
          </a:xfrm>
          <a:prstGeom prst="rect">
            <a:avLst/>
          </a:prstGeom>
        </p:spPr>
        <p:txBody>
          <a:bodyPr wrap="none">
            <a:spAutoFit/>
          </a:bodyPr>
          <a:lstStyle/>
          <a:p>
            <a:r>
              <a:rPr lang="en-US" altLang="zh-CN" dirty="0"/>
              <a:t>0-1 </a:t>
            </a:r>
            <a:r>
              <a:rPr lang="zh-CN" altLang="en-US" dirty="0"/>
              <a:t>背包问题</a:t>
            </a:r>
          </a:p>
        </p:txBody>
      </p:sp>
      <p:sp>
        <p:nvSpPr>
          <p:cNvPr id="3" name="矩形 2"/>
          <p:cNvSpPr/>
          <p:nvPr/>
        </p:nvSpPr>
        <p:spPr>
          <a:xfrm>
            <a:off x="6804248" y="4963234"/>
            <a:ext cx="1938351" cy="553998"/>
          </a:xfrm>
          <a:prstGeom prst="rect">
            <a:avLst/>
          </a:prstGeom>
        </p:spPr>
        <p:txBody>
          <a:bodyPr wrap="none">
            <a:spAutoFit/>
          </a:bodyPr>
          <a:lstStyle/>
          <a:p>
            <a:r>
              <a:rPr lang="en-US" altLang="zh-CN" dirty="0"/>
              <a:t>  </a:t>
            </a:r>
            <a:r>
              <a:rPr lang="zh-CN" altLang="en-US" dirty="0"/>
              <a:t>背包问题</a:t>
            </a:r>
          </a:p>
        </p:txBody>
      </p:sp>
      <p:sp>
        <p:nvSpPr>
          <p:cNvPr id="7" name="矩形 6"/>
          <p:cNvSpPr/>
          <p:nvPr/>
        </p:nvSpPr>
        <p:spPr>
          <a:xfrm>
            <a:off x="683568" y="4963234"/>
            <a:ext cx="1723549" cy="553998"/>
          </a:xfrm>
          <a:prstGeom prst="rect">
            <a:avLst/>
          </a:prstGeom>
        </p:spPr>
        <p:txBody>
          <a:bodyPr wrap="none">
            <a:spAutoFit/>
          </a:bodyPr>
          <a:lstStyle/>
          <a:p>
            <a:r>
              <a:rPr lang="zh-CN" altLang="en-US" dirty="0"/>
              <a:t>已知条件</a:t>
            </a:r>
          </a:p>
        </p:txBody>
      </p:sp>
      <p:cxnSp>
        <p:nvCxnSpPr>
          <p:cNvPr id="5" name="直接连接符 4"/>
          <p:cNvCxnSpPr/>
          <p:nvPr/>
        </p:nvCxnSpPr>
        <p:spPr bwMode="auto">
          <a:xfrm>
            <a:off x="3275856" y="1124744"/>
            <a:ext cx="9325" cy="4896544"/>
          </a:xfrm>
          <a:prstGeom prst="line">
            <a:avLst/>
          </a:prstGeom>
          <a:ln>
            <a:prstDash val="lgDash"/>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1" name="直接连接符 10"/>
          <p:cNvCxnSpPr/>
          <p:nvPr/>
        </p:nvCxnSpPr>
        <p:spPr bwMode="auto">
          <a:xfrm>
            <a:off x="6948264" y="1124744"/>
            <a:ext cx="9325" cy="4896544"/>
          </a:xfrm>
          <a:prstGeom prst="line">
            <a:avLst/>
          </a:prstGeom>
          <a:ln>
            <a:prstDash val="lg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 name="矩形 3"/>
          <p:cNvSpPr/>
          <p:nvPr/>
        </p:nvSpPr>
        <p:spPr>
          <a:xfrm>
            <a:off x="3424534" y="6243300"/>
            <a:ext cx="3240360" cy="523220"/>
          </a:xfrm>
          <a:prstGeom prst="rect">
            <a:avLst/>
          </a:prstGeom>
        </p:spPr>
        <p:txBody>
          <a:bodyPr wrap="square">
            <a:spAutoFit/>
          </a:bodyPr>
          <a:lstStyle/>
          <a:p>
            <a:r>
              <a:rPr lang="zh-CN" altLang="en-US" sz="1400" b="1" dirty="0">
                <a:latin typeface="Times New Roman" panose="02020603050405020304" pitchFamily="18" charset="0"/>
              </a:rPr>
              <a:t>无法保证最终能将背包装满，许多</a:t>
            </a:r>
            <a:r>
              <a:rPr lang="zh-CN" altLang="en-US" sz="1400" b="1" dirty="0">
                <a:solidFill>
                  <a:schemeClr val="accent1"/>
                </a:solidFill>
                <a:latin typeface="Times New Roman" panose="02020603050405020304" pitchFamily="18" charset="0"/>
              </a:rPr>
              <a:t>互相重叠的子问题，</a:t>
            </a:r>
            <a:r>
              <a:rPr lang="zh-CN" altLang="en-US" sz="1400" b="1" dirty="0">
                <a:latin typeface="Times New Roman" panose="02020603050405020304" pitchFamily="18" charset="0"/>
              </a:rPr>
              <a:t>适合用动态规划算法</a:t>
            </a:r>
          </a:p>
        </p:txBody>
      </p:sp>
    </p:spTree>
    <p:extLst>
      <p:ext uri="{BB962C8B-B14F-4D97-AF65-F5344CB8AC3E}">
        <p14:creationId xmlns:p14="http://schemas.microsoft.com/office/powerpoint/2010/main" val="2260695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22</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33795" name="Rectangle 2"/>
          <p:cNvSpPr>
            <a:spLocks noGrp="1"/>
          </p:cNvSpPr>
          <p:nvPr>
            <p:ph type="title"/>
          </p:nvPr>
        </p:nvSpPr>
        <p:spPr>
          <a:ln/>
        </p:spPr>
        <p:txBody>
          <a:bodyPr vert="horz" wrap="square" lIns="91440" tIns="45720" rIns="91440" bIns="45720" anchor="t" anchorCtr="0"/>
          <a:lstStyle/>
          <a:p>
            <a:r>
              <a:rPr lang="zh-CN" altLang="en-US" sz="4000" b="1" dirty="0">
                <a:latin typeface="Times New Roman" panose="02020603050405020304" pitchFamily="18" charset="0"/>
                <a:ea typeface="楷体_GB2312" pitchFamily="49" charset="-122"/>
              </a:rPr>
              <a:t>贪心算法</a:t>
            </a:r>
            <a:r>
              <a:rPr lang="zh-CN" altLang="en-US" sz="4400" b="1" dirty="0">
                <a:latin typeface="Times New Roman" panose="02020603050405020304" pitchFamily="18" charset="0"/>
                <a:ea typeface="楷体_GB2312" pitchFamily="49" charset="-122"/>
              </a:rPr>
              <a:t>和动态规划</a:t>
            </a:r>
            <a:endParaRPr lang="zh-CN" altLang="en-US" dirty="0">
              <a:latin typeface="黑体" panose="02010609060101010101" pitchFamily="49" charset="-122"/>
              <a:ea typeface="黑体" panose="02010609060101010101" pitchFamily="49" charset="-122"/>
            </a:endParaRPr>
          </a:p>
        </p:txBody>
      </p:sp>
      <p:sp>
        <p:nvSpPr>
          <p:cNvPr id="33796" name="Rectangle 3"/>
          <p:cNvSpPr>
            <a:spLocks noGrp="1"/>
          </p:cNvSpPr>
          <p:nvPr>
            <p:ph idx="1"/>
          </p:nvPr>
        </p:nvSpPr>
        <p:spPr>
          <a:xfrm>
            <a:off x="395288" y="1484313"/>
            <a:ext cx="8497887" cy="4179887"/>
          </a:xfrm>
          <a:ln/>
        </p:spPr>
        <p:txBody>
          <a:bodyPr vert="horz" wrap="square" lIns="91440" tIns="45720" rIns="91440" bIns="45720" anchor="t" anchorCtr="0"/>
          <a:lstStyle/>
          <a:p>
            <a:pPr marL="0" indent="0">
              <a:lnSpc>
                <a:spcPct val="120000"/>
              </a:lnSpc>
            </a:pPr>
            <a:r>
              <a:rPr lang="zh-CN" altLang="en-US" sz="2400" b="1" dirty="0">
                <a:latin typeface="Times New Roman" panose="02020603050405020304" pitchFamily="18" charset="0"/>
                <a:ea typeface="楷体_GB2312" pitchFamily="49" charset="-122"/>
              </a:rPr>
              <a:t>  对于</a:t>
            </a:r>
            <a:r>
              <a:rPr lang="en-US" altLang="zh-CN" sz="2400" b="1" dirty="0">
                <a:solidFill>
                  <a:schemeClr val="hlink"/>
                </a:solidFill>
                <a:latin typeface="Times New Roman" panose="02020603050405020304" pitchFamily="18" charset="0"/>
                <a:ea typeface="楷体_GB2312" pitchFamily="49" charset="-122"/>
              </a:rPr>
              <a:t>0-1</a:t>
            </a:r>
            <a:r>
              <a:rPr lang="zh-CN" altLang="en-US" sz="2400" b="1" dirty="0">
                <a:solidFill>
                  <a:schemeClr val="hlink"/>
                </a:solidFill>
                <a:latin typeface="Times New Roman" panose="02020603050405020304" pitchFamily="18" charset="0"/>
                <a:ea typeface="楷体_GB2312" pitchFamily="49" charset="-122"/>
              </a:rPr>
              <a:t>背包问题</a:t>
            </a:r>
            <a:r>
              <a:rPr lang="zh-CN" altLang="en-US" sz="2400" b="1" dirty="0">
                <a:latin typeface="Times New Roman" panose="02020603050405020304" pitchFamily="18" charset="0"/>
                <a:ea typeface="楷体_GB2312" pitchFamily="49" charset="-122"/>
              </a:rPr>
              <a:t>，贪心选择之所以不能得到最优解是因为在这种情况下，它无法保证最终能将背包装满，部分闲置的背包空间使单位重量背包空间的价值降低了。</a:t>
            </a:r>
            <a:endParaRPr lang="en-US" altLang="zh-CN" sz="2400" b="1" dirty="0">
              <a:latin typeface="Times New Roman" panose="02020603050405020304" pitchFamily="18" charset="0"/>
              <a:ea typeface="楷体_GB2312" pitchFamily="49" charset="-122"/>
            </a:endParaRPr>
          </a:p>
          <a:p>
            <a:pPr marL="0" indent="0">
              <a:lnSpc>
                <a:spcPct val="120000"/>
              </a:lnSpc>
            </a:pPr>
            <a:r>
              <a:rPr lang="zh-CN" altLang="en-US" sz="2400" b="1" dirty="0">
                <a:latin typeface="Times New Roman" panose="02020603050405020304" pitchFamily="18" charset="0"/>
                <a:ea typeface="楷体_GB2312" pitchFamily="49" charset="-122"/>
              </a:rPr>
              <a:t> 事实上，在考虑</a:t>
            </a:r>
            <a:r>
              <a:rPr lang="en-US" altLang="zh-CN" sz="2400" b="1" dirty="0">
                <a:latin typeface="Times New Roman" panose="02020603050405020304" pitchFamily="18" charset="0"/>
                <a:ea typeface="楷体_GB2312" pitchFamily="49" charset="-122"/>
              </a:rPr>
              <a:t>0-1</a:t>
            </a:r>
            <a:r>
              <a:rPr lang="zh-CN" altLang="en-US" sz="2400" b="1" dirty="0">
                <a:latin typeface="Times New Roman" panose="02020603050405020304" pitchFamily="18" charset="0"/>
                <a:ea typeface="楷体_GB2312" pitchFamily="49" charset="-122"/>
              </a:rPr>
              <a:t>背包问题时，应比较选择该物品和不选择该物品所导致的最终方案，然后再作出最好选择。由此就导出许多</a:t>
            </a:r>
            <a:r>
              <a:rPr lang="zh-CN" altLang="en-US" sz="2400" b="1" dirty="0">
                <a:solidFill>
                  <a:schemeClr val="accent1"/>
                </a:solidFill>
                <a:latin typeface="Times New Roman" panose="02020603050405020304" pitchFamily="18" charset="0"/>
                <a:ea typeface="楷体_GB2312" pitchFamily="49" charset="-122"/>
              </a:rPr>
              <a:t>互相重叠的子问题</a:t>
            </a:r>
            <a:r>
              <a:rPr lang="zh-CN" altLang="en-US" sz="2400" b="1" dirty="0">
                <a:latin typeface="Times New Roman" panose="02020603050405020304" pitchFamily="18" charset="0"/>
                <a:ea typeface="楷体_GB2312" pitchFamily="49" charset="-122"/>
              </a:rPr>
              <a:t>。这正是该问题可用</a:t>
            </a:r>
            <a:r>
              <a:rPr lang="zh-CN" altLang="en-US" sz="2400" b="1" dirty="0">
                <a:solidFill>
                  <a:schemeClr val="hlink"/>
                </a:solidFill>
                <a:latin typeface="Times New Roman" panose="02020603050405020304" pitchFamily="18" charset="0"/>
                <a:ea typeface="楷体_GB2312" pitchFamily="49" charset="-122"/>
              </a:rPr>
              <a:t>动态规划算法</a:t>
            </a:r>
            <a:r>
              <a:rPr lang="zh-CN" altLang="en-US" sz="2400" b="1" dirty="0">
                <a:latin typeface="Times New Roman" panose="02020603050405020304" pitchFamily="18" charset="0"/>
                <a:ea typeface="楷体_GB2312" pitchFamily="49" charset="-122"/>
              </a:rPr>
              <a:t>求解的另一重要特征。</a:t>
            </a:r>
          </a:p>
          <a:p>
            <a:pPr marL="0" indent="0">
              <a:lnSpc>
                <a:spcPct val="120000"/>
              </a:lnSpc>
            </a:pPr>
            <a:r>
              <a:rPr lang="zh-CN" altLang="en-US" sz="2400" b="1" dirty="0">
                <a:latin typeface="Times New Roman" panose="02020603050405020304" pitchFamily="18" charset="0"/>
                <a:ea typeface="楷体_GB2312" pitchFamily="49" charset="-122"/>
              </a:rPr>
              <a:t>  实际上也是如此，动态规划算法的确可以有效地解</a:t>
            </a:r>
            <a:r>
              <a:rPr lang="en-US" altLang="zh-CN" sz="2400" b="1" dirty="0">
                <a:latin typeface="Times New Roman" panose="02020603050405020304" pitchFamily="18" charset="0"/>
                <a:ea typeface="楷体_GB2312" pitchFamily="49" charset="-122"/>
              </a:rPr>
              <a:t>0-1</a:t>
            </a:r>
            <a:r>
              <a:rPr lang="zh-CN" altLang="en-US" sz="2400" b="1" dirty="0">
                <a:latin typeface="Times New Roman" panose="02020603050405020304" pitchFamily="18" charset="0"/>
                <a:ea typeface="楷体_GB2312" pitchFamily="49" charset="-122"/>
              </a:rPr>
              <a:t>背包问题。 </a:t>
            </a:r>
          </a:p>
        </p:txBody>
      </p:sp>
    </p:spTree>
    <p:extLst>
      <p:ext uri="{BB962C8B-B14F-4D97-AF65-F5344CB8AC3E}">
        <p14:creationId xmlns:p14="http://schemas.microsoft.com/office/powerpoint/2010/main" val="563816132"/>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ln/>
        </p:spPr>
        <p:txBody>
          <a:bodyPr vert="horz" wrap="square" lIns="91440" tIns="45720" rIns="91440" bIns="45720" anchor="t" anchorCtr="0"/>
          <a:lstStyle/>
          <a:p>
            <a:pPr>
              <a:buNone/>
            </a:pPr>
            <a:r>
              <a:rPr lang="zh-CN" altLang="en-US" sz="4000" b="1" dirty="0">
                <a:latin typeface="Times New Roman" panose="02020603050405020304" pitchFamily="18" charset="0"/>
                <a:ea typeface="楷体_GB2312" pitchFamily="49" charset="-122"/>
              </a:rPr>
              <a:t>贪心算法</a:t>
            </a:r>
            <a:r>
              <a:rPr lang="zh-CN" altLang="en-US" sz="4400" b="1" dirty="0">
                <a:latin typeface="Times New Roman" panose="02020603050405020304" pitchFamily="18" charset="0"/>
                <a:ea typeface="楷体_GB2312" pitchFamily="49" charset="-122"/>
              </a:rPr>
              <a:t>和动态规划</a:t>
            </a:r>
            <a:endParaRPr lang="zh-CN" altLang="en-US" dirty="0">
              <a:ea typeface="楷体_GB2312" pitchFamily="49" charset="-122"/>
            </a:endParaRPr>
          </a:p>
        </p:txBody>
      </p:sp>
      <p:sp>
        <p:nvSpPr>
          <p:cNvPr id="34819" name="内容占位符 2"/>
          <p:cNvSpPr>
            <a:spLocks noGrp="1"/>
          </p:cNvSpPr>
          <p:nvPr>
            <p:ph idx="1"/>
          </p:nvPr>
        </p:nvSpPr>
        <p:spPr>
          <a:xfrm>
            <a:off x="323850" y="1412875"/>
            <a:ext cx="8496300" cy="4824413"/>
          </a:xfrm>
          <a:ln/>
        </p:spPr>
        <p:txBody>
          <a:bodyPr vert="horz" wrap="square" lIns="91440" tIns="45720" rIns="91440" bIns="45720" anchor="t" anchorCtr="0"/>
          <a:lstStyle/>
          <a:p>
            <a:r>
              <a:rPr lang="zh-CN" altLang="en-US" sz="2400" b="1" dirty="0">
                <a:latin typeface="Times New Roman" panose="02020603050405020304" pitchFamily="18" charset="0"/>
                <a:ea typeface="楷体_GB2312" pitchFamily="49" charset="-122"/>
              </a:rPr>
              <a:t>动态规划和贪心算法都是一种递推算法，均有最优子结构性质，通过局部最优解来推导全局最优解。</a:t>
            </a:r>
            <a:endParaRPr lang="en-US" altLang="zh-CN" sz="2400" b="1" dirty="0">
              <a:latin typeface="Times New Roman" panose="02020603050405020304" pitchFamily="18" charset="0"/>
              <a:ea typeface="楷体_GB2312" pitchFamily="49" charset="-122"/>
            </a:endParaRPr>
          </a:p>
          <a:p>
            <a:endParaRPr lang="en-US" altLang="zh-CN" sz="2400" b="1" dirty="0">
              <a:solidFill>
                <a:srgbClr val="FF0000"/>
              </a:solidFill>
              <a:latin typeface="Times New Roman" panose="02020603050405020304" pitchFamily="18" charset="0"/>
              <a:ea typeface="楷体_GB2312" pitchFamily="49" charset="-122"/>
            </a:endParaRPr>
          </a:p>
          <a:p>
            <a:r>
              <a:rPr lang="zh-CN" altLang="en-US" sz="2400" b="1" dirty="0">
                <a:solidFill>
                  <a:srgbClr val="FF0000"/>
                </a:solidFill>
                <a:latin typeface="Times New Roman" panose="02020603050405020304" pitchFamily="18" charset="0"/>
                <a:ea typeface="楷体_GB2312" pitchFamily="49" charset="-122"/>
              </a:rPr>
              <a:t>两者之间的区别在于：</a:t>
            </a:r>
            <a:endParaRPr lang="en-US" altLang="zh-CN" sz="2400" b="1" dirty="0">
              <a:solidFill>
                <a:srgbClr val="FF0000"/>
              </a:solidFill>
              <a:latin typeface="Times New Roman" panose="02020603050405020304" pitchFamily="18" charset="0"/>
              <a:ea typeface="楷体_GB2312" pitchFamily="49" charset="-122"/>
            </a:endParaRPr>
          </a:p>
          <a:p>
            <a:r>
              <a:rPr lang="zh-CN" altLang="en-US" sz="2400" b="1" dirty="0">
                <a:latin typeface="Times New Roman" panose="02020603050405020304" pitchFamily="18" charset="0"/>
                <a:ea typeface="楷体_GB2312" pitchFamily="49" charset="-122"/>
              </a:rPr>
              <a:t>贪心算法中作出的每步贪心决策都无法改变，因为贪心策略是由上一步的最优解推导下一步的最优解，而</a:t>
            </a:r>
            <a:r>
              <a:rPr lang="zh-CN" altLang="en-US" sz="2400" b="1" dirty="0">
                <a:solidFill>
                  <a:schemeClr val="accent5">
                    <a:lumMod val="75000"/>
                  </a:schemeClr>
                </a:solidFill>
                <a:latin typeface="Times New Roman" panose="02020603050405020304" pitchFamily="18" charset="0"/>
                <a:ea typeface="楷体_GB2312" pitchFamily="49" charset="-122"/>
              </a:rPr>
              <a:t>上一步之前的最优解则不作保留</a:t>
            </a:r>
            <a:r>
              <a:rPr lang="zh-CN" altLang="en-US" sz="2400" b="1" dirty="0">
                <a:latin typeface="Times New Roman" panose="02020603050405020304" pitchFamily="18" charset="0"/>
                <a:ea typeface="楷体_GB2312" pitchFamily="49" charset="-122"/>
              </a:rPr>
              <a:t>。</a:t>
            </a:r>
            <a:r>
              <a:rPr lang="zh-CN" altLang="en-US" sz="2400" b="1" u="sng" dirty="0">
                <a:latin typeface="Times New Roman" panose="02020603050405020304" pitchFamily="18" charset="0"/>
                <a:ea typeface="楷体_GB2312" pitchFamily="49" charset="-122"/>
              </a:rPr>
              <a:t>贪心算法每一步的最优解一定包含上一步的最优解</a:t>
            </a:r>
            <a:r>
              <a:rPr lang="zh-CN" altLang="en-US" sz="2400" b="1" dirty="0">
                <a:latin typeface="Times New Roman" panose="02020603050405020304" pitchFamily="18" charset="0"/>
                <a:ea typeface="楷体_GB2312" pitchFamily="49" charset="-122"/>
              </a:rPr>
              <a:t>。</a:t>
            </a:r>
            <a:endParaRPr lang="en-US" altLang="zh-CN" sz="2400" b="1" dirty="0">
              <a:latin typeface="Times New Roman" panose="02020603050405020304" pitchFamily="18" charset="0"/>
              <a:ea typeface="楷体_GB2312" pitchFamily="49" charset="-122"/>
            </a:endParaRPr>
          </a:p>
          <a:p>
            <a:r>
              <a:rPr lang="zh-CN" altLang="en-US" sz="2400" b="1" dirty="0">
                <a:latin typeface="Times New Roman" panose="02020603050405020304" pitchFamily="18" charset="0"/>
                <a:ea typeface="楷体_GB2312" pitchFamily="49" charset="-122"/>
              </a:rPr>
              <a:t>动态规划算法中全局最优解中一定包含某个局部最优解，但不一定包含前一个局部最优解，因此</a:t>
            </a:r>
            <a:r>
              <a:rPr lang="zh-CN" altLang="en-US" sz="2400" b="1" dirty="0">
                <a:solidFill>
                  <a:schemeClr val="accent5">
                    <a:lumMod val="75000"/>
                  </a:schemeClr>
                </a:solidFill>
                <a:latin typeface="Times New Roman" panose="02020603050405020304" pitchFamily="18" charset="0"/>
                <a:ea typeface="楷体_GB2312" pitchFamily="49" charset="-122"/>
              </a:rPr>
              <a:t>需要记录之前的所有最优解</a:t>
            </a:r>
            <a:r>
              <a:rPr lang="zh-CN" altLang="en-US" sz="2400" b="1" dirty="0">
                <a:latin typeface="Times New Roman" panose="02020603050405020304" pitchFamily="18" charset="0"/>
                <a:ea typeface="楷体_GB2312" pitchFamily="49" charset="-122"/>
              </a:rPr>
              <a:t>。</a:t>
            </a:r>
          </a:p>
        </p:txBody>
      </p:sp>
      <p:sp>
        <p:nvSpPr>
          <p:cNvPr id="34820" name="灯片编号占位符 3"/>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en-US" altLang="zh-CN" sz="1200" dirty="0">
                <a:latin typeface="Garamond" pitchFamily="18" charset="0"/>
                <a:cs typeface="Times New Roman" panose="02020603050405020304" pitchFamily="18" charset="0"/>
              </a:rPr>
              <a:t>23</a:t>
            </a:fld>
            <a:endParaRPr lang="en-US" altLang="zh-CN" sz="1200" dirty="0">
              <a:latin typeface="Garamond"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997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457200" y="277813"/>
            <a:ext cx="8229600" cy="774700"/>
          </a:xfrm>
          <a:ln/>
        </p:spPr>
        <p:txBody>
          <a:bodyPr vert="horz" wrap="square" lIns="91440" tIns="45720" rIns="91440" bIns="45720" anchor="t" anchorCtr="0"/>
          <a:lstStyle/>
          <a:p>
            <a:r>
              <a:rPr lang="zh-CN" altLang="en-US" dirty="0"/>
              <a:t>学习要点</a:t>
            </a:r>
          </a:p>
        </p:txBody>
      </p:sp>
      <p:sp>
        <p:nvSpPr>
          <p:cNvPr id="3" name="内容占位符 2"/>
          <p:cNvSpPr>
            <a:spLocks noGrp="1"/>
          </p:cNvSpPr>
          <p:nvPr>
            <p:ph idx="1"/>
          </p:nvPr>
        </p:nvSpPr>
        <p:spPr>
          <a:xfrm>
            <a:off x="323850" y="981075"/>
            <a:ext cx="8229600" cy="51847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Symbol" panose="05050102010706020507" pitchFamily="18" charset="2"/>
              <a:buChar char="·"/>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通过应用范例学习贪心设计策略。</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1</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）活动安排问题；</a:t>
            </a:r>
            <a:endPar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2</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zh-CN" altLang="en-US" sz="2400" b="1" i="0" u="none" strike="noStrike" kern="0" cap="none" spc="0" normalizeH="0" baseline="0" noProof="0" dirty="0">
                <a:ln>
                  <a:noFill/>
                </a:ln>
                <a:solidFill>
                  <a:srgbClr val="FF0000"/>
                </a:solidFill>
                <a:effectLst/>
                <a:uLnTx/>
                <a:uFillTx/>
                <a:latin typeface="华文楷体" pitchFamily="2" charset="-122"/>
                <a:ea typeface="华文楷体" pitchFamily="2" charset="-122"/>
                <a:cs typeface="+mn-cs"/>
              </a:rPr>
              <a:t>最优装载问题</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3</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zh-CN" altLang="en-US" sz="2400" b="1" i="0" u="none" strike="noStrike" kern="0" cap="none" spc="0" normalizeH="0" baseline="0" noProof="0" dirty="0">
                <a:ln>
                  <a:noFill/>
                </a:ln>
                <a:effectLst/>
                <a:uLnTx/>
                <a:uFillTx/>
                <a:latin typeface="华文楷体" pitchFamily="2" charset="-122"/>
                <a:ea typeface="华文楷体" pitchFamily="2" charset="-122"/>
                <a:cs typeface="+mn-cs"/>
              </a:rPr>
              <a:t>哈夫曼编码</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endPar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4</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）单源最短路径；</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5</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）最小生成树；</a:t>
            </a:r>
            <a:endPar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6</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）多机调度问题。</a:t>
            </a:r>
          </a:p>
        </p:txBody>
      </p:sp>
    </p:spTree>
    <p:extLst>
      <p:ext uri="{BB962C8B-B14F-4D97-AF65-F5344CB8AC3E}">
        <p14:creationId xmlns:p14="http://schemas.microsoft.com/office/powerpoint/2010/main" val="1308498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25</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35843" name="Rectangle 2"/>
          <p:cNvSpPr>
            <a:spLocks noGrp="1"/>
          </p:cNvSpPr>
          <p:nvPr>
            <p:ph type="title"/>
          </p:nvPr>
        </p:nvSpPr>
        <p:spPr>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4.3 </a:t>
            </a:r>
            <a:r>
              <a:rPr lang="zh-CN" altLang="en-US" dirty="0">
                <a:latin typeface="黑体" panose="02010609060101010101" pitchFamily="49" charset="-122"/>
                <a:ea typeface="黑体" panose="02010609060101010101" pitchFamily="49" charset="-122"/>
              </a:rPr>
              <a:t>最优装载</a:t>
            </a:r>
          </a:p>
        </p:txBody>
      </p:sp>
      <p:sp>
        <p:nvSpPr>
          <p:cNvPr id="326659" name="Rectangle 3"/>
          <p:cNvSpPr>
            <a:spLocks noGrp="1" noChangeArrowheads="1"/>
          </p:cNvSpPr>
          <p:nvPr>
            <p:ph idx="1"/>
          </p:nvPr>
        </p:nvSpPr>
        <p:spPr>
          <a:xfrm>
            <a:off x="395288" y="1412875"/>
            <a:ext cx="8229600" cy="4530725"/>
          </a:xfrm>
        </p:spPr>
        <p:txBody>
          <a:bodyPr vert="horz" wrap="square" lIns="91440" tIns="45720" rIns="91440" bIns="45720" numCol="1" anchor="t" anchorCtr="0" compatLnSpc="1"/>
          <a:lstStyle/>
          <a:p>
            <a:pPr marL="0" lvl="0" indent="0">
              <a:lnSpc>
                <a:spcPct val="120000"/>
              </a:lnSpc>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有一批集装箱</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n</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个</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要装上一艘载重量为</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c</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的轮船。其中集装箱</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的重量为</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W</a:t>
            </a:r>
            <a:r>
              <a:rPr kumimoji="0" lang="en-US" altLang="zh-CN" sz="2400" b="1" i="1" u="none" strike="noStrike" kern="0" cap="none" spc="0" normalizeH="0" baseline="-2500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。最优装载问题要求确定在装载</a:t>
            </a:r>
            <a:r>
              <a:rPr kumimoji="0" lang="zh-CN" altLang="en-US" sz="2400" b="1" i="0" u="sng"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体积不受限</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的情况下，</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将尽可能多的集装箱</a:t>
            </a:r>
            <a:r>
              <a:rPr lang="en-US" altLang="zh-CN" sz="2400" b="1" dirty="0">
                <a:solidFill>
                  <a:srgbClr val="FF0000"/>
                </a:solidFill>
                <a:latin typeface="Times New Roman" panose="02020603050405020304" pitchFamily="18" charset="0"/>
                <a:ea typeface="楷体_GB2312" pitchFamily="49"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数量</a:t>
            </a:r>
            <a:r>
              <a:rPr lang="en-US" altLang="zh-CN" sz="2400" b="1" dirty="0">
                <a:solidFill>
                  <a:srgbClr val="FF0000"/>
                </a:solidFill>
                <a:latin typeface="Times New Roman" panose="02020603050405020304" pitchFamily="18" charset="0"/>
                <a:ea typeface="楷体_GB2312" pitchFamily="49" charset="-122"/>
                <a:cs typeface="Times New Roman" panose="02020603050405020304" pitchFamily="18" charset="0"/>
              </a:rPr>
              <a:t>)</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装上轮船</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lang="en-US" altLang="zh-CN" sz="2400" b="1"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sz="2400" b="1" dirty="0">
                <a:solidFill>
                  <a:srgbClr val="000000"/>
                </a:solidFill>
                <a:latin typeface="Times New Roman" panose="02020603050405020304" pitchFamily="18" charset="0"/>
                <a:ea typeface="楷体_GB2312" pitchFamily="49" charset="-122"/>
                <a:cs typeface="Times New Roman" panose="02020603050405020304" pitchFamily="18" charset="0"/>
              </a:rPr>
              <a:t>最优装载和</a:t>
            </a:r>
            <a:r>
              <a:rPr lang="en-US" altLang="zh-CN" sz="2400" b="1" dirty="0">
                <a:solidFill>
                  <a:srgbClr val="000000"/>
                </a:solidFill>
                <a:latin typeface="Times New Roman" panose="02020603050405020304" pitchFamily="18" charset="0"/>
                <a:ea typeface="楷体_GB2312" pitchFamily="49" charset="-122"/>
                <a:cs typeface="Times New Roman" panose="02020603050405020304" pitchFamily="18" charset="0"/>
              </a:rPr>
              <a:t>0-1</a:t>
            </a:r>
            <a:r>
              <a:rPr lang="zh-CN" altLang="en-US" sz="2400" b="1" dirty="0">
                <a:solidFill>
                  <a:srgbClr val="000000"/>
                </a:solidFill>
                <a:latin typeface="Times New Roman" panose="02020603050405020304" pitchFamily="18" charset="0"/>
                <a:ea typeface="楷体_GB2312" pitchFamily="49" charset="-122"/>
                <a:cs typeface="Times New Roman" panose="02020603050405020304" pitchFamily="18" charset="0"/>
              </a:rPr>
              <a:t>背包问题相似。</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 算法描述</a:t>
            </a:r>
          </a:p>
          <a:p>
            <a:pPr marL="0" marR="0" lvl="0" indent="0" algn="l" defTabSz="914400" rtl="0" eaLnBrk="0" fontAlgn="base" latinLnBrk="0" hangingPunct="0">
              <a:lnSpc>
                <a:spcPct val="15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最优装载问题可用贪心算法求解。采用</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重量最轻者先装</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的贪心选择策略，可产生最优装载问题的最优解。</a:t>
            </a:r>
            <a:endParaRPr kumimoji="0" lang="zh-CN" altLang="en-US" sz="3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13791160"/>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26</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36867" name="Rectangle 2"/>
          <p:cNvSpPr>
            <a:spLocks noGrp="1"/>
          </p:cNvSpPr>
          <p:nvPr>
            <p:ph type="title"/>
          </p:nvPr>
        </p:nvSpPr>
        <p:spPr>
          <a:xfrm>
            <a:off x="457200" y="277813"/>
            <a:ext cx="8229600" cy="847725"/>
          </a:xfrm>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4.3 </a:t>
            </a:r>
            <a:r>
              <a:rPr lang="zh-CN" altLang="en-US" dirty="0">
                <a:latin typeface="黑体" panose="02010609060101010101" pitchFamily="49" charset="-122"/>
                <a:ea typeface="黑体" panose="02010609060101010101" pitchFamily="49" charset="-122"/>
              </a:rPr>
              <a:t>最优装载</a:t>
            </a:r>
          </a:p>
        </p:txBody>
      </p:sp>
      <p:sp>
        <p:nvSpPr>
          <p:cNvPr id="36868" name="Rectangle 3"/>
          <p:cNvSpPr>
            <a:spLocks noGrp="1"/>
          </p:cNvSpPr>
          <p:nvPr>
            <p:ph idx="1"/>
          </p:nvPr>
        </p:nvSpPr>
        <p:spPr>
          <a:xfrm>
            <a:off x="468313" y="1628775"/>
            <a:ext cx="6335712" cy="4824413"/>
          </a:xfrm>
          <a:ln/>
        </p:spPr>
        <p:txBody>
          <a:bodyPr vert="horz" wrap="square" lIns="91440" tIns="45720" rIns="91440" bIns="45720" anchor="t" anchorCtr="0"/>
          <a:lstStyle/>
          <a:p>
            <a:pPr marL="0" indent="0">
              <a:lnSpc>
                <a:spcPct val="120000"/>
              </a:lnSpc>
              <a:buNone/>
            </a:pPr>
            <a:r>
              <a:rPr lang="en-US" altLang="zh-CN" sz="2400" dirty="0">
                <a:latin typeface="Times New Roman" panose="02020603050405020304" pitchFamily="18" charset="0"/>
                <a:cs typeface="Times New Roman" panose="02020603050405020304" pitchFamily="18" charset="0"/>
              </a:rPr>
              <a:t>template&lt;class Type&gt;</a:t>
            </a:r>
          </a:p>
          <a:p>
            <a:pPr marL="0" indent="0">
              <a:lnSpc>
                <a:spcPct val="120000"/>
              </a:lnSpc>
              <a:buNone/>
            </a:pPr>
            <a:r>
              <a:rPr lang="en-US" altLang="zh-CN" sz="2400" dirty="0">
                <a:latin typeface="Times New Roman" panose="02020603050405020304" pitchFamily="18" charset="0"/>
                <a:cs typeface="Times New Roman" panose="02020603050405020304" pitchFamily="18" charset="0"/>
              </a:rPr>
              <a:t>void </a:t>
            </a:r>
            <a:r>
              <a:rPr lang="en-US" altLang="zh-CN" sz="2400" b="1" dirty="0">
                <a:latin typeface="Times New Roman" panose="02020603050405020304" pitchFamily="18" charset="0"/>
                <a:cs typeface="Times New Roman" panose="02020603050405020304" pitchFamily="18" charset="0"/>
              </a:rPr>
              <a:t>Loading</a:t>
            </a:r>
            <a:r>
              <a:rPr lang="en-US" altLang="zh-CN" sz="2400" dirty="0">
                <a:latin typeface="Times New Roman" panose="02020603050405020304" pitchFamily="18" charset="0"/>
                <a:cs typeface="Times New Roman" panose="02020603050405020304" pitchFamily="18" charset="0"/>
              </a:rPr>
              <a:t>(int x[],  Type w[], Type c, int n){</a:t>
            </a:r>
          </a:p>
          <a:p>
            <a:pPr marL="0" indent="0">
              <a:lnSpc>
                <a:spcPct val="120000"/>
              </a:lnSpc>
              <a:buNone/>
            </a:pPr>
            <a:r>
              <a:rPr lang="en-US" altLang="zh-CN" sz="2400" dirty="0">
                <a:latin typeface="Times New Roman" panose="02020603050405020304" pitchFamily="18" charset="0"/>
                <a:cs typeface="Times New Roman" panose="02020603050405020304" pitchFamily="18" charset="0"/>
              </a:rPr>
              <a:t>        int *t = new int [n+1];</a:t>
            </a:r>
          </a:p>
          <a:p>
            <a:pPr marL="0" indent="0">
              <a:lnSpc>
                <a:spcPct val="120000"/>
              </a:lnSpc>
              <a:buNone/>
            </a:pP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FF0000"/>
                </a:solidFill>
                <a:latin typeface="Times New Roman" panose="02020603050405020304" pitchFamily="18" charset="0"/>
                <a:cs typeface="Times New Roman" panose="02020603050405020304" pitchFamily="18" charset="0"/>
              </a:rPr>
              <a:t>Sort(w, t, n);</a:t>
            </a:r>
          </a:p>
          <a:p>
            <a:pPr marL="0" indent="0">
              <a:lnSpc>
                <a:spcPct val="120000"/>
              </a:lnSpc>
              <a:buNone/>
            </a:pPr>
            <a:r>
              <a:rPr lang="en-US" altLang="zh-CN" sz="2400" dirty="0">
                <a:latin typeface="Times New Roman" panose="02020603050405020304" pitchFamily="18" charset="0"/>
                <a:cs typeface="Times New Roman" panose="02020603050405020304" pitchFamily="18" charset="0"/>
              </a:rPr>
              <a:t>        for (int i = 1; i &lt;= n; i++) </a:t>
            </a:r>
            <a:r>
              <a:rPr lang="en-US" altLang="zh-CN" sz="2400" dirty="0">
                <a:solidFill>
                  <a:srgbClr val="FF0000"/>
                </a:solidFill>
                <a:latin typeface="Times New Roman" panose="02020603050405020304" pitchFamily="18" charset="0"/>
                <a:cs typeface="Times New Roman" panose="02020603050405020304" pitchFamily="18" charset="0"/>
              </a:rPr>
              <a:t>x[i] = 0</a:t>
            </a:r>
            <a:r>
              <a:rPr lang="en-US" altLang="zh-CN" sz="2400" dirty="0">
                <a:latin typeface="Times New Roman" panose="02020603050405020304" pitchFamily="18" charset="0"/>
                <a:cs typeface="Times New Roman" panose="02020603050405020304" pitchFamily="18" charset="0"/>
              </a:rPr>
              <a:t>;</a:t>
            </a:r>
          </a:p>
          <a:p>
            <a:pPr marL="0" indent="0">
              <a:lnSpc>
                <a:spcPct val="120000"/>
              </a:lnSpc>
              <a:buNone/>
            </a:pPr>
            <a:r>
              <a:rPr lang="en-US" altLang="zh-CN" sz="2400" dirty="0">
                <a:latin typeface="Times New Roman" panose="02020603050405020304" pitchFamily="18" charset="0"/>
                <a:cs typeface="Times New Roman" panose="02020603050405020304" pitchFamily="18" charset="0"/>
              </a:rPr>
              <a:t>        for (int i = 1; i &lt;= n &amp;&amp; </a:t>
            </a:r>
            <a:r>
              <a:rPr lang="en-US" altLang="zh-CN" sz="2400" dirty="0">
                <a:solidFill>
                  <a:srgbClr val="FF0000"/>
                </a:solidFill>
                <a:latin typeface="Times New Roman" panose="02020603050405020304" pitchFamily="18" charset="0"/>
                <a:cs typeface="Times New Roman" panose="02020603050405020304" pitchFamily="18" charset="0"/>
              </a:rPr>
              <a:t>w[t[i]] &lt;= c</a:t>
            </a:r>
            <a:r>
              <a:rPr lang="en-US" altLang="zh-CN" sz="2400" dirty="0">
                <a:latin typeface="Times New Roman" panose="02020603050405020304" pitchFamily="18" charset="0"/>
                <a:cs typeface="Times New Roman" panose="02020603050405020304" pitchFamily="18" charset="0"/>
              </a:rPr>
              <a:t>; i++) {</a:t>
            </a:r>
          </a:p>
          <a:p>
            <a:pPr marL="0" indent="0">
              <a:lnSpc>
                <a:spcPct val="120000"/>
              </a:lnSpc>
              <a:buNone/>
            </a:pP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FF0000"/>
                </a:solidFill>
                <a:latin typeface="Times New Roman" panose="02020603050405020304" pitchFamily="18" charset="0"/>
                <a:cs typeface="Times New Roman" panose="02020603050405020304" pitchFamily="18" charset="0"/>
              </a:rPr>
              <a:t>x[t[i]] = 1</a:t>
            </a:r>
            <a:r>
              <a:rPr lang="en-US" altLang="zh-CN" sz="2400" dirty="0">
                <a:latin typeface="Times New Roman" panose="02020603050405020304" pitchFamily="18" charset="0"/>
                <a:cs typeface="Times New Roman" panose="02020603050405020304" pitchFamily="18" charset="0"/>
              </a:rPr>
              <a:t>; </a:t>
            </a:r>
          </a:p>
          <a:p>
            <a:pPr marL="0" indent="0">
              <a:lnSpc>
                <a:spcPct val="120000"/>
              </a:lnSpc>
              <a:buNone/>
            </a:pPr>
            <a:r>
              <a:rPr lang="en-US" altLang="zh-CN" sz="2400" dirty="0">
                <a:latin typeface="Times New Roman" panose="02020603050405020304" pitchFamily="18" charset="0"/>
                <a:cs typeface="Times New Roman" panose="02020603050405020304" pitchFamily="18" charset="0"/>
              </a:rPr>
              <a:t>             c -= w[t[i]];}</a:t>
            </a:r>
          </a:p>
          <a:p>
            <a:pPr marL="0" indent="0">
              <a:lnSpc>
                <a:spcPct val="120000"/>
              </a:lnSpc>
              <a:buNone/>
            </a:pP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ea typeface="Times New Roman" panose="02020603050405020304" pitchFamily="18" charset="0"/>
            </a:endParaRPr>
          </a:p>
        </p:txBody>
      </p:sp>
      <p:sp>
        <p:nvSpPr>
          <p:cNvPr id="36869" name="矩形 1"/>
          <p:cNvSpPr/>
          <p:nvPr/>
        </p:nvSpPr>
        <p:spPr>
          <a:xfrm>
            <a:off x="395288" y="1125538"/>
            <a:ext cx="2798762" cy="558800"/>
          </a:xfrm>
          <a:prstGeom prst="rect">
            <a:avLst/>
          </a:prstGeom>
          <a:noFill/>
          <a:ln w="9525">
            <a:noFill/>
          </a:ln>
        </p:spPr>
        <p:txBody>
          <a:bodyPr wrap="none">
            <a:spAutoFit/>
          </a:bodyPr>
          <a:lstStyle/>
          <a:p>
            <a:pPr>
              <a:lnSpc>
                <a:spcPct val="120000"/>
              </a:lnSpc>
              <a:buFont typeface="Wingdings" panose="05000000000000000000" pitchFamily="2" charset="2"/>
            </a:pPr>
            <a:r>
              <a:rPr lang="zh-CN" altLang="en-US" sz="2800" b="1" dirty="0">
                <a:latin typeface="Times New Roman" panose="02020603050405020304" pitchFamily="18" charset="0"/>
                <a:cs typeface="Times New Roman" panose="02020603050405020304" pitchFamily="18" charset="0"/>
              </a:rPr>
              <a:t>具体算法描述： </a:t>
            </a:r>
            <a:endParaRPr lang="zh-CN" altLang="en-US" sz="2800" b="1" dirty="0">
              <a:latin typeface="Times New Roman" panose="02020603050405020304" pitchFamily="18" charset="0"/>
              <a:ea typeface="Times New Roman" panose="02020603050405020304" pitchFamily="18" charset="0"/>
            </a:endParaRPr>
          </a:p>
        </p:txBody>
      </p:sp>
      <p:sp>
        <p:nvSpPr>
          <p:cNvPr id="2" name="矩形 1"/>
          <p:cNvSpPr/>
          <p:nvPr/>
        </p:nvSpPr>
        <p:spPr>
          <a:xfrm>
            <a:off x="3194050" y="3212976"/>
            <a:ext cx="3005951" cy="400110"/>
          </a:xfrm>
          <a:prstGeom prst="rect">
            <a:avLst/>
          </a:prstGeom>
        </p:spPr>
        <p:txBody>
          <a:bodyPr wrap="none">
            <a:spAutoFit/>
          </a:bodyPr>
          <a:lstStyle/>
          <a:p>
            <a:r>
              <a:rPr lang="en-US" altLang="zh-CN" sz="2000" dirty="0">
                <a:solidFill>
                  <a:srgbClr val="999999"/>
                </a:solidFill>
                <a:latin typeface="-apple-system"/>
              </a:rPr>
              <a:t>//</a:t>
            </a:r>
            <a:r>
              <a:rPr lang="zh-CN" altLang="en-US" sz="2000" dirty="0">
                <a:solidFill>
                  <a:srgbClr val="999999"/>
                </a:solidFill>
                <a:latin typeface="-apple-system"/>
              </a:rPr>
              <a:t>按照重量从小到大排序</a:t>
            </a:r>
            <a:endParaRPr lang="zh-CN" altLang="en-US" sz="2000" dirty="0"/>
          </a:p>
        </p:txBody>
      </p:sp>
      <p:sp>
        <p:nvSpPr>
          <p:cNvPr id="3" name="矩形 2"/>
          <p:cNvSpPr/>
          <p:nvPr/>
        </p:nvSpPr>
        <p:spPr>
          <a:xfrm>
            <a:off x="3419872" y="4754411"/>
            <a:ext cx="1467068" cy="400110"/>
          </a:xfrm>
          <a:prstGeom prst="rect">
            <a:avLst/>
          </a:prstGeom>
        </p:spPr>
        <p:txBody>
          <a:bodyPr wrap="none">
            <a:spAutoFit/>
          </a:bodyPr>
          <a:lstStyle/>
          <a:p>
            <a:r>
              <a:rPr lang="en-US" altLang="zh-CN" sz="2000" dirty="0">
                <a:solidFill>
                  <a:srgbClr val="999999"/>
                </a:solidFill>
                <a:latin typeface="-apple-system"/>
              </a:rPr>
              <a:t>//</a:t>
            </a:r>
            <a:r>
              <a:rPr lang="zh-CN" altLang="en-US" sz="2000" dirty="0">
                <a:solidFill>
                  <a:srgbClr val="999999"/>
                </a:solidFill>
                <a:latin typeface="-apple-system"/>
              </a:rPr>
              <a:t>依次装入</a:t>
            </a:r>
          </a:p>
        </p:txBody>
      </p:sp>
      <p:sp>
        <p:nvSpPr>
          <p:cNvPr id="4" name="矩形 3"/>
          <p:cNvSpPr/>
          <p:nvPr/>
        </p:nvSpPr>
        <p:spPr>
          <a:xfrm>
            <a:off x="5973210" y="5154521"/>
            <a:ext cx="2699792" cy="83099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a:lnSpc>
                <a:spcPct val="120000"/>
              </a:lnSpc>
              <a:spcBef>
                <a:spcPct val="20000"/>
              </a:spcBef>
              <a:buClr>
                <a:schemeClr val="accent1"/>
              </a:buClr>
              <a:buSzPct val="65000"/>
              <a:defRPr/>
            </a:pPr>
            <a:r>
              <a:rPr lang="zh-CN" altLang="en-US" sz="2000" b="1" kern="0" dirty="0">
                <a:solidFill>
                  <a:schemeClr val="tx1"/>
                </a:solidFill>
                <a:latin typeface="Times New Roman" panose="02020603050405020304" pitchFamily="18" charset="0"/>
                <a:cs typeface="Times New Roman" panose="02020603050405020304" pitchFamily="18" charset="0"/>
              </a:rPr>
              <a:t>排序是主要计算量</a:t>
            </a:r>
            <a:r>
              <a:rPr lang="en-US" altLang="zh-CN" sz="2000" b="1" kern="0" dirty="0">
                <a:solidFill>
                  <a:schemeClr val="tx1"/>
                </a:solidFill>
                <a:latin typeface="Times New Roman" panose="02020603050405020304" pitchFamily="18" charset="0"/>
                <a:cs typeface="Times New Roman" panose="02020603050405020304" pitchFamily="18" charset="0"/>
              </a:rPr>
              <a:t>, </a:t>
            </a:r>
            <a:r>
              <a:rPr lang="zh-CN" altLang="en-US" sz="2000" b="1" kern="0" dirty="0">
                <a:solidFill>
                  <a:schemeClr val="tx1"/>
                </a:solidFill>
                <a:latin typeface="Times New Roman" panose="02020603050405020304" pitchFamily="18" charset="0"/>
                <a:cs typeface="Times New Roman" panose="02020603050405020304" pitchFamily="18" charset="0"/>
              </a:rPr>
              <a:t>时间复杂度为 </a:t>
            </a:r>
            <a:r>
              <a:rPr lang="en-US" altLang="zh-CN" sz="2000" b="1" kern="0" dirty="0">
                <a:solidFill>
                  <a:schemeClr val="hlink"/>
                </a:solidFill>
                <a:latin typeface="Times New Roman" panose="02020603050405020304" pitchFamily="18" charset="0"/>
                <a:cs typeface="Times New Roman" panose="02020603050405020304" pitchFamily="18" charset="0"/>
              </a:rPr>
              <a:t>O(</a:t>
            </a:r>
            <a:r>
              <a:rPr lang="en-US" altLang="zh-CN" sz="2000" b="1" kern="0" dirty="0" err="1">
                <a:solidFill>
                  <a:schemeClr val="hlink"/>
                </a:solidFill>
                <a:latin typeface="Times New Roman" panose="02020603050405020304" pitchFamily="18" charset="0"/>
                <a:cs typeface="Times New Roman" panose="02020603050405020304" pitchFamily="18" charset="0"/>
              </a:rPr>
              <a:t>nlogn</a:t>
            </a:r>
            <a:r>
              <a:rPr lang="en-US" altLang="zh-CN" sz="2000" b="1" kern="0" dirty="0">
                <a:solidFill>
                  <a:schemeClr val="hlink"/>
                </a:solidFill>
                <a:latin typeface="Times New Roman" panose="02020603050405020304" pitchFamily="18" charset="0"/>
                <a:cs typeface="Times New Roman" panose="02020603050405020304" pitchFamily="18" charset="0"/>
              </a:rPr>
              <a:t>)</a:t>
            </a:r>
            <a:endParaRPr lang="zh-CN" altLang="en-US" sz="2000" b="1" kern="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75689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27</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37891" name="Rectangle 2"/>
          <p:cNvSpPr>
            <a:spLocks noGrp="1"/>
          </p:cNvSpPr>
          <p:nvPr>
            <p:ph type="title"/>
          </p:nvPr>
        </p:nvSpPr>
        <p:spPr>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4.3 </a:t>
            </a:r>
            <a:r>
              <a:rPr lang="zh-CN" altLang="en-US" dirty="0">
                <a:latin typeface="黑体" panose="02010609060101010101" pitchFamily="49" charset="-122"/>
                <a:ea typeface="黑体" panose="02010609060101010101" pitchFamily="49" charset="-122"/>
              </a:rPr>
              <a:t>最优装载</a:t>
            </a:r>
          </a:p>
        </p:txBody>
      </p:sp>
      <p:sp>
        <p:nvSpPr>
          <p:cNvPr id="328707" name="Rectangle 3"/>
          <p:cNvSpPr>
            <a:spLocks noGrp="1" noChangeArrowheads="1"/>
          </p:cNvSpPr>
          <p:nvPr>
            <p:ph idx="1"/>
          </p:nvPr>
        </p:nvSpPr>
        <p:spPr>
          <a:xfrm>
            <a:off x="395288" y="1268413"/>
            <a:ext cx="8501063" cy="4876800"/>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4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4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 贪心选择性质</a:t>
            </a:r>
          </a:p>
          <a:p>
            <a:pPr lvl="0">
              <a:lnSpc>
                <a:spcPct val="120000"/>
              </a:lnSpc>
              <a:buNone/>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可以</a:t>
            </a:r>
            <a:r>
              <a:rPr lang="zh-CN" altLang="en-US" sz="2400" dirty="0"/>
              <a:t>反证法</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证明最优装载问题具有贪心选择性质。 </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endPar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4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24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 最优子结构性质</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最优装载问题具有最优子结构性质。</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设</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(x</a:t>
            </a:r>
            <a:r>
              <a:rPr kumimoji="0" lang="en-US" altLang="zh-CN" sz="2400" b="0" i="0" u="none" strike="noStrike" kern="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1</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,x</a:t>
            </a:r>
            <a:r>
              <a:rPr kumimoji="0" lang="en-US" altLang="zh-CN" sz="2400" b="0" i="0" u="none" strike="noStrike" kern="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400" b="0" i="0" u="none" strike="noStrike" kern="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x</a:t>
            </a:r>
            <a:r>
              <a:rPr kumimoji="0" lang="en-US" altLang="zh-CN" sz="2400" b="0" i="0" u="none" strike="noStrike" kern="0" cap="none" spc="0" normalizeH="0" baseline="-2500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n</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是最优装载问题的满足贪心选择性质的最优解，则易知，</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x</a:t>
            </a:r>
            <a:r>
              <a:rPr kumimoji="0" lang="en-US" altLang="zh-CN" sz="2400" b="0" i="0" u="none" strike="noStrike" kern="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1</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=1</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(x</a:t>
            </a:r>
            <a:r>
              <a:rPr kumimoji="0" lang="en-US" altLang="zh-CN" sz="2400" b="0" i="0" u="none" strike="noStrike" kern="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,x</a:t>
            </a:r>
            <a:r>
              <a:rPr kumimoji="0" lang="en-US" altLang="zh-CN" sz="2400" b="0" i="0" u="none" strike="noStrike" kern="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3</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400" b="0" i="0" u="none" strike="noStrike" kern="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x</a:t>
            </a:r>
            <a:r>
              <a:rPr kumimoji="0" lang="en-US" altLang="zh-CN" sz="2400" b="0" i="0" u="none" strike="noStrike" kern="0" cap="none" spc="0" normalizeH="0" baseline="-2500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n</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是子问题</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en-US" sz="2400" b="0" i="1"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轮船载重量为</a:t>
            </a:r>
            <a:r>
              <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c-w</a:t>
            </a:r>
            <a:r>
              <a:rPr kumimoji="0" lang="en-US" altLang="zh-CN" sz="2400" b="0" i="1" u="none" strike="noStrike" kern="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1</a:t>
            </a:r>
            <a:r>
              <a:rPr kumimoji="0" lang="zh-CN" altLang="en-US" sz="2400" b="0" i="1"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，待装船集装箱为</a:t>
            </a:r>
            <a:r>
              <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{2,3</a:t>
            </a:r>
            <a:r>
              <a:rPr kumimoji="0" lang="zh-CN" altLang="en-US" sz="2400" b="0" i="1"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……n}</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相应最优装载问题的最优解。</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2" name="矩形 1"/>
          <p:cNvSpPr/>
          <p:nvPr/>
        </p:nvSpPr>
        <p:spPr>
          <a:xfrm>
            <a:off x="1115616" y="2276872"/>
            <a:ext cx="7236296" cy="707886"/>
          </a:xfrm>
          <a:prstGeom prst="rect">
            <a:avLst/>
          </a:prstGeom>
        </p:spPr>
        <p:txBody>
          <a:bodyPr wrap="square">
            <a:spAutoFit/>
          </a:bodyPr>
          <a:lstStyle/>
          <a:p>
            <a:r>
              <a:rPr lang="zh-CN" altLang="en-US" sz="2000" dirty="0"/>
              <a:t>假设最优解中不包含重量最小的集装箱</a:t>
            </a:r>
            <a:r>
              <a:rPr lang="en-US" altLang="zh-CN" sz="2000" dirty="0"/>
              <a:t>1</a:t>
            </a:r>
            <a:r>
              <a:rPr lang="zh-CN" altLang="en-US" sz="2000" dirty="0"/>
              <a:t>，最优解中包含第</a:t>
            </a:r>
            <a:r>
              <a:rPr lang="en-US" altLang="zh-CN" sz="2000" dirty="0" err="1"/>
              <a:t>i</a:t>
            </a:r>
            <a:r>
              <a:rPr lang="zh-CN" altLang="en-US" sz="2000" dirty="0"/>
              <a:t>个集装箱，</a:t>
            </a:r>
            <a:r>
              <a:rPr lang="en-US" altLang="zh-CN" sz="2000" dirty="0" err="1"/>
              <a:t>wi</a:t>
            </a:r>
            <a:r>
              <a:rPr lang="en-US" altLang="zh-CN" sz="2000" dirty="0"/>
              <a:t>&gt;=w1</a:t>
            </a:r>
            <a:r>
              <a:rPr lang="zh-CN" altLang="en-US" sz="2000" dirty="0"/>
              <a:t>，用</a:t>
            </a:r>
            <a:r>
              <a:rPr lang="en-US" altLang="zh-CN" sz="2000" dirty="0"/>
              <a:t>1</a:t>
            </a:r>
            <a:r>
              <a:rPr lang="zh-CN" altLang="en-US" sz="2000" dirty="0"/>
              <a:t>替换</a:t>
            </a:r>
            <a:r>
              <a:rPr lang="en-US" altLang="zh-CN" sz="2000" dirty="0" err="1"/>
              <a:t>i</a:t>
            </a:r>
            <a:r>
              <a:rPr lang="zh-CN" altLang="en-US" sz="2000" dirty="0"/>
              <a:t>也是问题的最优解。矛盾。</a:t>
            </a:r>
          </a:p>
        </p:txBody>
      </p:sp>
    </p:spTree>
    <p:extLst>
      <p:ext uri="{BB962C8B-B14F-4D97-AF65-F5344CB8AC3E}">
        <p14:creationId xmlns:p14="http://schemas.microsoft.com/office/powerpoint/2010/main" val="742481607"/>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457200" y="277813"/>
            <a:ext cx="8229600" cy="774700"/>
          </a:xfrm>
          <a:ln/>
        </p:spPr>
        <p:txBody>
          <a:bodyPr vert="horz" wrap="square" lIns="91440" tIns="45720" rIns="91440" bIns="45720" anchor="t" anchorCtr="0"/>
          <a:lstStyle/>
          <a:p>
            <a:r>
              <a:rPr lang="zh-CN" altLang="en-US" dirty="0"/>
              <a:t>最优装载正确性证明</a:t>
            </a:r>
          </a:p>
        </p:txBody>
      </p:sp>
      <p:sp>
        <p:nvSpPr>
          <p:cNvPr id="38915" name="内容占位符 2"/>
          <p:cNvSpPr>
            <a:spLocks noGrp="1"/>
          </p:cNvSpPr>
          <p:nvPr>
            <p:ph idx="1"/>
          </p:nvPr>
        </p:nvSpPr>
        <p:spPr>
          <a:xfrm>
            <a:off x="184311" y="1071495"/>
            <a:ext cx="8964612" cy="5021801"/>
          </a:xfrm>
          <a:ln/>
        </p:spPr>
        <p:txBody>
          <a:bodyPr vert="horz" wrap="square" lIns="91440" tIns="45720" rIns="91440" bIns="45720" anchor="t" anchorCtr="0"/>
          <a:lstStyle/>
          <a:p>
            <a:pPr>
              <a:lnSpc>
                <a:spcPct val="150000"/>
              </a:lnSpc>
            </a:pPr>
            <a:r>
              <a:rPr lang="zh-CN" altLang="en-US" sz="2600" b="1" dirty="0"/>
              <a:t>命题</a:t>
            </a:r>
            <a:r>
              <a:rPr lang="zh-CN" altLang="en-US" sz="2600" dirty="0"/>
              <a:t>：对装载问题任何规模为 </a:t>
            </a:r>
            <a:r>
              <a:rPr lang="en-US" altLang="zh-CN" sz="2600" dirty="0"/>
              <a:t>n +1</a:t>
            </a:r>
            <a:r>
              <a:rPr lang="zh-CN" altLang="en-US" sz="2600" dirty="0"/>
              <a:t>的输入实例，</a:t>
            </a:r>
            <a:r>
              <a:rPr lang="en-US" altLang="zh-CN" sz="2800" b="1" dirty="0">
                <a:latin typeface="Times New Roman" panose="02020603050405020304" pitchFamily="18" charset="0"/>
                <a:cs typeface="Times New Roman" panose="02020603050405020304" pitchFamily="18" charset="0"/>
              </a:rPr>
              <a:t>Loading</a:t>
            </a:r>
            <a:r>
              <a:rPr lang="zh-CN" altLang="en-US" sz="2600" dirty="0"/>
              <a:t>算法得到最优解。</a:t>
            </a:r>
            <a:endParaRPr lang="en-US" altLang="zh-CN" sz="2600" dirty="0"/>
          </a:p>
          <a:p>
            <a:pPr>
              <a:lnSpc>
                <a:spcPct val="150000"/>
              </a:lnSpc>
            </a:pPr>
            <a:r>
              <a:rPr lang="zh-CN" altLang="en-US" sz="2600" b="1" dirty="0"/>
              <a:t>假设</a:t>
            </a:r>
            <a:r>
              <a:rPr lang="zh-CN" altLang="en-US" sz="2600" dirty="0"/>
              <a:t>：集装箱重量从小到大记为</a:t>
            </a:r>
            <a:r>
              <a:rPr lang="en-US" altLang="zh-CN" sz="2600" dirty="0">
                <a:latin typeface="华文楷体" pitchFamily="2" charset="-122"/>
                <a:ea typeface="华文楷体" pitchFamily="2" charset="-122"/>
              </a:rPr>
              <a:t>w</a:t>
            </a:r>
            <a:r>
              <a:rPr lang="en-US" altLang="zh-CN" sz="2600" baseline="-25000" dirty="0">
                <a:latin typeface="华文楷体" pitchFamily="2" charset="-122"/>
                <a:ea typeface="华文楷体" pitchFamily="2" charset="-122"/>
              </a:rPr>
              <a:t>1</a:t>
            </a:r>
            <a:r>
              <a:rPr lang="en-US" altLang="zh-CN" sz="2600" dirty="0">
                <a:latin typeface="华文楷体" pitchFamily="2" charset="-122"/>
                <a:ea typeface="华文楷体" pitchFamily="2" charset="-122"/>
              </a:rPr>
              <a:t>≤w</a:t>
            </a:r>
            <a:r>
              <a:rPr lang="en-US" altLang="zh-CN" sz="2600" baseline="-25000" dirty="0">
                <a:latin typeface="华文楷体" pitchFamily="2" charset="-122"/>
                <a:ea typeface="华文楷体" pitchFamily="2" charset="-122"/>
              </a:rPr>
              <a:t>2</a:t>
            </a:r>
            <a:r>
              <a:rPr lang="en-US" altLang="zh-CN" sz="2600" dirty="0">
                <a:latin typeface="华文楷体" pitchFamily="2" charset="-122"/>
                <a:ea typeface="华文楷体" pitchFamily="2" charset="-122"/>
              </a:rPr>
              <a:t>≤w</a:t>
            </a:r>
            <a:r>
              <a:rPr lang="en-US" altLang="zh-CN" sz="2600" baseline="-25000" dirty="0">
                <a:latin typeface="华文楷体" pitchFamily="2" charset="-122"/>
                <a:ea typeface="华文楷体" pitchFamily="2" charset="-122"/>
              </a:rPr>
              <a:t>3</a:t>
            </a:r>
            <a:r>
              <a:rPr lang="en-US" altLang="zh-CN" sz="2600" dirty="0">
                <a:latin typeface="华文楷体" pitchFamily="2" charset="-122"/>
                <a:ea typeface="华文楷体" pitchFamily="2" charset="-122"/>
              </a:rPr>
              <a:t>≤…≤w</a:t>
            </a:r>
            <a:r>
              <a:rPr lang="en-US" altLang="zh-CN" sz="2600" baseline="-25000" dirty="0">
                <a:latin typeface="华文楷体" pitchFamily="2" charset="-122"/>
                <a:ea typeface="华文楷体" pitchFamily="2" charset="-122"/>
              </a:rPr>
              <a:t>n+1</a:t>
            </a:r>
          </a:p>
          <a:p>
            <a:pPr>
              <a:lnSpc>
                <a:spcPct val="150000"/>
              </a:lnSpc>
            </a:pPr>
            <a:r>
              <a:rPr lang="zh-CN" altLang="en-US" sz="2600" b="1" dirty="0"/>
              <a:t>归纳基础</a:t>
            </a:r>
            <a:r>
              <a:rPr lang="zh-CN" altLang="en-US" sz="2600" dirty="0"/>
              <a:t>：证明对任何只含 </a:t>
            </a:r>
            <a:r>
              <a:rPr lang="en-US" altLang="zh-CN" sz="2600" dirty="0"/>
              <a:t>1</a:t>
            </a:r>
            <a:r>
              <a:rPr lang="zh-CN" altLang="en-US" sz="2600" dirty="0"/>
              <a:t>个箱子的输入实例，贪心法得到最优解。显然正确。</a:t>
            </a:r>
            <a:endParaRPr lang="en-US" altLang="zh-CN" sz="2600" dirty="0"/>
          </a:p>
          <a:p>
            <a:pPr>
              <a:lnSpc>
                <a:spcPct val="150000"/>
              </a:lnSpc>
            </a:pPr>
            <a:r>
              <a:rPr lang="zh-CN" altLang="en-US" sz="2600" b="1" dirty="0"/>
              <a:t>归纳步骤证明</a:t>
            </a:r>
            <a:r>
              <a:rPr lang="zh-CN" altLang="en-US" sz="2600" dirty="0"/>
              <a:t>：假设对于任何</a:t>
            </a:r>
            <a:r>
              <a:rPr lang="en-US" altLang="zh-CN" sz="2600" dirty="0"/>
              <a:t>n</a:t>
            </a:r>
            <a:r>
              <a:rPr lang="zh-CN" altLang="en-US" sz="2600" dirty="0"/>
              <a:t>个箱子的输入实例贪心法都能得到最优解，那么对于任何</a:t>
            </a:r>
            <a:r>
              <a:rPr lang="en-US" altLang="zh-CN" sz="2600" dirty="0"/>
              <a:t>n+1</a:t>
            </a:r>
            <a:r>
              <a:rPr lang="zh-CN" altLang="en-US" sz="2600" dirty="0"/>
              <a:t>个箱子的输入实例贪心法也得到最优解。</a:t>
            </a:r>
          </a:p>
        </p:txBody>
      </p:sp>
      <p:sp>
        <p:nvSpPr>
          <p:cNvPr id="38916"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t>28</a:t>
            </a:fld>
            <a:endParaRPr lang="en-US" altLang="zh-CN" sz="1200" dirty="0">
              <a:solidFill>
                <a:schemeClr val="tx1"/>
              </a:solidFill>
              <a:latin typeface="Garamond" pitchFamily="18" charset="0"/>
              <a:ea typeface="宋体" panose="02010600030101010101" pitchFamily="2" charset="-122"/>
            </a:endParaRPr>
          </a:p>
        </p:txBody>
      </p:sp>
    </p:spTree>
    <p:extLst>
      <p:ext uri="{BB962C8B-B14F-4D97-AF65-F5344CB8AC3E}">
        <p14:creationId xmlns:p14="http://schemas.microsoft.com/office/powerpoint/2010/main" val="653819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ln/>
        </p:spPr>
        <p:txBody>
          <a:bodyPr vert="horz" wrap="square" lIns="91440" tIns="45720" rIns="91440" bIns="45720" anchor="t" anchorCtr="0"/>
          <a:lstStyle/>
          <a:p>
            <a:r>
              <a:rPr lang="zh-CN" altLang="en-US" dirty="0"/>
              <a:t>归纳步骤证明思路</a:t>
            </a:r>
          </a:p>
        </p:txBody>
      </p:sp>
      <p:sp>
        <p:nvSpPr>
          <p:cNvPr id="39939"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t>29</a:t>
            </a:fld>
            <a:endParaRPr lang="en-US" altLang="zh-CN" sz="1200" dirty="0">
              <a:solidFill>
                <a:schemeClr val="tx1"/>
              </a:solidFill>
              <a:latin typeface="Garamond" pitchFamily="18" charset="0"/>
              <a:ea typeface="宋体" panose="02010600030101010101" pitchFamily="2" charset="-122"/>
            </a:endParaRPr>
          </a:p>
        </p:txBody>
      </p:sp>
      <p:pic>
        <p:nvPicPr>
          <p:cNvPr id="39940" name="图片 4"/>
          <p:cNvPicPr>
            <a:picLocks noChangeAspect="1"/>
          </p:cNvPicPr>
          <p:nvPr/>
        </p:nvPicPr>
        <p:blipFill>
          <a:blip r:embed="rId3"/>
          <a:stretch>
            <a:fillRect/>
          </a:stretch>
        </p:blipFill>
        <p:spPr>
          <a:xfrm>
            <a:off x="107504" y="2070966"/>
            <a:ext cx="4066625" cy="3180010"/>
          </a:xfrm>
          <a:prstGeom prst="rect">
            <a:avLst/>
          </a:prstGeom>
          <a:noFill/>
          <a:ln w="9525">
            <a:noFill/>
          </a:ln>
        </p:spPr>
      </p:pic>
      <p:sp>
        <p:nvSpPr>
          <p:cNvPr id="2" name="矩形 1"/>
          <p:cNvSpPr/>
          <p:nvPr/>
        </p:nvSpPr>
        <p:spPr>
          <a:xfrm>
            <a:off x="4283156" y="1700808"/>
            <a:ext cx="4681331" cy="4598182"/>
          </a:xfrm>
          <a:prstGeom prst="rect">
            <a:avLst/>
          </a:prstGeom>
        </p:spPr>
        <p:txBody>
          <a:bodyPr wrap="square">
            <a:spAutoFit/>
          </a:bodyPr>
          <a:lstStyle/>
          <a:p>
            <a:pPr lvl="0">
              <a:lnSpc>
                <a:spcPct val="150000"/>
              </a:lnSpc>
              <a:spcBef>
                <a:spcPct val="20000"/>
              </a:spcBef>
              <a:buClr>
                <a:schemeClr val="accent1"/>
              </a:buClr>
              <a:buSzPct val="65000"/>
              <a:defRPr/>
            </a:pPr>
            <a:r>
              <a:rPr lang="zh-CN" altLang="en-US" sz="2400" kern="0" dirty="0">
                <a:solidFill>
                  <a:srgbClr val="FF0000"/>
                </a:solidFill>
              </a:rPr>
              <a:t>反证：</a:t>
            </a:r>
            <a:r>
              <a:rPr lang="zh-CN" altLang="en-US" sz="2400" kern="0" dirty="0">
                <a:solidFill>
                  <a:schemeClr val="tx1"/>
                </a:solidFill>
              </a:rPr>
              <a:t>设</a:t>
            </a:r>
            <a:r>
              <a:rPr lang="en-US" altLang="zh-CN" sz="2400" i="1" kern="0" dirty="0">
                <a:solidFill>
                  <a:schemeClr val="tx1"/>
                </a:solidFill>
              </a:rPr>
              <a:t>I</a:t>
            </a:r>
            <a:r>
              <a:rPr lang="zh-CN" altLang="en-US" sz="2400" kern="0" dirty="0">
                <a:solidFill>
                  <a:schemeClr val="tx1"/>
                </a:solidFill>
              </a:rPr>
              <a:t>不是</a:t>
            </a:r>
            <a:r>
              <a:rPr lang="en-US" altLang="zh-CN" sz="2400" i="1" kern="0" dirty="0">
                <a:solidFill>
                  <a:schemeClr val="tx1"/>
                </a:solidFill>
              </a:rPr>
              <a:t>N</a:t>
            </a:r>
            <a:r>
              <a:rPr lang="zh-CN" altLang="en-US" sz="2400" kern="0" dirty="0">
                <a:solidFill>
                  <a:schemeClr val="tx1"/>
                </a:solidFill>
              </a:rPr>
              <a:t>的最优解。</a:t>
            </a:r>
            <a:endParaRPr lang="en-US" altLang="zh-CN" sz="2400" kern="0" dirty="0">
              <a:solidFill>
                <a:schemeClr val="tx1"/>
              </a:solidFill>
            </a:endParaRPr>
          </a:p>
          <a:p>
            <a:pPr lvl="0">
              <a:lnSpc>
                <a:spcPct val="150000"/>
              </a:lnSpc>
              <a:spcBef>
                <a:spcPct val="20000"/>
              </a:spcBef>
              <a:buClr>
                <a:schemeClr val="accent1"/>
              </a:buClr>
              <a:buSzPct val="65000"/>
              <a:defRPr/>
            </a:pPr>
            <a:r>
              <a:rPr lang="zh-CN" altLang="en-US" sz="2400" kern="0" dirty="0">
                <a:solidFill>
                  <a:schemeClr val="tx1"/>
                </a:solidFill>
              </a:rPr>
              <a:t>存在包含 </a:t>
            </a:r>
            <a:r>
              <a:rPr lang="en-US" altLang="zh-CN" sz="2400" kern="0" dirty="0">
                <a:solidFill>
                  <a:schemeClr val="tx1"/>
                </a:solidFill>
              </a:rPr>
              <a:t>1 </a:t>
            </a:r>
            <a:r>
              <a:rPr lang="zh-CN" altLang="en-US" sz="2400" kern="0" dirty="0">
                <a:solidFill>
                  <a:schemeClr val="tx1"/>
                </a:solidFill>
              </a:rPr>
              <a:t>的关于 </a:t>
            </a:r>
            <a:r>
              <a:rPr lang="en-US" altLang="zh-CN" sz="2400" i="1" kern="0" dirty="0">
                <a:solidFill>
                  <a:schemeClr val="tx1"/>
                </a:solidFill>
              </a:rPr>
              <a:t>N</a:t>
            </a:r>
            <a:r>
              <a:rPr lang="en-US" altLang="zh-CN" sz="2400" kern="0" dirty="0">
                <a:solidFill>
                  <a:schemeClr val="tx1"/>
                </a:solidFill>
              </a:rPr>
              <a:t> </a:t>
            </a:r>
            <a:r>
              <a:rPr lang="zh-CN" altLang="en-US" sz="2400" kern="0" dirty="0">
                <a:solidFill>
                  <a:schemeClr val="tx1"/>
                </a:solidFill>
              </a:rPr>
              <a:t>的最优解</a:t>
            </a:r>
            <a:r>
              <a:rPr lang="en-US" altLang="zh-CN" sz="2400" i="1" kern="0" dirty="0">
                <a:solidFill>
                  <a:schemeClr val="tx1"/>
                </a:solidFill>
              </a:rPr>
              <a:t>I*</a:t>
            </a:r>
            <a:r>
              <a:rPr lang="en-US" altLang="zh-CN" sz="2400" kern="0" dirty="0">
                <a:solidFill>
                  <a:schemeClr val="tx1"/>
                </a:solidFill>
              </a:rPr>
              <a:t>(</a:t>
            </a:r>
            <a:r>
              <a:rPr lang="zh-CN" altLang="en-US" sz="2400" kern="0" dirty="0">
                <a:solidFill>
                  <a:schemeClr val="accent1"/>
                </a:solidFill>
              </a:rPr>
              <a:t>如果</a:t>
            </a:r>
            <a:r>
              <a:rPr lang="en-US" altLang="zh-CN" sz="2400" i="1" kern="0" dirty="0">
                <a:solidFill>
                  <a:schemeClr val="accent1"/>
                </a:solidFill>
              </a:rPr>
              <a:t>I</a:t>
            </a:r>
            <a:r>
              <a:rPr lang="en-US" altLang="zh-CN" sz="2400" kern="0" dirty="0">
                <a:solidFill>
                  <a:schemeClr val="accent1"/>
                </a:solidFill>
              </a:rPr>
              <a:t>*</a:t>
            </a:r>
            <a:r>
              <a:rPr lang="zh-CN" altLang="en-US" sz="2400" kern="0" dirty="0">
                <a:solidFill>
                  <a:schemeClr val="accent1"/>
                </a:solidFill>
              </a:rPr>
              <a:t>中没有</a:t>
            </a:r>
            <a:r>
              <a:rPr lang="en-US" altLang="zh-CN" sz="2400" kern="0" dirty="0">
                <a:solidFill>
                  <a:schemeClr val="accent1"/>
                </a:solidFill>
              </a:rPr>
              <a:t>1</a:t>
            </a:r>
            <a:r>
              <a:rPr lang="zh-CN" altLang="en-US" sz="2400" kern="0" dirty="0">
                <a:solidFill>
                  <a:schemeClr val="accent1"/>
                </a:solidFill>
              </a:rPr>
              <a:t>，用</a:t>
            </a:r>
            <a:r>
              <a:rPr lang="en-US" altLang="zh-CN" sz="2400" kern="0" dirty="0">
                <a:solidFill>
                  <a:schemeClr val="accent1"/>
                </a:solidFill>
              </a:rPr>
              <a:t>1</a:t>
            </a:r>
            <a:r>
              <a:rPr lang="zh-CN" altLang="en-US" sz="2400" kern="0" dirty="0">
                <a:solidFill>
                  <a:schemeClr val="accent1"/>
                </a:solidFill>
              </a:rPr>
              <a:t>替换</a:t>
            </a:r>
            <a:r>
              <a:rPr lang="en-US" altLang="zh-CN" sz="2400" i="1" kern="0" dirty="0">
                <a:solidFill>
                  <a:schemeClr val="accent1"/>
                </a:solidFill>
              </a:rPr>
              <a:t>I</a:t>
            </a:r>
            <a:r>
              <a:rPr lang="en-US" altLang="zh-CN" sz="2400" kern="0" dirty="0">
                <a:solidFill>
                  <a:schemeClr val="accent1"/>
                </a:solidFill>
              </a:rPr>
              <a:t>* </a:t>
            </a:r>
            <a:r>
              <a:rPr lang="zh-CN" altLang="en-US" sz="2400" kern="0" dirty="0">
                <a:solidFill>
                  <a:schemeClr val="accent1"/>
                </a:solidFill>
              </a:rPr>
              <a:t>中的第一个元素得到的解也是最优解</a:t>
            </a:r>
            <a:r>
              <a:rPr lang="en-US" altLang="zh-CN" sz="2400" kern="0" dirty="0">
                <a:solidFill>
                  <a:schemeClr val="tx1"/>
                </a:solidFill>
              </a:rPr>
              <a:t>), </a:t>
            </a:r>
            <a:r>
              <a:rPr lang="zh-CN" altLang="en-US" sz="2400" kern="0" dirty="0">
                <a:solidFill>
                  <a:schemeClr val="tx1"/>
                </a:solidFill>
              </a:rPr>
              <a:t>且</a:t>
            </a:r>
            <a:r>
              <a:rPr lang="en-US" altLang="zh-CN" sz="2400" kern="0" dirty="0">
                <a:solidFill>
                  <a:schemeClr val="tx1"/>
                </a:solidFill>
              </a:rPr>
              <a:t>|</a:t>
            </a:r>
            <a:r>
              <a:rPr lang="en-US" altLang="zh-CN" sz="2400" i="1" kern="0" dirty="0">
                <a:solidFill>
                  <a:schemeClr val="tx1"/>
                </a:solidFill>
              </a:rPr>
              <a:t>I</a:t>
            </a:r>
            <a:r>
              <a:rPr lang="en-US" altLang="zh-CN" sz="2400" kern="0" dirty="0">
                <a:solidFill>
                  <a:schemeClr val="tx1"/>
                </a:solidFill>
              </a:rPr>
              <a:t>*|&gt;|</a:t>
            </a:r>
            <a:r>
              <a:rPr lang="en-US" altLang="zh-CN" sz="2400" i="1" kern="0" dirty="0">
                <a:solidFill>
                  <a:schemeClr val="tx1"/>
                </a:solidFill>
              </a:rPr>
              <a:t>I</a:t>
            </a:r>
            <a:r>
              <a:rPr lang="en-US" altLang="zh-CN" sz="2400" kern="0" dirty="0">
                <a:solidFill>
                  <a:schemeClr val="tx1"/>
                </a:solidFill>
              </a:rPr>
              <a:t>|</a:t>
            </a:r>
            <a:r>
              <a:rPr lang="zh-CN" altLang="en-US" sz="2400" kern="0" dirty="0">
                <a:solidFill>
                  <a:schemeClr val="tx1"/>
                </a:solidFill>
              </a:rPr>
              <a:t>；那么</a:t>
            </a:r>
            <a:r>
              <a:rPr lang="en-US" altLang="zh-CN" sz="2400" i="1" kern="0" dirty="0">
                <a:solidFill>
                  <a:schemeClr val="tx1"/>
                </a:solidFill>
              </a:rPr>
              <a:t>I</a:t>
            </a:r>
            <a:r>
              <a:rPr lang="en-US" altLang="zh-CN" sz="2400" kern="0" dirty="0">
                <a:solidFill>
                  <a:schemeClr val="tx1"/>
                </a:solidFill>
              </a:rPr>
              <a:t>*−{1}</a:t>
            </a:r>
            <a:r>
              <a:rPr lang="zh-CN" altLang="en-US" sz="2400" kern="0" dirty="0">
                <a:solidFill>
                  <a:schemeClr val="tx1"/>
                </a:solidFill>
              </a:rPr>
              <a:t>是 </a:t>
            </a:r>
            <a:r>
              <a:rPr lang="en-US" altLang="zh-CN" sz="2400" kern="0" dirty="0">
                <a:solidFill>
                  <a:schemeClr val="tx1"/>
                </a:solidFill>
              </a:rPr>
              <a:t>N’</a:t>
            </a:r>
            <a:r>
              <a:rPr lang="zh-CN" altLang="en-US" sz="2400" kern="0" dirty="0">
                <a:solidFill>
                  <a:schemeClr val="tx1"/>
                </a:solidFill>
              </a:rPr>
              <a:t>和</a:t>
            </a:r>
            <a:r>
              <a:rPr lang="en-US" altLang="zh-CN" sz="2400" kern="0" dirty="0">
                <a:solidFill>
                  <a:schemeClr val="tx1"/>
                </a:solidFill>
              </a:rPr>
              <a:t>C’</a:t>
            </a:r>
            <a:r>
              <a:rPr lang="zh-CN" altLang="en-US" sz="2400" kern="0" dirty="0">
                <a:solidFill>
                  <a:schemeClr val="tx1"/>
                </a:solidFill>
              </a:rPr>
              <a:t>的解且                                  ，这与 </a:t>
            </a:r>
            <a:r>
              <a:rPr lang="en-US" altLang="zh-CN" sz="2400" i="1" kern="0" dirty="0">
                <a:solidFill>
                  <a:schemeClr val="tx1"/>
                </a:solidFill>
              </a:rPr>
              <a:t>I</a:t>
            </a:r>
            <a:r>
              <a:rPr lang="en-US" altLang="zh-CN" sz="2400" kern="0" dirty="0">
                <a:solidFill>
                  <a:schemeClr val="tx1"/>
                </a:solidFill>
              </a:rPr>
              <a:t>’</a:t>
            </a:r>
            <a:r>
              <a:rPr lang="zh-CN" altLang="en-US" sz="2400" kern="0" dirty="0">
                <a:solidFill>
                  <a:schemeClr val="tx1"/>
                </a:solidFill>
              </a:rPr>
              <a:t>是关于</a:t>
            </a:r>
            <a:r>
              <a:rPr lang="en-US" altLang="zh-CN" sz="2400" kern="0" dirty="0">
                <a:solidFill>
                  <a:schemeClr val="tx1"/>
                </a:solidFill>
              </a:rPr>
              <a:t>N’ </a:t>
            </a:r>
            <a:r>
              <a:rPr lang="zh-CN" altLang="en-US" sz="2400" kern="0" dirty="0">
                <a:solidFill>
                  <a:schemeClr val="tx1"/>
                </a:solidFill>
              </a:rPr>
              <a:t>和</a:t>
            </a:r>
            <a:r>
              <a:rPr lang="en-US" altLang="zh-CN" sz="2400" kern="0" dirty="0">
                <a:solidFill>
                  <a:schemeClr val="tx1"/>
                </a:solidFill>
              </a:rPr>
              <a:t>C’</a:t>
            </a:r>
            <a:r>
              <a:rPr lang="zh-CN" altLang="en-US" sz="2400" kern="0" dirty="0">
                <a:solidFill>
                  <a:schemeClr val="tx1"/>
                </a:solidFill>
              </a:rPr>
              <a:t>的最优解矛盾。</a:t>
            </a:r>
            <a:r>
              <a:rPr lang="en-US" altLang="zh-CN" sz="2400" b="1" dirty="0">
                <a:latin typeface="Times New Roman" panose="02020603050405020304" pitchFamily="18" charset="0"/>
                <a:cs typeface="Times New Roman" panose="02020603050405020304" pitchFamily="18" charset="0"/>
              </a:rPr>
              <a:t> Loading</a:t>
            </a:r>
            <a:r>
              <a:rPr lang="zh-CN" altLang="en-US" sz="2400" dirty="0"/>
              <a:t>算法得到最优解。</a:t>
            </a:r>
            <a:endParaRPr lang="zh-CN" altLang="en-US" sz="2400" kern="0" dirty="0">
              <a:solidFill>
                <a:schemeClr val="tx1"/>
              </a:solidFill>
            </a:endParaRPr>
          </a:p>
        </p:txBody>
      </p:sp>
      <p:pic>
        <p:nvPicPr>
          <p:cNvPr id="6" name="图片 15"/>
          <p:cNvPicPr>
            <a:picLocks noChangeAspect="1"/>
          </p:cNvPicPr>
          <p:nvPr/>
        </p:nvPicPr>
        <p:blipFill>
          <a:blip r:embed="rId4"/>
          <a:stretch>
            <a:fillRect/>
          </a:stretch>
        </p:blipFill>
        <p:spPr>
          <a:xfrm>
            <a:off x="5004048" y="4653136"/>
            <a:ext cx="2881630" cy="391160"/>
          </a:xfrm>
          <a:prstGeom prst="rect">
            <a:avLst/>
          </a:prstGeom>
          <a:noFill/>
          <a:ln w="9525">
            <a:noFill/>
          </a:ln>
        </p:spPr>
      </p:pic>
      <p:pic>
        <p:nvPicPr>
          <p:cNvPr id="7" name="图片 19"/>
          <p:cNvPicPr>
            <a:picLocks noChangeAspect="1"/>
          </p:cNvPicPr>
          <p:nvPr/>
        </p:nvPicPr>
        <p:blipFill>
          <a:blip r:embed="rId5"/>
          <a:stretch>
            <a:fillRect/>
          </a:stretch>
        </p:blipFill>
        <p:spPr>
          <a:xfrm>
            <a:off x="4919662" y="395984"/>
            <a:ext cx="4224338" cy="847725"/>
          </a:xfrm>
          <a:prstGeom prst="rect">
            <a:avLst/>
          </a:prstGeom>
          <a:noFill/>
          <a:ln w="9525">
            <a:noFill/>
          </a:ln>
        </p:spPr>
      </p:pic>
    </p:spTree>
    <p:extLst>
      <p:ext uri="{BB962C8B-B14F-4D97-AF65-F5344CB8AC3E}">
        <p14:creationId xmlns:p14="http://schemas.microsoft.com/office/powerpoint/2010/main" val="1616141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例：找零</a:t>
            </a:r>
          </a:p>
        </p:txBody>
      </p:sp>
      <p:pic>
        <p:nvPicPr>
          <p:cNvPr id="4" name="Picture 2" descr="https://pics4.baidu.com/feed/0df431adcbef760944ed6f92516580ca7dd99e13.jpeg?token=18e66800e31db1b762772eddc7ca911b&amp;s=ED20147247F85F8C3652BCC90200E0B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099518"/>
            <a:ext cx="3798858" cy="2766044"/>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a:spLocks noGrp="1"/>
          </p:cNvSpPr>
          <p:nvPr>
            <p:ph type="title"/>
          </p:nvPr>
        </p:nvSpPr>
        <p:spPr>
          <a:xfrm>
            <a:off x="457200" y="277813"/>
            <a:ext cx="8229600" cy="774700"/>
          </a:xfrm>
          <a:ln/>
        </p:spPr>
        <p:txBody>
          <a:bodyPr vert="horz" wrap="square" lIns="91440" tIns="45720" rIns="91440" bIns="45720" anchor="t" anchorCtr="0"/>
          <a:lstStyle/>
          <a:p>
            <a:r>
              <a:rPr lang="zh-CN" altLang="en-US" dirty="0"/>
              <a:t>贪心算法</a:t>
            </a:r>
          </a:p>
        </p:txBody>
      </p:sp>
      <p:sp>
        <p:nvSpPr>
          <p:cNvPr id="6" name="矩形 5"/>
          <p:cNvSpPr/>
          <p:nvPr/>
        </p:nvSpPr>
        <p:spPr>
          <a:xfrm>
            <a:off x="1187623" y="2484955"/>
            <a:ext cx="4104457" cy="1214948"/>
          </a:xfrm>
          <a:prstGeom prst="rect">
            <a:avLst/>
          </a:prstGeom>
        </p:spPr>
        <p:txBody>
          <a:bodyPr wrap="square">
            <a:spAutoFit/>
          </a:bodyPr>
          <a:lstStyle/>
          <a:p>
            <a:pPr>
              <a:lnSpc>
                <a:spcPct val="150000"/>
              </a:lnSpc>
            </a:pPr>
            <a:r>
              <a:rPr lang="zh-CN" altLang="en-US" sz="2600" dirty="0">
                <a:solidFill>
                  <a:srgbClr val="333333"/>
                </a:solidFill>
                <a:latin typeface="pingfang SC"/>
              </a:rPr>
              <a:t>贪心算法：从最大面值的硬币开始用</a:t>
            </a:r>
            <a:endParaRPr lang="zh-CN" altLang="en-US" sz="2600" dirty="0"/>
          </a:p>
        </p:txBody>
      </p:sp>
      <p:sp>
        <p:nvSpPr>
          <p:cNvPr id="7" name="矩形 6"/>
          <p:cNvSpPr/>
          <p:nvPr/>
        </p:nvSpPr>
        <p:spPr>
          <a:xfrm>
            <a:off x="683568" y="4097512"/>
            <a:ext cx="7918906" cy="1292662"/>
          </a:xfrm>
          <a:prstGeom prst="rect">
            <a:avLst/>
          </a:prstGeom>
        </p:spPr>
        <p:txBody>
          <a:bodyPr wrap="square">
            <a:spAutoFit/>
          </a:bodyPr>
          <a:lstStyle/>
          <a:p>
            <a:pPr>
              <a:lnSpc>
                <a:spcPct val="150000"/>
              </a:lnSpc>
            </a:pPr>
            <a:r>
              <a:rPr lang="zh-CN" altLang="en-US" sz="2600" dirty="0">
                <a:solidFill>
                  <a:srgbClr val="333333"/>
                </a:solidFill>
                <a:latin typeface="pingfang SC"/>
              </a:rPr>
              <a:t>贪心算法只关注当前的最优解，所得结果不一定是全局最优解。</a:t>
            </a:r>
            <a:endParaRPr lang="zh-CN" altLang="en-US" sz="2600" dirty="0"/>
          </a:p>
        </p:txBody>
      </p:sp>
      <p:sp>
        <p:nvSpPr>
          <p:cNvPr id="8" name="矩形 7"/>
          <p:cNvSpPr/>
          <p:nvPr/>
        </p:nvSpPr>
        <p:spPr>
          <a:xfrm>
            <a:off x="683568" y="5577747"/>
            <a:ext cx="7831325" cy="461665"/>
          </a:xfrm>
          <a:prstGeom prst="rect">
            <a:avLst/>
          </a:prstGeom>
        </p:spPr>
        <p:txBody>
          <a:bodyPr wrap="square">
            <a:spAutoFit/>
          </a:bodyPr>
          <a:lstStyle/>
          <a:p>
            <a:r>
              <a:rPr lang="zh-CN" altLang="en-US" sz="2400" dirty="0">
                <a:solidFill>
                  <a:srgbClr val="333333"/>
                </a:solidFill>
                <a:latin typeface="pingfang SC"/>
              </a:rPr>
              <a:t>例：当面值为</a:t>
            </a:r>
            <a:r>
              <a:rPr lang="en-US" altLang="zh-CN" sz="2400" dirty="0">
                <a:solidFill>
                  <a:srgbClr val="333333"/>
                </a:solidFill>
                <a:latin typeface="pingfang SC"/>
              </a:rPr>
              <a:t>1</a:t>
            </a:r>
            <a:r>
              <a:rPr lang="zh-CN" altLang="en-US" sz="2400" dirty="0">
                <a:solidFill>
                  <a:srgbClr val="333333"/>
                </a:solidFill>
                <a:latin typeface="pingfang SC"/>
              </a:rPr>
              <a:t>、</a:t>
            </a:r>
            <a:r>
              <a:rPr lang="en-US" altLang="zh-CN" sz="2400" dirty="0">
                <a:solidFill>
                  <a:srgbClr val="333333"/>
                </a:solidFill>
                <a:latin typeface="pingfang SC"/>
              </a:rPr>
              <a:t>2</a:t>
            </a:r>
            <a:r>
              <a:rPr lang="zh-CN" altLang="en-US" sz="2400" dirty="0">
                <a:solidFill>
                  <a:srgbClr val="333333"/>
                </a:solidFill>
                <a:latin typeface="pingfang SC"/>
              </a:rPr>
              <a:t>、</a:t>
            </a:r>
            <a:r>
              <a:rPr lang="en-US" altLang="zh-CN" sz="2400" dirty="0">
                <a:solidFill>
                  <a:srgbClr val="333333"/>
                </a:solidFill>
                <a:latin typeface="pingfang SC"/>
              </a:rPr>
              <a:t>7</a:t>
            </a:r>
            <a:r>
              <a:rPr lang="zh-CN" altLang="en-US" sz="2400" dirty="0">
                <a:solidFill>
                  <a:srgbClr val="333333"/>
                </a:solidFill>
                <a:latin typeface="pingfang SC"/>
              </a:rPr>
              <a:t>、</a:t>
            </a:r>
            <a:r>
              <a:rPr lang="en-US" altLang="zh-CN" sz="2400" dirty="0">
                <a:solidFill>
                  <a:srgbClr val="333333"/>
                </a:solidFill>
                <a:latin typeface="pingfang SC"/>
              </a:rPr>
              <a:t>8</a:t>
            </a:r>
            <a:r>
              <a:rPr lang="zh-CN" altLang="en-US" sz="2400" dirty="0">
                <a:solidFill>
                  <a:srgbClr val="333333"/>
                </a:solidFill>
                <a:latin typeface="pingfang SC"/>
              </a:rPr>
              <a:t>、</a:t>
            </a:r>
            <a:r>
              <a:rPr lang="en-US" altLang="zh-CN" sz="2400" dirty="0">
                <a:solidFill>
                  <a:srgbClr val="333333"/>
                </a:solidFill>
                <a:latin typeface="pingfang SC"/>
              </a:rPr>
              <a:t>12</a:t>
            </a:r>
            <a:r>
              <a:rPr lang="zh-CN" altLang="en-US" sz="2400" dirty="0">
                <a:solidFill>
                  <a:srgbClr val="333333"/>
                </a:solidFill>
                <a:latin typeface="pingfang SC"/>
              </a:rPr>
              <a:t>、</a:t>
            </a:r>
            <a:r>
              <a:rPr lang="en-US" altLang="zh-CN" sz="2400" dirty="0">
                <a:solidFill>
                  <a:srgbClr val="333333"/>
                </a:solidFill>
                <a:latin typeface="pingfang SC"/>
              </a:rPr>
              <a:t>50</a:t>
            </a:r>
            <a:r>
              <a:rPr lang="zh-CN" altLang="en-US" sz="2400" dirty="0">
                <a:solidFill>
                  <a:srgbClr val="333333"/>
                </a:solidFill>
                <a:latin typeface="pingfang SC"/>
              </a:rPr>
              <a:t>时，需要支付</a:t>
            </a:r>
            <a:r>
              <a:rPr lang="en-US" altLang="zh-CN" sz="2400" dirty="0">
                <a:solidFill>
                  <a:srgbClr val="333333"/>
                </a:solidFill>
                <a:latin typeface="pingfang SC"/>
              </a:rPr>
              <a:t>15</a:t>
            </a:r>
            <a:r>
              <a:rPr lang="zh-CN" altLang="en-US" sz="2400" dirty="0">
                <a:solidFill>
                  <a:srgbClr val="333333"/>
                </a:solidFill>
                <a:latin typeface="pingfang SC"/>
              </a:rPr>
              <a:t>元</a:t>
            </a:r>
            <a:r>
              <a:rPr lang="en-US" altLang="zh-CN" sz="2400" dirty="0">
                <a:solidFill>
                  <a:srgbClr val="333333"/>
                </a:solidFill>
                <a:latin typeface="pingfang SC"/>
              </a:rPr>
              <a:t>?</a:t>
            </a:r>
            <a:endParaRPr lang="zh-CN" altLang="en-US" sz="2400" dirty="0"/>
          </a:p>
        </p:txBody>
      </p:sp>
      <p:sp>
        <p:nvSpPr>
          <p:cNvPr id="9" name="矩形 8"/>
          <p:cNvSpPr/>
          <p:nvPr/>
        </p:nvSpPr>
        <p:spPr>
          <a:xfrm>
            <a:off x="6084168" y="6297701"/>
            <a:ext cx="2031325" cy="461665"/>
          </a:xfrm>
          <a:prstGeom prst="rect">
            <a:avLst/>
          </a:prstGeom>
        </p:spPr>
        <p:txBody>
          <a:bodyPr wrap="none">
            <a:spAutoFit/>
          </a:bodyPr>
          <a:lstStyle/>
          <a:p>
            <a:r>
              <a:rPr lang="zh-CN" altLang="en-US" sz="2400" dirty="0">
                <a:solidFill>
                  <a:srgbClr val="333333"/>
                </a:solidFill>
                <a:latin typeface="pingfang SC"/>
              </a:rPr>
              <a:t>动态规划算法</a:t>
            </a:r>
            <a:endParaRPr lang="zh-CN" altLang="en-US" sz="2400" dirty="0"/>
          </a:p>
        </p:txBody>
      </p:sp>
    </p:spTree>
    <p:extLst>
      <p:ext uri="{BB962C8B-B14F-4D97-AF65-F5344CB8AC3E}">
        <p14:creationId xmlns:p14="http://schemas.microsoft.com/office/powerpoint/2010/main" val="24095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457200" y="277813"/>
            <a:ext cx="8229600" cy="774700"/>
          </a:xfrm>
          <a:ln/>
        </p:spPr>
        <p:txBody>
          <a:bodyPr vert="horz" wrap="square" lIns="91440" tIns="45720" rIns="91440" bIns="45720" anchor="t" anchorCtr="0"/>
          <a:lstStyle/>
          <a:p>
            <a:r>
              <a:rPr lang="zh-CN" altLang="en-US" dirty="0"/>
              <a:t>学习要点</a:t>
            </a:r>
          </a:p>
        </p:txBody>
      </p:sp>
      <p:sp>
        <p:nvSpPr>
          <p:cNvPr id="3" name="内容占位符 2"/>
          <p:cNvSpPr>
            <a:spLocks noGrp="1"/>
          </p:cNvSpPr>
          <p:nvPr>
            <p:ph idx="1"/>
          </p:nvPr>
        </p:nvSpPr>
        <p:spPr>
          <a:xfrm>
            <a:off x="323850" y="981075"/>
            <a:ext cx="8229600" cy="51847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Symbol" panose="05050102010706020507" pitchFamily="18" charset="2"/>
              <a:buChar char="·"/>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通过应用范例学习贪心设计策略。</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1</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）活动安排问题；</a:t>
            </a:r>
            <a:endPar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2</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）最优装载问题；</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3</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zh-CN" altLang="en-US" sz="2400" b="1" i="0" u="none" strike="noStrike" kern="0" cap="none" spc="0" normalizeH="0" baseline="0" noProof="0" dirty="0">
                <a:ln>
                  <a:noFill/>
                </a:ln>
                <a:solidFill>
                  <a:srgbClr val="FF0000"/>
                </a:solidFill>
                <a:effectLst/>
                <a:uLnTx/>
                <a:uFillTx/>
                <a:latin typeface="华文楷体" pitchFamily="2" charset="-122"/>
                <a:ea typeface="华文楷体" pitchFamily="2" charset="-122"/>
                <a:cs typeface="+mn-cs"/>
              </a:rPr>
              <a:t>哈夫曼编码</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endPar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4</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）单源最短路径；</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5</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）最小生成树；</a:t>
            </a:r>
            <a:endPar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6</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）多机调度问题。</a:t>
            </a:r>
          </a:p>
        </p:txBody>
      </p:sp>
    </p:spTree>
    <p:extLst>
      <p:ext uri="{BB962C8B-B14F-4D97-AF65-F5344CB8AC3E}">
        <p14:creationId xmlns:p14="http://schemas.microsoft.com/office/powerpoint/2010/main" val="2852383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31</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43011" name="Rectangle 2"/>
          <p:cNvSpPr>
            <a:spLocks noGrp="1"/>
          </p:cNvSpPr>
          <p:nvPr>
            <p:ph type="title"/>
          </p:nvPr>
        </p:nvSpPr>
        <p:spPr>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4.4 </a:t>
            </a:r>
            <a:r>
              <a:rPr lang="zh-CN" altLang="en-US" dirty="0">
                <a:latin typeface="黑体" panose="02010609060101010101" pitchFamily="49" charset="-122"/>
                <a:ea typeface="黑体" panose="02010609060101010101" pitchFamily="49" charset="-122"/>
              </a:rPr>
              <a:t>哈夫曼编码</a:t>
            </a:r>
          </a:p>
        </p:txBody>
      </p:sp>
      <p:sp>
        <p:nvSpPr>
          <p:cNvPr id="329731" name="Rectangle 3"/>
          <p:cNvSpPr>
            <a:spLocks noGrp="1" noChangeArrowheads="1"/>
          </p:cNvSpPr>
          <p:nvPr>
            <p:ph idx="1"/>
          </p:nvPr>
        </p:nvSpPr>
        <p:spPr>
          <a:xfrm>
            <a:off x="468313" y="1341438"/>
            <a:ext cx="8351838" cy="4530725"/>
          </a:xfrm>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0" lang="zh-CN" altLang="en-US" sz="2400" b="1" i="0" u="none" strike="noStrike" kern="0" cap="none" spc="0" normalizeH="0" baseline="0" noProof="0" dirty="0">
                <a:ln>
                  <a:noFill/>
                </a:ln>
                <a:solidFill>
                  <a:schemeClr val="hlink"/>
                </a:solidFill>
                <a:effectLst/>
                <a:uLnTx/>
                <a:uFillTx/>
                <a:latin typeface="楷体_GB2312" pitchFamily="49" charset="-122"/>
                <a:ea typeface="楷体_GB2312" pitchFamily="49" charset="-122"/>
                <a:cs typeface="+mn-cs"/>
              </a:rPr>
              <a:t>哈夫曼编码</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是广泛地用于数据文件压缩的十分有效的编码方法。其压缩率通常在</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20%</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90%</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之间。哈夫曼编码算法</a:t>
            </a:r>
            <a:r>
              <a:rPr kumimoji="0" lang="zh-CN" altLang="en-US" sz="2400" b="1" i="0" u="none" strike="noStrike" kern="0" cap="none" spc="0" normalizeH="0" baseline="0" noProof="0" dirty="0">
                <a:ln>
                  <a:noFill/>
                </a:ln>
                <a:solidFill>
                  <a:srgbClr val="FF0000"/>
                </a:solidFill>
                <a:effectLst/>
                <a:uLnTx/>
                <a:uFillTx/>
                <a:latin typeface="楷体_GB2312" pitchFamily="49" charset="-122"/>
                <a:ea typeface="楷体_GB2312" pitchFamily="49" charset="-122"/>
                <a:cs typeface="+mn-cs"/>
              </a:rPr>
              <a:t>用字符在文件中出现的频率表</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来建立一个用</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0</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1</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串表示各字符的最优表示方式。</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   给</a:t>
            </a:r>
            <a:r>
              <a:rPr kumimoji="0" lang="zh-CN" altLang="en-US" sz="2400" b="1" i="0" u="sng"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出现频率高的字符较短的编码</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2400" b="1" i="0" u="sng"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出现频率较低的字符以较长的编码</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，可以大大缩短总码长。</a:t>
            </a: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800" b="1" i="0" u="none" strike="noStrike" kern="0" cap="none" spc="0" normalizeH="0" baseline="0" noProof="0" dirty="0">
                <a:ln>
                  <a:noFill/>
                </a:ln>
                <a:solidFill>
                  <a:schemeClr val="folHlink"/>
                </a:solidFill>
                <a:effectLst/>
                <a:uLnTx/>
                <a:uFillTx/>
                <a:latin typeface="黑体" panose="02010609060101010101" pitchFamily="49" charset="-122"/>
                <a:ea typeface="黑体" panose="02010609060101010101" pitchFamily="49" charset="-122"/>
                <a:cs typeface="+mn-cs"/>
              </a:rPr>
              <a:t>1</a:t>
            </a:r>
            <a:r>
              <a:rPr kumimoji="0" lang="zh-CN" altLang="en-US" sz="2800" b="1" i="0" u="none" strike="noStrike" kern="0" cap="none" spc="0" normalizeH="0" baseline="0" noProof="0" dirty="0">
                <a:ln>
                  <a:noFill/>
                </a:ln>
                <a:solidFill>
                  <a:schemeClr val="folHlink"/>
                </a:solidFill>
                <a:effectLst/>
                <a:uLnTx/>
                <a:uFillTx/>
                <a:latin typeface="黑体" panose="02010609060101010101" pitchFamily="49" charset="-122"/>
                <a:ea typeface="黑体" panose="02010609060101010101" pitchFamily="49" charset="-122"/>
                <a:cs typeface="+mn-cs"/>
              </a:rPr>
              <a:t> 前缀码</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  对每一个字符规定一个</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0,1</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串作为其代码，并要求任一字符的代码都不是其它字符代码的前缀。这种编码称为</a:t>
            </a:r>
            <a:r>
              <a:rPr kumimoji="0" lang="zh-CN" altLang="en-US" sz="2400" b="1" i="0" u="none" strike="noStrike" kern="0" cap="none" spc="0" normalizeH="0" baseline="0" noProof="0" dirty="0">
                <a:ln>
                  <a:noFill/>
                </a:ln>
                <a:solidFill>
                  <a:schemeClr val="hlink"/>
                </a:solidFill>
                <a:effectLst/>
                <a:uLnTx/>
                <a:uFillTx/>
                <a:latin typeface="楷体_GB2312" pitchFamily="49" charset="-122"/>
                <a:ea typeface="楷体_GB2312" pitchFamily="49" charset="-122"/>
                <a:cs typeface="+mn-cs"/>
              </a:rPr>
              <a:t>前缀码</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a:t>
            </a:r>
          </a:p>
        </p:txBody>
      </p:sp>
    </p:spTree>
    <p:extLst>
      <p:ext uri="{BB962C8B-B14F-4D97-AF65-F5344CB8AC3E}">
        <p14:creationId xmlns:p14="http://schemas.microsoft.com/office/powerpoint/2010/main" val="2759982093"/>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5940" y="280352"/>
            <a:ext cx="3759200" cy="665480"/>
          </a:xfrm>
          <a:prstGeom prst="rect">
            <a:avLst/>
          </a:prstGeom>
        </p:spPr>
        <p:txBody>
          <a:bodyPr vert="horz" wrap="square" lIns="0" tIns="12700" rIns="0" bIns="0" rtlCol="0">
            <a:spAutoFit/>
          </a:bodyPr>
          <a:lstStyle/>
          <a:p>
            <a:pPr marL="12700">
              <a:lnSpc>
                <a:spcPct val="100000"/>
              </a:lnSpc>
              <a:spcBef>
                <a:spcPts val="100"/>
              </a:spcBef>
              <a:tabLst>
                <a:tab pos="1078865" algn="l"/>
              </a:tabLst>
            </a:pPr>
            <a:r>
              <a:rPr spc="-25" dirty="0"/>
              <a:t>4.4</a:t>
            </a:r>
            <a:r>
              <a:rPr dirty="0"/>
              <a:t>	</a:t>
            </a:r>
            <a:r>
              <a:rPr spc="-10" dirty="0"/>
              <a:t>哈夫曼编码</a:t>
            </a:r>
          </a:p>
        </p:txBody>
      </p:sp>
      <p:pic>
        <p:nvPicPr>
          <p:cNvPr id="6" name="object 6"/>
          <p:cNvPicPr/>
          <p:nvPr/>
        </p:nvPicPr>
        <p:blipFill>
          <a:blip r:embed="rId2" cstate="print"/>
          <a:stretch>
            <a:fillRect/>
          </a:stretch>
        </p:blipFill>
        <p:spPr>
          <a:xfrm>
            <a:off x="1550213" y="1746592"/>
            <a:ext cx="5718768" cy="1143389"/>
          </a:xfrm>
          <a:prstGeom prst="rect">
            <a:avLst/>
          </a:prstGeom>
        </p:spPr>
      </p:pic>
      <p:sp>
        <p:nvSpPr>
          <p:cNvPr id="7" name="object 7"/>
          <p:cNvSpPr txBox="1"/>
          <p:nvPr/>
        </p:nvSpPr>
        <p:spPr>
          <a:xfrm>
            <a:off x="843279" y="1329372"/>
            <a:ext cx="7132637" cy="382156"/>
          </a:xfrm>
          <a:prstGeom prst="rect">
            <a:avLst/>
          </a:prstGeom>
        </p:spPr>
        <p:txBody>
          <a:bodyPr vert="horz" wrap="square" lIns="0" tIns="12700" rIns="0" bIns="0" rtlCol="0">
            <a:spAutoFit/>
          </a:bodyPr>
          <a:lstStyle/>
          <a:p>
            <a:pPr marL="12700">
              <a:lnSpc>
                <a:spcPct val="100000"/>
              </a:lnSpc>
              <a:spcBef>
                <a:spcPts val="100"/>
              </a:spcBef>
            </a:pPr>
            <a:r>
              <a:rPr lang="zh-CN" altLang="en-US" sz="2400" b="1" spc="-20" dirty="0">
                <a:latin typeface="新宋体"/>
                <a:cs typeface="新宋体"/>
              </a:rPr>
              <a:t>例：</a:t>
            </a:r>
            <a:r>
              <a:rPr sz="2400" b="1" spc="-20" dirty="0">
                <a:latin typeface="新宋体"/>
                <a:cs typeface="新宋体"/>
              </a:rPr>
              <a:t>数据文件</a:t>
            </a:r>
            <a:r>
              <a:rPr sz="2400" b="1" spc="-10" dirty="0">
                <a:latin typeface="新宋体"/>
                <a:cs typeface="新宋体"/>
              </a:rPr>
              <a:t>10</a:t>
            </a:r>
            <a:r>
              <a:rPr lang="zh-CN" altLang="en-US" sz="2400" b="1" spc="-10" dirty="0">
                <a:latin typeface="新宋体"/>
                <a:cs typeface="新宋体"/>
              </a:rPr>
              <a:t>万</a:t>
            </a:r>
            <a:r>
              <a:rPr sz="2400" b="1" spc="-20" dirty="0">
                <a:latin typeface="新宋体"/>
                <a:cs typeface="新宋体"/>
              </a:rPr>
              <a:t>个字符，以</a:t>
            </a:r>
            <a:r>
              <a:rPr sz="2400" b="1" spc="-10" dirty="0">
                <a:latin typeface="新宋体"/>
                <a:cs typeface="新宋体"/>
              </a:rPr>
              <a:t>6</a:t>
            </a:r>
            <a:r>
              <a:rPr sz="2400" b="1" spc="-25" dirty="0">
                <a:latin typeface="新宋体"/>
                <a:cs typeface="新宋体"/>
              </a:rPr>
              <a:t>个字符形式出现。</a:t>
            </a:r>
            <a:endParaRPr sz="2400" dirty="0">
              <a:latin typeface="新宋体"/>
              <a:cs typeface="新宋体"/>
            </a:endParaRPr>
          </a:p>
        </p:txBody>
      </p:sp>
      <p:sp>
        <p:nvSpPr>
          <p:cNvPr id="8" name="object 8"/>
          <p:cNvSpPr txBox="1"/>
          <p:nvPr/>
        </p:nvSpPr>
        <p:spPr>
          <a:xfrm>
            <a:off x="6988822" y="2955133"/>
            <a:ext cx="1974188" cy="3097002"/>
          </a:xfrm>
          <a:prstGeom prst="rect">
            <a:avLst/>
          </a:prstGeom>
        </p:spPr>
        <p:txBody>
          <a:bodyPr vert="horz" wrap="square" lIns="0" tIns="158750" rIns="0" bIns="0" rtlCol="0">
            <a:spAutoFit/>
          </a:bodyPr>
          <a:lstStyle/>
          <a:p>
            <a:pPr marL="12700">
              <a:lnSpc>
                <a:spcPct val="100000"/>
              </a:lnSpc>
              <a:spcBef>
                <a:spcPts val="1250"/>
              </a:spcBef>
            </a:pPr>
            <a:r>
              <a:rPr sz="2000" b="1" spc="-20" dirty="0">
                <a:latin typeface="新宋体"/>
                <a:cs typeface="新宋体"/>
              </a:rPr>
              <a:t>定长码： </a:t>
            </a:r>
            <a:r>
              <a:rPr sz="2000" b="1" dirty="0">
                <a:latin typeface="新宋体"/>
                <a:cs typeface="新宋体"/>
              </a:rPr>
              <a:t>3*1000000</a:t>
            </a:r>
            <a:r>
              <a:rPr sz="2000" b="1" spc="-5" dirty="0">
                <a:latin typeface="新宋体"/>
                <a:cs typeface="新宋体"/>
              </a:rPr>
              <a:t>= </a:t>
            </a:r>
            <a:r>
              <a:rPr sz="2000" b="1" dirty="0">
                <a:latin typeface="新宋体"/>
                <a:cs typeface="新宋体"/>
              </a:rPr>
              <a:t>300,000</a:t>
            </a:r>
            <a:r>
              <a:rPr sz="2000" b="1" spc="-30" dirty="0">
                <a:latin typeface="新宋体"/>
                <a:cs typeface="新宋体"/>
              </a:rPr>
              <a:t>位</a:t>
            </a:r>
            <a:endParaRPr lang="en-US" sz="2000" b="1" spc="-30" dirty="0">
              <a:latin typeface="新宋体"/>
              <a:cs typeface="新宋体"/>
            </a:endParaRPr>
          </a:p>
          <a:p>
            <a:pPr marL="12700">
              <a:lnSpc>
                <a:spcPct val="100000"/>
              </a:lnSpc>
              <a:spcBef>
                <a:spcPts val="1250"/>
              </a:spcBef>
            </a:pPr>
            <a:endParaRPr sz="2000" dirty="0">
              <a:latin typeface="新宋体"/>
              <a:cs typeface="新宋体"/>
            </a:endParaRPr>
          </a:p>
          <a:p>
            <a:pPr marL="12700">
              <a:lnSpc>
                <a:spcPct val="100000"/>
              </a:lnSpc>
              <a:spcBef>
                <a:spcPts val="1150"/>
              </a:spcBef>
            </a:pPr>
            <a:r>
              <a:rPr sz="2000" b="1" spc="-20" dirty="0">
                <a:latin typeface="新宋体"/>
                <a:cs typeface="新宋体"/>
              </a:rPr>
              <a:t>变长码：</a:t>
            </a:r>
            <a:r>
              <a:rPr sz="2000" b="1" dirty="0">
                <a:latin typeface="新宋体"/>
                <a:cs typeface="新宋体"/>
              </a:rPr>
              <a:t>45*1+13*3+12*3+16*3+9*4+5*5</a:t>
            </a:r>
            <a:endParaRPr lang="en-US" sz="2000" b="1" dirty="0">
              <a:latin typeface="新宋体"/>
              <a:cs typeface="新宋体"/>
            </a:endParaRPr>
          </a:p>
          <a:p>
            <a:pPr marL="12700">
              <a:lnSpc>
                <a:spcPct val="100000"/>
              </a:lnSpc>
              <a:spcBef>
                <a:spcPts val="1150"/>
              </a:spcBef>
            </a:pPr>
            <a:r>
              <a:rPr sz="2000" b="1" dirty="0">
                <a:latin typeface="新宋体"/>
                <a:cs typeface="新宋体"/>
              </a:rPr>
              <a:t>=224,000</a:t>
            </a:r>
            <a:r>
              <a:rPr sz="2000" b="1" spc="-60" dirty="0">
                <a:latin typeface="新宋体"/>
                <a:cs typeface="新宋体"/>
              </a:rPr>
              <a:t> 位</a:t>
            </a:r>
            <a:endParaRPr sz="2000" dirty="0">
              <a:latin typeface="新宋体"/>
              <a:cs typeface="新宋体"/>
            </a:endParaRPr>
          </a:p>
        </p:txBody>
      </p:sp>
      <p:pic>
        <p:nvPicPr>
          <p:cNvPr id="9" name="图片 8"/>
          <p:cNvPicPr>
            <a:picLocks noChangeAspect="1"/>
          </p:cNvPicPr>
          <p:nvPr/>
        </p:nvPicPr>
        <p:blipFill>
          <a:blip r:embed="rId3"/>
          <a:stretch>
            <a:fillRect/>
          </a:stretch>
        </p:blipFill>
        <p:spPr>
          <a:xfrm>
            <a:off x="107504" y="2932397"/>
            <a:ext cx="6546036" cy="3541657"/>
          </a:xfrm>
          <a:prstGeom prst="rect">
            <a:avLst/>
          </a:prstGeom>
        </p:spPr>
      </p:pic>
      <p:sp>
        <p:nvSpPr>
          <p:cNvPr id="3" name="矩形 2"/>
          <p:cNvSpPr/>
          <p:nvPr/>
        </p:nvSpPr>
        <p:spPr>
          <a:xfrm>
            <a:off x="7651670" y="2010165"/>
            <a:ext cx="1510690" cy="646331"/>
          </a:xfrm>
          <a:prstGeom prst="rect">
            <a:avLst/>
          </a:prstGeom>
        </p:spPr>
        <p:txBody>
          <a:bodyPr wrap="square">
            <a:spAutoFit/>
          </a:bodyPr>
          <a:lstStyle/>
          <a:p>
            <a:r>
              <a:rPr lang="zh-CN" altLang="en-US" sz="1200" b="1" kern="0" dirty="0">
                <a:solidFill>
                  <a:schemeClr val="hlink"/>
                </a:solidFill>
                <a:latin typeface="楷体_GB2312" pitchFamily="49" charset="-122"/>
              </a:rPr>
              <a:t>前缀码</a:t>
            </a:r>
            <a:r>
              <a:rPr lang="zh-CN" altLang="en-US" sz="1200" b="1" kern="0" dirty="0">
                <a:solidFill>
                  <a:schemeClr val="tx1"/>
                </a:solidFill>
                <a:latin typeface="楷体_GB2312" pitchFamily="49" charset="-122"/>
              </a:rPr>
              <a:t>：任一字符的代码都不是其它字符代码的前缀。</a:t>
            </a:r>
            <a:endParaRPr lang="zh-CN" altLang="en-US" sz="1200" dirty="0"/>
          </a:p>
        </p:txBody>
      </p:sp>
      <p:cxnSp>
        <p:nvCxnSpPr>
          <p:cNvPr id="10" name="直接箭头连接符 9"/>
          <p:cNvCxnSpPr>
            <a:endCxn id="3" idx="1"/>
          </p:cNvCxnSpPr>
          <p:nvPr/>
        </p:nvCxnSpPr>
        <p:spPr bwMode="auto">
          <a:xfrm flipV="1">
            <a:off x="7268981" y="2333331"/>
            <a:ext cx="382689" cy="44759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96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80352"/>
            <a:ext cx="3759200" cy="665480"/>
          </a:xfrm>
          <a:prstGeom prst="rect">
            <a:avLst/>
          </a:prstGeom>
        </p:spPr>
        <p:txBody>
          <a:bodyPr vert="horz" wrap="square" lIns="0" tIns="12700" rIns="0" bIns="0" rtlCol="0">
            <a:spAutoFit/>
          </a:bodyPr>
          <a:lstStyle/>
          <a:p>
            <a:pPr marL="12700">
              <a:lnSpc>
                <a:spcPct val="100000"/>
              </a:lnSpc>
              <a:spcBef>
                <a:spcPts val="100"/>
              </a:spcBef>
              <a:tabLst>
                <a:tab pos="1078865" algn="l"/>
              </a:tabLst>
            </a:pPr>
            <a:r>
              <a:rPr spc="-25" dirty="0"/>
              <a:t>4.4</a:t>
            </a:r>
            <a:r>
              <a:rPr dirty="0"/>
              <a:t>	</a:t>
            </a:r>
            <a:r>
              <a:rPr spc="-10" dirty="0"/>
              <a:t>哈夫曼编码</a:t>
            </a:r>
          </a:p>
        </p:txBody>
      </p:sp>
      <p:sp>
        <p:nvSpPr>
          <p:cNvPr id="4" name="object 4"/>
          <p:cNvSpPr txBox="1">
            <a:spLocks noGrp="1"/>
          </p:cNvSpPr>
          <p:nvPr>
            <p:ph type="sldNum" sz="quarter" idx="4294967295"/>
          </p:nvPr>
        </p:nvSpPr>
        <p:spPr>
          <a:prstGeom prst="rect">
            <a:avLst/>
          </a:prstGeom>
        </p:spPr>
        <p:txBody>
          <a:bodyPr vert="horz" wrap="square" lIns="0" tIns="0" rIns="0" bIns="0" rtlCol="0">
            <a:spAutoFit/>
          </a:bodyPr>
          <a:lstStyle/>
          <a:p>
            <a:pPr marL="38100">
              <a:lnSpc>
                <a:spcPts val="1285"/>
              </a:lnSpc>
            </a:pPr>
            <a:fld id="{81D60167-4931-47E6-BA6A-407CBD079E47}" type="slidenum">
              <a:rPr spc="-25" dirty="0"/>
              <a:t>33</a:t>
            </a:fld>
            <a:endParaRPr spc="-25" dirty="0"/>
          </a:p>
        </p:txBody>
      </p:sp>
      <p:sp>
        <p:nvSpPr>
          <p:cNvPr id="3" name="object 3"/>
          <p:cNvSpPr txBox="1"/>
          <p:nvPr/>
        </p:nvSpPr>
        <p:spPr>
          <a:xfrm>
            <a:off x="534352" y="973516"/>
            <a:ext cx="8203565" cy="4991735"/>
          </a:xfrm>
          <a:prstGeom prst="rect">
            <a:avLst/>
          </a:prstGeom>
        </p:spPr>
        <p:txBody>
          <a:bodyPr vert="horz" wrap="square" lIns="0" tIns="187960" rIns="0" bIns="0" rtlCol="0">
            <a:spAutoFit/>
          </a:bodyPr>
          <a:lstStyle/>
          <a:p>
            <a:pPr marL="218440">
              <a:lnSpc>
                <a:spcPct val="100000"/>
              </a:lnSpc>
              <a:spcBef>
                <a:spcPts val="1480"/>
              </a:spcBef>
            </a:pPr>
            <a:r>
              <a:rPr sz="2800" b="1" dirty="0">
                <a:solidFill>
                  <a:srgbClr val="AEBE39"/>
                </a:solidFill>
                <a:latin typeface="黑体"/>
                <a:cs typeface="黑体"/>
              </a:rPr>
              <a:t>1</a:t>
            </a:r>
            <a:r>
              <a:rPr sz="2800" b="1" spc="-20" dirty="0">
                <a:solidFill>
                  <a:srgbClr val="AEBE39"/>
                </a:solidFill>
                <a:latin typeface="黑体"/>
                <a:cs typeface="黑体"/>
              </a:rPr>
              <a:t> 前缀码</a:t>
            </a:r>
            <a:endParaRPr sz="2800" dirty="0">
              <a:latin typeface="黑体"/>
              <a:cs typeface="黑体"/>
            </a:endParaRPr>
          </a:p>
          <a:p>
            <a:pPr marL="64769" marR="17780" indent="307340">
              <a:lnSpc>
                <a:spcPct val="120000"/>
              </a:lnSpc>
              <a:spcBef>
                <a:spcPts val="615"/>
              </a:spcBef>
            </a:pPr>
            <a:r>
              <a:rPr sz="2400" b="1" spc="-20" dirty="0">
                <a:latin typeface="新宋体"/>
                <a:cs typeface="新宋体"/>
              </a:rPr>
              <a:t>对每一个字符规定一个</a:t>
            </a:r>
            <a:r>
              <a:rPr sz="2400" b="1" spc="-10" dirty="0">
                <a:latin typeface="新宋体"/>
                <a:cs typeface="新宋体"/>
              </a:rPr>
              <a:t>0,1</a:t>
            </a:r>
            <a:r>
              <a:rPr sz="2400" b="1" spc="-25" dirty="0">
                <a:latin typeface="新宋体"/>
                <a:cs typeface="新宋体"/>
              </a:rPr>
              <a:t>串作为其代码，并要求任一字符</a:t>
            </a:r>
            <a:r>
              <a:rPr sz="2400" b="1" spc="-20" dirty="0">
                <a:latin typeface="新宋体"/>
                <a:cs typeface="新宋体"/>
              </a:rPr>
              <a:t>的代码都不是其它字符代码的前缀。这种编码称为</a:t>
            </a:r>
            <a:r>
              <a:rPr sz="2400" b="1" spc="-20" dirty="0">
                <a:solidFill>
                  <a:srgbClr val="996600"/>
                </a:solidFill>
                <a:latin typeface="新宋体"/>
                <a:cs typeface="新宋体"/>
              </a:rPr>
              <a:t>前缀码</a:t>
            </a:r>
            <a:r>
              <a:rPr sz="2400" b="1" spc="-50" dirty="0">
                <a:latin typeface="新宋体"/>
                <a:cs typeface="新宋体"/>
              </a:rPr>
              <a:t>。</a:t>
            </a:r>
            <a:endParaRPr sz="2400" dirty="0">
              <a:latin typeface="新宋体"/>
              <a:cs typeface="新宋体"/>
            </a:endParaRPr>
          </a:p>
          <a:p>
            <a:pPr marL="330200">
              <a:lnSpc>
                <a:spcPct val="100000"/>
              </a:lnSpc>
              <a:spcBef>
                <a:spcPts val="919"/>
              </a:spcBef>
            </a:pPr>
            <a:r>
              <a:rPr sz="2400" b="1" u="sng" spc="-25" dirty="0">
                <a:latin typeface="新宋体"/>
                <a:cs typeface="新宋体"/>
              </a:rPr>
              <a:t>编码的前缀性质可以使译码方法非常简单</a:t>
            </a:r>
            <a:r>
              <a:rPr sz="2400" b="1" spc="-25" dirty="0">
                <a:latin typeface="新宋体"/>
                <a:cs typeface="新宋体"/>
              </a:rPr>
              <a:t>。</a:t>
            </a:r>
            <a:endParaRPr sz="2400" dirty="0">
              <a:latin typeface="新宋体"/>
              <a:cs typeface="新宋体"/>
            </a:endParaRPr>
          </a:p>
          <a:p>
            <a:pPr marL="25400" marR="214629" indent="304800">
              <a:lnSpc>
                <a:spcPct val="100000"/>
              </a:lnSpc>
              <a:spcBef>
                <a:spcPts val="575"/>
              </a:spcBef>
            </a:pPr>
            <a:r>
              <a:rPr sz="2400" b="1" spc="-20" dirty="0">
                <a:latin typeface="新宋体"/>
                <a:cs typeface="新宋体"/>
              </a:rPr>
              <a:t>表示</a:t>
            </a:r>
            <a:r>
              <a:rPr sz="2400" b="1" spc="-20" dirty="0">
                <a:solidFill>
                  <a:srgbClr val="996600"/>
                </a:solidFill>
                <a:latin typeface="新宋体"/>
                <a:cs typeface="新宋体"/>
              </a:rPr>
              <a:t>最优前缀码</a:t>
            </a:r>
            <a:r>
              <a:rPr sz="2400" b="1" spc="-20" dirty="0">
                <a:latin typeface="新宋体"/>
                <a:cs typeface="新宋体"/>
              </a:rPr>
              <a:t>的二叉树总是一棵</a:t>
            </a:r>
            <a:r>
              <a:rPr sz="2400" b="1" spc="-20" dirty="0">
                <a:solidFill>
                  <a:srgbClr val="996600"/>
                </a:solidFill>
                <a:latin typeface="新宋体"/>
                <a:cs typeface="新宋体"/>
              </a:rPr>
              <a:t>完全二叉树</a:t>
            </a:r>
            <a:r>
              <a:rPr sz="2400" b="1" spc="-30" dirty="0">
                <a:latin typeface="新宋体"/>
                <a:cs typeface="新宋体"/>
              </a:rPr>
              <a:t>，即树中任</a:t>
            </a:r>
            <a:r>
              <a:rPr sz="2400" b="1" spc="-20" dirty="0">
                <a:latin typeface="新宋体"/>
                <a:cs typeface="新宋体"/>
              </a:rPr>
              <a:t>一结点都有</a:t>
            </a:r>
            <a:r>
              <a:rPr sz="2400" b="1" dirty="0">
                <a:latin typeface="Times New Roman"/>
                <a:cs typeface="Times New Roman"/>
              </a:rPr>
              <a:t>2</a:t>
            </a:r>
            <a:r>
              <a:rPr sz="2400" b="1" spc="-25" dirty="0">
                <a:latin typeface="新宋体"/>
                <a:cs typeface="新宋体"/>
              </a:rPr>
              <a:t>个子结点。</a:t>
            </a:r>
            <a:endParaRPr sz="2400" dirty="0">
              <a:latin typeface="新宋体"/>
              <a:cs typeface="新宋体"/>
            </a:endParaRPr>
          </a:p>
          <a:p>
            <a:pPr marL="330200">
              <a:lnSpc>
                <a:spcPct val="100000"/>
              </a:lnSpc>
              <a:spcBef>
                <a:spcPts val="575"/>
              </a:spcBef>
            </a:pPr>
            <a:r>
              <a:rPr sz="2400" b="1" spc="-20" dirty="0">
                <a:solidFill>
                  <a:srgbClr val="996600"/>
                </a:solidFill>
                <a:latin typeface="新宋体"/>
                <a:cs typeface="新宋体"/>
              </a:rPr>
              <a:t>平均码长</a:t>
            </a:r>
            <a:r>
              <a:rPr sz="2400" b="1" spc="-30" dirty="0">
                <a:latin typeface="新宋体"/>
                <a:cs typeface="新宋体"/>
              </a:rPr>
              <a:t>定义为：</a:t>
            </a:r>
            <a:endParaRPr sz="2400" dirty="0">
              <a:latin typeface="新宋体"/>
              <a:cs typeface="新宋体"/>
            </a:endParaRPr>
          </a:p>
          <a:p>
            <a:pPr marL="1085215">
              <a:lnSpc>
                <a:spcPct val="100000"/>
              </a:lnSpc>
              <a:spcBef>
                <a:spcPts val="240"/>
              </a:spcBef>
            </a:pPr>
            <a:r>
              <a:rPr lang="en-US" sz="2550" i="1" spc="-10" dirty="0">
                <a:latin typeface="Times New Roman"/>
                <a:cs typeface="Times New Roman"/>
              </a:rPr>
              <a:t>   </a:t>
            </a:r>
            <a:r>
              <a:rPr sz="2550" i="1" spc="-10" dirty="0">
                <a:latin typeface="Times New Roman"/>
                <a:cs typeface="Times New Roman"/>
              </a:rPr>
              <a:t>B</a:t>
            </a:r>
            <a:r>
              <a:rPr sz="2550" spc="-10" dirty="0">
                <a:latin typeface="Times New Roman"/>
                <a:cs typeface="Times New Roman"/>
              </a:rPr>
              <a:t>(</a:t>
            </a:r>
            <a:r>
              <a:rPr sz="2550" i="1" spc="-10" dirty="0">
                <a:latin typeface="Times New Roman"/>
                <a:cs typeface="Times New Roman"/>
              </a:rPr>
              <a:t>T</a:t>
            </a:r>
            <a:r>
              <a:rPr sz="2550" i="1" spc="-310" dirty="0">
                <a:latin typeface="Times New Roman"/>
                <a:cs typeface="Times New Roman"/>
              </a:rPr>
              <a:t> </a:t>
            </a:r>
            <a:r>
              <a:rPr sz="2550" dirty="0">
                <a:latin typeface="Times New Roman"/>
                <a:cs typeface="Times New Roman"/>
              </a:rPr>
              <a:t>)</a:t>
            </a:r>
            <a:r>
              <a:rPr sz="2550" spc="-40" dirty="0">
                <a:latin typeface="Times New Roman"/>
                <a:cs typeface="Times New Roman"/>
              </a:rPr>
              <a:t> </a:t>
            </a:r>
            <a:r>
              <a:rPr sz="2550" dirty="0">
                <a:latin typeface="Symbol"/>
                <a:cs typeface="Symbol"/>
              </a:rPr>
              <a:t></a:t>
            </a:r>
            <a:r>
              <a:rPr sz="2550" spc="-55" dirty="0">
                <a:latin typeface="Times New Roman"/>
                <a:cs typeface="Times New Roman"/>
              </a:rPr>
              <a:t> </a:t>
            </a:r>
            <a:r>
              <a:rPr sz="5775" baseline="-8658" dirty="0">
                <a:latin typeface="Symbol"/>
                <a:cs typeface="Symbol"/>
              </a:rPr>
              <a:t></a:t>
            </a:r>
            <a:r>
              <a:rPr sz="5775" spc="-187" baseline="-8658" dirty="0">
                <a:latin typeface="Times New Roman"/>
                <a:cs typeface="Times New Roman"/>
              </a:rPr>
              <a:t> </a:t>
            </a:r>
            <a:r>
              <a:rPr sz="2550" i="1" dirty="0">
                <a:latin typeface="Times New Roman"/>
                <a:cs typeface="Times New Roman"/>
              </a:rPr>
              <a:t>f</a:t>
            </a:r>
            <a:r>
              <a:rPr sz="2550" i="1" spc="-20" dirty="0">
                <a:latin typeface="Times New Roman"/>
                <a:cs typeface="Times New Roman"/>
              </a:rPr>
              <a:t> </a:t>
            </a:r>
            <a:r>
              <a:rPr sz="2550" dirty="0">
                <a:latin typeface="Times New Roman"/>
                <a:cs typeface="Times New Roman"/>
              </a:rPr>
              <a:t>(</a:t>
            </a:r>
            <a:r>
              <a:rPr sz="2550" i="1" dirty="0">
                <a:latin typeface="Times New Roman"/>
                <a:cs typeface="Times New Roman"/>
              </a:rPr>
              <a:t>c</a:t>
            </a:r>
            <a:r>
              <a:rPr sz="2550" dirty="0">
                <a:latin typeface="Times New Roman"/>
                <a:cs typeface="Times New Roman"/>
              </a:rPr>
              <a:t>)</a:t>
            </a:r>
            <a:r>
              <a:rPr sz="2550" i="1" dirty="0">
                <a:latin typeface="Times New Roman"/>
                <a:cs typeface="Times New Roman"/>
              </a:rPr>
              <a:t>d</a:t>
            </a:r>
            <a:r>
              <a:rPr sz="2250" i="1" baseline="-24074" dirty="0">
                <a:latin typeface="Times New Roman"/>
                <a:cs typeface="Times New Roman"/>
              </a:rPr>
              <a:t>T</a:t>
            </a:r>
            <a:r>
              <a:rPr sz="2250" i="1" spc="172" baseline="-24074" dirty="0">
                <a:latin typeface="Times New Roman"/>
                <a:cs typeface="Times New Roman"/>
              </a:rPr>
              <a:t> </a:t>
            </a:r>
            <a:r>
              <a:rPr sz="2550" spc="-25" dirty="0">
                <a:latin typeface="Times New Roman"/>
                <a:cs typeface="Times New Roman"/>
              </a:rPr>
              <a:t>(</a:t>
            </a:r>
            <a:r>
              <a:rPr sz="2550" i="1" spc="-25" dirty="0">
                <a:latin typeface="Times New Roman"/>
                <a:cs typeface="Times New Roman"/>
              </a:rPr>
              <a:t>c</a:t>
            </a:r>
            <a:r>
              <a:rPr sz="2550" spc="-25" dirty="0">
                <a:latin typeface="Times New Roman"/>
                <a:cs typeface="Times New Roman"/>
              </a:rPr>
              <a:t>)</a:t>
            </a:r>
            <a:endParaRPr sz="2550" dirty="0">
              <a:latin typeface="Times New Roman"/>
              <a:cs typeface="Times New Roman"/>
            </a:endParaRPr>
          </a:p>
          <a:p>
            <a:pPr marL="2059305">
              <a:lnSpc>
                <a:spcPct val="100000"/>
              </a:lnSpc>
              <a:spcBef>
                <a:spcPts val="195"/>
              </a:spcBef>
            </a:pPr>
            <a:r>
              <a:rPr lang="en-US" sz="1500" i="1" spc="-25" dirty="0">
                <a:latin typeface="Times New Roman"/>
                <a:cs typeface="Times New Roman"/>
              </a:rPr>
              <a:t>     </a:t>
            </a:r>
            <a:r>
              <a:rPr sz="1500" i="1" spc="-25" dirty="0" err="1">
                <a:latin typeface="Times New Roman"/>
                <a:cs typeface="Times New Roman"/>
              </a:rPr>
              <a:t>c</a:t>
            </a:r>
            <a:r>
              <a:rPr sz="1500" spc="-25" dirty="0" err="1">
                <a:latin typeface="Symbol"/>
                <a:cs typeface="Symbol"/>
              </a:rPr>
              <a:t></a:t>
            </a:r>
            <a:r>
              <a:rPr sz="1500" i="1" spc="-25" dirty="0" err="1">
                <a:latin typeface="Times New Roman"/>
                <a:cs typeface="Times New Roman"/>
              </a:rPr>
              <a:t>C</a:t>
            </a:r>
            <a:endParaRPr sz="1500" dirty="0">
              <a:latin typeface="Times New Roman"/>
              <a:cs typeface="Times New Roman"/>
            </a:endParaRPr>
          </a:p>
          <a:p>
            <a:pPr marL="25400" marR="337185" indent="76200">
              <a:lnSpc>
                <a:spcPct val="100000"/>
              </a:lnSpc>
              <a:spcBef>
                <a:spcPts val="630"/>
              </a:spcBef>
            </a:pPr>
            <a:r>
              <a:rPr sz="2400" i="1" spc="-10" dirty="0">
                <a:latin typeface="Times New Roman"/>
                <a:cs typeface="Times New Roman"/>
              </a:rPr>
              <a:t>f</a:t>
            </a:r>
            <a:r>
              <a:rPr sz="2400" spc="-10" dirty="0">
                <a:latin typeface="Times New Roman"/>
                <a:cs typeface="Times New Roman"/>
              </a:rPr>
              <a:t>(</a:t>
            </a:r>
            <a:r>
              <a:rPr sz="2400" i="1" spc="-10" dirty="0">
                <a:latin typeface="Times New Roman"/>
                <a:cs typeface="Times New Roman"/>
              </a:rPr>
              <a:t>c</a:t>
            </a:r>
            <a:r>
              <a:rPr sz="2400" spc="-10" dirty="0">
                <a:latin typeface="Times New Roman"/>
                <a:cs typeface="Times New Roman"/>
              </a:rPr>
              <a:t>)</a:t>
            </a:r>
            <a:r>
              <a:rPr sz="2400" b="1" spc="-20" dirty="0">
                <a:latin typeface="新宋体"/>
                <a:cs typeface="新宋体"/>
              </a:rPr>
              <a:t>频率分布，</a:t>
            </a:r>
            <a:r>
              <a:rPr sz="2400" i="1" spc="-10" dirty="0">
                <a:latin typeface="Times New Roman"/>
                <a:cs typeface="Times New Roman"/>
              </a:rPr>
              <a:t>d</a:t>
            </a:r>
            <a:r>
              <a:rPr sz="2325" i="1" spc="-15" baseline="-17921" dirty="0">
                <a:latin typeface="Times New Roman"/>
                <a:cs typeface="Times New Roman"/>
              </a:rPr>
              <a:t>T</a:t>
            </a:r>
            <a:r>
              <a:rPr sz="2400" spc="-10" dirty="0">
                <a:latin typeface="Times New Roman"/>
                <a:cs typeface="Times New Roman"/>
              </a:rPr>
              <a:t>(</a:t>
            </a:r>
            <a:r>
              <a:rPr sz="2400" i="1" spc="-10" dirty="0">
                <a:latin typeface="Times New Roman"/>
                <a:cs typeface="Times New Roman"/>
              </a:rPr>
              <a:t>c</a:t>
            </a:r>
            <a:r>
              <a:rPr sz="2400" spc="-10" dirty="0">
                <a:latin typeface="Times New Roman"/>
                <a:cs typeface="Times New Roman"/>
              </a:rPr>
              <a:t>)</a:t>
            </a:r>
            <a:r>
              <a:rPr sz="2400" b="1" spc="-25" dirty="0">
                <a:latin typeface="新宋体"/>
                <a:cs typeface="新宋体"/>
              </a:rPr>
              <a:t>深度，使平均码长达到最小的前缀码编</a:t>
            </a:r>
            <a:r>
              <a:rPr sz="2400" b="1" spc="-20" dirty="0">
                <a:latin typeface="新宋体"/>
                <a:cs typeface="新宋体"/>
              </a:rPr>
              <a:t>码方案称为给定编码字符集</a:t>
            </a:r>
            <a:r>
              <a:rPr sz="2400" b="1" dirty="0">
                <a:latin typeface="Times New Roman"/>
                <a:cs typeface="Times New Roman"/>
              </a:rPr>
              <a:t>C</a:t>
            </a:r>
            <a:r>
              <a:rPr sz="2400" b="1" spc="-20" dirty="0">
                <a:latin typeface="新宋体"/>
                <a:cs typeface="新宋体"/>
              </a:rPr>
              <a:t>的</a:t>
            </a:r>
            <a:r>
              <a:rPr sz="2400" b="1" spc="-20" dirty="0">
                <a:solidFill>
                  <a:srgbClr val="996600"/>
                </a:solidFill>
                <a:latin typeface="新宋体"/>
                <a:cs typeface="新宋体"/>
              </a:rPr>
              <a:t>最优前缀码</a:t>
            </a:r>
            <a:r>
              <a:rPr sz="2400" b="1" spc="-50" dirty="0">
                <a:latin typeface="新宋体"/>
                <a:cs typeface="新宋体"/>
              </a:rPr>
              <a:t>。</a:t>
            </a:r>
            <a:endParaRPr sz="2400" dirty="0">
              <a:latin typeface="新宋体"/>
              <a:cs typeface="新宋体"/>
            </a:endParaRPr>
          </a:p>
        </p:txBody>
      </p:sp>
    </p:spTree>
    <p:extLst>
      <p:ext uri="{BB962C8B-B14F-4D97-AF65-F5344CB8AC3E}">
        <p14:creationId xmlns:p14="http://schemas.microsoft.com/office/powerpoint/2010/main" val="3359003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80352"/>
            <a:ext cx="3759200" cy="665480"/>
          </a:xfrm>
          <a:prstGeom prst="rect">
            <a:avLst/>
          </a:prstGeom>
        </p:spPr>
        <p:txBody>
          <a:bodyPr vert="horz" wrap="square" lIns="0" tIns="12700" rIns="0" bIns="0" rtlCol="0">
            <a:spAutoFit/>
          </a:bodyPr>
          <a:lstStyle/>
          <a:p>
            <a:pPr marL="12700">
              <a:lnSpc>
                <a:spcPct val="100000"/>
              </a:lnSpc>
              <a:spcBef>
                <a:spcPts val="100"/>
              </a:spcBef>
              <a:tabLst>
                <a:tab pos="1078865" algn="l"/>
              </a:tabLst>
            </a:pPr>
            <a:r>
              <a:rPr spc="-25" dirty="0"/>
              <a:t>4.4</a:t>
            </a:r>
            <a:r>
              <a:rPr dirty="0"/>
              <a:t>	</a:t>
            </a:r>
            <a:r>
              <a:rPr spc="-10" dirty="0"/>
              <a:t>哈夫曼编码</a:t>
            </a:r>
          </a:p>
        </p:txBody>
      </p:sp>
      <p:sp>
        <p:nvSpPr>
          <p:cNvPr id="4" name="object 4"/>
          <p:cNvSpPr txBox="1">
            <a:spLocks noGrp="1"/>
          </p:cNvSpPr>
          <p:nvPr>
            <p:ph type="sldNum" sz="quarter" idx="4294967295"/>
          </p:nvPr>
        </p:nvSpPr>
        <p:spPr>
          <a:prstGeom prst="rect">
            <a:avLst/>
          </a:prstGeom>
        </p:spPr>
        <p:txBody>
          <a:bodyPr vert="horz" wrap="square" lIns="0" tIns="0" rIns="0" bIns="0" rtlCol="0">
            <a:spAutoFit/>
          </a:bodyPr>
          <a:lstStyle/>
          <a:p>
            <a:pPr marL="38100">
              <a:lnSpc>
                <a:spcPts val="1285"/>
              </a:lnSpc>
            </a:pPr>
            <a:fld id="{81D60167-4931-47E6-BA6A-407CBD079E47}" type="slidenum">
              <a:rPr spc="-25" dirty="0"/>
              <a:t>34</a:t>
            </a:fld>
            <a:endParaRPr spc="-25" dirty="0"/>
          </a:p>
        </p:txBody>
      </p:sp>
      <p:sp>
        <p:nvSpPr>
          <p:cNvPr id="3" name="object 3"/>
          <p:cNvSpPr txBox="1"/>
          <p:nvPr/>
        </p:nvSpPr>
        <p:spPr>
          <a:xfrm>
            <a:off x="618490" y="1321178"/>
            <a:ext cx="7560309" cy="4163191"/>
          </a:xfrm>
          <a:prstGeom prst="rect">
            <a:avLst/>
          </a:prstGeom>
        </p:spPr>
        <p:txBody>
          <a:bodyPr vert="horz" wrap="square" lIns="0" tIns="187960" rIns="0" bIns="0" rtlCol="0">
            <a:spAutoFit/>
          </a:bodyPr>
          <a:lstStyle/>
          <a:p>
            <a:pPr marL="12700">
              <a:lnSpc>
                <a:spcPct val="100000"/>
              </a:lnSpc>
              <a:spcBef>
                <a:spcPts val="1480"/>
              </a:spcBef>
            </a:pPr>
            <a:r>
              <a:rPr sz="2800" b="1" dirty="0">
                <a:solidFill>
                  <a:srgbClr val="AEBE39"/>
                </a:solidFill>
                <a:latin typeface="黑体"/>
                <a:cs typeface="黑体"/>
              </a:rPr>
              <a:t>2</a:t>
            </a:r>
            <a:r>
              <a:rPr sz="2800" b="1" spc="-15" dirty="0">
                <a:solidFill>
                  <a:srgbClr val="AEBE39"/>
                </a:solidFill>
                <a:latin typeface="黑体"/>
                <a:cs typeface="黑体"/>
              </a:rPr>
              <a:t> </a:t>
            </a:r>
            <a:r>
              <a:rPr sz="2800" b="1" spc="-15" dirty="0" err="1">
                <a:solidFill>
                  <a:srgbClr val="AEBE39"/>
                </a:solidFill>
                <a:latin typeface="黑体"/>
                <a:cs typeface="黑体"/>
              </a:rPr>
              <a:t>构造哈夫曼编码</a:t>
            </a:r>
            <a:endParaRPr lang="en-US" sz="2800" b="1" spc="-15" dirty="0">
              <a:solidFill>
                <a:srgbClr val="AEBE39"/>
              </a:solidFill>
              <a:latin typeface="黑体"/>
              <a:cs typeface="黑体"/>
            </a:endParaRPr>
          </a:p>
          <a:p>
            <a:pPr marL="355600" marR="5080" indent="-342900">
              <a:lnSpc>
                <a:spcPct val="120000"/>
              </a:lnSpc>
              <a:spcBef>
                <a:spcPts val="615"/>
              </a:spcBef>
              <a:buFont typeface="Wingdings"/>
              <a:buChar char=""/>
              <a:tabLst>
                <a:tab pos="355600" algn="l"/>
                <a:tab pos="508634" algn="l"/>
              </a:tabLst>
            </a:pPr>
            <a:r>
              <a:rPr sz="1550" dirty="0">
                <a:solidFill>
                  <a:srgbClr val="CC9900"/>
                </a:solidFill>
                <a:latin typeface="Times New Roman"/>
                <a:cs typeface="Times New Roman"/>
              </a:rPr>
              <a:t>	</a:t>
            </a:r>
            <a:r>
              <a:rPr sz="2400" b="1" spc="-25" dirty="0" err="1">
                <a:latin typeface="新宋体"/>
                <a:cs typeface="新宋体"/>
              </a:rPr>
              <a:t>哈夫曼提出构造最优前缀码的贪心算法，由此产生的</a:t>
            </a:r>
            <a:r>
              <a:rPr sz="2400" b="1" spc="-20" dirty="0" err="1">
                <a:latin typeface="新宋体"/>
                <a:cs typeface="新宋体"/>
              </a:rPr>
              <a:t>编码方案称为</a:t>
            </a:r>
            <a:r>
              <a:rPr sz="2400" b="1" spc="-20" dirty="0" err="1">
                <a:solidFill>
                  <a:srgbClr val="996600"/>
                </a:solidFill>
                <a:latin typeface="新宋体"/>
                <a:cs typeface="新宋体"/>
              </a:rPr>
              <a:t>哈夫曼编码</a:t>
            </a:r>
            <a:r>
              <a:rPr sz="2400" b="1" spc="-50" dirty="0" err="1">
                <a:latin typeface="新宋体"/>
                <a:cs typeface="新宋体"/>
              </a:rPr>
              <a:t>。</a:t>
            </a:r>
            <a:r>
              <a:rPr sz="2400" b="1" spc="-25" dirty="0" err="1">
                <a:latin typeface="新宋体"/>
                <a:cs typeface="新宋体"/>
              </a:rPr>
              <a:t>哈夫曼算法</a:t>
            </a:r>
            <a:r>
              <a:rPr sz="2400" b="1" spc="-25" dirty="0" err="1">
                <a:solidFill>
                  <a:srgbClr val="002060"/>
                </a:solidFill>
                <a:latin typeface="新宋体"/>
                <a:cs typeface="新宋体"/>
              </a:rPr>
              <a:t>以自底向上的方式</a:t>
            </a:r>
            <a:r>
              <a:rPr sz="2400" b="1" spc="-25" dirty="0" err="1">
                <a:latin typeface="新宋体"/>
                <a:cs typeface="新宋体"/>
              </a:rPr>
              <a:t>构造表示最优前缀码的</a:t>
            </a:r>
            <a:r>
              <a:rPr sz="2400" b="1" spc="-20" dirty="0" err="1">
                <a:latin typeface="新宋体"/>
                <a:cs typeface="新宋体"/>
              </a:rPr>
              <a:t>二叉树</a:t>
            </a:r>
            <a:r>
              <a:rPr sz="2400" b="1" spc="-10" dirty="0" err="1">
                <a:latin typeface="新宋体"/>
                <a:cs typeface="新宋体"/>
              </a:rPr>
              <a:t>T</a:t>
            </a:r>
            <a:r>
              <a:rPr sz="2400" b="1" spc="-50" dirty="0">
                <a:latin typeface="新宋体"/>
                <a:cs typeface="新宋体"/>
              </a:rPr>
              <a:t>。</a:t>
            </a:r>
            <a:endParaRPr lang="en-US" sz="2400" b="1" spc="-50" dirty="0">
              <a:latin typeface="新宋体"/>
              <a:cs typeface="新宋体"/>
            </a:endParaRPr>
          </a:p>
          <a:p>
            <a:pPr marL="355600" marR="5080" indent="-342900">
              <a:lnSpc>
                <a:spcPct val="120000"/>
              </a:lnSpc>
              <a:spcBef>
                <a:spcPts val="615"/>
              </a:spcBef>
              <a:buFont typeface="Wingdings"/>
              <a:buChar char=""/>
              <a:tabLst>
                <a:tab pos="355600" algn="l"/>
                <a:tab pos="508634" algn="l"/>
              </a:tabLst>
            </a:pPr>
            <a:endParaRPr sz="2400" dirty="0">
              <a:latin typeface="新宋体"/>
              <a:cs typeface="新宋体"/>
            </a:endParaRPr>
          </a:p>
          <a:p>
            <a:pPr marL="355600" marR="153670" indent="-342900">
              <a:lnSpc>
                <a:spcPts val="4160"/>
              </a:lnSpc>
              <a:spcBef>
                <a:spcPts val="20"/>
              </a:spcBef>
              <a:buFont typeface="Wingdings"/>
              <a:buChar char=""/>
              <a:tabLst>
                <a:tab pos="355600" algn="l"/>
                <a:tab pos="508634" algn="l"/>
              </a:tabLst>
            </a:pPr>
            <a:r>
              <a:rPr sz="1550" dirty="0">
                <a:solidFill>
                  <a:srgbClr val="CC9900"/>
                </a:solidFill>
                <a:latin typeface="Times New Roman"/>
                <a:cs typeface="Times New Roman"/>
              </a:rPr>
              <a:t>	</a:t>
            </a:r>
            <a:r>
              <a:rPr lang="zh-CN" altLang="en-US" sz="2400" b="1" spc="-20" dirty="0">
                <a:latin typeface="新宋体"/>
                <a:cs typeface="新宋体"/>
              </a:rPr>
              <a:t>基本思想：</a:t>
            </a:r>
            <a:endParaRPr lang="en-US" altLang="zh-CN" sz="2400" b="1" spc="-20" dirty="0">
              <a:latin typeface="新宋体"/>
              <a:cs typeface="新宋体"/>
            </a:endParaRPr>
          </a:p>
          <a:p>
            <a:pPr marL="812800" marR="153670" lvl="1" indent="-342900">
              <a:lnSpc>
                <a:spcPts val="4160"/>
              </a:lnSpc>
              <a:spcBef>
                <a:spcPts val="20"/>
              </a:spcBef>
              <a:buFont typeface="Wingdings"/>
              <a:buChar char=""/>
              <a:tabLst>
                <a:tab pos="355600" algn="l"/>
                <a:tab pos="508634" algn="l"/>
              </a:tabLst>
            </a:pPr>
            <a:r>
              <a:rPr sz="2200" b="1" spc="-20" dirty="0" err="1">
                <a:latin typeface="新宋体"/>
                <a:cs typeface="新宋体"/>
              </a:rPr>
              <a:t>以</a:t>
            </a:r>
            <a:r>
              <a:rPr sz="2200" b="1" spc="-10" dirty="0" err="1">
                <a:latin typeface="新宋体"/>
                <a:cs typeface="新宋体"/>
              </a:rPr>
              <a:t>|C|</a:t>
            </a:r>
            <a:r>
              <a:rPr sz="2200" b="1" spc="-20" dirty="0" err="1">
                <a:latin typeface="新宋体"/>
                <a:cs typeface="新宋体"/>
              </a:rPr>
              <a:t>个叶结点开始，执行</a:t>
            </a:r>
            <a:r>
              <a:rPr sz="2200" b="1" spc="-10" dirty="0" err="1">
                <a:latin typeface="新宋体"/>
                <a:cs typeface="新宋体"/>
              </a:rPr>
              <a:t>|C</a:t>
            </a:r>
            <a:r>
              <a:rPr sz="2200" b="1" spc="-10" dirty="0">
                <a:latin typeface="新宋体"/>
                <a:cs typeface="新宋体"/>
              </a:rPr>
              <a:t>|－1</a:t>
            </a:r>
            <a:r>
              <a:rPr sz="2200" b="1" spc="-25" dirty="0">
                <a:latin typeface="新宋体"/>
                <a:cs typeface="新宋体"/>
              </a:rPr>
              <a:t>次的“合并”</a:t>
            </a:r>
            <a:r>
              <a:rPr sz="2200" b="1" spc="-20" dirty="0">
                <a:latin typeface="新宋体"/>
                <a:cs typeface="新宋体"/>
              </a:rPr>
              <a:t>运算后产生最终所要求的树</a:t>
            </a:r>
            <a:r>
              <a:rPr sz="2200" b="1" spc="-10" dirty="0">
                <a:latin typeface="新宋体"/>
                <a:cs typeface="新宋体"/>
              </a:rPr>
              <a:t>T</a:t>
            </a:r>
            <a:r>
              <a:rPr sz="2200" b="1" spc="-50" dirty="0">
                <a:latin typeface="新宋体"/>
                <a:cs typeface="新宋体"/>
              </a:rPr>
              <a:t>。</a:t>
            </a:r>
            <a:endParaRPr sz="2200" dirty="0">
              <a:latin typeface="新宋体"/>
              <a:cs typeface="新宋体"/>
            </a:endParaRPr>
          </a:p>
        </p:txBody>
      </p:sp>
    </p:spTree>
    <p:extLst>
      <p:ext uri="{BB962C8B-B14F-4D97-AF65-F5344CB8AC3E}">
        <p14:creationId xmlns:p14="http://schemas.microsoft.com/office/powerpoint/2010/main" val="3775817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35</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46083" name="Rectangle 2"/>
          <p:cNvSpPr>
            <a:spLocks noGrp="1"/>
          </p:cNvSpPr>
          <p:nvPr>
            <p:ph type="title"/>
          </p:nvPr>
        </p:nvSpPr>
        <p:spPr>
          <a:xfrm>
            <a:off x="685800" y="333375"/>
            <a:ext cx="7772400" cy="1143000"/>
          </a:xfrm>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4.4 </a:t>
            </a:r>
            <a:r>
              <a:rPr lang="zh-CN" altLang="en-US" dirty="0">
                <a:latin typeface="黑体" panose="02010609060101010101" pitchFamily="49" charset="-122"/>
                <a:ea typeface="黑体" panose="02010609060101010101" pitchFamily="49" charset="-122"/>
              </a:rPr>
              <a:t>哈夫曼编码</a:t>
            </a:r>
          </a:p>
        </p:txBody>
      </p:sp>
      <p:sp>
        <p:nvSpPr>
          <p:cNvPr id="332803" name="Rectangle 3"/>
          <p:cNvSpPr>
            <a:spLocks noGrp="1" noChangeArrowheads="1"/>
          </p:cNvSpPr>
          <p:nvPr>
            <p:ph idx="1"/>
          </p:nvPr>
        </p:nvSpPr>
        <p:spPr>
          <a:xfrm>
            <a:off x="539750" y="1268413"/>
            <a:ext cx="7920038" cy="2874963"/>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
                <a:schemeClr val="accent1"/>
              </a:buClr>
              <a:buSzPct val="65000"/>
              <a:buFont typeface="Wingdings" panose="05000000000000000000" pitchFamily="2" charset="2"/>
              <a:buChar char="n"/>
              <a:defRPr/>
            </a:pP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算法</a:t>
            </a:r>
            <a:r>
              <a:rPr kumimoji="0" lang="en-US" altLang="zh-CN" sz="22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huffmanTree</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，编码字符集中每一字符</a:t>
            </a: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c</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的频率是</a:t>
            </a: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f(c)</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2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以</a:t>
            </a:r>
            <a:r>
              <a:rPr kumimoji="0" lang="en-US" altLang="zh-CN" sz="22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f</a:t>
            </a:r>
            <a:r>
              <a:rPr kumimoji="0" lang="zh-CN" altLang="en-US" sz="22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为键值的优先队列</a:t>
            </a:r>
            <a:r>
              <a:rPr kumimoji="0" lang="en-US" altLang="zh-CN" sz="22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Q</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用在</a:t>
            </a:r>
            <a:r>
              <a:rPr kumimoji="0" lang="zh-CN" altLang="en-US" sz="22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贪心选择</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时有效地确定算法当前要</a:t>
            </a:r>
            <a:r>
              <a:rPr kumimoji="0" lang="zh-CN" altLang="en-US" sz="22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合并的</a:t>
            </a:r>
            <a:r>
              <a:rPr kumimoji="0" lang="en-US" altLang="zh-CN" sz="22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2</a:t>
            </a:r>
            <a:r>
              <a:rPr kumimoji="0" lang="zh-CN" altLang="en-US" sz="22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棵具有最小频率的树</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。一旦</a:t>
            </a: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2</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棵具有最小频率的树合并后，产生一棵新的树，其频率为合并的</a:t>
            </a: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2</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棵树的频率之和，并将新树插入优先队列</a:t>
            </a: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Q</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。经过</a:t>
            </a: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n</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1</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次的合并后，优先队列中只剩下一棵树，即所要求的树</a:t>
            </a: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T</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p>
          <a:p>
            <a:pPr marL="342900" marR="0" lvl="0" indent="-342900" algn="l" defTabSz="914400" rtl="0" eaLnBrk="0" fontAlgn="base" latinLnBrk="0" hangingPunct="0">
              <a:lnSpc>
                <a:spcPct val="110000"/>
              </a:lnSpc>
              <a:spcBef>
                <a:spcPct val="20000"/>
              </a:spcBef>
              <a:spcAft>
                <a:spcPct val="0"/>
              </a:spcAft>
              <a:buClr>
                <a:schemeClr val="accent1"/>
              </a:buClr>
              <a:buSzPct val="65000"/>
              <a:buFont typeface="Wingdings" panose="05000000000000000000" pitchFamily="2" charset="2"/>
              <a:buNone/>
              <a:defRPr/>
            </a:pPr>
            <a:endPar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p:txBody>
      </p:sp>
      <p:pic>
        <p:nvPicPr>
          <p:cNvPr id="46085" name="Picture 2"/>
          <p:cNvPicPr>
            <a:picLocks noChangeAspect="1"/>
          </p:cNvPicPr>
          <p:nvPr/>
        </p:nvPicPr>
        <p:blipFill>
          <a:blip r:embed="rId2"/>
          <a:stretch>
            <a:fillRect/>
          </a:stretch>
        </p:blipFill>
        <p:spPr>
          <a:xfrm>
            <a:off x="1547664" y="4437112"/>
            <a:ext cx="6755514" cy="1566323"/>
          </a:xfrm>
          <a:prstGeom prst="rect">
            <a:avLst/>
          </a:prstGeom>
          <a:noFill/>
          <a:ln w="9525">
            <a:noFill/>
          </a:ln>
        </p:spPr>
      </p:pic>
      <p:sp>
        <p:nvSpPr>
          <p:cNvPr id="2" name="矩形 1"/>
          <p:cNvSpPr/>
          <p:nvPr/>
        </p:nvSpPr>
        <p:spPr>
          <a:xfrm>
            <a:off x="994307" y="4878359"/>
            <a:ext cx="553357" cy="400110"/>
          </a:xfrm>
          <a:prstGeom prst="rect">
            <a:avLst/>
          </a:prstGeom>
        </p:spPr>
        <p:txBody>
          <a:bodyPr wrap="none">
            <a:spAutoFit/>
          </a:bodyPr>
          <a:lstStyle/>
          <a:p>
            <a:r>
              <a:rPr lang="en-US" altLang="zh-CN" sz="2000" b="1" kern="0" dirty="0">
                <a:solidFill>
                  <a:schemeClr val="tx1"/>
                </a:solidFill>
                <a:latin typeface="Times New Roman" panose="02020603050405020304" pitchFamily="18" charset="0"/>
                <a:cs typeface="Times New Roman" panose="02020603050405020304" pitchFamily="18" charset="0"/>
              </a:rPr>
              <a:t>f(c)</a:t>
            </a:r>
            <a:endParaRPr lang="zh-CN" altLang="en-US" sz="2000" dirty="0"/>
          </a:p>
        </p:txBody>
      </p:sp>
    </p:spTree>
    <p:extLst>
      <p:ext uri="{BB962C8B-B14F-4D97-AF65-F5344CB8AC3E}">
        <p14:creationId xmlns:p14="http://schemas.microsoft.com/office/powerpoint/2010/main" val="2453052904"/>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36</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47107" name="Rectangle 2"/>
          <p:cNvSpPr>
            <a:spLocks noGrp="1"/>
          </p:cNvSpPr>
          <p:nvPr>
            <p:ph type="title"/>
          </p:nvPr>
        </p:nvSpPr>
        <p:spPr>
          <a:xfrm>
            <a:off x="685800" y="333375"/>
            <a:ext cx="7772400" cy="1143000"/>
          </a:xfrm>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4.4 </a:t>
            </a:r>
            <a:r>
              <a:rPr lang="zh-CN" altLang="en-US" dirty="0">
                <a:latin typeface="黑体" panose="02010609060101010101" pitchFamily="49" charset="-122"/>
                <a:ea typeface="黑体" panose="02010609060101010101" pitchFamily="49" charset="-122"/>
              </a:rPr>
              <a:t>哈夫曼编码</a:t>
            </a:r>
          </a:p>
        </p:txBody>
      </p:sp>
      <p:sp>
        <p:nvSpPr>
          <p:cNvPr id="47108" name="Rectangle 3"/>
          <p:cNvSpPr>
            <a:spLocks noGrp="1"/>
          </p:cNvSpPr>
          <p:nvPr>
            <p:ph idx="1"/>
          </p:nvPr>
        </p:nvSpPr>
        <p:spPr>
          <a:xfrm>
            <a:off x="357188" y="4929188"/>
            <a:ext cx="8358187" cy="1714500"/>
          </a:xfrm>
          <a:ln/>
        </p:spPr>
        <p:txBody>
          <a:bodyPr vert="horz" wrap="square" lIns="91440" tIns="45720" rIns="91440" bIns="45720" anchor="t" anchorCtr="0"/>
          <a:lstStyle/>
          <a:p>
            <a:pPr marL="0" indent="0">
              <a:lnSpc>
                <a:spcPct val="110000"/>
              </a:lnSpc>
            </a:pPr>
            <a:r>
              <a:rPr lang="zh-CN" altLang="en-US" sz="2400" b="1" dirty="0">
                <a:latin typeface="Times New Roman" panose="02020603050405020304" pitchFamily="18" charset="0"/>
                <a:ea typeface="楷体_GB2312" pitchFamily="49" charset="-122"/>
              </a:rPr>
              <a:t>算法</a:t>
            </a:r>
            <a:r>
              <a:rPr lang="en-US" altLang="zh-CN" sz="2400" b="1" dirty="0" err="1">
                <a:latin typeface="Times New Roman" panose="02020603050405020304" pitchFamily="18" charset="0"/>
                <a:ea typeface="楷体_GB2312" pitchFamily="49" charset="-122"/>
              </a:rPr>
              <a:t>huffmanTree</a:t>
            </a:r>
            <a:r>
              <a:rPr lang="zh-CN" altLang="en-US" sz="2400" b="1" dirty="0">
                <a:latin typeface="Times New Roman" panose="02020603050405020304" pitchFamily="18" charset="0"/>
                <a:ea typeface="楷体_GB2312" pitchFamily="49" charset="-122"/>
              </a:rPr>
              <a:t>首先初始化优先队列</a:t>
            </a:r>
            <a:r>
              <a:rPr lang="en-US" altLang="zh-CN" sz="2400" b="1" dirty="0">
                <a:latin typeface="Times New Roman" panose="02020603050405020304" pitchFamily="18" charset="0"/>
                <a:ea typeface="楷体_GB2312" pitchFamily="49" charset="-122"/>
              </a:rPr>
              <a:t>Q</a:t>
            </a:r>
            <a:r>
              <a:rPr lang="zh-CN" altLang="en-US" sz="2400" b="1" dirty="0">
                <a:latin typeface="Times New Roman" panose="02020603050405020304" pitchFamily="18" charset="0"/>
                <a:ea typeface="楷体_GB2312" pitchFamily="49" charset="-122"/>
              </a:rPr>
              <a:t>，需要</a:t>
            </a:r>
            <a:r>
              <a:rPr lang="en-US" altLang="zh-CN" sz="2400" b="1" dirty="0">
                <a:latin typeface="Times New Roman" panose="02020603050405020304" pitchFamily="18" charset="0"/>
                <a:ea typeface="楷体_GB2312" pitchFamily="49" charset="-122"/>
              </a:rPr>
              <a:t>O(n)</a:t>
            </a:r>
            <a:r>
              <a:rPr lang="zh-CN" altLang="en-US" sz="2400" b="1" dirty="0">
                <a:latin typeface="Times New Roman" panose="02020603050405020304" pitchFamily="18" charset="0"/>
                <a:ea typeface="楷体_GB2312" pitchFamily="49" charset="-122"/>
              </a:rPr>
              <a:t>计算时间。合并和插入运算均需</a:t>
            </a:r>
            <a:r>
              <a:rPr lang="en-US" altLang="zh-CN" sz="2400" b="1" dirty="0">
                <a:latin typeface="Times New Roman" panose="02020603050405020304" pitchFamily="18" charset="0"/>
                <a:ea typeface="楷体_GB2312" pitchFamily="49" charset="-122"/>
              </a:rPr>
              <a:t>O(logn)</a:t>
            </a:r>
            <a:r>
              <a:rPr lang="zh-CN" altLang="en-US" sz="2400" b="1" dirty="0">
                <a:latin typeface="Times New Roman" panose="02020603050405020304" pitchFamily="18" charset="0"/>
                <a:ea typeface="楷体_GB2312" pitchFamily="49" charset="-122"/>
              </a:rPr>
              <a:t>时间，</a:t>
            </a:r>
            <a:r>
              <a:rPr lang="en-US" altLang="zh-CN" sz="2400" b="1" dirty="0">
                <a:latin typeface="Times New Roman" panose="02020603050405020304" pitchFamily="18" charset="0"/>
                <a:ea typeface="楷体_GB2312" pitchFamily="49" charset="-122"/>
              </a:rPr>
              <a:t>n</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次的合并总共需要</a:t>
            </a:r>
            <a:r>
              <a:rPr lang="en-US" altLang="zh-CN" sz="2400" b="1" dirty="0">
                <a:latin typeface="Times New Roman" panose="02020603050405020304" pitchFamily="18" charset="0"/>
                <a:ea typeface="楷体_GB2312" pitchFamily="49" charset="-122"/>
              </a:rPr>
              <a:t>O(nlogn)</a:t>
            </a:r>
            <a:r>
              <a:rPr lang="zh-CN" altLang="en-US" sz="2400" b="1" dirty="0">
                <a:latin typeface="Times New Roman" panose="02020603050405020304" pitchFamily="18" charset="0"/>
                <a:ea typeface="楷体_GB2312" pitchFamily="49" charset="-122"/>
              </a:rPr>
              <a:t>计算时间。因此，关于</a:t>
            </a:r>
            <a:r>
              <a:rPr lang="en-US" altLang="zh-CN" sz="2400" b="1" dirty="0">
                <a:latin typeface="Times New Roman" panose="02020603050405020304" pitchFamily="18" charset="0"/>
                <a:ea typeface="楷体_GB2312" pitchFamily="49" charset="-122"/>
              </a:rPr>
              <a:t>n</a:t>
            </a:r>
            <a:r>
              <a:rPr lang="zh-CN" altLang="en-US" sz="2400" b="1" dirty="0">
                <a:latin typeface="Times New Roman" panose="02020603050405020304" pitchFamily="18" charset="0"/>
                <a:ea typeface="楷体_GB2312" pitchFamily="49" charset="-122"/>
              </a:rPr>
              <a:t>个字符的哈夫曼算法的</a:t>
            </a:r>
            <a:r>
              <a:rPr lang="zh-CN" altLang="en-US" sz="2400" b="1" dirty="0">
                <a:solidFill>
                  <a:schemeClr val="hlink"/>
                </a:solidFill>
                <a:latin typeface="Times New Roman" panose="02020603050405020304" pitchFamily="18" charset="0"/>
                <a:ea typeface="楷体_GB2312" pitchFamily="49" charset="-122"/>
              </a:rPr>
              <a:t>计算时间</a:t>
            </a:r>
            <a:r>
              <a:rPr lang="zh-CN" altLang="en-US" sz="2400" b="1" dirty="0">
                <a:latin typeface="Times New Roman" panose="02020603050405020304" pitchFamily="18" charset="0"/>
                <a:ea typeface="楷体_GB2312" pitchFamily="49" charset="-122"/>
              </a:rPr>
              <a:t>为</a:t>
            </a:r>
            <a:r>
              <a:rPr lang="en-US" altLang="zh-CN" sz="2400" b="1" dirty="0">
                <a:latin typeface="Times New Roman" panose="02020603050405020304" pitchFamily="18" charset="0"/>
                <a:ea typeface="楷体_GB2312" pitchFamily="49" charset="-122"/>
              </a:rPr>
              <a:t>O(nlogn)</a:t>
            </a:r>
            <a:r>
              <a:rPr lang="zh-CN" altLang="en-US" sz="2400" b="1" dirty="0">
                <a:latin typeface="Times New Roman" panose="02020603050405020304" pitchFamily="18" charset="0"/>
                <a:ea typeface="楷体_GB2312" pitchFamily="49" charset="-122"/>
              </a:rPr>
              <a:t> 。</a:t>
            </a:r>
          </a:p>
        </p:txBody>
      </p:sp>
      <p:pic>
        <p:nvPicPr>
          <p:cNvPr id="47109" name="Picture 3"/>
          <p:cNvPicPr>
            <a:picLocks noChangeAspect="1"/>
          </p:cNvPicPr>
          <p:nvPr/>
        </p:nvPicPr>
        <p:blipFill>
          <a:blip r:embed="rId2"/>
          <a:stretch>
            <a:fillRect/>
          </a:stretch>
        </p:blipFill>
        <p:spPr>
          <a:xfrm>
            <a:off x="545230" y="1196752"/>
            <a:ext cx="7884368" cy="3348925"/>
          </a:xfrm>
          <a:prstGeom prst="rect">
            <a:avLst/>
          </a:prstGeom>
          <a:noFill/>
          <a:ln w="9525">
            <a:noFill/>
          </a:ln>
        </p:spPr>
      </p:pic>
    </p:spTree>
    <p:extLst>
      <p:ext uri="{BB962C8B-B14F-4D97-AF65-F5344CB8AC3E}">
        <p14:creationId xmlns:p14="http://schemas.microsoft.com/office/powerpoint/2010/main" val="1837736321"/>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37</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48131" name="Rectangle 2"/>
          <p:cNvSpPr>
            <a:spLocks noGrp="1"/>
          </p:cNvSpPr>
          <p:nvPr>
            <p:ph type="title"/>
          </p:nvPr>
        </p:nvSpPr>
        <p:spPr>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4.4 </a:t>
            </a:r>
            <a:r>
              <a:rPr lang="zh-CN" altLang="en-US" dirty="0">
                <a:latin typeface="黑体" panose="02010609060101010101" pitchFamily="49" charset="-122"/>
                <a:ea typeface="黑体" panose="02010609060101010101" pitchFamily="49" charset="-122"/>
              </a:rPr>
              <a:t>哈夫曼编码</a:t>
            </a:r>
          </a:p>
        </p:txBody>
      </p:sp>
      <p:sp>
        <p:nvSpPr>
          <p:cNvPr id="48132" name="Rectangle 3"/>
          <p:cNvSpPr>
            <a:spLocks noGrp="1"/>
          </p:cNvSpPr>
          <p:nvPr>
            <p:ph idx="1"/>
          </p:nvPr>
        </p:nvSpPr>
        <p:spPr>
          <a:xfrm>
            <a:off x="323850" y="1412875"/>
            <a:ext cx="7772400" cy="4114800"/>
          </a:xfrm>
          <a:ln/>
        </p:spPr>
        <p:txBody>
          <a:bodyPr vert="horz" wrap="square" lIns="91440" tIns="45720" rIns="91440" bIns="45720" anchor="t" anchorCtr="0"/>
          <a:lstStyle/>
          <a:p>
            <a:pPr>
              <a:buNone/>
            </a:pPr>
            <a:r>
              <a:rPr lang="en-US" altLang="zh-CN" sz="2800" b="1" dirty="0">
                <a:solidFill>
                  <a:schemeClr val="folHlink"/>
                </a:solidFill>
                <a:latin typeface="黑体" panose="02010609060101010101" pitchFamily="49" charset="-122"/>
                <a:ea typeface="黑体" panose="02010609060101010101" pitchFamily="49" charset="-122"/>
              </a:rPr>
              <a:t>3</a:t>
            </a:r>
            <a:r>
              <a:rPr lang="zh-CN" altLang="en-US" sz="2800" b="1" dirty="0">
                <a:solidFill>
                  <a:schemeClr val="folHlink"/>
                </a:solidFill>
                <a:latin typeface="黑体" panose="02010609060101010101" pitchFamily="49" charset="-122"/>
                <a:ea typeface="黑体" panose="02010609060101010101" pitchFamily="49" charset="-122"/>
              </a:rPr>
              <a:t> 哈夫曼算法的正确性</a:t>
            </a:r>
          </a:p>
          <a:p>
            <a:pPr>
              <a:buNone/>
            </a:pPr>
            <a:r>
              <a:rPr lang="zh-CN" altLang="en-US" sz="2400"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要证明哈夫曼算法的正确性，只要证明最优前缀码问题具有</a:t>
            </a:r>
            <a:r>
              <a:rPr lang="zh-CN" altLang="en-US" sz="2400" b="1" dirty="0">
                <a:solidFill>
                  <a:schemeClr val="hlink"/>
                </a:solidFill>
                <a:latin typeface="楷体_GB2312" pitchFamily="49" charset="-122"/>
                <a:ea typeface="楷体_GB2312" pitchFamily="49" charset="-122"/>
              </a:rPr>
              <a:t>贪心选择性质</a:t>
            </a:r>
            <a:r>
              <a:rPr lang="zh-CN" altLang="en-US" sz="2400" b="1" dirty="0">
                <a:latin typeface="楷体_GB2312" pitchFamily="49" charset="-122"/>
                <a:ea typeface="楷体_GB2312" pitchFamily="49" charset="-122"/>
              </a:rPr>
              <a:t>和</a:t>
            </a:r>
            <a:r>
              <a:rPr lang="zh-CN" altLang="en-US" sz="2400" b="1" dirty="0">
                <a:solidFill>
                  <a:schemeClr val="hlink"/>
                </a:solidFill>
                <a:latin typeface="楷体_GB2312" pitchFamily="49" charset="-122"/>
                <a:ea typeface="楷体_GB2312" pitchFamily="49" charset="-122"/>
              </a:rPr>
              <a:t>最优子结构性质</a:t>
            </a:r>
            <a:r>
              <a:rPr lang="zh-CN" altLang="en-US" sz="2400" b="1" dirty="0">
                <a:latin typeface="楷体_GB2312" pitchFamily="49" charset="-122"/>
                <a:ea typeface="楷体_GB2312" pitchFamily="49" charset="-122"/>
              </a:rPr>
              <a:t>。</a:t>
            </a:r>
          </a:p>
          <a:p>
            <a:pPr>
              <a:lnSpc>
                <a:spcPct val="200000"/>
              </a:lnSpc>
              <a:buNone/>
            </a:pPr>
            <a:r>
              <a:rPr lang="en-US" altLang="zh-CN" sz="2400" b="1" dirty="0">
                <a:solidFill>
                  <a:schemeClr val="accent2"/>
                </a:solidFill>
                <a:latin typeface="黑体" panose="02010609060101010101" pitchFamily="49" charset="-122"/>
                <a:ea typeface="黑体" panose="02010609060101010101" pitchFamily="49" charset="-122"/>
              </a:rPr>
              <a:t>		</a:t>
            </a:r>
            <a:r>
              <a:rPr lang="en-US" altLang="zh-CN" sz="2400" b="1" dirty="0">
                <a:solidFill>
                  <a:schemeClr val="hlink"/>
                </a:solidFill>
                <a:latin typeface="黑体" panose="02010609060101010101" pitchFamily="49" charset="-122"/>
                <a:ea typeface="黑体" panose="02010609060101010101" pitchFamily="49" charset="-122"/>
              </a:rPr>
              <a:t>(1)</a:t>
            </a:r>
            <a:r>
              <a:rPr lang="zh-CN" altLang="en-US" sz="2400" b="1" dirty="0">
                <a:solidFill>
                  <a:schemeClr val="hlink"/>
                </a:solidFill>
                <a:latin typeface="黑体" panose="02010609060101010101" pitchFamily="49" charset="-122"/>
                <a:ea typeface="黑体" panose="02010609060101010101" pitchFamily="49" charset="-122"/>
              </a:rPr>
              <a:t>贪心选择性质</a:t>
            </a:r>
            <a:endParaRPr lang="en-US" altLang="zh-CN" sz="2400" b="1" dirty="0">
              <a:solidFill>
                <a:schemeClr val="hlink"/>
              </a:solidFill>
              <a:latin typeface="黑体" panose="02010609060101010101" pitchFamily="49" charset="-122"/>
              <a:ea typeface="黑体" panose="02010609060101010101" pitchFamily="49" charset="-122"/>
            </a:endParaRPr>
          </a:p>
          <a:p>
            <a:pPr>
              <a:buNone/>
            </a:pPr>
            <a:r>
              <a:rPr lang="zh-CN" altLang="en-US" sz="2400" b="1" dirty="0">
                <a:latin typeface="楷体_GB2312" pitchFamily="49" charset="-122"/>
                <a:ea typeface="楷体_GB2312" pitchFamily="49" charset="-122"/>
              </a:rPr>
              <a:t>        每次贪心选频率最低的两个编码一定是原问题最优解的一部分。</a:t>
            </a:r>
            <a:endParaRPr lang="en-US" altLang="zh-CN" sz="2400" b="1" dirty="0">
              <a:latin typeface="楷体_GB2312" pitchFamily="49" charset="-122"/>
              <a:ea typeface="楷体_GB2312" pitchFamily="49" charset="-122"/>
            </a:endParaRPr>
          </a:p>
          <a:p>
            <a:pPr>
              <a:lnSpc>
                <a:spcPct val="200000"/>
              </a:lnSpc>
              <a:buNone/>
            </a:pPr>
            <a:r>
              <a:rPr lang="en-US" altLang="zh-CN" sz="2400" b="1" dirty="0">
                <a:solidFill>
                  <a:schemeClr val="hlink"/>
                </a:solidFill>
                <a:latin typeface="黑体" panose="02010609060101010101" pitchFamily="49" charset="-122"/>
                <a:ea typeface="黑体" panose="02010609060101010101" pitchFamily="49" charset="-122"/>
              </a:rPr>
              <a:t>		(2)</a:t>
            </a:r>
            <a:r>
              <a:rPr lang="zh-CN" altLang="en-US" sz="2400" b="1" dirty="0">
                <a:solidFill>
                  <a:schemeClr val="hlink"/>
                </a:solidFill>
                <a:latin typeface="黑体" panose="02010609060101010101" pitchFamily="49" charset="-122"/>
                <a:ea typeface="黑体" panose="02010609060101010101" pitchFamily="49" charset="-122"/>
              </a:rPr>
              <a:t>最优子结构性质</a:t>
            </a:r>
          </a:p>
          <a:p>
            <a:pPr>
              <a:buNone/>
            </a:pPr>
            <a:r>
              <a:rPr lang="zh-CN" altLang="en-US" sz="2400" b="1" dirty="0">
                <a:latin typeface="楷体_GB2312" pitchFamily="49" charset="-122"/>
                <a:ea typeface="楷体_GB2312" pitchFamily="49" charset="-122"/>
              </a:rPr>
              <a:t>        每次贪心选择后，剩下的最优编码和贪心选择的两个最优编码可以合成原问题的最优编码</a:t>
            </a:r>
          </a:p>
        </p:txBody>
      </p:sp>
    </p:spTree>
    <p:extLst>
      <p:ext uri="{BB962C8B-B14F-4D97-AF65-F5344CB8AC3E}">
        <p14:creationId xmlns:p14="http://schemas.microsoft.com/office/powerpoint/2010/main" val="3113024939"/>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t>38</a:t>
            </a:fld>
            <a:endParaRPr lang="en-US" altLang="zh-CN" sz="1200" dirty="0">
              <a:solidFill>
                <a:schemeClr val="tx1"/>
              </a:solidFill>
              <a:latin typeface="Garamond" pitchFamily="18" charset="0"/>
              <a:ea typeface="宋体" panose="02010600030101010101" pitchFamily="2" charset="-122"/>
            </a:endParaRPr>
          </a:p>
        </p:txBody>
      </p:sp>
      <p:sp>
        <p:nvSpPr>
          <p:cNvPr id="49155" name="Rectangle 2"/>
          <p:cNvSpPr>
            <a:spLocks noGrp="1"/>
          </p:cNvSpPr>
          <p:nvPr>
            <p:ph type="title"/>
          </p:nvPr>
        </p:nvSpPr>
        <p:spPr>
          <a:xfrm>
            <a:off x="395288" y="260350"/>
            <a:ext cx="8229600" cy="1139825"/>
          </a:xfrm>
          <a:ln/>
        </p:spPr>
        <p:txBody>
          <a:bodyPr vert="horz" wrap="square" lIns="91440" tIns="45720" rIns="91440" bIns="45720" anchor="t" anchorCtr="0"/>
          <a:lstStyle/>
          <a:p>
            <a:r>
              <a:rPr lang="zh-CN" altLang="en-US" dirty="0">
                <a:latin typeface="黑体" panose="02010609060101010101" pitchFamily="49" charset="-122"/>
                <a:ea typeface="黑体" panose="02010609060101010101" pitchFamily="49" charset="-122"/>
              </a:rPr>
              <a:t>最优前缀码性质：引理</a:t>
            </a: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pic>
        <p:nvPicPr>
          <p:cNvPr id="49156" name="图片 6"/>
          <p:cNvPicPr>
            <a:picLocks noChangeAspect="1"/>
          </p:cNvPicPr>
          <p:nvPr/>
        </p:nvPicPr>
        <p:blipFill>
          <a:blip r:embed="rId3"/>
          <a:stretch>
            <a:fillRect/>
          </a:stretch>
        </p:blipFill>
        <p:spPr>
          <a:xfrm>
            <a:off x="683568" y="1792288"/>
            <a:ext cx="6646863" cy="4679950"/>
          </a:xfrm>
          <a:prstGeom prst="rect">
            <a:avLst/>
          </a:prstGeom>
          <a:noFill/>
          <a:ln w="9525">
            <a:noFill/>
          </a:ln>
        </p:spPr>
      </p:pic>
      <p:sp>
        <p:nvSpPr>
          <p:cNvPr id="2" name="矩形 1"/>
          <p:cNvSpPr/>
          <p:nvPr/>
        </p:nvSpPr>
        <p:spPr>
          <a:xfrm>
            <a:off x="467544" y="715070"/>
            <a:ext cx="3276859" cy="1077218"/>
          </a:xfrm>
          <a:prstGeom prst="rect">
            <a:avLst/>
          </a:prstGeom>
        </p:spPr>
        <p:txBody>
          <a:bodyPr wrap="none">
            <a:spAutoFit/>
          </a:bodyPr>
          <a:lstStyle/>
          <a:p>
            <a:pPr>
              <a:lnSpc>
                <a:spcPct val="200000"/>
              </a:lnSpc>
            </a:pPr>
            <a:r>
              <a:rPr lang="en-US" altLang="zh-CN" sz="3200" b="1" dirty="0">
                <a:solidFill>
                  <a:schemeClr val="hlink"/>
                </a:solidFill>
                <a:latin typeface="黑体" panose="02010609060101010101" pitchFamily="49" charset="-122"/>
                <a:ea typeface="黑体" panose="02010609060101010101" pitchFamily="49" charset="-122"/>
              </a:rPr>
              <a:t>(1)</a:t>
            </a:r>
            <a:r>
              <a:rPr lang="zh-CN" altLang="en-US" sz="3200" b="1" dirty="0">
                <a:solidFill>
                  <a:schemeClr val="hlink"/>
                </a:solidFill>
                <a:latin typeface="黑体" panose="02010609060101010101" pitchFamily="49" charset="-122"/>
                <a:ea typeface="黑体" panose="02010609060101010101" pitchFamily="49" charset="-122"/>
              </a:rPr>
              <a:t>贪心选择性质</a:t>
            </a:r>
            <a:endParaRPr lang="en-US" altLang="zh-CN" sz="3200" b="1" dirty="0">
              <a:solidFill>
                <a:schemeClr val="hlin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98141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t>39</a:t>
            </a:fld>
            <a:endParaRPr lang="en-US" altLang="zh-CN" sz="1200" dirty="0">
              <a:solidFill>
                <a:schemeClr val="tx1"/>
              </a:solidFill>
              <a:latin typeface="Garamond" pitchFamily="18" charset="0"/>
              <a:ea typeface="宋体" panose="02010600030101010101" pitchFamily="2" charset="-122"/>
            </a:endParaRPr>
          </a:p>
        </p:txBody>
      </p:sp>
      <p:sp>
        <p:nvSpPr>
          <p:cNvPr id="50179" name="Rectangle 2"/>
          <p:cNvSpPr>
            <a:spLocks noGrp="1"/>
          </p:cNvSpPr>
          <p:nvPr>
            <p:ph type="title"/>
          </p:nvPr>
        </p:nvSpPr>
        <p:spPr>
          <a:ln/>
        </p:spPr>
        <p:txBody>
          <a:bodyPr vert="horz" wrap="square" lIns="91440" tIns="45720" rIns="91440" bIns="45720" anchor="t" anchorCtr="0"/>
          <a:lstStyle/>
          <a:p>
            <a:r>
              <a:rPr lang="zh-CN" altLang="en-US" dirty="0">
                <a:latin typeface="黑体" panose="02010609060101010101" pitchFamily="49" charset="-122"/>
                <a:ea typeface="黑体" panose="02010609060101010101" pitchFamily="49" charset="-122"/>
              </a:rPr>
              <a:t>引理</a:t>
            </a:r>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pic>
        <p:nvPicPr>
          <p:cNvPr id="50180" name="图片 5"/>
          <p:cNvPicPr>
            <a:picLocks noChangeAspect="1"/>
          </p:cNvPicPr>
          <p:nvPr/>
        </p:nvPicPr>
        <p:blipFill>
          <a:blip r:embed="rId2"/>
          <a:stretch>
            <a:fillRect/>
          </a:stretch>
        </p:blipFill>
        <p:spPr>
          <a:xfrm>
            <a:off x="1475656" y="2083673"/>
            <a:ext cx="6551612" cy="4216400"/>
          </a:xfrm>
          <a:prstGeom prst="rect">
            <a:avLst/>
          </a:prstGeom>
          <a:noFill/>
          <a:ln w="9525">
            <a:noFill/>
          </a:ln>
        </p:spPr>
      </p:pic>
      <p:sp>
        <p:nvSpPr>
          <p:cNvPr id="2" name="矩形 1"/>
          <p:cNvSpPr/>
          <p:nvPr/>
        </p:nvSpPr>
        <p:spPr>
          <a:xfrm>
            <a:off x="539552" y="943848"/>
            <a:ext cx="3688830" cy="1077218"/>
          </a:xfrm>
          <a:prstGeom prst="rect">
            <a:avLst/>
          </a:prstGeom>
        </p:spPr>
        <p:txBody>
          <a:bodyPr wrap="none">
            <a:spAutoFit/>
          </a:bodyPr>
          <a:lstStyle/>
          <a:p>
            <a:pPr>
              <a:lnSpc>
                <a:spcPct val="200000"/>
              </a:lnSpc>
            </a:pPr>
            <a:r>
              <a:rPr lang="en-US" altLang="zh-CN" sz="3200" b="1" dirty="0">
                <a:solidFill>
                  <a:schemeClr val="hlink"/>
                </a:solidFill>
                <a:latin typeface="黑体" panose="02010609060101010101" pitchFamily="49" charset="-122"/>
                <a:ea typeface="黑体" panose="02010609060101010101" pitchFamily="49" charset="-122"/>
              </a:rPr>
              <a:t>(2)</a:t>
            </a:r>
            <a:r>
              <a:rPr lang="zh-CN" altLang="en-US" sz="3200" b="1" dirty="0">
                <a:solidFill>
                  <a:schemeClr val="hlink"/>
                </a:solidFill>
                <a:latin typeface="黑体" panose="02010609060101010101" pitchFamily="49" charset="-122"/>
                <a:ea typeface="黑体" panose="02010609060101010101" pitchFamily="49" charset="-122"/>
              </a:rPr>
              <a:t>最优子结构性质</a:t>
            </a:r>
          </a:p>
        </p:txBody>
      </p:sp>
    </p:spTree>
    <p:extLst>
      <p:ext uri="{BB962C8B-B14F-4D97-AF65-F5344CB8AC3E}">
        <p14:creationId xmlns:p14="http://schemas.microsoft.com/office/powerpoint/2010/main" val="3959930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4</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380931" name="Rectangle 3"/>
          <p:cNvSpPr>
            <a:spLocks noGrp="1" noChangeArrowheads="1"/>
          </p:cNvSpPr>
          <p:nvPr>
            <p:ph idx="1"/>
          </p:nvPr>
        </p:nvSpPr>
        <p:spPr>
          <a:xfrm>
            <a:off x="642938" y="1500188"/>
            <a:ext cx="8105775" cy="3816350"/>
          </a:xfrm>
        </p:spPr>
        <p:txBody>
          <a:bodyPr vert="horz" wrap="square" lIns="91440" tIns="45720" rIns="91440" bIns="45720" numCol="1" anchor="t" anchorCtr="0" compatLnSpc="1"/>
          <a:lstStyle/>
          <a:p>
            <a:pPr marL="0" marR="0" lvl="0" indent="0" algn="l" defTabSz="914400" rtl="0" eaLnBrk="0" fontAlgn="base" latinLnBrk="0" hangingPunct="0">
              <a:lnSpc>
                <a:spcPct val="13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accent6"/>
                </a:solidFill>
                <a:effectLst/>
                <a:uLnTx/>
                <a:uFillTx/>
                <a:latin typeface="楷体_GB2312" pitchFamily="49" charset="-122"/>
                <a:ea typeface="楷体_GB2312" pitchFamily="49" charset="-122"/>
                <a:cs typeface="+mn-cs"/>
              </a:rPr>
              <a:t>贪心算法</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总是作出在当前看来最好的选择。并不从整体最优考虑，所作出的选择只是在某种意义上的</a:t>
            </a:r>
            <a:r>
              <a:rPr kumimoji="0" lang="zh-CN" altLang="en-US" sz="2400" b="1" i="0" u="none" strike="noStrike" kern="0" cap="none" spc="0" normalizeH="0" baseline="0" noProof="0" dirty="0">
                <a:ln>
                  <a:noFill/>
                </a:ln>
                <a:solidFill>
                  <a:schemeClr val="hlink"/>
                </a:solidFill>
                <a:effectLst/>
                <a:uLnTx/>
                <a:uFillTx/>
                <a:latin typeface="楷体_GB2312" pitchFamily="49" charset="-122"/>
                <a:ea typeface="楷体_GB2312" pitchFamily="49" charset="-122"/>
                <a:cs typeface="+mn-cs"/>
              </a:rPr>
              <a:t>局部最优</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选择</a:t>
            </a:r>
            <a:endPar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0" fontAlgn="base" latinLnBrk="0" hangingPunct="0">
              <a:lnSpc>
                <a:spcPct val="130000"/>
              </a:lnSpc>
              <a:spcBef>
                <a:spcPct val="20000"/>
              </a:spcBef>
              <a:spcAft>
                <a:spcPct val="0"/>
              </a:spcAft>
              <a:buClr>
                <a:schemeClr val="accent1"/>
              </a:buClr>
              <a:buSzPct val="65000"/>
              <a:buFont typeface="Wingdings" panose="05000000000000000000" pitchFamily="2" charset="2"/>
              <a:buNone/>
              <a:defRPr/>
            </a:pPr>
            <a:endParaRPr lang="en-US" altLang="zh-CN" sz="2400" b="1" dirty="0">
              <a:latin typeface="楷体_GB2312" pitchFamily="49" charset="-122"/>
              <a:ea typeface="楷体_GB2312" pitchFamily="49" charset="-122"/>
            </a:endParaRPr>
          </a:p>
          <a:p>
            <a:pPr marL="0" marR="0" lvl="0" indent="0" algn="l" defTabSz="914400" rtl="0" eaLnBrk="0" fontAlgn="base" latinLnBrk="0" hangingPunct="0">
              <a:lnSpc>
                <a:spcPct val="13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虽然贪心算法不能对所有问题都得到整体最优解，但</a:t>
            </a:r>
            <a:r>
              <a:rPr kumimoji="0" lang="zh-CN" altLang="en-US" sz="2400" b="1" i="0" u="none" strike="noStrike" kern="0" cap="none" spc="0" normalizeH="0" baseline="0" noProof="0" dirty="0">
                <a:ln>
                  <a:noFill/>
                </a:ln>
                <a:solidFill>
                  <a:srgbClr val="FF0000"/>
                </a:solidFill>
                <a:effectLst/>
                <a:uLnTx/>
                <a:uFillTx/>
                <a:latin typeface="楷体_GB2312" pitchFamily="49" charset="-122"/>
                <a:ea typeface="楷体_GB2312" pitchFamily="49" charset="-122"/>
                <a:cs typeface="+mn-cs"/>
              </a:rPr>
              <a:t>对许多问题它能产生整体最优解</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。如单源最短路经问题，最小生成树问题等。</a:t>
            </a:r>
            <a:endPar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0" fontAlgn="base" latinLnBrk="0" hangingPunct="0">
              <a:lnSpc>
                <a:spcPct val="130000"/>
              </a:lnSpc>
              <a:spcBef>
                <a:spcPct val="20000"/>
              </a:spcBef>
              <a:spcAft>
                <a:spcPct val="0"/>
              </a:spcAft>
              <a:buClr>
                <a:schemeClr val="accent1"/>
              </a:buClr>
              <a:buSzPct val="65000"/>
              <a:buFont typeface="Wingdings" panose="05000000000000000000" pitchFamily="2" charset="2"/>
              <a:buNone/>
              <a:defRPr/>
            </a:pPr>
            <a:endParaRPr lang="en-US" altLang="zh-CN" sz="2400" b="1" dirty="0">
              <a:latin typeface="楷体_GB2312" pitchFamily="49" charset="-122"/>
              <a:ea typeface="楷体_GB2312" pitchFamily="49" charset="-122"/>
            </a:endParaRPr>
          </a:p>
          <a:p>
            <a:pPr marL="0" marR="0" lvl="0" indent="0" algn="l" defTabSz="914400" rtl="0" eaLnBrk="0" fontAlgn="base" latinLnBrk="0" hangingPunct="0">
              <a:lnSpc>
                <a:spcPct val="13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在一些情况下，即使贪心算法不能得到整体最优解，其最终结果却是最优解的很好</a:t>
            </a:r>
            <a:r>
              <a:rPr kumimoji="0" lang="zh-CN" altLang="en-US" sz="2400" b="1" i="0" u="none" strike="noStrike" kern="0" cap="none" spc="0" normalizeH="0" baseline="0" noProof="0" dirty="0">
                <a:ln>
                  <a:noFill/>
                </a:ln>
                <a:solidFill>
                  <a:srgbClr val="800000"/>
                </a:solidFill>
                <a:effectLst/>
                <a:uLnTx/>
                <a:uFillTx/>
                <a:latin typeface="楷体_GB2312" pitchFamily="49" charset="-122"/>
                <a:ea typeface="楷体_GB2312" pitchFamily="49" charset="-122"/>
                <a:cs typeface="+mn-cs"/>
              </a:rPr>
              <a:t>近似</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a:t>
            </a:r>
          </a:p>
        </p:txBody>
      </p:sp>
      <p:sp>
        <p:nvSpPr>
          <p:cNvPr id="10244" name="标题 1"/>
          <p:cNvSpPr>
            <a:spLocks noGrp="1"/>
          </p:cNvSpPr>
          <p:nvPr>
            <p:ph type="title"/>
          </p:nvPr>
        </p:nvSpPr>
        <p:spPr>
          <a:xfrm>
            <a:off x="457200" y="277813"/>
            <a:ext cx="8229600" cy="774700"/>
          </a:xfrm>
          <a:ln/>
        </p:spPr>
        <p:txBody>
          <a:bodyPr vert="horz" wrap="square" lIns="91440" tIns="45720" rIns="91440" bIns="45720" anchor="t" anchorCtr="0"/>
          <a:lstStyle/>
          <a:p>
            <a:r>
              <a:rPr lang="zh-CN" altLang="en-US" dirty="0"/>
              <a:t>贪心算法</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t>40</a:t>
            </a:fld>
            <a:endParaRPr lang="en-US" altLang="zh-CN" sz="1200" dirty="0">
              <a:solidFill>
                <a:schemeClr val="tx1"/>
              </a:solidFill>
              <a:latin typeface="Garamond" pitchFamily="18" charset="0"/>
              <a:ea typeface="宋体" panose="02010600030101010101" pitchFamily="2" charset="-122"/>
            </a:endParaRPr>
          </a:p>
        </p:txBody>
      </p:sp>
      <p:sp>
        <p:nvSpPr>
          <p:cNvPr id="51203" name="Rectangle 2"/>
          <p:cNvSpPr>
            <a:spLocks noGrp="1"/>
          </p:cNvSpPr>
          <p:nvPr>
            <p:ph type="title"/>
          </p:nvPr>
        </p:nvSpPr>
        <p:spPr>
          <a:ln/>
        </p:spPr>
        <p:txBody>
          <a:bodyPr vert="horz" wrap="square" lIns="91440" tIns="45720" rIns="91440" bIns="45720" anchor="t" anchorCtr="0"/>
          <a:lstStyle/>
          <a:p>
            <a:r>
              <a:rPr lang="zh-CN" altLang="en-US" dirty="0">
                <a:latin typeface="黑体" panose="02010609060101010101" pitchFamily="49" charset="-122"/>
                <a:ea typeface="黑体" panose="02010609060101010101" pitchFamily="49" charset="-122"/>
              </a:rPr>
              <a:t>算法正确性证明思路</a:t>
            </a:r>
          </a:p>
        </p:txBody>
      </p:sp>
      <p:pic>
        <p:nvPicPr>
          <p:cNvPr id="51204" name="图片 6"/>
          <p:cNvPicPr>
            <a:picLocks noChangeAspect="1"/>
          </p:cNvPicPr>
          <p:nvPr/>
        </p:nvPicPr>
        <p:blipFill>
          <a:blip r:embed="rId2"/>
          <a:stretch>
            <a:fillRect/>
          </a:stretch>
        </p:blipFill>
        <p:spPr>
          <a:xfrm>
            <a:off x="971549" y="1341438"/>
            <a:ext cx="6670487" cy="4607842"/>
          </a:xfrm>
          <a:prstGeom prst="rect">
            <a:avLst/>
          </a:prstGeom>
          <a:noFill/>
          <a:ln w="9525">
            <a:noFill/>
          </a:ln>
        </p:spPr>
      </p:pic>
    </p:spTree>
    <p:extLst>
      <p:ext uri="{BB962C8B-B14F-4D97-AF65-F5344CB8AC3E}">
        <p14:creationId xmlns:p14="http://schemas.microsoft.com/office/powerpoint/2010/main" val="2660541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ln/>
        </p:spPr>
        <p:txBody>
          <a:bodyPr vert="horz" wrap="square" lIns="91440" tIns="45720" rIns="91440" bIns="45720" anchor="t" anchorCtr="0"/>
          <a:lstStyle/>
          <a:p>
            <a:r>
              <a:rPr lang="zh-CN" altLang="en-US" dirty="0"/>
              <a:t>归纳基础</a:t>
            </a:r>
          </a:p>
        </p:txBody>
      </p:sp>
      <p:sp>
        <p:nvSpPr>
          <p:cNvPr id="52227"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t>41</a:t>
            </a:fld>
            <a:endParaRPr lang="en-US" altLang="zh-CN" sz="1200" dirty="0">
              <a:solidFill>
                <a:schemeClr val="tx1"/>
              </a:solidFill>
              <a:latin typeface="Garamond" pitchFamily="18" charset="0"/>
              <a:ea typeface="宋体" panose="02010600030101010101" pitchFamily="2" charset="-122"/>
            </a:endParaRPr>
          </a:p>
        </p:txBody>
      </p:sp>
      <p:pic>
        <p:nvPicPr>
          <p:cNvPr id="52228" name="图片 5"/>
          <p:cNvPicPr>
            <a:picLocks noChangeAspect="1"/>
          </p:cNvPicPr>
          <p:nvPr/>
        </p:nvPicPr>
        <p:blipFill>
          <a:blip r:embed="rId2"/>
          <a:stretch>
            <a:fillRect/>
          </a:stretch>
        </p:blipFill>
        <p:spPr>
          <a:xfrm>
            <a:off x="1403648" y="1628800"/>
            <a:ext cx="5950052" cy="4032448"/>
          </a:xfrm>
          <a:prstGeom prst="rect">
            <a:avLst/>
          </a:prstGeom>
          <a:noFill/>
          <a:ln w="9525">
            <a:noFill/>
          </a:ln>
        </p:spPr>
      </p:pic>
    </p:spTree>
    <p:extLst>
      <p:ext uri="{BB962C8B-B14F-4D97-AF65-F5344CB8AC3E}">
        <p14:creationId xmlns:p14="http://schemas.microsoft.com/office/powerpoint/2010/main" val="2561743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ln/>
        </p:spPr>
        <p:txBody>
          <a:bodyPr vert="horz" wrap="square" lIns="91440" tIns="45720" rIns="91440" bIns="45720" anchor="t" anchorCtr="0"/>
          <a:lstStyle/>
          <a:p>
            <a:r>
              <a:rPr lang="zh-CN" altLang="en-US" dirty="0"/>
              <a:t>归纳步骤</a:t>
            </a:r>
          </a:p>
        </p:txBody>
      </p:sp>
      <p:sp>
        <p:nvSpPr>
          <p:cNvPr id="53251"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t>42</a:t>
            </a:fld>
            <a:endParaRPr lang="en-US" altLang="zh-CN" sz="1200" dirty="0">
              <a:solidFill>
                <a:schemeClr val="tx1"/>
              </a:solidFill>
              <a:latin typeface="Garamond" pitchFamily="18" charset="0"/>
              <a:ea typeface="宋体" panose="02010600030101010101" pitchFamily="2" charset="-122"/>
            </a:endParaRPr>
          </a:p>
        </p:txBody>
      </p:sp>
      <p:pic>
        <p:nvPicPr>
          <p:cNvPr id="53252" name="图片 4"/>
          <p:cNvPicPr>
            <a:picLocks noChangeAspect="1"/>
          </p:cNvPicPr>
          <p:nvPr/>
        </p:nvPicPr>
        <p:blipFill>
          <a:blip r:embed="rId2"/>
          <a:stretch>
            <a:fillRect/>
          </a:stretch>
        </p:blipFill>
        <p:spPr>
          <a:xfrm>
            <a:off x="1415841" y="1268760"/>
            <a:ext cx="5963005" cy="4680520"/>
          </a:xfrm>
          <a:prstGeom prst="rect">
            <a:avLst/>
          </a:prstGeom>
          <a:noFill/>
          <a:ln w="9525">
            <a:noFill/>
          </a:ln>
        </p:spPr>
      </p:pic>
    </p:spTree>
    <p:extLst>
      <p:ext uri="{BB962C8B-B14F-4D97-AF65-F5344CB8AC3E}">
        <p14:creationId xmlns:p14="http://schemas.microsoft.com/office/powerpoint/2010/main" val="148919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ln/>
        </p:spPr>
        <p:txBody>
          <a:bodyPr vert="horz" wrap="square" lIns="91440" tIns="45720" rIns="91440" bIns="45720" anchor="t" anchorCtr="0"/>
          <a:lstStyle/>
          <a:p>
            <a:r>
              <a:rPr lang="zh-CN" altLang="en-US" dirty="0"/>
              <a:t>归纳步骤</a:t>
            </a:r>
          </a:p>
        </p:txBody>
      </p:sp>
      <p:sp>
        <p:nvSpPr>
          <p:cNvPr id="54275"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t>43</a:t>
            </a:fld>
            <a:endParaRPr lang="en-US" altLang="zh-CN" sz="1200" dirty="0">
              <a:solidFill>
                <a:schemeClr val="tx1"/>
              </a:solidFill>
              <a:latin typeface="Garamond" pitchFamily="18" charset="0"/>
              <a:ea typeface="宋体" panose="02010600030101010101" pitchFamily="2" charset="-122"/>
            </a:endParaRPr>
          </a:p>
        </p:txBody>
      </p:sp>
      <p:pic>
        <p:nvPicPr>
          <p:cNvPr id="5" name="图片 4"/>
          <p:cNvPicPr>
            <a:picLocks noChangeAspect="1"/>
          </p:cNvPicPr>
          <p:nvPr/>
        </p:nvPicPr>
        <p:blipFill>
          <a:blip r:embed="rId2"/>
          <a:stretch>
            <a:fillRect/>
          </a:stretch>
        </p:blipFill>
        <p:spPr>
          <a:xfrm>
            <a:off x="1547664" y="1384246"/>
            <a:ext cx="5991134" cy="3916962"/>
          </a:xfrm>
          <a:prstGeom prst="rect">
            <a:avLst/>
          </a:prstGeom>
          <a:noFill/>
          <a:ln w="9525">
            <a:noFill/>
          </a:ln>
        </p:spPr>
      </p:pic>
      <p:sp>
        <p:nvSpPr>
          <p:cNvPr id="2" name="矩形 1"/>
          <p:cNvSpPr/>
          <p:nvPr/>
        </p:nvSpPr>
        <p:spPr>
          <a:xfrm>
            <a:off x="1979712" y="5781973"/>
            <a:ext cx="2040943" cy="461665"/>
          </a:xfrm>
          <a:prstGeom prst="rect">
            <a:avLst/>
          </a:prstGeom>
        </p:spPr>
        <p:txBody>
          <a:bodyPr wrap="none">
            <a:spAutoFit/>
          </a:bodyPr>
          <a:lstStyle/>
          <a:p>
            <a:r>
              <a:rPr lang="zh-CN" altLang="en-US" sz="2400" b="1" dirty="0">
                <a:latin typeface="楷体_GB2312" pitchFamily="49" charset="-122"/>
              </a:rPr>
              <a:t>子问题最优解</a:t>
            </a:r>
            <a:endParaRPr lang="zh-CN" altLang="en-US" sz="2400" dirty="0"/>
          </a:p>
        </p:txBody>
      </p:sp>
      <p:sp>
        <p:nvSpPr>
          <p:cNvPr id="6" name="矩形 5"/>
          <p:cNvSpPr/>
          <p:nvPr/>
        </p:nvSpPr>
        <p:spPr>
          <a:xfrm>
            <a:off x="5675455" y="5771930"/>
            <a:ext cx="2040943" cy="461665"/>
          </a:xfrm>
          <a:prstGeom prst="rect">
            <a:avLst/>
          </a:prstGeom>
        </p:spPr>
        <p:txBody>
          <a:bodyPr wrap="none">
            <a:spAutoFit/>
          </a:bodyPr>
          <a:lstStyle/>
          <a:p>
            <a:r>
              <a:rPr lang="zh-CN" altLang="en-US" sz="2400" b="1" dirty="0">
                <a:latin typeface="楷体_GB2312" pitchFamily="49" charset="-122"/>
              </a:rPr>
              <a:t>原问题最优解</a:t>
            </a:r>
            <a:endParaRPr lang="zh-CN" altLang="en-US" sz="2400" dirty="0"/>
          </a:p>
        </p:txBody>
      </p:sp>
    </p:spTree>
    <p:extLst>
      <p:ext uri="{BB962C8B-B14F-4D97-AF65-F5344CB8AC3E}">
        <p14:creationId xmlns:p14="http://schemas.microsoft.com/office/powerpoint/2010/main" val="11383371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ln/>
        </p:spPr>
        <p:txBody>
          <a:bodyPr vert="horz" wrap="square" lIns="91440" tIns="45720" rIns="91440" bIns="45720" anchor="t" anchorCtr="0"/>
          <a:lstStyle/>
          <a:p>
            <a:r>
              <a:rPr lang="zh-CN" altLang="en-US" dirty="0"/>
              <a:t>归纳步骤</a:t>
            </a:r>
          </a:p>
        </p:txBody>
      </p:sp>
      <p:sp>
        <p:nvSpPr>
          <p:cNvPr id="55299"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t>44</a:t>
            </a:fld>
            <a:endParaRPr lang="en-US" altLang="zh-CN" sz="1200" dirty="0">
              <a:solidFill>
                <a:schemeClr val="tx1"/>
              </a:solidFill>
              <a:latin typeface="Garamond" pitchFamily="18" charset="0"/>
              <a:ea typeface="宋体" panose="02010600030101010101" pitchFamily="2" charset="-122"/>
            </a:endParaRPr>
          </a:p>
        </p:txBody>
      </p:sp>
      <p:pic>
        <p:nvPicPr>
          <p:cNvPr id="55300" name="图片 4"/>
          <p:cNvPicPr>
            <a:picLocks noChangeAspect="1"/>
          </p:cNvPicPr>
          <p:nvPr/>
        </p:nvPicPr>
        <p:blipFill>
          <a:blip r:embed="rId2"/>
          <a:stretch>
            <a:fillRect/>
          </a:stretch>
        </p:blipFill>
        <p:spPr>
          <a:xfrm>
            <a:off x="2321163" y="1124744"/>
            <a:ext cx="6140561" cy="3914473"/>
          </a:xfrm>
          <a:prstGeom prst="rect">
            <a:avLst/>
          </a:prstGeom>
          <a:noFill/>
          <a:ln w="9525">
            <a:noFill/>
          </a:ln>
        </p:spPr>
      </p:pic>
      <p:sp>
        <p:nvSpPr>
          <p:cNvPr id="5" name="矩形 4"/>
          <p:cNvSpPr/>
          <p:nvPr/>
        </p:nvSpPr>
        <p:spPr>
          <a:xfrm>
            <a:off x="683568" y="1309639"/>
            <a:ext cx="1422184" cy="461665"/>
          </a:xfrm>
          <a:prstGeom prst="rect">
            <a:avLst/>
          </a:prstGeom>
        </p:spPr>
        <p:txBody>
          <a:bodyPr wrap="none">
            <a:spAutoFit/>
          </a:bodyPr>
          <a:lstStyle/>
          <a:p>
            <a:r>
              <a:rPr lang="zh-CN" altLang="en-US" sz="2400" b="1" dirty="0"/>
              <a:t>反证法：</a:t>
            </a:r>
            <a:endParaRPr lang="zh-CN" altLang="en-US" sz="2400" dirty="0"/>
          </a:p>
        </p:txBody>
      </p:sp>
      <p:sp>
        <p:nvSpPr>
          <p:cNvPr id="2" name="矩形 1"/>
          <p:cNvSpPr/>
          <p:nvPr/>
        </p:nvSpPr>
        <p:spPr>
          <a:xfrm>
            <a:off x="971600" y="5486268"/>
            <a:ext cx="7128792" cy="523220"/>
          </a:xfrm>
          <a:prstGeom prst="rect">
            <a:avLst/>
          </a:prstGeom>
        </p:spPr>
        <p:txBody>
          <a:bodyPr wrap="square">
            <a:spAutoFit/>
          </a:bodyPr>
          <a:lstStyle/>
          <a:p>
            <a:r>
              <a:rPr lang="zh-CN" altLang="en-US" sz="2800" b="1" dirty="0">
                <a:latin typeface="楷体_GB2312" pitchFamily="49" charset="-122"/>
              </a:rPr>
              <a:t>上述过程证明了哈夫曼算法的正确性。</a:t>
            </a:r>
            <a:endParaRPr lang="zh-CN" altLang="en-US" sz="2800" dirty="0"/>
          </a:p>
        </p:txBody>
      </p:sp>
    </p:spTree>
    <p:extLst>
      <p:ext uri="{BB962C8B-B14F-4D97-AF65-F5344CB8AC3E}">
        <p14:creationId xmlns:p14="http://schemas.microsoft.com/office/powerpoint/2010/main" val="14449907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457200" y="277813"/>
            <a:ext cx="8229600" cy="774700"/>
          </a:xfrm>
          <a:ln/>
        </p:spPr>
        <p:txBody>
          <a:bodyPr vert="horz" wrap="square" lIns="91440" tIns="45720" rIns="91440" bIns="45720" anchor="t" anchorCtr="0"/>
          <a:lstStyle/>
          <a:p>
            <a:r>
              <a:rPr lang="zh-CN" altLang="en-US" dirty="0"/>
              <a:t>学习要点</a:t>
            </a:r>
          </a:p>
        </p:txBody>
      </p:sp>
      <p:sp>
        <p:nvSpPr>
          <p:cNvPr id="3" name="内容占位符 2"/>
          <p:cNvSpPr>
            <a:spLocks noGrp="1"/>
          </p:cNvSpPr>
          <p:nvPr>
            <p:ph idx="1"/>
          </p:nvPr>
        </p:nvSpPr>
        <p:spPr>
          <a:xfrm>
            <a:off x="323850" y="981075"/>
            <a:ext cx="8229600" cy="51847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Symbol" panose="05050102010706020507" pitchFamily="18" charset="2"/>
              <a:buChar char="·"/>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通过应用范例学习贪心设计策略。</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1</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）活动安排问题；</a:t>
            </a:r>
            <a:endPar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2</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）最优装载问题；</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3</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lang="zh-CN" altLang="en-US" sz="2400" b="1" dirty="0">
                <a:latin typeface="华文楷体" pitchFamily="2" charset="-122"/>
                <a:ea typeface="华文楷体" pitchFamily="2" charset="-122"/>
              </a:rPr>
              <a:t>哈夫曼编码；</a:t>
            </a:r>
            <a:endParaRPr lang="en-US" altLang="zh-CN" sz="2400" b="1" dirty="0">
              <a:latin typeface="华文楷体" pitchFamily="2" charset="-122"/>
              <a:ea typeface="华文楷体" pitchFamily="2" charset="-122"/>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4</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zh-CN" altLang="en-US" sz="2400" b="1" i="0" u="none" strike="noStrike" kern="0" cap="none" spc="0" normalizeH="0" baseline="0" noProof="0" dirty="0">
                <a:ln>
                  <a:noFill/>
                </a:ln>
                <a:solidFill>
                  <a:srgbClr val="FF0000"/>
                </a:solidFill>
                <a:effectLst/>
                <a:uLnTx/>
                <a:uFillTx/>
                <a:latin typeface="华文楷体" pitchFamily="2" charset="-122"/>
                <a:ea typeface="华文楷体" pitchFamily="2" charset="-122"/>
                <a:cs typeface="+mn-cs"/>
              </a:rPr>
              <a:t>单源最短路径；</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5</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）最小生成树；</a:t>
            </a:r>
            <a:endPar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6</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）多机调度问题。</a:t>
            </a:r>
          </a:p>
        </p:txBody>
      </p:sp>
    </p:spTree>
    <p:extLst>
      <p:ext uri="{BB962C8B-B14F-4D97-AF65-F5344CB8AC3E}">
        <p14:creationId xmlns:p14="http://schemas.microsoft.com/office/powerpoint/2010/main" val="334521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46</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56323" name="Rectangle 2"/>
          <p:cNvSpPr>
            <a:spLocks noGrp="1"/>
          </p:cNvSpPr>
          <p:nvPr>
            <p:ph type="title"/>
          </p:nvPr>
        </p:nvSpPr>
        <p:spPr>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4.5 </a:t>
            </a:r>
            <a:r>
              <a:rPr lang="zh-CN" altLang="en-US" dirty="0">
                <a:latin typeface="黑体" panose="02010609060101010101" pitchFamily="49" charset="-122"/>
                <a:ea typeface="黑体" panose="02010609060101010101" pitchFamily="49" charset="-122"/>
              </a:rPr>
              <a:t>单源最短路径</a:t>
            </a:r>
          </a:p>
        </p:txBody>
      </p:sp>
      <p:sp>
        <p:nvSpPr>
          <p:cNvPr id="334851" name="Rectangle 3"/>
          <p:cNvSpPr>
            <a:spLocks noGrp="1" noChangeArrowheads="1"/>
          </p:cNvSpPr>
          <p:nvPr>
            <p:ph idx="1"/>
          </p:nvPr>
        </p:nvSpPr>
        <p:spPr>
          <a:xfrm>
            <a:off x="468313" y="1484313"/>
            <a:ext cx="8229600" cy="4530725"/>
          </a:xfrm>
        </p:spPr>
        <p:txBody>
          <a:bodyPr vert="horz" wrap="square" lIns="91440" tIns="45720" rIns="91440" bIns="45720" numCol="1" anchor="t" anchorCtr="0" compatLnSpc="1"/>
          <a:lstStyle/>
          <a:p>
            <a:pPr marL="0" lvl="0" indent="0">
              <a:lnSpc>
                <a:spcPct val="120000"/>
              </a:lnSpc>
              <a:buNone/>
              <a:defRPr/>
            </a:pPr>
            <a:r>
              <a:rPr lang="zh-CN" altLang="en-US" sz="2400" b="1" dirty="0">
                <a:solidFill>
                  <a:schemeClr val="hlink"/>
                </a:solidFill>
                <a:latin typeface="Times New Roman" panose="02020603050405020304" pitchFamily="18" charset="0"/>
                <a:ea typeface="楷体_GB2312" pitchFamily="49" charset="-122"/>
                <a:cs typeface="Times New Roman" panose="02020603050405020304" pitchFamily="18" charset="0"/>
              </a:rPr>
              <a:t>单源最短路径问题：</a:t>
            </a:r>
            <a:endParaRPr lang="en-US" altLang="zh-CN" sz="2400" b="1" dirty="0">
              <a:solidFill>
                <a:schemeClr val="hlink"/>
              </a:solidFill>
              <a:latin typeface="Times New Roman" panose="02020603050405020304" pitchFamily="18" charset="0"/>
              <a:ea typeface="楷体_GB2312" pitchFamily="49" charset="-122"/>
              <a:cs typeface="Times New Roman" panose="02020603050405020304" pitchFamily="18" charset="0"/>
            </a:endParaRPr>
          </a:p>
          <a:p>
            <a:pPr marL="0" lvl="0" indent="0">
              <a:lnSpc>
                <a:spcPct val="120000"/>
              </a:lnSpc>
              <a:buNone/>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给定</a:t>
            </a:r>
            <a:r>
              <a:rPr kumimoji="0" lang="zh-CN" altLang="en-US" sz="2400" b="1" i="0" u="none" strike="noStrike" kern="0" cap="none" spc="0" normalizeH="0" baseline="0" noProof="0" dirty="0">
                <a:ln>
                  <a:noFill/>
                </a:ln>
                <a:solidFill>
                  <a:schemeClr val="accent1"/>
                </a:solidFill>
                <a:effectLst/>
                <a:uLnTx/>
                <a:uFillTx/>
                <a:latin typeface="Times New Roman" panose="02020603050405020304" pitchFamily="18" charset="0"/>
                <a:ea typeface="楷体_GB2312" pitchFamily="49" charset="-122"/>
                <a:cs typeface="Times New Roman" panose="02020603050405020304" pitchFamily="18" charset="0"/>
              </a:rPr>
              <a:t>带权有向图</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G =(V,E)</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，其中每条边的</a:t>
            </a:r>
            <a:r>
              <a:rPr lang="zh-CN" altLang="en-US" sz="2400" b="1" dirty="0">
                <a:solidFill>
                  <a:schemeClr val="accent1"/>
                </a:solidFill>
                <a:latin typeface="Times New Roman" panose="02020603050405020304" pitchFamily="18" charset="0"/>
                <a:ea typeface="楷体_GB2312" pitchFamily="49" charset="-122"/>
                <a:cs typeface="Times New Roman" panose="02020603050405020304" pitchFamily="18" charset="0"/>
              </a:rPr>
              <a:t>权</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是非负实数。给定</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中的一个顶点，称为</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源</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。计算从源到所有其它各顶点的</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最短路长度</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。长度是指路上各边权之和。</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0" lvl="0" indent="0">
              <a:lnSpc>
                <a:spcPct val="120000"/>
              </a:lnSpc>
              <a:buNone/>
              <a:defRPr/>
            </a:pPr>
            <a:endPar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800" b="1" i="0" u="none" strike="noStrike" kern="0" cap="none" spc="0" normalizeH="0" baseline="0" noProof="0" dirty="0">
                <a:ln>
                  <a:noFill/>
                </a:ln>
                <a:solidFill>
                  <a:schemeClr val="accent2"/>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1 </a:t>
            </a:r>
            <a:r>
              <a:rPr kumimoji="0" lang="zh-CN" altLang="en-US"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算法基本思想</a:t>
            </a: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2400" b="1" i="0" u="sng"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Dijkstra</a:t>
            </a:r>
            <a:r>
              <a:rPr kumimoji="0" lang="zh-CN" altLang="en-US" sz="2400" b="1" i="0" u="sng"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算法</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是</a:t>
            </a:r>
            <a:r>
              <a:rPr lang="zh-CN" altLang="en-US" sz="2400" b="1" dirty="0">
                <a:latin typeface="Times New Roman" panose="02020603050405020304" pitchFamily="18" charset="0"/>
                <a:ea typeface="楷体_GB2312" pitchFamily="49" charset="-122"/>
                <a:cs typeface="Times New Roman" panose="02020603050405020304" pitchFamily="18" charset="0"/>
              </a:rPr>
              <a:t>解单源最短路径问题</a:t>
            </a:r>
            <a:endParaRPr lang="en-US" altLang="zh-CN" sz="2400" b="1" dirty="0">
              <a:latin typeface="Times New Roman" panose="02020603050405020304" pitchFamily="18" charset="0"/>
              <a:ea typeface="楷体_GB2312" pitchFamily="49" charset="-122"/>
              <a:cs typeface="Times New Roman" panose="02020603050405020304" pitchFamily="18" charset="0"/>
            </a:endParaRPr>
          </a:p>
          <a:p>
            <a:pPr lvl="0">
              <a:lnSpc>
                <a:spcPct val="120000"/>
              </a:lnSpc>
              <a:buNone/>
              <a:defRPr/>
            </a:pPr>
            <a:r>
              <a:rPr lang="zh-CN" altLang="en-US" sz="2400" b="1" dirty="0">
                <a:latin typeface="Times New Roman" panose="02020603050405020304" pitchFamily="18" charset="0"/>
                <a:ea typeface="楷体_GB2312" pitchFamily="49" charset="-122"/>
                <a:cs typeface="Times New Roman" panose="02020603050405020304" pitchFamily="18" charset="0"/>
              </a:rPr>
              <a:t>的贪心算法。应用于地图寻径。</a:t>
            </a: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endPar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endParaRPr kumimoji="0" lang="zh-CN" altLang="en-US" sz="2800" b="1" i="0" u="none" strike="noStrike" kern="0" cap="none" spc="0" normalizeH="0" baseline="0" noProof="0" dirty="0">
              <a:ln>
                <a:noFill/>
              </a:ln>
              <a:solidFill>
                <a:schemeClr val="accent2"/>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 name="Picture 4" descr="t44"/>
          <p:cNvPicPr>
            <a:picLocks noChangeAspect="1"/>
          </p:cNvPicPr>
          <p:nvPr/>
        </p:nvPicPr>
        <p:blipFill>
          <a:blip r:embed="rId2"/>
          <a:srcRect/>
          <a:stretch>
            <a:fillRect/>
          </a:stretch>
        </p:blipFill>
        <p:spPr>
          <a:xfrm>
            <a:off x="5890669" y="3248025"/>
            <a:ext cx="2800350" cy="2881313"/>
          </a:xfrm>
          <a:prstGeom prst="rect">
            <a:avLst/>
          </a:prstGeom>
          <a:ln/>
        </p:spPr>
      </p:pic>
    </p:spTree>
    <p:extLst>
      <p:ext uri="{BB962C8B-B14F-4D97-AF65-F5344CB8AC3E}">
        <p14:creationId xmlns:p14="http://schemas.microsoft.com/office/powerpoint/2010/main" val="2558582162"/>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47</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57347" name="Rectangle 2"/>
          <p:cNvSpPr>
            <a:spLocks noGrp="1"/>
          </p:cNvSpPr>
          <p:nvPr>
            <p:ph type="title"/>
          </p:nvPr>
        </p:nvSpPr>
        <p:spPr>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4.5 </a:t>
            </a:r>
            <a:r>
              <a:rPr lang="zh-CN" altLang="en-US" dirty="0">
                <a:latin typeface="黑体" panose="02010609060101010101" pitchFamily="49" charset="-122"/>
                <a:ea typeface="黑体" panose="02010609060101010101" pitchFamily="49" charset="-122"/>
              </a:rPr>
              <a:t>单源最短路径</a:t>
            </a:r>
          </a:p>
        </p:txBody>
      </p:sp>
      <p:sp>
        <p:nvSpPr>
          <p:cNvPr id="57348" name="Rectangle 3"/>
          <p:cNvSpPr>
            <a:spLocks noGrp="1"/>
          </p:cNvSpPr>
          <p:nvPr>
            <p:ph idx="1"/>
          </p:nvPr>
        </p:nvSpPr>
        <p:spPr>
          <a:xfrm>
            <a:off x="457200" y="3477064"/>
            <a:ext cx="5903887" cy="2616232"/>
          </a:xfrm>
          <a:ln/>
        </p:spPr>
        <p:txBody>
          <a:bodyPr vert="horz" wrap="square" lIns="91440" tIns="45720" rIns="91440" bIns="45720" anchor="t" anchorCtr="0"/>
          <a:lstStyle/>
          <a:p>
            <a:pPr marL="0" indent="0">
              <a:lnSpc>
                <a:spcPct val="120000"/>
              </a:lnSpc>
            </a:pPr>
            <a:r>
              <a:rPr lang="zh-CN" altLang="en-US" sz="2200" b="1" dirty="0">
                <a:latin typeface="Times New Roman" panose="02020603050405020304" pitchFamily="18" charset="0"/>
                <a:ea typeface="楷体_GB2312" pitchFamily="49" charset="-122"/>
              </a:rPr>
              <a:t>初始时，</a:t>
            </a:r>
            <a:r>
              <a:rPr lang="en-US" altLang="zh-CN" sz="2200" b="1" dirty="0">
                <a:solidFill>
                  <a:schemeClr val="accent1"/>
                </a:solidFill>
                <a:latin typeface="Times New Roman" panose="02020603050405020304" pitchFamily="18" charset="0"/>
                <a:ea typeface="楷体_GB2312" pitchFamily="49" charset="-122"/>
              </a:rPr>
              <a:t>S</a:t>
            </a:r>
            <a:r>
              <a:rPr lang="zh-CN" altLang="en-US" sz="2200" b="1" dirty="0">
                <a:solidFill>
                  <a:schemeClr val="accent1"/>
                </a:solidFill>
                <a:latin typeface="Times New Roman" panose="02020603050405020304" pitchFamily="18" charset="0"/>
                <a:ea typeface="楷体_GB2312" pitchFamily="49" charset="-122"/>
              </a:rPr>
              <a:t>中仅含有源</a:t>
            </a:r>
            <a:r>
              <a:rPr lang="zh-CN" altLang="en-US" sz="2200" b="1" dirty="0">
                <a:latin typeface="Times New Roman" panose="02020603050405020304" pitchFamily="18" charset="0"/>
                <a:ea typeface="楷体_GB2312" pitchFamily="49" charset="-122"/>
              </a:rPr>
              <a:t>。用</a:t>
            </a:r>
            <a:r>
              <a:rPr lang="zh-CN" altLang="en-US" sz="2200" b="1" dirty="0">
                <a:solidFill>
                  <a:schemeClr val="accent1"/>
                </a:solidFill>
                <a:latin typeface="Times New Roman" panose="02020603050405020304" pitchFamily="18" charset="0"/>
                <a:ea typeface="楷体_GB2312" pitchFamily="49" charset="-122"/>
              </a:rPr>
              <a:t>数组</a:t>
            </a:r>
            <a:r>
              <a:rPr lang="en-US" altLang="zh-CN" sz="2200" b="1" dirty="0">
                <a:solidFill>
                  <a:schemeClr val="accent1"/>
                </a:solidFill>
                <a:latin typeface="Times New Roman" panose="02020603050405020304" pitchFamily="18" charset="0"/>
                <a:ea typeface="楷体_GB2312" pitchFamily="49" charset="-122"/>
              </a:rPr>
              <a:t>dist</a:t>
            </a:r>
            <a:r>
              <a:rPr lang="zh-CN" altLang="en-US" sz="2200" b="1" dirty="0">
                <a:solidFill>
                  <a:schemeClr val="accent1"/>
                </a:solidFill>
                <a:latin typeface="Times New Roman" panose="02020603050405020304" pitchFamily="18" charset="0"/>
                <a:ea typeface="楷体_GB2312" pitchFamily="49" charset="-122"/>
              </a:rPr>
              <a:t>记录</a:t>
            </a:r>
            <a:r>
              <a:rPr lang="zh-CN" altLang="en-US" sz="2200" b="1" dirty="0">
                <a:latin typeface="Times New Roman" panose="02020603050405020304" pitchFamily="18" charset="0"/>
                <a:ea typeface="楷体_GB2312" pitchFamily="49" charset="-122"/>
              </a:rPr>
              <a:t>当前每个顶点所对应的最短特殊路径长度。</a:t>
            </a:r>
            <a:endParaRPr lang="en-US" altLang="zh-CN" sz="2200" b="1" dirty="0">
              <a:latin typeface="Times New Roman" panose="02020603050405020304" pitchFamily="18" charset="0"/>
              <a:ea typeface="楷体_GB2312" pitchFamily="49" charset="-122"/>
            </a:endParaRPr>
          </a:p>
          <a:p>
            <a:pPr marL="0" indent="0">
              <a:lnSpc>
                <a:spcPct val="120000"/>
              </a:lnSpc>
            </a:pPr>
            <a:r>
              <a:rPr lang="zh-CN" altLang="en-US" sz="2200" b="1" dirty="0">
                <a:latin typeface="Times New Roman" panose="02020603050405020304" pitchFamily="18" charset="0"/>
                <a:ea typeface="楷体_GB2312" pitchFamily="49" charset="-122"/>
              </a:rPr>
              <a:t>每次从</a:t>
            </a:r>
            <a:r>
              <a:rPr lang="en-US" altLang="zh-CN" sz="2200" b="1" dirty="0">
                <a:latin typeface="Times New Roman" panose="02020603050405020304" pitchFamily="18" charset="0"/>
                <a:ea typeface="楷体_GB2312" pitchFamily="49" charset="-122"/>
              </a:rPr>
              <a:t>V-S</a:t>
            </a:r>
            <a:r>
              <a:rPr lang="zh-CN" altLang="en-US" sz="2200" b="1" dirty="0">
                <a:latin typeface="Times New Roman" panose="02020603050405020304" pitchFamily="18" charset="0"/>
                <a:ea typeface="楷体_GB2312" pitchFamily="49" charset="-122"/>
              </a:rPr>
              <a:t>中</a:t>
            </a:r>
            <a:r>
              <a:rPr lang="zh-CN" altLang="en-US" sz="2200" b="1" dirty="0">
                <a:solidFill>
                  <a:schemeClr val="accent1"/>
                </a:solidFill>
                <a:latin typeface="Times New Roman" panose="02020603050405020304" pitchFamily="18" charset="0"/>
                <a:ea typeface="楷体_GB2312" pitchFamily="49" charset="-122"/>
              </a:rPr>
              <a:t>取出具有最短特殊路长度的顶点</a:t>
            </a:r>
            <a:r>
              <a:rPr lang="en-US" altLang="zh-CN" sz="2200" b="1" dirty="0">
                <a:solidFill>
                  <a:schemeClr val="accent1"/>
                </a:solidFill>
                <a:latin typeface="Times New Roman" panose="02020603050405020304" pitchFamily="18" charset="0"/>
                <a:ea typeface="楷体_GB2312" pitchFamily="49" charset="-122"/>
              </a:rPr>
              <a:t>u</a:t>
            </a:r>
            <a:r>
              <a:rPr lang="zh-CN" altLang="en-US" sz="2200" b="1" dirty="0">
                <a:solidFill>
                  <a:schemeClr val="accent1"/>
                </a:solidFill>
                <a:latin typeface="Times New Roman" panose="02020603050405020304" pitchFamily="18" charset="0"/>
                <a:ea typeface="楷体_GB2312" pitchFamily="49" charset="-122"/>
              </a:rPr>
              <a:t>添加到</a:t>
            </a:r>
            <a:r>
              <a:rPr lang="en-US" altLang="zh-CN" sz="2200" b="1" dirty="0">
                <a:solidFill>
                  <a:schemeClr val="accent1"/>
                </a:solidFill>
                <a:latin typeface="Times New Roman" panose="02020603050405020304" pitchFamily="18" charset="0"/>
                <a:ea typeface="楷体_GB2312" pitchFamily="49" charset="-122"/>
              </a:rPr>
              <a:t>S</a:t>
            </a:r>
            <a:r>
              <a:rPr lang="zh-CN" altLang="en-US" sz="2200" b="1" dirty="0">
                <a:solidFill>
                  <a:schemeClr val="accent1"/>
                </a:solidFill>
                <a:latin typeface="Times New Roman" panose="02020603050405020304" pitchFamily="18" charset="0"/>
                <a:ea typeface="楷体_GB2312" pitchFamily="49" charset="-122"/>
              </a:rPr>
              <a:t>中</a:t>
            </a:r>
            <a:r>
              <a:rPr lang="zh-CN" altLang="en-US" sz="2200" b="1" dirty="0">
                <a:latin typeface="Times New Roman" panose="02020603050405020304" pitchFamily="18" charset="0"/>
                <a:ea typeface="楷体_GB2312" pitchFamily="49" charset="-122"/>
              </a:rPr>
              <a:t>，同时更新数组</a:t>
            </a:r>
            <a:r>
              <a:rPr lang="en-US" altLang="zh-CN" sz="2200" b="1" dirty="0" err="1">
                <a:latin typeface="Times New Roman" panose="02020603050405020304" pitchFamily="18" charset="0"/>
                <a:ea typeface="楷体_GB2312" pitchFamily="49" charset="-122"/>
              </a:rPr>
              <a:t>dist</a:t>
            </a:r>
            <a:r>
              <a:rPr lang="zh-CN" altLang="en-US" sz="2200" b="1" dirty="0">
                <a:latin typeface="Times New Roman" panose="02020603050405020304" pitchFamily="18" charset="0"/>
                <a:ea typeface="楷体_GB2312" pitchFamily="49" charset="-122"/>
              </a:rPr>
              <a:t>。</a:t>
            </a:r>
            <a:endParaRPr lang="en-US" altLang="zh-CN" sz="2200" b="1" dirty="0">
              <a:latin typeface="Times New Roman" panose="02020603050405020304" pitchFamily="18" charset="0"/>
              <a:ea typeface="楷体_GB2312" pitchFamily="49" charset="-122"/>
            </a:endParaRPr>
          </a:p>
          <a:p>
            <a:pPr marL="0" indent="0">
              <a:lnSpc>
                <a:spcPct val="120000"/>
              </a:lnSpc>
            </a:pPr>
            <a:r>
              <a:rPr lang="zh-CN" altLang="en-US" sz="2200" b="1" dirty="0">
                <a:latin typeface="Times New Roman" panose="02020603050405020304" pitchFamily="18" charset="0"/>
                <a:ea typeface="楷体_GB2312" pitchFamily="49" charset="-122"/>
              </a:rPr>
              <a:t>一旦</a:t>
            </a:r>
            <a:r>
              <a:rPr lang="en-US" altLang="zh-CN" sz="2200" b="1" dirty="0">
                <a:latin typeface="Times New Roman" panose="02020603050405020304" pitchFamily="18" charset="0"/>
                <a:ea typeface="楷体_GB2312" pitchFamily="49" charset="-122"/>
              </a:rPr>
              <a:t>S</a:t>
            </a:r>
            <a:r>
              <a:rPr lang="zh-CN" altLang="en-US" sz="2200" b="1" dirty="0">
                <a:latin typeface="Times New Roman" panose="02020603050405020304" pitchFamily="18" charset="0"/>
                <a:ea typeface="楷体_GB2312" pitchFamily="49" charset="-122"/>
              </a:rPr>
              <a:t>包含了所有</a:t>
            </a:r>
            <a:r>
              <a:rPr lang="en-US" altLang="zh-CN" sz="2200" b="1" dirty="0">
                <a:latin typeface="Times New Roman" panose="02020603050405020304" pitchFamily="18" charset="0"/>
                <a:ea typeface="楷体_GB2312" pitchFamily="49" charset="-122"/>
              </a:rPr>
              <a:t>V</a:t>
            </a:r>
            <a:r>
              <a:rPr lang="zh-CN" altLang="en-US" sz="2200" b="1" dirty="0">
                <a:latin typeface="Times New Roman" panose="02020603050405020304" pitchFamily="18" charset="0"/>
                <a:ea typeface="楷体_GB2312" pitchFamily="49" charset="-122"/>
              </a:rPr>
              <a:t>中顶点，</a:t>
            </a:r>
            <a:r>
              <a:rPr lang="en-US" altLang="zh-CN" sz="2200" b="1" dirty="0">
                <a:latin typeface="Times New Roman" panose="02020603050405020304" pitchFamily="18" charset="0"/>
                <a:ea typeface="楷体_GB2312" pitchFamily="49" charset="-122"/>
              </a:rPr>
              <a:t>dist</a:t>
            </a:r>
            <a:r>
              <a:rPr lang="zh-CN" altLang="en-US" sz="2200" b="1" dirty="0">
                <a:latin typeface="Times New Roman" panose="02020603050405020304" pitchFamily="18" charset="0"/>
                <a:ea typeface="楷体_GB2312" pitchFamily="49" charset="-122"/>
              </a:rPr>
              <a:t>就记录了从源到所有其它顶点之间的最短路径长度。</a:t>
            </a:r>
          </a:p>
        </p:txBody>
      </p:sp>
      <p:pic>
        <p:nvPicPr>
          <p:cNvPr id="5" name="Picture 4" descr="t44"/>
          <p:cNvPicPr>
            <a:picLocks noChangeAspect="1"/>
          </p:cNvPicPr>
          <p:nvPr/>
        </p:nvPicPr>
        <p:blipFill>
          <a:blip r:embed="rId2"/>
          <a:srcRect/>
          <a:stretch>
            <a:fillRect/>
          </a:stretch>
        </p:blipFill>
        <p:spPr>
          <a:xfrm>
            <a:off x="6386528" y="2938254"/>
            <a:ext cx="2660381" cy="2737297"/>
          </a:xfrm>
          <a:prstGeom prst="rect">
            <a:avLst/>
          </a:prstGeom>
          <a:ln/>
        </p:spPr>
      </p:pic>
      <p:sp>
        <p:nvSpPr>
          <p:cNvPr id="2" name="矩形 1"/>
          <p:cNvSpPr/>
          <p:nvPr/>
        </p:nvSpPr>
        <p:spPr>
          <a:xfrm>
            <a:off x="312685" y="1449027"/>
            <a:ext cx="8363272" cy="1717393"/>
          </a:xfrm>
          <a:prstGeom prst="rect">
            <a:avLst/>
          </a:prstGeom>
        </p:spPr>
        <p:txBody>
          <a:bodyPr wrap="square">
            <a:spAutoFit/>
          </a:bodyPr>
          <a:lstStyle/>
          <a:p>
            <a:pPr>
              <a:lnSpc>
                <a:spcPct val="120000"/>
              </a:lnSpc>
            </a:pPr>
            <a:r>
              <a:rPr lang="zh-CN" altLang="en-US" sz="2200" b="1" dirty="0">
                <a:solidFill>
                  <a:schemeClr val="hlink"/>
                </a:solidFill>
                <a:latin typeface="Times New Roman" panose="02020603050405020304" pitchFamily="18" charset="0"/>
              </a:rPr>
              <a:t>基本思想</a:t>
            </a:r>
            <a:r>
              <a:rPr lang="zh-CN" altLang="en-US" sz="2200" b="1" dirty="0">
                <a:latin typeface="Times New Roman" panose="02020603050405020304" pitchFamily="18" charset="0"/>
              </a:rPr>
              <a:t>：设置顶点集合</a:t>
            </a:r>
            <a:r>
              <a:rPr lang="en-US" altLang="zh-CN" sz="2200" b="1" dirty="0">
                <a:latin typeface="Times New Roman" panose="02020603050405020304" pitchFamily="18" charset="0"/>
              </a:rPr>
              <a:t>S</a:t>
            </a:r>
            <a:r>
              <a:rPr lang="zh-CN" altLang="en-US" sz="2200" b="1" dirty="0">
                <a:latin typeface="Times New Roman" panose="02020603050405020304" pitchFamily="18" charset="0"/>
              </a:rPr>
              <a:t>并不断地作</a:t>
            </a:r>
            <a:r>
              <a:rPr lang="zh-CN" altLang="en-US" sz="2200" b="1" dirty="0">
                <a:solidFill>
                  <a:schemeClr val="hlink"/>
                </a:solidFill>
                <a:latin typeface="Times New Roman" panose="02020603050405020304" pitchFamily="18" charset="0"/>
              </a:rPr>
              <a:t>贪心选择</a:t>
            </a:r>
            <a:r>
              <a:rPr lang="zh-CN" altLang="en-US" sz="2200" b="1" dirty="0">
                <a:latin typeface="Times New Roman" panose="02020603050405020304" pitchFamily="18" charset="0"/>
              </a:rPr>
              <a:t>来扩充这个集合。一个顶点属于集合</a:t>
            </a:r>
            <a:r>
              <a:rPr lang="en-US" altLang="zh-CN" sz="2200" b="1" dirty="0">
                <a:latin typeface="Times New Roman" panose="02020603050405020304" pitchFamily="18" charset="0"/>
              </a:rPr>
              <a:t>S</a:t>
            </a:r>
            <a:r>
              <a:rPr lang="zh-CN" altLang="en-US" sz="2200" b="1" dirty="0">
                <a:latin typeface="Times New Roman" panose="02020603050405020304" pitchFamily="18" charset="0"/>
              </a:rPr>
              <a:t>当且仅当从源到该顶点的最短路径长度已知。</a:t>
            </a:r>
            <a:endParaRPr lang="en-US" altLang="zh-CN" sz="2200" b="1" dirty="0">
              <a:latin typeface="Times New Roman" panose="02020603050405020304" pitchFamily="18" charset="0"/>
            </a:endParaRPr>
          </a:p>
          <a:p>
            <a:pPr>
              <a:lnSpc>
                <a:spcPct val="120000"/>
              </a:lnSpc>
            </a:pPr>
            <a:r>
              <a:rPr lang="zh-CN" altLang="en-US" sz="2200" b="1" dirty="0">
                <a:latin typeface="Times New Roman" panose="02020603050405020304" pitchFamily="18" charset="0"/>
              </a:rPr>
              <a:t>设</a:t>
            </a:r>
            <a:r>
              <a:rPr lang="en-US" altLang="zh-CN" sz="2200" b="1" dirty="0">
                <a:latin typeface="Times New Roman" panose="02020603050405020304" pitchFamily="18" charset="0"/>
              </a:rPr>
              <a:t>u</a:t>
            </a:r>
            <a:r>
              <a:rPr lang="zh-CN" altLang="en-US" sz="2200" b="1" dirty="0">
                <a:latin typeface="Times New Roman" panose="02020603050405020304" pitchFamily="18" charset="0"/>
              </a:rPr>
              <a:t>是图的任一个顶点，</a:t>
            </a:r>
            <a:r>
              <a:rPr lang="zh-CN" altLang="en-US" sz="2200" b="1" u="sng" dirty="0">
                <a:latin typeface="Times New Roman" panose="02020603050405020304" pitchFamily="18" charset="0"/>
              </a:rPr>
              <a:t>把从源到</a:t>
            </a:r>
            <a:r>
              <a:rPr lang="en-US" altLang="zh-CN" sz="2200" b="1" u="sng" dirty="0">
                <a:latin typeface="Times New Roman" panose="02020603050405020304" pitchFamily="18" charset="0"/>
              </a:rPr>
              <a:t>u</a:t>
            </a:r>
            <a:r>
              <a:rPr lang="zh-CN" altLang="en-US" sz="2200" b="1" u="sng" dirty="0">
                <a:latin typeface="Times New Roman" panose="02020603050405020304" pitchFamily="18" charset="0"/>
              </a:rPr>
              <a:t>且中间只经过</a:t>
            </a:r>
            <a:r>
              <a:rPr lang="en-US" altLang="zh-CN" sz="2200" b="1" u="sng" dirty="0">
                <a:latin typeface="Times New Roman" panose="02020603050405020304" pitchFamily="18" charset="0"/>
              </a:rPr>
              <a:t>S</a:t>
            </a:r>
            <a:r>
              <a:rPr lang="zh-CN" altLang="en-US" sz="2200" b="1" u="sng" dirty="0">
                <a:latin typeface="Times New Roman" panose="02020603050405020304" pitchFamily="18" charset="0"/>
              </a:rPr>
              <a:t>中顶点的路称为从源到</a:t>
            </a:r>
            <a:r>
              <a:rPr lang="en-US" altLang="zh-CN" sz="2200" b="1" u="sng" dirty="0">
                <a:latin typeface="Times New Roman" panose="02020603050405020304" pitchFamily="18" charset="0"/>
              </a:rPr>
              <a:t>u</a:t>
            </a:r>
            <a:r>
              <a:rPr lang="zh-CN" altLang="en-US" sz="2200" b="1" u="sng" dirty="0">
                <a:latin typeface="Times New Roman" panose="02020603050405020304" pitchFamily="18" charset="0"/>
              </a:rPr>
              <a:t>的特殊路径</a:t>
            </a:r>
            <a:r>
              <a:rPr lang="zh-CN" altLang="en-US" sz="2200" b="1" dirty="0">
                <a:latin typeface="Times New Roman" panose="02020603050405020304" pitchFamily="18" charset="0"/>
              </a:rPr>
              <a:t>。</a:t>
            </a:r>
          </a:p>
        </p:txBody>
      </p:sp>
    </p:spTree>
    <p:extLst>
      <p:ext uri="{BB962C8B-B14F-4D97-AF65-F5344CB8AC3E}">
        <p14:creationId xmlns:p14="http://schemas.microsoft.com/office/powerpoint/2010/main" val="34918429"/>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6"/>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48</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58371" name="Rectangle 2"/>
          <p:cNvSpPr>
            <a:spLocks noGrp="1"/>
          </p:cNvSpPr>
          <p:nvPr>
            <p:ph type="title"/>
          </p:nvPr>
        </p:nvSpPr>
        <p:spPr>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4.5 </a:t>
            </a:r>
            <a:r>
              <a:rPr lang="zh-CN" altLang="en-US" dirty="0">
                <a:latin typeface="黑体" panose="02010609060101010101" pitchFamily="49" charset="-122"/>
                <a:ea typeface="黑体" panose="02010609060101010101" pitchFamily="49" charset="-122"/>
              </a:rPr>
              <a:t>单源最短路径</a:t>
            </a:r>
          </a:p>
        </p:txBody>
      </p:sp>
      <p:sp>
        <p:nvSpPr>
          <p:cNvPr id="58372" name="Rectangle 3"/>
          <p:cNvSpPr>
            <a:spLocks noGrp="1"/>
          </p:cNvSpPr>
          <p:nvPr>
            <p:ph type="body" sz="half" idx="1"/>
          </p:nvPr>
        </p:nvSpPr>
        <p:spPr>
          <a:xfrm>
            <a:off x="323850" y="1196975"/>
            <a:ext cx="8135938" cy="863600"/>
          </a:xfrm>
          <a:ln/>
        </p:spPr>
        <p:txBody>
          <a:bodyPr vert="horz" wrap="square" lIns="91440" tIns="45720" rIns="91440" bIns="45720" anchor="t" anchorCtr="0"/>
          <a:lstStyle/>
          <a:p>
            <a:pPr>
              <a:buClr>
                <a:schemeClr val="accent1"/>
              </a:buClr>
              <a:buSzPct val="65000"/>
              <a:buFont typeface="Wingdings" panose="05000000000000000000" pitchFamily="2" charset="2"/>
              <a:buNone/>
            </a:pPr>
            <a:r>
              <a:rPr lang="zh-CN" altLang="en-US" sz="2000" b="1" dirty="0">
                <a:latin typeface="Times New Roman" panose="02020603050405020304" pitchFamily="18" charset="0"/>
                <a:ea typeface="楷体_GB2312" pitchFamily="49" charset="-122"/>
              </a:rPr>
              <a:t>	</a:t>
            </a:r>
            <a:r>
              <a:rPr lang="zh-CN" altLang="en-US" sz="2400" b="1" dirty="0">
                <a:solidFill>
                  <a:schemeClr val="hlink"/>
                </a:solidFill>
                <a:latin typeface="Times New Roman" panose="02020603050405020304" pitchFamily="18" charset="0"/>
                <a:ea typeface="楷体_GB2312" pitchFamily="49" charset="-122"/>
              </a:rPr>
              <a:t>例如</a:t>
            </a:r>
            <a:r>
              <a:rPr lang="zh-CN" altLang="en-US" sz="2400" b="1" dirty="0">
                <a:latin typeface="Times New Roman" panose="02020603050405020304" pitchFamily="18" charset="0"/>
                <a:ea typeface="楷体_GB2312" pitchFamily="49" charset="-122"/>
              </a:rPr>
              <a:t>，对下图中的有向图，应用</a:t>
            </a:r>
            <a:r>
              <a:rPr lang="en-US" altLang="zh-CN" sz="2400" b="1" dirty="0">
                <a:latin typeface="Times New Roman" panose="02020603050405020304" pitchFamily="18" charset="0"/>
                <a:ea typeface="楷体_GB2312" pitchFamily="49" charset="-122"/>
              </a:rPr>
              <a:t>Dijkstra</a:t>
            </a:r>
            <a:r>
              <a:rPr lang="zh-CN" altLang="en-US" sz="2400" b="1" dirty="0">
                <a:latin typeface="Times New Roman" panose="02020603050405020304" pitchFamily="18" charset="0"/>
                <a:ea typeface="楷体_GB2312" pitchFamily="49" charset="-122"/>
              </a:rPr>
              <a:t>算法计算从源顶点</a:t>
            </a:r>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到其它顶点间最短路径的过程列在下表中。</a:t>
            </a:r>
          </a:p>
          <a:p>
            <a:pPr>
              <a:buClr>
                <a:schemeClr val="accent1"/>
              </a:buClr>
              <a:buSzPct val="65000"/>
              <a:buFont typeface="Wingdings" panose="05000000000000000000" pitchFamily="2" charset="2"/>
            </a:pPr>
            <a:endParaRPr lang="zh-CN" altLang="en-US" sz="2000" b="1" dirty="0">
              <a:latin typeface="Times New Roman" panose="02020603050405020304" pitchFamily="18" charset="0"/>
              <a:ea typeface="楷体_GB2312" pitchFamily="49" charset="-122"/>
            </a:endParaRPr>
          </a:p>
        </p:txBody>
      </p:sp>
      <p:pic>
        <p:nvPicPr>
          <p:cNvPr id="58373" name="Picture 4" descr="t44"/>
          <p:cNvPicPr>
            <a:picLocks noGrp="1" noChangeAspect="1"/>
          </p:cNvPicPr>
          <p:nvPr>
            <p:ph sz="half" idx="2"/>
          </p:nvPr>
        </p:nvPicPr>
        <p:blipFill>
          <a:blip r:embed="rId2"/>
          <a:srcRect/>
          <a:stretch>
            <a:fillRect/>
          </a:stretch>
        </p:blipFill>
        <p:spPr>
          <a:xfrm>
            <a:off x="0" y="2060575"/>
            <a:ext cx="2800350" cy="2881313"/>
          </a:xfrm>
          <a:ln/>
        </p:spPr>
      </p:pic>
      <p:pic>
        <p:nvPicPr>
          <p:cNvPr id="58374" name="Picture 2"/>
          <p:cNvPicPr>
            <a:picLocks noChangeAspect="1"/>
          </p:cNvPicPr>
          <p:nvPr/>
        </p:nvPicPr>
        <p:blipFill>
          <a:blip r:embed="rId3"/>
          <a:stretch>
            <a:fillRect/>
          </a:stretch>
        </p:blipFill>
        <p:spPr>
          <a:xfrm>
            <a:off x="2787650" y="3644900"/>
            <a:ext cx="6343650" cy="2525713"/>
          </a:xfrm>
          <a:prstGeom prst="rect">
            <a:avLst/>
          </a:prstGeom>
          <a:noFill/>
          <a:ln w="9525">
            <a:noFill/>
          </a:ln>
        </p:spPr>
      </p:pic>
      <p:sp>
        <p:nvSpPr>
          <p:cNvPr id="58375" name="Text Box 286"/>
          <p:cNvSpPr txBox="1"/>
          <p:nvPr/>
        </p:nvSpPr>
        <p:spPr>
          <a:xfrm>
            <a:off x="3348038" y="2924175"/>
            <a:ext cx="4032250" cy="457200"/>
          </a:xfrm>
          <a:prstGeom prst="rect">
            <a:avLst/>
          </a:prstGeom>
          <a:noFill/>
          <a:ln w="635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pPr>
            <a:r>
              <a:rPr lang="en-US" altLang="zh-CN" sz="2400" b="1" dirty="0">
                <a:solidFill>
                  <a:srgbClr val="000000"/>
                </a:solidFill>
                <a:latin typeface="Times New Roman" panose="02020603050405020304" pitchFamily="18" charset="0"/>
                <a:ea typeface="楷体_GB2312" pitchFamily="49" charset="-122"/>
              </a:rPr>
              <a:t>Dijkstra</a:t>
            </a:r>
            <a:r>
              <a:rPr lang="zh-CN" altLang="en-US" sz="2400" b="1" dirty="0">
                <a:solidFill>
                  <a:srgbClr val="000000"/>
                </a:solidFill>
                <a:latin typeface="Times New Roman" panose="02020603050405020304" pitchFamily="18" charset="0"/>
                <a:ea typeface="楷体_GB2312" pitchFamily="49" charset="-122"/>
              </a:rPr>
              <a:t>算法的迭代过程：</a:t>
            </a:r>
            <a:r>
              <a:rPr lang="zh-CN" altLang="en-US" sz="2400" b="1" dirty="0">
                <a:solidFill>
                  <a:schemeClr val="accent2"/>
                </a:solidFill>
                <a:latin typeface="Times New Roman" panose="02020603050405020304" pitchFamily="18" charset="0"/>
                <a:ea typeface="楷体_GB2312" pitchFamily="49" charset="-122"/>
              </a:rPr>
              <a:t> </a:t>
            </a:r>
          </a:p>
        </p:txBody>
      </p:sp>
      <p:pic>
        <p:nvPicPr>
          <p:cNvPr id="2" name="图片 1"/>
          <p:cNvPicPr>
            <a:picLocks noChangeAspect="1"/>
          </p:cNvPicPr>
          <p:nvPr/>
        </p:nvPicPr>
        <p:blipFill>
          <a:blip r:embed="rId4"/>
          <a:stretch>
            <a:fillRect/>
          </a:stretch>
        </p:blipFill>
        <p:spPr>
          <a:xfrm>
            <a:off x="7251087" y="1681163"/>
            <a:ext cx="1811317" cy="1961738"/>
          </a:xfrm>
          <a:prstGeom prst="rect">
            <a:avLst/>
          </a:prstGeom>
        </p:spPr>
      </p:pic>
    </p:spTree>
    <p:extLst>
      <p:ext uri="{BB962C8B-B14F-4D97-AF65-F5344CB8AC3E}">
        <p14:creationId xmlns:p14="http://schemas.microsoft.com/office/powerpoint/2010/main" val="392372323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49</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59395" name="Rectangle 2"/>
          <p:cNvSpPr>
            <a:spLocks noGrp="1"/>
          </p:cNvSpPr>
          <p:nvPr>
            <p:ph type="title"/>
          </p:nvPr>
        </p:nvSpPr>
        <p:spPr>
          <a:ln/>
        </p:spPr>
        <p:txBody>
          <a:bodyPr vert="horz" wrap="square" lIns="91440" tIns="45720" rIns="91440" bIns="45720" anchor="t" anchorCtr="0"/>
          <a:lstStyle/>
          <a:p>
            <a:pPr>
              <a:buNone/>
            </a:pPr>
            <a:r>
              <a:rPr lang="en-US" altLang="zh-CN" dirty="0">
                <a:latin typeface="Times New Roman" panose="02020603050405020304" pitchFamily="18" charset="0"/>
                <a:ea typeface="黑体" panose="02010609060101010101" pitchFamily="49" charset="-122"/>
              </a:rPr>
              <a:t>4.5 </a:t>
            </a:r>
            <a:r>
              <a:rPr lang="zh-CN" altLang="en-US" dirty="0">
                <a:latin typeface="Times New Roman" panose="02020603050405020304" pitchFamily="18" charset="0"/>
                <a:ea typeface="黑体" panose="02010609060101010101" pitchFamily="49" charset="-122"/>
              </a:rPr>
              <a:t>单源最短路径</a:t>
            </a:r>
          </a:p>
        </p:txBody>
      </p:sp>
      <p:sp>
        <p:nvSpPr>
          <p:cNvPr id="340995" name="Rectangle 3"/>
          <p:cNvSpPr>
            <a:spLocks noGrp="1" noChangeArrowheads="1"/>
          </p:cNvSpPr>
          <p:nvPr>
            <p:ph idx="1"/>
          </p:nvPr>
        </p:nvSpPr>
        <p:spPr>
          <a:xfrm>
            <a:off x="457200" y="1196975"/>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 算法的正确性和计算复杂性</a:t>
            </a:r>
            <a:endParaRPr kumimoji="0" lang="en-US" altLang="zh-CN"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endParaRPr kumimoji="0" lang="zh-CN" altLang="en-US"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lang="en-US" altLang="zh-CN" sz="2400" b="1" dirty="0">
                <a:solidFill>
                  <a:schemeClr val="hlink"/>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solidFill>
                  <a:schemeClr val="hlink"/>
                </a:solidFill>
                <a:latin typeface="Times New Roman" panose="02020603050405020304" pitchFamily="18" charset="0"/>
                <a:ea typeface="黑体" panose="02010609060101010101" pitchFamily="49" charset="-122"/>
                <a:cs typeface="Times New Roman" panose="02020603050405020304" pitchFamily="18" charset="0"/>
              </a:rPr>
              <a:t>贪心选择性质</a:t>
            </a: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400" b="1" i="0" u="none" strike="noStrike" kern="0" cap="none" spc="0" normalizeH="0" baseline="0" noProof="0" dirty="0">
                <a:ln>
                  <a:noFill/>
                </a:ln>
                <a:solidFill>
                  <a:schemeClr va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最优子结构性质</a:t>
            </a: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400" b="1" i="0" u="none" strike="noStrike" kern="0" cap="none" spc="0" normalizeH="0" baseline="0" noProof="0" dirty="0">
                <a:ln>
                  <a:noFill/>
                </a:ln>
                <a:solidFill>
                  <a:schemeClr va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计算复杂性</a:t>
            </a:r>
          </a:p>
          <a:p>
            <a:pPr marL="0" marR="0" lvl="0" indent="0" algn="just"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a:t>
            </a:r>
          </a:p>
        </p:txBody>
      </p:sp>
      <p:sp>
        <p:nvSpPr>
          <p:cNvPr id="59397" name="Rectangle 5"/>
          <p:cNvSpPr/>
          <p:nvPr/>
        </p:nvSpPr>
        <p:spPr>
          <a:xfrm>
            <a:off x="0" y="3328988"/>
            <a:ext cx="9144000" cy="0"/>
          </a:xfrm>
          <a:prstGeom prst="rect">
            <a:avLst/>
          </a:prstGeom>
          <a:noFill/>
          <a:ln w="6350">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endParaRPr lang="zh-CN" altLang="en-US" dirty="0">
              <a:solidFill>
                <a:srgbClr val="000066"/>
              </a:solidFill>
              <a:ea typeface="楷体_GB2312" pitchFamily="49" charset="-122"/>
            </a:endParaRPr>
          </a:p>
        </p:txBody>
      </p:sp>
      <p:sp>
        <p:nvSpPr>
          <p:cNvPr id="59398" name="Rectangle 7"/>
          <p:cNvSpPr/>
          <p:nvPr/>
        </p:nvSpPr>
        <p:spPr>
          <a:xfrm>
            <a:off x="0" y="3314700"/>
            <a:ext cx="9144000" cy="0"/>
          </a:xfrm>
          <a:prstGeom prst="rect">
            <a:avLst/>
          </a:prstGeom>
          <a:noFill/>
          <a:ln w="6350">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endParaRPr lang="zh-CN" altLang="en-US" dirty="0">
              <a:solidFill>
                <a:srgbClr val="000066"/>
              </a:solidFill>
              <a:ea typeface="楷体_GB2312" pitchFamily="49" charset="-122"/>
            </a:endParaRPr>
          </a:p>
        </p:txBody>
      </p:sp>
    </p:spTree>
    <p:extLst>
      <p:ext uri="{BB962C8B-B14F-4D97-AF65-F5344CB8AC3E}">
        <p14:creationId xmlns:p14="http://schemas.microsoft.com/office/powerpoint/2010/main" val="209226194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6"/>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5</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11267" name="Rectangle 37"/>
          <p:cNvSpPr>
            <a:spLocks noGrp="1"/>
          </p:cNvSpPr>
          <p:nvPr>
            <p:ph type="title"/>
          </p:nvPr>
        </p:nvSpPr>
        <p:spPr>
          <a:ln/>
        </p:spPr>
        <p:txBody>
          <a:bodyPr vert="horz" wrap="square" lIns="91440" tIns="45720" rIns="91440" bIns="45720" anchor="t" anchorCtr="0"/>
          <a:lstStyle/>
          <a:p>
            <a:r>
              <a:rPr lang="en-US" altLang="zh-CN" sz="4000" dirty="0">
                <a:latin typeface="黑体" panose="02010609060101010101" pitchFamily="49" charset="-122"/>
                <a:ea typeface="黑体" panose="02010609060101010101" pitchFamily="49" charset="-122"/>
              </a:rPr>
              <a:t>4.1 </a:t>
            </a:r>
            <a:r>
              <a:rPr lang="zh-CN" altLang="en-US" sz="4000" dirty="0">
                <a:latin typeface="黑体" panose="02010609060101010101" pitchFamily="49" charset="-122"/>
                <a:ea typeface="黑体" panose="02010609060101010101" pitchFamily="49" charset="-122"/>
              </a:rPr>
              <a:t>活动安排问题</a:t>
            </a:r>
          </a:p>
        </p:txBody>
      </p:sp>
      <p:graphicFrame>
        <p:nvGraphicFramePr>
          <p:cNvPr id="11268" name="Object 52"/>
          <p:cNvGraphicFramePr>
            <a:graphicFrameLocks noGrp="1" noChangeAspect="1"/>
          </p:cNvGraphicFramePr>
          <p:nvPr>
            <p:ph sz="half" idx="2"/>
          </p:nvPr>
        </p:nvGraphicFramePr>
        <p:xfrm>
          <a:off x="5489575" y="3133725"/>
          <a:ext cx="3122613" cy="1882775"/>
        </p:xfrm>
        <a:graphic>
          <a:graphicData uri="http://schemas.openxmlformats.org/presentationml/2006/ole">
            <mc:AlternateContent xmlns:mc="http://schemas.openxmlformats.org/markup-compatibility/2006">
              <mc:Choice xmlns:v="urn:schemas-microsoft-com:vml" Requires="v">
                <p:oleObj r:id="rId2" imgW="4178300" imgH="2527300" progId="MSGraph.Chart.8">
                  <p:embed/>
                </p:oleObj>
              </mc:Choice>
              <mc:Fallback>
                <p:oleObj r:id="rId2" imgW="4178300" imgH="2527300" progId="MSGraph.Chart.8">
                  <p:embed/>
                  <p:pic>
                    <p:nvPicPr>
                      <p:cNvPr id="0" name="图片 3075"/>
                      <p:cNvPicPr/>
                      <p:nvPr/>
                    </p:nvPicPr>
                    <p:blipFill>
                      <a:blip r:embed="rId3"/>
                      <a:srcRect/>
                      <a:stretch>
                        <a:fillRect/>
                      </a:stretch>
                    </p:blipFill>
                    <p:spPr>
                      <a:xfrm>
                        <a:off x="5489575" y="3133725"/>
                        <a:ext cx="3122613" cy="1882775"/>
                      </a:xfrm>
                      <a:prstGeom prst="rect">
                        <a:avLst/>
                      </a:prstGeom>
                      <a:noFill/>
                      <a:ln w="38100">
                        <a:miter/>
                      </a:ln>
                    </p:spPr>
                  </p:pic>
                </p:oleObj>
              </mc:Fallback>
            </mc:AlternateContent>
          </a:graphicData>
        </a:graphic>
      </p:graphicFrame>
      <p:sp>
        <p:nvSpPr>
          <p:cNvPr id="11269" name="Text Box 57"/>
          <p:cNvSpPr txBox="1"/>
          <p:nvPr/>
        </p:nvSpPr>
        <p:spPr>
          <a:xfrm>
            <a:off x="549275" y="991665"/>
            <a:ext cx="8137525" cy="3822585"/>
          </a:xfrm>
          <a:prstGeom prst="rect">
            <a:avLst/>
          </a:prstGeom>
          <a:noFill/>
          <a:ln w="635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30000"/>
              </a:lnSpc>
              <a:spcBef>
                <a:spcPct val="50000"/>
              </a:spcBef>
            </a:pPr>
            <a:r>
              <a:rPr lang="zh-CN" altLang="en-US" sz="2400" b="1" dirty="0">
                <a:latin typeface="Times New Roman" panose="02020603050405020304" pitchFamily="18" charset="0"/>
                <a:ea typeface="楷体_GB2312" pitchFamily="49" charset="-122"/>
              </a:rPr>
              <a:t>设有</a:t>
            </a:r>
            <a:r>
              <a:rPr lang="en-US" altLang="zh-CN" sz="2400" b="1" dirty="0">
                <a:latin typeface="Times New Roman" panose="02020603050405020304" pitchFamily="18" charset="0"/>
                <a:ea typeface="楷体_GB2312" pitchFamily="49" charset="-122"/>
              </a:rPr>
              <a:t>n</a:t>
            </a:r>
            <a:r>
              <a:rPr lang="zh-CN" altLang="en-US" sz="2400" b="1" dirty="0">
                <a:latin typeface="Times New Roman" panose="02020603050405020304" pitchFamily="18" charset="0"/>
                <a:ea typeface="楷体_GB2312" pitchFamily="49" charset="-122"/>
              </a:rPr>
              <a:t>个活动的集合</a:t>
            </a:r>
            <a:r>
              <a:rPr lang="en-US" altLang="zh-CN" sz="2400" b="1" dirty="0">
                <a:latin typeface="Times New Roman" panose="02020603050405020304" pitchFamily="18" charset="0"/>
                <a:ea typeface="楷体_GB2312" pitchFamily="49" charset="-122"/>
              </a:rPr>
              <a:t>E={1, 2, …, n}</a:t>
            </a:r>
            <a:r>
              <a:rPr lang="zh-CN" altLang="en-US" sz="2400" b="1" dirty="0">
                <a:latin typeface="Times New Roman" panose="02020603050405020304" pitchFamily="18" charset="0"/>
                <a:ea typeface="楷体_GB2312" pitchFamily="49" charset="-122"/>
              </a:rPr>
              <a:t>，每个活动都要求使用同一资源，在同一时间内只有一个活动能使用这一资源。</a:t>
            </a:r>
            <a:endParaRPr lang="en-US" altLang="zh-CN" sz="2400" b="1" dirty="0">
              <a:latin typeface="Times New Roman" panose="02020603050405020304" pitchFamily="18" charset="0"/>
              <a:ea typeface="楷体_GB2312" pitchFamily="49" charset="-122"/>
            </a:endParaRPr>
          </a:p>
          <a:p>
            <a:pPr marL="0" lvl="0" indent="0" eaLnBrk="1" hangingPunct="1">
              <a:lnSpc>
                <a:spcPct val="130000"/>
              </a:lnSpc>
              <a:spcBef>
                <a:spcPct val="50000"/>
              </a:spcBef>
            </a:pPr>
            <a:r>
              <a:rPr lang="zh-CN" altLang="en-US" sz="2400" b="1" dirty="0">
                <a:latin typeface="Times New Roman" panose="02020603050405020304" pitchFamily="18" charset="0"/>
                <a:ea typeface="楷体_GB2312" pitchFamily="49" charset="-122"/>
              </a:rPr>
              <a:t>每个活动</a:t>
            </a:r>
            <a:r>
              <a:rPr lang="en-US" altLang="zh-CN" sz="2400" b="1"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都有一个要求使用该资源的起始时间</a:t>
            </a:r>
            <a:r>
              <a:rPr lang="en-US" altLang="zh-CN" sz="2400" b="1" dirty="0">
                <a:latin typeface="Times New Roman" panose="02020603050405020304" pitchFamily="18" charset="0"/>
                <a:ea typeface="楷体_GB2312" pitchFamily="49" charset="-122"/>
              </a:rPr>
              <a:t>s</a:t>
            </a:r>
            <a:r>
              <a:rPr lang="en-US" altLang="zh-CN" sz="2400" b="1" baseline="-25000"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和一个结束时间</a:t>
            </a:r>
            <a:r>
              <a:rPr lang="en-US" altLang="zh-CN" sz="2400" b="1" dirty="0">
                <a:latin typeface="Times New Roman" panose="02020603050405020304" pitchFamily="18" charset="0"/>
                <a:ea typeface="楷体_GB2312" pitchFamily="49" charset="-122"/>
              </a:rPr>
              <a:t>f</a:t>
            </a:r>
            <a:r>
              <a:rPr lang="en-US" altLang="zh-CN" sz="2400" b="1" baseline="-25000" dirty="0">
                <a:latin typeface="Times New Roman" panose="02020603050405020304" pitchFamily="18" charset="0"/>
                <a:ea typeface="楷体_GB2312" pitchFamily="49" charset="-122"/>
              </a:rPr>
              <a:t>i</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且</a:t>
            </a:r>
            <a:r>
              <a:rPr lang="en-US" altLang="zh-CN" sz="2400" b="1" dirty="0">
                <a:latin typeface="Times New Roman" panose="02020603050405020304" pitchFamily="18" charset="0"/>
                <a:ea typeface="楷体_GB2312" pitchFamily="49" charset="-122"/>
              </a:rPr>
              <a:t>s</a:t>
            </a:r>
            <a:r>
              <a:rPr lang="en-US" altLang="zh-CN" sz="2400" b="1" baseline="-25000" dirty="0">
                <a:latin typeface="Times New Roman" panose="02020603050405020304" pitchFamily="18" charset="0"/>
                <a:ea typeface="楷体_GB2312" pitchFamily="49" charset="-122"/>
              </a:rPr>
              <a:t>i </a:t>
            </a:r>
            <a:r>
              <a:rPr lang="en-US" altLang="zh-CN" sz="2400" b="1" dirty="0">
                <a:latin typeface="Times New Roman" panose="02020603050405020304" pitchFamily="18" charset="0"/>
                <a:ea typeface="楷体_GB2312" pitchFamily="49" charset="-122"/>
              </a:rPr>
              <a:t> &lt; f</a:t>
            </a:r>
            <a:r>
              <a:rPr lang="en-US" altLang="zh-CN" sz="2400" b="1" baseline="-25000"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 。如果选择了活动</a:t>
            </a:r>
            <a:r>
              <a:rPr lang="en-US" altLang="zh-CN" sz="2400" b="1"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，则它在半开时间区间</a:t>
            </a:r>
            <a:r>
              <a:rPr lang="en-US" altLang="zh-CN" sz="2400" b="1" dirty="0">
                <a:latin typeface="Times New Roman" panose="02020603050405020304" pitchFamily="18" charset="0"/>
                <a:ea typeface="楷体_GB2312" pitchFamily="49" charset="-122"/>
              </a:rPr>
              <a:t>[s</a:t>
            </a:r>
            <a:r>
              <a:rPr lang="en-US" altLang="zh-CN" sz="2400" b="1" baseline="-25000" dirty="0">
                <a:latin typeface="Times New Roman" panose="02020603050405020304" pitchFamily="18" charset="0"/>
                <a:ea typeface="楷体_GB2312" pitchFamily="49" charset="-122"/>
              </a:rPr>
              <a:t>i</a:t>
            </a:r>
            <a:r>
              <a:rPr lang="en-US" altLang="zh-CN" sz="2400" b="1" dirty="0">
                <a:latin typeface="Times New Roman" panose="02020603050405020304" pitchFamily="18" charset="0"/>
                <a:ea typeface="楷体_GB2312" pitchFamily="49" charset="-122"/>
              </a:rPr>
              <a:t>, f</a:t>
            </a:r>
            <a:r>
              <a:rPr lang="en-US" altLang="zh-CN" sz="2400" b="1" baseline="-25000" dirty="0">
                <a:latin typeface="Times New Roman" panose="02020603050405020304" pitchFamily="18" charset="0"/>
                <a:ea typeface="楷体_GB2312" pitchFamily="49" charset="-122"/>
              </a:rPr>
              <a:t>i</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内占用资源。若区间</a:t>
            </a:r>
            <a:r>
              <a:rPr lang="en-US" altLang="zh-CN" sz="2400" b="1" dirty="0">
                <a:latin typeface="Times New Roman" panose="02020603050405020304" pitchFamily="18" charset="0"/>
                <a:ea typeface="楷体_GB2312" pitchFamily="49" charset="-122"/>
              </a:rPr>
              <a:t>[s</a:t>
            </a:r>
            <a:r>
              <a:rPr lang="en-US" altLang="zh-CN" sz="2400" b="1" baseline="-25000" dirty="0">
                <a:latin typeface="Times New Roman" panose="02020603050405020304" pitchFamily="18" charset="0"/>
                <a:ea typeface="楷体_GB2312" pitchFamily="49" charset="-122"/>
              </a:rPr>
              <a:t>i</a:t>
            </a:r>
            <a:r>
              <a:rPr lang="en-US" altLang="zh-CN" sz="2400" b="1" dirty="0">
                <a:latin typeface="Times New Roman" panose="02020603050405020304" pitchFamily="18" charset="0"/>
                <a:ea typeface="楷体_GB2312" pitchFamily="49" charset="-122"/>
              </a:rPr>
              <a:t>, f</a:t>
            </a:r>
            <a:r>
              <a:rPr lang="en-US" altLang="zh-CN" sz="2400" b="1" baseline="-25000" dirty="0">
                <a:latin typeface="Times New Roman" panose="02020603050405020304" pitchFamily="18" charset="0"/>
                <a:ea typeface="楷体_GB2312" pitchFamily="49" charset="-122"/>
              </a:rPr>
              <a:t>i</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与区间</a:t>
            </a:r>
            <a:r>
              <a:rPr lang="en-US" altLang="zh-CN" sz="2400" b="1" dirty="0">
                <a:latin typeface="Times New Roman" panose="02020603050405020304" pitchFamily="18" charset="0"/>
                <a:ea typeface="楷体_GB2312" pitchFamily="49" charset="-122"/>
              </a:rPr>
              <a:t>[s</a:t>
            </a:r>
            <a:r>
              <a:rPr lang="en-US" altLang="zh-CN" sz="2400" b="1" baseline="-25000" dirty="0">
                <a:latin typeface="Times New Roman" panose="02020603050405020304" pitchFamily="18" charset="0"/>
                <a:ea typeface="楷体_GB2312" pitchFamily="49" charset="-122"/>
              </a:rPr>
              <a:t>j</a:t>
            </a:r>
            <a:r>
              <a:rPr lang="en-US" altLang="zh-CN" sz="2400" b="1" dirty="0">
                <a:latin typeface="Times New Roman" panose="02020603050405020304" pitchFamily="18" charset="0"/>
                <a:ea typeface="楷体_GB2312" pitchFamily="49" charset="-122"/>
              </a:rPr>
              <a:t>, f</a:t>
            </a:r>
            <a:r>
              <a:rPr lang="en-US" altLang="zh-CN" sz="2400" b="1" baseline="-25000" dirty="0">
                <a:latin typeface="Times New Roman" panose="02020603050405020304" pitchFamily="18" charset="0"/>
                <a:ea typeface="楷体_GB2312" pitchFamily="49" charset="-122"/>
              </a:rPr>
              <a:t>j</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不相交，则称活动</a:t>
            </a:r>
            <a:r>
              <a:rPr lang="en-US" altLang="zh-CN" sz="2400" b="1"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与活动</a:t>
            </a:r>
            <a:r>
              <a:rPr lang="en-US" altLang="zh-CN" sz="2400" b="1" dirty="0">
                <a:latin typeface="Times New Roman" panose="02020603050405020304" pitchFamily="18" charset="0"/>
                <a:ea typeface="楷体_GB2312" pitchFamily="49" charset="-122"/>
              </a:rPr>
              <a:t>j</a:t>
            </a:r>
            <a:r>
              <a:rPr lang="zh-CN" altLang="en-US" sz="2400" b="1" dirty="0">
                <a:latin typeface="Times New Roman" panose="02020603050405020304" pitchFamily="18" charset="0"/>
                <a:ea typeface="楷体_GB2312" pitchFamily="49" charset="-122"/>
              </a:rPr>
              <a:t>是</a:t>
            </a:r>
            <a:r>
              <a:rPr lang="zh-CN" altLang="en-US" sz="2400" b="1" dirty="0">
                <a:solidFill>
                  <a:srgbClr val="FF0000"/>
                </a:solidFill>
                <a:latin typeface="Times New Roman" panose="02020603050405020304" pitchFamily="18" charset="0"/>
                <a:ea typeface="楷体_GB2312" pitchFamily="49" charset="-122"/>
              </a:rPr>
              <a:t>相容的</a:t>
            </a:r>
            <a:r>
              <a:rPr lang="zh-CN" altLang="en-US" sz="2400" b="1" dirty="0">
                <a:latin typeface="Times New Roman" panose="02020603050405020304" pitchFamily="18" charset="0"/>
                <a:ea typeface="楷体_GB2312" pitchFamily="49" charset="-122"/>
              </a:rPr>
              <a:t>。</a:t>
            </a:r>
            <a:endParaRPr lang="en-US" altLang="zh-CN" sz="2400" b="1" dirty="0">
              <a:latin typeface="Times New Roman" panose="02020603050405020304" pitchFamily="18" charset="0"/>
              <a:ea typeface="楷体_GB2312" pitchFamily="49" charset="-122"/>
            </a:endParaRPr>
          </a:p>
          <a:p>
            <a:pPr marL="0" lvl="0" indent="0" eaLnBrk="1" hangingPunct="1">
              <a:lnSpc>
                <a:spcPct val="130000"/>
              </a:lnSpc>
              <a:spcBef>
                <a:spcPct val="50000"/>
              </a:spcBef>
            </a:pPr>
            <a:r>
              <a:rPr lang="zh-CN" altLang="en-US" sz="2400" b="1" dirty="0">
                <a:solidFill>
                  <a:schemeClr val="accent2"/>
                </a:solidFill>
                <a:latin typeface="楷体_GB2312" pitchFamily="49" charset="-122"/>
                <a:ea typeface="楷体_GB2312" pitchFamily="49" charset="-122"/>
              </a:rPr>
              <a:t>例：</a:t>
            </a:r>
            <a:r>
              <a:rPr lang="zh-CN" altLang="en-US" sz="2400" b="1" dirty="0">
                <a:latin typeface="楷体_GB2312" pitchFamily="49" charset="-122"/>
                <a:ea typeface="楷体_GB2312" pitchFamily="49" charset="-122"/>
              </a:rPr>
              <a:t>设待安排的</a:t>
            </a:r>
            <a:r>
              <a:rPr lang="en-US" altLang="zh-CN" sz="2400" b="1" dirty="0">
                <a:latin typeface="楷体_GB2312" pitchFamily="49" charset="-122"/>
                <a:ea typeface="楷体_GB2312" pitchFamily="49" charset="-122"/>
              </a:rPr>
              <a:t>11</a:t>
            </a:r>
            <a:r>
              <a:rPr lang="zh-CN" altLang="en-US" sz="2400" b="1" dirty="0">
                <a:latin typeface="楷体_GB2312" pitchFamily="49" charset="-122"/>
                <a:ea typeface="楷体_GB2312" pitchFamily="49" charset="-122"/>
              </a:rPr>
              <a:t>个活动的开始时间和结束时间，如下：</a:t>
            </a:r>
            <a:endParaRPr lang="zh-CN" altLang="en-US" sz="2400" b="1" dirty="0">
              <a:latin typeface="Times New Roman" panose="02020603050405020304" pitchFamily="18" charset="0"/>
              <a:ea typeface="楷体_GB2312" pitchFamily="49" charset="-122"/>
            </a:endParaRPr>
          </a:p>
        </p:txBody>
      </p:sp>
      <p:graphicFrame>
        <p:nvGraphicFramePr>
          <p:cNvPr id="6" name="Group 69"/>
          <p:cNvGraphicFramePr>
            <a:graphicFrameLocks noGrp="1"/>
          </p:cNvGraphicFramePr>
          <p:nvPr>
            <p:ph sz="half" idx="1"/>
            <p:extLst>
              <p:ext uri="{D42A27DB-BD31-4B8C-83A1-F6EECF244321}">
                <p14:modId xmlns:p14="http://schemas.microsoft.com/office/powerpoint/2010/main" val="2826952491"/>
              </p:ext>
            </p:extLst>
          </p:nvPr>
        </p:nvGraphicFramePr>
        <p:xfrm>
          <a:off x="1197868" y="4854894"/>
          <a:ext cx="6840338" cy="1188720"/>
        </p:xfrm>
        <a:graphic>
          <a:graphicData uri="http://schemas.openxmlformats.org/drawingml/2006/table">
            <a:tbl>
              <a:tblPr/>
              <a:tblGrid>
                <a:gridCol w="789744">
                  <a:extLst>
                    <a:ext uri="{9D8B030D-6E8A-4147-A177-3AD203B41FA5}">
                      <a16:colId xmlns:a16="http://schemas.microsoft.com/office/drawing/2014/main" val="20000"/>
                    </a:ext>
                  </a:extLst>
                </a:gridCol>
                <a:gridCol w="537465">
                  <a:extLst>
                    <a:ext uri="{9D8B030D-6E8A-4147-A177-3AD203B41FA5}">
                      <a16:colId xmlns:a16="http://schemas.microsoft.com/office/drawing/2014/main" val="20001"/>
                    </a:ext>
                  </a:extLst>
                </a:gridCol>
                <a:gridCol w="538836">
                  <a:extLst>
                    <a:ext uri="{9D8B030D-6E8A-4147-A177-3AD203B41FA5}">
                      <a16:colId xmlns:a16="http://schemas.microsoft.com/office/drawing/2014/main" val="20002"/>
                    </a:ext>
                  </a:extLst>
                </a:gridCol>
                <a:gridCol w="537465">
                  <a:extLst>
                    <a:ext uri="{9D8B030D-6E8A-4147-A177-3AD203B41FA5}">
                      <a16:colId xmlns:a16="http://schemas.microsoft.com/office/drawing/2014/main" val="20003"/>
                    </a:ext>
                  </a:extLst>
                </a:gridCol>
                <a:gridCol w="537465">
                  <a:extLst>
                    <a:ext uri="{9D8B030D-6E8A-4147-A177-3AD203B41FA5}">
                      <a16:colId xmlns:a16="http://schemas.microsoft.com/office/drawing/2014/main" val="20004"/>
                    </a:ext>
                  </a:extLst>
                </a:gridCol>
                <a:gridCol w="538836">
                  <a:extLst>
                    <a:ext uri="{9D8B030D-6E8A-4147-A177-3AD203B41FA5}">
                      <a16:colId xmlns:a16="http://schemas.microsoft.com/office/drawing/2014/main" val="20005"/>
                    </a:ext>
                  </a:extLst>
                </a:gridCol>
                <a:gridCol w="538836">
                  <a:extLst>
                    <a:ext uri="{9D8B030D-6E8A-4147-A177-3AD203B41FA5}">
                      <a16:colId xmlns:a16="http://schemas.microsoft.com/office/drawing/2014/main" val="20006"/>
                    </a:ext>
                  </a:extLst>
                </a:gridCol>
                <a:gridCol w="537465">
                  <a:extLst>
                    <a:ext uri="{9D8B030D-6E8A-4147-A177-3AD203B41FA5}">
                      <a16:colId xmlns:a16="http://schemas.microsoft.com/office/drawing/2014/main" val="20007"/>
                    </a:ext>
                  </a:extLst>
                </a:gridCol>
                <a:gridCol w="538836">
                  <a:extLst>
                    <a:ext uri="{9D8B030D-6E8A-4147-A177-3AD203B41FA5}">
                      <a16:colId xmlns:a16="http://schemas.microsoft.com/office/drawing/2014/main" val="20008"/>
                    </a:ext>
                  </a:extLst>
                </a:gridCol>
                <a:gridCol w="537465">
                  <a:extLst>
                    <a:ext uri="{9D8B030D-6E8A-4147-A177-3AD203B41FA5}">
                      <a16:colId xmlns:a16="http://schemas.microsoft.com/office/drawing/2014/main" val="20009"/>
                    </a:ext>
                  </a:extLst>
                </a:gridCol>
                <a:gridCol w="648523">
                  <a:extLst>
                    <a:ext uri="{9D8B030D-6E8A-4147-A177-3AD203B41FA5}">
                      <a16:colId xmlns:a16="http://schemas.microsoft.com/office/drawing/2014/main" val="20010"/>
                    </a:ext>
                  </a:extLst>
                </a:gridCol>
                <a:gridCol w="559402">
                  <a:extLst>
                    <a:ext uri="{9D8B030D-6E8A-4147-A177-3AD203B41FA5}">
                      <a16:colId xmlns:a16="http://schemas.microsoft.com/office/drawing/2014/main" val="20011"/>
                    </a:ext>
                  </a:extLst>
                </a:gridCol>
              </a:tblGrid>
              <a:tr h="259396">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i</a:t>
                      </a:r>
                      <a:endPar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9356">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259396">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f[</a:t>
                      </a:r>
                      <a:r>
                        <a:rPr kumimoji="0" lang="en-US" altLang="zh-CN" sz="2000" b="1"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i</a:t>
                      </a: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p:cNvSpPr>
            <a:spLocks noGrp="1"/>
          </p:cNvSpPr>
          <p:nvPr>
            <p:ph idx="1"/>
          </p:nvPr>
        </p:nvSpPr>
        <p:spPr>
          <a:xfrm>
            <a:off x="205768" y="1056177"/>
            <a:ext cx="8614704" cy="3714750"/>
          </a:xfrm>
          <a:ln/>
        </p:spPr>
        <p:txBody>
          <a:bodyPr vert="horz" wrap="square" lIns="91440" tIns="45720" rIns="91440" bIns="45720" anchor="t" anchorCtr="0"/>
          <a:lstStyle/>
          <a:p>
            <a:pPr>
              <a:buNone/>
            </a:pPr>
            <a:r>
              <a:rPr lang="en-US" altLang="zh-CN" sz="3200" b="1" dirty="0">
                <a:solidFill>
                  <a:schemeClr val="hlink"/>
                </a:solidFill>
                <a:latin typeface="Times New Roman" panose="02020603050405020304" pitchFamily="18" charset="0"/>
                <a:ea typeface="黑体" panose="02010609060101010101" pitchFamily="49" charset="-122"/>
              </a:rPr>
              <a:t>(1)</a:t>
            </a:r>
            <a:r>
              <a:rPr lang="zh-CN" altLang="en-US" sz="3200" b="1" dirty="0">
                <a:solidFill>
                  <a:schemeClr val="hlink"/>
                </a:solidFill>
                <a:latin typeface="Times New Roman" panose="02020603050405020304" pitchFamily="18" charset="0"/>
                <a:ea typeface="黑体" panose="02010609060101010101" pitchFamily="49" charset="-122"/>
              </a:rPr>
              <a:t>贪心选择性质</a:t>
            </a:r>
            <a:endParaRPr lang="en-US" altLang="zh-CN" sz="3200" b="1" dirty="0">
              <a:solidFill>
                <a:schemeClr val="hlink"/>
              </a:solidFill>
              <a:latin typeface="Times New Roman" panose="02020603050405020304" pitchFamily="18" charset="0"/>
              <a:ea typeface="黑体" panose="02010609060101010101" pitchFamily="49" charset="-122"/>
            </a:endParaRPr>
          </a:p>
          <a:p>
            <a:pPr>
              <a:buNone/>
            </a:pPr>
            <a:r>
              <a:rPr lang="zh-CN" altLang="en-US" sz="2800" dirty="0">
                <a:latin typeface="华文楷体" pitchFamily="2" charset="-122"/>
                <a:ea typeface="华文楷体" pitchFamily="2" charset="-122"/>
              </a:rPr>
              <a:t> </a:t>
            </a:r>
            <a:r>
              <a:rPr lang="zh-CN" altLang="en-US" sz="2400" b="1" dirty="0">
                <a:latin typeface="华文楷体" pitchFamily="2" charset="-122"/>
                <a:ea typeface="华文楷体" pitchFamily="2" charset="-122"/>
              </a:rPr>
              <a:t>从</a:t>
            </a:r>
            <a:r>
              <a:rPr lang="en-US" altLang="zh-CN" sz="2400" b="1" dirty="0">
                <a:latin typeface="华文楷体" pitchFamily="2" charset="-122"/>
                <a:ea typeface="华文楷体" pitchFamily="2" charset="-122"/>
              </a:rPr>
              <a:t>V-S</a:t>
            </a:r>
            <a:r>
              <a:rPr lang="zh-CN" altLang="en-US" sz="2400" b="1" dirty="0">
                <a:latin typeface="华文楷体" pitchFamily="2" charset="-122"/>
                <a:ea typeface="华文楷体" pitchFamily="2" charset="-122"/>
              </a:rPr>
              <a:t>中选择具有最短特殊路径的顶点</a:t>
            </a:r>
            <a:r>
              <a:rPr lang="en-US" altLang="zh-CN" sz="2400" b="1" dirty="0">
                <a:latin typeface="华文楷体" pitchFamily="2" charset="-122"/>
                <a:ea typeface="华文楷体" pitchFamily="2" charset="-122"/>
              </a:rPr>
              <a:t>u</a:t>
            </a:r>
            <a:r>
              <a:rPr lang="zh-CN" altLang="en-US" sz="2400" b="1" dirty="0">
                <a:latin typeface="华文楷体" pitchFamily="2" charset="-122"/>
                <a:ea typeface="华文楷体" pitchFamily="2" charset="-122"/>
              </a:rPr>
              <a:t>，从而确定从源到</a:t>
            </a:r>
            <a:r>
              <a:rPr lang="en-US" altLang="zh-CN" sz="2400" b="1" dirty="0">
                <a:latin typeface="华文楷体" pitchFamily="2" charset="-122"/>
                <a:ea typeface="华文楷体" pitchFamily="2" charset="-122"/>
              </a:rPr>
              <a:t>u</a:t>
            </a:r>
            <a:r>
              <a:rPr lang="zh-CN" altLang="en-US" sz="2400" b="1" dirty="0">
                <a:latin typeface="华文楷体" pitchFamily="2" charset="-122"/>
                <a:ea typeface="华文楷体" pitchFamily="2" charset="-122"/>
              </a:rPr>
              <a:t>的最短路径长度</a:t>
            </a:r>
            <a:r>
              <a:rPr lang="en-US" altLang="zh-CN" sz="2400" b="1" dirty="0">
                <a:latin typeface="华文楷体" pitchFamily="2" charset="-122"/>
                <a:ea typeface="华文楷体" pitchFamily="2" charset="-122"/>
              </a:rPr>
              <a:t>dist[u]</a:t>
            </a:r>
            <a:r>
              <a:rPr lang="zh-CN" altLang="en-US" sz="2400" b="1" dirty="0">
                <a:latin typeface="华文楷体" pitchFamily="2" charset="-122"/>
                <a:ea typeface="华文楷体" pitchFamily="2" charset="-122"/>
              </a:rPr>
              <a:t>。从源到</a:t>
            </a:r>
            <a:r>
              <a:rPr lang="en-US" altLang="zh-CN" sz="2400" b="1" dirty="0">
                <a:latin typeface="华文楷体" pitchFamily="2" charset="-122"/>
                <a:ea typeface="华文楷体" pitchFamily="2" charset="-122"/>
              </a:rPr>
              <a:t>u</a:t>
            </a:r>
            <a:r>
              <a:rPr lang="zh-CN" altLang="en-US" sz="2400" b="1" dirty="0">
                <a:latin typeface="华文楷体" pitchFamily="2" charset="-122"/>
                <a:ea typeface="华文楷体" pitchFamily="2" charset="-122"/>
              </a:rPr>
              <a:t>有没有更短的其他路径？</a:t>
            </a:r>
            <a:endParaRPr lang="en-US" altLang="zh-CN" sz="2400" b="1" dirty="0">
              <a:latin typeface="华文楷体" pitchFamily="2" charset="-122"/>
              <a:ea typeface="华文楷体" pitchFamily="2" charset="-122"/>
            </a:endParaRPr>
          </a:p>
          <a:p>
            <a:pPr>
              <a:buNone/>
            </a:pPr>
            <a:endParaRPr lang="en-US" altLang="zh-CN" sz="2400" b="1" dirty="0">
              <a:latin typeface="华文楷体" pitchFamily="2" charset="-122"/>
              <a:ea typeface="华文楷体" pitchFamily="2" charset="-122"/>
            </a:endParaRPr>
          </a:p>
          <a:p>
            <a:pPr>
              <a:buNone/>
            </a:pPr>
            <a:r>
              <a:rPr lang="zh-CN" altLang="en-US" sz="2400" b="1" dirty="0">
                <a:solidFill>
                  <a:srgbClr val="C00000"/>
                </a:solidFill>
                <a:latin typeface="华文楷体" pitchFamily="2" charset="-122"/>
                <a:ea typeface="华文楷体" pitchFamily="2" charset="-122"/>
              </a:rPr>
              <a:t>反证法</a:t>
            </a:r>
            <a:r>
              <a:rPr lang="zh-CN" altLang="en-US" sz="2400" b="1" dirty="0">
                <a:latin typeface="华文楷体" pitchFamily="2" charset="-122"/>
                <a:ea typeface="华文楷体" pitchFamily="2" charset="-122"/>
              </a:rPr>
              <a:t>：如果存在一条从源到</a:t>
            </a:r>
            <a:r>
              <a:rPr lang="en-US" altLang="zh-CN" sz="2400" b="1" dirty="0">
                <a:latin typeface="华文楷体" pitchFamily="2" charset="-122"/>
                <a:ea typeface="华文楷体" pitchFamily="2" charset="-122"/>
              </a:rPr>
              <a:t>u</a:t>
            </a:r>
            <a:r>
              <a:rPr lang="zh-CN" altLang="en-US" sz="2400" b="1" dirty="0">
                <a:latin typeface="华文楷体" pitchFamily="2" charset="-122"/>
                <a:ea typeface="华文楷体" pitchFamily="2" charset="-122"/>
              </a:rPr>
              <a:t>且长度比</a:t>
            </a:r>
            <a:r>
              <a:rPr lang="en-US" altLang="zh-CN" sz="2400" b="1" dirty="0">
                <a:latin typeface="华文楷体" pitchFamily="2" charset="-122"/>
                <a:ea typeface="华文楷体" pitchFamily="2" charset="-122"/>
              </a:rPr>
              <a:t>dist[u]</a:t>
            </a:r>
            <a:r>
              <a:rPr lang="zh-CN" altLang="en-US" sz="2400" b="1" dirty="0">
                <a:latin typeface="华文楷体" pitchFamily="2" charset="-122"/>
                <a:ea typeface="华文楷体" pitchFamily="2" charset="-122"/>
              </a:rPr>
              <a:t>更短的路，设这条路初次走出</a:t>
            </a:r>
            <a:r>
              <a:rPr lang="en-US" altLang="zh-CN" sz="2400" b="1" dirty="0">
                <a:latin typeface="华文楷体" pitchFamily="2" charset="-122"/>
                <a:ea typeface="华文楷体" pitchFamily="2" charset="-122"/>
              </a:rPr>
              <a:t>S</a:t>
            </a:r>
            <a:r>
              <a:rPr lang="zh-CN" altLang="en-US" sz="2400" b="1" dirty="0">
                <a:latin typeface="华文楷体" pitchFamily="2" charset="-122"/>
                <a:ea typeface="华文楷体" pitchFamily="2" charset="-122"/>
              </a:rPr>
              <a:t>之外到达的顶点为</a:t>
            </a:r>
            <a:r>
              <a:rPr lang="en-US" altLang="zh-CN" sz="2400" b="1" dirty="0">
                <a:latin typeface="华文楷体" pitchFamily="2" charset="-122"/>
                <a:ea typeface="华文楷体" pitchFamily="2" charset="-122"/>
              </a:rPr>
              <a:t>x</a:t>
            </a:r>
            <a:r>
              <a:rPr lang="zh-CN" altLang="en-US" sz="2400" b="1" dirty="0">
                <a:latin typeface="华文楷体" pitchFamily="2" charset="-122"/>
                <a:ea typeface="华文楷体" pitchFamily="2" charset="-122"/>
              </a:rPr>
              <a:t>，然后徘徊于</a:t>
            </a:r>
            <a:r>
              <a:rPr lang="en-US" altLang="zh-CN" sz="2400" b="1" dirty="0">
                <a:latin typeface="华文楷体" pitchFamily="2" charset="-122"/>
                <a:ea typeface="华文楷体" pitchFamily="2" charset="-122"/>
              </a:rPr>
              <a:t>S</a:t>
            </a:r>
            <a:r>
              <a:rPr lang="zh-CN" altLang="en-US" sz="2400" b="1" dirty="0">
                <a:latin typeface="华文楷体" pitchFamily="2" charset="-122"/>
                <a:ea typeface="华文楷体" pitchFamily="2" charset="-122"/>
              </a:rPr>
              <a:t>内外若干次，最后离开</a:t>
            </a:r>
            <a:r>
              <a:rPr lang="en-US" altLang="zh-CN" sz="2400" b="1" dirty="0">
                <a:latin typeface="华文楷体" pitchFamily="2" charset="-122"/>
                <a:ea typeface="华文楷体" pitchFamily="2" charset="-122"/>
              </a:rPr>
              <a:t>S</a:t>
            </a:r>
            <a:r>
              <a:rPr lang="zh-CN" altLang="en-US" sz="2400" b="1" dirty="0">
                <a:latin typeface="华文楷体" pitchFamily="2" charset="-122"/>
                <a:ea typeface="华文楷体" pitchFamily="2" charset="-122"/>
              </a:rPr>
              <a:t>到达</a:t>
            </a:r>
            <a:r>
              <a:rPr lang="en-US" altLang="zh-CN" sz="2400" b="1" dirty="0">
                <a:latin typeface="华文楷体" pitchFamily="2" charset="-122"/>
                <a:ea typeface="华文楷体" pitchFamily="2" charset="-122"/>
              </a:rPr>
              <a:t>u</a:t>
            </a:r>
            <a:r>
              <a:rPr lang="zh-CN" altLang="en-US" sz="2400" b="1" dirty="0">
                <a:latin typeface="华文楷体" pitchFamily="2" charset="-122"/>
                <a:ea typeface="华文楷体" pitchFamily="2" charset="-122"/>
              </a:rPr>
              <a:t>。在这条路上分别记</a:t>
            </a:r>
            <a:r>
              <a:rPr lang="en-US" altLang="zh-CN" sz="2400" b="1" dirty="0">
                <a:latin typeface="华文楷体" pitchFamily="2" charset="-122"/>
                <a:ea typeface="华文楷体" pitchFamily="2" charset="-122"/>
              </a:rPr>
              <a:t>d(v,x),d(x,u)</a:t>
            </a:r>
            <a:r>
              <a:rPr lang="zh-CN" altLang="en-US" sz="2400" b="1" dirty="0">
                <a:latin typeface="华文楷体" pitchFamily="2" charset="-122"/>
                <a:ea typeface="华文楷体" pitchFamily="2" charset="-122"/>
              </a:rPr>
              <a:t>和</a:t>
            </a:r>
            <a:r>
              <a:rPr lang="en-US" altLang="zh-CN" sz="2400" b="1" dirty="0">
                <a:latin typeface="华文楷体" pitchFamily="2" charset="-122"/>
                <a:ea typeface="华文楷体" pitchFamily="2" charset="-122"/>
              </a:rPr>
              <a:t>d(v,u)</a:t>
            </a:r>
            <a:r>
              <a:rPr lang="zh-CN" altLang="en-US" sz="2400" b="1" dirty="0">
                <a:latin typeface="华文楷体" pitchFamily="2" charset="-122"/>
                <a:ea typeface="华文楷体" pitchFamily="2" charset="-122"/>
              </a:rPr>
              <a:t>为顶点</a:t>
            </a:r>
            <a:r>
              <a:rPr lang="en-US" altLang="zh-CN" sz="2400" b="1" dirty="0">
                <a:latin typeface="华文楷体" pitchFamily="2" charset="-122"/>
                <a:ea typeface="华文楷体" pitchFamily="2" charset="-122"/>
              </a:rPr>
              <a:t>v</a:t>
            </a:r>
            <a:r>
              <a:rPr lang="zh-CN" altLang="en-US" sz="2400" b="1" dirty="0">
                <a:latin typeface="华文楷体" pitchFamily="2" charset="-122"/>
                <a:ea typeface="华文楷体" pitchFamily="2" charset="-122"/>
              </a:rPr>
              <a:t>到顶点</a:t>
            </a:r>
            <a:r>
              <a:rPr lang="en-US" altLang="zh-CN" sz="2400" b="1" dirty="0">
                <a:latin typeface="华文楷体" pitchFamily="2" charset="-122"/>
                <a:ea typeface="华文楷体" pitchFamily="2" charset="-122"/>
              </a:rPr>
              <a:t>x,</a:t>
            </a:r>
            <a:r>
              <a:rPr lang="zh-CN" altLang="en-US" sz="2400" b="1" dirty="0">
                <a:latin typeface="华文楷体" pitchFamily="2" charset="-122"/>
                <a:ea typeface="华文楷体" pitchFamily="2" charset="-122"/>
              </a:rPr>
              <a:t>顶点</a:t>
            </a:r>
            <a:r>
              <a:rPr lang="en-US" altLang="zh-CN" sz="2400" b="1" dirty="0">
                <a:latin typeface="华文楷体" pitchFamily="2" charset="-122"/>
                <a:ea typeface="华文楷体" pitchFamily="2" charset="-122"/>
              </a:rPr>
              <a:t>x</a:t>
            </a:r>
            <a:r>
              <a:rPr lang="zh-CN" altLang="en-US" sz="2400" b="1" dirty="0">
                <a:latin typeface="华文楷体" pitchFamily="2" charset="-122"/>
                <a:ea typeface="华文楷体" pitchFamily="2" charset="-122"/>
              </a:rPr>
              <a:t>到顶点</a:t>
            </a:r>
            <a:r>
              <a:rPr lang="en-US" altLang="zh-CN" sz="2400" b="1" dirty="0">
                <a:latin typeface="华文楷体" pitchFamily="2" charset="-122"/>
                <a:ea typeface="华文楷体" pitchFamily="2" charset="-122"/>
              </a:rPr>
              <a:t>u</a:t>
            </a:r>
            <a:r>
              <a:rPr lang="zh-CN" altLang="en-US" sz="2400" b="1" dirty="0">
                <a:latin typeface="华文楷体" pitchFamily="2" charset="-122"/>
                <a:ea typeface="华文楷体" pitchFamily="2" charset="-122"/>
              </a:rPr>
              <a:t>，顶点</a:t>
            </a:r>
            <a:r>
              <a:rPr lang="en-US" altLang="zh-CN" sz="2400" b="1" dirty="0">
                <a:latin typeface="华文楷体" pitchFamily="2" charset="-122"/>
                <a:ea typeface="华文楷体" pitchFamily="2" charset="-122"/>
              </a:rPr>
              <a:t>v</a:t>
            </a:r>
            <a:r>
              <a:rPr lang="zh-CN" altLang="en-US" sz="2400" b="1" dirty="0">
                <a:latin typeface="华文楷体" pitchFamily="2" charset="-122"/>
                <a:ea typeface="华文楷体" pitchFamily="2" charset="-122"/>
              </a:rPr>
              <a:t>到顶点</a:t>
            </a:r>
            <a:r>
              <a:rPr lang="en-US" altLang="zh-CN" sz="2400" b="1" dirty="0">
                <a:latin typeface="华文楷体" pitchFamily="2" charset="-122"/>
                <a:ea typeface="华文楷体" pitchFamily="2" charset="-122"/>
              </a:rPr>
              <a:t>u</a:t>
            </a:r>
            <a:r>
              <a:rPr lang="zh-CN" altLang="en-US" sz="2400" b="1" dirty="0">
                <a:latin typeface="华文楷体" pitchFamily="2" charset="-122"/>
                <a:ea typeface="华文楷体" pitchFamily="2" charset="-122"/>
              </a:rPr>
              <a:t>的路长。则有：</a:t>
            </a:r>
          </a:p>
        </p:txBody>
      </p:sp>
      <p:sp>
        <p:nvSpPr>
          <p:cNvPr id="60419" name="灯片编号占位符 3"/>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en-US" altLang="zh-CN" sz="1200" dirty="0">
                <a:latin typeface="Garamond" pitchFamily="18" charset="0"/>
                <a:cs typeface="Times New Roman" panose="02020603050405020304" pitchFamily="18" charset="0"/>
              </a:rPr>
              <a:t>50</a:t>
            </a:fld>
            <a:endParaRPr lang="en-US" altLang="zh-CN" sz="1200" dirty="0">
              <a:latin typeface="Garamond" pitchFamily="18" charset="0"/>
              <a:ea typeface="Times New Roman" panose="02020603050405020304" pitchFamily="18" charset="0"/>
              <a:cs typeface="Times New Roman" panose="02020603050405020304" pitchFamily="18" charset="0"/>
            </a:endParaRPr>
          </a:p>
        </p:txBody>
      </p:sp>
      <p:sp>
        <p:nvSpPr>
          <p:cNvPr id="60420" name="Rectangle 2"/>
          <p:cNvSpPr>
            <a:spLocks noGrp="1"/>
          </p:cNvSpPr>
          <p:nvPr>
            <p:ph type="title"/>
          </p:nvPr>
        </p:nvSpPr>
        <p:spPr>
          <a:xfrm>
            <a:off x="357188" y="214313"/>
            <a:ext cx="8229600" cy="865187"/>
          </a:xfrm>
          <a:ln/>
        </p:spPr>
        <p:txBody>
          <a:bodyPr vert="horz" wrap="square" lIns="91440" tIns="45720" rIns="91440" bIns="45720" anchor="t" anchorCtr="0"/>
          <a:lstStyle/>
          <a:p>
            <a:pPr>
              <a:buNone/>
            </a:pPr>
            <a:r>
              <a:rPr lang="en-US" altLang="zh-CN" dirty="0">
                <a:latin typeface="Times New Roman" panose="02020603050405020304" pitchFamily="18" charset="0"/>
                <a:ea typeface="黑体" panose="02010609060101010101" pitchFamily="49" charset="-122"/>
              </a:rPr>
              <a:t>4.5 </a:t>
            </a:r>
            <a:r>
              <a:rPr lang="zh-CN" altLang="en-US" dirty="0">
                <a:latin typeface="Times New Roman" panose="02020603050405020304" pitchFamily="18" charset="0"/>
                <a:ea typeface="黑体" panose="02010609060101010101" pitchFamily="49" charset="-122"/>
              </a:rPr>
              <a:t>单源最短路径</a:t>
            </a:r>
          </a:p>
        </p:txBody>
      </p:sp>
      <p:pic>
        <p:nvPicPr>
          <p:cNvPr id="60421" name="Picture 2"/>
          <p:cNvPicPr>
            <a:picLocks noChangeAspect="1"/>
          </p:cNvPicPr>
          <p:nvPr/>
        </p:nvPicPr>
        <p:blipFill>
          <a:blip r:embed="rId2"/>
          <a:stretch>
            <a:fillRect/>
          </a:stretch>
        </p:blipFill>
        <p:spPr>
          <a:xfrm>
            <a:off x="2699792" y="4444256"/>
            <a:ext cx="5233467" cy="2126054"/>
          </a:xfrm>
          <a:prstGeom prst="rect">
            <a:avLst/>
          </a:prstGeom>
          <a:noFill/>
          <a:ln w="9525">
            <a:noFill/>
          </a:ln>
        </p:spPr>
      </p:pic>
      <p:sp>
        <p:nvSpPr>
          <p:cNvPr id="2" name="矩形 1"/>
          <p:cNvSpPr/>
          <p:nvPr/>
        </p:nvSpPr>
        <p:spPr>
          <a:xfrm>
            <a:off x="4932040" y="825344"/>
            <a:ext cx="3888432" cy="461665"/>
          </a:xfrm>
          <a:prstGeom prst="rect">
            <a:avLst/>
          </a:prstGeom>
        </p:spPr>
        <p:txBody>
          <a:bodyPr wrap="square">
            <a:spAutoFit/>
          </a:bodyPr>
          <a:lstStyle/>
          <a:p>
            <a:r>
              <a:rPr lang="en-US" altLang="zh-CN" sz="1200" b="1" u="sng" dirty="0">
                <a:latin typeface="Times New Roman" panose="02020603050405020304" pitchFamily="18" charset="0"/>
              </a:rPr>
              <a:t>u</a:t>
            </a:r>
            <a:r>
              <a:rPr lang="zh-CN" altLang="en-US" sz="1200" b="1" u="sng" dirty="0">
                <a:latin typeface="Times New Roman" panose="02020603050405020304" pitchFamily="18" charset="0"/>
              </a:rPr>
              <a:t>的最短特殊路径：从源到</a:t>
            </a:r>
            <a:r>
              <a:rPr lang="en-US" altLang="zh-CN" sz="1200" b="1" u="sng" dirty="0">
                <a:latin typeface="Times New Roman" panose="02020603050405020304" pitchFamily="18" charset="0"/>
              </a:rPr>
              <a:t>u</a:t>
            </a:r>
            <a:r>
              <a:rPr lang="zh-CN" altLang="en-US" sz="1200" b="1" u="sng" dirty="0">
                <a:latin typeface="Times New Roman" panose="02020603050405020304" pitchFamily="18" charset="0"/>
              </a:rPr>
              <a:t>且中间只经过</a:t>
            </a:r>
            <a:r>
              <a:rPr lang="en-US" altLang="zh-CN" sz="1200" b="1" u="sng" dirty="0">
                <a:latin typeface="Times New Roman" panose="02020603050405020304" pitchFamily="18" charset="0"/>
              </a:rPr>
              <a:t>S</a:t>
            </a:r>
            <a:r>
              <a:rPr lang="zh-CN" altLang="en-US" sz="1200" b="1" u="sng" dirty="0">
                <a:latin typeface="Times New Roman" panose="02020603050405020304" pitchFamily="18" charset="0"/>
              </a:rPr>
              <a:t>中顶点的路径中最短的一条路径。</a:t>
            </a:r>
            <a:endParaRPr lang="zh-CN" altLang="en-US" sz="1200" dirty="0"/>
          </a:p>
        </p:txBody>
      </p:sp>
    </p:spTree>
    <p:extLst>
      <p:ext uri="{BB962C8B-B14F-4D97-AF65-F5344CB8AC3E}">
        <p14:creationId xmlns:p14="http://schemas.microsoft.com/office/powerpoint/2010/main" val="742504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457200" y="277813"/>
            <a:ext cx="8229600" cy="722312"/>
          </a:xfrm>
          <a:ln/>
        </p:spPr>
        <p:txBody>
          <a:bodyPr vert="horz" wrap="square" lIns="91440" tIns="45720" rIns="91440" bIns="45720" anchor="t" anchorCtr="0"/>
          <a:lstStyle/>
          <a:p>
            <a:pPr>
              <a:buNone/>
            </a:pPr>
            <a:r>
              <a:rPr lang="en-US" altLang="zh-CN" dirty="0">
                <a:latin typeface="Times New Roman" panose="02020603050405020304" pitchFamily="18" charset="0"/>
                <a:ea typeface="黑体" panose="02010609060101010101" pitchFamily="49" charset="-122"/>
              </a:rPr>
              <a:t>4.5 </a:t>
            </a:r>
            <a:r>
              <a:rPr lang="zh-CN" altLang="en-US" dirty="0">
                <a:latin typeface="Times New Roman" panose="02020603050405020304" pitchFamily="18" charset="0"/>
                <a:ea typeface="黑体" panose="02010609060101010101" pitchFamily="49" charset="-122"/>
              </a:rPr>
              <a:t>单源最短路径</a:t>
            </a:r>
            <a:endParaRPr lang="zh-CN" altLang="en-US" dirty="0">
              <a:ea typeface="黑体" panose="02010609060101010101" pitchFamily="49" charset="-122"/>
            </a:endParaRPr>
          </a:p>
        </p:txBody>
      </p:sp>
      <p:sp>
        <p:nvSpPr>
          <p:cNvPr id="61443" name="内容占位符 2"/>
          <p:cNvSpPr>
            <a:spLocks noGrp="1"/>
          </p:cNvSpPr>
          <p:nvPr>
            <p:ph idx="1"/>
          </p:nvPr>
        </p:nvSpPr>
        <p:spPr>
          <a:xfrm>
            <a:off x="357188" y="1143000"/>
            <a:ext cx="8572500" cy="4530725"/>
          </a:xfrm>
          <a:ln/>
        </p:spPr>
        <p:txBody>
          <a:bodyPr vert="horz" wrap="square" lIns="91440" tIns="45720" rIns="91440" bIns="45720" anchor="t" anchorCtr="0"/>
          <a:lstStyle/>
          <a:p>
            <a:pPr>
              <a:buNone/>
            </a:pPr>
            <a:r>
              <a:rPr lang="en-US" altLang="zh-CN" sz="3200" b="1" dirty="0">
                <a:solidFill>
                  <a:schemeClr val="hlink"/>
                </a:solidFill>
                <a:latin typeface="Times New Roman" panose="02020603050405020304" pitchFamily="18" charset="0"/>
                <a:ea typeface="黑体" panose="02010609060101010101" pitchFamily="49" charset="-122"/>
              </a:rPr>
              <a:t>(2)</a:t>
            </a:r>
            <a:r>
              <a:rPr lang="zh-CN" altLang="en-US" sz="3200" b="1" dirty="0">
                <a:solidFill>
                  <a:schemeClr val="hlink"/>
                </a:solidFill>
                <a:latin typeface="Times New Roman" panose="02020603050405020304" pitchFamily="18" charset="0"/>
                <a:ea typeface="黑体" panose="02010609060101010101" pitchFamily="49" charset="-122"/>
              </a:rPr>
              <a:t>最优子结构性质</a:t>
            </a:r>
            <a:endParaRPr lang="en-US" altLang="zh-CN" sz="3200" b="1" dirty="0">
              <a:solidFill>
                <a:schemeClr val="hlink"/>
              </a:solidFill>
              <a:latin typeface="Times New Roman" panose="02020603050405020304" pitchFamily="18" charset="0"/>
              <a:ea typeface="黑体" panose="02010609060101010101" pitchFamily="49" charset="-122"/>
            </a:endParaRPr>
          </a:p>
          <a:p>
            <a:pPr indent="0">
              <a:buNone/>
            </a:pPr>
            <a:r>
              <a:rPr lang="zh-CN" altLang="en-US" sz="2800" b="1" dirty="0">
                <a:latin typeface="华文楷体" pitchFamily="2" charset="-122"/>
                <a:ea typeface="华文楷体" pitchFamily="2" charset="-122"/>
              </a:rPr>
              <a:t>如果</a:t>
            </a:r>
            <a:r>
              <a:rPr lang="en-US" altLang="zh-CN" sz="2800" b="1" dirty="0">
                <a:latin typeface="华文楷体" pitchFamily="2" charset="-122"/>
                <a:ea typeface="华文楷体" pitchFamily="2" charset="-122"/>
              </a:rPr>
              <a:t>S(i,j)={V</a:t>
            </a:r>
            <a:r>
              <a:rPr lang="en-US" altLang="zh-CN" sz="2800" b="1" baseline="-25000" dirty="0">
                <a:latin typeface="华文楷体" pitchFamily="2" charset="-122"/>
                <a:ea typeface="华文楷体" pitchFamily="2" charset="-122"/>
              </a:rPr>
              <a:t>i</a:t>
            </a:r>
            <a:r>
              <a:rPr lang="en-US" altLang="zh-CN" sz="2800" b="1" dirty="0">
                <a:latin typeface="华文楷体" pitchFamily="2" charset="-122"/>
                <a:ea typeface="华文楷体" pitchFamily="2" charset="-122"/>
              </a:rPr>
              <a:t>....V</a:t>
            </a:r>
            <a:r>
              <a:rPr lang="en-US" altLang="zh-CN" sz="2800" b="1" baseline="-25000" dirty="0">
                <a:latin typeface="华文楷体" pitchFamily="2" charset="-122"/>
                <a:ea typeface="华文楷体" pitchFamily="2" charset="-122"/>
              </a:rPr>
              <a:t>k</a:t>
            </a:r>
            <a:r>
              <a:rPr lang="en-US" altLang="zh-CN" sz="2800" b="1" dirty="0">
                <a:latin typeface="华文楷体" pitchFamily="2" charset="-122"/>
                <a:ea typeface="华文楷体" pitchFamily="2" charset="-122"/>
              </a:rPr>
              <a:t>..V</a:t>
            </a:r>
            <a:r>
              <a:rPr lang="en-US" altLang="zh-CN" sz="2800" b="1" baseline="-25000" dirty="0">
                <a:latin typeface="华文楷体" pitchFamily="2" charset="-122"/>
                <a:ea typeface="华文楷体" pitchFamily="2" charset="-122"/>
              </a:rPr>
              <a:t>s</a:t>
            </a:r>
            <a:r>
              <a:rPr lang="en-US" altLang="zh-CN" sz="2800" b="1" dirty="0">
                <a:latin typeface="华文楷体" pitchFamily="2" charset="-122"/>
                <a:ea typeface="华文楷体" pitchFamily="2" charset="-122"/>
              </a:rPr>
              <a:t>...V</a:t>
            </a:r>
            <a:r>
              <a:rPr lang="en-US" altLang="zh-CN" sz="2800" b="1" baseline="-25000" dirty="0">
                <a:latin typeface="华文楷体" pitchFamily="2" charset="-122"/>
                <a:ea typeface="华文楷体" pitchFamily="2" charset="-122"/>
              </a:rPr>
              <a:t>j</a:t>
            </a:r>
            <a:r>
              <a:rPr lang="en-US" altLang="zh-CN" sz="2800" b="1" dirty="0">
                <a:latin typeface="华文楷体" pitchFamily="2" charset="-122"/>
                <a:ea typeface="华文楷体" pitchFamily="2" charset="-122"/>
              </a:rPr>
              <a:t>}</a:t>
            </a:r>
            <a:r>
              <a:rPr lang="zh-CN" altLang="en-US" sz="2800" b="1" dirty="0">
                <a:latin typeface="华文楷体" pitchFamily="2" charset="-122"/>
                <a:ea typeface="华文楷体" pitchFamily="2" charset="-122"/>
              </a:rPr>
              <a:t>是从顶点</a:t>
            </a:r>
            <a:r>
              <a:rPr lang="en-US" altLang="zh-CN" sz="2800" b="1" dirty="0">
                <a:latin typeface="华文楷体" pitchFamily="2" charset="-122"/>
                <a:ea typeface="华文楷体" pitchFamily="2" charset="-122"/>
              </a:rPr>
              <a:t>i</a:t>
            </a:r>
            <a:r>
              <a:rPr lang="zh-CN" altLang="en-US" sz="2800" b="1" dirty="0">
                <a:latin typeface="华文楷体" pitchFamily="2" charset="-122"/>
                <a:ea typeface="华文楷体" pitchFamily="2" charset="-122"/>
              </a:rPr>
              <a:t>到</a:t>
            </a:r>
            <a:r>
              <a:rPr lang="en-US" altLang="zh-CN" sz="2800" b="1" dirty="0">
                <a:latin typeface="华文楷体" pitchFamily="2" charset="-122"/>
                <a:ea typeface="华文楷体" pitchFamily="2" charset="-122"/>
              </a:rPr>
              <a:t>j</a:t>
            </a:r>
            <a:r>
              <a:rPr lang="zh-CN" altLang="en-US" sz="2800" b="1" dirty="0">
                <a:latin typeface="华文楷体" pitchFamily="2" charset="-122"/>
                <a:ea typeface="华文楷体" pitchFamily="2" charset="-122"/>
              </a:rPr>
              <a:t>的最短路径，</a:t>
            </a:r>
            <a:r>
              <a:rPr lang="en-US" altLang="zh-CN" sz="2800" b="1" dirty="0">
                <a:latin typeface="华文楷体" pitchFamily="2" charset="-122"/>
                <a:ea typeface="华文楷体" pitchFamily="2" charset="-122"/>
              </a:rPr>
              <a:t>k</a:t>
            </a:r>
            <a:r>
              <a:rPr lang="zh-CN" altLang="en-US" sz="2800" b="1" dirty="0">
                <a:latin typeface="华文楷体" pitchFamily="2" charset="-122"/>
                <a:ea typeface="华文楷体" pitchFamily="2" charset="-122"/>
              </a:rPr>
              <a:t>和</a:t>
            </a:r>
            <a:r>
              <a:rPr lang="en-US" altLang="zh-CN" sz="2800" b="1" dirty="0">
                <a:latin typeface="华文楷体" pitchFamily="2" charset="-122"/>
                <a:ea typeface="华文楷体" pitchFamily="2" charset="-122"/>
              </a:rPr>
              <a:t>s</a:t>
            </a:r>
            <a:r>
              <a:rPr lang="zh-CN" altLang="en-US" sz="2800" b="1" dirty="0">
                <a:latin typeface="华文楷体" pitchFamily="2" charset="-122"/>
                <a:ea typeface="华文楷体" pitchFamily="2" charset="-122"/>
              </a:rPr>
              <a:t>是这条路径上的两个中间顶点，那么</a:t>
            </a:r>
            <a:r>
              <a:rPr lang="en-US" altLang="zh-CN" sz="2800" b="1" dirty="0">
                <a:latin typeface="华文楷体" pitchFamily="2" charset="-122"/>
                <a:ea typeface="华文楷体" pitchFamily="2" charset="-122"/>
              </a:rPr>
              <a:t>S(k,s)</a:t>
            </a:r>
            <a:r>
              <a:rPr lang="zh-CN" altLang="en-US" sz="2800" b="1" dirty="0">
                <a:latin typeface="华文楷体" pitchFamily="2" charset="-122"/>
                <a:ea typeface="华文楷体" pitchFamily="2" charset="-122"/>
              </a:rPr>
              <a:t>必定是从</a:t>
            </a:r>
            <a:r>
              <a:rPr lang="en-US" altLang="zh-CN" sz="2800" b="1" dirty="0">
                <a:latin typeface="华文楷体" pitchFamily="2" charset="-122"/>
                <a:ea typeface="华文楷体" pitchFamily="2" charset="-122"/>
              </a:rPr>
              <a:t>k</a:t>
            </a:r>
            <a:r>
              <a:rPr lang="zh-CN" altLang="en-US" sz="2800" b="1" dirty="0">
                <a:latin typeface="华文楷体" pitchFamily="2" charset="-122"/>
                <a:ea typeface="华文楷体" pitchFamily="2" charset="-122"/>
              </a:rPr>
              <a:t>到</a:t>
            </a:r>
            <a:r>
              <a:rPr lang="en-US" altLang="zh-CN" sz="2800" b="1" dirty="0">
                <a:latin typeface="华文楷体" pitchFamily="2" charset="-122"/>
                <a:ea typeface="华文楷体" pitchFamily="2" charset="-122"/>
              </a:rPr>
              <a:t>s</a:t>
            </a:r>
            <a:r>
              <a:rPr lang="zh-CN" altLang="en-US" sz="2800" b="1" dirty="0">
                <a:latin typeface="华文楷体" pitchFamily="2" charset="-122"/>
                <a:ea typeface="华文楷体" pitchFamily="2" charset="-122"/>
              </a:rPr>
              <a:t>的最短路径。</a:t>
            </a:r>
            <a:endParaRPr lang="en-US" altLang="zh-CN" sz="2800" b="1" dirty="0">
              <a:latin typeface="华文楷体" pitchFamily="2" charset="-122"/>
              <a:ea typeface="华文楷体" pitchFamily="2" charset="-122"/>
            </a:endParaRPr>
          </a:p>
          <a:p>
            <a:pPr indent="0">
              <a:buNone/>
            </a:pPr>
            <a:endParaRPr lang="en-US" altLang="zh-CN" sz="2800" b="1" dirty="0">
              <a:latin typeface="华文楷体" pitchFamily="2" charset="-122"/>
              <a:ea typeface="华文楷体" pitchFamily="2" charset="-122"/>
            </a:endParaRPr>
          </a:p>
          <a:p>
            <a:pPr>
              <a:buNone/>
            </a:pPr>
            <a:r>
              <a:rPr lang="zh-CN" altLang="en-US" sz="2800" b="1" dirty="0">
                <a:latin typeface="华文楷体" pitchFamily="2" charset="-122"/>
                <a:ea typeface="华文楷体" pitchFamily="2" charset="-122"/>
              </a:rPr>
              <a:t>反证法证明：</a:t>
            </a:r>
            <a:br>
              <a:rPr lang="zh-CN" altLang="en-US" sz="2800" b="1" dirty="0">
                <a:latin typeface="华文楷体" pitchFamily="2" charset="-122"/>
                <a:ea typeface="华文楷体" pitchFamily="2" charset="-122"/>
              </a:rPr>
            </a:br>
            <a:r>
              <a:rPr lang="zh-CN" altLang="en-US" sz="2800" b="1" dirty="0">
                <a:latin typeface="华文楷体" pitchFamily="2" charset="-122"/>
                <a:ea typeface="华文楷体" pitchFamily="2" charset="-122"/>
              </a:rPr>
              <a:t>     假设</a:t>
            </a:r>
            <a:r>
              <a:rPr lang="en-US" altLang="zh-CN" sz="2800" b="1" dirty="0">
                <a:solidFill>
                  <a:srgbClr val="C00000"/>
                </a:solidFill>
                <a:latin typeface="华文楷体" pitchFamily="2" charset="-122"/>
                <a:ea typeface="华文楷体" pitchFamily="2" charset="-122"/>
              </a:rPr>
              <a:t>S(</a:t>
            </a:r>
            <a:r>
              <a:rPr lang="en-US" altLang="zh-CN" sz="2800" b="1" dirty="0" err="1">
                <a:solidFill>
                  <a:srgbClr val="C00000"/>
                </a:solidFill>
                <a:latin typeface="华文楷体" pitchFamily="2" charset="-122"/>
                <a:ea typeface="华文楷体" pitchFamily="2" charset="-122"/>
              </a:rPr>
              <a:t>k,s</a:t>
            </a:r>
            <a:r>
              <a:rPr lang="en-US" altLang="zh-CN" sz="2800" b="1" dirty="0">
                <a:solidFill>
                  <a:srgbClr val="C00000"/>
                </a:solidFill>
                <a:latin typeface="华文楷体" pitchFamily="2" charset="-122"/>
                <a:ea typeface="华文楷体" pitchFamily="2" charset="-122"/>
              </a:rPr>
              <a:t>)</a:t>
            </a:r>
            <a:r>
              <a:rPr lang="zh-CN" altLang="en-US" sz="2800" b="1" dirty="0">
                <a:solidFill>
                  <a:srgbClr val="C00000"/>
                </a:solidFill>
                <a:latin typeface="华文楷体" pitchFamily="2" charset="-122"/>
                <a:ea typeface="华文楷体" pitchFamily="2" charset="-122"/>
              </a:rPr>
              <a:t>不是从</a:t>
            </a:r>
            <a:r>
              <a:rPr lang="en-US" altLang="zh-CN" sz="2800" b="1" dirty="0">
                <a:solidFill>
                  <a:srgbClr val="C00000"/>
                </a:solidFill>
                <a:latin typeface="华文楷体" pitchFamily="2" charset="-122"/>
                <a:ea typeface="华文楷体" pitchFamily="2" charset="-122"/>
              </a:rPr>
              <a:t>k</a:t>
            </a:r>
            <a:r>
              <a:rPr lang="zh-CN" altLang="en-US" sz="2800" b="1" dirty="0">
                <a:solidFill>
                  <a:srgbClr val="C00000"/>
                </a:solidFill>
                <a:latin typeface="华文楷体" pitchFamily="2" charset="-122"/>
                <a:ea typeface="华文楷体" pitchFamily="2" charset="-122"/>
              </a:rPr>
              <a:t>到</a:t>
            </a:r>
            <a:r>
              <a:rPr lang="en-US" altLang="zh-CN" sz="2800" b="1" dirty="0">
                <a:solidFill>
                  <a:srgbClr val="C00000"/>
                </a:solidFill>
                <a:latin typeface="华文楷体" pitchFamily="2" charset="-122"/>
                <a:ea typeface="华文楷体" pitchFamily="2" charset="-122"/>
              </a:rPr>
              <a:t>s</a:t>
            </a:r>
            <a:r>
              <a:rPr lang="zh-CN" altLang="en-US" sz="2800" b="1" dirty="0">
                <a:solidFill>
                  <a:srgbClr val="C00000"/>
                </a:solidFill>
                <a:latin typeface="华文楷体" pitchFamily="2" charset="-122"/>
                <a:ea typeface="华文楷体" pitchFamily="2" charset="-122"/>
              </a:rPr>
              <a:t>的最短距离</a:t>
            </a:r>
            <a:r>
              <a:rPr lang="zh-CN" altLang="en-US" sz="2800" b="1" dirty="0">
                <a:latin typeface="华文楷体" pitchFamily="2" charset="-122"/>
                <a:ea typeface="华文楷体" pitchFamily="2" charset="-122"/>
              </a:rPr>
              <a:t>，那么必定存在另一条从</a:t>
            </a:r>
            <a:r>
              <a:rPr lang="en-US" altLang="zh-CN" sz="2800" b="1" dirty="0">
                <a:latin typeface="华文楷体" pitchFamily="2" charset="-122"/>
                <a:ea typeface="华文楷体" pitchFamily="2" charset="-122"/>
              </a:rPr>
              <a:t>k</a:t>
            </a:r>
            <a:r>
              <a:rPr lang="zh-CN" altLang="en-US" sz="2800" b="1" dirty="0">
                <a:latin typeface="华文楷体" pitchFamily="2" charset="-122"/>
                <a:ea typeface="华文楷体" pitchFamily="2" charset="-122"/>
              </a:rPr>
              <a:t>到</a:t>
            </a:r>
            <a:r>
              <a:rPr lang="en-US" altLang="zh-CN" sz="2800" b="1" dirty="0">
                <a:latin typeface="华文楷体" pitchFamily="2" charset="-122"/>
                <a:ea typeface="华文楷体" pitchFamily="2" charset="-122"/>
              </a:rPr>
              <a:t>s</a:t>
            </a:r>
            <a:r>
              <a:rPr lang="zh-CN" altLang="en-US" sz="2800" b="1" dirty="0">
                <a:latin typeface="华文楷体" pitchFamily="2" charset="-122"/>
                <a:ea typeface="华文楷体" pitchFamily="2" charset="-122"/>
              </a:rPr>
              <a:t>的最短路径</a:t>
            </a:r>
            <a:r>
              <a:rPr lang="en-US" altLang="zh-CN" sz="2800" b="1" dirty="0">
                <a:latin typeface="华文楷体" pitchFamily="2" charset="-122"/>
                <a:ea typeface="华文楷体" pitchFamily="2" charset="-122"/>
              </a:rPr>
              <a:t>S'(k,s)</a:t>
            </a:r>
            <a:r>
              <a:rPr lang="zh-CN" altLang="en-US" sz="2800" b="1" dirty="0">
                <a:latin typeface="华文楷体" pitchFamily="2" charset="-122"/>
                <a:ea typeface="华文楷体" pitchFamily="2" charset="-122"/>
              </a:rPr>
              <a:t>，那么</a:t>
            </a:r>
            <a:r>
              <a:rPr lang="en-US" altLang="zh-CN" sz="2800" b="1" dirty="0">
                <a:latin typeface="华文楷体" pitchFamily="2" charset="-122"/>
                <a:ea typeface="华文楷体" pitchFamily="2" charset="-122"/>
              </a:rPr>
              <a:t>S'(i,j)=S(i,k)+S'(k,s)+S(s,j)&lt;S(i,j)</a:t>
            </a:r>
            <a:r>
              <a:rPr lang="zh-CN" altLang="en-US" sz="2800" b="1" dirty="0">
                <a:latin typeface="华文楷体" pitchFamily="2" charset="-122"/>
                <a:ea typeface="华文楷体" pitchFamily="2" charset="-122"/>
              </a:rPr>
              <a:t>。则与</a:t>
            </a:r>
            <a:r>
              <a:rPr lang="en-US" altLang="zh-CN" sz="2800" b="1" dirty="0">
                <a:latin typeface="华文楷体" pitchFamily="2" charset="-122"/>
                <a:ea typeface="华文楷体" pitchFamily="2" charset="-122"/>
              </a:rPr>
              <a:t>S(i,j)</a:t>
            </a:r>
            <a:r>
              <a:rPr lang="zh-CN" altLang="en-US" sz="2800" b="1" dirty="0">
                <a:latin typeface="华文楷体" pitchFamily="2" charset="-122"/>
                <a:ea typeface="华文楷体" pitchFamily="2" charset="-122"/>
              </a:rPr>
              <a:t>是从</a:t>
            </a:r>
            <a:r>
              <a:rPr lang="en-US" altLang="zh-CN" sz="2800" b="1" dirty="0">
                <a:latin typeface="华文楷体" pitchFamily="2" charset="-122"/>
                <a:ea typeface="华文楷体" pitchFamily="2" charset="-122"/>
              </a:rPr>
              <a:t>i</a:t>
            </a:r>
            <a:r>
              <a:rPr lang="zh-CN" altLang="en-US" sz="2800" b="1" dirty="0">
                <a:latin typeface="华文楷体" pitchFamily="2" charset="-122"/>
                <a:ea typeface="华文楷体" pitchFamily="2" charset="-122"/>
              </a:rPr>
              <a:t>到</a:t>
            </a:r>
            <a:r>
              <a:rPr lang="en-US" altLang="zh-CN" sz="2800" b="1" dirty="0">
                <a:latin typeface="华文楷体" pitchFamily="2" charset="-122"/>
                <a:ea typeface="华文楷体" pitchFamily="2" charset="-122"/>
              </a:rPr>
              <a:t>j</a:t>
            </a:r>
            <a:r>
              <a:rPr lang="zh-CN" altLang="en-US" sz="2800" b="1" dirty="0">
                <a:latin typeface="华文楷体" pitchFamily="2" charset="-122"/>
                <a:ea typeface="华文楷体" pitchFamily="2" charset="-122"/>
              </a:rPr>
              <a:t>的最短路径相矛盾。因此该性质得证。</a:t>
            </a:r>
            <a:endParaRPr lang="zh-CN" altLang="en-US" sz="2800" b="1" dirty="0">
              <a:solidFill>
                <a:schemeClr val="hlink"/>
              </a:solidFill>
              <a:latin typeface="华文楷体" pitchFamily="2" charset="-122"/>
              <a:ea typeface="华文楷体" pitchFamily="2" charset="-122"/>
            </a:endParaRPr>
          </a:p>
          <a:p>
            <a:endParaRPr lang="zh-CN" altLang="en-US" dirty="0"/>
          </a:p>
        </p:txBody>
      </p:sp>
      <p:sp>
        <p:nvSpPr>
          <p:cNvPr id="61444" name="灯片编号占位符 3"/>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en-US" altLang="zh-CN" sz="1200" dirty="0">
                <a:latin typeface="Garamond" pitchFamily="18" charset="0"/>
                <a:cs typeface="Times New Roman" panose="02020603050405020304" pitchFamily="18" charset="0"/>
              </a:rPr>
              <a:t>51</a:t>
            </a:fld>
            <a:endParaRPr lang="en-US" altLang="zh-CN" sz="1200" dirty="0">
              <a:latin typeface="Garamond" pitchFamily="18" charset="0"/>
              <a:ea typeface="Times New Roman" panose="02020603050405020304" pitchFamily="18" charset="0"/>
              <a:cs typeface="Times New Roman" panose="02020603050405020304" pitchFamily="18" charset="0"/>
            </a:endParaRPr>
          </a:p>
        </p:txBody>
      </p:sp>
      <p:sp>
        <p:nvSpPr>
          <p:cNvPr id="2" name="矩形 1"/>
          <p:cNvSpPr/>
          <p:nvPr/>
        </p:nvSpPr>
        <p:spPr>
          <a:xfrm>
            <a:off x="4876395" y="2708920"/>
            <a:ext cx="3781805" cy="52322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zh-CN" sz="2800" b="1" dirty="0">
                <a:latin typeface="华文楷体" pitchFamily="2" charset="-122"/>
                <a:ea typeface="华文楷体" pitchFamily="2" charset="-122"/>
              </a:rPr>
              <a:t>S(</a:t>
            </a:r>
            <a:r>
              <a:rPr lang="en-US" altLang="zh-CN" sz="2800" b="1" dirty="0" err="1">
                <a:latin typeface="华文楷体" pitchFamily="2" charset="-122"/>
                <a:ea typeface="华文楷体" pitchFamily="2" charset="-122"/>
              </a:rPr>
              <a:t>i,j</a:t>
            </a:r>
            <a:r>
              <a:rPr lang="en-US" altLang="zh-CN" sz="2800" b="1" dirty="0">
                <a:latin typeface="华文楷体" pitchFamily="2" charset="-122"/>
                <a:ea typeface="华文楷体" pitchFamily="2" charset="-122"/>
              </a:rPr>
              <a:t>)=S(</a:t>
            </a:r>
            <a:r>
              <a:rPr lang="en-US" altLang="zh-CN" sz="2800" b="1" dirty="0" err="1">
                <a:latin typeface="华文楷体" pitchFamily="2" charset="-122"/>
                <a:ea typeface="华文楷体" pitchFamily="2" charset="-122"/>
              </a:rPr>
              <a:t>i,k</a:t>
            </a:r>
            <a:r>
              <a:rPr lang="en-US" altLang="zh-CN" sz="2800" b="1" dirty="0">
                <a:latin typeface="华文楷体" pitchFamily="2" charset="-122"/>
                <a:ea typeface="华文楷体" pitchFamily="2" charset="-122"/>
              </a:rPr>
              <a:t>)+S(</a:t>
            </a:r>
            <a:r>
              <a:rPr lang="en-US" altLang="zh-CN" sz="2800" b="1" dirty="0" err="1">
                <a:latin typeface="华文楷体" pitchFamily="2" charset="-122"/>
                <a:ea typeface="华文楷体" pitchFamily="2" charset="-122"/>
              </a:rPr>
              <a:t>k,s</a:t>
            </a:r>
            <a:r>
              <a:rPr lang="en-US" altLang="zh-CN" sz="2800" b="1" dirty="0">
                <a:latin typeface="华文楷体" pitchFamily="2" charset="-122"/>
                <a:ea typeface="华文楷体" pitchFamily="2" charset="-122"/>
              </a:rPr>
              <a:t>)+S(</a:t>
            </a:r>
            <a:r>
              <a:rPr lang="en-US" altLang="zh-CN" sz="2800" b="1" dirty="0" err="1">
                <a:latin typeface="华文楷体" pitchFamily="2" charset="-122"/>
                <a:ea typeface="华文楷体" pitchFamily="2" charset="-122"/>
              </a:rPr>
              <a:t>s,j</a:t>
            </a:r>
            <a:r>
              <a:rPr lang="en-US" altLang="zh-CN" sz="2800" b="1" dirty="0">
                <a:latin typeface="华文楷体" pitchFamily="2" charset="-122"/>
                <a:ea typeface="华文楷体" pitchFamily="2" charset="-122"/>
              </a:rPr>
              <a:t>) </a:t>
            </a:r>
            <a:endParaRPr lang="zh-CN" altLang="en-US" sz="2800" dirty="0"/>
          </a:p>
        </p:txBody>
      </p:sp>
    </p:spTree>
    <p:extLst>
      <p:ext uri="{BB962C8B-B14F-4D97-AF65-F5344CB8AC3E}">
        <p14:creationId xmlns:p14="http://schemas.microsoft.com/office/powerpoint/2010/main" val="12259466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52</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62467" name="Rectangle 2"/>
          <p:cNvSpPr>
            <a:spLocks noGrp="1"/>
          </p:cNvSpPr>
          <p:nvPr>
            <p:ph type="title"/>
          </p:nvPr>
        </p:nvSpPr>
        <p:spPr>
          <a:ln/>
        </p:spPr>
        <p:txBody>
          <a:bodyPr vert="horz" wrap="square" lIns="91440" tIns="45720" rIns="91440" bIns="45720" anchor="t" anchorCtr="0"/>
          <a:lstStyle/>
          <a:p>
            <a:pPr>
              <a:buNone/>
            </a:pPr>
            <a:r>
              <a:rPr lang="en-US" altLang="zh-CN" dirty="0">
                <a:latin typeface="Times New Roman" panose="02020603050405020304" pitchFamily="18" charset="0"/>
                <a:ea typeface="黑体" panose="02010609060101010101" pitchFamily="49" charset="-122"/>
              </a:rPr>
              <a:t>4.5 </a:t>
            </a:r>
            <a:r>
              <a:rPr lang="zh-CN" altLang="en-US" dirty="0">
                <a:latin typeface="Times New Roman" panose="02020603050405020304" pitchFamily="18" charset="0"/>
                <a:ea typeface="黑体" panose="02010609060101010101" pitchFamily="49" charset="-122"/>
              </a:rPr>
              <a:t>单源最短路径</a:t>
            </a:r>
          </a:p>
        </p:txBody>
      </p:sp>
      <p:sp>
        <p:nvSpPr>
          <p:cNvPr id="340995" name="Rectangle 3"/>
          <p:cNvSpPr>
            <a:spLocks noGrp="1" noChangeArrowheads="1"/>
          </p:cNvSpPr>
          <p:nvPr>
            <p:ph idx="1"/>
          </p:nvPr>
        </p:nvSpPr>
        <p:spPr>
          <a:xfrm>
            <a:off x="457200" y="1196975"/>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400" b="1" i="0" u="none" strike="noStrike" kern="0" cap="none" spc="0" normalizeH="0" baseline="0" noProof="0" dirty="0">
                <a:ln>
                  <a:noFill/>
                </a:ln>
                <a:solidFill>
                  <a:schemeClr va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计算复杂性</a:t>
            </a:r>
          </a:p>
          <a:p>
            <a:pPr marL="0" marR="0" lvl="0" indent="0" algn="just"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对于具有</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n</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个顶点和</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e</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条边的带权有向图，如果用带权邻接矩阵表示这个图，那么</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Dijkstra</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算法的主循环体需要      时间。这个循环需要执行</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n-1</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次，所以完成循环需要        时间。算法的其余部分所需要时间不超过           。</a:t>
            </a:r>
          </a:p>
        </p:txBody>
      </p:sp>
      <p:sp>
        <p:nvSpPr>
          <p:cNvPr id="62469" name="Rectangle 5"/>
          <p:cNvSpPr/>
          <p:nvPr/>
        </p:nvSpPr>
        <p:spPr>
          <a:xfrm>
            <a:off x="0" y="3328988"/>
            <a:ext cx="9144000" cy="0"/>
          </a:xfrm>
          <a:prstGeom prst="rect">
            <a:avLst/>
          </a:prstGeom>
          <a:noFill/>
          <a:ln w="6350">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endParaRPr lang="zh-CN" altLang="en-US" dirty="0">
              <a:solidFill>
                <a:srgbClr val="000066"/>
              </a:solidFill>
              <a:ea typeface="楷体_GB2312" pitchFamily="49" charset="-122"/>
            </a:endParaRPr>
          </a:p>
        </p:txBody>
      </p:sp>
      <p:graphicFrame>
        <p:nvGraphicFramePr>
          <p:cNvPr id="62470" name="Object 4"/>
          <p:cNvGraphicFramePr>
            <a:graphicFrameLocks noChangeAspect="1"/>
          </p:cNvGraphicFramePr>
          <p:nvPr/>
        </p:nvGraphicFramePr>
        <p:xfrm>
          <a:off x="7452320" y="2280443"/>
          <a:ext cx="576262" cy="336550"/>
        </p:xfrm>
        <a:graphic>
          <a:graphicData uri="http://schemas.openxmlformats.org/presentationml/2006/ole">
            <mc:AlternateContent xmlns:mc="http://schemas.openxmlformats.org/markup-compatibility/2006">
              <mc:Choice xmlns:v="urn:schemas-microsoft-com:vml" Requires="v">
                <p:oleObj r:id="rId2" imgW="342900" imgH="203200" progId="Equation.3">
                  <p:embed/>
                </p:oleObj>
              </mc:Choice>
              <mc:Fallback>
                <p:oleObj r:id="rId2" imgW="342900" imgH="203200" progId="Equation.3">
                  <p:embed/>
                  <p:pic>
                    <p:nvPicPr>
                      <p:cNvPr id="62470" name="Object 4"/>
                      <p:cNvPicPr/>
                      <p:nvPr/>
                    </p:nvPicPr>
                    <p:blipFill>
                      <a:blip r:embed="rId3"/>
                      <a:stretch>
                        <a:fillRect/>
                      </a:stretch>
                    </p:blipFill>
                    <p:spPr>
                      <a:xfrm>
                        <a:off x="7452320" y="2280443"/>
                        <a:ext cx="576262" cy="336550"/>
                      </a:xfrm>
                      <a:prstGeom prst="rect">
                        <a:avLst/>
                      </a:prstGeom>
                      <a:noFill/>
                      <a:ln w="38100">
                        <a:noFill/>
                        <a:miter/>
                      </a:ln>
                    </p:spPr>
                  </p:pic>
                </p:oleObj>
              </mc:Fallback>
            </mc:AlternateContent>
          </a:graphicData>
        </a:graphic>
      </p:graphicFrame>
      <p:sp>
        <p:nvSpPr>
          <p:cNvPr id="62471" name="Rectangle 7"/>
          <p:cNvSpPr/>
          <p:nvPr/>
        </p:nvSpPr>
        <p:spPr>
          <a:xfrm>
            <a:off x="0" y="3314700"/>
            <a:ext cx="9144000" cy="0"/>
          </a:xfrm>
          <a:prstGeom prst="rect">
            <a:avLst/>
          </a:prstGeom>
          <a:noFill/>
          <a:ln w="6350">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endParaRPr lang="zh-CN" altLang="en-US" dirty="0">
              <a:solidFill>
                <a:srgbClr val="000066"/>
              </a:solidFill>
              <a:ea typeface="楷体_GB2312" pitchFamily="49" charset="-122"/>
            </a:endParaRPr>
          </a:p>
        </p:txBody>
      </p:sp>
      <p:graphicFrame>
        <p:nvGraphicFramePr>
          <p:cNvPr id="62472" name="Object 6"/>
          <p:cNvGraphicFramePr>
            <a:graphicFrameLocks noChangeAspect="1"/>
          </p:cNvGraphicFramePr>
          <p:nvPr/>
        </p:nvGraphicFramePr>
        <p:xfrm>
          <a:off x="6858000" y="2643188"/>
          <a:ext cx="719138" cy="392112"/>
        </p:xfrm>
        <a:graphic>
          <a:graphicData uri="http://schemas.openxmlformats.org/presentationml/2006/ole">
            <mc:AlternateContent xmlns:mc="http://schemas.openxmlformats.org/markup-compatibility/2006">
              <mc:Choice xmlns:v="urn:schemas-microsoft-com:vml" Requires="v">
                <p:oleObj r:id="rId4" imgW="419100" imgH="228600" progId="Equation.3">
                  <p:embed/>
                </p:oleObj>
              </mc:Choice>
              <mc:Fallback>
                <p:oleObj r:id="rId4" imgW="419100" imgH="228600" progId="Equation.3">
                  <p:embed/>
                  <p:pic>
                    <p:nvPicPr>
                      <p:cNvPr id="62472" name="Object 6"/>
                      <p:cNvPicPr/>
                      <p:nvPr/>
                    </p:nvPicPr>
                    <p:blipFill>
                      <a:blip r:embed="rId5"/>
                      <a:stretch>
                        <a:fillRect/>
                      </a:stretch>
                    </p:blipFill>
                    <p:spPr>
                      <a:xfrm>
                        <a:off x="6858000" y="2643188"/>
                        <a:ext cx="719138" cy="392112"/>
                      </a:xfrm>
                      <a:prstGeom prst="rect">
                        <a:avLst/>
                      </a:prstGeom>
                      <a:noFill/>
                      <a:ln w="38100">
                        <a:noFill/>
                        <a:miter/>
                      </a:ln>
                    </p:spPr>
                  </p:pic>
                </p:oleObj>
              </mc:Fallback>
            </mc:AlternateContent>
          </a:graphicData>
        </a:graphic>
      </p:graphicFrame>
      <p:graphicFrame>
        <p:nvGraphicFramePr>
          <p:cNvPr id="62473" name="Object 14"/>
          <p:cNvGraphicFramePr>
            <a:graphicFrameLocks noChangeAspect="1"/>
          </p:cNvGraphicFramePr>
          <p:nvPr/>
        </p:nvGraphicFramePr>
        <p:xfrm>
          <a:off x="5214938" y="3071813"/>
          <a:ext cx="719137" cy="392112"/>
        </p:xfrm>
        <a:graphic>
          <a:graphicData uri="http://schemas.openxmlformats.org/presentationml/2006/ole">
            <mc:AlternateContent xmlns:mc="http://schemas.openxmlformats.org/markup-compatibility/2006">
              <mc:Choice xmlns:v="urn:schemas-microsoft-com:vml" Requires="v">
                <p:oleObj r:id="rId6" imgW="419100" imgH="228600" progId="Equation.3">
                  <p:embed/>
                </p:oleObj>
              </mc:Choice>
              <mc:Fallback>
                <p:oleObj r:id="rId6" imgW="419100" imgH="228600" progId="Equation.3">
                  <p:embed/>
                  <p:pic>
                    <p:nvPicPr>
                      <p:cNvPr id="62473" name="Object 14"/>
                      <p:cNvPicPr/>
                      <p:nvPr/>
                    </p:nvPicPr>
                    <p:blipFill>
                      <a:blip r:embed="rId5"/>
                      <a:stretch>
                        <a:fillRect/>
                      </a:stretch>
                    </p:blipFill>
                    <p:spPr>
                      <a:xfrm>
                        <a:off x="5214938" y="3071813"/>
                        <a:ext cx="719137" cy="392112"/>
                      </a:xfrm>
                      <a:prstGeom prst="rect">
                        <a:avLst/>
                      </a:prstGeom>
                      <a:noFill/>
                      <a:ln w="38100">
                        <a:noFill/>
                        <a:miter/>
                      </a:ln>
                    </p:spPr>
                  </p:pic>
                </p:oleObj>
              </mc:Fallback>
            </mc:AlternateContent>
          </a:graphicData>
        </a:graphic>
      </p:graphicFrame>
      <p:pic>
        <p:nvPicPr>
          <p:cNvPr id="10" name="Picture 4" descr="t44"/>
          <p:cNvPicPr>
            <a:picLocks noChangeAspect="1"/>
          </p:cNvPicPr>
          <p:nvPr/>
        </p:nvPicPr>
        <p:blipFill>
          <a:blip r:embed="rId7"/>
          <a:srcRect/>
          <a:stretch>
            <a:fillRect/>
          </a:stretch>
        </p:blipFill>
        <p:spPr>
          <a:xfrm>
            <a:off x="755576" y="3717032"/>
            <a:ext cx="2336492" cy="2404044"/>
          </a:xfrm>
          <a:prstGeom prst="rect">
            <a:avLst/>
          </a:prstGeom>
          <a:ln/>
        </p:spPr>
      </p:pic>
      <p:graphicFrame>
        <p:nvGraphicFramePr>
          <p:cNvPr id="2" name="表格 1"/>
          <p:cNvGraphicFramePr>
            <a:graphicFrameLocks noGrp="1"/>
          </p:cNvGraphicFramePr>
          <p:nvPr/>
        </p:nvGraphicFramePr>
        <p:xfrm>
          <a:off x="3569852" y="4159249"/>
          <a:ext cx="4775450" cy="1524000"/>
        </p:xfrm>
        <a:graphic>
          <a:graphicData uri="http://schemas.openxmlformats.org/drawingml/2006/table">
            <a:tbl>
              <a:tblPr firstRow="1" bandRow="1">
                <a:tableStyleId>{5940675A-B579-460E-94D1-54222C63F5DA}</a:tableStyleId>
              </a:tblPr>
              <a:tblGrid>
                <a:gridCol w="955090">
                  <a:extLst>
                    <a:ext uri="{9D8B030D-6E8A-4147-A177-3AD203B41FA5}">
                      <a16:colId xmlns:a16="http://schemas.microsoft.com/office/drawing/2014/main" val="80352638"/>
                    </a:ext>
                  </a:extLst>
                </a:gridCol>
                <a:gridCol w="955090">
                  <a:extLst>
                    <a:ext uri="{9D8B030D-6E8A-4147-A177-3AD203B41FA5}">
                      <a16:colId xmlns:a16="http://schemas.microsoft.com/office/drawing/2014/main" val="2518705394"/>
                    </a:ext>
                  </a:extLst>
                </a:gridCol>
                <a:gridCol w="955090">
                  <a:extLst>
                    <a:ext uri="{9D8B030D-6E8A-4147-A177-3AD203B41FA5}">
                      <a16:colId xmlns:a16="http://schemas.microsoft.com/office/drawing/2014/main" val="4240701029"/>
                    </a:ext>
                  </a:extLst>
                </a:gridCol>
                <a:gridCol w="955090">
                  <a:extLst>
                    <a:ext uri="{9D8B030D-6E8A-4147-A177-3AD203B41FA5}">
                      <a16:colId xmlns:a16="http://schemas.microsoft.com/office/drawing/2014/main" val="4293525324"/>
                    </a:ext>
                  </a:extLst>
                </a:gridCol>
                <a:gridCol w="955090">
                  <a:extLst>
                    <a:ext uri="{9D8B030D-6E8A-4147-A177-3AD203B41FA5}">
                      <a16:colId xmlns:a16="http://schemas.microsoft.com/office/drawing/2014/main" val="3744521621"/>
                    </a:ext>
                  </a:extLst>
                </a:gridCol>
              </a:tblGrid>
              <a:tr h="304800">
                <a:tc>
                  <a:txBody>
                    <a:bodyPr/>
                    <a:lstStyle/>
                    <a:p>
                      <a:pPr algn="ctr"/>
                      <a:r>
                        <a:rPr lang="en-US" altLang="zh-CN" sz="1200" dirty="0"/>
                        <a:t>max</a:t>
                      </a:r>
                      <a:endParaRPr lang="zh-CN" altLang="en-US" sz="1200" dirty="0"/>
                    </a:p>
                  </a:txBody>
                  <a:tcPr/>
                </a:tc>
                <a:tc>
                  <a:txBody>
                    <a:bodyPr/>
                    <a:lstStyle/>
                    <a:p>
                      <a:pPr algn="ctr"/>
                      <a:r>
                        <a:rPr lang="en-US" altLang="zh-CN" sz="1200" dirty="0">
                          <a:solidFill>
                            <a:srgbClr val="C00000"/>
                          </a:solidFill>
                        </a:rPr>
                        <a:t>10</a:t>
                      </a:r>
                      <a:endParaRPr lang="zh-CN" altLang="en-US" sz="1200" dirty="0">
                        <a:solidFill>
                          <a:srgbClr val="C00000"/>
                        </a:solidFill>
                      </a:endParaRPr>
                    </a:p>
                  </a:txBody>
                  <a:tcPr/>
                </a:tc>
                <a:tc>
                  <a:txBody>
                    <a:bodyPr/>
                    <a:lstStyle/>
                    <a:p>
                      <a:pPr algn="ctr"/>
                      <a:r>
                        <a:rPr lang="en-US" altLang="zh-CN" sz="1200" dirty="0"/>
                        <a:t>max</a:t>
                      </a:r>
                      <a:endParaRPr lang="zh-CN" altLang="en-US" sz="1200" dirty="0"/>
                    </a:p>
                  </a:txBody>
                  <a:tcPr/>
                </a:tc>
                <a:tc>
                  <a:txBody>
                    <a:bodyPr/>
                    <a:lstStyle/>
                    <a:p>
                      <a:pPr algn="ctr"/>
                      <a:r>
                        <a:rPr lang="en-US" altLang="zh-CN" sz="1200" dirty="0">
                          <a:solidFill>
                            <a:srgbClr val="C00000"/>
                          </a:solidFill>
                        </a:rPr>
                        <a:t>30</a:t>
                      </a:r>
                      <a:endParaRPr lang="zh-CN" altLang="en-US" sz="1200" dirty="0">
                        <a:solidFill>
                          <a:srgbClr val="C00000"/>
                        </a:solidFill>
                      </a:endParaRPr>
                    </a:p>
                  </a:txBody>
                  <a:tcPr/>
                </a:tc>
                <a:tc>
                  <a:txBody>
                    <a:bodyPr/>
                    <a:lstStyle/>
                    <a:p>
                      <a:pPr algn="ctr"/>
                      <a:r>
                        <a:rPr lang="en-US" altLang="zh-CN" sz="1200" dirty="0">
                          <a:solidFill>
                            <a:srgbClr val="C00000"/>
                          </a:solidFill>
                        </a:rPr>
                        <a:t>100</a:t>
                      </a:r>
                      <a:endParaRPr lang="zh-CN" altLang="en-US" sz="1200" dirty="0">
                        <a:solidFill>
                          <a:srgbClr val="C00000"/>
                        </a:solidFill>
                      </a:endParaRPr>
                    </a:p>
                  </a:txBody>
                  <a:tcPr/>
                </a:tc>
                <a:extLst>
                  <a:ext uri="{0D108BD9-81ED-4DB2-BD59-A6C34878D82A}">
                    <a16:rowId xmlns:a16="http://schemas.microsoft.com/office/drawing/2014/main" val="3743125009"/>
                  </a:ext>
                </a:extLst>
              </a:tr>
              <a:tr h="304800">
                <a:tc>
                  <a:txBody>
                    <a:bodyPr/>
                    <a:lstStyle/>
                    <a:p>
                      <a:pPr algn="ctr"/>
                      <a:r>
                        <a:rPr lang="en-US" altLang="zh-CN" sz="1200" dirty="0"/>
                        <a:t>max</a:t>
                      </a:r>
                      <a:endParaRPr lang="zh-CN" altLang="en-US" sz="1200" dirty="0"/>
                    </a:p>
                  </a:txBody>
                  <a:tcPr/>
                </a:tc>
                <a:tc>
                  <a:txBody>
                    <a:bodyPr/>
                    <a:lstStyle/>
                    <a:p>
                      <a:pPr algn="ctr"/>
                      <a:r>
                        <a:rPr lang="en-US" altLang="zh-CN" sz="1200" dirty="0"/>
                        <a:t>max</a:t>
                      </a:r>
                      <a:endParaRPr lang="zh-CN" altLang="en-US" sz="1200" dirty="0"/>
                    </a:p>
                  </a:txBody>
                  <a:tcPr/>
                </a:tc>
                <a:tc>
                  <a:txBody>
                    <a:bodyPr/>
                    <a:lstStyle/>
                    <a:p>
                      <a:pPr algn="ctr"/>
                      <a:r>
                        <a:rPr lang="en-US" altLang="zh-CN" sz="1200" dirty="0">
                          <a:solidFill>
                            <a:srgbClr val="C00000"/>
                          </a:solidFill>
                        </a:rPr>
                        <a:t>50</a:t>
                      </a:r>
                      <a:endParaRPr lang="zh-CN" altLang="en-US" sz="1200" dirty="0">
                        <a:solidFill>
                          <a:srgbClr val="C00000"/>
                        </a:solidFill>
                      </a:endParaRPr>
                    </a:p>
                  </a:txBody>
                  <a:tcPr/>
                </a:tc>
                <a:tc>
                  <a:txBody>
                    <a:bodyPr/>
                    <a:lstStyle/>
                    <a:p>
                      <a:pPr algn="ctr"/>
                      <a:r>
                        <a:rPr lang="en-US" altLang="zh-CN" sz="1200" dirty="0"/>
                        <a:t>max</a:t>
                      </a:r>
                      <a:endParaRPr lang="zh-CN" altLang="en-US" sz="1200" dirty="0"/>
                    </a:p>
                  </a:txBody>
                  <a:tcPr/>
                </a:tc>
                <a:tc>
                  <a:txBody>
                    <a:bodyPr/>
                    <a:lstStyle/>
                    <a:p>
                      <a:pPr algn="ctr"/>
                      <a:r>
                        <a:rPr lang="en-US" altLang="zh-CN" sz="1200" dirty="0"/>
                        <a:t>max</a:t>
                      </a:r>
                      <a:endParaRPr lang="zh-CN" altLang="en-US" sz="1200" dirty="0"/>
                    </a:p>
                  </a:txBody>
                  <a:tcPr/>
                </a:tc>
                <a:extLst>
                  <a:ext uri="{0D108BD9-81ED-4DB2-BD59-A6C34878D82A}">
                    <a16:rowId xmlns:a16="http://schemas.microsoft.com/office/drawing/2014/main" val="2551160827"/>
                  </a:ext>
                </a:extLst>
              </a:tr>
              <a:tr h="304800">
                <a:tc>
                  <a:txBody>
                    <a:bodyPr/>
                    <a:lstStyle/>
                    <a:p>
                      <a:pPr algn="ctr"/>
                      <a:r>
                        <a:rPr lang="en-US" altLang="zh-CN" sz="1200" dirty="0"/>
                        <a:t>max</a:t>
                      </a:r>
                      <a:endParaRPr lang="zh-CN" altLang="en-US" sz="1200" dirty="0"/>
                    </a:p>
                  </a:txBody>
                  <a:tcPr/>
                </a:tc>
                <a:tc>
                  <a:txBody>
                    <a:bodyPr/>
                    <a:lstStyle/>
                    <a:p>
                      <a:pPr algn="ctr"/>
                      <a:r>
                        <a:rPr lang="en-US" altLang="zh-CN" sz="1200" dirty="0"/>
                        <a:t>max</a:t>
                      </a:r>
                      <a:endParaRPr lang="zh-CN" altLang="en-US" sz="1200" dirty="0"/>
                    </a:p>
                  </a:txBody>
                  <a:tcPr/>
                </a:tc>
                <a:tc>
                  <a:txBody>
                    <a:bodyPr/>
                    <a:lstStyle/>
                    <a:p>
                      <a:pPr algn="ctr"/>
                      <a:r>
                        <a:rPr lang="en-US" altLang="zh-CN" sz="1200" dirty="0"/>
                        <a:t>max</a:t>
                      </a:r>
                      <a:endParaRPr lang="zh-CN" altLang="en-US" sz="1200" dirty="0"/>
                    </a:p>
                  </a:txBody>
                  <a:tcPr/>
                </a:tc>
                <a:tc>
                  <a:txBody>
                    <a:bodyPr/>
                    <a:lstStyle/>
                    <a:p>
                      <a:pPr algn="ctr"/>
                      <a:r>
                        <a:rPr lang="en-US" altLang="zh-CN" sz="1200" dirty="0"/>
                        <a:t>max</a:t>
                      </a:r>
                      <a:endParaRPr lang="zh-CN" altLang="en-US" sz="1200" dirty="0"/>
                    </a:p>
                  </a:txBody>
                  <a:tcPr/>
                </a:tc>
                <a:tc>
                  <a:txBody>
                    <a:bodyPr/>
                    <a:lstStyle/>
                    <a:p>
                      <a:pPr algn="ctr"/>
                      <a:r>
                        <a:rPr lang="en-US" altLang="zh-CN" sz="1200" dirty="0">
                          <a:solidFill>
                            <a:srgbClr val="C00000"/>
                          </a:solidFill>
                        </a:rPr>
                        <a:t>10</a:t>
                      </a:r>
                      <a:endParaRPr lang="zh-CN" altLang="en-US" sz="1200" dirty="0">
                        <a:solidFill>
                          <a:srgbClr val="C00000"/>
                        </a:solidFill>
                      </a:endParaRPr>
                    </a:p>
                  </a:txBody>
                  <a:tcPr/>
                </a:tc>
                <a:extLst>
                  <a:ext uri="{0D108BD9-81ED-4DB2-BD59-A6C34878D82A}">
                    <a16:rowId xmlns:a16="http://schemas.microsoft.com/office/drawing/2014/main" val="3663060328"/>
                  </a:ext>
                </a:extLst>
              </a:tr>
              <a:tr h="304800">
                <a:tc>
                  <a:txBody>
                    <a:bodyPr/>
                    <a:lstStyle/>
                    <a:p>
                      <a:pPr algn="ctr"/>
                      <a:r>
                        <a:rPr lang="en-US" altLang="zh-CN" sz="1200" dirty="0"/>
                        <a:t>max</a:t>
                      </a:r>
                      <a:endParaRPr lang="zh-CN" altLang="en-US" sz="1200" dirty="0"/>
                    </a:p>
                  </a:txBody>
                  <a:tcPr/>
                </a:tc>
                <a:tc>
                  <a:txBody>
                    <a:bodyPr/>
                    <a:lstStyle/>
                    <a:p>
                      <a:pPr algn="ctr"/>
                      <a:r>
                        <a:rPr lang="en-US" altLang="zh-CN" sz="1200" dirty="0"/>
                        <a:t>max</a:t>
                      </a:r>
                      <a:endParaRPr lang="zh-CN" altLang="en-US" sz="1200" dirty="0"/>
                    </a:p>
                  </a:txBody>
                  <a:tcPr/>
                </a:tc>
                <a:tc>
                  <a:txBody>
                    <a:bodyPr/>
                    <a:lstStyle/>
                    <a:p>
                      <a:pPr algn="ctr"/>
                      <a:r>
                        <a:rPr lang="en-US" altLang="zh-CN" sz="1200" dirty="0">
                          <a:solidFill>
                            <a:srgbClr val="C00000"/>
                          </a:solidFill>
                        </a:rPr>
                        <a:t>20</a:t>
                      </a:r>
                      <a:endParaRPr lang="zh-CN" altLang="en-US" sz="1200" dirty="0">
                        <a:solidFill>
                          <a:srgbClr val="C00000"/>
                        </a:solidFill>
                      </a:endParaRPr>
                    </a:p>
                  </a:txBody>
                  <a:tcPr/>
                </a:tc>
                <a:tc>
                  <a:txBody>
                    <a:bodyPr/>
                    <a:lstStyle/>
                    <a:p>
                      <a:pPr algn="ctr"/>
                      <a:r>
                        <a:rPr lang="en-US" altLang="zh-CN" sz="1200" dirty="0"/>
                        <a:t>max</a:t>
                      </a:r>
                      <a:endParaRPr lang="zh-CN" altLang="en-US" sz="1200" dirty="0"/>
                    </a:p>
                  </a:txBody>
                  <a:tcPr/>
                </a:tc>
                <a:tc>
                  <a:txBody>
                    <a:bodyPr/>
                    <a:lstStyle/>
                    <a:p>
                      <a:pPr algn="ctr"/>
                      <a:r>
                        <a:rPr lang="en-US" altLang="zh-CN" sz="1200" dirty="0">
                          <a:solidFill>
                            <a:srgbClr val="C00000"/>
                          </a:solidFill>
                        </a:rPr>
                        <a:t>60</a:t>
                      </a:r>
                      <a:endParaRPr lang="zh-CN" altLang="en-US" sz="1200" dirty="0">
                        <a:solidFill>
                          <a:srgbClr val="C00000"/>
                        </a:solidFill>
                      </a:endParaRPr>
                    </a:p>
                  </a:txBody>
                  <a:tcPr/>
                </a:tc>
                <a:extLst>
                  <a:ext uri="{0D108BD9-81ED-4DB2-BD59-A6C34878D82A}">
                    <a16:rowId xmlns:a16="http://schemas.microsoft.com/office/drawing/2014/main" val="2094400985"/>
                  </a:ext>
                </a:extLst>
              </a:tr>
              <a:tr h="304800">
                <a:tc>
                  <a:txBody>
                    <a:bodyPr/>
                    <a:lstStyle/>
                    <a:p>
                      <a:pPr algn="ctr"/>
                      <a:r>
                        <a:rPr lang="en-US" altLang="zh-CN" sz="1200" dirty="0"/>
                        <a:t>max</a:t>
                      </a:r>
                      <a:endParaRPr lang="zh-CN" altLang="en-US" sz="1200" dirty="0"/>
                    </a:p>
                  </a:txBody>
                  <a:tcPr/>
                </a:tc>
                <a:tc>
                  <a:txBody>
                    <a:bodyPr/>
                    <a:lstStyle/>
                    <a:p>
                      <a:pPr algn="ctr"/>
                      <a:r>
                        <a:rPr lang="en-US" altLang="zh-CN" sz="1200" dirty="0"/>
                        <a:t>max</a:t>
                      </a:r>
                      <a:endParaRPr lang="zh-CN" altLang="en-US" sz="1200" dirty="0"/>
                    </a:p>
                  </a:txBody>
                  <a:tcPr/>
                </a:tc>
                <a:tc>
                  <a:txBody>
                    <a:bodyPr/>
                    <a:lstStyle/>
                    <a:p>
                      <a:pPr algn="ctr"/>
                      <a:r>
                        <a:rPr lang="en-US" altLang="zh-CN" sz="1200" dirty="0"/>
                        <a:t>max</a:t>
                      </a:r>
                      <a:endParaRPr lang="zh-CN" altLang="en-US" sz="1200" dirty="0"/>
                    </a:p>
                  </a:txBody>
                  <a:tcPr/>
                </a:tc>
                <a:tc>
                  <a:txBody>
                    <a:bodyPr/>
                    <a:lstStyle/>
                    <a:p>
                      <a:pPr algn="ctr"/>
                      <a:r>
                        <a:rPr lang="en-US" altLang="zh-CN" sz="1200" dirty="0"/>
                        <a:t>max</a:t>
                      </a:r>
                      <a:endParaRPr lang="zh-CN" altLang="en-US" sz="1200" dirty="0"/>
                    </a:p>
                  </a:txBody>
                  <a:tcPr/>
                </a:tc>
                <a:tc>
                  <a:txBody>
                    <a:bodyPr/>
                    <a:lstStyle/>
                    <a:p>
                      <a:pPr algn="ctr"/>
                      <a:r>
                        <a:rPr lang="en-US" altLang="zh-CN" sz="1200" dirty="0"/>
                        <a:t>max</a:t>
                      </a:r>
                      <a:endParaRPr lang="zh-CN" altLang="en-US" sz="1200" dirty="0"/>
                    </a:p>
                  </a:txBody>
                  <a:tcPr/>
                </a:tc>
                <a:extLst>
                  <a:ext uri="{0D108BD9-81ED-4DB2-BD59-A6C34878D82A}">
                    <a16:rowId xmlns:a16="http://schemas.microsoft.com/office/drawing/2014/main" val="455996177"/>
                  </a:ext>
                </a:extLst>
              </a:tr>
            </a:tbl>
          </a:graphicData>
        </a:graphic>
      </p:graphicFrame>
      <p:sp>
        <p:nvSpPr>
          <p:cNvPr id="3" name="矩形 2"/>
          <p:cNvSpPr/>
          <p:nvPr/>
        </p:nvSpPr>
        <p:spPr>
          <a:xfrm>
            <a:off x="4937105" y="5781973"/>
            <a:ext cx="2040943" cy="461665"/>
          </a:xfrm>
          <a:prstGeom prst="rect">
            <a:avLst/>
          </a:prstGeom>
        </p:spPr>
        <p:txBody>
          <a:bodyPr wrap="none">
            <a:spAutoFit/>
          </a:bodyPr>
          <a:lstStyle/>
          <a:p>
            <a:r>
              <a:rPr lang="zh-CN" altLang="en-US" sz="2400" b="1" kern="0" dirty="0">
                <a:solidFill>
                  <a:schemeClr val="tx1"/>
                </a:solidFill>
                <a:latin typeface="Times New Roman" panose="02020603050405020304" pitchFamily="18" charset="0"/>
                <a:cs typeface="Times New Roman" panose="02020603050405020304" pitchFamily="18" charset="0"/>
              </a:rPr>
              <a:t>带权邻接矩阵</a:t>
            </a:r>
            <a:endParaRPr lang="zh-CN" altLang="en-US" sz="2400" dirty="0"/>
          </a:p>
        </p:txBody>
      </p:sp>
    </p:spTree>
    <p:extLst>
      <p:ext uri="{BB962C8B-B14F-4D97-AF65-F5344CB8AC3E}">
        <p14:creationId xmlns:p14="http://schemas.microsoft.com/office/powerpoint/2010/main" val="3318438722"/>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457200" y="277813"/>
            <a:ext cx="8229600" cy="774700"/>
          </a:xfrm>
          <a:ln/>
        </p:spPr>
        <p:txBody>
          <a:bodyPr vert="horz" wrap="square" lIns="91440" tIns="45720" rIns="91440" bIns="45720" anchor="t" anchorCtr="0"/>
          <a:lstStyle/>
          <a:p>
            <a:r>
              <a:rPr lang="zh-CN" altLang="en-US" dirty="0"/>
              <a:t>学习要点</a:t>
            </a:r>
          </a:p>
        </p:txBody>
      </p:sp>
      <p:sp>
        <p:nvSpPr>
          <p:cNvPr id="3" name="内容占位符 2"/>
          <p:cNvSpPr>
            <a:spLocks noGrp="1"/>
          </p:cNvSpPr>
          <p:nvPr>
            <p:ph idx="1"/>
          </p:nvPr>
        </p:nvSpPr>
        <p:spPr>
          <a:xfrm>
            <a:off x="323850" y="981075"/>
            <a:ext cx="8229600" cy="51847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Symbol" panose="05050102010706020507" pitchFamily="18" charset="2"/>
              <a:buChar char="·"/>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通过应用范例学习贪心设计策略。</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1</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）活动安排问题；</a:t>
            </a:r>
            <a:endPar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2</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）最优装载问题；</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3</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lang="zh-CN" altLang="en-US" sz="2400" b="1" dirty="0">
                <a:latin typeface="华文楷体" pitchFamily="2" charset="-122"/>
                <a:ea typeface="华文楷体" pitchFamily="2" charset="-122"/>
              </a:rPr>
              <a:t>哈夫曼编码；</a:t>
            </a:r>
            <a:endParaRPr lang="en-US" altLang="zh-CN" sz="2400" b="1" dirty="0">
              <a:latin typeface="华文楷体" pitchFamily="2" charset="-122"/>
              <a:ea typeface="华文楷体" pitchFamily="2" charset="-122"/>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4</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）单源最短路径；</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5</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zh-CN" altLang="en-US" sz="2400" b="1" i="0" u="none" strike="noStrike" kern="0" cap="none" spc="0" normalizeH="0" baseline="0" noProof="0" dirty="0">
                <a:ln>
                  <a:noFill/>
                </a:ln>
                <a:solidFill>
                  <a:srgbClr val="FF0000"/>
                </a:solidFill>
                <a:effectLst/>
                <a:uLnTx/>
                <a:uFillTx/>
                <a:latin typeface="华文楷体" pitchFamily="2" charset="-122"/>
                <a:ea typeface="华文楷体" pitchFamily="2" charset="-122"/>
                <a:cs typeface="+mn-cs"/>
              </a:rPr>
              <a:t>最小生成树；</a:t>
            </a:r>
            <a:endParaRPr kumimoji="0" lang="en-US" altLang="zh-CN" sz="2400" b="1" i="0" u="none" strike="noStrike" kern="0" cap="none" spc="0" normalizeH="0" baseline="0" noProof="0" dirty="0">
              <a:ln>
                <a:noFill/>
              </a:ln>
              <a:solidFill>
                <a:srgbClr val="FF0000"/>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6</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）多机调度问题。</a:t>
            </a:r>
          </a:p>
        </p:txBody>
      </p:sp>
    </p:spTree>
    <p:extLst>
      <p:ext uri="{BB962C8B-B14F-4D97-AF65-F5344CB8AC3E}">
        <p14:creationId xmlns:p14="http://schemas.microsoft.com/office/powerpoint/2010/main" val="40486944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54</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63491" name="Rectangle 2"/>
          <p:cNvSpPr>
            <a:spLocks noGrp="1"/>
          </p:cNvSpPr>
          <p:nvPr>
            <p:ph type="title"/>
          </p:nvPr>
        </p:nvSpPr>
        <p:spPr>
          <a:xfrm>
            <a:off x="457200" y="277813"/>
            <a:ext cx="8229600" cy="847725"/>
          </a:xfrm>
          <a:ln/>
        </p:spPr>
        <p:txBody>
          <a:bodyPr vert="horz" wrap="square" lIns="91440" tIns="45720" rIns="91440" bIns="45720" anchor="t" anchorCtr="0"/>
          <a:lstStyle/>
          <a:p>
            <a:pPr>
              <a:buNone/>
            </a:pPr>
            <a:r>
              <a:rPr lang="en-US" altLang="zh-CN" dirty="0">
                <a:latin typeface="Times New Roman" panose="02020603050405020304" pitchFamily="18" charset="0"/>
                <a:ea typeface="黑体" panose="02010609060101010101" pitchFamily="49" charset="-122"/>
              </a:rPr>
              <a:t>4.6 </a:t>
            </a:r>
            <a:r>
              <a:rPr lang="zh-CN" altLang="en-US" dirty="0">
                <a:latin typeface="Times New Roman" panose="02020603050405020304" pitchFamily="18" charset="0"/>
                <a:ea typeface="黑体" panose="02010609060101010101" pitchFamily="49" charset="-122"/>
              </a:rPr>
              <a:t>最小生成树 </a:t>
            </a:r>
          </a:p>
        </p:txBody>
      </p:sp>
      <p:sp>
        <p:nvSpPr>
          <p:cNvPr id="63492" name="Rectangle 3"/>
          <p:cNvSpPr>
            <a:spLocks noGrp="1"/>
          </p:cNvSpPr>
          <p:nvPr>
            <p:ph idx="1"/>
          </p:nvPr>
        </p:nvSpPr>
        <p:spPr>
          <a:xfrm>
            <a:off x="427464" y="1443257"/>
            <a:ext cx="8229600" cy="4530725"/>
          </a:xfrm>
          <a:ln/>
        </p:spPr>
        <p:txBody>
          <a:bodyPr vert="horz" wrap="square" lIns="91440" tIns="45720" rIns="91440" bIns="45720" anchor="t" anchorCtr="0"/>
          <a:lstStyle/>
          <a:p>
            <a:pPr marL="0" indent="0" fontAlgn="t">
              <a:lnSpc>
                <a:spcPct val="120000"/>
              </a:lnSpc>
              <a:buNone/>
            </a:pPr>
            <a:r>
              <a:rPr lang="zh-CN" altLang="en-US" sz="2200" b="1" dirty="0">
                <a:latin typeface="Times New Roman" panose="02020603050405020304" pitchFamily="18" charset="0"/>
                <a:ea typeface="楷体_GB2312" pitchFamily="49" charset="-122"/>
              </a:rPr>
              <a:t>设</a:t>
            </a:r>
            <a:r>
              <a:rPr lang="en-US" altLang="zh-CN" sz="2200" b="1" dirty="0">
                <a:latin typeface="Times New Roman" panose="02020603050405020304" pitchFamily="18" charset="0"/>
                <a:ea typeface="楷体_GB2312" pitchFamily="49" charset="-122"/>
              </a:rPr>
              <a:t>G =(V,E)</a:t>
            </a:r>
            <a:r>
              <a:rPr lang="zh-CN" altLang="en-US" sz="2200" b="1" dirty="0">
                <a:latin typeface="Times New Roman" panose="02020603050405020304" pitchFamily="18" charset="0"/>
                <a:ea typeface="楷体_GB2312" pitchFamily="49" charset="-122"/>
              </a:rPr>
              <a:t>是</a:t>
            </a:r>
            <a:r>
              <a:rPr lang="zh-CN" altLang="en-US" sz="2200" b="1" dirty="0">
                <a:solidFill>
                  <a:schemeClr val="accent1"/>
                </a:solidFill>
                <a:latin typeface="Times New Roman" panose="02020603050405020304" pitchFamily="18" charset="0"/>
                <a:ea typeface="楷体_GB2312" pitchFamily="49" charset="-122"/>
              </a:rPr>
              <a:t>无向连通带权图</a:t>
            </a:r>
            <a:r>
              <a:rPr lang="zh-CN" altLang="en-US" sz="2200" b="1" dirty="0">
                <a:latin typeface="Times New Roman" panose="02020603050405020304" pitchFamily="18" charset="0"/>
                <a:ea typeface="楷体_GB2312" pitchFamily="49" charset="-122"/>
              </a:rPr>
              <a:t>，即一个</a:t>
            </a:r>
            <a:r>
              <a:rPr lang="zh-CN" altLang="en-US" sz="2200" b="1" dirty="0">
                <a:solidFill>
                  <a:schemeClr val="hlink"/>
                </a:solidFill>
                <a:latin typeface="Times New Roman" panose="02020603050405020304" pitchFamily="18" charset="0"/>
                <a:ea typeface="楷体_GB2312" pitchFamily="49" charset="-122"/>
              </a:rPr>
              <a:t>网络</a:t>
            </a:r>
            <a:r>
              <a:rPr lang="zh-CN" altLang="en-US" sz="2200" b="1" dirty="0">
                <a:latin typeface="Times New Roman" panose="02020603050405020304" pitchFamily="18" charset="0"/>
                <a:ea typeface="楷体_GB2312" pitchFamily="49" charset="-122"/>
              </a:rPr>
              <a:t>。</a:t>
            </a:r>
            <a:r>
              <a:rPr lang="en-US" altLang="zh-CN" sz="2200" b="1" dirty="0">
                <a:latin typeface="Times New Roman" panose="02020603050405020304" pitchFamily="18" charset="0"/>
                <a:ea typeface="楷体_GB2312" pitchFamily="49" charset="-122"/>
              </a:rPr>
              <a:t>E</a:t>
            </a:r>
            <a:r>
              <a:rPr lang="zh-CN" altLang="en-US" sz="2200" b="1" dirty="0">
                <a:latin typeface="Times New Roman" panose="02020603050405020304" pitchFamily="18" charset="0"/>
                <a:ea typeface="楷体_GB2312" pitchFamily="49" charset="-122"/>
              </a:rPr>
              <a:t>中每条边</a:t>
            </a:r>
            <a:r>
              <a:rPr lang="en-US" altLang="zh-CN" sz="2200" b="1" dirty="0">
                <a:latin typeface="Times New Roman" panose="02020603050405020304" pitchFamily="18" charset="0"/>
                <a:ea typeface="楷体_GB2312" pitchFamily="49" charset="-122"/>
              </a:rPr>
              <a:t>(v,w)</a:t>
            </a:r>
            <a:r>
              <a:rPr lang="zh-CN" altLang="en-US" sz="2200" b="1" dirty="0">
                <a:latin typeface="Times New Roman" panose="02020603050405020304" pitchFamily="18" charset="0"/>
                <a:ea typeface="楷体_GB2312" pitchFamily="49" charset="-122"/>
              </a:rPr>
              <a:t>的权为</a:t>
            </a:r>
            <a:r>
              <a:rPr lang="en-US" altLang="zh-CN" sz="2200" b="1" dirty="0">
                <a:latin typeface="Times New Roman" panose="02020603050405020304" pitchFamily="18" charset="0"/>
                <a:ea typeface="楷体_GB2312" pitchFamily="49" charset="-122"/>
              </a:rPr>
              <a:t>c[v][w]</a:t>
            </a:r>
            <a:r>
              <a:rPr lang="zh-CN" altLang="en-US" sz="2200" b="1" dirty="0">
                <a:latin typeface="Times New Roman" panose="02020603050405020304" pitchFamily="18" charset="0"/>
                <a:ea typeface="楷体_GB2312" pitchFamily="49" charset="-122"/>
              </a:rPr>
              <a:t>。如果</a:t>
            </a:r>
            <a:r>
              <a:rPr lang="en-US" altLang="zh-CN" sz="2200" b="1" dirty="0">
                <a:latin typeface="Times New Roman" panose="02020603050405020304" pitchFamily="18" charset="0"/>
                <a:ea typeface="楷体_GB2312" pitchFamily="49" charset="-122"/>
              </a:rPr>
              <a:t>G</a:t>
            </a:r>
            <a:r>
              <a:rPr lang="zh-CN" altLang="en-US" sz="2200" b="1" dirty="0">
                <a:latin typeface="Times New Roman" panose="02020603050405020304" pitchFamily="18" charset="0"/>
                <a:ea typeface="楷体_GB2312" pitchFamily="49" charset="-122"/>
              </a:rPr>
              <a:t>的</a:t>
            </a:r>
            <a:r>
              <a:rPr lang="zh-CN" altLang="en-US" sz="2200" b="1" u="sng" dirty="0">
                <a:latin typeface="Times New Roman" panose="02020603050405020304" pitchFamily="18" charset="0"/>
                <a:ea typeface="楷体_GB2312" pitchFamily="49" charset="-122"/>
              </a:rPr>
              <a:t>子图</a:t>
            </a:r>
            <a:r>
              <a:rPr lang="en-US" altLang="zh-CN" sz="2200" b="1" u="sng" dirty="0">
                <a:latin typeface="Times New Roman" panose="02020603050405020304" pitchFamily="18" charset="0"/>
                <a:ea typeface="楷体_GB2312" pitchFamily="49" charset="-122"/>
              </a:rPr>
              <a:t>G’</a:t>
            </a:r>
            <a:r>
              <a:rPr lang="zh-CN" altLang="en-US" sz="2200" b="1" u="sng" dirty="0">
                <a:latin typeface="Times New Roman" panose="02020603050405020304" pitchFamily="18" charset="0"/>
                <a:ea typeface="楷体_GB2312" pitchFamily="49" charset="-122"/>
              </a:rPr>
              <a:t>是一棵包含</a:t>
            </a:r>
            <a:r>
              <a:rPr lang="en-US" altLang="zh-CN" sz="2200" b="1" u="sng" dirty="0">
                <a:latin typeface="Times New Roman" panose="02020603050405020304" pitchFamily="18" charset="0"/>
                <a:ea typeface="楷体_GB2312" pitchFamily="49" charset="-122"/>
              </a:rPr>
              <a:t>G</a:t>
            </a:r>
            <a:r>
              <a:rPr lang="zh-CN" altLang="en-US" sz="2200" b="1" u="sng" dirty="0">
                <a:latin typeface="Times New Roman" panose="02020603050405020304" pitchFamily="18" charset="0"/>
                <a:ea typeface="楷体_GB2312" pitchFamily="49" charset="-122"/>
              </a:rPr>
              <a:t>的所有顶点的树</a:t>
            </a:r>
            <a:r>
              <a:rPr lang="zh-CN" altLang="en-US" sz="2200" b="1" dirty="0">
                <a:latin typeface="Times New Roman" panose="02020603050405020304" pitchFamily="18" charset="0"/>
                <a:ea typeface="楷体_GB2312" pitchFamily="49" charset="-122"/>
              </a:rPr>
              <a:t>，则称</a:t>
            </a:r>
            <a:r>
              <a:rPr lang="en-US" altLang="zh-CN" sz="2200" b="1" dirty="0">
                <a:latin typeface="Times New Roman" panose="02020603050405020304" pitchFamily="18" charset="0"/>
                <a:ea typeface="楷体_GB2312" pitchFamily="49" charset="-122"/>
              </a:rPr>
              <a:t>G’</a:t>
            </a:r>
            <a:r>
              <a:rPr lang="zh-CN" altLang="en-US" sz="2200" b="1" dirty="0">
                <a:latin typeface="Times New Roman" panose="02020603050405020304" pitchFamily="18" charset="0"/>
                <a:ea typeface="楷体_GB2312" pitchFamily="49" charset="-122"/>
              </a:rPr>
              <a:t>为</a:t>
            </a:r>
            <a:r>
              <a:rPr lang="en-US" altLang="zh-CN" sz="2200" b="1" dirty="0">
                <a:latin typeface="Times New Roman" panose="02020603050405020304" pitchFamily="18" charset="0"/>
                <a:ea typeface="楷体_GB2312" pitchFamily="49" charset="-122"/>
              </a:rPr>
              <a:t>G</a:t>
            </a:r>
            <a:r>
              <a:rPr lang="zh-CN" altLang="en-US" sz="2200" b="1" dirty="0">
                <a:latin typeface="Times New Roman" panose="02020603050405020304" pitchFamily="18" charset="0"/>
                <a:ea typeface="楷体_GB2312" pitchFamily="49" charset="-122"/>
              </a:rPr>
              <a:t>的生成树。生成树上各边权的总和称为该生成树的</a:t>
            </a:r>
            <a:r>
              <a:rPr lang="zh-CN" altLang="en-US" sz="2200" b="1" dirty="0">
                <a:solidFill>
                  <a:schemeClr val="hlink"/>
                </a:solidFill>
                <a:latin typeface="Times New Roman" panose="02020603050405020304" pitchFamily="18" charset="0"/>
                <a:ea typeface="楷体_GB2312" pitchFamily="49" charset="-122"/>
              </a:rPr>
              <a:t>耗费</a:t>
            </a:r>
            <a:r>
              <a:rPr lang="zh-CN" altLang="en-US" sz="2200" b="1" dirty="0">
                <a:latin typeface="Times New Roman" panose="02020603050405020304" pitchFamily="18" charset="0"/>
                <a:ea typeface="楷体_GB2312" pitchFamily="49" charset="-122"/>
              </a:rPr>
              <a:t>。在</a:t>
            </a:r>
            <a:r>
              <a:rPr lang="en-US" altLang="zh-CN" sz="2200" b="1" dirty="0">
                <a:latin typeface="Times New Roman" panose="02020603050405020304" pitchFamily="18" charset="0"/>
                <a:ea typeface="楷体_GB2312" pitchFamily="49" charset="-122"/>
              </a:rPr>
              <a:t>G</a:t>
            </a:r>
            <a:r>
              <a:rPr lang="zh-CN" altLang="en-US" sz="2200" b="1" dirty="0">
                <a:latin typeface="Times New Roman" panose="02020603050405020304" pitchFamily="18" charset="0"/>
                <a:ea typeface="楷体_GB2312" pitchFamily="49" charset="-122"/>
              </a:rPr>
              <a:t>的所有生成树中，耗费最小的生成树称为</a:t>
            </a:r>
            <a:r>
              <a:rPr lang="en-US" altLang="zh-CN" sz="2200" b="1" dirty="0">
                <a:latin typeface="Times New Roman" panose="02020603050405020304" pitchFamily="18" charset="0"/>
                <a:ea typeface="楷体_GB2312" pitchFamily="49" charset="-122"/>
              </a:rPr>
              <a:t>G</a:t>
            </a:r>
            <a:r>
              <a:rPr lang="zh-CN" altLang="en-US" sz="2200" b="1" dirty="0">
                <a:latin typeface="Times New Roman" panose="02020603050405020304" pitchFamily="18" charset="0"/>
                <a:ea typeface="楷体_GB2312" pitchFamily="49" charset="-122"/>
              </a:rPr>
              <a:t>的</a:t>
            </a:r>
            <a:r>
              <a:rPr lang="zh-CN" altLang="en-US" sz="2200" b="1" dirty="0">
                <a:solidFill>
                  <a:schemeClr val="hlink"/>
                </a:solidFill>
                <a:latin typeface="Times New Roman" panose="02020603050405020304" pitchFamily="18" charset="0"/>
                <a:ea typeface="楷体_GB2312" pitchFamily="49" charset="-122"/>
              </a:rPr>
              <a:t>最小生成树</a:t>
            </a:r>
            <a:r>
              <a:rPr lang="zh-CN" altLang="en-US" sz="2200" b="1" dirty="0">
                <a:latin typeface="Times New Roman" panose="02020603050405020304" pitchFamily="18" charset="0"/>
                <a:ea typeface="楷体_GB2312" pitchFamily="49" charset="-122"/>
              </a:rPr>
              <a:t>。</a:t>
            </a:r>
          </a:p>
          <a:p>
            <a:pPr marL="0" indent="0">
              <a:lnSpc>
                <a:spcPct val="120000"/>
              </a:lnSpc>
              <a:buNone/>
            </a:pPr>
            <a:r>
              <a:rPr lang="zh-CN" altLang="en-US" sz="2200" b="1" dirty="0">
                <a:latin typeface="Times New Roman" panose="02020603050405020304" pitchFamily="18" charset="0"/>
                <a:ea typeface="楷体_GB2312" pitchFamily="49" charset="-122"/>
              </a:rPr>
              <a:t>    网络的最小生成树在实际中有广泛应用。</a:t>
            </a:r>
            <a:r>
              <a:rPr lang="zh-CN" altLang="en-US" sz="2200" b="1" dirty="0">
                <a:solidFill>
                  <a:schemeClr val="hlink"/>
                </a:solidFill>
                <a:latin typeface="Times New Roman" panose="02020603050405020304" pitchFamily="18" charset="0"/>
                <a:ea typeface="楷体_GB2312" pitchFamily="49" charset="-122"/>
              </a:rPr>
              <a:t>例如</a:t>
            </a:r>
            <a:r>
              <a:rPr lang="zh-CN" altLang="en-US" sz="2200" b="1" dirty="0">
                <a:latin typeface="Times New Roman" panose="02020603050405020304" pitchFamily="18" charset="0"/>
                <a:ea typeface="楷体_GB2312" pitchFamily="49" charset="-122"/>
              </a:rPr>
              <a:t>，在设计通信网络时，用图的顶点表示城市，用边</a:t>
            </a:r>
            <a:r>
              <a:rPr lang="en-US" altLang="zh-CN" sz="2200" b="1" dirty="0">
                <a:latin typeface="Times New Roman" panose="02020603050405020304" pitchFamily="18" charset="0"/>
                <a:ea typeface="楷体_GB2312" pitchFamily="49" charset="-122"/>
              </a:rPr>
              <a:t>(v,w)</a:t>
            </a:r>
            <a:r>
              <a:rPr lang="zh-CN" altLang="en-US" sz="2200" b="1" dirty="0">
                <a:latin typeface="Times New Roman" panose="02020603050405020304" pitchFamily="18" charset="0"/>
                <a:ea typeface="楷体_GB2312" pitchFamily="49" charset="-122"/>
              </a:rPr>
              <a:t>的权</a:t>
            </a:r>
            <a:r>
              <a:rPr lang="en-US" altLang="zh-CN" sz="2200" b="1" dirty="0">
                <a:latin typeface="Times New Roman" panose="02020603050405020304" pitchFamily="18" charset="0"/>
                <a:ea typeface="楷体_GB2312" pitchFamily="49" charset="-122"/>
              </a:rPr>
              <a:t>c[v][w]</a:t>
            </a:r>
            <a:r>
              <a:rPr lang="zh-CN" altLang="en-US" sz="2200" b="1" dirty="0">
                <a:latin typeface="Times New Roman" panose="02020603050405020304" pitchFamily="18" charset="0"/>
                <a:ea typeface="楷体_GB2312" pitchFamily="49" charset="-122"/>
              </a:rPr>
              <a:t>表示建立城市</a:t>
            </a:r>
            <a:r>
              <a:rPr lang="en-US" altLang="zh-CN" sz="2200" b="1" dirty="0">
                <a:latin typeface="Times New Roman" panose="02020603050405020304" pitchFamily="18" charset="0"/>
                <a:ea typeface="楷体_GB2312" pitchFamily="49" charset="-122"/>
              </a:rPr>
              <a:t>v</a:t>
            </a:r>
            <a:r>
              <a:rPr lang="zh-CN" altLang="en-US" sz="2200" b="1" dirty="0">
                <a:latin typeface="Times New Roman" panose="02020603050405020304" pitchFamily="18" charset="0"/>
                <a:ea typeface="楷体_GB2312" pitchFamily="49" charset="-122"/>
              </a:rPr>
              <a:t>和城市</a:t>
            </a:r>
            <a:r>
              <a:rPr lang="en-US" altLang="zh-CN" sz="2200" b="1" dirty="0">
                <a:latin typeface="Times New Roman" panose="02020603050405020304" pitchFamily="18" charset="0"/>
                <a:ea typeface="楷体_GB2312" pitchFamily="49" charset="-122"/>
              </a:rPr>
              <a:t>w</a:t>
            </a:r>
            <a:r>
              <a:rPr lang="zh-CN" altLang="en-US" sz="2200" b="1" dirty="0">
                <a:latin typeface="Times New Roman" panose="02020603050405020304" pitchFamily="18" charset="0"/>
                <a:ea typeface="楷体_GB2312" pitchFamily="49" charset="-122"/>
              </a:rPr>
              <a:t>之间的通信线路所需的费用，则最小生成树就给出了建立通信网络的最经济的方案。 </a:t>
            </a:r>
          </a:p>
        </p:txBody>
      </p:sp>
      <p:pic>
        <p:nvPicPr>
          <p:cNvPr id="5" name="Picture 2"/>
          <p:cNvPicPr>
            <a:picLocks noChangeAspect="1"/>
          </p:cNvPicPr>
          <p:nvPr/>
        </p:nvPicPr>
        <p:blipFill>
          <a:blip r:embed="rId2"/>
          <a:stretch>
            <a:fillRect/>
          </a:stretch>
        </p:blipFill>
        <p:spPr>
          <a:xfrm>
            <a:off x="4099499" y="4563014"/>
            <a:ext cx="2104005" cy="1921768"/>
          </a:xfrm>
          <a:prstGeom prst="rect">
            <a:avLst/>
          </a:prstGeom>
          <a:noFill/>
          <a:ln w="9525">
            <a:noFill/>
          </a:ln>
        </p:spPr>
      </p:pic>
      <p:pic>
        <p:nvPicPr>
          <p:cNvPr id="6" name="Picture 6"/>
          <p:cNvPicPr>
            <a:picLocks noChangeAspect="1"/>
          </p:cNvPicPr>
          <p:nvPr/>
        </p:nvPicPr>
        <p:blipFill rotWithShape="1">
          <a:blip r:embed="rId3"/>
          <a:srcRect l="47779" t="47750" r="17858" b="9145"/>
          <a:stretch/>
        </p:blipFill>
        <p:spPr>
          <a:xfrm>
            <a:off x="6695600" y="4563014"/>
            <a:ext cx="2304256" cy="1872209"/>
          </a:xfrm>
          <a:prstGeom prst="rect">
            <a:avLst/>
          </a:prstGeom>
          <a:noFill/>
          <a:ln w="9525">
            <a:noFill/>
          </a:ln>
        </p:spPr>
      </p:pic>
    </p:spTree>
    <p:extLst>
      <p:ext uri="{BB962C8B-B14F-4D97-AF65-F5344CB8AC3E}">
        <p14:creationId xmlns:p14="http://schemas.microsoft.com/office/powerpoint/2010/main" val="2741392125"/>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55</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64515" name="Rectangle 2"/>
          <p:cNvSpPr>
            <a:spLocks noGrp="1"/>
          </p:cNvSpPr>
          <p:nvPr>
            <p:ph type="title"/>
          </p:nvPr>
        </p:nvSpPr>
        <p:spPr>
          <a:xfrm>
            <a:off x="395288" y="260350"/>
            <a:ext cx="7772400" cy="863600"/>
          </a:xfrm>
          <a:ln/>
        </p:spPr>
        <p:txBody>
          <a:bodyPr vert="horz" wrap="square" lIns="91440" tIns="45720" rIns="91440" bIns="45720" anchor="t" anchorCtr="0"/>
          <a:lstStyle/>
          <a:p>
            <a:pPr>
              <a:buNone/>
            </a:pPr>
            <a:r>
              <a:rPr lang="en-US" altLang="zh-CN" dirty="0">
                <a:latin typeface="Times New Roman" panose="02020603050405020304" pitchFamily="18" charset="0"/>
                <a:ea typeface="黑体" panose="02010609060101010101" pitchFamily="49" charset="-122"/>
              </a:rPr>
              <a:t>4.6 </a:t>
            </a:r>
            <a:r>
              <a:rPr lang="zh-CN" altLang="en-US" dirty="0">
                <a:latin typeface="Times New Roman" panose="02020603050405020304" pitchFamily="18" charset="0"/>
                <a:ea typeface="黑体" panose="02010609060101010101" pitchFamily="49" charset="-122"/>
              </a:rPr>
              <a:t>最小生成树</a:t>
            </a:r>
          </a:p>
        </p:txBody>
      </p:sp>
      <p:sp>
        <p:nvSpPr>
          <p:cNvPr id="346115" name="Rectangle 3"/>
          <p:cNvSpPr>
            <a:spLocks noGrp="1" noChangeArrowheads="1"/>
          </p:cNvSpPr>
          <p:nvPr>
            <p:ph idx="1"/>
          </p:nvPr>
        </p:nvSpPr>
        <p:spPr>
          <a:xfrm>
            <a:off x="395288" y="1268413"/>
            <a:ext cx="8280400" cy="4752975"/>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 最小生成树性质</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用贪心算法设计策略可以设计出构造最小生成树的有效算法。构造最小生成树的</a:t>
            </a:r>
            <a:r>
              <a:rPr kumimoji="0" lang="en-US" altLang="zh-CN"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Prim</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算法</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和</a:t>
            </a:r>
            <a:r>
              <a:rPr kumimoji="0" lang="en-US" altLang="zh-CN" sz="2400" b="1" i="0" u="none" strike="noStrike" kern="0" cap="none" spc="0" normalizeH="0" baseline="0" noProof="0" dirty="0" err="1">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Kruskal</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算法</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都可以看作是应用贪心算法设计策略的例子。</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0" lvl="0" indent="0">
              <a:lnSpc>
                <a:spcPct val="120000"/>
              </a:lnSpc>
              <a:buNone/>
              <a:defRPr/>
            </a:pPr>
            <a:r>
              <a:rPr lang="en-US" altLang="zh-CN" sz="2400" b="1" dirty="0">
                <a:latin typeface="Times New Roman" panose="02020603050405020304" pitchFamily="18" charset="0"/>
                <a:ea typeface="楷体_GB2312" pitchFamily="49" charset="-122"/>
                <a:cs typeface="Times New Roman" panose="02020603050405020304" pitchFamily="18" charset="0"/>
              </a:rPr>
              <a:t>   </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尽管这</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2</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个算法做贪心选择的方式不同，它们都利用了下面的</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最小生成树</a:t>
            </a:r>
            <a:r>
              <a:rPr lang="en-US" altLang="zh-CN" sz="2400" b="1" dirty="0">
                <a:solidFill>
                  <a:schemeClr val="hlink"/>
                </a:solidFill>
                <a:latin typeface="Times New Roman" panose="02020603050405020304" pitchFamily="18" charset="0"/>
                <a:ea typeface="楷体_GB2312" pitchFamily="49" charset="-122"/>
                <a:cs typeface="Times New Roman" panose="02020603050405020304" pitchFamily="18" charset="0"/>
              </a:rPr>
              <a:t>(MST)</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性质</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设</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G=(V,E)</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是连通带权图，</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U</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是</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的真子集。如果</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u,v</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E</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，且</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u</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U</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V-U</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，且在所有这样的边中，</a:t>
            </a:r>
            <a:r>
              <a:rPr kumimoji="0" lang="en-US" altLang="zh-CN" sz="2400" b="1" i="0" u="sng"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sng"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u,v</a:t>
            </a:r>
            <a:r>
              <a:rPr kumimoji="0" lang="en-US" altLang="zh-CN" sz="2400" b="1" i="0" u="sng"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400" b="1" i="0" u="sng"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的权</a:t>
            </a:r>
            <a:r>
              <a:rPr kumimoji="0" lang="en-US" altLang="zh-CN" sz="2400" b="1" i="0" u="sng"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c[u][v]</a:t>
            </a:r>
            <a:r>
              <a:rPr kumimoji="0" lang="zh-CN" altLang="en-US" sz="2400" b="1" i="0" u="sng"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最小</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，那么一定存在</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G</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的一棵最小生成树，它以</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u,v</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为其中一条边。</a:t>
            </a:r>
            <a:endParaRPr kumimoji="0" lang="zh-CN" altLang="en-US" sz="3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593027238"/>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ln/>
        </p:spPr>
        <p:txBody>
          <a:bodyPr vert="horz" wrap="square" lIns="91440" tIns="45720" rIns="91440" bIns="45720" anchor="t" anchorCtr="0"/>
          <a:lstStyle/>
          <a:p>
            <a:pPr>
              <a:buNone/>
            </a:pPr>
            <a:r>
              <a:rPr lang="en-US" altLang="zh-CN" dirty="0">
                <a:latin typeface="Times New Roman" panose="02020603050405020304" pitchFamily="18" charset="0"/>
                <a:ea typeface="黑体" panose="02010609060101010101" pitchFamily="49" charset="-122"/>
              </a:rPr>
              <a:t>4.6 </a:t>
            </a:r>
            <a:r>
              <a:rPr lang="zh-CN" altLang="en-US" dirty="0">
                <a:latin typeface="Times New Roman" panose="02020603050405020304" pitchFamily="18" charset="0"/>
                <a:ea typeface="黑体" panose="02010609060101010101" pitchFamily="49" charset="-122"/>
              </a:rPr>
              <a:t>最小生成树</a:t>
            </a:r>
            <a:endParaRPr lang="zh-CN" altLang="en-US" dirty="0">
              <a:ea typeface="黑体" panose="02010609060101010101" pitchFamily="49" charset="-122"/>
            </a:endParaRPr>
          </a:p>
        </p:txBody>
      </p:sp>
      <p:sp>
        <p:nvSpPr>
          <p:cNvPr id="49155" name="内容占位符 2"/>
          <p:cNvSpPr>
            <a:spLocks noGrp="1"/>
          </p:cNvSpPr>
          <p:nvPr>
            <p:ph idx="1"/>
          </p:nvPr>
        </p:nvSpPr>
        <p:spPr>
          <a:xfrm>
            <a:off x="214312" y="1268760"/>
            <a:ext cx="8929688"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zh-CN" sz="3200" b="1" i="0" u="none" strike="noStrike" kern="0" cap="none" spc="0" normalizeH="0" baseline="0" noProof="0" dirty="0">
                <a:ln>
                  <a:noFill/>
                </a:ln>
                <a:solidFill>
                  <a:schemeClr val="folHlink"/>
                </a:solidFill>
                <a:effectLst/>
                <a:uLnTx/>
                <a:uFillTx/>
                <a:latin typeface="楷体" panose="02010609060101010101" pitchFamily="49" charset="-122"/>
                <a:ea typeface="楷体" panose="02010609060101010101" pitchFamily="49" charset="-122"/>
                <a:cs typeface="Times New Roman" panose="02020603050405020304" pitchFamily="18" charset="0"/>
              </a:rPr>
              <a:t>MST</a:t>
            </a:r>
            <a:r>
              <a:rPr kumimoji="0" lang="zh-CN" altLang="en-US" sz="3200" b="1" i="0" u="none" strike="noStrike" kern="0" cap="none" spc="0" normalizeH="0" baseline="0" noProof="0" dirty="0">
                <a:ln>
                  <a:noFill/>
                </a:ln>
                <a:solidFill>
                  <a:schemeClr val="folHlink"/>
                </a:solidFill>
                <a:effectLst/>
                <a:uLnTx/>
                <a:uFillTx/>
                <a:latin typeface="楷体" panose="02010609060101010101" pitchFamily="49" charset="-122"/>
                <a:ea typeface="楷体" panose="02010609060101010101" pitchFamily="49" charset="-122"/>
                <a:cs typeface="Times New Roman" panose="02020603050405020304" pitchFamily="18" charset="0"/>
              </a:rPr>
              <a:t>性质证明</a:t>
            </a:r>
            <a:endParaRPr kumimoji="0" lang="en-US" altLang="zh-CN" sz="3200" b="1" i="0" u="none" strike="noStrike" kern="0" cap="none" spc="0" normalizeH="0" baseline="0" noProof="0" dirty="0">
              <a:ln>
                <a:noFill/>
              </a:ln>
              <a:solidFill>
                <a:schemeClr val="folHlink"/>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    反证法： 假设</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G</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的任何一颗最小生成树都不包含边</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a:t>
            </a:r>
            <a:r>
              <a:rPr kumimoji="0" lang="en-US" altLang="zh-CN" sz="2400" b="1" i="0" u="none" strike="noStrike" kern="0" cap="none" spc="0" normalizeH="0" baseline="0" noProof="0" dirty="0" err="1">
                <a:ln>
                  <a:noFill/>
                </a:ln>
                <a:solidFill>
                  <a:schemeClr val="tx1"/>
                </a:solidFill>
                <a:effectLst/>
                <a:uLnTx/>
                <a:uFillTx/>
                <a:latin typeface="华文楷体" pitchFamily="2" charset="-122"/>
                <a:ea typeface="华文楷体" pitchFamily="2" charset="-122"/>
                <a:cs typeface="Times New Roman" panose="02020603050405020304" pitchFamily="18" charset="0"/>
              </a:rPr>
              <a:t>u,v</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。将边</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a:t>
            </a:r>
            <a:r>
              <a:rPr kumimoji="0" lang="en-US" altLang="zh-CN" sz="2400" b="1" i="0" u="none" strike="noStrike" kern="0" cap="none" spc="0" normalizeH="0" baseline="0" noProof="0" dirty="0" err="1">
                <a:ln>
                  <a:noFill/>
                </a:ln>
                <a:solidFill>
                  <a:schemeClr val="tx1"/>
                </a:solidFill>
                <a:effectLst/>
                <a:uLnTx/>
                <a:uFillTx/>
                <a:latin typeface="华文楷体" pitchFamily="2" charset="-122"/>
                <a:ea typeface="华文楷体" pitchFamily="2" charset="-122"/>
                <a:cs typeface="Times New Roman" panose="02020603050405020304" pitchFamily="18" charset="0"/>
              </a:rPr>
              <a:t>u,v</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添加到</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G</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的一颗最小生成树</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T</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上，将产生含有边</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a:t>
            </a:r>
            <a:r>
              <a:rPr kumimoji="0" lang="en-US" altLang="zh-CN" sz="2400" b="1" i="0" u="none" strike="noStrike" kern="0" cap="none" spc="0" normalizeH="0" baseline="0" noProof="0" dirty="0" err="1">
                <a:ln>
                  <a:noFill/>
                </a:ln>
                <a:solidFill>
                  <a:schemeClr val="tx1"/>
                </a:solidFill>
                <a:effectLst/>
                <a:uLnTx/>
                <a:uFillTx/>
                <a:latin typeface="华文楷体" pitchFamily="2" charset="-122"/>
                <a:ea typeface="华文楷体" pitchFamily="2" charset="-122"/>
                <a:cs typeface="Times New Roman" panose="02020603050405020304" pitchFamily="18" charset="0"/>
              </a:rPr>
              <a:t>u,v</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的圈，并且在这个圈上有一条不同于</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a:t>
            </a:r>
            <a:r>
              <a:rPr kumimoji="0" lang="en-US" altLang="zh-CN" sz="2400" b="1" i="0" u="none" strike="noStrike" kern="0" cap="none" spc="0" normalizeH="0" baseline="0" noProof="0" dirty="0" err="1">
                <a:ln>
                  <a:noFill/>
                </a:ln>
                <a:solidFill>
                  <a:schemeClr val="tx1"/>
                </a:solidFill>
                <a:effectLst/>
                <a:uLnTx/>
                <a:uFillTx/>
                <a:latin typeface="华文楷体" pitchFamily="2" charset="-122"/>
                <a:ea typeface="华文楷体" pitchFamily="2" charset="-122"/>
                <a:cs typeface="Times New Roman" panose="02020603050405020304" pitchFamily="18" charset="0"/>
              </a:rPr>
              <a:t>u,v</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的边</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a:t>
            </a:r>
            <a:r>
              <a:rPr kumimoji="0" lang="en-US" altLang="zh-CN" sz="2400" b="1" i="0" u="none" strike="noStrike" kern="0" cap="none" spc="0" normalizeH="0" baseline="0" noProof="0" dirty="0" err="1">
                <a:ln>
                  <a:noFill/>
                </a:ln>
                <a:solidFill>
                  <a:schemeClr val="tx1"/>
                </a:solidFill>
                <a:effectLst/>
                <a:uLnTx/>
                <a:uFillTx/>
                <a:latin typeface="华文楷体" pitchFamily="2" charset="-122"/>
                <a:ea typeface="华文楷体" pitchFamily="2" charset="-122"/>
                <a:cs typeface="Times New Roman" panose="02020603050405020304" pitchFamily="18" charset="0"/>
              </a:rPr>
              <a:t>u',v</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，使得</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u'</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 </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U</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v '</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sym typeface="Symbol" panose="05050102010706020507" pitchFamily="18" charset="2"/>
              </a:rPr>
              <a:t>  </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V-U</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。将边</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err="1">
                <a:ln>
                  <a:noFill/>
                </a:ln>
                <a:solidFill>
                  <a:schemeClr val="tx1"/>
                </a:solidFill>
                <a:effectLst/>
                <a:uLnTx/>
                <a:uFillTx/>
                <a:latin typeface="华文楷体" pitchFamily="2" charset="-122"/>
                <a:ea typeface="华文楷体" pitchFamily="2" charset="-122"/>
                <a:cs typeface="+mn-cs"/>
              </a:rPr>
              <a:t>u',v</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删去，得到</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G</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的另一颗生成树</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T'</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。由于</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c[u][v]&lt;=c[u'][v']</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，所以</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T'</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的耗费</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&lt;=T</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的耗费。于是</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T'</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是一颗含有边</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err="1">
                <a:ln>
                  <a:noFill/>
                </a:ln>
                <a:solidFill>
                  <a:schemeClr val="tx1"/>
                </a:solidFill>
                <a:effectLst/>
                <a:uLnTx/>
                <a:uFillTx/>
                <a:latin typeface="华文楷体" pitchFamily="2" charset="-122"/>
                <a:ea typeface="华文楷体" pitchFamily="2" charset="-122"/>
                <a:cs typeface="+mn-cs"/>
              </a:rPr>
              <a:t>u,v</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的最小生成树，这与假设矛盾。</a:t>
            </a:r>
            <a:endParaRPr kumimoji="0" lang="zh-CN" altLang="en-US" sz="2400" b="1" i="0" u="none" strike="noStrike" kern="0" cap="none" spc="0" normalizeH="0" baseline="0" noProof="0" dirty="0">
              <a:ln>
                <a:noFill/>
              </a:ln>
              <a:solidFill>
                <a:schemeClr val="folHlink"/>
              </a:solidFill>
              <a:effectLst/>
              <a:uLnTx/>
              <a:uFillTx/>
              <a:latin typeface="华文楷体" pitchFamily="2" charset="-122"/>
              <a:ea typeface="华文楷体"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000" b="0"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65540" name="灯片编号占位符 3"/>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en-US" altLang="zh-CN" sz="1200" dirty="0">
                <a:latin typeface="Garamond" pitchFamily="18" charset="0"/>
                <a:cs typeface="Times New Roman" panose="02020603050405020304" pitchFamily="18" charset="0"/>
              </a:rPr>
              <a:t>56</a:t>
            </a:fld>
            <a:endParaRPr lang="en-US" altLang="zh-CN" sz="1200" dirty="0">
              <a:latin typeface="Garamond" pitchFamily="18" charset="0"/>
              <a:ea typeface="Times New Roman" panose="02020603050405020304" pitchFamily="18" charset="0"/>
              <a:cs typeface="Times New Roman" panose="02020603050405020304" pitchFamily="18" charset="0"/>
            </a:endParaRPr>
          </a:p>
        </p:txBody>
      </p:sp>
      <p:pic>
        <p:nvPicPr>
          <p:cNvPr id="65541" name="图片 4" descr="1364560417_4531.jpg"/>
          <p:cNvPicPr>
            <a:picLocks noChangeAspect="1"/>
          </p:cNvPicPr>
          <p:nvPr/>
        </p:nvPicPr>
        <p:blipFill>
          <a:blip r:embed="rId2"/>
          <a:stretch>
            <a:fillRect/>
          </a:stretch>
        </p:blipFill>
        <p:spPr>
          <a:xfrm>
            <a:off x="2339752" y="4305299"/>
            <a:ext cx="5715000" cy="2274888"/>
          </a:xfrm>
          <a:prstGeom prst="rect">
            <a:avLst/>
          </a:prstGeom>
          <a:noFill/>
          <a:ln w="9525">
            <a:noFill/>
          </a:ln>
        </p:spPr>
      </p:pic>
    </p:spTree>
    <p:extLst>
      <p:ext uri="{BB962C8B-B14F-4D97-AF65-F5344CB8AC3E}">
        <p14:creationId xmlns:p14="http://schemas.microsoft.com/office/powerpoint/2010/main" val="27779316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Times New Roman" panose="02020603050405020304" pitchFamily="18" charset="0"/>
                <a:cs typeface="Times New Roman" panose="02020603050405020304" pitchFamily="18" charset="0"/>
              </a:rPr>
              <a:t>57</a:t>
            </a:fld>
            <a:endParaRPr lang="zh-CN" altLang="en-US" sz="12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6563" name="Rectangle 2"/>
          <p:cNvSpPr>
            <a:spLocks noGrp="1"/>
          </p:cNvSpPr>
          <p:nvPr>
            <p:ph type="title"/>
          </p:nvPr>
        </p:nvSpPr>
        <p:spPr>
          <a:ln/>
        </p:spPr>
        <p:txBody>
          <a:bodyPr vert="horz" wrap="square" lIns="91440" tIns="45720" rIns="91440" bIns="45720" anchor="t" anchorCtr="0"/>
          <a:lstStyle/>
          <a:p>
            <a:pPr>
              <a:buNone/>
            </a:pPr>
            <a:r>
              <a:rPr lang="en-US" altLang="zh-CN" dirty="0">
                <a:latin typeface="Times New Roman" panose="02020603050405020304" pitchFamily="18" charset="0"/>
                <a:ea typeface="黑体" panose="02010609060101010101" pitchFamily="49" charset="-122"/>
              </a:rPr>
              <a:t>4.6 </a:t>
            </a:r>
            <a:r>
              <a:rPr lang="zh-CN" altLang="en-US" dirty="0">
                <a:latin typeface="Times New Roman" panose="02020603050405020304" pitchFamily="18" charset="0"/>
                <a:ea typeface="黑体" panose="02010609060101010101" pitchFamily="49" charset="-122"/>
              </a:rPr>
              <a:t>最小生成树</a:t>
            </a:r>
          </a:p>
        </p:txBody>
      </p:sp>
      <p:sp>
        <p:nvSpPr>
          <p:cNvPr id="347139" name="Rectangle 3"/>
          <p:cNvSpPr>
            <a:spLocks noGrp="1" noChangeArrowheads="1"/>
          </p:cNvSpPr>
          <p:nvPr>
            <p:ph idx="1"/>
          </p:nvPr>
        </p:nvSpPr>
        <p:spPr>
          <a:xfrm>
            <a:off x="395288" y="1341438"/>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Prim</a:t>
            </a:r>
            <a:r>
              <a:rPr kumimoji="0" lang="zh-CN" altLang="en-US"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算法 </a:t>
            </a: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设</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G=(V,E)</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是连通带权图，</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V={1,2,…,n}</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构造</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G</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的最小生成树的</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Prim</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算法的</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基本思想</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是：首先置</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S={1}</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，然后，只要</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S</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是</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的真子集，就作如下的</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贪心选择</a:t>
            </a:r>
            <a:r>
              <a:rPr kumimoji="0" lang="zh-CN" altLang="en-US" sz="2400" b="1" i="0" u="none" strike="noStrike" kern="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选取满足条件</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S</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j</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V-S</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，且</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c[i][j]</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最小的边，将顶点</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j</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添加到</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S</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中。这个过程一直进行到</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S=V</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时为止。</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在这个过程中选取到的所有边恰好构成</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G</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的一棵</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最小生成树。</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a:t>
            </a:r>
          </a:p>
        </p:txBody>
      </p:sp>
    </p:spTree>
    <p:extLst>
      <p:ext uri="{BB962C8B-B14F-4D97-AF65-F5344CB8AC3E}">
        <p14:creationId xmlns:p14="http://schemas.microsoft.com/office/powerpoint/2010/main" val="3576793974"/>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6"/>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58</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67587" name="Rectangle 2"/>
          <p:cNvSpPr>
            <a:spLocks noGrp="1"/>
          </p:cNvSpPr>
          <p:nvPr>
            <p:ph type="title"/>
          </p:nvPr>
        </p:nvSpPr>
        <p:spPr>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4.6 </a:t>
            </a:r>
            <a:r>
              <a:rPr lang="zh-CN" altLang="en-US" dirty="0">
                <a:latin typeface="黑体" panose="02010609060101010101" pitchFamily="49" charset="-122"/>
                <a:ea typeface="黑体" panose="02010609060101010101" pitchFamily="49" charset="-122"/>
              </a:rPr>
              <a:t>最小生成树</a:t>
            </a:r>
          </a:p>
        </p:txBody>
      </p:sp>
      <p:sp>
        <p:nvSpPr>
          <p:cNvPr id="67588" name="Rectangle 3"/>
          <p:cNvSpPr>
            <a:spLocks noGrp="1"/>
          </p:cNvSpPr>
          <p:nvPr>
            <p:ph type="body" sz="half" idx="1"/>
          </p:nvPr>
        </p:nvSpPr>
        <p:spPr>
          <a:xfrm>
            <a:off x="323850" y="1412875"/>
            <a:ext cx="4752975" cy="4608513"/>
          </a:xfrm>
          <a:ln/>
        </p:spPr>
        <p:txBody>
          <a:bodyPr vert="horz" wrap="square" lIns="91440" tIns="45720" rIns="91440" bIns="45720" anchor="t" anchorCtr="0"/>
          <a:lstStyle/>
          <a:p>
            <a:pPr marL="0" indent="0">
              <a:lnSpc>
                <a:spcPct val="120000"/>
              </a:lnSpc>
              <a:buClr>
                <a:schemeClr val="accent1"/>
              </a:buClr>
              <a:buSzPct val="65000"/>
              <a:buFont typeface="Wingdings" panose="05000000000000000000" pitchFamily="2" charset="2"/>
              <a:buNone/>
            </a:pPr>
            <a:r>
              <a:rPr lang="zh-CN" altLang="en-US" sz="2400" b="1" dirty="0">
                <a:latin typeface="Times New Roman" panose="02020603050405020304" pitchFamily="18" charset="0"/>
                <a:ea typeface="楷体_GB2312" pitchFamily="49" charset="-122"/>
              </a:rPr>
              <a:t>  利用最小生成树性质和数学归纳法容易证明，上述算法中的</a:t>
            </a:r>
            <a:r>
              <a:rPr lang="zh-CN" altLang="en-US" sz="2400" b="1" dirty="0">
                <a:solidFill>
                  <a:schemeClr val="hlink"/>
                </a:solidFill>
                <a:latin typeface="Times New Roman" panose="02020603050405020304" pitchFamily="18" charset="0"/>
                <a:ea typeface="楷体_GB2312" pitchFamily="49" charset="-122"/>
              </a:rPr>
              <a:t>边集合</a:t>
            </a:r>
            <a:r>
              <a:rPr lang="en-US" altLang="zh-CN" sz="2400" b="1" dirty="0">
                <a:solidFill>
                  <a:schemeClr val="hlink"/>
                </a:solidFill>
                <a:latin typeface="Times New Roman" panose="02020603050405020304" pitchFamily="18" charset="0"/>
                <a:ea typeface="楷体_GB2312" pitchFamily="49" charset="-122"/>
              </a:rPr>
              <a:t>T</a:t>
            </a:r>
            <a:r>
              <a:rPr lang="zh-CN" altLang="en-US" sz="2400" b="1" dirty="0">
                <a:solidFill>
                  <a:schemeClr val="hlink"/>
                </a:solidFill>
                <a:latin typeface="Times New Roman" panose="02020603050405020304" pitchFamily="18" charset="0"/>
                <a:ea typeface="楷体_GB2312" pitchFamily="49" charset="-122"/>
              </a:rPr>
              <a:t>始终包含</a:t>
            </a:r>
            <a:r>
              <a:rPr lang="en-US" altLang="zh-CN" sz="2400" b="1" dirty="0">
                <a:solidFill>
                  <a:schemeClr val="hlink"/>
                </a:solidFill>
                <a:latin typeface="Times New Roman" panose="02020603050405020304" pitchFamily="18" charset="0"/>
                <a:ea typeface="楷体_GB2312" pitchFamily="49" charset="-122"/>
              </a:rPr>
              <a:t>G</a:t>
            </a:r>
            <a:r>
              <a:rPr lang="zh-CN" altLang="en-US" sz="2400" b="1" dirty="0">
                <a:solidFill>
                  <a:schemeClr val="hlink"/>
                </a:solidFill>
                <a:latin typeface="Times New Roman" panose="02020603050405020304" pitchFamily="18" charset="0"/>
                <a:ea typeface="楷体_GB2312" pitchFamily="49" charset="-122"/>
              </a:rPr>
              <a:t>的某棵最小生成树中的边</a:t>
            </a:r>
            <a:r>
              <a:rPr lang="zh-CN" altLang="en-US" sz="2400" b="1" dirty="0">
                <a:latin typeface="Times New Roman" panose="02020603050405020304" pitchFamily="18" charset="0"/>
                <a:ea typeface="楷体_GB2312" pitchFamily="49" charset="-122"/>
              </a:rPr>
              <a:t>。因此，在算法结束时，</a:t>
            </a:r>
            <a:r>
              <a:rPr lang="en-US" altLang="zh-CN" sz="2400" b="1" dirty="0">
                <a:latin typeface="Times New Roman" panose="02020603050405020304" pitchFamily="18" charset="0"/>
                <a:ea typeface="楷体_GB2312" pitchFamily="49" charset="-122"/>
              </a:rPr>
              <a:t>T</a:t>
            </a:r>
            <a:r>
              <a:rPr lang="zh-CN" altLang="en-US" sz="2400" b="1" dirty="0">
                <a:latin typeface="Times New Roman" panose="02020603050405020304" pitchFamily="18" charset="0"/>
                <a:ea typeface="楷体_GB2312" pitchFamily="49" charset="-122"/>
              </a:rPr>
              <a:t>中的所有边构成</a:t>
            </a:r>
            <a:r>
              <a:rPr lang="en-US" altLang="zh-CN" sz="2400" b="1" dirty="0">
                <a:latin typeface="Times New Roman" panose="02020603050405020304" pitchFamily="18" charset="0"/>
                <a:ea typeface="楷体_GB2312" pitchFamily="49" charset="-122"/>
              </a:rPr>
              <a:t>G</a:t>
            </a:r>
            <a:r>
              <a:rPr lang="zh-CN" altLang="en-US" sz="2400" b="1" dirty="0">
                <a:latin typeface="Times New Roman" panose="02020603050405020304" pitchFamily="18" charset="0"/>
                <a:ea typeface="楷体_GB2312" pitchFamily="49" charset="-122"/>
              </a:rPr>
              <a:t>的一棵最小生成树。</a:t>
            </a:r>
            <a:endParaRPr lang="en-US" altLang="zh-CN" sz="2400" b="1" dirty="0">
              <a:latin typeface="Times New Roman" panose="02020603050405020304" pitchFamily="18" charset="0"/>
              <a:ea typeface="楷体_GB2312" pitchFamily="49" charset="-122"/>
            </a:endParaRPr>
          </a:p>
          <a:p>
            <a:pPr marL="0" indent="0">
              <a:lnSpc>
                <a:spcPct val="120000"/>
              </a:lnSpc>
              <a:buClr>
                <a:schemeClr val="accent1"/>
              </a:buClr>
              <a:buSzPct val="65000"/>
              <a:buFont typeface="Wingdings" panose="05000000000000000000" pitchFamily="2" charset="2"/>
              <a:buNone/>
            </a:pPr>
            <a:r>
              <a:rPr lang="zh-CN" altLang="en-US" sz="2400" b="1" dirty="0">
                <a:latin typeface="Times New Roman" panose="02020603050405020304" pitchFamily="18" charset="0"/>
                <a:ea typeface="楷体_GB2312" pitchFamily="49" charset="-122"/>
              </a:rPr>
              <a:t> </a:t>
            </a:r>
          </a:p>
          <a:p>
            <a:pPr marL="0" indent="0">
              <a:lnSpc>
                <a:spcPct val="120000"/>
              </a:lnSpc>
              <a:buClr>
                <a:schemeClr val="accent1"/>
              </a:buClr>
              <a:buSzPct val="65000"/>
              <a:buFont typeface="Wingdings" panose="05000000000000000000" pitchFamily="2" charset="2"/>
              <a:buNone/>
            </a:pPr>
            <a:r>
              <a:rPr lang="zh-CN" altLang="en-US" sz="2400" b="1" dirty="0">
                <a:latin typeface="Times New Roman" panose="02020603050405020304" pitchFamily="18" charset="0"/>
                <a:ea typeface="楷体_GB2312" pitchFamily="49" charset="-122"/>
              </a:rPr>
              <a:t>  </a:t>
            </a:r>
            <a:r>
              <a:rPr lang="zh-CN" altLang="en-US" sz="2400" b="1" dirty="0">
                <a:solidFill>
                  <a:schemeClr val="hlink"/>
                </a:solidFill>
                <a:latin typeface="Times New Roman" panose="02020603050405020304" pitchFamily="18" charset="0"/>
                <a:ea typeface="楷体_GB2312" pitchFamily="49" charset="-122"/>
              </a:rPr>
              <a:t>例如</a:t>
            </a:r>
            <a:r>
              <a:rPr lang="zh-CN" altLang="en-US" sz="2400" b="1" dirty="0">
                <a:latin typeface="Times New Roman" panose="02020603050405020304" pitchFamily="18" charset="0"/>
                <a:ea typeface="楷体_GB2312" pitchFamily="49" charset="-122"/>
              </a:rPr>
              <a:t>，对于右图中的带权图，按</a:t>
            </a:r>
            <a:r>
              <a:rPr lang="en-US" altLang="zh-CN" sz="2400" b="1" dirty="0">
                <a:solidFill>
                  <a:schemeClr val="hlink"/>
                </a:solidFill>
                <a:latin typeface="Times New Roman" panose="02020603050405020304" pitchFamily="18" charset="0"/>
                <a:ea typeface="楷体_GB2312" pitchFamily="49" charset="-122"/>
              </a:rPr>
              <a:t>Prim</a:t>
            </a:r>
            <a:r>
              <a:rPr lang="zh-CN" altLang="en-US" sz="2400" b="1" dirty="0">
                <a:solidFill>
                  <a:schemeClr val="hlink"/>
                </a:solidFill>
                <a:latin typeface="Times New Roman" panose="02020603050405020304" pitchFamily="18" charset="0"/>
                <a:ea typeface="楷体_GB2312" pitchFamily="49" charset="-122"/>
              </a:rPr>
              <a:t>算法</a:t>
            </a:r>
            <a:r>
              <a:rPr lang="zh-CN" altLang="en-US" sz="2400" b="1" dirty="0">
                <a:latin typeface="Times New Roman" panose="02020603050405020304" pitchFamily="18" charset="0"/>
                <a:ea typeface="楷体_GB2312" pitchFamily="49" charset="-122"/>
              </a:rPr>
              <a:t>选取边的过程如下页图所示。</a:t>
            </a:r>
          </a:p>
        </p:txBody>
      </p:sp>
      <p:pic>
        <p:nvPicPr>
          <p:cNvPr id="67589" name="Picture 4" descr="t48"/>
          <p:cNvPicPr>
            <a:picLocks noGrp="1" noChangeAspect="1"/>
          </p:cNvPicPr>
          <p:nvPr>
            <p:ph sz="half" idx="2"/>
          </p:nvPr>
        </p:nvPicPr>
        <p:blipFill>
          <a:blip r:embed="rId2"/>
          <a:srcRect/>
          <a:stretch>
            <a:fillRect/>
          </a:stretch>
        </p:blipFill>
        <p:spPr>
          <a:xfrm>
            <a:off x="5213350" y="2241550"/>
            <a:ext cx="3736975" cy="3221038"/>
          </a:xfrm>
          <a:ln/>
        </p:spPr>
      </p:pic>
    </p:spTree>
    <p:extLst>
      <p:ext uri="{BB962C8B-B14F-4D97-AF65-F5344CB8AC3E}">
        <p14:creationId xmlns:p14="http://schemas.microsoft.com/office/powerpoint/2010/main" val="3009238408"/>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59</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68611" name="Rectangle 2"/>
          <p:cNvSpPr>
            <a:spLocks noGrp="1"/>
          </p:cNvSpPr>
          <p:nvPr>
            <p:ph type="title"/>
          </p:nvPr>
        </p:nvSpPr>
        <p:spPr>
          <a:xfrm>
            <a:off x="457200" y="277813"/>
            <a:ext cx="4691063" cy="919162"/>
          </a:xfrm>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4.6 </a:t>
            </a:r>
            <a:r>
              <a:rPr lang="zh-CN" altLang="en-US" dirty="0">
                <a:latin typeface="黑体" panose="02010609060101010101" pitchFamily="49" charset="-122"/>
                <a:ea typeface="黑体" panose="02010609060101010101" pitchFamily="49" charset="-122"/>
              </a:rPr>
              <a:t>最小生成树</a:t>
            </a:r>
          </a:p>
        </p:txBody>
      </p:sp>
      <p:pic>
        <p:nvPicPr>
          <p:cNvPr id="68612" name="Picture 2"/>
          <p:cNvPicPr>
            <a:picLocks noChangeAspect="1"/>
          </p:cNvPicPr>
          <p:nvPr/>
        </p:nvPicPr>
        <p:blipFill>
          <a:blip r:embed="rId2"/>
          <a:stretch>
            <a:fillRect/>
          </a:stretch>
        </p:blipFill>
        <p:spPr>
          <a:xfrm>
            <a:off x="179512" y="2132856"/>
            <a:ext cx="2419350" cy="2209800"/>
          </a:xfrm>
          <a:prstGeom prst="rect">
            <a:avLst/>
          </a:prstGeom>
          <a:noFill/>
          <a:ln w="9525">
            <a:noFill/>
          </a:ln>
        </p:spPr>
      </p:pic>
      <p:pic>
        <p:nvPicPr>
          <p:cNvPr id="68613" name="Picture 6"/>
          <p:cNvPicPr>
            <a:picLocks noChangeAspect="1"/>
          </p:cNvPicPr>
          <p:nvPr/>
        </p:nvPicPr>
        <p:blipFill>
          <a:blip r:embed="rId3"/>
          <a:stretch>
            <a:fillRect/>
          </a:stretch>
        </p:blipFill>
        <p:spPr>
          <a:xfrm>
            <a:off x="2915816" y="1916832"/>
            <a:ext cx="6029633" cy="390555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68758476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6</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12291" name="Rectangle 2"/>
          <p:cNvSpPr>
            <a:spLocks noGrp="1"/>
          </p:cNvSpPr>
          <p:nvPr>
            <p:ph type="title"/>
          </p:nvPr>
        </p:nvSpPr>
        <p:spPr>
          <a:xfrm>
            <a:off x="395288" y="260350"/>
            <a:ext cx="7772400" cy="1143000"/>
          </a:xfrm>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4.1 </a:t>
            </a:r>
            <a:r>
              <a:rPr lang="zh-CN" altLang="en-US" dirty="0">
                <a:latin typeface="黑体" panose="02010609060101010101" pitchFamily="49" charset="-122"/>
                <a:ea typeface="黑体" panose="02010609060101010101" pitchFamily="49" charset="-122"/>
              </a:rPr>
              <a:t>活动安排问题</a:t>
            </a:r>
          </a:p>
        </p:txBody>
      </p:sp>
      <p:sp>
        <p:nvSpPr>
          <p:cNvPr id="283651" name="Rectangle 3"/>
          <p:cNvSpPr>
            <a:spLocks noGrp="1" noChangeArrowheads="1"/>
          </p:cNvSpPr>
          <p:nvPr>
            <p:ph idx="1"/>
          </p:nvPr>
        </p:nvSpPr>
        <p:spPr>
          <a:xfrm>
            <a:off x="611560" y="1403350"/>
            <a:ext cx="8281988" cy="3600450"/>
          </a:xfrm>
        </p:spPr>
        <p:txBody>
          <a:bodyPr vert="horz" wrap="square" lIns="91440" tIns="45720" rIns="91440" bIns="45720" numCol="1" anchor="t" anchorCtr="0" compatLnSpc="1"/>
          <a:lstStyle/>
          <a:p>
            <a:pPr marL="342900" marR="0" lvl="0" indent="-342900" algn="l" defTabSz="914400" rtl="0" eaLnBrk="0" fontAlgn="base" latinLnBrk="0" hangingPunct="0">
              <a:lnSpc>
                <a:spcPct val="130000"/>
              </a:lnSpc>
              <a:spcBef>
                <a:spcPct val="20000"/>
              </a:spcBef>
              <a:spcAft>
                <a:spcPct val="0"/>
              </a:spcAft>
              <a:buClr>
                <a:schemeClr val="accent1"/>
              </a:buClr>
              <a:buSzPct val="65000"/>
              <a:buFont typeface="Wingdings" panose="05000000000000000000" pitchFamily="2" charset="2"/>
              <a:buChar char="u"/>
              <a:defRPr/>
            </a:pPr>
            <a:r>
              <a:rPr kumimoji="0" lang="zh-CN" altLang="en-US" sz="2400" b="1" i="0" u="none" strike="noStrike" kern="0" cap="none" spc="0" normalizeH="0" baseline="0" noProof="0" dirty="0">
                <a:ln>
                  <a:noFill/>
                </a:ln>
                <a:solidFill>
                  <a:schemeClr val="accent6"/>
                </a:solidFill>
                <a:effectLst/>
                <a:uLnTx/>
                <a:uFillTx/>
                <a:latin typeface="+mn-lt"/>
                <a:ea typeface="楷体_GB2312" pitchFamily="49" charset="-122"/>
                <a:cs typeface="+mn-cs"/>
              </a:rPr>
              <a:t>活动安排问题</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要求高效地安排一系列争用某一公共资源的活动。贪心算法提供了一个简单的方法使得</a:t>
            </a:r>
            <a:r>
              <a:rPr kumimoji="0" lang="zh-CN" altLang="en-US" sz="2400" b="1" i="0" u="sng"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尽可能多的活动</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能兼容地使用公共资源</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30000"/>
              </a:lnSpc>
              <a:spcBef>
                <a:spcPct val="20000"/>
              </a:spcBef>
              <a:spcAft>
                <a:spcPct val="0"/>
              </a:spcAft>
              <a:buClr>
                <a:schemeClr val="accent1"/>
              </a:buClr>
              <a:buSzPct val="65000"/>
              <a:buFont typeface="Wingdings" panose="05000000000000000000" pitchFamily="2" charset="2"/>
              <a:buChar char="u"/>
              <a:defRPr/>
            </a:pP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30000"/>
              </a:lnSpc>
              <a:spcBef>
                <a:spcPct val="20000"/>
              </a:spcBef>
              <a:spcAft>
                <a:spcPct val="0"/>
              </a:spcAft>
              <a:buClr>
                <a:schemeClr val="accent1"/>
              </a:buClr>
              <a:buSzPct val="65000"/>
              <a:buFont typeface="Wingdings" panose="05000000000000000000" pitchFamily="2" charset="2"/>
              <a:buChar char="u"/>
              <a:defRPr/>
            </a:pPr>
            <a:r>
              <a:rPr kumimoji="0" lang="zh-CN" altLang="en-US" sz="2400" b="1" i="0" u="none" strike="noStrike" kern="0" cap="none" spc="0" normalizeH="0" baseline="0" noProof="0" dirty="0">
                <a:ln>
                  <a:noFill/>
                </a:ln>
                <a:solidFill>
                  <a:schemeClr val="tx1"/>
                </a:solidFill>
                <a:effectLst/>
                <a:uLnTx/>
                <a:uFillTx/>
                <a:latin typeface="+mn-lt"/>
                <a:ea typeface="楷体_GB2312" pitchFamily="49" charset="-122"/>
                <a:cs typeface="+mn-cs"/>
              </a:rPr>
              <a:t>活动安排问题</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就是要在所给的活动集合中</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选出最大的相容活动子集合</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，是可以用贪心算法有效求解的很好例子。</a:t>
            </a:r>
          </a:p>
        </p:txBody>
      </p:sp>
      <p:graphicFrame>
        <p:nvGraphicFramePr>
          <p:cNvPr id="5" name="Group 69"/>
          <p:cNvGraphicFramePr>
            <a:graphicFrameLocks/>
          </p:cNvGraphicFramePr>
          <p:nvPr>
            <p:extLst>
              <p:ext uri="{D42A27DB-BD31-4B8C-83A1-F6EECF244321}">
                <p14:modId xmlns:p14="http://schemas.microsoft.com/office/powerpoint/2010/main" val="1062189612"/>
              </p:ext>
            </p:extLst>
          </p:nvPr>
        </p:nvGraphicFramePr>
        <p:xfrm>
          <a:off x="1197868" y="4854894"/>
          <a:ext cx="6840338" cy="1188720"/>
        </p:xfrm>
        <a:graphic>
          <a:graphicData uri="http://schemas.openxmlformats.org/drawingml/2006/table">
            <a:tbl>
              <a:tblPr/>
              <a:tblGrid>
                <a:gridCol w="789744">
                  <a:extLst>
                    <a:ext uri="{9D8B030D-6E8A-4147-A177-3AD203B41FA5}">
                      <a16:colId xmlns:a16="http://schemas.microsoft.com/office/drawing/2014/main" val="20000"/>
                    </a:ext>
                  </a:extLst>
                </a:gridCol>
                <a:gridCol w="537465">
                  <a:extLst>
                    <a:ext uri="{9D8B030D-6E8A-4147-A177-3AD203B41FA5}">
                      <a16:colId xmlns:a16="http://schemas.microsoft.com/office/drawing/2014/main" val="20001"/>
                    </a:ext>
                  </a:extLst>
                </a:gridCol>
                <a:gridCol w="538836">
                  <a:extLst>
                    <a:ext uri="{9D8B030D-6E8A-4147-A177-3AD203B41FA5}">
                      <a16:colId xmlns:a16="http://schemas.microsoft.com/office/drawing/2014/main" val="20002"/>
                    </a:ext>
                  </a:extLst>
                </a:gridCol>
                <a:gridCol w="537465">
                  <a:extLst>
                    <a:ext uri="{9D8B030D-6E8A-4147-A177-3AD203B41FA5}">
                      <a16:colId xmlns:a16="http://schemas.microsoft.com/office/drawing/2014/main" val="20003"/>
                    </a:ext>
                  </a:extLst>
                </a:gridCol>
                <a:gridCol w="537465">
                  <a:extLst>
                    <a:ext uri="{9D8B030D-6E8A-4147-A177-3AD203B41FA5}">
                      <a16:colId xmlns:a16="http://schemas.microsoft.com/office/drawing/2014/main" val="20004"/>
                    </a:ext>
                  </a:extLst>
                </a:gridCol>
                <a:gridCol w="538836">
                  <a:extLst>
                    <a:ext uri="{9D8B030D-6E8A-4147-A177-3AD203B41FA5}">
                      <a16:colId xmlns:a16="http://schemas.microsoft.com/office/drawing/2014/main" val="20005"/>
                    </a:ext>
                  </a:extLst>
                </a:gridCol>
                <a:gridCol w="538836">
                  <a:extLst>
                    <a:ext uri="{9D8B030D-6E8A-4147-A177-3AD203B41FA5}">
                      <a16:colId xmlns:a16="http://schemas.microsoft.com/office/drawing/2014/main" val="20006"/>
                    </a:ext>
                  </a:extLst>
                </a:gridCol>
                <a:gridCol w="537465">
                  <a:extLst>
                    <a:ext uri="{9D8B030D-6E8A-4147-A177-3AD203B41FA5}">
                      <a16:colId xmlns:a16="http://schemas.microsoft.com/office/drawing/2014/main" val="20007"/>
                    </a:ext>
                  </a:extLst>
                </a:gridCol>
                <a:gridCol w="538836">
                  <a:extLst>
                    <a:ext uri="{9D8B030D-6E8A-4147-A177-3AD203B41FA5}">
                      <a16:colId xmlns:a16="http://schemas.microsoft.com/office/drawing/2014/main" val="20008"/>
                    </a:ext>
                  </a:extLst>
                </a:gridCol>
                <a:gridCol w="537465">
                  <a:extLst>
                    <a:ext uri="{9D8B030D-6E8A-4147-A177-3AD203B41FA5}">
                      <a16:colId xmlns:a16="http://schemas.microsoft.com/office/drawing/2014/main" val="20009"/>
                    </a:ext>
                  </a:extLst>
                </a:gridCol>
                <a:gridCol w="648523">
                  <a:extLst>
                    <a:ext uri="{9D8B030D-6E8A-4147-A177-3AD203B41FA5}">
                      <a16:colId xmlns:a16="http://schemas.microsoft.com/office/drawing/2014/main" val="20010"/>
                    </a:ext>
                  </a:extLst>
                </a:gridCol>
                <a:gridCol w="559402">
                  <a:extLst>
                    <a:ext uri="{9D8B030D-6E8A-4147-A177-3AD203B41FA5}">
                      <a16:colId xmlns:a16="http://schemas.microsoft.com/office/drawing/2014/main" val="20011"/>
                    </a:ext>
                  </a:extLst>
                </a:gridCol>
              </a:tblGrid>
              <a:tr h="259396">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i</a:t>
                      </a:r>
                      <a:endPar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9356">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259396">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f[</a:t>
                      </a:r>
                      <a:r>
                        <a:rPr kumimoji="0" lang="en-US" altLang="zh-CN" sz="2000" b="1"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i</a:t>
                      </a: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60</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69635" name="Rectangle 2"/>
          <p:cNvSpPr>
            <a:spLocks noGrp="1"/>
          </p:cNvSpPr>
          <p:nvPr>
            <p:ph type="title"/>
          </p:nvPr>
        </p:nvSpPr>
        <p:spPr>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4.6 </a:t>
            </a:r>
            <a:r>
              <a:rPr lang="zh-CN" altLang="en-US" dirty="0">
                <a:latin typeface="黑体" panose="02010609060101010101" pitchFamily="49" charset="-122"/>
                <a:ea typeface="黑体" panose="02010609060101010101" pitchFamily="49" charset="-122"/>
              </a:rPr>
              <a:t>最小生成树</a:t>
            </a:r>
          </a:p>
        </p:txBody>
      </p:sp>
      <p:sp>
        <p:nvSpPr>
          <p:cNvPr id="69636" name="Rectangle 3"/>
          <p:cNvSpPr>
            <a:spLocks noGrp="1"/>
          </p:cNvSpPr>
          <p:nvPr>
            <p:ph idx="1"/>
          </p:nvPr>
        </p:nvSpPr>
        <p:spPr>
          <a:xfrm>
            <a:off x="611188" y="1412875"/>
            <a:ext cx="7921625" cy="4679950"/>
          </a:xfrm>
          <a:ln/>
        </p:spPr>
        <p:txBody>
          <a:bodyPr vert="horz" wrap="square" lIns="91440" tIns="45720" rIns="91440" bIns="45720" anchor="t" anchorCtr="0"/>
          <a:lstStyle/>
          <a:p>
            <a:pPr>
              <a:lnSpc>
                <a:spcPct val="120000"/>
              </a:lnSpc>
            </a:pPr>
            <a:r>
              <a:rPr lang="zh-CN" altLang="en-US" sz="2400" b="1" dirty="0">
                <a:latin typeface="Times New Roman" panose="02020603050405020304" pitchFamily="18" charset="0"/>
                <a:ea typeface="楷体_GB2312" pitchFamily="49" charset="-122"/>
              </a:rPr>
              <a:t>在上述</a:t>
            </a:r>
            <a:r>
              <a:rPr lang="en-US" altLang="zh-CN" sz="2400" b="1" dirty="0">
                <a:latin typeface="Times New Roman" panose="02020603050405020304" pitchFamily="18" charset="0"/>
                <a:ea typeface="楷体_GB2312" pitchFamily="49" charset="-122"/>
              </a:rPr>
              <a:t>Prim</a:t>
            </a:r>
            <a:r>
              <a:rPr lang="zh-CN" altLang="en-US" sz="2400" b="1" dirty="0">
                <a:latin typeface="Times New Roman" panose="02020603050405020304" pitchFamily="18" charset="0"/>
                <a:ea typeface="楷体_GB2312" pitchFamily="49" charset="-122"/>
              </a:rPr>
              <a:t>算法中，还应当考虑</a:t>
            </a:r>
            <a:r>
              <a:rPr lang="zh-CN" altLang="en-US" sz="2400" b="1" dirty="0">
                <a:solidFill>
                  <a:schemeClr val="hlink"/>
                </a:solidFill>
                <a:latin typeface="Times New Roman" panose="02020603050405020304" pitchFamily="18" charset="0"/>
                <a:ea typeface="楷体_GB2312" pitchFamily="49" charset="-122"/>
              </a:rPr>
              <a:t>如何有效地找出满足条件</a:t>
            </a:r>
            <a:r>
              <a:rPr lang="en-US" altLang="zh-CN" sz="2400" b="1" dirty="0">
                <a:solidFill>
                  <a:schemeClr val="hlink"/>
                </a:solidFill>
                <a:latin typeface="Times New Roman" panose="02020603050405020304" pitchFamily="18" charset="0"/>
                <a:ea typeface="楷体_GB2312" pitchFamily="49" charset="-122"/>
              </a:rPr>
              <a:t>i</a:t>
            </a:r>
            <a:r>
              <a:rPr lang="en-US" altLang="zh-CN" sz="2400" b="1" dirty="0">
                <a:solidFill>
                  <a:schemeClr val="hlink"/>
                </a:solidFill>
                <a:latin typeface="Times New Roman" panose="02020603050405020304" pitchFamily="18" charset="0"/>
                <a:ea typeface="楷体_GB2312" pitchFamily="49" charset="-122"/>
                <a:sym typeface="Symbol" panose="05050102010706020507" pitchFamily="18" charset="2"/>
              </a:rPr>
              <a:t></a:t>
            </a:r>
            <a:r>
              <a:rPr lang="en-US" altLang="zh-CN" sz="2400" b="1" dirty="0">
                <a:solidFill>
                  <a:schemeClr val="hlink"/>
                </a:solidFill>
                <a:latin typeface="Times New Roman" panose="02020603050405020304" pitchFamily="18" charset="0"/>
                <a:ea typeface="楷体_GB2312" pitchFamily="49" charset="-122"/>
              </a:rPr>
              <a:t>S,j</a:t>
            </a:r>
            <a:r>
              <a:rPr lang="en-US" altLang="zh-CN" sz="2400" b="1" dirty="0">
                <a:solidFill>
                  <a:schemeClr val="hlink"/>
                </a:solidFill>
                <a:latin typeface="Times New Roman" panose="02020603050405020304" pitchFamily="18" charset="0"/>
                <a:ea typeface="楷体_GB2312" pitchFamily="49" charset="-122"/>
                <a:sym typeface="Symbol" panose="05050102010706020507" pitchFamily="18" charset="2"/>
              </a:rPr>
              <a:t></a:t>
            </a:r>
            <a:r>
              <a:rPr lang="en-US" altLang="zh-CN" sz="2400" b="1" dirty="0">
                <a:solidFill>
                  <a:schemeClr val="hlink"/>
                </a:solidFill>
                <a:latin typeface="Times New Roman" panose="02020603050405020304" pitchFamily="18" charset="0"/>
                <a:ea typeface="楷体_GB2312" pitchFamily="49" charset="-122"/>
              </a:rPr>
              <a:t>V-S</a:t>
            </a:r>
            <a:r>
              <a:rPr lang="zh-CN" altLang="en-US" sz="2400" b="1" dirty="0">
                <a:solidFill>
                  <a:schemeClr val="hlink"/>
                </a:solidFill>
                <a:latin typeface="Times New Roman" panose="02020603050405020304" pitchFamily="18" charset="0"/>
                <a:ea typeface="楷体_GB2312" pitchFamily="49" charset="-122"/>
              </a:rPr>
              <a:t>，且权</a:t>
            </a:r>
            <a:r>
              <a:rPr lang="en-US" altLang="zh-CN" sz="2400" b="1" dirty="0">
                <a:solidFill>
                  <a:schemeClr val="hlink"/>
                </a:solidFill>
                <a:latin typeface="Times New Roman" panose="02020603050405020304" pitchFamily="18" charset="0"/>
                <a:ea typeface="楷体_GB2312" pitchFamily="49" charset="-122"/>
              </a:rPr>
              <a:t>c[i][j]</a:t>
            </a:r>
            <a:r>
              <a:rPr lang="zh-CN" altLang="en-US" sz="2400" b="1" dirty="0">
                <a:solidFill>
                  <a:schemeClr val="hlink"/>
                </a:solidFill>
                <a:latin typeface="Times New Roman" panose="02020603050405020304" pitchFamily="18" charset="0"/>
                <a:ea typeface="楷体_GB2312" pitchFamily="49" charset="-122"/>
              </a:rPr>
              <a:t>最小的边</a:t>
            </a:r>
            <a:r>
              <a:rPr lang="en-US" altLang="zh-CN" sz="2400" b="1" dirty="0">
                <a:solidFill>
                  <a:schemeClr val="hlink"/>
                </a:solidFill>
                <a:latin typeface="Times New Roman" panose="02020603050405020304" pitchFamily="18" charset="0"/>
                <a:ea typeface="楷体_GB2312" pitchFamily="49" charset="-122"/>
              </a:rPr>
              <a:t>(i,j)</a:t>
            </a:r>
            <a:r>
              <a:rPr lang="zh-CN" altLang="en-US" sz="2400" b="1" dirty="0">
                <a:latin typeface="Times New Roman" panose="02020603050405020304" pitchFamily="18" charset="0"/>
                <a:ea typeface="楷体_GB2312" pitchFamily="49" charset="-122"/>
              </a:rPr>
              <a:t>。实现这个目的较简单的办法是设置</a:t>
            </a:r>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个数组</a:t>
            </a:r>
            <a:r>
              <a:rPr lang="en-US" altLang="zh-CN" sz="2400" b="1" dirty="0">
                <a:latin typeface="Times New Roman" panose="02020603050405020304" pitchFamily="18" charset="0"/>
                <a:ea typeface="楷体_GB2312" pitchFamily="49" charset="-122"/>
              </a:rPr>
              <a:t>closest</a:t>
            </a:r>
            <a:r>
              <a:rPr lang="zh-CN" altLang="en-US" sz="2400" b="1" dirty="0">
                <a:latin typeface="Times New Roman" panose="02020603050405020304" pitchFamily="18" charset="0"/>
                <a:ea typeface="楷体_GB2312" pitchFamily="49" charset="-122"/>
              </a:rPr>
              <a:t>和</a:t>
            </a:r>
            <a:r>
              <a:rPr lang="en-US" altLang="zh-CN" sz="2400" b="1" dirty="0">
                <a:latin typeface="Times New Roman" panose="02020603050405020304" pitchFamily="18" charset="0"/>
                <a:ea typeface="楷体_GB2312" pitchFamily="49" charset="-122"/>
              </a:rPr>
              <a:t>lowcost</a:t>
            </a:r>
            <a:r>
              <a:rPr lang="zh-CN" altLang="en-US" sz="2400" b="1" dirty="0">
                <a:latin typeface="Times New Roman" panose="02020603050405020304" pitchFamily="18" charset="0"/>
                <a:ea typeface="楷体_GB2312" pitchFamily="49" charset="-122"/>
              </a:rPr>
              <a:t>。</a:t>
            </a:r>
            <a:endParaRPr lang="en-US" altLang="zh-CN" sz="2400" b="1" dirty="0">
              <a:latin typeface="Times New Roman" panose="02020603050405020304" pitchFamily="18" charset="0"/>
              <a:ea typeface="楷体_GB2312" pitchFamily="49" charset="-122"/>
            </a:endParaRPr>
          </a:p>
          <a:p>
            <a:pPr>
              <a:lnSpc>
                <a:spcPct val="120000"/>
              </a:lnSpc>
            </a:pPr>
            <a:endParaRPr lang="zh-CN" altLang="en-US" sz="2400" b="1" dirty="0">
              <a:latin typeface="Times New Roman" panose="02020603050405020304" pitchFamily="18" charset="0"/>
              <a:ea typeface="楷体_GB2312" pitchFamily="49" charset="-122"/>
            </a:endParaRPr>
          </a:p>
          <a:p>
            <a:pPr>
              <a:lnSpc>
                <a:spcPct val="120000"/>
              </a:lnSpc>
            </a:pPr>
            <a:r>
              <a:rPr lang="zh-CN" altLang="en-US" sz="2400" b="1" dirty="0">
                <a:latin typeface="Times New Roman" panose="02020603050405020304" pitchFamily="18" charset="0"/>
                <a:ea typeface="楷体_GB2312" pitchFamily="49" charset="-122"/>
              </a:rPr>
              <a:t>在</a:t>
            </a:r>
            <a:r>
              <a:rPr lang="en-US" altLang="zh-CN" sz="2400" b="1" dirty="0">
                <a:latin typeface="Times New Roman" panose="02020603050405020304" pitchFamily="18" charset="0"/>
                <a:ea typeface="楷体_GB2312" pitchFamily="49" charset="-122"/>
              </a:rPr>
              <a:t>Prim</a:t>
            </a:r>
            <a:r>
              <a:rPr lang="zh-CN" altLang="en-US" sz="2400" b="1" dirty="0">
                <a:latin typeface="Times New Roman" panose="02020603050405020304" pitchFamily="18" charset="0"/>
                <a:ea typeface="楷体_GB2312" pitchFamily="49" charset="-122"/>
              </a:rPr>
              <a:t>算法执行过程中，先找出</a:t>
            </a:r>
            <a:r>
              <a:rPr lang="en-US" altLang="zh-CN" sz="2400" b="1" dirty="0">
                <a:latin typeface="Times New Roman" panose="02020603050405020304" pitchFamily="18" charset="0"/>
                <a:ea typeface="楷体_GB2312" pitchFamily="49" charset="-122"/>
              </a:rPr>
              <a:t>V-S</a:t>
            </a:r>
            <a:r>
              <a:rPr lang="zh-CN" altLang="en-US" sz="2400" b="1" dirty="0">
                <a:latin typeface="Times New Roman" panose="02020603050405020304" pitchFamily="18" charset="0"/>
                <a:ea typeface="楷体_GB2312" pitchFamily="49" charset="-122"/>
              </a:rPr>
              <a:t>中使</a:t>
            </a:r>
            <a:r>
              <a:rPr lang="en-US" altLang="zh-CN" sz="2400" b="1" dirty="0">
                <a:latin typeface="Times New Roman" panose="02020603050405020304" pitchFamily="18" charset="0"/>
                <a:ea typeface="楷体_GB2312" pitchFamily="49" charset="-122"/>
              </a:rPr>
              <a:t>lowcost</a:t>
            </a:r>
            <a:r>
              <a:rPr lang="zh-CN" altLang="en-US" sz="2400" b="1" dirty="0">
                <a:latin typeface="Times New Roman" panose="02020603050405020304" pitchFamily="18" charset="0"/>
                <a:ea typeface="楷体_GB2312" pitchFamily="49" charset="-122"/>
              </a:rPr>
              <a:t>值最小的顶点</a:t>
            </a:r>
            <a:r>
              <a:rPr lang="en-US" altLang="zh-CN" sz="2400" b="1" dirty="0">
                <a:latin typeface="Times New Roman" panose="02020603050405020304" pitchFamily="18" charset="0"/>
                <a:ea typeface="楷体_GB2312" pitchFamily="49" charset="-122"/>
              </a:rPr>
              <a:t>j</a:t>
            </a:r>
            <a:r>
              <a:rPr lang="zh-CN" altLang="en-US" sz="2400" b="1" dirty="0">
                <a:latin typeface="Times New Roman" panose="02020603050405020304" pitchFamily="18" charset="0"/>
                <a:ea typeface="楷体_GB2312" pitchFamily="49" charset="-122"/>
              </a:rPr>
              <a:t>，然后根据数组</a:t>
            </a:r>
            <a:r>
              <a:rPr lang="en-US" altLang="zh-CN" sz="2400" b="1" dirty="0">
                <a:latin typeface="Times New Roman" panose="02020603050405020304" pitchFamily="18" charset="0"/>
                <a:ea typeface="楷体_GB2312" pitchFamily="49" charset="-122"/>
              </a:rPr>
              <a:t>closest</a:t>
            </a:r>
            <a:r>
              <a:rPr lang="zh-CN" altLang="en-US" sz="2400" b="1" dirty="0">
                <a:latin typeface="Times New Roman" panose="02020603050405020304" pitchFamily="18" charset="0"/>
                <a:ea typeface="楷体_GB2312" pitchFamily="49" charset="-122"/>
              </a:rPr>
              <a:t>选取边</a:t>
            </a:r>
            <a:r>
              <a:rPr lang="en-US" altLang="zh-CN" sz="2400" b="1" dirty="0">
                <a:latin typeface="Times New Roman" panose="02020603050405020304" pitchFamily="18" charset="0"/>
                <a:ea typeface="楷体_GB2312" pitchFamily="49" charset="-122"/>
              </a:rPr>
              <a:t>(</a:t>
            </a:r>
            <a:r>
              <a:rPr lang="en-US" altLang="zh-CN" sz="2400" b="1" dirty="0" err="1">
                <a:latin typeface="Times New Roman" panose="02020603050405020304" pitchFamily="18" charset="0"/>
                <a:ea typeface="楷体_GB2312" pitchFamily="49" charset="-122"/>
              </a:rPr>
              <a:t>j,closest</a:t>
            </a:r>
            <a:r>
              <a:rPr lang="en-US" altLang="zh-CN" sz="2400" b="1" dirty="0">
                <a:latin typeface="Times New Roman" panose="02020603050405020304" pitchFamily="18" charset="0"/>
                <a:ea typeface="楷体_GB2312" pitchFamily="49" charset="-122"/>
              </a:rPr>
              <a:t>[j])</a:t>
            </a:r>
            <a:r>
              <a:rPr lang="zh-CN" altLang="en-US" sz="2400" b="1" dirty="0">
                <a:latin typeface="Times New Roman" panose="02020603050405020304" pitchFamily="18" charset="0"/>
                <a:ea typeface="楷体_GB2312" pitchFamily="49" charset="-122"/>
              </a:rPr>
              <a:t>，最后将</a:t>
            </a:r>
            <a:r>
              <a:rPr lang="en-US" altLang="zh-CN" sz="2400" b="1" dirty="0">
                <a:latin typeface="Times New Roman" panose="02020603050405020304" pitchFamily="18" charset="0"/>
                <a:ea typeface="楷体_GB2312" pitchFamily="49" charset="-122"/>
              </a:rPr>
              <a:t>j</a:t>
            </a:r>
            <a:r>
              <a:rPr lang="zh-CN" altLang="en-US" sz="2400" b="1" dirty="0">
                <a:latin typeface="Times New Roman" panose="02020603050405020304" pitchFamily="18" charset="0"/>
                <a:ea typeface="楷体_GB2312" pitchFamily="49" charset="-122"/>
              </a:rPr>
              <a:t>添加到</a:t>
            </a:r>
            <a:r>
              <a:rPr lang="en-US" altLang="zh-CN" sz="2400" b="1" dirty="0">
                <a:latin typeface="Times New Roman" panose="02020603050405020304" pitchFamily="18" charset="0"/>
                <a:ea typeface="楷体_GB2312" pitchFamily="49" charset="-122"/>
              </a:rPr>
              <a:t>S</a:t>
            </a:r>
            <a:r>
              <a:rPr lang="zh-CN" altLang="en-US" sz="2400" b="1" dirty="0">
                <a:latin typeface="Times New Roman" panose="02020603050405020304" pitchFamily="18" charset="0"/>
                <a:ea typeface="楷体_GB2312" pitchFamily="49" charset="-122"/>
              </a:rPr>
              <a:t>中，并对</a:t>
            </a:r>
            <a:r>
              <a:rPr lang="en-US" altLang="zh-CN" sz="2400" b="1" dirty="0">
                <a:latin typeface="Times New Roman" panose="02020603050405020304" pitchFamily="18" charset="0"/>
                <a:ea typeface="楷体_GB2312" pitchFamily="49" charset="-122"/>
              </a:rPr>
              <a:t>closest</a:t>
            </a:r>
            <a:r>
              <a:rPr lang="zh-CN" altLang="en-US" sz="2400" b="1" dirty="0">
                <a:latin typeface="Times New Roman" panose="02020603050405020304" pitchFamily="18" charset="0"/>
                <a:ea typeface="楷体_GB2312" pitchFamily="49" charset="-122"/>
              </a:rPr>
              <a:t>和</a:t>
            </a:r>
            <a:r>
              <a:rPr lang="en-US" altLang="zh-CN" sz="2400" b="1" dirty="0">
                <a:latin typeface="Times New Roman" panose="02020603050405020304" pitchFamily="18" charset="0"/>
                <a:ea typeface="楷体_GB2312" pitchFamily="49" charset="-122"/>
              </a:rPr>
              <a:t>lowcost</a:t>
            </a:r>
            <a:r>
              <a:rPr lang="zh-CN" altLang="en-US" sz="2400" b="1" dirty="0">
                <a:latin typeface="Times New Roman" panose="02020603050405020304" pitchFamily="18" charset="0"/>
                <a:ea typeface="楷体_GB2312" pitchFamily="49" charset="-122"/>
              </a:rPr>
              <a:t>作必要的修改。</a:t>
            </a:r>
            <a:endParaRPr lang="en-US" altLang="zh-CN" sz="2400" b="1" dirty="0">
              <a:latin typeface="Times New Roman" panose="02020603050405020304" pitchFamily="18" charset="0"/>
              <a:ea typeface="楷体_GB2312" pitchFamily="49" charset="-122"/>
            </a:endParaRPr>
          </a:p>
          <a:p>
            <a:pPr>
              <a:lnSpc>
                <a:spcPct val="120000"/>
              </a:lnSpc>
            </a:pPr>
            <a:endParaRPr lang="zh-CN" altLang="en-US" sz="2400" b="1" dirty="0">
              <a:latin typeface="Times New Roman" panose="02020603050405020304" pitchFamily="18" charset="0"/>
              <a:ea typeface="楷体_GB2312" pitchFamily="49" charset="-122"/>
            </a:endParaRPr>
          </a:p>
          <a:p>
            <a:pPr>
              <a:lnSpc>
                <a:spcPct val="120000"/>
              </a:lnSpc>
            </a:pPr>
            <a:r>
              <a:rPr lang="zh-CN" altLang="en-US" sz="2400" b="1" dirty="0">
                <a:latin typeface="Times New Roman" panose="02020603050405020304" pitchFamily="18" charset="0"/>
                <a:ea typeface="楷体_GB2312" pitchFamily="49" charset="-122"/>
              </a:rPr>
              <a:t>用这个办法实现的</a:t>
            </a:r>
            <a:r>
              <a:rPr lang="en-US" altLang="zh-CN" sz="2400" b="1" dirty="0">
                <a:latin typeface="Times New Roman" panose="02020603050405020304" pitchFamily="18" charset="0"/>
                <a:ea typeface="楷体_GB2312" pitchFamily="49" charset="-122"/>
              </a:rPr>
              <a:t>Prim</a:t>
            </a:r>
            <a:r>
              <a:rPr lang="zh-CN" altLang="en-US" sz="2400" b="1" dirty="0">
                <a:latin typeface="Times New Roman" panose="02020603050405020304" pitchFamily="18" charset="0"/>
                <a:ea typeface="楷体_GB2312" pitchFamily="49" charset="-122"/>
              </a:rPr>
              <a:t>算法所需的</a:t>
            </a:r>
            <a:r>
              <a:rPr lang="zh-CN" altLang="en-US" sz="2400" b="1" dirty="0">
                <a:solidFill>
                  <a:schemeClr val="hlink"/>
                </a:solidFill>
                <a:latin typeface="Times New Roman" panose="02020603050405020304" pitchFamily="18" charset="0"/>
                <a:ea typeface="楷体_GB2312" pitchFamily="49" charset="-122"/>
              </a:rPr>
              <a:t>计算时间</a:t>
            </a:r>
            <a:r>
              <a:rPr lang="zh-CN" altLang="en-US" sz="2400" b="1" dirty="0">
                <a:latin typeface="Times New Roman" panose="02020603050405020304" pitchFamily="18" charset="0"/>
                <a:ea typeface="楷体_GB2312" pitchFamily="49" charset="-122"/>
              </a:rPr>
              <a:t>为 </a:t>
            </a:r>
          </a:p>
        </p:txBody>
      </p:sp>
      <p:sp>
        <p:nvSpPr>
          <p:cNvPr id="69637" name="Rectangle 5"/>
          <p:cNvSpPr/>
          <p:nvPr/>
        </p:nvSpPr>
        <p:spPr>
          <a:xfrm>
            <a:off x="0" y="3314700"/>
            <a:ext cx="9144000" cy="0"/>
          </a:xfrm>
          <a:prstGeom prst="rect">
            <a:avLst/>
          </a:prstGeom>
          <a:noFill/>
          <a:ln w="6350">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endParaRPr lang="zh-CN" altLang="en-US" dirty="0">
              <a:solidFill>
                <a:srgbClr val="000066"/>
              </a:solidFill>
              <a:ea typeface="楷体_GB2312" pitchFamily="49" charset="-122"/>
            </a:endParaRPr>
          </a:p>
        </p:txBody>
      </p:sp>
      <p:graphicFrame>
        <p:nvGraphicFramePr>
          <p:cNvPr id="69638" name="Object 4"/>
          <p:cNvGraphicFramePr>
            <a:graphicFrameLocks noChangeAspect="1"/>
          </p:cNvGraphicFramePr>
          <p:nvPr/>
        </p:nvGraphicFramePr>
        <p:xfrm>
          <a:off x="7308850" y="5300663"/>
          <a:ext cx="720725" cy="392112"/>
        </p:xfrm>
        <a:graphic>
          <a:graphicData uri="http://schemas.openxmlformats.org/presentationml/2006/ole">
            <mc:AlternateContent xmlns:mc="http://schemas.openxmlformats.org/markup-compatibility/2006">
              <mc:Choice xmlns:v="urn:schemas-microsoft-com:vml" Requires="v">
                <p:oleObj r:id="rId2" imgW="419100" imgH="228600" progId="Equation.3">
                  <p:embed/>
                </p:oleObj>
              </mc:Choice>
              <mc:Fallback>
                <p:oleObj r:id="rId2" imgW="419100" imgH="228600" progId="Equation.3">
                  <p:embed/>
                  <p:pic>
                    <p:nvPicPr>
                      <p:cNvPr id="69638" name="Object 4"/>
                      <p:cNvPicPr/>
                      <p:nvPr/>
                    </p:nvPicPr>
                    <p:blipFill>
                      <a:blip r:embed="rId3"/>
                      <a:stretch>
                        <a:fillRect/>
                      </a:stretch>
                    </p:blipFill>
                    <p:spPr>
                      <a:xfrm>
                        <a:off x="7308850" y="5300663"/>
                        <a:ext cx="720725" cy="392112"/>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4165757372"/>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ln/>
        </p:spPr>
        <p:txBody>
          <a:bodyPr vert="horz" wrap="square" lIns="91440" tIns="45720" rIns="91440" bIns="45720" anchor="t" anchorCtr="0"/>
          <a:lstStyle/>
          <a:p>
            <a:r>
              <a:rPr lang="zh-CN" altLang="en-US" dirty="0"/>
              <a:t>正确性证明</a:t>
            </a:r>
          </a:p>
        </p:txBody>
      </p:sp>
      <p:pic>
        <p:nvPicPr>
          <p:cNvPr id="70659" name="内容占位符 4"/>
          <p:cNvPicPr>
            <a:picLocks noGrp="1" noChangeAspect="1"/>
          </p:cNvPicPr>
          <p:nvPr>
            <p:ph idx="1"/>
          </p:nvPr>
        </p:nvPicPr>
        <p:blipFill>
          <a:blip r:embed="rId2"/>
          <a:srcRect/>
          <a:stretch>
            <a:fillRect/>
          </a:stretch>
        </p:blipFill>
        <p:spPr>
          <a:xfrm>
            <a:off x="1331640" y="1405046"/>
            <a:ext cx="5621571" cy="4216178"/>
          </a:xfrm>
          <a:ln/>
        </p:spPr>
      </p:pic>
      <p:sp>
        <p:nvSpPr>
          <p:cNvPr id="70660"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t>61</a:t>
            </a:fld>
            <a:endParaRPr lang="en-US" altLang="zh-CN" sz="1200" dirty="0">
              <a:solidFill>
                <a:schemeClr val="tx1"/>
              </a:solidFill>
              <a:latin typeface="Garamond" pitchFamily="18" charset="0"/>
              <a:ea typeface="宋体" panose="02010600030101010101" pitchFamily="2" charset="-122"/>
            </a:endParaRPr>
          </a:p>
        </p:txBody>
      </p:sp>
    </p:spTree>
    <p:extLst>
      <p:ext uri="{BB962C8B-B14F-4D97-AF65-F5344CB8AC3E}">
        <p14:creationId xmlns:p14="http://schemas.microsoft.com/office/powerpoint/2010/main" val="3157576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ln/>
        </p:spPr>
        <p:txBody>
          <a:bodyPr vert="horz" wrap="square" lIns="91440" tIns="45720" rIns="91440" bIns="45720" anchor="t" anchorCtr="0"/>
          <a:lstStyle/>
          <a:p>
            <a:r>
              <a:rPr lang="zh-CN" altLang="en-US" dirty="0"/>
              <a:t>归纳基础</a:t>
            </a:r>
          </a:p>
        </p:txBody>
      </p:sp>
      <p:sp>
        <p:nvSpPr>
          <p:cNvPr id="71683"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t>62</a:t>
            </a:fld>
            <a:endParaRPr lang="en-US" altLang="zh-CN" sz="1200" dirty="0">
              <a:solidFill>
                <a:schemeClr val="tx1"/>
              </a:solidFill>
              <a:latin typeface="Garamond" pitchFamily="18" charset="0"/>
              <a:ea typeface="宋体" panose="02010600030101010101" pitchFamily="2" charset="-122"/>
            </a:endParaRPr>
          </a:p>
        </p:txBody>
      </p:sp>
      <p:pic>
        <p:nvPicPr>
          <p:cNvPr id="71684" name="图片 4"/>
          <p:cNvPicPr>
            <a:picLocks noChangeAspect="1"/>
          </p:cNvPicPr>
          <p:nvPr/>
        </p:nvPicPr>
        <p:blipFill>
          <a:blip r:embed="rId2"/>
          <a:stretch>
            <a:fillRect/>
          </a:stretch>
        </p:blipFill>
        <p:spPr>
          <a:xfrm>
            <a:off x="1403648" y="1268760"/>
            <a:ext cx="5878386" cy="4680520"/>
          </a:xfrm>
          <a:prstGeom prst="rect">
            <a:avLst/>
          </a:prstGeom>
          <a:noFill/>
          <a:ln w="9525">
            <a:noFill/>
          </a:ln>
        </p:spPr>
      </p:pic>
    </p:spTree>
    <p:extLst>
      <p:ext uri="{BB962C8B-B14F-4D97-AF65-F5344CB8AC3E}">
        <p14:creationId xmlns:p14="http://schemas.microsoft.com/office/powerpoint/2010/main" val="32322238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ln/>
        </p:spPr>
        <p:txBody>
          <a:bodyPr vert="horz" wrap="square" lIns="91440" tIns="45720" rIns="91440" bIns="45720" anchor="t" anchorCtr="0"/>
          <a:lstStyle/>
          <a:p>
            <a:r>
              <a:rPr lang="zh-CN" altLang="en-US" dirty="0"/>
              <a:t>归纳步骤</a:t>
            </a:r>
          </a:p>
        </p:txBody>
      </p:sp>
      <p:sp>
        <p:nvSpPr>
          <p:cNvPr id="72707"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t>63</a:t>
            </a:fld>
            <a:endParaRPr lang="en-US" altLang="zh-CN" sz="1200" dirty="0">
              <a:solidFill>
                <a:schemeClr val="tx1"/>
              </a:solidFill>
              <a:latin typeface="Garamond" pitchFamily="18" charset="0"/>
              <a:ea typeface="宋体" panose="02010600030101010101" pitchFamily="2" charset="-122"/>
            </a:endParaRPr>
          </a:p>
        </p:txBody>
      </p:sp>
      <p:pic>
        <p:nvPicPr>
          <p:cNvPr id="72708" name="图片 5"/>
          <p:cNvPicPr>
            <a:picLocks noChangeAspect="1"/>
          </p:cNvPicPr>
          <p:nvPr/>
        </p:nvPicPr>
        <p:blipFill>
          <a:blip r:embed="rId2"/>
          <a:stretch>
            <a:fillRect/>
          </a:stretch>
        </p:blipFill>
        <p:spPr>
          <a:xfrm>
            <a:off x="1259632" y="1394782"/>
            <a:ext cx="5972175" cy="4086225"/>
          </a:xfrm>
          <a:prstGeom prst="rect">
            <a:avLst/>
          </a:prstGeom>
          <a:noFill/>
          <a:ln w="9525">
            <a:noFill/>
          </a:ln>
        </p:spPr>
      </p:pic>
    </p:spTree>
    <p:extLst>
      <p:ext uri="{BB962C8B-B14F-4D97-AF65-F5344CB8AC3E}">
        <p14:creationId xmlns:p14="http://schemas.microsoft.com/office/powerpoint/2010/main" val="676893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457200" y="277813"/>
            <a:ext cx="8229600" cy="774700"/>
          </a:xfrm>
          <a:ln/>
        </p:spPr>
        <p:txBody>
          <a:bodyPr vert="horz" wrap="square" lIns="91440" tIns="45720" rIns="91440" bIns="45720" anchor="t" anchorCtr="0"/>
          <a:lstStyle/>
          <a:p>
            <a:r>
              <a:rPr lang="zh-CN" altLang="en-US" dirty="0"/>
              <a:t>归纳步骤</a:t>
            </a:r>
          </a:p>
        </p:txBody>
      </p:sp>
      <p:sp>
        <p:nvSpPr>
          <p:cNvPr id="73731"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t>64</a:t>
            </a:fld>
            <a:endParaRPr lang="en-US" altLang="zh-CN" sz="1200" dirty="0">
              <a:solidFill>
                <a:schemeClr val="tx1"/>
              </a:solidFill>
              <a:latin typeface="Garamond" pitchFamily="18" charset="0"/>
              <a:ea typeface="宋体" panose="02010600030101010101" pitchFamily="2" charset="-122"/>
            </a:endParaRPr>
          </a:p>
        </p:txBody>
      </p:sp>
      <p:pic>
        <p:nvPicPr>
          <p:cNvPr id="73732" name="图片 5"/>
          <p:cNvPicPr>
            <a:picLocks noChangeAspect="1"/>
          </p:cNvPicPr>
          <p:nvPr/>
        </p:nvPicPr>
        <p:blipFill>
          <a:blip r:embed="rId2"/>
          <a:stretch>
            <a:fillRect/>
          </a:stretch>
        </p:blipFill>
        <p:spPr>
          <a:xfrm>
            <a:off x="1323975" y="1484784"/>
            <a:ext cx="6496050" cy="4086225"/>
          </a:xfrm>
          <a:prstGeom prst="rect">
            <a:avLst/>
          </a:prstGeom>
          <a:noFill/>
          <a:ln w="9525">
            <a:noFill/>
          </a:ln>
        </p:spPr>
      </p:pic>
    </p:spTree>
    <p:extLst>
      <p:ext uri="{BB962C8B-B14F-4D97-AF65-F5344CB8AC3E}">
        <p14:creationId xmlns:p14="http://schemas.microsoft.com/office/powerpoint/2010/main" val="11002705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65</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74755" name="Rectangle 2"/>
          <p:cNvSpPr>
            <a:spLocks noGrp="1"/>
          </p:cNvSpPr>
          <p:nvPr>
            <p:ph type="title"/>
          </p:nvPr>
        </p:nvSpPr>
        <p:spPr>
          <a:xfrm>
            <a:off x="684213" y="333375"/>
            <a:ext cx="7772400" cy="863600"/>
          </a:xfrm>
          <a:ln/>
        </p:spPr>
        <p:txBody>
          <a:bodyPr vert="horz" wrap="square" lIns="91440" tIns="45720" rIns="91440" bIns="45720" anchor="t" anchorCtr="0"/>
          <a:lstStyle/>
          <a:p>
            <a:pPr>
              <a:buNone/>
            </a:pPr>
            <a:r>
              <a:rPr lang="en-US" altLang="zh-CN" dirty="0">
                <a:latin typeface="Times New Roman" panose="02020603050405020304" pitchFamily="18" charset="0"/>
                <a:ea typeface="黑体" panose="02010609060101010101" pitchFamily="49" charset="-122"/>
              </a:rPr>
              <a:t>4.6 </a:t>
            </a:r>
            <a:r>
              <a:rPr lang="zh-CN" altLang="en-US" dirty="0">
                <a:latin typeface="Times New Roman" panose="02020603050405020304" pitchFamily="18" charset="0"/>
                <a:ea typeface="黑体" panose="02010609060101010101" pitchFamily="49" charset="-122"/>
              </a:rPr>
              <a:t>最小生成树</a:t>
            </a:r>
          </a:p>
        </p:txBody>
      </p:sp>
      <p:sp>
        <p:nvSpPr>
          <p:cNvPr id="353283" name="Rectangle 3"/>
          <p:cNvSpPr>
            <a:spLocks noGrp="1" noChangeArrowheads="1"/>
          </p:cNvSpPr>
          <p:nvPr>
            <p:ph idx="1"/>
          </p:nvPr>
        </p:nvSpPr>
        <p:spPr>
          <a:xfrm>
            <a:off x="468313" y="1268413"/>
            <a:ext cx="8064500" cy="4683125"/>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30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30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3000" b="1" i="0" u="none" strike="noStrike" kern="0" cap="none" spc="0" normalizeH="0" baseline="0" noProof="0" dirty="0" err="1">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Kruskal</a:t>
            </a:r>
            <a:r>
              <a:rPr kumimoji="0" lang="zh-CN" altLang="en-US" sz="30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算法</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Kruskal</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算法构造</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G</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的最小生成树的</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基本思想：</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1</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）将</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G</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n</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个顶点看成</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n</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个孤立的连通分支，所有的边按权从小到大排序。</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lang="en-US" altLang="zh-CN" sz="2400" b="1" dirty="0">
                <a:latin typeface="Times New Roman" panose="02020603050405020304" pitchFamily="18" charset="0"/>
                <a:ea typeface="楷体_GB2312" pitchFamily="49" charset="-122"/>
                <a:cs typeface="Times New Roman" panose="02020603050405020304" pitchFamily="18" charset="0"/>
              </a:rPr>
              <a:t>2</a:t>
            </a:r>
            <a:r>
              <a:rPr lang="zh-CN" altLang="en-US" sz="2400" b="1" dirty="0">
                <a:latin typeface="Times New Roman" panose="02020603050405020304" pitchFamily="18" charset="0"/>
                <a:ea typeface="楷体_GB2312" pitchFamily="49" charset="-122"/>
                <a:cs typeface="Times New Roman" panose="02020603050405020304" pitchFamily="18" charset="0"/>
              </a:rPr>
              <a:t>）</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从第一条边开始，依边权递增的顺序查看每一条边，并按下述方法连接</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2</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个不同的连通分支：当查看到第</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k</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条边</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v,w</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时，如果端点</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和</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w</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分别是当前</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2</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个不同的连通分支</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T1</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和</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T2</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中的顶点时，就用边</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v,w</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将</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T1</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和</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T2</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连接成一个连通分支，然后继续查看第</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k+1</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条边；如果端点</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和</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w</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在当前的同一个连通分支中，就直接再查看第</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k+1</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条边。这个过程一直进行到只剩下一个连通分支时为止。</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a:t>
            </a:r>
            <a:endParaRPr kumimoji="0" lang="zh-CN" altLang="en-US" sz="2800" b="1" i="0" u="none" strike="noStrike" kern="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endParaRPr kumimoji="0" lang="zh-CN" altLang="en-US" sz="2800" b="1" i="0" u="none" strike="noStrike" kern="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Times New Roman" panose="02020603050405020304" pitchFamily="18" charset="0"/>
            </a:endParaRPr>
          </a:p>
        </p:txBody>
      </p:sp>
    </p:spTree>
    <p:extLst>
      <p:ext uri="{BB962C8B-B14F-4D97-AF65-F5344CB8AC3E}">
        <p14:creationId xmlns:p14="http://schemas.microsoft.com/office/powerpoint/2010/main" val="4247438827"/>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6"/>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66</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75779" name="Rectangle 2"/>
          <p:cNvSpPr>
            <a:spLocks noGrp="1"/>
          </p:cNvSpPr>
          <p:nvPr>
            <p:ph type="title"/>
          </p:nvPr>
        </p:nvSpPr>
        <p:spPr>
          <a:xfrm>
            <a:off x="1400175" y="227013"/>
            <a:ext cx="7296150" cy="1382712"/>
          </a:xfrm>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4.6 </a:t>
            </a:r>
            <a:r>
              <a:rPr lang="zh-CN" altLang="en-US" dirty="0">
                <a:latin typeface="黑体" panose="02010609060101010101" pitchFamily="49" charset="-122"/>
                <a:ea typeface="黑体" panose="02010609060101010101" pitchFamily="49" charset="-122"/>
              </a:rPr>
              <a:t>最小生成树</a:t>
            </a:r>
          </a:p>
        </p:txBody>
      </p:sp>
      <p:sp>
        <p:nvSpPr>
          <p:cNvPr id="354307" name="Rectangle 3"/>
          <p:cNvSpPr>
            <a:spLocks noGrp="1" noChangeArrowheads="1"/>
          </p:cNvSpPr>
          <p:nvPr>
            <p:ph type="body" sz="half" idx="1"/>
          </p:nvPr>
        </p:nvSpPr>
        <p:spPr>
          <a:xfrm>
            <a:off x="179388" y="1196975"/>
            <a:ext cx="5616575" cy="7921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0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例如，</a:t>
            </a:r>
            <a:r>
              <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对右图的连通带权图，按</a:t>
            </a:r>
            <a:r>
              <a:rPr kumimoji="0" lang="en-US" altLang="zh-CN" sz="20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Kruskal</a:t>
            </a:r>
            <a:r>
              <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算法顺序得到的最小生成树上的边如下图所示。</a:t>
            </a: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p:txBody>
      </p:sp>
      <p:pic>
        <p:nvPicPr>
          <p:cNvPr id="75781" name="Picture 4" descr="t410"/>
          <p:cNvPicPr>
            <a:picLocks noGrp="1" noChangeAspect="1"/>
          </p:cNvPicPr>
          <p:nvPr>
            <p:ph sz="half" idx="2"/>
          </p:nvPr>
        </p:nvPicPr>
        <p:blipFill>
          <a:blip r:embed="rId2"/>
          <a:srcRect/>
          <a:stretch>
            <a:fillRect/>
          </a:stretch>
        </p:blipFill>
        <p:spPr>
          <a:xfrm>
            <a:off x="539750" y="2205038"/>
            <a:ext cx="5761038" cy="3870325"/>
          </a:xfrm>
          <a:ln/>
        </p:spPr>
      </p:pic>
      <p:pic>
        <p:nvPicPr>
          <p:cNvPr id="75782" name="Picture 2"/>
          <p:cNvPicPr>
            <a:picLocks noChangeAspect="1"/>
          </p:cNvPicPr>
          <p:nvPr/>
        </p:nvPicPr>
        <p:blipFill>
          <a:blip r:embed="rId3"/>
          <a:stretch>
            <a:fillRect/>
          </a:stretch>
        </p:blipFill>
        <p:spPr>
          <a:xfrm>
            <a:off x="6516688" y="260350"/>
            <a:ext cx="2419350" cy="2209800"/>
          </a:xfrm>
          <a:prstGeom prst="rect">
            <a:avLst/>
          </a:prstGeom>
          <a:noFill/>
          <a:ln w="9525">
            <a:noFill/>
          </a:ln>
        </p:spPr>
      </p:pic>
      <p:sp>
        <p:nvSpPr>
          <p:cNvPr id="2" name="矩形 1"/>
          <p:cNvSpPr/>
          <p:nvPr/>
        </p:nvSpPr>
        <p:spPr>
          <a:xfrm>
            <a:off x="3420269" y="6283389"/>
            <a:ext cx="4572000" cy="313932"/>
          </a:xfrm>
          <a:prstGeom prst="rect">
            <a:avLst/>
          </a:prstGeom>
        </p:spPr>
        <p:txBody>
          <a:bodyPr>
            <a:spAutoFit/>
          </a:bodyPr>
          <a:lstStyle/>
          <a:p>
            <a:pPr>
              <a:lnSpc>
                <a:spcPct val="120000"/>
              </a:lnSpc>
            </a:pPr>
            <a:r>
              <a:rPr lang="zh-CN" altLang="en-US" sz="1200" b="1" dirty="0">
                <a:latin typeface="楷体_GB2312" pitchFamily="49" charset="-122"/>
              </a:rPr>
              <a:t>当图的边数为</a:t>
            </a:r>
            <a:r>
              <a:rPr lang="en-US" altLang="zh-CN" sz="1200" b="1" dirty="0">
                <a:latin typeface="楷体_GB2312" pitchFamily="49" charset="-122"/>
              </a:rPr>
              <a:t>e</a:t>
            </a:r>
            <a:r>
              <a:rPr lang="zh-CN" altLang="en-US" sz="1200" b="1" dirty="0">
                <a:latin typeface="楷体_GB2312" pitchFamily="49" charset="-122"/>
              </a:rPr>
              <a:t>时，</a:t>
            </a:r>
            <a:r>
              <a:rPr lang="en-US" altLang="zh-CN" sz="1200" b="1" dirty="0" err="1">
                <a:latin typeface="楷体_GB2312" pitchFamily="49" charset="-122"/>
              </a:rPr>
              <a:t>Kruskal</a:t>
            </a:r>
            <a:r>
              <a:rPr lang="zh-CN" altLang="en-US" sz="1200" b="1" dirty="0">
                <a:latin typeface="楷体_GB2312" pitchFamily="49" charset="-122"/>
              </a:rPr>
              <a:t>算法所需的</a:t>
            </a:r>
            <a:r>
              <a:rPr lang="zh-CN" altLang="en-US" sz="1200" b="1" dirty="0">
                <a:solidFill>
                  <a:schemeClr val="hlink"/>
                </a:solidFill>
                <a:latin typeface="楷体_GB2312" pitchFamily="49" charset="-122"/>
              </a:rPr>
              <a:t>计算时间</a:t>
            </a:r>
            <a:r>
              <a:rPr lang="zh-CN" altLang="en-US" sz="1200" b="1" dirty="0">
                <a:latin typeface="楷体_GB2312" pitchFamily="49" charset="-122"/>
              </a:rPr>
              <a:t>是        </a:t>
            </a:r>
          </a:p>
        </p:txBody>
      </p:sp>
      <p:graphicFrame>
        <p:nvGraphicFramePr>
          <p:cNvPr id="8" name="Object 4"/>
          <p:cNvGraphicFramePr>
            <a:graphicFrameLocks noChangeAspect="1"/>
          </p:cNvGraphicFramePr>
          <p:nvPr/>
        </p:nvGraphicFramePr>
        <p:xfrm>
          <a:off x="6984207" y="6314281"/>
          <a:ext cx="1008062" cy="315913"/>
        </p:xfrm>
        <a:graphic>
          <a:graphicData uri="http://schemas.openxmlformats.org/presentationml/2006/ole">
            <mc:AlternateContent xmlns:mc="http://schemas.openxmlformats.org/markup-compatibility/2006">
              <mc:Choice xmlns:v="urn:schemas-microsoft-com:vml" Requires="v">
                <p:oleObj r:id="rId4" imgW="635000" imgH="203200" progId="Equation.3">
                  <p:embed/>
                </p:oleObj>
              </mc:Choice>
              <mc:Fallback>
                <p:oleObj r:id="rId4" imgW="635000" imgH="203200" progId="Equation.3">
                  <p:embed/>
                  <p:pic>
                    <p:nvPicPr>
                      <p:cNvPr id="8" name="Object 4"/>
                      <p:cNvPicPr/>
                      <p:nvPr/>
                    </p:nvPicPr>
                    <p:blipFill>
                      <a:blip r:embed="rId5"/>
                      <a:stretch>
                        <a:fillRect/>
                      </a:stretch>
                    </p:blipFill>
                    <p:spPr>
                      <a:xfrm>
                        <a:off x="6984207" y="6314281"/>
                        <a:ext cx="1008062" cy="315913"/>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3019860326"/>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457200" y="277813"/>
            <a:ext cx="8229600" cy="774700"/>
          </a:xfrm>
          <a:ln/>
        </p:spPr>
        <p:txBody>
          <a:bodyPr vert="horz" wrap="square" lIns="91440" tIns="45720" rIns="91440" bIns="45720" anchor="t" anchorCtr="0"/>
          <a:lstStyle/>
          <a:p>
            <a:r>
              <a:rPr lang="zh-CN" altLang="en-US" dirty="0"/>
              <a:t>学习要点</a:t>
            </a:r>
          </a:p>
        </p:txBody>
      </p:sp>
      <p:sp>
        <p:nvSpPr>
          <p:cNvPr id="3" name="内容占位符 2"/>
          <p:cNvSpPr>
            <a:spLocks noGrp="1"/>
          </p:cNvSpPr>
          <p:nvPr>
            <p:ph idx="1"/>
          </p:nvPr>
        </p:nvSpPr>
        <p:spPr>
          <a:xfrm>
            <a:off x="323850" y="981075"/>
            <a:ext cx="8229600" cy="51847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Symbol" panose="05050102010706020507" pitchFamily="18" charset="2"/>
              <a:buChar char="·"/>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通过应用范例学习贪心设计策略。</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1</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）活动安排问题；</a:t>
            </a:r>
            <a:endPar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2</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）最优装载问题；</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3</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zh-CN" altLang="en-US" sz="2400" b="1" i="0" u="none" strike="noStrike" kern="0" cap="none" spc="0" normalizeH="0" baseline="0" noProof="0" dirty="0">
                <a:ln>
                  <a:noFill/>
                </a:ln>
                <a:effectLst/>
                <a:uLnTx/>
                <a:uFillTx/>
                <a:latin typeface="华文楷体" pitchFamily="2" charset="-122"/>
                <a:ea typeface="华文楷体" pitchFamily="2" charset="-122"/>
                <a:cs typeface="+mn-cs"/>
              </a:rPr>
              <a:t>哈夫曼编码</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endPar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4</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）单源最短路径；</a:t>
            </a: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5</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）最小生成树；</a:t>
            </a:r>
            <a:endPar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6</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zh-CN" altLang="en-US" sz="2400" b="1" i="0" u="none" strike="noStrike" kern="0" cap="none" spc="0" normalizeH="0" baseline="0" noProof="0" dirty="0">
                <a:ln>
                  <a:noFill/>
                </a:ln>
                <a:solidFill>
                  <a:srgbClr val="FF0000"/>
                </a:solidFill>
                <a:effectLst/>
                <a:uLnTx/>
                <a:uFillTx/>
                <a:latin typeface="华文楷体" pitchFamily="2" charset="-122"/>
                <a:ea typeface="华文楷体" pitchFamily="2" charset="-122"/>
                <a:cs typeface="+mn-cs"/>
              </a:rPr>
              <a:t>多机调度问题</a:t>
            </a:r>
            <a:r>
              <a:rPr kumimoji="0" lang="zh-CN" altLang="en-US" sz="2400" b="1"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p>
        </p:txBody>
      </p:sp>
    </p:spTree>
    <p:extLst>
      <p:ext uri="{BB962C8B-B14F-4D97-AF65-F5344CB8AC3E}">
        <p14:creationId xmlns:p14="http://schemas.microsoft.com/office/powerpoint/2010/main" val="18360798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Times New Roman" panose="02020603050405020304" pitchFamily="18" charset="0"/>
                <a:cs typeface="Times New Roman" panose="02020603050405020304" pitchFamily="18" charset="0"/>
              </a:rPr>
              <a:t>68</a:t>
            </a:fld>
            <a:endParaRPr lang="zh-CN" altLang="en-US" sz="12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7827" name="Rectangle 2"/>
          <p:cNvSpPr>
            <a:spLocks noGrp="1"/>
          </p:cNvSpPr>
          <p:nvPr>
            <p:ph type="title"/>
          </p:nvPr>
        </p:nvSpPr>
        <p:spPr>
          <a:xfrm>
            <a:off x="468313" y="260350"/>
            <a:ext cx="7772400" cy="1143000"/>
          </a:xfrm>
          <a:ln/>
        </p:spPr>
        <p:txBody>
          <a:bodyPr vert="horz" wrap="square" lIns="91440" tIns="45720" rIns="91440" bIns="45720" anchor="t" anchorCtr="0"/>
          <a:lstStyle/>
          <a:p>
            <a:pPr>
              <a:buNone/>
            </a:pPr>
            <a:r>
              <a:rPr lang="en-US" altLang="zh-CN" dirty="0">
                <a:latin typeface="Times New Roman" panose="02020603050405020304" pitchFamily="18" charset="0"/>
                <a:ea typeface="黑体" panose="02010609060101010101" pitchFamily="49" charset="-122"/>
              </a:rPr>
              <a:t>4.7 </a:t>
            </a:r>
            <a:r>
              <a:rPr lang="zh-CN" altLang="en-US" dirty="0">
                <a:latin typeface="Times New Roman" panose="02020603050405020304" pitchFamily="18" charset="0"/>
                <a:ea typeface="黑体" panose="02010609060101010101" pitchFamily="49" charset="-122"/>
              </a:rPr>
              <a:t>多机调度问题</a:t>
            </a:r>
          </a:p>
        </p:txBody>
      </p:sp>
      <p:sp>
        <p:nvSpPr>
          <p:cNvPr id="357379" name="Rectangle 3"/>
          <p:cNvSpPr>
            <a:spLocks noGrp="1" noChangeArrowheads="1"/>
          </p:cNvSpPr>
          <p:nvPr>
            <p:ph idx="1"/>
          </p:nvPr>
        </p:nvSpPr>
        <p:spPr>
          <a:xfrm>
            <a:off x="576263" y="1428750"/>
            <a:ext cx="7883525" cy="4249738"/>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Times New Roman" panose="02020603050405020304" pitchFamily="18" charset="0"/>
              </a:rPr>
              <a:t>多机调度问题</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要求给出一种作业调度方案，使所给的</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n</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个作业在尽可能短的时间内由</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m</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台机器加工处理完成。</a:t>
            </a: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Char char="n"/>
              <a:defRPr/>
            </a:pP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Char char="n"/>
              <a:defRPr/>
            </a:pPr>
            <a:endPar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endPar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这个问题是</a:t>
            </a:r>
            <a:r>
              <a:rPr kumimoji="0" lang="en-US" altLang="zh-CN" sz="2400" b="1" i="0" u="none" strike="noStrike" kern="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Times New Roman" panose="02020603050405020304" pitchFamily="18" charset="0"/>
              </a:rPr>
              <a:t>NP</a:t>
            </a:r>
            <a:r>
              <a:rPr kumimoji="0" lang="zh-CN" altLang="en-US" sz="2400" b="1" i="0" u="none" strike="noStrike" kern="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Times New Roman" panose="02020603050405020304" pitchFamily="18" charset="0"/>
              </a:rPr>
              <a:t>完全问题</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，到目前为止还没有有效的解法。对于这一类问题</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用</a:t>
            </a:r>
            <a:r>
              <a:rPr kumimoji="0" lang="zh-CN" altLang="en-US" sz="2400" b="1" i="0" u="none" strike="noStrike" kern="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Times New Roman" panose="02020603050405020304" pitchFamily="18" charset="0"/>
              </a:rPr>
              <a:t>贪心选择策略</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有时可以设计出较好的近似算法。</a:t>
            </a:r>
          </a:p>
        </p:txBody>
      </p:sp>
      <p:sp>
        <p:nvSpPr>
          <p:cNvPr id="357381" name="Rectangle 5"/>
          <p:cNvSpPr>
            <a:spLocks noChangeArrowheads="1"/>
          </p:cNvSpPr>
          <p:nvPr/>
        </p:nvSpPr>
        <p:spPr bwMode="auto">
          <a:xfrm>
            <a:off x="611188" y="2641600"/>
            <a:ext cx="7848600" cy="936625"/>
          </a:xfrm>
          <a:prstGeom prst="rect">
            <a:avLst/>
          </a:prstGeom>
          <a:solidFill>
            <a:schemeClr val="accent1">
              <a:lumMod val="40000"/>
              <a:lumOff val="60000"/>
            </a:schemeClr>
          </a:solidFill>
          <a:ln w="50800">
            <a:solidFill>
              <a:srgbClr val="FF6600"/>
            </a:solidFill>
            <a:miter lim="800000"/>
          </a:ln>
          <a:effectLst/>
        </p:spPr>
        <p:txBody>
          <a:bodyPr anchor="ctr">
            <a:spAutoFit/>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Times New Roman" panose="02020603050405020304" pitchFamily="18" charset="0"/>
              </a:rPr>
              <a:t> 约定，每个作业均可在任何一台机器上加工处理，但未完工前不允许中断处理。作业不能拆分成更小的子作业。</a:t>
            </a:r>
          </a:p>
        </p:txBody>
      </p:sp>
    </p:spTree>
    <p:extLst>
      <p:ext uri="{BB962C8B-B14F-4D97-AF65-F5344CB8AC3E}">
        <p14:creationId xmlns:p14="http://schemas.microsoft.com/office/powerpoint/2010/main" val="1219211358"/>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69</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78851" name="Rectangle 2"/>
          <p:cNvSpPr>
            <a:spLocks noGrp="1"/>
          </p:cNvSpPr>
          <p:nvPr>
            <p:ph type="title"/>
          </p:nvPr>
        </p:nvSpPr>
        <p:spPr>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4.7 </a:t>
            </a:r>
            <a:r>
              <a:rPr lang="zh-CN" altLang="en-US" dirty="0">
                <a:latin typeface="黑体" panose="02010609060101010101" pitchFamily="49" charset="-122"/>
                <a:ea typeface="黑体" panose="02010609060101010101" pitchFamily="49" charset="-122"/>
              </a:rPr>
              <a:t>多机调度问题</a:t>
            </a:r>
          </a:p>
        </p:txBody>
      </p:sp>
      <p:sp>
        <p:nvSpPr>
          <p:cNvPr id="78852" name="Rectangle 3"/>
          <p:cNvSpPr>
            <a:spLocks noGrp="1"/>
          </p:cNvSpPr>
          <p:nvPr>
            <p:ph idx="1"/>
          </p:nvPr>
        </p:nvSpPr>
        <p:spPr>
          <a:ln/>
        </p:spPr>
        <p:txBody>
          <a:bodyPr vert="horz" wrap="square" lIns="91440" tIns="45720" rIns="91440" bIns="45720" anchor="t" anchorCtr="0"/>
          <a:lstStyle/>
          <a:p>
            <a:pPr>
              <a:lnSpc>
                <a:spcPct val="130000"/>
              </a:lnSpc>
            </a:pPr>
            <a:r>
              <a:rPr lang="zh-CN" altLang="en-US" sz="2400" b="1" dirty="0">
                <a:ea typeface="楷体_GB2312" pitchFamily="49" charset="-122"/>
              </a:rPr>
              <a:t>采用</a:t>
            </a:r>
            <a:r>
              <a:rPr lang="zh-CN" altLang="en-US" sz="2400" b="1" dirty="0">
                <a:solidFill>
                  <a:schemeClr val="hlink"/>
                </a:solidFill>
                <a:ea typeface="楷体_GB2312" pitchFamily="49" charset="-122"/>
              </a:rPr>
              <a:t>最长处理时间作业优先</a:t>
            </a:r>
            <a:r>
              <a:rPr lang="zh-CN" altLang="en-US" sz="2400" b="1" dirty="0">
                <a:ea typeface="楷体_GB2312" pitchFamily="49" charset="-122"/>
              </a:rPr>
              <a:t>的贪心选择策略可以设计出解多机调度问题的较好的近似算法。</a:t>
            </a:r>
          </a:p>
          <a:p>
            <a:pPr>
              <a:lnSpc>
                <a:spcPct val="130000"/>
              </a:lnSpc>
            </a:pPr>
            <a:r>
              <a:rPr lang="zh-CN" altLang="en-US" sz="2400" b="1" dirty="0">
                <a:ea typeface="楷体_GB2312" pitchFamily="49" charset="-122"/>
              </a:rPr>
              <a:t>按此策略，当         时，只要将机器</a:t>
            </a:r>
            <a:r>
              <a:rPr lang="en-US" altLang="zh-CN" sz="2400" b="1" dirty="0">
                <a:ea typeface="楷体_GB2312" pitchFamily="49" charset="-122"/>
              </a:rPr>
              <a:t>i</a:t>
            </a:r>
            <a:r>
              <a:rPr lang="zh-CN" altLang="en-US" sz="2400" b="1" dirty="0">
                <a:ea typeface="楷体_GB2312" pitchFamily="49" charset="-122"/>
              </a:rPr>
              <a:t>的</a:t>
            </a:r>
            <a:r>
              <a:rPr lang="en-US" altLang="zh-CN" sz="2400" b="1" dirty="0">
                <a:ea typeface="楷体_GB2312" pitchFamily="49" charset="-122"/>
              </a:rPr>
              <a:t>[0, ti]</a:t>
            </a:r>
            <a:r>
              <a:rPr lang="zh-CN" altLang="en-US" sz="2400" b="1" dirty="0">
                <a:ea typeface="楷体_GB2312" pitchFamily="49" charset="-122"/>
              </a:rPr>
              <a:t>时间区间分配给作业</a:t>
            </a:r>
            <a:r>
              <a:rPr lang="en-US" altLang="zh-CN" sz="2400" b="1" dirty="0">
                <a:ea typeface="楷体_GB2312" pitchFamily="49" charset="-122"/>
              </a:rPr>
              <a:t>i</a:t>
            </a:r>
            <a:r>
              <a:rPr lang="zh-CN" altLang="en-US" sz="2400" b="1" dirty="0">
                <a:ea typeface="楷体_GB2312" pitchFamily="49" charset="-122"/>
              </a:rPr>
              <a:t>即可，算法只需要</a:t>
            </a:r>
            <a:r>
              <a:rPr lang="en-US" altLang="zh-CN" sz="2400" b="1" dirty="0">
                <a:solidFill>
                  <a:schemeClr val="hlink"/>
                </a:solidFill>
                <a:ea typeface="楷体_GB2312" pitchFamily="49" charset="-122"/>
              </a:rPr>
              <a:t>O(1)</a:t>
            </a:r>
            <a:r>
              <a:rPr lang="zh-CN" altLang="en-US" sz="2400" b="1" dirty="0">
                <a:ea typeface="楷体_GB2312" pitchFamily="49" charset="-122"/>
              </a:rPr>
              <a:t>时间。</a:t>
            </a:r>
            <a:endParaRPr lang="en-US" altLang="zh-CN" sz="2400" b="1" dirty="0">
              <a:ea typeface="楷体_GB2312" pitchFamily="49" charset="-122"/>
            </a:endParaRPr>
          </a:p>
          <a:p>
            <a:pPr>
              <a:lnSpc>
                <a:spcPct val="130000"/>
              </a:lnSpc>
            </a:pPr>
            <a:r>
              <a:rPr lang="zh-CN" altLang="en-US" sz="2400" b="1" dirty="0">
                <a:ea typeface="楷体_GB2312" pitchFamily="49" charset="-122"/>
              </a:rPr>
              <a:t>当         时，首先将</a:t>
            </a:r>
            <a:r>
              <a:rPr lang="en-US" altLang="zh-CN" sz="2400" b="1" dirty="0">
                <a:ea typeface="楷体_GB2312" pitchFamily="49" charset="-122"/>
              </a:rPr>
              <a:t>n</a:t>
            </a:r>
            <a:r>
              <a:rPr lang="zh-CN" altLang="en-US" sz="2400" b="1" dirty="0">
                <a:ea typeface="楷体_GB2312" pitchFamily="49" charset="-122"/>
              </a:rPr>
              <a:t>个作业依其所需的处理时间从大到小排序。然后依此顺序将作业分配给空闲的处理机。算法所需的计算时间为</a:t>
            </a:r>
            <a:r>
              <a:rPr lang="en-US" altLang="zh-CN" sz="2400" b="1" dirty="0">
                <a:solidFill>
                  <a:schemeClr val="hlink"/>
                </a:solidFill>
                <a:ea typeface="楷体_GB2312" pitchFamily="49" charset="-122"/>
              </a:rPr>
              <a:t>O(nlogn)</a:t>
            </a:r>
            <a:r>
              <a:rPr lang="zh-CN" altLang="en-US" sz="2400" b="1" dirty="0">
                <a:ea typeface="楷体_GB2312" pitchFamily="49" charset="-122"/>
              </a:rPr>
              <a:t>。</a:t>
            </a:r>
          </a:p>
          <a:p>
            <a:pPr>
              <a:buNone/>
            </a:pPr>
            <a:endParaRPr lang="zh-CN" altLang="en-US" sz="2400" b="1" dirty="0">
              <a:ea typeface="楷体_GB2312" pitchFamily="49" charset="-122"/>
            </a:endParaRPr>
          </a:p>
        </p:txBody>
      </p:sp>
      <p:sp>
        <p:nvSpPr>
          <p:cNvPr id="78853" name="Rectangle 5"/>
          <p:cNvSpPr/>
          <p:nvPr/>
        </p:nvSpPr>
        <p:spPr>
          <a:xfrm>
            <a:off x="0" y="3348038"/>
            <a:ext cx="9144000" cy="0"/>
          </a:xfrm>
          <a:prstGeom prst="rect">
            <a:avLst/>
          </a:prstGeom>
          <a:noFill/>
          <a:ln w="6350">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endParaRPr lang="zh-CN" altLang="en-US" dirty="0">
              <a:solidFill>
                <a:srgbClr val="000066"/>
              </a:solidFill>
              <a:ea typeface="楷体_GB2312" pitchFamily="49" charset="-122"/>
            </a:endParaRPr>
          </a:p>
        </p:txBody>
      </p:sp>
      <p:graphicFrame>
        <p:nvGraphicFramePr>
          <p:cNvPr id="78854" name="Object 4"/>
          <p:cNvGraphicFramePr>
            <a:graphicFrameLocks noChangeAspect="1"/>
          </p:cNvGraphicFramePr>
          <p:nvPr/>
        </p:nvGraphicFramePr>
        <p:xfrm>
          <a:off x="2771775" y="2781300"/>
          <a:ext cx="684213" cy="284163"/>
        </p:xfrm>
        <a:graphic>
          <a:graphicData uri="http://schemas.openxmlformats.org/presentationml/2006/ole">
            <mc:AlternateContent xmlns:mc="http://schemas.openxmlformats.org/markup-compatibility/2006">
              <mc:Choice xmlns:v="urn:schemas-microsoft-com:vml" Requires="v">
                <p:oleObj r:id="rId2" imgW="393065" imgH="165100" progId="Equation.3">
                  <p:embed/>
                </p:oleObj>
              </mc:Choice>
              <mc:Fallback>
                <p:oleObj r:id="rId2" imgW="393065" imgH="165100" progId="Equation.3">
                  <p:embed/>
                  <p:pic>
                    <p:nvPicPr>
                      <p:cNvPr id="78854" name="Object 4"/>
                      <p:cNvPicPr/>
                      <p:nvPr/>
                    </p:nvPicPr>
                    <p:blipFill>
                      <a:blip r:embed="rId3"/>
                      <a:stretch>
                        <a:fillRect/>
                      </a:stretch>
                    </p:blipFill>
                    <p:spPr>
                      <a:xfrm>
                        <a:off x="2771775" y="2781300"/>
                        <a:ext cx="684213" cy="284163"/>
                      </a:xfrm>
                      <a:prstGeom prst="rect">
                        <a:avLst/>
                      </a:prstGeom>
                      <a:noFill/>
                      <a:ln w="38100">
                        <a:noFill/>
                        <a:miter/>
                      </a:ln>
                    </p:spPr>
                  </p:pic>
                </p:oleObj>
              </mc:Fallback>
            </mc:AlternateContent>
          </a:graphicData>
        </a:graphic>
      </p:graphicFrame>
      <p:sp>
        <p:nvSpPr>
          <p:cNvPr id="78855" name="Rectangle 7"/>
          <p:cNvSpPr/>
          <p:nvPr/>
        </p:nvSpPr>
        <p:spPr>
          <a:xfrm>
            <a:off x="0" y="3357563"/>
            <a:ext cx="9144000" cy="0"/>
          </a:xfrm>
          <a:prstGeom prst="rect">
            <a:avLst/>
          </a:prstGeom>
          <a:noFill/>
          <a:ln w="6350">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endParaRPr lang="zh-CN" altLang="en-US" dirty="0">
              <a:solidFill>
                <a:srgbClr val="000066"/>
              </a:solidFill>
              <a:ea typeface="楷体_GB2312" pitchFamily="49" charset="-122"/>
            </a:endParaRPr>
          </a:p>
        </p:txBody>
      </p:sp>
      <p:graphicFrame>
        <p:nvGraphicFramePr>
          <p:cNvPr id="78856" name="Object 6"/>
          <p:cNvGraphicFramePr>
            <a:graphicFrameLocks noChangeAspect="1"/>
          </p:cNvGraphicFramePr>
          <p:nvPr/>
        </p:nvGraphicFramePr>
        <p:xfrm>
          <a:off x="1258888" y="3860800"/>
          <a:ext cx="684212" cy="250825"/>
        </p:xfrm>
        <a:graphic>
          <a:graphicData uri="http://schemas.openxmlformats.org/presentationml/2006/ole">
            <mc:AlternateContent xmlns:mc="http://schemas.openxmlformats.org/markup-compatibility/2006">
              <mc:Choice xmlns:v="urn:schemas-microsoft-com:vml" Requires="v">
                <p:oleObj r:id="rId4" imgW="393700" imgH="139700" progId="Equation.3">
                  <p:embed/>
                </p:oleObj>
              </mc:Choice>
              <mc:Fallback>
                <p:oleObj r:id="rId4" imgW="393700" imgH="139700" progId="Equation.3">
                  <p:embed/>
                  <p:pic>
                    <p:nvPicPr>
                      <p:cNvPr id="78856" name="Object 6"/>
                      <p:cNvPicPr/>
                      <p:nvPr/>
                    </p:nvPicPr>
                    <p:blipFill>
                      <a:blip r:embed="rId5"/>
                      <a:stretch>
                        <a:fillRect/>
                      </a:stretch>
                    </p:blipFill>
                    <p:spPr>
                      <a:xfrm>
                        <a:off x="1258888" y="3860800"/>
                        <a:ext cx="684212" cy="25082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90985559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9231" y="1725475"/>
            <a:ext cx="2586990" cy="2068830"/>
          </a:xfrm>
          <a:prstGeom prst="rect">
            <a:avLst/>
          </a:prstGeom>
        </p:spPr>
        <p:txBody>
          <a:bodyPr vert="horz" wrap="square" lIns="0" tIns="156845" rIns="0" bIns="0" rtlCol="0">
            <a:spAutoFit/>
          </a:bodyPr>
          <a:lstStyle/>
          <a:p>
            <a:pPr marL="354965" indent="-342265">
              <a:lnSpc>
                <a:spcPct val="100000"/>
              </a:lnSpc>
              <a:spcBef>
                <a:spcPts val="1235"/>
              </a:spcBef>
              <a:buClr>
                <a:srgbClr val="CC9900"/>
              </a:buClr>
              <a:buSzPct val="64583"/>
              <a:buFont typeface="Wingdings"/>
              <a:buChar char=""/>
              <a:tabLst>
                <a:tab pos="354965" algn="l"/>
              </a:tabLst>
            </a:pPr>
            <a:r>
              <a:rPr lang="zh-CN" altLang="en-US" sz="2400" dirty="0">
                <a:latin typeface="宋体"/>
                <a:cs typeface="宋体"/>
              </a:rPr>
              <a:t>三</a:t>
            </a:r>
            <a:r>
              <a:rPr sz="2400" dirty="0" err="1">
                <a:latin typeface="宋体"/>
                <a:cs typeface="宋体"/>
              </a:rPr>
              <a:t>种贪心策略</a:t>
            </a:r>
            <a:r>
              <a:rPr sz="2400" spc="-50" dirty="0">
                <a:latin typeface="Arial"/>
                <a:cs typeface="Arial"/>
              </a:rPr>
              <a:t>:</a:t>
            </a:r>
            <a:endParaRPr sz="2400" dirty="0">
              <a:latin typeface="Arial"/>
              <a:cs typeface="Arial"/>
            </a:endParaRPr>
          </a:p>
          <a:p>
            <a:pPr marL="354965" lvl="6" indent="-342265">
              <a:spcBef>
                <a:spcPts val="1135"/>
              </a:spcBef>
              <a:buClr>
                <a:srgbClr val="CC9900"/>
              </a:buClr>
              <a:buSzPct val="64583"/>
              <a:buFont typeface="Wingdings"/>
              <a:buChar char=""/>
              <a:tabLst>
                <a:tab pos="354965" algn="l"/>
              </a:tabLst>
            </a:pPr>
            <a:r>
              <a:rPr lang="en-US" sz="2400" spc="-10" dirty="0">
                <a:latin typeface="宋体"/>
                <a:cs typeface="宋体"/>
              </a:rPr>
              <a:t>   </a:t>
            </a:r>
            <a:r>
              <a:rPr sz="2400" spc="-10" dirty="0">
                <a:latin typeface="宋体"/>
                <a:cs typeface="宋体"/>
              </a:rPr>
              <a:t>贪</a:t>
            </a:r>
            <a:r>
              <a:rPr lang="en-US" sz="2400" spc="-10" dirty="0">
                <a:latin typeface="宋体"/>
                <a:cs typeface="宋体"/>
              </a:rPr>
              <a:t> </a:t>
            </a:r>
            <a:r>
              <a:rPr sz="2400" spc="-10" dirty="0" err="1">
                <a:latin typeface="宋体"/>
                <a:cs typeface="宋体"/>
              </a:rPr>
              <a:t>开始最早</a:t>
            </a:r>
            <a:endParaRPr sz="2400" dirty="0">
              <a:latin typeface="宋体"/>
              <a:cs typeface="宋体"/>
            </a:endParaRPr>
          </a:p>
          <a:p>
            <a:pPr marL="354965" lvl="3" indent="-342265">
              <a:spcBef>
                <a:spcPts val="1140"/>
              </a:spcBef>
              <a:buClr>
                <a:srgbClr val="CC9900"/>
              </a:buClr>
              <a:buSzPct val="64583"/>
              <a:buFont typeface="Wingdings"/>
              <a:buChar char=""/>
              <a:tabLst>
                <a:tab pos="354965" algn="l"/>
              </a:tabLst>
            </a:pPr>
            <a:r>
              <a:rPr lang="en-US" sz="2400" spc="-10" dirty="0">
                <a:latin typeface="宋体"/>
                <a:cs typeface="宋体"/>
              </a:rPr>
              <a:t>   </a:t>
            </a:r>
            <a:r>
              <a:rPr sz="2400" spc="-10" dirty="0">
                <a:latin typeface="宋体"/>
                <a:cs typeface="宋体"/>
              </a:rPr>
              <a:t>贪</a:t>
            </a:r>
            <a:r>
              <a:rPr lang="en-US" sz="2400" spc="-10" dirty="0">
                <a:latin typeface="宋体"/>
                <a:cs typeface="宋体"/>
              </a:rPr>
              <a:t> </a:t>
            </a:r>
            <a:r>
              <a:rPr sz="2400" spc="-10" dirty="0" err="1">
                <a:latin typeface="宋体"/>
                <a:cs typeface="宋体"/>
              </a:rPr>
              <a:t>持续最短</a:t>
            </a:r>
            <a:endParaRPr sz="2400" dirty="0">
              <a:latin typeface="宋体"/>
              <a:cs typeface="宋体"/>
            </a:endParaRPr>
          </a:p>
          <a:p>
            <a:pPr marL="354965" lvl="3" indent="-342265">
              <a:spcBef>
                <a:spcPts val="1160"/>
              </a:spcBef>
              <a:buClr>
                <a:srgbClr val="CC9900"/>
              </a:buClr>
              <a:buSzPct val="64583"/>
              <a:buFont typeface="Wingdings"/>
              <a:buChar char=""/>
              <a:tabLst>
                <a:tab pos="354965" algn="l"/>
              </a:tabLst>
            </a:pPr>
            <a:r>
              <a:rPr lang="en-US" sz="2400" spc="-10" dirty="0">
                <a:latin typeface="宋体"/>
                <a:cs typeface="宋体"/>
              </a:rPr>
              <a:t>   </a:t>
            </a:r>
            <a:r>
              <a:rPr sz="2400" spc="-10" dirty="0">
                <a:solidFill>
                  <a:srgbClr val="FF0000"/>
                </a:solidFill>
                <a:latin typeface="宋体"/>
                <a:cs typeface="宋体"/>
              </a:rPr>
              <a:t>贪</a:t>
            </a:r>
            <a:r>
              <a:rPr lang="en-US" sz="2400" spc="-10" dirty="0">
                <a:solidFill>
                  <a:srgbClr val="FF0000"/>
                </a:solidFill>
                <a:latin typeface="宋体"/>
                <a:cs typeface="宋体"/>
              </a:rPr>
              <a:t> </a:t>
            </a:r>
            <a:r>
              <a:rPr sz="2400" spc="-10" dirty="0" err="1">
                <a:solidFill>
                  <a:srgbClr val="FF0000"/>
                </a:solidFill>
                <a:latin typeface="宋体"/>
                <a:cs typeface="宋体"/>
              </a:rPr>
              <a:t>结束最早</a:t>
            </a:r>
            <a:endParaRPr sz="2400" dirty="0">
              <a:solidFill>
                <a:srgbClr val="FF0000"/>
              </a:solidFill>
              <a:latin typeface="宋体"/>
              <a:cs typeface="宋体"/>
            </a:endParaRPr>
          </a:p>
        </p:txBody>
      </p:sp>
      <p:pic>
        <p:nvPicPr>
          <p:cNvPr id="4" name="object 4"/>
          <p:cNvPicPr/>
          <p:nvPr/>
        </p:nvPicPr>
        <p:blipFill>
          <a:blip r:embed="rId2" cstate="print"/>
          <a:stretch>
            <a:fillRect/>
          </a:stretch>
        </p:blipFill>
        <p:spPr>
          <a:xfrm>
            <a:off x="4894400" y="1224449"/>
            <a:ext cx="3925057" cy="1410546"/>
          </a:xfrm>
          <a:prstGeom prst="rect">
            <a:avLst/>
          </a:prstGeom>
        </p:spPr>
      </p:pic>
      <p:sp>
        <p:nvSpPr>
          <p:cNvPr id="5" name="object 5"/>
          <p:cNvSpPr/>
          <p:nvPr/>
        </p:nvSpPr>
        <p:spPr>
          <a:xfrm>
            <a:off x="3156221" y="2143255"/>
            <a:ext cx="1367002" cy="466090"/>
          </a:xfrm>
          <a:custGeom>
            <a:avLst/>
            <a:gdLst/>
            <a:ahLst/>
            <a:cxnLst/>
            <a:rect l="l" t="t" r="r" b="b"/>
            <a:pathLst>
              <a:path w="1914525" h="466089">
                <a:moveTo>
                  <a:pt x="1831975" y="42192"/>
                </a:moveTo>
                <a:lnTo>
                  <a:pt x="1787867" y="27800"/>
                </a:lnTo>
                <a:lnTo>
                  <a:pt x="1778012" y="14198"/>
                </a:lnTo>
                <a:lnTo>
                  <a:pt x="1778317" y="11226"/>
                </a:lnTo>
                <a:lnTo>
                  <a:pt x="1790814" y="0"/>
                </a:lnTo>
                <a:lnTo>
                  <a:pt x="1793811" y="12"/>
                </a:lnTo>
                <a:lnTo>
                  <a:pt x="1796732" y="634"/>
                </a:lnTo>
                <a:lnTo>
                  <a:pt x="1889915" y="31038"/>
                </a:lnTo>
                <a:lnTo>
                  <a:pt x="1883625" y="31038"/>
                </a:lnTo>
                <a:lnTo>
                  <a:pt x="1831975" y="42192"/>
                </a:lnTo>
                <a:close/>
              </a:path>
              <a:path w="1914525" h="466089">
                <a:moveTo>
                  <a:pt x="1858924" y="50985"/>
                </a:moveTo>
                <a:lnTo>
                  <a:pt x="1831975" y="42192"/>
                </a:lnTo>
                <a:lnTo>
                  <a:pt x="1883625" y="31038"/>
                </a:lnTo>
                <a:lnTo>
                  <a:pt x="1884363" y="34455"/>
                </a:lnTo>
                <a:lnTo>
                  <a:pt x="1876996" y="34455"/>
                </a:lnTo>
                <a:lnTo>
                  <a:pt x="1858924" y="50985"/>
                </a:lnTo>
                <a:close/>
              </a:path>
              <a:path w="1914525" h="466089">
                <a:moveTo>
                  <a:pt x="1812023" y="126199"/>
                </a:moveTo>
                <a:lnTo>
                  <a:pt x="1799120" y="112090"/>
                </a:lnTo>
                <a:lnTo>
                  <a:pt x="1799412" y="109105"/>
                </a:lnTo>
                <a:lnTo>
                  <a:pt x="1838003" y="70120"/>
                </a:lnTo>
                <a:lnTo>
                  <a:pt x="1889658" y="58966"/>
                </a:lnTo>
                <a:lnTo>
                  <a:pt x="1883625" y="31038"/>
                </a:lnTo>
                <a:lnTo>
                  <a:pt x="1889915" y="31038"/>
                </a:lnTo>
                <a:lnTo>
                  <a:pt x="1914359" y="39014"/>
                </a:lnTo>
                <a:lnTo>
                  <a:pt x="1823046" y="122516"/>
                </a:lnTo>
                <a:lnTo>
                  <a:pt x="1820646" y="124294"/>
                </a:lnTo>
                <a:lnTo>
                  <a:pt x="1817928" y="125526"/>
                </a:lnTo>
                <a:lnTo>
                  <a:pt x="1815007" y="126174"/>
                </a:lnTo>
                <a:lnTo>
                  <a:pt x="1812023" y="126199"/>
                </a:lnTo>
                <a:close/>
              </a:path>
              <a:path w="1914525" h="466089">
                <a:moveTo>
                  <a:pt x="1882216" y="58585"/>
                </a:moveTo>
                <a:lnTo>
                  <a:pt x="1858924" y="50985"/>
                </a:lnTo>
                <a:lnTo>
                  <a:pt x="1876996" y="34455"/>
                </a:lnTo>
                <a:lnTo>
                  <a:pt x="1882216" y="58585"/>
                </a:lnTo>
                <a:close/>
              </a:path>
              <a:path w="1914525" h="466089">
                <a:moveTo>
                  <a:pt x="1889576" y="58585"/>
                </a:moveTo>
                <a:lnTo>
                  <a:pt x="1882216" y="58585"/>
                </a:lnTo>
                <a:lnTo>
                  <a:pt x="1876996" y="34455"/>
                </a:lnTo>
                <a:lnTo>
                  <a:pt x="1884363" y="34455"/>
                </a:lnTo>
                <a:lnTo>
                  <a:pt x="1889576" y="58585"/>
                </a:lnTo>
                <a:close/>
              </a:path>
              <a:path w="1914525" h="466089">
                <a:moveTo>
                  <a:pt x="6019" y="465734"/>
                </a:moveTo>
                <a:lnTo>
                  <a:pt x="0" y="437794"/>
                </a:lnTo>
                <a:lnTo>
                  <a:pt x="1831975" y="42192"/>
                </a:lnTo>
                <a:lnTo>
                  <a:pt x="1858924" y="50985"/>
                </a:lnTo>
                <a:lnTo>
                  <a:pt x="1838003" y="70120"/>
                </a:lnTo>
                <a:lnTo>
                  <a:pt x="6019" y="465734"/>
                </a:lnTo>
                <a:close/>
              </a:path>
              <a:path w="1914525" h="466089">
                <a:moveTo>
                  <a:pt x="1838003" y="70120"/>
                </a:moveTo>
                <a:lnTo>
                  <a:pt x="1858924" y="50985"/>
                </a:lnTo>
                <a:lnTo>
                  <a:pt x="1882216" y="58585"/>
                </a:lnTo>
                <a:lnTo>
                  <a:pt x="1889576" y="58585"/>
                </a:lnTo>
                <a:lnTo>
                  <a:pt x="1889658" y="58966"/>
                </a:lnTo>
                <a:lnTo>
                  <a:pt x="1838003" y="70120"/>
                </a:lnTo>
                <a:close/>
              </a:path>
            </a:pathLst>
          </a:custGeom>
          <a:solidFill>
            <a:srgbClr val="946E00"/>
          </a:solidFill>
        </p:spPr>
        <p:txBody>
          <a:bodyPr wrap="square" lIns="0" tIns="0" rIns="0" bIns="0" rtlCol="0"/>
          <a:lstStyle/>
          <a:p>
            <a:endParaRPr/>
          </a:p>
        </p:txBody>
      </p:sp>
      <p:pic>
        <p:nvPicPr>
          <p:cNvPr id="6" name="object 6"/>
          <p:cNvPicPr/>
          <p:nvPr/>
        </p:nvPicPr>
        <p:blipFill>
          <a:blip r:embed="rId3" cstate="print"/>
          <a:stretch>
            <a:fillRect/>
          </a:stretch>
        </p:blipFill>
        <p:spPr>
          <a:xfrm>
            <a:off x="4886301" y="3878077"/>
            <a:ext cx="3918298" cy="1253230"/>
          </a:xfrm>
          <a:prstGeom prst="rect">
            <a:avLst/>
          </a:prstGeom>
        </p:spPr>
      </p:pic>
      <p:sp>
        <p:nvSpPr>
          <p:cNvPr id="7" name="object 7"/>
          <p:cNvSpPr/>
          <p:nvPr/>
        </p:nvSpPr>
        <p:spPr>
          <a:xfrm>
            <a:off x="2971800" y="3200399"/>
            <a:ext cx="1529257" cy="1165479"/>
          </a:xfrm>
          <a:custGeom>
            <a:avLst/>
            <a:gdLst/>
            <a:ahLst/>
            <a:cxnLst/>
            <a:rect l="l" t="t" r="r" b="b"/>
            <a:pathLst>
              <a:path w="1769745" h="1838960">
                <a:moveTo>
                  <a:pt x="1729939" y="1797834"/>
                </a:moveTo>
                <a:lnTo>
                  <a:pt x="1702647" y="1790079"/>
                </a:lnTo>
                <a:lnTo>
                  <a:pt x="0" y="19811"/>
                </a:lnTo>
                <a:lnTo>
                  <a:pt x="20599" y="0"/>
                </a:lnTo>
                <a:lnTo>
                  <a:pt x="1723260" y="1770281"/>
                </a:lnTo>
                <a:lnTo>
                  <a:pt x="1729939" y="1797834"/>
                </a:lnTo>
                <a:close/>
              </a:path>
              <a:path w="1769745" h="1838960">
                <a:moveTo>
                  <a:pt x="1766696" y="1828177"/>
                </a:moveTo>
                <a:lnTo>
                  <a:pt x="1739290" y="1828177"/>
                </a:lnTo>
                <a:lnTo>
                  <a:pt x="1759889" y="1808365"/>
                </a:lnTo>
                <a:lnTo>
                  <a:pt x="1723260" y="1770281"/>
                </a:lnTo>
                <a:lnTo>
                  <a:pt x="1712328" y="1725180"/>
                </a:lnTo>
                <a:lnTo>
                  <a:pt x="1711921" y="1722221"/>
                </a:lnTo>
                <a:lnTo>
                  <a:pt x="1712150" y="1719249"/>
                </a:lnTo>
                <a:lnTo>
                  <a:pt x="1727301" y="1707578"/>
                </a:lnTo>
                <a:lnTo>
                  <a:pt x="1730235" y="1708111"/>
                </a:lnTo>
                <a:lnTo>
                  <a:pt x="1740090" y="1718449"/>
                </a:lnTo>
                <a:lnTo>
                  <a:pt x="1766696" y="1828177"/>
                </a:lnTo>
                <a:close/>
              </a:path>
              <a:path w="1769745" h="1838960">
                <a:moveTo>
                  <a:pt x="1746090" y="1821637"/>
                </a:moveTo>
                <a:lnTo>
                  <a:pt x="1735708" y="1821637"/>
                </a:lnTo>
                <a:lnTo>
                  <a:pt x="1753501" y="1804530"/>
                </a:lnTo>
                <a:lnTo>
                  <a:pt x="1729939" y="1797834"/>
                </a:lnTo>
                <a:lnTo>
                  <a:pt x="1723260" y="1770281"/>
                </a:lnTo>
                <a:lnTo>
                  <a:pt x="1759889" y="1808365"/>
                </a:lnTo>
                <a:lnTo>
                  <a:pt x="1746090" y="1821637"/>
                </a:lnTo>
                <a:close/>
              </a:path>
              <a:path w="1769745" h="1838960">
                <a:moveTo>
                  <a:pt x="1769249" y="1838705"/>
                </a:moveTo>
                <a:lnTo>
                  <a:pt x="1650225" y="1804885"/>
                </a:lnTo>
                <a:lnTo>
                  <a:pt x="1639849" y="1791677"/>
                </a:lnTo>
                <a:lnTo>
                  <a:pt x="1640052" y="1788706"/>
                </a:lnTo>
                <a:lnTo>
                  <a:pt x="1655089" y="1776895"/>
                </a:lnTo>
                <a:lnTo>
                  <a:pt x="1658035" y="1777403"/>
                </a:lnTo>
                <a:lnTo>
                  <a:pt x="1702647" y="1790079"/>
                </a:lnTo>
                <a:lnTo>
                  <a:pt x="1739290" y="1828177"/>
                </a:lnTo>
                <a:lnTo>
                  <a:pt x="1766696" y="1828177"/>
                </a:lnTo>
                <a:lnTo>
                  <a:pt x="1769249" y="1838705"/>
                </a:lnTo>
                <a:close/>
              </a:path>
              <a:path w="1769745" h="1838960">
                <a:moveTo>
                  <a:pt x="1739290" y="1828177"/>
                </a:moveTo>
                <a:lnTo>
                  <a:pt x="1702647" y="1790079"/>
                </a:lnTo>
                <a:lnTo>
                  <a:pt x="1729939" y="1797834"/>
                </a:lnTo>
                <a:lnTo>
                  <a:pt x="1735708" y="1821637"/>
                </a:lnTo>
                <a:lnTo>
                  <a:pt x="1746090" y="1821637"/>
                </a:lnTo>
                <a:lnTo>
                  <a:pt x="1739290" y="1828177"/>
                </a:lnTo>
                <a:close/>
              </a:path>
              <a:path w="1769745" h="1838960">
                <a:moveTo>
                  <a:pt x="1735708" y="1821637"/>
                </a:moveTo>
                <a:lnTo>
                  <a:pt x="1729939" y="1797834"/>
                </a:lnTo>
                <a:lnTo>
                  <a:pt x="1753501" y="1804530"/>
                </a:lnTo>
                <a:lnTo>
                  <a:pt x="1735708" y="1821637"/>
                </a:lnTo>
                <a:close/>
              </a:path>
            </a:pathLst>
          </a:custGeom>
          <a:solidFill>
            <a:srgbClr val="946E00"/>
          </a:solidFill>
        </p:spPr>
        <p:txBody>
          <a:bodyPr wrap="square" lIns="0" tIns="0" rIns="0" bIns="0" rtlCol="0"/>
          <a:lstStyle/>
          <a:p>
            <a:endParaRPr/>
          </a:p>
        </p:txBody>
      </p:sp>
      <p:sp>
        <p:nvSpPr>
          <p:cNvPr id="9" name="object 2"/>
          <p:cNvSpPr txBox="1">
            <a:spLocks noGrp="1"/>
          </p:cNvSpPr>
          <p:nvPr>
            <p:ph type="title"/>
          </p:nvPr>
        </p:nvSpPr>
        <p:spPr>
          <a:xfrm>
            <a:off x="457200" y="277813"/>
            <a:ext cx="8229600" cy="1139825"/>
          </a:xfrm>
          <a:prstGeom prst="rect">
            <a:avLst/>
          </a:prstGeom>
        </p:spPr>
        <p:txBody>
          <a:bodyPr vert="horz" wrap="square" lIns="0" tIns="12700" rIns="0" bIns="0" rtlCol="0">
            <a:spAutoFit/>
          </a:bodyPr>
          <a:lstStyle/>
          <a:p>
            <a:pPr marL="12700">
              <a:lnSpc>
                <a:spcPct val="100000"/>
              </a:lnSpc>
              <a:spcBef>
                <a:spcPts val="100"/>
              </a:spcBef>
              <a:tabLst>
                <a:tab pos="1078865" algn="l"/>
              </a:tabLst>
            </a:pPr>
            <a:r>
              <a:rPr spc="-25" dirty="0"/>
              <a:t>4.1</a:t>
            </a:r>
            <a:r>
              <a:rPr dirty="0"/>
              <a:t>	</a:t>
            </a:r>
            <a:r>
              <a:rPr spc="-10" dirty="0"/>
              <a:t>活动安排问题</a:t>
            </a:r>
          </a:p>
        </p:txBody>
      </p:sp>
    </p:spTree>
    <p:extLst>
      <p:ext uri="{BB962C8B-B14F-4D97-AF65-F5344CB8AC3E}">
        <p14:creationId xmlns:p14="http://schemas.microsoft.com/office/powerpoint/2010/main" val="37110791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6"/>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70</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79875" name="Rectangle 2"/>
          <p:cNvSpPr>
            <a:spLocks noGrp="1"/>
          </p:cNvSpPr>
          <p:nvPr>
            <p:ph type="title"/>
          </p:nvPr>
        </p:nvSpPr>
        <p:spPr>
          <a:ln/>
        </p:spPr>
        <p:txBody>
          <a:bodyPr vert="horz" wrap="square" lIns="91440" tIns="45720" rIns="91440" bIns="45720" anchor="t" anchorCtr="0"/>
          <a:lstStyle/>
          <a:p>
            <a:r>
              <a:rPr lang="en-US" altLang="zh-CN" dirty="0">
                <a:latin typeface="黑体" panose="02010609060101010101" pitchFamily="49" charset="-122"/>
                <a:ea typeface="黑体" panose="02010609060101010101" pitchFamily="49" charset="-122"/>
              </a:rPr>
              <a:t>4.7 </a:t>
            </a:r>
            <a:r>
              <a:rPr lang="zh-CN" altLang="en-US" dirty="0">
                <a:latin typeface="黑体" panose="02010609060101010101" pitchFamily="49" charset="-122"/>
                <a:ea typeface="黑体" panose="02010609060101010101" pitchFamily="49" charset="-122"/>
              </a:rPr>
              <a:t>多机调度问题</a:t>
            </a:r>
          </a:p>
        </p:txBody>
      </p:sp>
      <p:sp>
        <p:nvSpPr>
          <p:cNvPr id="79876" name="Rectangle 3"/>
          <p:cNvSpPr>
            <a:spLocks noGrp="1"/>
          </p:cNvSpPr>
          <p:nvPr>
            <p:ph type="body" sz="half" idx="1"/>
          </p:nvPr>
        </p:nvSpPr>
        <p:spPr>
          <a:xfrm>
            <a:off x="468313" y="1484313"/>
            <a:ext cx="7775575" cy="1798637"/>
          </a:xfrm>
          <a:ln/>
        </p:spPr>
        <p:txBody>
          <a:bodyPr vert="horz" wrap="square" lIns="91440" tIns="45720" rIns="91440" bIns="45720" anchor="t" anchorCtr="0"/>
          <a:lstStyle/>
          <a:p>
            <a:pPr marL="0" indent="0">
              <a:lnSpc>
                <a:spcPct val="120000"/>
              </a:lnSpc>
              <a:buClr>
                <a:schemeClr val="accent1"/>
              </a:buClr>
              <a:buSzPct val="65000"/>
              <a:buFont typeface="Wingdings" panose="05000000000000000000" pitchFamily="2" charset="2"/>
              <a:buNone/>
            </a:pPr>
            <a:r>
              <a:rPr lang="zh-CN" altLang="en-US" sz="2400" b="1" dirty="0">
                <a:solidFill>
                  <a:schemeClr val="hlink"/>
                </a:solidFill>
                <a:latin typeface="Times New Roman" panose="02020603050405020304" pitchFamily="18" charset="0"/>
                <a:ea typeface="楷体_GB2312" pitchFamily="49" charset="-122"/>
              </a:rPr>
              <a:t>例如，</a:t>
            </a:r>
            <a:r>
              <a:rPr lang="zh-CN" altLang="en-US" sz="2400" b="1" dirty="0">
                <a:latin typeface="Times New Roman" panose="02020603050405020304" pitchFamily="18" charset="0"/>
                <a:ea typeface="楷体_GB2312" pitchFamily="49" charset="-122"/>
              </a:rPr>
              <a:t>设</a:t>
            </a:r>
            <a:r>
              <a:rPr lang="en-US" altLang="zh-CN" sz="2400" b="1" dirty="0">
                <a:latin typeface="Times New Roman" panose="02020603050405020304" pitchFamily="18" charset="0"/>
                <a:ea typeface="楷体_GB2312" pitchFamily="49" charset="-122"/>
              </a:rPr>
              <a:t>7</a:t>
            </a:r>
            <a:r>
              <a:rPr lang="zh-CN" altLang="en-US" sz="2400" b="1" dirty="0">
                <a:latin typeface="Times New Roman" panose="02020603050405020304" pitchFamily="18" charset="0"/>
                <a:ea typeface="楷体_GB2312" pitchFamily="49" charset="-122"/>
              </a:rPr>
              <a:t>个独立作业</a:t>
            </a:r>
            <a:r>
              <a:rPr lang="en-US" altLang="zh-CN" sz="2400" b="1" dirty="0">
                <a:latin typeface="Times New Roman" panose="02020603050405020304" pitchFamily="18" charset="0"/>
                <a:ea typeface="楷体_GB2312" pitchFamily="49" charset="-122"/>
              </a:rPr>
              <a:t>{1,2,3,4,5,6,7}</a:t>
            </a:r>
            <a:r>
              <a:rPr lang="zh-CN" altLang="en-US" sz="2400" b="1" dirty="0">
                <a:latin typeface="Times New Roman" panose="02020603050405020304" pitchFamily="18" charset="0"/>
                <a:ea typeface="楷体_GB2312" pitchFamily="49" charset="-122"/>
              </a:rPr>
              <a:t>由</a:t>
            </a:r>
            <a:r>
              <a:rPr lang="en-US" altLang="zh-CN" sz="2400" b="1" dirty="0">
                <a:latin typeface="Times New Roman" panose="02020603050405020304" pitchFamily="18" charset="0"/>
                <a:ea typeface="楷体_GB2312" pitchFamily="49" charset="-122"/>
              </a:rPr>
              <a:t>3</a:t>
            </a:r>
            <a:r>
              <a:rPr lang="zh-CN" altLang="en-US" sz="2400" b="1" dirty="0">
                <a:latin typeface="Times New Roman" panose="02020603050405020304" pitchFamily="18" charset="0"/>
                <a:ea typeface="楷体_GB2312" pitchFamily="49" charset="-122"/>
              </a:rPr>
              <a:t>台机器</a:t>
            </a:r>
            <a:r>
              <a:rPr lang="en-US" altLang="zh-CN" sz="2400" b="1" dirty="0">
                <a:latin typeface="Times New Roman" panose="02020603050405020304" pitchFamily="18" charset="0"/>
                <a:ea typeface="楷体_GB2312" pitchFamily="49" charset="-122"/>
              </a:rPr>
              <a:t>M1</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M2</a:t>
            </a:r>
            <a:r>
              <a:rPr lang="zh-CN" altLang="en-US" sz="2400" b="1" dirty="0">
                <a:latin typeface="Times New Roman" panose="02020603050405020304" pitchFamily="18" charset="0"/>
                <a:ea typeface="楷体_GB2312" pitchFamily="49" charset="-122"/>
              </a:rPr>
              <a:t>和</a:t>
            </a:r>
            <a:r>
              <a:rPr lang="en-US" altLang="zh-CN" sz="2400" b="1" dirty="0">
                <a:latin typeface="Times New Roman" panose="02020603050405020304" pitchFamily="18" charset="0"/>
                <a:ea typeface="楷体_GB2312" pitchFamily="49" charset="-122"/>
              </a:rPr>
              <a:t>M3</a:t>
            </a:r>
            <a:r>
              <a:rPr lang="zh-CN" altLang="en-US" sz="2400" b="1" dirty="0">
                <a:latin typeface="Times New Roman" panose="02020603050405020304" pitchFamily="18" charset="0"/>
                <a:ea typeface="楷体_GB2312" pitchFamily="49" charset="-122"/>
              </a:rPr>
              <a:t>加工处理。各作业所需的处理时间分别为</a:t>
            </a:r>
            <a:r>
              <a:rPr lang="en-US" altLang="zh-CN" sz="2400" b="1" dirty="0">
                <a:latin typeface="Times New Roman" panose="02020603050405020304" pitchFamily="18" charset="0"/>
                <a:ea typeface="楷体_GB2312" pitchFamily="49" charset="-122"/>
              </a:rPr>
              <a:t>{2, 14, 4, 16, 6, 5, 3}</a:t>
            </a:r>
            <a:r>
              <a:rPr lang="zh-CN" altLang="en-US" sz="2400" b="1" dirty="0">
                <a:latin typeface="Times New Roman" panose="02020603050405020304" pitchFamily="18" charset="0"/>
                <a:ea typeface="楷体_GB2312" pitchFamily="49" charset="-122"/>
              </a:rPr>
              <a:t>。按算法</a:t>
            </a:r>
            <a:r>
              <a:rPr lang="en-US" altLang="zh-CN" sz="2400" b="1" dirty="0">
                <a:latin typeface="Times New Roman" panose="02020603050405020304" pitchFamily="18" charset="0"/>
                <a:ea typeface="楷体_GB2312" pitchFamily="49" charset="-122"/>
              </a:rPr>
              <a:t>greedy</a:t>
            </a:r>
            <a:r>
              <a:rPr lang="zh-CN" altLang="en-US" sz="2400" b="1" dirty="0">
                <a:latin typeface="Times New Roman" panose="02020603050405020304" pitchFamily="18" charset="0"/>
                <a:ea typeface="楷体_GB2312" pitchFamily="49" charset="-122"/>
              </a:rPr>
              <a:t>产生的作业调度如下图所示，所需的加工时间为</a:t>
            </a:r>
            <a:r>
              <a:rPr lang="en-US" altLang="zh-CN" sz="2400" b="1" dirty="0">
                <a:latin typeface="Times New Roman" panose="02020603050405020304" pitchFamily="18" charset="0"/>
                <a:ea typeface="楷体_GB2312" pitchFamily="49" charset="-122"/>
              </a:rPr>
              <a:t>17</a:t>
            </a:r>
            <a:r>
              <a:rPr lang="zh-CN" altLang="en-US" sz="24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 </a:t>
            </a:r>
          </a:p>
        </p:txBody>
      </p:sp>
      <p:pic>
        <p:nvPicPr>
          <p:cNvPr id="79877" name="Picture 4" descr="t411"/>
          <p:cNvPicPr>
            <a:picLocks noGrp="1" noChangeAspect="1"/>
          </p:cNvPicPr>
          <p:nvPr>
            <p:ph sz="half" idx="2"/>
          </p:nvPr>
        </p:nvPicPr>
        <p:blipFill>
          <a:blip r:embed="rId2"/>
          <a:srcRect/>
          <a:stretch>
            <a:fillRect/>
          </a:stretch>
        </p:blipFill>
        <p:spPr>
          <a:xfrm>
            <a:off x="1476375" y="3500438"/>
            <a:ext cx="5113338" cy="2239962"/>
          </a:xfrm>
          <a:ln/>
        </p:spPr>
      </p:pic>
    </p:spTree>
    <p:extLst>
      <p:ext uri="{BB962C8B-B14F-4D97-AF65-F5344CB8AC3E}">
        <p14:creationId xmlns:p14="http://schemas.microsoft.com/office/powerpoint/2010/main" val="3395728555"/>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a:ln/>
        </p:spPr>
        <p:txBody>
          <a:bodyPr vert="horz" wrap="square" lIns="91440" tIns="45720" rIns="91440" bIns="45720" anchor="t" anchorCtr="0"/>
          <a:lstStyle/>
          <a:p>
            <a:r>
              <a:rPr lang="zh-CN" altLang="en-US" dirty="0"/>
              <a:t>贪心法小结</a:t>
            </a:r>
          </a:p>
        </p:txBody>
      </p:sp>
      <p:sp>
        <p:nvSpPr>
          <p:cNvPr id="80899"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t>71</a:t>
            </a:fld>
            <a:endParaRPr lang="en-US" altLang="zh-CN" sz="1200" dirty="0">
              <a:solidFill>
                <a:schemeClr val="tx1"/>
              </a:solidFill>
              <a:latin typeface="Garamond" pitchFamily="18" charset="0"/>
              <a:ea typeface="宋体" panose="02010600030101010101" pitchFamily="2" charset="-122"/>
            </a:endParaRPr>
          </a:p>
        </p:txBody>
      </p:sp>
      <p:pic>
        <p:nvPicPr>
          <p:cNvPr id="80900" name="图片 4"/>
          <p:cNvPicPr>
            <a:picLocks noChangeAspect="1"/>
          </p:cNvPicPr>
          <p:nvPr/>
        </p:nvPicPr>
        <p:blipFill>
          <a:blip r:embed="rId2"/>
          <a:stretch>
            <a:fillRect/>
          </a:stretch>
        </p:blipFill>
        <p:spPr>
          <a:xfrm>
            <a:off x="899592" y="1440486"/>
            <a:ext cx="6993512" cy="4421361"/>
          </a:xfrm>
          <a:prstGeom prst="rect">
            <a:avLst/>
          </a:prstGeom>
          <a:noFill/>
          <a:ln w="9525">
            <a:noFill/>
          </a:ln>
        </p:spPr>
      </p:pic>
    </p:spTree>
    <p:extLst>
      <p:ext uri="{BB962C8B-B14F-4D97-AF65-F5344CB8AC3E}">
        <p14:creationId xmlns:p14="http://schemas.microsoft.com/office/powerpoint/2010/main" val="29581124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a:ln/>
        </p:spPr>
        <p:txBody>
          <a:bodyPr vert="horz" wrap="square" lIns="91440" tIns="45720" rIns="91440" bIns="45720" anchor="t" anchorCtr="0"/>
          <a:lstStyle/>
          <a:p>
            <a:r>
              <a:rPr lang="zh-CN" altLang="en-US" dirty="0"/>
              <a:t>习题：</a:t>
            </a:r>
          </a:p>
        </p:txBody>
      </p:sp>
      <p:sp>
        <p:nvSpPr>
          <p:cNvPr id="3" name="内容占位符 2"/>
          <p:cNvSpPr>
            <a:spLocks noGrp="1"/>
          </p:cNvSpPr>
          <p:nvPr>
            <p:ph idx="1"/>
          </p:nvPr>
        </p:nvSpPr>
        <p:spPr>
          <a:xfrm>
            <a:off x="457200" y="866775"/>
            <a:ext cx="8229600" cy="53768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2600" b="0" i="0" u="none" strike="noStrike" kern="0" cap="none" spc="0" normalizeH="0" baseline="0" noProof="0" dirty="0">
                <a:ln>
                  <a:noFill/>
                </a:ln>
                <a:solidFill>
                  <a:schemeClr val="tx1"/>
                </a:solidFill>
                <a:effectLst/>
                <a:uLnTx/>
                <a:uFillTx/>
              </a:rPr>
              <a:t>（</a:t>
            </a:r>
            <a:r>
              <a:rPr kumimoji="0" lang="en-US" altLang="zh-CN" sz="2600" b="0" i="0" u="none" strike="noStrike" kern="0" cap="none" spc="0" normalizeH="0" baseline="0" noProof="0" dirty="0">
                <a:ln>
                  <a:noFill/>
                </a:ln>
                <a:solidFill>
                  <a:schemeClr val="tx1"/>
                </a:solidFill>
                <a:effectLst/>
                <a:uLnTx/>
                <a:uFillTx/>
              </a:rPr>
              <a:t>1</a:t>
            </a:r>
            <a:r>
              <a:rPr kumimoji="0" lang="zh-CN" altLang="en-US" sz="2600" b="0" i="0" u="none" strike="noStrike" kern="0" cap="none" spc="0" normalizeH="0" baseline="0" noProof="0" dirty="0">
                <a:ln>
                  <a:noFill/>
                </a:ln>
                <a:solidFill>
                  <a:schemeClr val="tx1"/>
                </a:solidFill>
                <a:effectLst/>
                <a:uLnTx/>
                <a:uFillTx/>
              </a:rPr>
              <a:t>）最大多位整数问题</a:t>
            </a:r>
            <a:endParaRPr kumimoji="0" lang="en-US" altLang="zh-CN" sz="2600" b="0" i="0" u="none" strike="noStrike" kern="0" cap="none" spc="0" normalizeH="0" baseline="0" noProof="0" dirty="0">
              <a:ln>
                <a:noFill/>
              </a:ln>
              <a:solidFill>
                <a:schemeClr val="tx1"/>
              </a:solidFill>
              <a:effectLst/>
              <a:uLnTx/>
              <a:uFillTx/>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600" b="0" i="0" u="none" strike="noStrike" kern="0" cap="none" spc="0" normalizeH="0" baseline="0" noProof="0" dirty="0">
                <a:ln>
                  <a:noFill/>
                </a:ln>
                <a:solidFill>
                  <a:schemeClr val="tx1"/>
                </a:solidFill>
                <a:effectLst/>
                <a:uLnTx/>
                <a:uFillTx/>
              </a:rPr>
              <a:t>设有</a:t>
            </a:r>
            <a:r>
              <a:rPr kumimoji="0" lang="en-US" altLang="zh-CN" sz="2600" b="0" i="0" u="none" strike="noStrike" kern="0" cap="none" spc="0" normalizeH="0" baseline="0" noProof="0" dirty="0">
                <a:ln>
                  <a:noFill/>
                </a:ln>
                <a:solidFill>
                  <a:schemeClr val="tx1"/>
                </a:solidFill>
                <a:effectLst/>
                <a:uLnTx/>
                <a:uFillTx/>
              </a:rPr>
              <a:t>n</a:t>
            </a:r>
            <a:r>
              <a:rPr kumimoji="0" lang="zh-CN" altLang="en-US" sz="2600" b="0" i="0" u="none" strike="noStrike" kern="0" cap="none" spc="0" normalizeH="0" baseline="0" noProof="0" dirty="0">
                <a:ln>
                  <a:noFill/>
                </a:ln>
                <a:solidFill>
                  <a:schemeClr val="tx1"/>
                </a:solidFill>
                <a:effectLst/>
                <a:uLnTx/>
                <a:uFillTx/>
              </a:rPr>
              <a:t>个正整数，将他们连接成一排，组成一个最大的多位整数。</a:t>
            </a:r>
            <a:endParaRPr kumimoji="0" lang="en-US" altLang="zh-CN" sz="2600" b="0" i="0" u="none" strike="noStrike" kern="0" cap="none" spc="0" normalizeH="0" baseline="0" noProof="0" dirty="0">
              <a:ln>
                <a:noFill/>
              </a:ln>
              <a:solidFill>
                <a:schemeClr val="tx1"/>
              </a:solidFill>
              <a:effectLst/>
              <a:uLnTx/>
              <a:uFillTx/>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600" b="0" i="0" u="none" strike="noStrike" kern="0" cap="none" spc="0" normalizeH="0" baseline="0" noProof="0" dirty="0">
                <a:ln>
                  <a:noFill/>
                </a:ln>
                <a:solidFill>
                  <a:schemeClr val="tx1"/>
                </a:solidFill>
                <a:effectLst/>
                <a:uLnTx/>
                <a:uFillTx/>
              </a:rPr>
              <a:t>例如</a:t>
            </a:r>
            <a:r>
              <a:rPr kumimoji="0" lang="en-US" altLang="zh-CN" sz="2600" b="0" i="0" u="none" strike="noStrike" kern="0" cap="none" spc="0" normalizeH="0" baseline="0" noProof="0" dirty="0">
                <a:ln>
                  <a:noFill/>
                </a:ln>
                <a:solidFill>
                  <a:schemeClr val="tx1"/>
                </a:solidFill>
                <a:effectLst/>
                <a:uLnTx/>
                <a:uFillTx/>
              </a:rPr>
              <a:t>:n=3</a:t>
            </a:r>
            <a:r>
              <a:rPr kumimoji="0" lang="zh-CN" altLang="en-US" sz="2600" b="0" i="0" u="none" strike="noStrike" kern="0" cap="none" spc="0" normalizeH="0" baseline="0" noProof="0" dirty="0">
                <a:ln>
                  <a:noFill/>
                </a:ln>
                <a:solidFill>
                  <a:schemeClr val="tx1"/>
                </a:solidFill>
                <a:effectLst/>
                <a:uLnTx/>
                <a:uFillTx/>
              </a:rPr>
              <a:t>时，</a:t>
            </a:r>
            <a:r>
              <a:rPr kumimoji="0" lang="en-US" altLang="zh-CN" sz="2600" b="0" i="0" u="none" strike="noStrike" kern="0" cap="none" spc="0" normalizeH="0" baseline="0" noProof="0" dirty="0">
                <a:ln>
                  <a:noFill/>
                </a:ln>
                <a:solidFill>
                  <a:schemeClr val="tx1"/>
                </a:solidFill>
                <a:effectLst/>
                <a:uLnTx/>
                <a:uFillTx/>
              </a:rPr>
              <a:t>3</a:t>
            </a:r>
            <a:r>
              <a:rPr kumimoji="0" lang="zh-CN" altLang="en-US" sz="2600" b="0" i="0" u="none" strike="noStrike" kern="0" cap="none" spc="0" normalizeH="0" baseline="0" noProof="0" dirty="0">
                <a:ln>
                  <a:noFill/>
                </a:ln>
                <a:solidFill>
                  <a:schemeClr val="tx1"/>
                </a:solidFill>
                <a:effectLst/>
                <a:uLnTx/>
                <a:uFillTx/>
              </a:rPr>
              <a:t>个整数</a:t>
            </a:r>
            <a:r>
              <a:rPr kumimoji="0" lang="en-US" altLang="zh-CN" sz="2600" b="0" i="0" u="none" strike="noStrike" kern="0" cap="none" spc="0" normalizeH="0" baseline="0" noProof="0" dirty="0">
                <a:ln>
                  <a:noFill/>
                </a:ln>
                <a:solidFill>
                  <a:schemeClr val="tx1"/>
                </a:solidFill>
                <a:effectLst/>
                <a:uLnTx/>
                <a:uFillTx/>
              </a:rPr>
              <a:t>13, 312, 343, </a:t>
            </a:r>
            <a:r>
              <a:rPr kumimoji="0" lang="zh-CN" altLang="en-US" sz="2600" b="0" i="0" u="none" strike="noStrike" kern="0" cap="none" spc="0" normalizeH="0" baseline="0" noProof="0" dirty="0">
                <a:ln>
                  <a:noFill/>
                </a:ln>
                <a:solidFill>
                  <a:schemeClr val="tx1"/>
                </a:solidFill>
                <a:effectLst/>
                <a:uLnTx/>
                <a:uFillTx/>
              </a:rPr>
              <a:t>连成的最大整数为</a:t>
            </a:r>
            <a:r>
              <a:rPr kumimoji="0" lang="en-US" altLang="zh-CN" sz="2600" b="0" i="0" u="none" strike="noStrike" kern="0" cap="none" spc="0" normalizeH="0" baseline="0" noProof="0" dirty="0">
                <a:ln>
                  <a:noFill/>
                </a:ln>
                <a:solidFill>
                  <a:schemeClr val="tx1"/>
                </a:solidFill>
                <a:effectLst/>
                <a:uLnTx/>
                <a:uFillTx/>
              </a:rPr>
              <a:t>:34331213</a:t>
            </a:r>
            <a:r>
              <a:rPr kumimoji="0" lang="zh-CN" altLang="en-US" sz="2600" b="0" i="0" u="none" strike="noStrike" kern="0" cap="none" spc="0" normalizeH="0" baseline="0" noProof="0" dirty="0">
                <a:ln>
                  <a:noFill/>
                </a:ln>
                <a:solidFill>
                  <a:schemeClr val="tx1"/>
                </a:solidFill>
                <a:effectLst/>
                <a:uLnTx/>
                <a:uFillTx/>
              </a:rPr>
              <a:t>，又如</a:t>
            </a:r>
            <a:r>
              <a:rPr kumimoji="0" lang="en-US" altLang="zh-CN" sz="2600" b="0" i="0" u="none" strike="noStrike" kern="0" cap="none" spc="0" normalizeH="0" baseline="0" noProof="0" dirty="0">
                <a:ln>
                  <a:noFill/>
                </a:ln>
                <a:solidFill>
                  <a:schemeClr val="tx1"/>
                </a:solidFill>
                <a:effectLst/>
                <a:uLnTx/>
                <a:uFillTx/>
              </a:rPr>
              <a:t>:n=4</a:t>
            </a:r>
            <a:r>
              <a:rPr kumimoji="0" lang="zh-CN" altLang="en-US" sz="2600" b="0" i="0" u="none" strike="noStrike" kern="0" cap="none" spc="0" normalizeH="0" baseline="0" noProof="0" dirty="0">
                <a:ln>
                  <a:noFill/>
                </a:ln>
                <a:solidFill>
                  <a:schemeClr val="tx1"/>
                </a:solidFill>
                <a:effectLst/>
                <a:uLnTx/>
                <a:uFillTx/>
              </a:rPr>
              <a:t>时</a:t>
            </a:r>
            <a:r>
              <a:rPr kumimoji="0" lang="en-US" altLang="zh-CN" sz="2600" b="0" i="0" u="none" strike="noStrike" kern="0" cap="none" spc="0" normalizeH="0" baseline="0" noProof="0" dirty="0">
                <a:ln>
                  <a:noFill/>
                </a:ln>
                <a:solidFill>
                  <a:schemeClr val="tx1"/>
                </a:solidFill>
                <a:effectLst/>
                <a:uLnTx/>
                <a:uFillTx/>
              </a:rPr>
              <a:t>, 4</a:t>
            </a:r>
            <a:r>
              <a:rPr kumimoji="0" lang="zh-CN" altLang="en-US" sz="2600" b="0" i="0" u="none" strike="noStrike" kern="0" cap="none" spc="0" normalizeH="0" baseline="0" noProof="0" dirty="0">
                <a:ln>
                  <a:noFill/>
                </a:ln>
                <a:solidFill>
                  <a:schemeClr val="tx1"/>
                </a:solidFill>
                <a:effectLst/>
                <a:uLnTx/>
                <a:uFillTx/>
              </a:rPr>
              <a:t>个整数</a:t>
            </a:r>
            <a:r>
              <a:rPr kumimoji="0" lang="en-US" altLang="zh-CN" sz="2600" b="0" i="0" u="none" strike="noStrike" kern="0" cap="none" spc="0" normalizeH="0" baseline="0" noProof="0" dirty="0">
                <a:ln>
                  <a:noFill/>
                </a:ln>
                <a:solidFill>
                  <a:schemeClr val="tx1"/>
                </a:solidFill>
                <a:effectLst/>
                <a:uLnTx/>
                <a:uFillTx/>
              </a:rPr>
              <a:t>7, 13, 4, 246</a:t>
            </a:r>
            <a:r>
              <a:rPr kumimoji="0" lang="zh-CN" altLang="en-US" sz="2600" b="0" i="0" u="none" strike="noStrike" kern="0" cap="none" spc="0" normalizeH="0" baseline="0" noProof="0" dirty="0">
                <a:ln>
                  <a:noFill/>
                </a:ln>
                <a:solidFill>
                  <a:schemeClr val="tx1"/>
                </a:solidFill>
                <a:effectLst/>
                <a:uLnTx/>
                <a:uFillTx/>
              </a:rPr>
              <a:t>连接成的最大整数为</a:t>
            </a:r>
            <a:r>
              <a:rPr kumimoji="0" lang="en-US" altLang="zh-CN" sz="2600" b="0" i="0" u="none" strike="noStrike" kern="0" cap="none" spc="0" normalizeH="0" baseline="0" noProof="0" dirty="0">
                <a:ln>
                  <a:noFill/>
                </a:ln>
                <a:solidFill>
                  <a:schemeClr val="tx1"/>
                </a:solidFill>
                <a:effectLst/>
                <a:uLnTx/>
                <a:uFillTx/>
              </a:rPr>
              <a:t>7424613</a:t>
            </a: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600" b="0" i="0" u="none" strike="noStrike" kern="0" cap="none" spc="0" normalizeH="0" baseline="0" noProof="0" dirty="0">
                <a:ln>
                  <a:noFill/>
                </a:ln>
                <a:solidFill>
                  <a:schemeClr val="tx1"/>
                </a:solidFill>
                <a:effectLst/>
                <a:uLnTx/>
                <a:uFillTx/>
              </a:rPr>
              <a:t> </a:t>
            </a:r>
          </a:p>
          <a:p>
            <a:pPr>
              <a:defRPr/>
            </a:pPr>
            <a:r>
              <a:rPr kumimoji="0" lang="zh-CN" altLang="en-US" sz="2600" b="0" i="0" u="none" strike="noStrike" kern="0" cap="none" spc="0" normalizeH="0" baseline="0" noProof="0" dirty="0">
                <a:ln>
                  <a:noFill/>
                </a:ln>
                <a:solidFill>
                  <a:schemeClr val="tx1"/>
                </a:solidFill>
                <a:effectLst/>
                <a:uLnTx/>
                <a:uFillTx/>
              </a:rPr>
              <a:t>（</a:t>
            </a:r>
            <a:r>
              <a:rPr kumimoji="0" lang="en-US" altLang="zh-CN" sz="2600" b="0" i="0" u="none" strike="noStrike" kern="0" cap="none" spc="0" normalizeH="0" baseline="0" noProof="0" dirty="0">
                <a:ln>
                  <a:noFill/>
                </a:ln>
                <a:solidFill>
                  <a:schemeClr val="tx1"/>
                </a:solidFill>
                <a:effectLst/>
                <a:uLnTx/>
                <a:uFillTx/>
              </a:rPr>
              <a:t>2</a:t>
            </a:r>
            <a:r>
              <a:rPr kumimoji="0" lang="zh-CN" altLang="en-US" sz="2600" b="0" i="0" u="none" strike="noStrike" kern="0" cap="none" spc="0" normalizeH="0" baseline="0" noProof="0" dirty="0">
                <a:ln>
                  <a:noFill/>
                </a:ln>
                <a:solidFill>
                  <a:schemeClr val="tx1"/>
                </a:solidFill>
                <a:effectLst/>
                <a:uLnTx/>
                <a:uFillTx/>
              </a:rPr>
              <a:t>）</a:t>
            </a:r>
            <a:r>
              <a:rPr lang="zh-CN" altLang="en-US" sz="2600" dirty="0"/>
              <a:t>教材</a:t>
            </a:r>
            <a:r>
              <a:rPr lang="en-US" altLang="zh-CN" sz="2600" dirty="0"/>
              <a:t>  </a:t>
            </a:r>
            <a:r>
              <a:rPr lang="zh-CN" altLang="en-US" sz="2600" dirty="0"/>
              <a:t>算法实现</a:t>
            </a:r>
            <a:r>
              <a:rPr lang="en-US" altLang="zh-CN" sz="2600" dirty="0"/>
              <a:t>4-6</a:t>
            </a:r>
            <a:r>
              <a:rPr lang="zh-CN" altLang="en-US" sz="2600" dirty="0"/>
              <a:t>，并给出正确性证明</a:t>
            </a:r>
            <a:endParaRPr lang="en-US" altLang="zh-CN" sz="2600" dirty="0"/>
          </a:p>
          <a:p>
            <a:r>
              <a:rPr lang="zh-CN" altLang="en-US" sz="2600" dirty="0"/>
              <a:t>（</a:t>
            </a:r>
            <a:r>
              <a:rPr lang="en-US" altLang="zh-CN" sz="2600" dirty="0"/>
              <a:t>3</a:t>
            </a:r>
            <a:r>
              <a:rPr lang="zh-CN" altLang="en-US" sz="2600" dirty="0"/>
              <a:t>）</a:t>
            </a:r>
            <a:r>
              <a:rPr lang="en-US" altLang="zh-CN" sz="2600" dirty="0"/>
              <a:t> </a:t>
            </a:r>
            <a:r>
              <a:rPr lang="en-US" altLang="zh-CN" sz="2600" dirty="0" err="1"/>
              <a:t>Kruskal</a:t>
            </a:r>
            <a:r>
              <a:rPr lang="zh-CN" altLang="en-US" sz="2600" dirty="0"/>
              <a:t>算法实现最小生成树</a:t>
            </a:r>
            <a:endParaRPr lang="en-US" altLang="zh-CN" sz="2600" dirty="0"/>
          </a:p>
          <a:p>
            <a:endParaRPr lang="en-US" altLang="zh-CN" sz="2600" dirty="0"/>
          </a:p>
          <a:p>
            <a:r>
              <a:rPr lang="zh-CN" altLang="en-US" sz="2600"/>
              <a:t>在</a:t>
            </a:r>
            <a:r>
              <a:rPr lang="en-US" altLang="zh-CN" sz="2600" dirty="0"/>
              <a:t>canvas</a:t>
            </a:r>
            <a:r>
              <a:rPr lang="zh-CN" altLang="en-US" sz="2600" dirty="0"/>
              <a:t>上提交</a:t>
            </a:r>
            <a:endParaRPr kumimoji="0" lang="zh-CN" altLang="en-US" sz="2600" b="0" i="0" u="none" strike="noStrike" kern="0" cap="none" spc="0" normalizeH="0" baseline="0" noProof="0" dirty="0">
              <a:ln>
                <a:noFill/>
              </a:ln>
              <a:solidFill>
                <a:schemeClr val="tx1"/>
              </a:solidFill>
              <a:effectLst/>
              <a:uLnTx/>
              <a:uFillTx/>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en-US" altLang="zh-CN" sz="2600" b="1" i="0" u="none" strike="noStrike" kern="0" cap="none" spc="0" normalizeH="0" baseline="0" noProof="0" dirty="0">
              <a:ln>
                <a:noFill/>
              </a:ln>
              <a:solidFill>
                <a:schemeClr val="tx1"/>
              </a:solidFill>
              <a:effectLst/>
              <a:uLnTx/>
              <a:uFillTx/>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2600" b="0" i="0" u="none" strike="noStrike" kern="0" cap="none" spc="0" normalizeH="0" baseline="0" noProof="0" dirty="0">
              <a:ln>
                <a:noFill/>
              </a:ln>
              <a:solidFill>
                <a:schemeClr val="tx1"/>
              </a:solidFill>
              <a:effectLst/>
              <a:uLnTx/>
              <a:uFillTx/>
            </a:endParaRPr>
          </a:p>
        </p:txBody>
      </p:sp>
      <p:sp>
        <p:nvSpPr>
          <p:cNvPr id="81924"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t>72</a:t>
            </a:fld>
            <a:endParaRPr lang="en-US" altLang="zh-CN" sz="1200" dirty="0">
              <a:solidFill>
                <a:schemeClr val="tx1"/>
              </a:solidFill>
              <a:latin typeface="Garamond" pitchFamily="18" charset="0"/>
              <a:ea typeface="宋体" panose="02010600030101010101" pitchFamily="2" charset="-122"/>
            </a:endParaRPr>
          </a:p>
        </p:txBody>
      </p:sp>
    </p:spTree>
    <p:extLst>
      <p:ext uri="{BB962C8B-B14F-4D97-AF65-F5344CB8AC3E}">
        <p14:creationId xmlns:p14="http://schemas.microsoft.com/office/powerpoint/2010/main" val="24808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6"/>
          <p:cNvSpPr txBox="1">
            <a:spLocks noGrp="1"/>
          </p:cNvSpPr>
          <p:nvPr>
            <p:ph type="sldNum" sz="quarter" idx="4"/>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ea typeface="+mn-ea"/>
                <a:cs typeface="Times New Roman" panose="02020603050405020304" pitchFamily="18" charset="0"/>
              </a:rPr>
              <a:t>8</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13315" name="Rectangle 2"/>
          <p:cNvSpPr>
            <a:spLocks noGrp="1"/>
          </p:cNvSpPr>
          <p:nvPr>
            <p:ph type="title"/>
          </p:nvPr>
        </p:nvSpPr>
        <p:spPr>
          <a:xfrm>
            <a:off x="396875" y="260350"/>
            <a:ext cx="7793038" cy="838200"/>
          </a:xfrm>
          <a:ln/>
        </p:spPr>
        <p:txBody>
          <a:bodyPr vert="horz" wrap="square" lIns="91440" tIns="45720" rIns="91440" bIns="45720" anchor="t" anchorCtr="0"/>
          <a:lstStyle/>
          <a:p>
            <a:r>
              <a:rPr lang="en-US" altLang="zh-CN" sz="4000" dirty="0">
                <a:latin typeface="黑体" panose="02010609060101010101" pitchFamily="49" charset="-122"/>
                <a:ea typeface="黑体" panose="02010609060101010101" pitchFamily="49" charset="-122"/>
              </a:rPr>
              <a:t>4.1 </a:t>
            </a:r>
            <a:r>
              <a:rPr lang="zh-CN" altLang="en-US" sz="4000" dirty="0">
                <a:latin typeface="黑体" panose="02010609060101010101" pitchFamily="49" charset="-122"/>
                <a:ea typeface="黑体" panose="02010609060101010101" pitchFamily="49" charset="-122"/>
              </a:rPr>
              <a:t>活动安排问题</a:t>
            </a:r>
          </a:p>
        </p:txBody>
      </p:sp>
      <p:sp>
        <p:nvSpPr>
          <p:cNvPr id="13316" name="Rectangle 3"/>
          <p:cNvSpPr>
            <a:spLocks noGrp="1"/>
          </p:cNvSpPr>
          <p:nvPr>
            <p:ph type="body" sz="half" idx="1"/>
          </p:nvPr>
        </p:nvSpPr>
        <p:spPr>
          <a:xfrm>
            <a:off x="611188" y="1898650"/>
            <a:ext cx="7773987" cy="4187825"/>
          </a:xfrm>
          <a:ln/>
        </p:spPr>
        <p:txBody>
          <a:bodyPr vert="horz" wrap="square" lIns="91440" tIns="45720" rIns="91440" bIns="45720" anchor="t" anchorCtr="0"/>
          <a:lstStyle/>
          <a:p>
            <a:pPr marL="0" indent="0">
              <a:lnSpc>
                <a:spcPct val="150000"/>
              </a:lnSpc>
              <a:buClr>
                <a:schemeClr val="accent1"/>
              </a:buClr>
              <a:buSzPct val="65000"/>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template&lt;class Type&gt;</a:t>
            </a:r>
          </a:p>
          <a:p>
            <a:pPr marL="0" indent="0">
              <a:lnSpc>
                <a:spcPct val="150000"/>
              </a:lnSpc>
              <a:buClr>
                <a:schemeClr val="accent1"/>
              </a:buClr>
              <a:buSzPct val="65000"/>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void </a:t>
            </a:r>
            <a:r>
              <a:rPr lang="en-US" altLang="zh-CN" sz="1800" b="1" dirty="0">
                <a:latin typeface="Times New Roman" panose="02020603050405020304" pitchFamily="18" charset="0"/>
                <a:cs typeface="Times New Roman" panose="02020603050405020304" pitchFamily="18" charset="0"/>
              </a:rPr>
              <a:t>GreedySelector</a:t>
            </a:r>
            <a:r>
              <a:rPr lang="en-US" altLang="zh-CN" sz="1800" dirty="0">
                <a:latin typeface="Times New Roman" panose="02020603050405020304" pitchFamily="18" charset="0"/>
                <a:cs typeface="Times New Roman" panose="02020603050405020304" pitchFamily="18" charset="0"/>
              </a:rPr>
              <a:t>(int n, Type s[], Type f[], bool A[]){</a:t>
            </a:r>
          </a:p>
          <a:p>
            <a:pPr marL="0" indent="0">
              <a:lnSpc>
                <a:spcPct val="150000"/>
              </a:lnSpc>
              <a:buClr>
                <a:schemeClr val="accent1"/>
              </a:buClr>
              <a:buSzPct val="65000"/>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A[1]=true;</a:t>
            </a:r>
          </a:p>
          <a:p>
            <a:pPr marL="0" indent="0">
              <a:lnSpc>
                <a:spcPct val="150000"/>
              </a:lnSpc>
              <a:buClr>
                <a:schemeClr val="accent1"/>
              </a:buClr>
              <a:buSzPct val="65000"/>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int j=1;</a:t>
            </a:r>
          </a:p>
          <a:p>
            <a:pPr marL="0" indent="0">
              <a:lnSpc>
                <a:spcPct val="150000"/>
              </a:lnSpc>
              <a:buClr>
                <a:schemeClr val="accent1"/>
              </a:buClr>
              <a:buSzPct val="65000"/>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for (int i=2;i&lt;=n;i++) {</a:t>
            </a:r>
          </a:p>
          <a:p>
            <a:pPr marL="0" indent="0">
              <a:lnSpc>
                <a:spcPct val="150000"/>
              </a:lnSpc>
              <a:buClr>
                <a:schemeClr val="accent1"/>
              </a:buClr>
              <a:buSzPct val="65000"/>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if (</a:t>
            </a:r>
            <a:r>
              <a:rPr lang="en-US" altLang="zh-CN" sz="1800" dirty="0">
                <a:solidFill>
                  <a:srgbClr val="FF0000"/>
                </a:solidFill>
                <a:latin typeface="Times New Roman" panose="02020603050405020304" pitchFamily="18" charset="0"/>
                <a:cs typeface="Times New Roman" panose="02020603050405020304" pitchFamily="18" charset="0"/>
              </a:rPr>
              <a:t>s[i]&gt;=f[j]</a:t>
            </a:r>
            <a:r>
              <a:rPr lang="en-US" altLang="zh-CN" sz="1800" dirty="0">
                <a:latin typeface="Times New Roman" panose="02020603050405020304" pitchFamily="18" charset="0"/>
                <a:cs typeface="Times New Roman" panose="02020603050405020304" pitchFamily="18" charset="0"/>
              </a:rPr>
              <a:t>) { A[i]=true; j=i; }</a:t>
            </a:r>
          </a:p>
          <a:p>
            <a:pPr marL="0" indent="0">
              <a:lnSpc>
                <a:spcPct val="150000"/>
              </a:lnSpc>
              <a:buClr>
                <a:schemeClr val="accent1"/>
              </a:buClr>
              <a:buSzPct val="65000"/>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else A[i]=false;</a:t>
            </a:r>
          </a:p>
          <a:p>
            <a:pPr marL="0" indent="0">
              <a:lnSpc>
                <a:spcPct val="150000"/>
              </a:lnSpc>
              <a:buClr>
                <a:schemeClr val="accent1"/>
              </a:buClr>
              <a:buSzPct val="65000"/>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a:t>
            </a:r>
          </a:p>
          <a:p>
            <a:pPr marL="0" indent="0">
              <a:lnSpc>
                <a:spcPct val="150000"/>
              </a:lnSpc>
              <a:buClr>
                <a:schemeClr val="accent1"/>
              </a:buClr>
              <a:buSzPct val="65000"/>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ea typeface="Times New Roman" panose="02020603050405020304" pitchFamily="18" charset="0"/>
            </a:endParaRPr>
          </a:p>
        </p:txBody>
      </p:sp>
      <p:sp>
        <p:nvSpPr>
          <p:cNvPr id="13317" name="Text Box 4"/>
          <p:cNvSpPr txBox="1"/>
          <p:nvPr/>
        </p:nvSpPr>
        <p:spPr>
          <a:xfrm>
            <a:off x="460375" y="1284288"/>
            <a:ext cx="8675688" cy="387350"/>
          </a:xfrm>
          <a:prstGeom prst="rect">
            <a:avLst/>
          </a:prstGeom>
          <a:noFill/>
          <a:ln w="635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80000"/>
              </a:lnSpc>
            </a:pPr>
            <a:r>
              <a:rPr lang="zh-CN" altLang="en-US" sz="2400" dirty="0">
                <a:latin typeface="黑体" panose="02010609060101010101" pitchFamily="49" charset="-122"/>
                <a:ea typeface="黑体" panose="02010609060101010101" pitchFamily="49" charset="-122"/>
              </a:rPr>
              <a:t>活动安排问题的贪心算法</a:t>
            </a:r>
            <a:r>
              <a:rPr lang="en-US" altLang="zh-CN" sz="2400" b="1" dirty="0" err="1">
                <a:latin typeface="Times New Roman" panose="02020603050405020304" pitchFamily="18" charset="0"/>
                <a:ea typeface="黑体" panose="02010609060101010101" pitchFamily="49" charset="-122"/>
              </a:rPr>
              <a:t>GreedySelector</a:t>
            </a:r>
            <a:endParaRPr lang="en-US" altLang="zh-CN" sz="2400" dirty="0">
              <a:latin typeface="黑体" panose="02010609060101010101" pitchFamily="49" charset="-122"/>
              <a:ea typeface="黑体" panose="02010609060101010101" pitchFamily="49" charset="-122"/>
            </a:endParaRPr>
          </a:p>
        </p:txBody>
      </p:sp>
      <p:sp>
        <p:nvSpPr>
          <p:cNvPr id="310281" name="AutoShape 9"/>
          <p:cNvSpPr>
            <a:spLocks noChangeArrowheads="1"/>
          </p:cNvSpPr>
          <p:nvPr/>
        </p:nvSpPr>
        <p:spPr bwMode="auto">
          <a:xfrm>
            <a:off x="6102074" y="880206"/>
            <a:ext cx="2843113" cy="1582864"/>
          </a:xfrm>
          <a:prstGeom prst="wedgeRoundRectCallout">
            <a:avLst>
              <a:gd name="adj1" fmla="val -121574"/>
              <a:gd name="adj2" fmla="val 54676"/>
              <a:gd name="adj3" fmla="val 16667"/>
            </a:avLst>
          </a:prstGeom>
          <a:solidFill>
            <a:schemeClr val="accent1">
              <a:lumMod val="20000"/>
              <a:lumOff val="80000"/>
            </a:schemeClr>
          </a:solidFill>
          <a:ln w="6350">
            <a:solidFill>
              <a:schemeClr val="hlink"/>
            </a:solidFill>
            <a:miter lim="800000"/>
          </a:ln>
          <a:effectLst/>
        </p:spPr>
        <p:txBody>
          <a:bodyPr anchor="ct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2000" b="1" i="0" u="none" strike="noStrike" kern="1200" cap="none" spc="0" normalizeH="0" baseline="0" noProof="0" dirty="0">
                <a:ln>
                  <a:noFill/>
                </a:ln>
                <a:solidFill>
                  <a:schemeClr val="accent2"/>
                </a:solidFill>
                <a:effectLst/>
                <a:uLnTx/>
                <a:uFillTx/>
                <a:latin typeface="Times New Roman" panose="02020603050405020304" pitchFamily="18" charset="0"/>
                <a:cs typeface="Times New Roman" panose="02020603050405020304" pitchFamily="18" charset="0"/>
              </a:rPr>
              <a:t>各活动的起始时间和结束时间存储于数组</a:t>
            </a:r>
            <a:r>
              <a:rPr kumimoji="0" lang="en-US" altLang="zh-CN" sz="2000" b="1" i="0" u="none" strike="noStrike" kern="1200" cap="none" spc="0" normalizeH="0" baseline="0" noProof="0" dirty="0">
                <a:ln>
                  <a:noFill/>
                </a:ln>
                <a:solidFill>
                  <a:schemeClr val="accent2"/>
                </a:solidFill>
                <a:effectLst/>
                <a:uLnTx/>
                <a:uFillTx/>
                <a:latin typeface="Times New Roman" panose="02020603050405020304" pitchFamily="18" charset="0"/>
                <a:cs typeface="Times New Roman" panose="02020603050405020304" pitchFamily="18" charset="0"/>
              </a:rPr>
              <a:t>s</a:t>
            </a:r>
            <a:r>
              <a:rPr kumimoji="0" lang="zh-CN" altLang="en-US" sz="2000" b="1" i="0" u="none" strike="noStrike" kern="1200" cap="none" spc="0" normalizeH="0" baseline="0" noProof="0" dirty="0">
                <a:ln>
                  <a:noFill/>
                </a:ln>
                <a:solidFill>
                  <a:schemeClr val="accent2"/>
                </a:solidFill>
                <a:effectLst/>
                <a:uLnTx/>
                <a:uFillTx/>
                <a:latin typeface="Times New Roman" panose="02020603050405020304" pitchFamily="18" charset="0"/>
                <a:cs typeface="Times New Roman" panose="02020603050405020304" pitchFamily="18" charset="0"/>
              </a:rPr>
              <a:t>和</a:t>
            </a:r>
            <a:r>
              <a:rPr kumimoji="0" lang="en-US" altLang="zh-CN" sz="2000" b="1" i="0" u="none" strike="noStrike" kern="1200" cap="none" spc="0" normalizeH="0" baseline="0" noProof="0" dirty="0">
                <a:ln>
                  <a:noFill/>
                </a:ln>
                <a:solidFill>
                  <a:schemeClr val="accent2"/>
                </a:solidFill>
                <a:effectLst/>
                <a:uLnTx/>
                <a:uFillTx/>
                <a:latin typeface="Times New Roman" panose="02020603050405020304" pitchFamily="18" charset="0"/>
                <a:cs typeface="Times New Roman" panose="02020603050405020304" pitchFamily="18" charset="0"/>
              </a:rPr>
              <a:t>f</a:t>
            </a:r>
            <a:r>
              <a:rPr kumimoji="0" lang="zh-CN" altLang="en-US" sz="2000" b="1" i="0" u="none" strike="noStrike" kern="1200" cap="none" spc="0" normalizeH="0" baseline="0" noProof="0" dirty="0">
                <a:ln>
                  <a:noFill/>
                </a:ln>
                <a:solidFill>
                  <a:schemeClr val="accent2"/>
                </a:solidFill>
                <a:effectLst/>
                <a:uLnTx/>
                <a:uFillTx/>
                <a:latin typeface="Times New Roman" panose="02020603050405020304" pitchFamily="18" charset="0"/>
                <a:cs typeface="Times New Roman" panose="02020603050405020304" pitchFamily="18" charset="0"/>
              </a:rPr>
              <a:t>中</a:t>
            </a:r>
            <a:r>
              <a:rPr kumimoji="0" lang="en-US" altLang="zh-CN" sz="2000" b="1" i="0" u="none" strike="noStrike" kern="1200" cap="none" spc="0" normalizeH="0" baseline="0" noProof="0" dirty="0">
                <a:ln>
                  <a:noFill/>
                </a:ln>
                <a:solidFill>
                  <a:schemeClr val="accent2"/>
                </a:solidFill>
                <a:effectLst/>
                <a:uLnTx/>
                <a:uFillTx/>
                <a:latin typeface="Times New Roman" panose="02020603050405020304" pitchFamily="18" charset="0"/>
                <a:cs typeface="Times New Roman" panose="02020603050405020304" pitchFamily="18" charset="0"/>
              </a:rPr>
              <a:t>, </a:t>
            </a:r>
            <a:r>
              <a:rPr kumimoji="0" lang="zh-CN" altLang="en-US" sz="2000" b="1" i="0" u="none" strike="noStrike" kern="1200" cap="none" spc="0" normalizeH="0" baseline="0" noProof="0" dirty="0">
                <a:ln>
                  <a:noFill/>
                </a:ln>
                <a:solidFill>
                  <a:schemeClr val="accent2"/>
                </a:solidFill>
                <a:effectLst/>
                <a:uLnTx/>
                <a:uFillTx/>
                <a:latin typeface="Times New Roman" panose="02020603050405020304" pitchFamily="18" charset="0"/>
                <a:cs typeface="Times New Roman" panose="02020603050405020304" pitchFamily="18" charset="0"/>
              </a:rPr>
              <a:t>按</a:t>
            </a:r>
            <a:r>
              <a:rPr kumimoji="0" lang="zh-CN" altLang="en-US" sz="2000" b="1" i="0" u="sng" strike="noStrike" kern="1200" cap="none" spc="0" normalizeH="0" baseline="0" noProof="0" dirty="0">
                <a:ln>
                  <a:noFill/>
                </a:ln>
                <a:solidFill>
                  <a:schemeClr val="accent2"/>
                </a:solidFill>
                <a:effectLst/>
                <a:uLnTx/>
                <a:uFillTx/>
                <a:latin typeface="Times New Roman" panose="02020603050405020304" pitchFamily="18" charset="0"/>
                <a:cs typeface="Times New Roman" panose="02020603050405020304" pitchFamily="18" charset="0"/>
              </a:rPr>
              <a:t>结束时间的非减序排列</a:t>
            </a:r>
            <a:r>
              <a:rPr kumimoji="0" lang="zh-CN" altLang="en-US" sz="2000" b="0" i="0" u="sng" strike="noStrike" kern="1200" cap="none" spc="0" normalizeH="0" baseline="0" noProof="0" dirty="0">
                <a:ln>
                  <a:noFill/>
                </a:ln>
                <a:solidFill>
                  <a:schemeClr val="accent2"/>
                </a:solidFill>
                <a:effectLst/>
                <a:uLnTx/>
                <a:uFillTx/>
                <a:latin typeface="Times New Roman" panose="02020603050405020304" pitchFamily="18" charset="0"/>
                <a:ea typeface="华文行楷" pitchFamily="2" charset="-122"/>
                <a:cs typeface="Times New Roman" panose="02020603050405020304" pitchFamily="18" charset="0"/>
              </a:rPr>
              <a:t> </a:t>
            </a:r>
          </a:p>
        </p:txBody>
      </p:sp>
      <p:graphicFrame>
        <p:nvGraphicFramePr>
          <p:cNvPr id="7" name="Group 69"/>
          <p:cNvGraphicFramePr>
            <a:graphicFrameLocks/>
          </p:cNvGraphicFramePr>
          <p:nvPr>
            <p:extLst>
              <p:ext uri="{D42A27DB-BD31-4B8C-83A1-F6EECF244321}">
                <p14:modId xmlns:p14="http://schemas.microsoft.com/office/powerpoint/2010/main" val="4092010752"/>
              </p:ext>
            </p:extLst>
          </p:nvPr>
        </p:nvGraphicFramePr>
        <p:xfrm>
          <a:off x="1907704" y="5373216"/>
          <a:ext cx="6840338" cy="1188720"/>
        </p:xfrm>
        <a:graphic>
          <a:graphicData uri="http://schemas.openxmlformats.org/drawingml/2006/table">
            <a:tbl>
              <a:tblPr/>
              <a:tblGrid>
                <a:gridCol w="789744">
                  <a:extLst>
                    <a:ext uri="{9D8B030D-6E8A-4147-A177-3AD203B41FA5}">
                      <a16:colId xmlns:a16="http://schemas.microsoft.com/office/drawing/2014/main" val="20000"/>
                    </a:ext>
                  </a:extLst>
                </a:gridCol>
                <a:gridCol w="537465">
                  <a:extLst>
                    <a:ext uri="{9D8B030D-6E8A-4147-A177-3AD203B41FA5}">
                      <a16:colId xmlns:a16="http://schemas.microsoft.com/office/drawing/2014/main" val="20001"/>
                    </a:ext>
                  </a:extLst>
                </a:gridCol>
                <a:gridCol w="538836">
                  <a:extLst>
                    <a:ext uri="{9D8B030D-6E8A-4147-A177-3AD203B41FA5}">
                      <a16:colId xmlns:a16="http://schemas.microsoft.com/office/drawing/2014/main" val="20002"/>
                    </a:ext>
                  </a:extLst>
                </a:gridCol>
                <a:gridCol w="537465">
                  <a:extLst>
                    <a:ext uri="{9D8B030D-6E8A-4147-A177-3AD203B41FA5}">
                      <a16:colId xmlns:a16="http://schemas.microsoft.com/office/drawing/2014/main" val="20003"/>
                    </a:ext>
                  </a:extLst>
                </a:gridCol>
                <a:gridCol w="537465">
                  <a:extLst>
                    <a:ext uri="{9D8B030D-6E8A-4147-A177-3AD203B41FA5}">
                      <a16:colId xmlns:a16="http://schemas.microsoft.com/office/drawing/2014/main" val="20004"/>
                    </a:ext>
                  </a:extLst>
                </a:gridCol>
                <a:gridCol w="538836">
                  <a:extLst>
                    <a:ext uri="{9D8B030D-6E8A-4147-A177-3AD203B41FA5}">
                      <a16:colId xmlns:a16="http://schemas.microsoft.com/office/drawing/2014/main" val="20005"/>
                    </a:ext>
                  </a:extLst>
                </a:gridCol>
                <a:gridCol w="538836">
                  <a:extLst>
                    <a:ext uri="{9D8B030D-6E8A-4147-A177-3AD203B41FA5}">
                      <a16:colId xmlns:a16="http://schemas.microsoft.com/office/drawing/2014/main" val="20006"/>
                    </a:ext>
                  </a:extLst>
                </a:gridCol>
                <a:gridCol w="537465">
                  <a:extLst>
                    <a:ext uri="{9D8B030D-6E8A-4147-A177-3AD203B41FA5}">
                      <a16:colId xmlns:a16="http://schemas.microsoft.com/office/drawing/2014/main" val="20007"/>
                    </a:ext>
                  </a:extLst>
                </a:gridCol>
                <a:gridCol w="538836">
                  <a:extLst>
                    <a:ext uri="{9D8B030D-6E8A-4147-A177-3AD203B41FA5}">
                      <a16:colId xmlns:a16="http://schemas.microsoft.com/office/drawing/2014/main" val="20008"/>
                    </a:ext>
                  </a:extLst>
                </a:gridCol>
                <a:gridCol w="537465">
                  <a:extLst>
                    <a:ext uri="{9D8B030D-6E8A-4147-A177-3AD203B41FA5}">
                      <a16:colId xmlns:a16="http://schemas.microsoft.com/office/drawing/2014/main" val="20009"/>
                    </a:ext>
                  </a:extLst>
                </a:gridCol>
                <a:gridCol w="648523">
                  <a:extLst>
                    <a:ext uri="{9D8B030D-6E8A-4147-A177-3AD203B41FA5}">
                      <a16:colId xmlns:a16="http://schemas.microsoft.com/office/drawing/2014/main" val="20010"/>
                    </a:ext>
                  </a:extLst>
                </a:gridCol>
                <a:gridCol w="559402">
                  <a:extLst>
                    <a:ext uri="{9D8B030D-6E8A-4147-A177-3AD203B41FA5}">
                      <a16:colId xmlns:a16="http://schemas.microsoft.com/office/drawing/2014/main" val="20011"/>
                    </a:ext>
                  </a:extLst>
                </a:gridCol>
              </a:tblGrid>
              <a:tr h="259396">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i</a:t>
                      </a:r>
                      <a:endPar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9356">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259396">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f[</a:t>
                      </a:r>
                      <a:r>
                        <a:rPr kumimoji="0" lang="en-US" altLang="zh-CN" sz="2000" b="1"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i</a:t>
                      </a: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2" name="矩形 1"/>
          <p:cNvSpPr/>
          <p:nvPr/>
        </p:nvSpPr>
        <p:spPr>
          <a:xfrm>
            <a:off x="4654653" y="3576440"/>
            <a:ext cx="4132014" cy="1172629"/>
          </a:xfrm>
          <a:prstGeom prst="rect">
            <a:avLst/>
          </a:prstGeom>
        </p:spPr>
        <p:txBody>
          <a:bodyPr wrap="square">
            <a:spAutoFit/>
          </a:bodyPr>
          <a:lstStyle/>
          <a:p>
            <a:pPr>
              <a:lnSpc>
                <a:spcPct val="130000"/>
              </a:lnSpc>
            </a:pPr>
            <a:r>
              <a:rPr lang="zh-CN" altLang="en-US" sz="1800" b="1" dirty="0">
                <a:latin typeface="Times New Roman" panose="02020603050405020304" pitchFamily="18" charset="0"/>
              </a:rPr>
              <a:t>若被检查的活动</a:t>
            </a:r>
            <a:r>
              <a:rPr lang="en-US" altLang="zh-CN" sz="1800" b="1" dirty="0" err="1">
                <a:latin typeface="Times New Roman" panose="02020603050405020304" pitchFamily="18" charset="0"/>
              </a:rPr>
              <a:t>i</a:t>
            </a:r>
            <a:r>
              <a:rPr lang="zh-CN" altLang="en-US" sz="1800" b="1" dirty="0">
                <a:latin typeface="Times New Roman" panose="02020603050405020304" pitchFamily="18" charset="0"/>
              </a:rPr>
              <a:t>的开始时间</a:t>
            </a:r>
            <a:r>
              <a:rPr lang="en-US" altLang="zh-CN" sz="1800" b="1" dirty="0" err="1">
                <a:latin typeface="Times New Roman" panose="02020603050405020304" pitchFamily="18" charset="0"/>
              </a:rPr>
              <a:t>s</a:t>
            </a:r>
            <a:r>
              <a:rPr lang="en-US" altLang="zh-CN" sz="1800" b="1" baseline="-25000" dirty="0" err="1">
                <a:latin typeface="Times New Roman" panose="02020603050405020304" pitchFamily="18" charset="0"/>
              </a:rPr>
              <a:t>i</a:t>
            </a:r>
            <a:r>
              <a:rPr lang="zh-CN" altLang="en-US" sz="1800" b="1" dirty="0">
                <a:latin typeface="Times New Roman" panose="02020603050405020304" pitchFamily="18" charset="0"/>
              </a:rPr>
              <a:t>大于等于最近选择的活动</a:t>
            </a:r>
            <a:r>
              <a:rPr lang="en-US" altLang="zh-CN" sz="1800" b="1" dirty="0">
                <a:latin typeface="Times New Roman" panose="02020603050405020304" pitchFamily="18" charset="0"/>
              </a:rPr>
              <a:t>j</a:t>
            </a:r>
            <a:r>
              <a:rPr lang="zh-CN" altLang="en-US" sz="1800" b="1" dirty="0">
                <a:latin typeface="Times New Roman" panose="02020603050405020304" pitchFamily="18" charset="0"/>
              </a:rPr>
              <a:t>的结束时间</a:t>
            </a:r>
            <a:r>
              <a:rPr lang="en-US" altLang="zh-CN" sz="1800" b="1" dirty="0">
                <a:latin typeface="Times New Roman" panose="02020603050405020304" pitchFamily="18" charset="0"/>
              </a:rPr>
              <a:t>f</a:t>
            </a:r>
            <a:r>
              <a:rPr lang="en-US" altLang="zh-CN" sz="1800" b="1" baseline="-25000" dirty="0">
                <a:latin typeface="Times New Roman" panose="02020603050405020304" pitchFamily="18" charset="0"/>
              </a:rPr>
              <a:t>j</a:t>
            </a:r>
            <a:r>
              <a:rPr lang="zh-CN" altLang="en-US" sz="1800" b="1" dirty="0">
                <a:latin typeface="Times New Roman" panose="02020603050405020304" pitchFamily="18" charset="0"/>
              </a:rPr>
              <a:t>，则选择活动</a:t>
            </a:r>
            <a:r>
              <a:rPr lang="en-US" altLang="zh-CN" sz="1800" b="1" dirty="0" err="1">
                <a:latin typeface="Times New Roman" panose="02020603050405020304" pitchFamily="18" charset="0"/>
              </a:rPr>
              <a:t>i</a:t>
            </a:r>
            <a:r>
              <a:rPr lang="zh-CN" altLang="en-US" sz="1800" b="1" dirty="0">
                <a:latin typeface="Times New Roman" panose="02020603050405020304" pitchFamily="18" charset="0"/>
              </a:rPr>
              <a:t>，否则不选择</a:t>
            </a:r>
            <a:r>
              <a:rPr lang="en-US" altLang="zh-CN" sz="1800" b="1" dirty="0" err="1">
                <a:latin typeface="Times New Roman" panose="02020603050405020304" pitchFamily="18" charset="0"/>
              </a:rPr>
              <a:t>i</a:t>
            </a:r>
            <a:r>
              <a:rPr lang="zh-CN" altLang="en-US" sz="1800" b="1" dirty="0">
                <a:latin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0281"/>
                                        </p:tgtEl>
                                        <p:attrNameLst>
                                          <p:attrName>style.visibility</p:attrName>
                                        </p:attrNameLst>
                                      </p:cBhvr>
                                      <p:to>
                                        <p:strVal val="visible"/>
                                      </p:to>
                                    </p:set>
                                    <p:anim calcmode="lin" valueType="num">
                                      <p:cBhvr additive="base">
                                        <p:cTn id="7" dur="500" fill="hold"/>
                                        <p:tgtEl>
                                          <p:spTgt spid="310281"/>
                                        </p:tgtEl>
                                        <p:attrNameLst>
                                          <p:attrName>ppt_x</p:attrName>
                                        </p:attrNameLst>
                                      </p:cBhvr>
                                      <p:tavLst>
                                        <p:tav tm="0">
                                          <p:val>
                                            <p:strVal val="1+#ppt_w/2"/>
                                          </p:val>
                                        </p:tav>
                                        <p:tav tm="100000">
                                          <p:val>
                                            <p:strVal val="#ppt_x"/>
                                          </p:val>
                                        </p:tav>
                                      </p:tavLst>
                                    </p:anim>
                                    <p:anim calcmode="lin" valueType="num">
                                      <p:cBhvr additive="base">
                                        <p:cTn id="8" dur="500" fill="hold"/>
                                        <p:tgtEl>
                                          <p:spTgt spid="3102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8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p:cNvSpPr>
          <p:nvPr>
            <p:ph type="sldNum" sz="quarter" idx="12"/>
          </p:nvPr>
        </p:nvSpPr>
        <p:spPr>
          <a:ln/>
        </p:spPr>
        <p:txBody>
          <a:bodyPr anchor="b" anchorCtr="0"/>
          <a:lstStyle/>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t>9</a:t>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14339" name="Rectangle 2"/>
          <p:cNvSpPr>
            <a:spLocks noGrp="1"/>
          </p:cNvSpPr>
          <p:nvPr>
            <p:ph type="title"/>
          </p:nvPr>
        </p:nvSpPr>
        <p:spPr>
          <a:ln/>
        </p:spPr>
        <p:txBody>
          <a:bodyPr vert="horz" wrap="square" lIns="91440" tIns="45720" rIns="91440" bIns="45720" anchor="t" anchorCtr="0"/>
          <a:lstStyle/>
          <a:p>
            <a:r>
              <a:rPr lang="en-US" altLang="zh-CN" sz="4000" dirty="0">
                <a:latin typeface="黑体" panose="02010609060101010101" pitchFamily="49" charset="-122"/>
                <a:ea typeface="黑体" panose="02010609060101010101" pitchFamily="49" charset="-122"/>
              </a:rPr>
              <a:t>4.1 </a:t>
            </a:r>
            <a:r>
              <a:rPr lang="zh-CN" altLang="en-US" sz="4000" dirty="0">
                <a:latin typeface="黑体" panose="02010609060101010101" pitchFamily="49" charset="-122"/>
                <a:ea typeface="黑体" panose="02010609060101010101" pitchFamily="49" charset="-122"/>
              </a:rPr>
              <a:t>活动安排问题</a:t>
            </a:r>
          </a:p>
        </p:txBody>
      </p:sp>
      <p:sp>
        <p:nvSpPr>
          <p:cNvPr id="14340" name="Rectangle 3"/>
          <p:cNvSpPr>
            <a:spLocks noGrp="1"/>
          </p:cNvSpPr>
          <p:nvPr>
            <p:ph idx="1"/>
          </p:nvPr>
        </p:nvSpPr>
        <p:spPr>
          <a:xfrm>
            <a:off x="395288" y="1196975"/>
            <a:ext cx="8064500" cy="4895850"/>
          </a:xfrm>
          <a:ln/>
        </p:spPr>
        <p:txBody>
          <a:bodyPr vert="horz" wrap="square" lIns="91440" tIns="45720" rIns="91440" bIns="45720" anchor="t" anchorCtr="0"/>
          <a:lstStyle/>
          <a:p>
            <a:pPr>
              <a:lnSpc>
                <a:spcPct val="120000"/>
              </a:lnSpc>
            </a:pPr>
            <a:r>
              <a:rPr lang="zh-CN" altLang="en-US" sz="2400" b="1" dirty="0">
                <a:latin typeface="Times New Roman" panose="02020603050405020304" pitchFamily="18" charset="0"/>
                <a:ea typeface="楷体_GB2312" pitchFamily="49" charset="-122"/>
              </a:rPr>
              <a:t>由于输入的活动以其完成时间的</a:t>
            </a:r>
            <a:r>
              <a:rPr lang="zh-CN" altLang="en-US" sz="2400" b="1" dirty="0">
                <a:solidFill>
                  <a:schemeClr val="hlink"/>
                </a:solidFill>
                <a:latin typeface="Times New Roman" panose="02020603050405020304" pitchFamily="18" charset="0"/>
                <a:ea typeface="楷体_GB2312" pitchFamily="49" charset="-122"/>
              </a:rPr>
              <a:t>非减序</a:t>
            </a:r>
            <a:r>
              <a:rPr lang="zh-CN" altLang="en-US" sz="2400" b="1" dirty="0">
                <a:latin typeface="Times New Roman" panose="02020603050405020304" pitchFamily="18" charset="0"/>
                <a:ea typeface="楷体_GB2312" pitchFamily="49" charset="-122"/>
              </a:rPr>
              <a:t>排列，所以算法</a:t>
            </a:r>
            <a:r>
              <a:rPr lang="en-US" altLang="zh-CN" sz="2400" b="1" dirty="0" err="1">
                <a:latin typeface="Times New Roman" panose="02020603050405020304" pitchFamily="18" charset="0"/>
                <a:ea typeface="楷体_GB2312" pitchFamily="49" charset="-122"/>
              </a:rPr>
              <a:t>GreedySelector</a:t>
            </a:r>
            <a:r>
              <a:rPr lang="zh-CN" altLang="en-US" sz="2400" b="1" dirty="0">
                <a:latin typeface="Times New Roman" panose="02020603050405020304" pitchFamily="18" charset="0"/>
                <a:ea typeface="楷体_GB2312" pitchFamily="49" charset="-122"/>
              </a:rPr>
              <a:t>每次总是选择</a:t>
            </a:r>
            <a:r>
              <a:rPr lang="zh-CN" altLang="en-US" sz="2400" b="1" dirty="0">
                <a:solidFill>
                  <a:schemeClr val="hlink"/>
                </a:solidFill>
                <a:latin typeface="Times New Roman" panose="02020603050405020304" pitchFamily="18" charset="0"/>
                <a:ea typeface="楷体_GB2312" pitchFamily="49" charset="-122"/>
              </a:rPr>
              <a:t>具有最早完成时间的相容活动</a:t>
            </a:r>
            <a:r>
              <a:rPr lang="zh-CN" altLang="en-US" sz="2400" b="1" dirty="0">
                <a:latin typeface="Times New Roman" panose="02020603050405020304" pitchFamily="18" charset="0"/>
                <a:ea typeface="楷体_GB2312" pitchFamily="49" charset="-122"/>
              </a:rPr>
              <a:t>加入集合</a:t>
            </a:r>
            <a:r>
              <a:rPr lang="en-US" altLang="zh-CN" sz="2400" b="1" dirty="0">
                <a:latin typeface="Times New Roman" panose="02020603050405020304" pitchFamily="18" charset="0"/>
                <a:ea typeface="楷体_GB2312" pitchFamily="49" charset="-122"/>
              </a:rPr>
              <a:t>A</a:t>
            </a:r>
            <a:r>
              <a:rPr lang="zh-CN" altLang="en-US" sz="2400" b="1" dirty="0">
                <a:latin typeface="Times New Roman" panose="02020603050405020304" pitchFamily="18" charset="0"/>
                <a:ea typeface="楷体_GB2312" pitchFamily="49" charset="-122"/>
              </a:rPr>
              <a:t>中。直观上，按这种方法选择相容活动为未安排活动留下尽可能多的时间。也就是说，该算法的贪心选择的意义是</a:t>
            </a:r>
            <a:r>
              <a:rPr lang="zh-CN" altLang="en-US" sz="2400" b="1" dirty="0">
                <a:solidFill>
                  <a:schemeClr val="hlink"/>
                </a:solidFill>
                <a:latin typeface="Times New Roman" panose="02020603050405020304" pitchFamily="18" charset="0"/>
                <a:ea typeface="楷体_GB2312" pitchFamily="49" charset="-122"/>
              </a:rPr>
              <a:t>使剩余的可安排时间段极大化</a:t>
            </a:r>
            <a:r>
              <a:rPr lang="zh-CN" altLang="en-US" sz="2400" b="1" dirty="0">
                <a:latin typeface="Times New Roman" panose="02020603050405020304" pitchFamily="18" charset="0"/>
                <a:ea typeface="楷体_GB2312" pitchFamily="49" charset="-122"/>
              </a:rPr>
              <a:t>，以便安排尽可能多的相容活动。</a:t>
            </a:r>
          </a:p>
          <a:p>
            <a:pPr>
              <a:lnSpc>
                <a:spcPct val="120000"/>
              </a:lnSpc>
            </a:pPr>
            <a:r>
              <a:rPr lang="zh-CN" altLang="en-US" sz="2400" b="1" dirty="0">
                <a:latin typeface="Times New Roman" panose="02020603050405020304" pitchFamily="18" charset="0"/>
                <a:ea typeface="楷体_GB2312" pitchFamily="49" charset="-122"/>
              </a:rPr>
              <a:t>算法</a:t>
            </a:r>
            <a:r>
              <a:rPr lang="en-US" altLang="zh-CN" sz="2400" b="1" dirty="0" err="1">
                <a:latin typeface="Times New Roman" panose="02020603050405020304" pitchFamily="18" charset="0"/>
                <a:ea typeface="楷体_GB2312" pitchFamily="49" charset="-122"/>
              </a:rPr>
              <a:t>GreedySelector</a:t>
            </a:r>
            <a:r>
              <a:rPr lang="zh-CN" altLang="en-US" sz="2400" b="1" dirty="0">
                <a:latin typeface="Times New Roman" panose="02020603050405020304" pitchFamily="18" charset="0"/>
                <a:ea typeface="楷体_GB2312" pitchFamily="49" charset="-122"/>
              </a:rPr>
              <a:t>的效率极高。当输入的活动已按结束时间的非减序排列，算法只需</a:t>
            </a:r>
            <a:r>
              <a:rPr lang="en-US" altLang="zh-CN" sz="2400" b="1" dirty="0">
                <a:solidFill>
                  <a:schemeClr val="hlink"/>
                </a:solidFill>
                <a:latin typeface="Times New Roman" panose="02020603050405020304" pitchFamily="18" charset="0"/>
                <a:ea typeface="楷体_GB2312" pitchFamily="49" charset="-122"/>
              </a:rPr>
              <a:t>O(n)</a:t>
            </a:r>
            <a:r>
              <a:rPr lang="zh-CN" altLang="en-US" sz="2400" b="1" dirty="0">
                <a:latin typeface="Times New Roman" panose="02020603050405020304" pitchFamily="18" charset="0"/>
                <a:ea typeface="楷体_GB2312" pitchFamily="49" charset="-122"/>
              </a:rPr>
              <a:t>的时间安排</a:t>
            </a:r>
            <a:r>
              <a:rPr lang="en-US" altLang="zh-CN" sz="2400" b="1" dirty="0">
                <a:latin typeface="Times New Roman" panose="02020603050405020304" pitchFamily="18" charset="0"/>
                <a:ea typeface="楷体_GB2312" pitchFamily="49" charset="-122"/>
              </a:rPr>
              <a:t>n</a:t>
            </a:r>
            <a:r>
              <a:rPr lang="zh-CN" altLang="en-US" sz="2400" b="1" dirty="0">
                <a:latin typeface="Times New Roman" panose="02020603050405020304" pitchFamily="18" charset="0"/>
                <a:ea typeface="楷体_GB2312" pitchFamily="49" charset="-122"/>
              </a:rPr>
              <a:t>个活动，使最多的活动能相容地使用公共资源。如果所给出的活动未按非减序排列，可以用</a:t>
            </a:r>
            <a:r>
              <a:rPr lang="en-US" altLang="zh-CN" sz="2400" b="1" dirty="0">
                <a:solidFill>
                  <a:schemeClr val="hlink"/>
                </a:solidFill>
                <a:latin typeface="Times New Roman" panose="02020603050405020304" pitchFamily="18" charset="0"/>
                <a:ea typeface="楷体_GB2312" pitchFamily="49" charset="-122"/>
              </a:rPr>
              <a:t>O(nlogn)</a:t>
            </a:r>
            <a:r>
              <a:rPr lang="zh-CN" altLang="en-US" sz="2400" b="1" dirty="0">
                <a:latin typeface="Times New Roman" panose="02020603050405020304" pitchFamily="18" charset="0"/>
                <a:ea typeface="楷体_GB2312" pitchFamily="49" charset="-122"/>
              </a:rPr>
              <a:t>的时间重排。 </a:t>
            </a:r>
          </a:p>
        </p:txBody>
      </p:sp>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KSO_WPP_MARK_KEY" val="a390111c-d26b-49cb-bfd1-8acf631c41e3"/>
  <p:tag name="COMMONDATA" val="eyJoZGlkIjoiM2ZmNjI1OGUyMDllNGUyMzZkMWI3M2ZhZDJhMzViODIifQ=="/>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kumimoji="0" 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defRPr>
        </a:defPPr>
      </a:lstStyle>
    </a:spDef>
    <a:ln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kumimoji="0" 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2907</TotalTime>
  <Words>6163</Words>
  <Application>Microsoft Office PowerPoint</Application>
  <PresentationFormat>全屏显示(4:3)</PresentationFormat>
  <Paragraphs>581</Paragraphs>
  <Slides>72</Slides>
  <Notes>13</Notes>
  <HiddenSlides>1</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72</vt:i4>
      </vt:variant>
    </vt:vector>
  </HeadingPairs>
  <TitlesOfParts>
    <vt:vector size="89" baseType="lpstr">
      <vt:lpstr>-apple-system</vt:lpstr>
      <vt:lpstr>pingfang SC</vt:lpstr>
      <vt:lpstr>黑体</vt:lpstr>
      <vt:lpstr>华文楷体</vt:lpstr>
      <vt:lpstr>楷体</vt:lpstr>
      <vt:lpstr>楷体_GB2312</vt:lpstr>
      <vt:lpstr>宋体</vt:lpstr>
      <vt:lpstr>新宋体</vt:lpstr>
      <vt:lpstr>Arial</vt:lpstr>
      <vt:lpstr>Garamond</vt:lpstr>
      <vt:lpstr>Symbol</vt:lpstr>
      <vt:lpstr>Tahoma</vt:lpstr>
      <vt:lpstr>Times New Roman</vt:lpstr>
      <vt:lpstr>Wingdings</vt:lpstr>
      <vt:lpstr>Edge</vt:lpstr>
      <vt:lpstr>Microsoft Graph Chart</vt:lpstr>
      <vt:lpstr>Equation.3</vt:lpstr>
      <vt:lpstr>第4章  贪心算法</vt:lpstr>
      <vt:lpstr>学习要点</vt:lpstr>
      <vt:lpstr>贪心算法</vt:lpstr>
      <vt:lpstr>贪心算法</vt:lpstr>
      <vt:lpstr>4.1 活动安排问题</vt:lpstr>
      <vt:lpstr>4.1 活动安排问题</vt:lpstr>
      <vt:lpstr>4.1 活动安排问题</vt:lpstr>
      <vt:lpstr>4.1 活动安排问题</vt:lpstr>
      <vt:lpstr>4.1 活动安排问题</vt:lpstr>
      <vt:lpstr>4.1 活动安排问题</vt:lpstr>
      <vt:lpstr>4.1 活动安排问题</vt:lpstr>
      <vt:lpstr>贪心算法的特点</vt:lpstr>
      <vt:lpstr>4.2 贪心算法的基本要素</vt:lpstr>
      <vt:lpstr>4.2 贪心算法的基本要素</vt:lpstr>
      <vt:lpstr>4.2 贪心算法的基本要素</vt:lpstr>
      <vt:lpstr>4.2 贪心算法的基本要素</vt:lpstr>
      <vt:lpstr>4.2 贪心算法的基本要素</vt:lpstr>
      <vt:lpstr>4.2 贪心算法的基本要素</vt:lpstr>
      <vt:lpstr>4.2 贪心算法的基本要素</vt:lpstr>
      <vt:lpstr>4.2 贪心算法的基本要素</vt:lpstr>
      <vt:lpstr>贪心选择对0-1 背包不适用</vt:lpstr>
      <vt:lpstr>贪心算法和动态规划</vt:lpstr>
      <vt:lpstr>贪心算法和动态规划</vt:lpstr>
      <vt:lpstr>学习要点</vt:lpstr>
      <vt:lpstr>4.3 最优装载</vt:lpstr>
      <vt:lpstr>4.3 最优装载</vt:lpstr>
      <vt:lpstr>4.3 最优装载</vt:lpstr>
      <vt:lpstr>最优装载正确性证明</vt:lpstr>
      <vt:lpstr>归纳步骤证明思路</vt:lpstr>
      <vt:lpstr>学习要点</vt:lpstr>
      <vt:lpstr>4.4 哈夫曼编码</vt:lpstr>
      <vt:lpstr>4.4 哈夫曼编码</vt:lpstr>
      <vt:lpstr>4.4 哈夫曼编码</vt:lpstr>
      <vt:lpstr>4.4 哈夫曼编码</vt:lpstr>
      <vt:lpstr>4.4 哈夫曼编码</vt:lpstr>
      <vt:lpstr>4.4 哈夫曼编码</vt:lpstr>
      <vt:lpstr>4.4 哈夫曼编码</vt:lpstr>
      <vt:lpstr>最优前缀码性质：引理1</vt:lpstr>
      <vt:lpstr>引理2</vt:lpstr>
      <vt:lpstr>算法正确性证明思路</vt:lpstr>
      <vt:lpstr>归纳基础</vt:lpstr>
      <vt:lpstr>归纳步骤</vt:lpstr>
      <vt:lpstr>归纳步骤</vt:lpstr>
      <vt:lpstr>归纳步骤</vt:lpstr>
      <vt:lpstr>学习要点</vt:lpstr>
      <vt:lpstr>4.5 单源最短路径</vt:lpstr>
      <vt:lpstr>4.5 单源最短路径</vt:lpstr>
      <vt:lpstr>4.5 单源最短路径</vt:lpstr>
      <vt:lpstr>4.5 单源最短路径</vt:lpstr>
      <vt:lpstr>4.5 单源最短路径</vt:lpstr>
      <vt:lpstr>4.5 单源最短路径</vt:lpstr>
      <vt:lpstr>4.5 单源最短路径</vt:lpstr>
      <vt:lpstr>学习要点</vt:lpstr>
      <vt:lpstr>4.6 最小生成树 </vt:lpstr>
      <vt:lpstr>4.6 最小生成树</vt:lpstr>
      <vt:lpstr>4.6 最小生成树</vt:lpstr>
      <vt:lpstr>4.6 最小生成树</vt:lpstr>
      <vt:lpstr>4.6 最小生成树</vt:lpstr>
      <vt:lpstr>4.6 最小生成树</vt:lpstr>
      <vt:lpstr>4.6 最小生成树</vt:lpstr>
      <vt:lpstr>正确性证明</vt:lpstr>
      <vt:lpstr>归纳基础</vt:lpstr>
      <vt:lpstr>归纳步骤</vt:lpstr>
      <vt:lpstr>归纳步骤</vt:lpstr>
      <vt:lpstr>4.6 最小生成树</vt:lpstr>
      <vt:lpstr>4.6 最小生成树</vt:lpstr>
      <vt:lpstr>学习要点</vt:lpstr>
      <vt:lpstr>4.7 多机调度问题</vt:lpstr>
      <vt:lpstr>4.7 多机调度问题</vt:lpstr>
      <vt:lpstr>4.7 多机调度问题</vt:lpstr>
      <vt:lpstr>贪心法小结</vt:lpstr>
      <vt:lpstr>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动态规划</dc:title>
  <dc:creator>wang</dc:creator>
  <cp:lastModifiedBy>Hyoung Yan</cp:lastModifiedBy>
  <cp:revision>322</cp:revision>
  <cp:lastPrinted>2013-04-09T01:39:03Z</cp:lastPrinted>
  <dcterms:created xsi:type="dcterms:W3CDTF">2003-05-27T06:14:28Z</dcterms:created>
  <dcterms:modified xsi:type="dcterms:W3CDTF">2024-06-30T16:03:20Z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A834E30D38B34B24BBC5F85AB8342C01</vt:lpwstr>
  </property>
  <property fmtid="{D5CDD505-2E9C-101B-9397-08002B2CF9AE}" pid="3" name="KSOProductBuildVer">
    <vt:lpwstr>2052-11.1.0.12970</vt:lpwstr>
  </property>
</Properties>
</file>