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8" r:id="rId1"/>
  </p:sldMasterIdLst>
  <p:sldIdLst>
    <p:sldId id="283" r:id="rId2"/>
    <p:sldId id="284" r:id="rId3"/>
    <p:sldId id="285" r:id="rId4"/>
    <p:sldId id="286" r:id="rId5"/>
    <p:sldId id="287" r:id="rId6"/>
    <p:sldId id="288" r:id="rId7"/>
    <p:sldId id="289" r:id="rId8"/>
    <p:sldId id="290" r:id="rId9"/>
    <p:sldId id="291" r:id="rId10"/>
    <p:sldId id="292" r:id="rId11"/>
    <p:sldId id="296" r:id="rId12"/>
    <p:sldId id="299" r:id="rId13"/>
    <p:sldId id="297" r:id="rId14"/>
    <p:sldId id="319" r:id="rId15"/>
    <p:sldId id="320" r:id="rId16"/>
    <p:sldId id="310" r:id="rId17"/>
    <p:sldId id="311" r:id="rId18"/>
    <p:sldId id="312" r:id="rId19"/>
    <p:sldId id="313" r:id="rId20"/>
    <p:sldId id="314" r:id="rId21"/>
    <p:sldId id="315" r:id="rId22"/>
    <p:sldId id="316" r:id="rId23"/>
    <p:sldId id="317" r:id="rId24"/>
    <p:sldId id="318" r:id="rId25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项目环境搭建" id="{80B4168B-082D-B848-8BE3-FA2EF1BAFD0B}">
          <p14:sldIdLst>
            <p14:sldId id="283"/>
            <p14:sldId id="284"/>
            <p14:sldId id="285"/>
            <p14:sldId id="286"/>
            <p14:sldId id="287"/>
          </p14:sldIdLst>
        </p14:section>
        <p14:section name="搭建UI界面" id="{AB78D7F9-6C89-D448-B2E9-8002FD2CC723}">
          <p14:sldIdLst>
            <p14:sldId id="288"/>
            <p14:sldId id="289"/>
            <p14:sldId id="290"/>
            <p14:sldId id="291"/>
            <p14:sldId id="292"/>
            <p14:sldId id="296"/>
            <p14:sldId id="299"/>
            <p14:sldId id="297"/>
            <p14:sldId id="319"/>
            <p14:sldId id="320"/>
          </p14:sldIdLst>
        </p14:section>
        <p14:section name="监听按钮点击" id="{647DFA45-ADA6-2045-8614-E7D6F0A91398}">
          <p14:sldIdLst>
            <p14:sldId id="310"/>
            <p14:sldId id="311"/>
            <p14:sldId id="312"/>
            <p14:sldId id="313"/>
            <p14:sldId id="314"/>
          </p14:sldIdLst>
        </p14:section>
        <p14:section name="获得文本框和标签" id="{7C32CE80-355F-6D47-BA90-59A94C7BAA11}">
          <p14:sldIdLst>
            <p14:sldId id="315"/>
            <p14:sldId id="316"/>
            <p14:sldId id="317"/>
            <p14:sldId id="31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54" autoAdjust="0"/>
    <p:restoredTop sz="99025" autoAdjust="0"/>
  </p:normalViewPr>
  <p:slideViewPr>
    <p:cSldViewPr snapToGrid="0" snapToObjects="1">
      <p:cViewPr>
        <p:scale>
          <a:sx n="89" d="100"/>
          <a:sy n="89" d="100"/>
        </p:scale>
        <p:origin x="-1808" y="-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1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business_landing_her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8858"/>
            <a:ext cx="9144000" cy="2759384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7900" y="-4271"/>
            <a:ext cx="1393548" cy="13935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746" y="4624668"/>
            <a:ext cx="8498454" cy="933450"/>
          </a:xfrm>
        </p:spPr>
        <p:txBody>
          <a:bodyPr>
            <a:normAutofit/>
          </a:bodyPr>
          <a:lstStyle>
            <a:lvl1pPr algn="r"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0746" y="5562599"/>
            <a:ext cx="8498454" cy="748553"/>
          </a:xfrm>
        </p:spPr>
        <p:txBody>
          <a:bodyPr>
            <a:normAutofit/>
          </a:bodyPr>
          <a:lstStyle>
            <a:lvl1pPr marL="0" indent="0" algn="r">
              <a:spcBef>
                <a:spcPts val="30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/>
          </a:p>
        </p:txBody>
      </p:sp>
      <p:grpSp>
        <p:nvGrpSpPr>
          <p:cNvPr id="10" name="组 9"/>
          <p:cNvGrpSpPr/>
          <p:nvPr/>
        </p:nvGrpSpPr>
        <p:grpSpPr>
          <a:xfrm>
            <a:off x="97685" y="117792"/>
            <a:ext cx="6148481" cy="494578"/>
            <a:chOff x="0" y="-7821"/>
            <a:chExt cx="7343775" cy="609396"/>
          </a:xfrm>
        </p:grpSpPr>
        <p:pic>
          <p:nvPicPr>
            <p:cNvPr id="11" name="Picture 11"/>
            <p:cNvPicPr>
              <a:picLocks noChangeAspect="1"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0" y="-7821"/>
              <a:ext cx="1582737" cy="609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Rectangle 12"/>
            <p:cNvSpPr>
              <a:spLocks noChangeArrowheads="1"/>
            </p:cNvSpPr>
            <p:nvPr userDrawn="1"/>
          </p:nvSpPr>
          <p:spPr bwMode="auto">
            <a:xfrm>
              <a:off x="1582737" y="25092"/>
              <a:ext cx="576103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342900" indent="-342900"/>
              <a:r>
                <a:rPr lang="en-US" altLang="zh-CN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—</a:t>
              </a:r>
              <a:r>
                <a:rPr lang="zh-CN" altLang="en-US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高级软件人才实作培训专家</a:t>
              </a:r>
              <a:r>
                <a:rPr lang="en-US" altLang="zh-CN" sz="2400" b="1" dirty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!</a:t>
              </a:r>
            </a:p>
          </p:txBody>
        </p:sp>
      </p:grpSp>
      <p:sp>
        <p:nvSpPr>
          <p:cNvPr id="13" name="Rectangle 5"/>
          <p:cNvSpPr txBox="1">
            <a:spLocks noChangeArrowheads="1"/>
          </p:cNvSpPr>
          <p:nvPr/>
        </p:nvSpPr>
        <p:spPr bwMode="auto">
          <a:xfrm>
            <a:off x="2995520" y="6400800"/>
            <a:ext cx="315296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4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北京传智播客教育 </a:t>
            </a:r>
            <a:r>
              <a:rPr lang="en-US" sz="1400" b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www.itcast.cn</a:t>
            </a:r>
            <a:endParaRPr lang="en-US" sz="1400" b="0" dirty="0">
              <a:solidFill>
                <a:schemeClr val="tx1">
                  <a:lumMod val="50000"/>
                  <a:lumOff val="50000"/>
                </a:schemeClr>
              </a:solidFill>
              <a:latin typeface="Eurostile"/>
              <a:ea typeface="微软雅黑"/>
              <a:cs typeface="Eurostile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4504134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728009"/>
            <a:ext cx="3460658" cy="541561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4504134" cy="2147888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照片和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4504134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4504134" cy="2147888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pic>
        <p:nvPicPr>
          <p:cNvPr id="5" name="图片 4" descr="overview_it_cent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26" y="1570254"/>
            <a:ext cx="3642811" cy="3717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043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(位于标题上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905" y="4424082"/>
            <a:ext cx="7495018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711794"/>
            <a:ext cx="7495018" cy="370475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7905" y="5257799"/>
            <a:ext cx="7495018" cy="885825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179388" y="188912"/>
            <a:ext cx="8823325" cy="5449887"/>
          </a:xfrm>
          <a:prstGeom prst="roundRect">
            <a:avLst>
              <a:gd name="adj" fmla="val 12843"/>
            </a:avLst>
          </a:prstGeom>
          <a:noFill/>
          <a:ln w="57150" cmpd="thickThin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1439863" y="4059150"/>
            <a:ext cx="6400800" cy="18415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rgbClr val="CCCC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019175"/>
            <a:ext cx="7772400" cy="3039975"/>
          </a:xfrm>
        </p:spPr>
        <p:txBody>
          <a:bodyPr anchor="ctr"/>
          <a:lstStyle>
            <a:lvl1pPr algn="ctr">
              <a:defRPr sz="4800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8521" y="4150809"/>
            <a:ext cx="6400800" cy="1636754"/>
          </a:xfrm>
        </p:spPr>
        <p:txBody>
          <a:bodyPr anchor="ctr"/>
          <a:lstStyle>
            <a:lvl1pPr marL="0" indent="0" algn="ctr">
              <a:buNone/>
              <a:defRPr>
                <a:solidFill>
                  <a:srgbClr val="333333"/>
                </a:solidFill>
                <a:latin typeface="Helvetica"/>
                <a:ea typeface="微软雅黑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 dirty="0"/>
          </a:p>
        </p:txBody>
      </p:sp>
      <p:pic>
        <p:nvPicPr>
          <p:cNvPr id="10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213" y="345383"/>
            <a:ext cx="1582737" cy="609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5"/>
          <p:cNvSpPr txBox="1">
            <a:spLocks noChangeArrowheads="1"/>
          </p:cNvSpPr>
          <p:nvPr/>
        </p:nvSpPr>
        <p:spPr bwMode="auto">
          <a:xfrm>
            <a:off x="3073400" y="6400800"/>
            <a:ext cx="299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dirty="0" smtClean="0"/>
              <a:t>北京传智播客教育 </a:t>
            </a:r>
            <a:r>
              <a:rPr lang="en-US" dirty="0" smtClean="0">
                <a:latin typeface="Consolas"/>
                <a:cs typeface="Consolas"/>
              </a:rPr>
              <a:t>www.itcast.cn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2136775" y="333375"/>
            <a:ext cx="57610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—</a:t>
            </a:r>
            <a:r>
              <a:rPr lang="zh-CN" altLang="en-US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高级软件人才实作培训专家</a:t>
            </a:r>
            <a:r>
              <a:rPr lang="en-US" altLang="zh-CN" sz="2400" b="1" dirty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!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457200" y="10191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日期占位符 19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CDB0C32-7029-2949-BCD8-6FCD87A2D7B2}" type="datetimeFigureOut">
              <a:rPr kumimoji="1" lang="zh-CN" altLang="en-US" smtClean="0"/>
              <a:t>15/2/4</a:t>
            </a:fld>
            <a:endParaRPr kumimoji="1"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22" name="幻灯片编号占位符 2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846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179388" y="188912"/>
            <a:ext cx="8823325" cy="5449887"/>
          </a:xfrm>
          <a:prstGeom prst="roundRect">
            <a:avLst>
              <a:gd name="adj" fmla="val 12843"/>
            </a:avLst>
          </a:prstGeom>
          <a:noFill/>
          <a:ln w="57150" cmpd="thickThin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1439863" y="4059150"/>
            <a:ext cx="6400800" cy="18415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rgbClr val="CCCC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019175"/>
            <a:ext cx="7772400" cy="3039975"/>
          </a:xfrm>
        </p:spPr>
        <p:txBody>
          <a:bodyPr anchor="ctr"/>
          <a:lstStyle>
            <a:lvl1pPr algn="ctr">
              <a:defRPr sz="4800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8521" y="4150809"/>
            <a:ext cx="6400800" cy="1636754"/>
          </a:xfrm>
        </p:spPr>
        <p:txBody>
          <a:bodyPr anchor="ctr"/>
          <a:lstStyle>
            <a:lvl1pPr marL="0" indent="0" algn="ctr">
              <a:buNone/>
              <a:defRPr>
                <a:solidFill>
                  <a:srgbClr val="333333"/>
                </a:solidFill>
                <a:latin typeface="Helvetica"/>
                <a:ea typeface="微软雅黑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 dirty="0"/>
          </a:p>
        </p:txBody>
      </p:sp>
      <p:pic>
        <p:nvPicPr>
          <p:cNvPr id="10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213" y="345383"/>
            <a:ext cx="1582737" cy="609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5"/>
          <p:cNvSpPr txBox="1">
            <a:spLocks noChangeArrowheads="1"/>
          </p:cNvSpPr>
          <p:nvPr/>
        </p:nvSpPr>
        <p:spPr bwMode="auto">
          <a:xfrm>
            <a:off x="3073400" y="6400800"/>
            <a:ext cx="299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dirty="0" smtClean="0"/>
              <a:t>北京传智播客教育 </a:t>
            </a:r>
            <a:r>
              <a:rPr lang="en-US" dirty="0" smtClean="0">
                <a:latin typeface="Consolas"/>
                <a:cs typeface="Consolas"/>
              </a:rPr>
              <a:t>www.itcast.cn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2136775" y="333375"/>
            <a:ext cx="57610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—</a:t>
            </a:r>
            <a:r>
              <a:rPr lang="zh-CN" altLang="en-US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高级软件人才实作培训专家</a:t>
            </a:r>
            <a:r>
              <a:rPr lang="en-US" altLang="zh-CN" sz="2400" b="1" dirty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!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457200" y="10191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日期占位符 19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CDB0C32-7029-2949-BCD8-6FCD87A2D7B2}" type="datetimeFigureOut">
              <a:rPr kumimoji="1" lang="zh-CN" altLang="en-US" smtClean="0"/>
              <a:t>15/2/4</a:t>
            </a:fld>
            <a:endParaRPr kumimoji="1"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22" name="幻灯片编号占位符 2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846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8474" y="623504"/>
            <a:ext cx="8128599" cy="827471"/>
          </a:xfrm>
        </p:spPr>
        <p:txBody>
          <a:bodyPr/>
          <a:lstStyle>
            <a:lvl1pPr>
              <a:defRPr b="0" i="0">
                <a:latin typeface="Eurostile"/>
                <a:cs typeface="Eurostile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4" y="1450976"/>
            <a:ext cx="8128599" cy="4675188"/>
          </a:xfrm>
        </p:spPr>
        <p:txBody>
          <a:bodyPr/>
          <a:lstStyle>
            <a:lvl1pPr>
              <a:defRPr>
                <a:latin typeface="Eurostile"/>
                <a:cs typeface="Eurostile"/>
              </a:defRPr>
            </a:lvl1pPr>
            <a:lvl2pPr>
              <a:defRPr>
                <a:latin typeface="Eurostile"/>
                <a:cs typeface="Eurostile"/>
              </a:defRPr>
            </a:lvl2pPr>
            <a:lvl3pPr>
              <a:defRPr>
                <a:latin typeface="Eurostile"/>
                <a:cs typeface="Eurostile"/>
              </a:defRPr>
            </a:lvl3pPr>
            <a:lvl4pPr>
              <a:defRPr>
                <a:latin typeface="Eurostile"/>
                <a:cs typeface="Eurostile"/>
              </a:defRPr>
            </a:lvl4pPr>
            <a:lvl5pPr>
              <a:defRPr>
                <a:latin typeface="Eurostile"/>
                <a:cs typeface="Eurostile"/>
              </a:defRPr>
            </a:lvl5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659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(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8128599" cy="995082"/>
          </a:xfrm>
        </p:spPr>
        <p:txBody>
          <a:bodyPr anchor="b" anchorCtr="0"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7" y="1129553"/>
            <a:ext cx="8128555" cy="610057"/>
          </a:xfrm>
        </p:spPr>
        <p:txBody>
          <a:bodyPr vert="horz" lIns="91440" tIns="45720" rIns="91440" bIns="45720" rtlCol="0" anchor="ctr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Eurostile"/>
                <a:ea typeface="华文细黑"/>
                <a:cs typeface="Eurostile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457200" y="1130948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739610"/>
            <a:ext cx="3657600" cy="438655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739610"/>
            <a:ext cx="3657600" cy="438655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6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070847"/>
            <a:ext cx="3657600" cy="405531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070847"/>
            <a:ext cx="3657600" cy="405531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1739610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1748118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、顶部和底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739610"/>
            <a:ext cx="8128556" cy="22123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3951923"/>
            <a:ext cx="8128556" cy="217900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774478"/>
            <a:ext cx="3451225" cy="549879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774478"/>
            <a:ext cx="4597399" cy="549879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1.png"/><Relationship Id="rId1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 10"/>
          <p:cNvGrpSpPr/>
          <p:nvPr/>
        </p:nvGrpSpPr>
        <p:grpSpPr>
          <a:xfrm>
            <a:off x="97685" y="117792"/>
            <a:ext cx="6148481" cy="494578"/>
            <a:chOff x="0" y="-7821"/>
            <a:chExt cx="7343775" cy="609396"/>
          </a:xfrm>
        </p:grpSpPr>
        <p:pic>
          <p:nvPicPr>
            <p:cNvPr id="7" name="Picture 11"/>
            <p:cNvPicPr>
              <a:picLocks noChangeAspect="1" noChangeArrowheads="1"/>
            </p:cNvPicPr>
            <p:nvPr userDrawn="1"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0" y="-7821"/>
              <a:ext cx="1582737" cy="609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Rectangle 12"/>
            <p:cNvSpPr>
              <a:spLocks noChangeArrowheads="1"/>
            </p:cNvSpPr>
            <p:nvPr userDrawn="1"/>
          </p:nvSpPr>
          <p:spPr bwMode="auto">
            <a:xfrm>
              <a:off x="1582737" y="25092"/>
              <a:ext cx="576103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342900" indent="-342900"/>
              <a:r>
                <a:rPr lang="en-US" altLang="zh-CN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—</a:t>
              </a:r>
              <a:r>
                <a:rPr lang="zh-CN" altLang="en-US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高级软件人才实作培训专家</a:t>
              </a:r>
              <a:r>
                <a:rPr lang="en-US" altLang="zh-CN" sz="2400" b="1" dirty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!</a:t>
              </a:r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544" y="2541"/>
            <a:ext cx="1376679" cy="137667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623504"/>
            <a:ext cx="8128599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739610"/>
            <a:ext cx="8128599" cy="43865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12" name="Rectangle 5"/>
          <p:cNvSpPr txBox="1">
            <a:spLocks noChangeArrowheads="1"/>
          </p:cNvSpPr>
          <p:nvPr/>
        </p:nvSpPr>
        <p:spPr bwMode="auto">
          <a:xfrm>
            <a:off x="2995520" y="6400800"/>
            <a:ext cx="315296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4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北京传智播客教育 </a:t>
            </a:r>
            <a:r>
              <a:rPr lang="en-US" sz="1400" b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www.itcast.cn</a:t>
            </a:r>
            <a:endParaRPr lang="en-US" sz="1400" b="0" dirty="0">
              <a:solidFill>
                <a:schemeClr val="tx1">
                  <a:lumMod val="50000"/>
                  <a:lumOff val="50000"/>
                </a:schemeClr>
              </a:solidFill>
              <a:latin typeface="Eurostile"/>
              <a:ea typeface="微软雅黑"/>
              <a:cs typeface="Eurostile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1" r:id="rId13"/>
    <p:sldLayoutId id="2147483661" r:id="rId14"/>
  </p:sldLayoutIdLst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accent1"/>
          </a:solidFill>
          <a:latin typeface="Eurostile"/>
          <a:ea typeface="微软雅黑"/>
          <a:cs typeface="Eurostile"/>
        </a:defRPr>
      </a:lvl1pPr>
    </p:titleStyle>
    <p:bodyStyle>
      <a:lvl1pPr marL="228600" indent="-228600" algn="l" defTabSz="914400" rtl="0" eaLnBrk="1" latinLnBrk="0" hangingPunct="1">
        <a:spcBef>
          <a:spcPts val="8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打开</a:t>
            </a:r>
            <a:r>
              <a:rPr kumimoji="1" lang="en-US" altLang="zh-CN" dirty="0" smtClean="0"/>
              <a:t>Xcode</a:t>
            </a:r>
            <a:endParaRPr kumimoji="1" lang="zh-CN" altLang="en-US" dirty="0"/>
          </a:p>
        </p:txBody>
      </p:sp>
      <p:pic>
        <p:nvPicPr>
          <p:cNvPr id="4" name="内容占位符 3" descr="QQ20140316-1@2x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050" r="-13050"/>
          <a:stretch>
            <a:fillRect/>
          </a:stretch>
        </p:blipFill>
        <p:spPr>
          <a:xfrm>
            <a:off x="498475" y="1450975"/>
            <a:ext cx="8128000" cy="4675188"/>
          </a:xfrm>
        </p:spPr>
      </p:pic>
    </p:spTree>
    <p:extLst>
      <p:ext uri="{BB962C8B-B14F-4D97-AF65-F5344CB8AC3E}">
        <p14:creationId xmlns:p14="http://schemas.microsoft.com/office/powerpoint/2010/main" val="3790556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显示控件库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3139" y="1728621"/>
            <a:ext cx="5008508" cy="2295215"/>
          </a:xfrm>
        </p:spPr>
        <p:txBody>
          <a:bodyPr>
            <a:normAutofit/>
          </a:bodyPr>
          <a:lstStyle/>
          <a:p>
            <a:r>
              <a:rPr kumimoji="1" lang="zh-CN" altLang="en-US" sz="1600" dirty="0" smtClean="0"/>
              <a:t>以九宫格形式展示控件库，能同时看到更多的控件</a:t>
            </a:r>
            <a:endParaRPr kumimoji="1" lang="en-US" altLang="zh-CN" sz="1600" dirty="0" smtClean="0"/>
          </a:p>
          <a:p>
            <a:endParaRPr kumimoji="1" lang="en-US" altLang="zh-CN" sz="1600" dirty="0"/>
          </a:p>
          <a:p>
            <a:r>
              <a:rPr kumimoji="1" lang="zh-CN" altLang="en-US" sz="1600" dirty="0" smtClean="0"/>
              <a:t>从右图中可以看到各种各样的控件，比如按钮、标签、文本输入框等等</a:t>
            </a:r>
            <a:endParaRPr kumimoji="1" lang="zh-CN" altLang="en-US" sz="1600" dirty="0"/>
          </a:p>
        </p:txBody>
      </p:sp>
      <p:pic>
        <p:nvPicPr>
          <p:cNvPr id="4" name="图片 3" descr="QQ20140301-10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9599" y="1688655"/>
            <a:ext cx="3505200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272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添加控件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4492" y="1473859"/>
            <a:ext cx="8372307" cy="552327"/>
          </a:xfrm>
        </p:spPr>
        <p:txBody>
          <a:bodyPr>
            <a:normAutofit/>
          </a:bodyPr>
          <a:lstStyle/>
          <a:p>
            <a:r>
              <a:rPr kumimoji="1" lang="zh-CN" altLang="en-US" sz="1800" dirty="0" smtClean="0"/>
              <a:t>鼠标左键，长按右边的某个控件，即可将它拖拽到左边的白色界面上</a:t>
            </a:r>
            <a:endParaRPr kumimoji="1" lang="zh-CN" altLang="en-US" sz="1800" dirty="0"/>
          </a:p>
        </p:txBody>
      </p:sp>
      <p:pic>
        <p:nvPicPr>
          <p:cNvPr id="7" name="图片 6" descr="QQ20140301-1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26186"/>
            <a:ext cx="7454900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837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修改控件属性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76795"/>
            <a:ext cx="8229600" cy="425987"/>
          </a:xfrm>
        </p:spPr>
        <p:txBody>
          <a:bodyPr>
            <a:normAutofit/>
          </a:bodyPr>
          <a:lstStyle/>
          <a:p>
            <a:r>
              <a:rPr kumimoji="1" lang="zh-CN" altLang="en-US" sz="1800" dirty="0" smtClean="0"/>
              <a:t>单击选中某个控件后，可以在右边的菜单工具栏中更改控件的属性</a:t>
            </a:r>
            <a:endParaRPr kumimoji="1" lang="zh-CN" altLang="en-US" sz="1800" dirty="0"/>
          </a:p>
        </p:txBody>
      </p:sp>
      <p:pic>
        <p:nvPicPr>
          <p:cNvPr id="4" name="图片 3" descr="QQ20140301-10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900" y="1902782"/>
            <a:ext cx="7937500" cy="452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580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运行效果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28619"/>
            <a:ext cx="4537571" cy="2038375"/>
          </a:xfrm>
        </p:spPr>
        <p:txBody>
          <a:bodyPr>
            <a:normAutofit/>
          </a:bodyPr>
          <a:lstStyle/>
          <a:p>
            <a:r>
              <a:rPr kumimoji="1" lang="zh-CN" altLang="en-US" sz="1600" dirty="0" smtClean="0"/>
              <a:t>运行程序可以发现，软件界面基本搭建完毕，也能通过键盘输入数字了</a:t>
            </a:r>
            <a:endParaRPr kumimoji="1" lang="zh-CN" altLang="en-US" sz="1600" dirty="0"/>
          </a:p>
        </p:txBody>
      </p:sp>
      <p:pic>
        <p:nvPicPr>
          <p:cNvPr id="6" name="图片 5" descr="QQ20140301-2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4289" y="0"/>
            <a:ext cx="35247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249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演示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2000" dirty="0" smtClean="0"/>
              <a:t>演示加法计算器</a:t>
            </a:r>
            <a:endParaRPr kumimoji="1" lang="en-US" altLang="zh-CN" sz="2000" dirty="0" smtClean="0"/>
          </a:p>
          <a:p>
            <a:r>
              <a:rPr kumimoji="1" lang="en-US" altLang="zh-CN" sz="2000" dirty="0" smtClean="0"/>
              <a:t>**</a:t>
            </a:r>
            <a:r>
              <a:rPr kumimoji="1" lang="zh-CN" altLang="en-US" sz="2000" dirty="0" smtClean="0"/>
              <a:t>注意：</a:t>
            </a:r>
            <a:endParaRPr kumimoji="1" lang="en-US" altLang="zh-CN" sz="2000" dirty="0" smtClean="0"/>
          </a:p>
          <a:p>
            <a:pPr lvl="1"/>
            <a:r>
              <a:rPr kumimoji="1" lang="en-US" altLang="zh-CN" sz="2000" dirty="0" err="1" smtClean="0"/>
              <a:t>iOS</a:t>
            </a:r>
            <a:r>
              <a:rPr kumimoji="1" lang="en-US" altLang="zh-CN" sz="2000" dirty="0" smtClean="0"/>
              <a:t> 8</a:t>
            </a:r>
            <a:r>
              <a:rPr kumimoji="1" lang="zh-CN" altLang="en-US" sz="2000" dirty="0" smtClean="0"/>
              <a:t>模拟器键盘不支持中文输出，只能使用粘贴、复制。</a:t>
            </a:r>
            <a:endParaRPr kumimoji="1" lang="en-US" altLang="zh-CN" sz="2000" dirty="0" smtClean="0"/>
          </a:p>
          <a:p>
            <a:pPr lvl="1"/>
            <a:r>
              <a:rPr kumimoji="1" lang="en-US" altLang="en-US" sz="2000" dirty="0" err="1" smtClean="0"/>
              <a:t>在iOS</a:t>
            </a:r>
            <a:r>
              <a:rPr kumimoji="1" lang="en-US" altLang="en-US" sz="2000" dirty="0" smtClean="0"/>
              <a:t> 8的模拟器下无法调出键盘时，使用command + </a:t>
            </a:r>
            <a:r>
              <a:rPr kumimoji="1" lang="en-US" altLang="en-US" sz="2000" dirty="0" err="1" smtClean="0"/>
              <a:t>K键调出键盘</a:t>
            </a:r>
            <a:r>
              <a:rPr kumimoji="1" lang="en-US" altLang="en-US" sz="2000" dirty="0" smtClean="0"/>
              <a:t>。</a:t>
            </a: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802345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新建一个项目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.新建项目</a:t>
            </a:r>
            <a:endParaRPr kumimoji="1" lang="en-US" altLang="zh-CN" dirty="0" smtClean="0"/>
          </a:p>
          <a:p>
            <a:r>
              <a:rPr kumimoji="1" lang="zh-CN" altLang="zh-CN" dirty="0" smtClean="0"/>
              <a:t>2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运行项目</a:t>
            </a:r>
            <a:endParaRPr kumimoji="1" lang="en-US" altLang="zh-CN" dirty="0" smtClean="0"/>
          </a:p>
          <a:p>
            <a:r>
              <a:rPr kumimoji="1" lang="zh-CN" altLang="zh-CN" dirty="0" smtClean="0"/>
              <a:t>3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向</a:t>
            </a:r>
            <a:r>
              <a:rPr kumimoji="1" lang="en-US" altLang="zh-CN" dirty="0" smtClean="0"/>
              <a:t>storyboard</a:t>
            </a:r>
            <a:r>
              <a:rPr kumimoji="1" lang="zh-CN" altLang="en-US" dirty="0" smtClean="0"/>
              <a:t>添加一些控件测试。</a:t>
            </a:r>
            <a:endParaRPr kumimoji="1" lang="en-US" altLang="zh-CN" dirty="0" smtClean="0"/>
          </a:p>
          <a:p>
            <a:r>
              <a:rPr kumimoji="1" lang="zh-CN" altLang="zh-CN" dirty="0" smtClean="0"/>
              <a:t>4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搭建</a:t>
            </a:r>
            <a:r>
              <a:rPr kumimoji="1" lang="en-US" altLang="zh-CN" dirty="0" smtClean="0"/>
              <a:t>”</a:t>
            </a:r>
            <a:r>
              <a:rPr kumimoji="1" lang="zh-CN" altLang="en-US" dirty="0" smtClean="0"/>
              <a:t>加法计算器的界面</a:t>
            </a:r>
            <a:r>
              <a:rPr kumimoji="1" lang="en-US" altLang="zh-CN" dirty="0" smtClean="0"/>
              <a:t>”</a:t>
            </a:r>
            <a:r>
              <a:rPr kumimoji="1" lang="zh-CN" altLang="en-US" dirty="0" smtClean="0"/>
              <a:t>，解决文本框获得焦点时调用键盘样式的问题（</a:t>
            </a:r>
            <a:r>
              <a:rPr kumimoji="1" lang="en-US" altLang="zh-CN" dirty="0" smtClean="0"/>
              <a:t>Keyboard</a:t>
            </a:r>
            <a:r>
              <a:rPr kumimoji="1" lang="zh-CN" altLang="en-US" dirty="0" smtClean="0"/>
              <a:t>属性）</a:t>
            </a:r>
            <a:endParaRPr kumimoji="1" lang="en-US" altLang="zh-CN" dirty="0" smtClean="0"/>
          </a:p>
          <a:p>
            <a:r>
              <a:rPr kumimoji="1" lang="zh-CN" altLang="zh-CN" dirty="0" smtClean="0"/>
              <a:t>5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监听按钮点击。（介绍</a:t>
            </a:r>
            <a:r>
              <a:rPr kumimoji="1" lang="en-US" altLang="zh-CN" dirty="0" err="1" smtClean="0"/>
              <a:t>UIView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UIViewController</a:t>
            </a:r>
            <a:r>
              <a:rPr kumimoji="1" lang="zh-CN" altLang="en-US" dirty="0" smtClean="0"/>
              <a:t>）转到</a:t>
            </a:r>
            <a:r>
              <a:rPr kumimoji="1" lang="en-US" altLang="zh-CN" dirty="0" err="1" smtClean="0"/>
              <a:t>UIView</a:t>
            </a:r>
            <a:r>
              <a:rPr kumimoji="1" lang="zh-CN" altLang="en-US" dirty="0" smtClean="0"/>
              <a:t>的</a:t>
            </a:r>
            <a:r>
              <a:rPr kumimoji="1" lang="en-US" altLang="zh-CN" dirty="0" err="1" smtClean="0"/>
              <a:t>ppt</a:t>
            </a:r>
            <a:r>
              <a:rPr kumimoji="1" lang="zh-CN" altLang="en-US" dirty="0" smtClean="0"/>
              <a:t>介绍。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5498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增加监听按钮的方法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zh-CN" altLang="en-US" sz="1800" dirty="0" smtClean="0"/>
              <a:t>打开</a:t>
            </a:r>
            <a:r>
              <a:rPr kumimoji="1" lang="en-US" altLang="zh-CN" sz="1800" dirty="0" smtClean="0"/>
              <a:t>MJViewController.m</a:t>
            </a:r>
            <a:r>
              <a:rPr kumimoji="1" lang="zh-CN" altLang="en-US" sz="1800" dirty="0" smtClean="0"/>
              <a:t>，在类扩展中增加方法声明</a:t>
            </a:r>
            <a:endParaRPr kumimoji="1" lang="en-US" altLang="zh-CN" sz="1800" dirty="0" smtClean="0"/>
          </a:p>
          <a:p>
            <a:pPr marL="0" indent="0">
              <a:buNone/>
            </a:pP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@interface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 dirty="0">
                <a:solidFill>
                  <a:srgbClr val="3F6E74"/>
                </a:solidFill>
                <a:latin typeface="Menlo-Regular"/>
              </a:rPr>
              <a:t>MJViewController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(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)</a:t>
            </a:r>
          </a:p>
          <a:p>
            <a:pPr marL="0" indent="0">
              <a:buNone/>
            </a:pPr>
            <a:r>
              <a:rPr lang="en-US" altLang="zh-TW" sz="1800" dirty="0">
                <a:solidFill>
                  <a:srgbClr val="007400"/>
                </a:solidFill>
                <a:latin typeface="Menlo-Regular"/>
              </a:rPr>
              <a:t>// </a:t>
            </a:r>
            <a:r>
              <a:rPr lang="zh-TW" altLang="en-US" sz="1800" dirty="0">
                <a:solidFill>
                  <a:srgbClr val="007400"/>
                </a:solidFill>
                <a:latin typeface="STHeitiSC-Light"/>
              </a:rPr>
              <a:t>这里先把</a:t>
            </a:r>
            <a:r>
              <a:rPr lang="en-US" altLang="zh-TW" sz="1800" dirty="0">
                <a:solidFill>
                  <a:srgbClr val="007400"/>
                </a:solidFill>
                <a:latin typeface="Menlo-Regular"/>
              </a:rPr>
              <a:t>IBAction</a:t>
            </a:r>
            <a:r>
              <a:rPr lang="zh-TW" altLang="en-US" sz="1800" dirty="0">
                <a:solidFill>
                  <a:srgbClr val="007400"/>
                </a:solidFill>
                <a:latin typeface="STHeitiSC-Light"/>
              </a:rPr>
              <a:t>看做是</a:t>
            </a:r>
            <a:r>
              <a:rPr lang="en-US" altLang="zh-TW" sz="1800" dirty="0">
                <a:solidFill>
                  <a:srgbClr val="007400"/>
                </a:solidFill>
                <a:latin typeface="Menlo-Regular"/>
              </a:rPr>
              <a:t>void</a:t>
            </a: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IBAction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)compute;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@end</a:t>
            </a:r>
            <a:endParaRPr kumimoji="1" lang="en-US" altLang="zh-CN" sz="1800" dirty="0"/>
          </a:p>
          <a:p>
            <a:endParaRPr kumimoji="1" lang="en-US" altLang="zh-CN" sz="1800" dirty="0" smtClean="0"/>
          </a:p>
          <a:p>
            <a:r>
              <a:rPr kumimoji="1" lang="zh-CN" altLang="en-US" sz="1800" dirty="0" smtClean="0"/>
              <a:t>在</a:t>
            </a:r>
            <a:r>
              <a:rPr kumimoji="1" lang="en-US" altLang="zh-CN" sz="1800" dirty="0" smtClean="0"/>
              <a:t>.</a:t>
            </a:r>
            <a:r>
              <a:rPr kumimoji="1" lang="en-US" altLang="zh-CN" sz="1800" dirty="0"/>
              <a:t>m</a:t>
            </a:r>
            <a:r>
              <a:rPr kumimoji="1" lang="zh-CN" altLang="en-US" sz="1800" dirty="0"/>
              <a:t>中</a:t>
            </a:r>
            <a:r>
              <a:rPr kumimoji="1" lang="zh-CN" altLang="en-US" sz="1800" dirty="0" smtClean="0"/>
              <a:t>声明的方法是私有</a:t>
            </a:r>
            <a:r>
              <a:rPr kumimoji="1" lang="zh-CN" altLang="en-US" sz="1800" dirty="0"/>
              <a:t>方法</a:t>
            </a:r>
            <a:r>
              <a:rPr kumimoji="1" lang="zh-CN" altLang="en-US" sz="1800" dirty="0" smtClean="0"/>
              <a:t>，外界无法直接访问，保证了封装性</a:t>
            </a:r>
            <a:endParaRPr kumimoji="1" lang="en-US" altLang="zh-CN" sz="1800" dirty="0" smtClean="0"/>
          </a:p>
          <a:p>
            <a:pPr marL="0" indent="0">
              <a:buNone/>
            </a:pPr>
            <a:endParaRPr kumimoji="1" lang="en-US" altLang="zh-CN" sz="1800" dirty="0" smtClean="0"/>
          </a:p>
          <a:p>
            <a:r>
              <a:rPr kumimoji="1" lang="zh-CN" altLang="en-US" sz="1800" dirty="0" smtClean="0"/>
              <a:t>增加方法实现：</a:t>
            </a:r>
            <a:endParaRPr kumimoji="1" lang="en-US" altLang="zh-CN" sz="1800" dirty="0" smtClean="0"/>
          </a:p>
          <a:p>
            <a:pPr marL="0" indent="0">
              <a:buNone/>
            </a:pP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@implementation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MJViewController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)compute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pPr marL="0" indent="0">
              <a:buNone/>
            </a:pPr>
            <a:r>
              <a:rPr lang="zh-TW" altLang="en-US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TW" sz="1800" dirty="0">
                <a:solidFill>
                  <a:srgbClr val="2E0D6E"/>
                </a:solidFill>
                <a:latin typeface="Menlo-Regular"/>
              </a:rPr>
              <a:t>NSLog</a:t>
            </a:r>
            <a:r>
              <a:rPr lang="en-US" altLang="zh-TW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TW" sz="1800" dirty="0">
                <a:solidFill>
                  <a:srgbClr val="C41A16"/>
                </a:solidFill>
                <a:latin typeface="Menlo-Regular"/>
              </a:rPr>
              <a:t>@"</a:t>
            </a:r>
            <a:r>
              <a:rPr lang="zh-TW" altLang="en-US" sz="1800" dirty="0">
                <a:solidFill>
                  <a:srgbClr val="C41A16"/>
                </a:solidFill>
                <a:latin typeface="STHeitiSC-Light"/>
              </a:rPr>
              <a:t>点击了计算按钮</a:t>
            </a:r>
            <a:r>
              <a:rPr lang="en-US" altLang="zh-TW" sz="1800" dirty="0">
                <a:solidFill>
                  <a:srgbClr val="C41A16"/>
                </a:solidFill>
                <a:latin typeface="Menlo-Regular"/>
              </a:rPr>
              <a:t>"</a:t>
            </a:r>
            <a:r>
              <a:rPr lang="en-US" altLang="zh-TW" sz="18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}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@end</a:t>
            </a:r>
            <a:endParaRPr kumimoji="1" lang="en-US" altLang="zh-CN" sz="1800" dirty="0" smtClean="0"/>
          </a:p>
          <a:p>
            <a:endParaRPr kumimoji="1" lang="en-US" altLang="zh-CN" sz="1800" dirty="0"/>
          </a:p>
          <a:p>
            <a:endParaRPr kumimoji="1" lang="zh-CN" altLang="en-US" sz="1800" dirty="0"/>
          </a:p>
          <a:p>
            <a:endParaRPr kumimoji="1"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347633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 smtClean="0"/>
              <a:t>建立 按钮</a:t>
            </a:r>
            <a:r>
              <a:rPr kumimoji="1" lang="zh-CN" altLang="en-US" dirty="0" smtClean="0"/>
              <a:t> </a:t>
            </a:r>
            <a:r>
              <a:rPr kumimoji="1" lang="en-US" altLang="en-US" dirty="0" smtClean="0"/>
              <a:t>与</a:t>
            </a:r>
            <a:r>
              <a:rPr kumimoji="1" lang="zh-CN" altLang="en-US" dirty="0" smtClean="0"/>
              <a:t> </a:t>
            </a:r>
            <a:r>
              <a:rPr kumimoji="1" lang="en-US" altLang="en-US" dirty="0" smtClean="0"/>
              <a:t>方法</a:t>
            </a:r>
            <a:r>
              <a:rPr kumimoji="1" lang="zh-CN" altLang="en-US" dirty="0" smtClean="0"/>
              <a:t> </a:t>
            </a:r>
            <a:r>
              <a:rPr kumimoji="1" lang="en-US" altLang="en-US" dirty="0" smtClean="0"/>
              <a:t>的</a:t>
            </a:r>
            <a:r>
              <a:rPr kumimoji="1" lang="zh-CN" altLang="en-US" dirty="0" smtClean="0"/>
              <a:t>联系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17522"/>
            <a:ext cx="8229600" cy="822582"/>
          </a:xfrm>
        </p:spPr>
        <p:txBody>
          <a:bodyPr>
            <a:normAutofit/>
          </a:bodyPr>
          <a:lstStyle/>
          <a:p>
            <a:r>
              <a:rPr kumimoji="1" lang="zh-CN" altLang="en-US" sz="1800" dirty="0" smtClean="0"/>
              <a:t>接下来，就是建立按钮和</a:t>
            </a:r>
            <a:r>
              <a:rPr kumimoji="1" lang="en-US" altLang="zh-CN" sz="1800" dirty="0" smtClean="0"/>
              <a:t>compute</a:t>
            </a:r>
            <a:r>
              <a:rPr kumimoji="1" lang="zh-CN" altLang="en-US" sz="1800" dirty="0" smtClean="0"/>
              <a:t>方法之间的关系</a:t>
            </a:r>
            <a:endParaRPr kumimoji="1" lang="en-US" altLang="zh-CN" sz="1800" dirty="0" smtClean="0"/>
          </a:p>
          <a:p>
            <a:r>
              <a:rPr kumimoji="1" lang="zh-CN" altLang="en-US" sz="1800" dirty="0" smtClean="0"/>
              <a:t>先点击</a:t>
            </a:r>
            <a:r>
              <a:rPr kumimoji="1" lang="en-US" altLang="zh-CN" sz="1800" dirty="0" smtClean="0"/>
              <a:t>storyboard</a:t>
            </a:r>
            <a:r>
              <a:rPr kumimoji="1" lang="zh-CN" altLang="en-US" sz="1800" dirty="0" smtClean="0"/>
              <a:t>，然后点击“中分”按钮</a:t>
            </a:r>
            <a:endParaRPr kumimoji="1" lang="en-US" altLang="zh-CN" sz="1800" dirty="0" smtClean="0"/>
          </a:p>
        </p:txBody>
      </p:sp>
      <p:pic>
        <p:nvPicPr>
          <p:cNvPr id="4" name="图片 3" descr="QQ20140301-1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717" y="2578100"/>
            <a:ext cx="3254704" cy="2086748"/>
          </a:xfrm>
          <a:prstGeom prst="rect">
            <a:avLst/>
          </a:prstGeom>
        </p:spPr>
      </p:pic>
      <p:pic>
        <p:nvPicPr>
          <p:cNvPr id="5" name="图片 4" descr="QQ20140301-2@2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4260" y="2720788"/>
            <a:ext cx="4332540" cy="1345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628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建立 按钮</a:t>
            </a:r>
            <a:r>
              <a:rPr kumimoji="1" lang="zh-CN" altLang="en-US" dirty="0"/>
              <a:t> </a:t>
            </a:r>
            <a:r>
              <a:rPr kumimoji="1" lang="en-US" altLang="en-US" dirty="0"/>
              <a:t>与</a:t>
            </a:r>
            <a:r>
              <a:rPr kumimoji="1" lang="zh-CN" altLang="en-US" dirty="0"/>
              <a:t> </a:t>
            </a:r>
            <a:r>
              <a:rPr kumimoji="1" lang="en-US" altLang="en-US" dirty="0"/>
              <a:t>方法</a:t>
            </a:r>
            <a:r>
              <a:rPr kumimoji="1" lang="zh-CN" altLang="en-US" dirty="0"/>
              <a:t> </a:t>
            </a:r>
            <a:r>
              <a:rPr kumimoji="1" lang="en-US" altLang="en-US" dirty="0"/>
              <a:t>的</a:t>
            </a:r>
            <a:r>
              <a:rPr kumimoji="1" lang="zh-CN" altLang="en-US" dirty="0"/>
              <a:t>联系</a:t>
            </a: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457200" y="1517522"/>
            <a:ext cx="8229600" cy="651354"/>
          </a:xfrm>
        </p:spPr>
        <p:txBody>
          <a:bodyPr>
            <a:normAutofit/>
          </a:bodyPr>
          <a:lstStyle/>
          <a:p>
            <a:r>
              <a:rPr kumimoji="1" lang="zh-CN" altLang="en-US" sz="1800" dirty="0" smtClean="0"/>
              <a:t>现在已经能同时看到</a:t>
            </a:r>
            <a:r>
              <a:rPr kumimoji="1" lang="en-US" altLang="zh-CN" sz="1800" dirty="0" smtClean="0"/>
              <a:t>storyboard</a:t>
            </a:r>
            <a:r>
              <a:rPr kumimoji="1" lang="zh-CN" altLang="en-US" sz="1800" dirty="0" smtClean="0"/>
              <a:t>上的按钮 和 </a:t>
            </a:r>
            <a:r>
              <a:rPr kumimoji="1" lang="en-US" altLang="zh-CN" sz="1800" dirty="0" smtClean="0"/>
              <a:t>compute</a:t>
            </a:r>
            <a:r>
              <a:rPr kumimoji="1" lang="zh-CN" altLang="en-US" sz="1800" dirty="0" smtClean="0"/>
              <a:t>方法了，接下来建立它们之间的联系</a:t>
            </a:r>
            <a:endParaRPr kumimoji="1" lang="en-US" altLang="zh-CN" sz="1800" dirty="0" smtClean="0"/>
          </a:p>
        </p:txBody>
      </p:sp>
      <p:pic>
        <p:nvPicPr>
          <p:cNvPr id="8" name="图片 7" descr="QQ20140301-3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" y="2367584"/>
            <a:ext cx="8940800" cy="360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694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建立 按钮</a:t>
            </a:r>
            <a:r>
              <a:rPr kumimoji="1" lang="zh-CN" altLang="en-US" dirty="0"/>
              <a:t> </a:t>
            </a:r>
            <a:r>
              <a:rPr kumimoji="1" lang="en-US" altLang="en-US" dirty="0"/>
              <a:t>与</a:t>
            </a:r>
            <a:r>
              <a:rPr kumimoji="1" lang="zh-CN" altLang="en-US" dirty="0"/>
              <a:t> </a:t>
            </a:r>
            <a:r>
              <a:rPr kumimoji="1" lang="en-US" altLang="en-US" dirty="0"/>
              <a:t>方法</a:t>
            </a:r>
            <a:r>
              <a:rPr kumimoji="1" lang="zh-CN" altLang="en-US" dirty="0"/>
              <a:t> </a:t>
            </a:r>
            <a:r>
              <a:rPr kumimoji="1" lang="en-US" altLang="en-US" dirty="0"/>
              <a:t>的</a:t>
            </a:r>
            <a:r>
              <a:rPr kumimoji="1" lang="zh-CN" altLang="en-US" dirty="0"/>
              <a:t>联系</a:t>
            </a: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457200" y="1460446"/>
            <a:ext cx="8229600" cy="408782"/>
          </a:xfrm>
        </p:spPr>
        <p:txBody>
          <a:bodyPr>
            <a:normAutofit/>
          </a:bodyPr>
          <a:lstStyle/>
          <a:p>
            <a:r>
              <a:rPr kumimoji="1" lang="zh-CN" altLang="en-US" sz="1800" dirty="0" smtClean="0"/>
              <a:t>按住</a:t>
            </a:r>
            <a:r>
              <a:rPr kumimoji="1" lang="en-US" altLang="zh-CN" sz="1800" dirty="0" smtClean="0"/>
              <a:t>Control</a:t>
            </a:r>
            <a:r>
              <a:rPr kumimoji="1" lang="zh-CN" altLang="en-US" sz="1800" dirty="0" smtClean="0"/>
              <a:t>键，用鼠标左键将按钮拖线到</a:t>
            </a:r>
            <a:r>
              <a:rPr kumimoji="1" lang="en-US" altLang="zh-CN" sz="1800" dirty="0" smtClean="0"/>
              <a:t>compute</a:t>
            </a:r>
            <a:r>
              <a:rPr kumimoji="1" lang="zh-CN" altLang="en-US" sz="1800" dirty="0" smtClean="0"/>
              <a:t>方法上，然后松开</a:t>
            </a:r>
            <a:endParaRPr kumimoji="1" lang="en-US" altLang="zh-CN" sz="1800" dirty="0" smtClean="0"/>
          </a:p>
        </p:txBody>
      </p:sp>
      <p:pic>
        <p:nvPicPr>
          <p:cNvPr id="3" name="图片 2" descr="QQ20140301-4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300" y="1880046"/>
            <a:ext cx="8407400" cy="2413000"/>
          </a:xfrm>
          <a:prstGeom prst="rect">
            <a:avLst/>
          </a:prstGeom>
        </p:spPr>
      </p:pic>
      <p:pic>
        <p:nvPicPr>
          <p:cNvPr id="4" name="图片 3" descr="QQ20140301-5@2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645" y="4733004"/>
            <a:ext cx="4152900" cy="1231900"/>
          </a:xfrm>
          <a:prstGeom prst="rect">
            <a:avLst/>
          </a:prstGeom>
        </p:spPr>
      </p:pic>
      <p:sp>
        <p:nvSpPr>
          <p:cNvPr id="9" name="内容占位符 2"/>
          <p:cNvSpPr txBox="1">
            <a:spLocks/>
          </p:cNvSpPr>
          <p:nvPr/>
        </p:nvSpPr>
        <p:spPr>
          <a:xfrm>
            <a:off x="4839879" y="4909425"/>
            <a:ext cx="3846921" cy="1397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sz="1800" dirty="0" smtClean="0"/>
              <a:t>方法左边的圈圈由空心变为实心，说明已经跟某个按钮进行了连线</a:t>
            </a:r>
            <a:endParaRPr kumimoji="1" lang="en-US" altLang="zh-CN" sz="1800" dirty="0" smtClean="0"/>
          </a:p>
          <a:p>
            <a:r>
              <a:rPr kumimoji="1" lang="zh-CN" altLang="en-US" sz="1800" dirty="0" smtClean="0"/>
              <a:t>就这样，点击“计算”按钮，就会自动调用</a:t>
            </a:r>
            <a:r>
              <a:rPr kumimoji="1" lang="en-US" altLang="zh-CN" sz="1800" dirty="0" smtClean="0"/>
              <a:t>compute</a:t>
            </a:r>
            <a:r>
              <a:rPr kumimoji="1" lang="zh-CN" altLang="en-US" sz="1800" dirty="0" smtClean="0"/>
              <a:t>方法了</a:t>
            </a:r>
            <a:endParaRPr kumimoji="1" lang="en-US" altLang="zh-CN" sz="1800" dirty="0" smtClean="0"/>
          </a:p>
        </p:txBody>
      </p:sp>
    </p:spTree>
    <p:extLst>
      <p:ext uri="{BB962C8B-B14F-4D97-AF65-F5344CB8AC3E}">
        <p14:creationId xmlns:p14="http://schemas.microsoft.com/office/powerpoint/2010/main" val="4048079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选择项目模板</a:t>
            </a:r>
            <a:endParaRPr kumimoji="1"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457200" y="1486049"/>
            <a:ext cx="8229600" cy="440256"/>
          </a:xfrm>
        </p:spPr>
        <p:txBody>
          <a:bodyPr>
            <a:normAutofit/>
          </a:bodyPr>
          <a:lstStyle/>
          <a:p>
            <a:r>
              <a:rPr kumimoji="1" lang="en-US" altLang="zh-CN" sz="1800" dirty="0" smtClean="0"/>
              <a:t>Single</a:t>
            </a:r>
            <a:r>
              <a:rPr kumimoji="1" lang="zh-CN" altLang="en-US" sz="1800" dirty="0" smtClean="0"/>
              <a:t> </a:t>
            </a:r>
            <a:r>
              <a:rPr kumimoji="1" lang="en-US" altLang="zh-CN" sz="1800" dirty="0" smtClean="0"/>
              <a:t>View</a:t>
            </a:r>
            <a:r>
              <a:rPr kumimoji="1" lang="zh-CN" altLang="en-US" sz="1800" dirty="0" smtClean="0"/>
              <a:t> </a:t>
            </a:r>
            <a:r>
              <a:rPr kumimoji="1" lang="en-US" altLang="zh-CN" sz="1800" dirty="0" smtClean="0"/>
              <a:t>Application</a:t>
            </a:r>
            <a:r>
              <a:rPr kumimoji="1" lang="zh-CN" altLang="en-US" sz="1800" dirty="0" smtClean="0"/>
              <a:t>是最适合初学者的模板</a:t>
            </a:r>
            <a:endParaRPr kumimoji="1" lang="zh-CN" altLang="en-US" sz="1800" dirty="0"/>
          </a:p>
        </p:txBody>
      </p:sp>
      <p:pic>
        <p:nvPicPr>
          <p:cNvPr id="7" name="图片 6" descr="QQ20140301-2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00" y="2285405"/>
            <a:ext cx="87884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542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运行程序</a:t>
            </a:r>
            <a:endParaRPr kumimoji="1" lang="zh-CN" altLang="en-US" dirty="0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457200" y="1517522"/>
            <a:ext cx="8229600" cy="451589"/>
          </a:xfrm>
        </p:spPr>
        <p:txBody>
          <a:bodyPr>
            <a:normAutofit/>
          </a:bodyPr>
          <a:lstStyle/>
          <a:p>
            <a:r>
              <a:rPr kumimoji="1" lang="zh-CN" altLang="en-US" sz="1800" dirty="0" smtClean="0"/>
              <a:t>重新运行程序后，点击“计算”按钮，会发现控制台已经有输出信息</a:t>
            </a:r>
            <a:endParaRPr kumimoji="1" lang="en-US" altLang="zh-CN" sz="1800" dirty="0" smtClean="0"/>
          </a:p>
        </p:txBody>
      </p:sp>
      <p:pic>
        <p:nvPicPr>
          <p:cNvPr id="3" name="图片 2" descr="QQ20140301-6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629" y="2139495"/>
            <a:ext cx="7731717" cy="1199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43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增加控件属性</a:t>
            </a:r>
            <a:endParaRPr kumimoji="1" lang="zh-CN" altLang="en-US" dirty="0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457200" y="1517522"/>
            <a:ext cx="8229600" cy="4732265"/>
          </a:xfrm>
        </p:spPr>
        <p:txBody>
          <a:bodyPr>
            <a:normAutofit/>
          </a:bodyPr>
          <a:lstStyle/>
          <a:p>
            <a:r>
              <a:rPr kumimoji="1" lang="zh-CN" altLang="en-US" sz="1800" dirty="0"/>
              <a:t>现在已经能够监听按钮的点击事件了，接下来应该在</a:t>
            </a:r>
            <a:r>
              <a:rPr kumimoji="1" lang="en-US" altLang="zh-CN" sz="1800" dirty="0"/>
              <a:t>MJViewController</a:t>
            </a:r>
            <a:r>
              <a:rPr kumimoji="1" lang="zh-CN" altLang="en-US" sz="1800" dirty="0"/>
              <a:t>的</a:t>
            </a:r>
            <a:r>
              <a:rPr kumimoji="1" lang="en-US" altLang="zh-CN" sz="1800" dirty="0"/>
              <a:t>compute</a:t>
            </a:r>
            <a:r>
              <a:rPr kumimoji="1" lang="zh-CN" altLang="en-US" sz="1800" dirty="0"/>
              <a:t>方法拿到两个文本框值，然后把计算结果显示到最右边的</a:t>
            </a:r>
            <a:r>
              <a:rPr kumimoji="1" lang="zh-CN" altLang="en-US" sz="1800" dirty="0" smtClean="0"/>
              <a:t>文本标签</a:t>
            </a:r>
            <a:endParaRPr kumimoji="1" lang="en-US" altLang="zh-CN" sz="1800" dirty="0" smtClean="0"/>
          </a:p>
          <a:p>
            <a:endParaRPr kumimoji="1" lang="en-US" altLang="zh-CN" sz="1800" dirty="0"/>
          </a:p>
          <a:p>
            <a:r>
              <a:rPr kumimoji="1" lang="zh-CN" altLang="en-US" sz="1800" dirty="0" smtClean="0"/>
              <a:t>在类扩展中，声明</a:t>
            </a:r>
            <a:r>
              <a:rPr kumimoji="1" lang="en-US" altLang="zh-CN" sz="1800" dirty="0" smtClean="0"/>
              <a:t>3</a:t>
            </a:r>
            <a:r>
              <a:rPr kumimoji="1" lang="zh-CN" altLang="en-US" sz="1800" dirty="0" smtClean="0"/>
              <a:t>个属性，用来访问</a:t>
            </a:r>
            <a:r>
              <a:rPr kumimoji="1" lang="en-US" altLang="zh-CN" sz="1800" dirty="0" smtClean="0"/>
              <a:t>storyboard</a:t>
            </a:r>
            <a:r>
              <a:rPr kumimoji="1" lang="zh-CN" altLang="en-US" sz="1800" dirty="0" smtClean="0"/>
              <a:t>中的</a:t>
            </a:r>
            <a:r>
              <a:rPr kumimoji="1" lang="en-US" altLang="zh-CN" sz="1800" dirty="0" smtClean="0"/>
              <a:t>3</a:t>
            </a:r>
            <a:r>
              <a:rPr kumimoji="1" lang="zh-CN" altLang="en-US" sz="1800" dirty="0" smtClean="0"/>
              <a:t>个控件 </a:t>
            </a:r>
            <a:endParaRPr kumimoji="1" lang="en-US" altLang="zh-CN" sz="1800" dirty="0" smtClean="0"/>
          </a:p>
          <a:p>
            <a:pPr marL="0" indent="0">
              <a:buNone/>
              <a:tabLst>
                <a:tab pos="549910" algn="l"/>
              </a:tabLst>
            </a:pPr>
            <a:r>
              <a:rPr lang="en-US" altLang="zh-CN" sz="1800" kern="0" dirty="0">
                <a:solidFill>
                  <a:srgbClr val="760F50"/>
                </a:solidFill>
                <a:latin typeface="Menlo Regular"/>
                <a:ea typeface="宋体"/>
                <a:cs typeface="Times New Roman"/>
              </a:rPr>
              <a:t>@property</a:t>
            </a:r>
            <a:r>
              <a:rPr lang="en-US" altLang="zh-CN" sz="1800" kern="0" dirty="0">
                <a:solidFill>
                  <a:srgbClr val="000000"/>
                </a:solidFill>
                <a:latin typeface="Menlo Regular"/>
                <a:ea typeface="宋体"/>
                <a:cs typeface="Times New Roman"/>
              </a:rPr>
              <a:t> (</a:t>
            </a:r>
            <a:r>
              <a:rPr lang="en-US" altLang="zh-CN" sz="1800" kern="0" dirty="0">
                <a:solidFill>
                  <a:srgbClr val="760F50"/>
                </a:solidFill>
                <a:latin typeface="Menlo Regular"/>
                <a:ea typeface="宋体"/>
                <a:cs typeface="Times New Roman"/>
              </a:rPr>
              <a:t>nonatomic</a:t>
            </a:r>
            <a:r>
              <a:rPr lang="en-US" altLang="zh-CN" sz="1800" kern="0" dirty="0">
                <a:solidFill>
                  <a:srgbClr val="000000"/>
                </a:solidFill>
                <a:latin typeface="Menlo Regular"/>
                <a:ea typeface="宋体"/>
                <a:cs typeface="Times New Roman"/>
              </a:rPr>
              <a:t>, </a:t>
            </a:r>
            <a:r>
              <a:rPr lang="en-US" altLang="zh-CN" sz="1800" kern="0" dirty="0">
                <a:solidFill>
                  <a:srgbClr val="760F50"/>
                </a:solidFill>
                <a:latin typeface="Menlo Regular"/>
                <a:ea typeface="宋体"/>
                <a:cs typeface="Times New Roman"/>
              </a:rPr>
              <a:t>weak</a:t>
            </a:r>
            <a:r>
              <a:rPr lang="en-US" altLang="zh-CN" sz="1800" kern="0" dirty="0">
                <a:solidFill>
                  <a:srgbClr val="000000"/>
                </a:solidFill>
                <a:latin typeface="Menlo Regular"/>
                <a:ea typeface="宋体"/>
                <a:cs typeface="Times New Roman"/>
              </a:rPr>
              <a:t>) </a:t>
            </a:r>
            <a:r>
              <a:rPr lang="en-US" altLang="zh-CN" sz="1800" kern="0" dirty="0">
                <a:solidFill>
                  <a:srgbClr val="760F50"/>
                </a:solidFill>
                <a:latin typeface="Menlo Regular"/>
                <a:ea typeface="宋体"/>
                <a:cs typeface="Times New Roman"/>
              </a:rPr>
              <a:t>IBOutlet</a:t>
            </a:r>
            <a:r>
              <a:rPr lang="en-US" altLang="zh-CN" sz="1800" kern="0" dirty="0">
                <a:solidFill>
                  <a:srgbClr val="000000"/>
                </a:solidFill>
                <a:latin typeface="Menlo Regular"/>
                <a:ea typeface="宋体"/>
                <a:cs typeface="Times New Roman"/>
              </a:rPr>
              <a:t> </a:t>
            </a:r>
            <a:r>
              <a:rPr lang="en-US" altLang="zh-CN" sz="1800" kern="0" dirty="0">
                <a:solidFill>
                  <a:srgbClr val="5C2699"/>
                </a:solidFill>
                <a:latin typeface="Menlo Regular"/>
                <a:ea typeface="宋体"/>
                <a:cs typeface="Times New Roman"/>
              </a:rPr>
              <a:t>UITextField</a:t>
            </a:r>
            <a:r>
              <a:rPr lang="en-US" altLang="zh-CN" sz="1800" kern="0" dirty="0">
                <a:solidFill>
                  <a:srgbClr val="000000"/>
                </a:solidFill>
                <a:latin typeface="Menlo Regular"/>
                <a:ea typeface="宋体"/>
                <a:cs typeface="Times New Roman"/>
              </a:rPr>
              <a:t> *number1;</a:t>
            </a:r>
            <a:endParaRPr lang="zh-CN" altLang="zh-CN" sz="1800" kern="100" dirty="0">
              <a:latin typeface="Cambria"/>
              <a:ea typeface="宋体"/>
              <a:cs typeface="Times New Roman"/>
            </a:endParaRPr>
          </a:p>
          <a:p>
            <a:pPr marL="0" indent="0">
              <a:buNone/>
              <a:tabLst>
                <a:tab pos="549910" algn="l"/>
              </a:tabLst>
            </a:pPr>
            <a:r>
              <a:rPr lang="en-US" altLang="zh-CN" sz="1800" kern="0" dirty="0">
                <a:solidFill>
                  <a:srgbClr val="760F50"/>
                </a:solidFill>
                <a:latin typeface="Menlo Regular"/>
                <a:ea typeface="宋体"/>
                <a:cs typeface="Times New Roman"/>
              </a:rPr>
              <a:t>@property</a:t>
            </a:r>
            <a:r>
              <a:rPr lang="en-US" altLang="zh-CN" sz="1800" kern="0" dirty="0">
                <a:solidFill>
                  <a:srgbClr val="000000"/>
                </a:solidFill>
                <a:latin typeface="Menlo Regular"/>
                <a:ea typeface="宋体"/>
                <a:cs typeface="Times New Roman"/>
              </a:rPr>
              <a:t> (</a:t>
            </a:r>
            <a:r>
              <a:rPr lang="en-US" altLang="zh-CN" sz="1800" kern="0" dirty="0">
                <a:solidFill>
                  <a:srgbClr val="760F50"/>
                </a:solidFill>
                <a:latin typeface="Menlo Regular"/>
                <a:ea typeface="宋体"/>
                <a:cs typeface="Times New Roman"/>
              </a:rPr>
              <a:t>nonatomic</a:t>
            </a:r>
            <a:r>
              <a:rPr lang="en-US" altLang="zh-CN" sz="1800" kern="0" dirty="0">
                <a:solidFill>
                  <a:srgbClr val="000000"/>
                </a:solidFill>
                <a:latin typeface="Menlo Regular"/>
                <a:ea typeface="宋体"/>
                <a:cs typeface="Times New Roman"/>
              </a:rPr>
              <a:t>, </a:t>
            </a:r>
            <a:r>
              <a:rPr lang="en-US" altLang="zh-CN" sz="1800" kern="0" dirty="0">
                <a:solidFill>
                  <a:srgbClr val="760F50"/>
                </a:solidFill>
                <a:latin typeface="Menlo Regular"/>
                <a:ea typeface="宋体"/>
                <a:cs typeface="Times New Roman"/>
              </a:rPr>
              <a:t>weak</a:t>
            </a:r>
            <a:r>
              <a:rPr lang="en-US" altLang="zh-CN" sz="1800" kern="0" dirty="0">
                <a:solidFill>
                  <a:srgbClr val="000000"/>
                </a:solidFill>
                <a:latin typeface="Menlo Regular"/>
                <a:ea typeface="宋体"/>
                <a:cs typeface="Times New Roman"/>
              </a:rPr>
              <a:t>) </a:t>
            </a:r>
            <a:r>
              <a:rPr lang="en-US" altLang="zh-CN" sz="1800" kern="0" dirty="0">
                <a:solidFill>
                  <a:srgbClr val="760F50"/>
                </a:solidFill>
                <a:latin typeface="Menlo Regular"/>
                <a:ea typeface="宋体"/>
                <a:cs typeface="Times New Roman"/>
              </a:rPr>
              <a:t>IBOutlet</a:t>
            </a:r>
            <a:r>
              <a:rPr lang="en-US" altLang="zh-CN" sz="1800" kern="0" dirty="0">
                <a:solidFill>
                  <a:srgbClr val="000000"/>
                </a:solidFill>
                <a:latin typeface="Menlo Regular"/>
                <a:ea typeface="宋体"/>
                <a:cs typeface="Times New Roman"/>
              </a:rPr>
              <a:t> </a:t>
            </a:r>
            <a:r>
              <a:rPr lang="en-US" altLang="zh-CN" sz="1800" kern="0" dirty="0">
                <a:solidFill>
                  <a:srgbClr val="5C2699"/>
                </a:solidFill>
                <a:latin typeface="Menlo Regular"/>
                <a:ea typeface="宋体"/>
                <a:cs typeface="Times New Roman"/>
              </a:rPr>
              <a:t>UITextField</a:t>
            </a:r>
            <a:r>
              <a:rPr lang="en-US" altLang="zh-CN" sz="1800" kern="0" dirty="0">
                <a:solidFill>
                  <a:srgbClr val="000000"/>
                </a:solidFill>
                <a:latin typeface="Menlo Regular"/>
                <a:ea typeface="宋体"/>
                <a:cs typeface="Times New Roman"/>
              </a:rPr>
              <a:t> *number2;</a:t>
            </a:r>
            <a:endParaRPr lang="zh-CN" altLang="zh-CN" sz="1800" kern="100" dirty="0">
              <a:latin typeface="Cambria"/>
              <a:ea typeface="宋体"/>
              <a:cs typeface="Times New Roman"/>
            </a:endParaRPr>
          </a:p>
          <a:p>
            <a:pPr marL="0" indent="0" algn="just">
              <a:spcAft>
                <a:spcPts val="0"/>
              </a:spcAft>
              <a:buNone/>
            </a:pPr>
            <a:r>
              <a:rPr lang="en-US" altLang="zh-CN" sz="1800" kern="0" dirty="0">
                <a:solidFill>
                  <a:srgbClr val="760F50"/>
                </a:solidFill>
                <a:latin typeface="Menlo Regular"/>
                <a:ea typeface="宋体"/>
                <a:cs typeface="Times New Roman"/>
              </a:rPr>
              <a:t>@property</a:t>
            </a:r>
            <a:r>
              <a:rPr lang="en-US" altLang="zh-CN" sz="1800" kern="0" dirty="0">
                <a:solidFill>
                  <a:srgbClr val="000000"/>
                </a:solidFill>
                <a:latin typeface="Menlo Regular"/>
                <a:ea typeface="宋体"/>
                <a:cs typeface="Times New Roman"/>
              </a:rPr>
              <a:t> (</a:t>
            </a:r>
            <a:r>
              <a:rPr lang="en-US" altLang="zh-CN" sz="1800" kern="0" dirty="0">
                <a:solidFill>
                  <a:srgbClr val="760F50"/>
                </a:solidFill>
                <a:latin typeface="Menlo Regular"/>
                <a:ea typeface="宋体"/>
                <a:cs typeface="Times New Roman"/>
              </a:rPr>
              <a:t>nonatomic</a:t>
            </a:r>
            <a:r>
              <a:rPr lang="en-US" altLang="zh-CN" sz="1800" kern="0" dirty="0">
                <a:solidFill>
                  <a:srgbClr val="000000"/>
                </a:solidFill>
                <a:latin typeface="Menlo Regular"/>
                <a:ea typeface="宋体"/>
                <a:cs typeface="Times New Roman"/>
              </a:rPr>
              <a:t>, </a:t>
            </a:r>
            <a:r>
              <a:rPr lang="en-US" altLang="zh-CN" sz="1800" kern="0" dirty="0">
                <a:solidFill>
                  <a:srgbClr val="760F50"/>
                </a:solidFill>
                <a:latin typeface="Menlo Regular"/>
                <a:ea typeface="宋体"/>
                <a:cs typeface="Times New Roman"/>
              </a:rPr>
              <a:t>weak</a:t>
            </a:r>
            <a:r>
              <a:rPr lang="en-US" altLang="zh-CN" sz="1800" kern="0" dirty="0">
                <a:solidFill>
                  <a:srgbClr val="000000"/>
                </a:solidFill>
                <a:latin typeface="Menlo Regular"/>
                <a:ea typeface="宋体"/>
                <a:cs typeface="Times New Roman"/>
              </a:rPr>
              <a:t>) </a:t>
            </a:r>
            <a:r>
              <a:rPr lang="en-US" altLang="zh-CN" sz="1800" kern="0" dirty="0">
                <a:solidFill>
                  <a:srgbClr val="760F50"/>
                </a:solidFill>
                <a:latin typeface="Menlo Regular"/>
                <a:ea typeface="宋体"/>
                <a:cs typeface="Times New Roman"/>
              </a:rPr>
              <a:t>IBOutlet</a:t>
            </a:r>
            <a:r>
              <a:rPr lang="en-US" altLang="zh-CN" sz="1800" kern="0" dirty="0">
                <a:solidFill>
                  <a:srgbClr val="000000"/>
                </a:solidFill>
                <a:latin typeface="Menlo Regular"/>
                <a:ea typeface="宋体"/>
                <a:cs typeface="Times New Roman"/>
              </a:rPr>
              <a:t> </a:t>
            </a:r>
            <a:r>
              <a:rPr lang="en-US" altLang="zh-CN" sz="1800" kern="0" dirty="0">
                <a:solidFill>
                  <a:srgbClr val="5C2699"/>
                </a:solidFill>
                <a:latin typeface="Menlo Regular"/>
                <a:ea typeface="宋体"/>
                <a:cs typeface="Times New Roman"/>
              </a:rPr>
              <a:t>UILabel</a:t>
            </a:r>
            <a:r>
              <a:rPr lang="en-US" altLang="zh-CN" sz="1800" kern="0" dirty="0">
                <a:solidFill>
                  <a:srgbClr val="000000"/>
                </a:solidFill>
                <a:latin typeface="Menlo Regular"/>
                <a:ea typeface="宋体"/>
                <a:cs typeface="Times New Roman"/>
              </a:rPr>
              <a:t> *result</a:t>
            </a:r>
            <a:r>
              <a:rPr lang="en-US" altLang="zh-CN" sz="1800" kern="0" dirty="0" smtClean="0">
                <a:solidFill>
                  <a:srgbClr val="000000"/>
                </a:solidFill>
                <a:latin typeface="Menlo Regular"/>
                <a:ea typeface="宋体"/>
                <a:cs typeface="Times New Roman"/>
              </a:rPr>
              <a:t>;</a:t>
            </a:r>
          </a:p>
          <a:p>
            <a:pPr marL="0" indent="0" algn="just">
              <a:spcAft>
                <a:spcPts val="0"/>
              </a:spcAft>
              <a:buNone/>
            </a:pPr>
            <a:endParaRPr lang="en-US" altLang="zh-CN" sz="1800" kern="0" dirty="0">
              <a:solidFill>
                <a:srgbClr val="000000"/>
              </a:solidFill>
              <a:latin typeface="Menlo Regular"/>
              <a:ea typeface="宋体"/>
              <a:cs typeface="Times New Roman"/>
            </a:endParaRPr>
          </a:p>
          <a:p>
            <a:pPr algn="just">
              <a:spcAft>
                <a:spcPts val="0"/>
              </a:spcAft>
            </a:pPr>
            <a:r>
              <a:rPr lang="zh-CN" altLang="en-US" sz="1800" kern="0" dirty="0" smtClean="0">
                <a:solidFill>
                  <a:srgbClr val="000000"/>
                </a:solidFill>
                <a:latin typeface="Menlo Regular"/>
                <a:ea typeface="宋体"/>
                <a:cs typeface="Times New Roman"/>
              </a:rPr>
              <a:t>提醒</a:t>
            </a:r>
            <a:endParaRPr lang="en-US" altLang="zh-CN" sz="1800" kern="0" dirty="0" smtClean="0">
              <a:solidFill>
                <a:srgbClr val="000000"/>
              </a:solidFill>
              <a:latin typeface="Menlo Regular"/>
              <a:ea typeface="宋体"/>
              <a:cs typeface="Times New Roman"/>
            </a:endParaRPr>
          </a:p>
          <a:p>
            <a:pPr algn="just">
              <a:spcAft>
                <a:spcPts val="0"/>
              </a:spcAft>
              <a:buFont typeface="Wingdings" charset="2"/>
              <a:buChar char="Ø"/>
            </a:pPr>
            <a:r>
              <a:rPr lang="en-US" altLang="zh-CN" sz="1800" kern="0" dirty="0" smtClean="0">
                <a:solidFill>
                  <a:srgbClr val="760F50"/>
                </a:solidFill>
                <a:latin typeface="Menlo Regular"/>
                <a:ea typeface="宋体"/>
                <a:cs typeface="Times New Roman"/>
              </a:rPr>
              <a:t>IBOutlet</a:t>
            </a:r>
            <a:r>
              <a:rPr lang="zh-CN" altLang="zh-CN" sz="1800" dirty="0" smtClean="0"/>
              <a:t>和</a:t>
            </a:r>
            <a:r>
              <a:rPr lang="en-US" altLang="zh-CN" sz="1800" kern="0" dirty="0">
                <a:solidFill>
                  <a:srgbClr val="760F50"/>
                </a:solidFill>
                <a:latin typeface="Menlo Regular"/>
                <a:ea typeface="宋体"/>
                <a:cs typeface="Times New Roman"/>
              </a:rPr>
              <a:t>weak</a:t>
            </a:r>
            <a:r>
              <a:rPr lang="zh-CN" altLang="zh-CN" sz="1800" dirty="0" smtClean="0"/>
              <a:t>的</a:t>
            </a:r>
            <a:r>
              <a:rPr lang="zh-CN" altLang="zh-CN" sz="1800" dirty="0"/>
              <a:t>作用</a:t>
            </a:r>
            <a:r>
              <a:rPr lang="zh-CN" altLang="zh-CN" sz="1800" dirty="0" smtClean="0"/>
              <a:t>会在后面解释</a:t>
            </a:r>
            <a:endParaRPr lang="en-US" altLang="zh-CN" sz="1800" dirty="0"/>
          </a:p>
          <a:p>
            <a:pPr algn="just">
              <a:spcAft>
                <a:spcPts val="0"/>
              </a:spcAft>
              <a:buFont typeface="Wingdings" charset="2"/>
              <a:buChar char="Ø"/>
            </a:pPr>
            <a:r>
              <a:rPr lang="zh-CN" altLang="en-US" sz="1800" dirty="0" smtClean="0"/>
              <a:t>初学者最容易犯、最不应该犯的一个错误：</a:t>
            </a:r>
            <a:r>
              <a:rPr lang="zh-CN" altLang="en-US" sz="1800" dirty="0" smtClean="0">
                <a:solidFill>
                  <a:srgbClr val="FF0000"/>
                </a:solidFill>
              </a:rPr>
              <a:t>钻牛角尖</a:t>
            </a:r>
            <a:endParaRPr lang="en-US" altLang="zh-CN" sz="1800" dirty="0" smtClean="0">
              <a:solidFill>
                <a:srgbClr val="FF0000"/>
              </a:solidFill>
            </a:endParaRPr>
          </a:p>
          <a:p>
            <a:pPr marL="0" indent="0" algn="just">
              <a:spcAft>
                <a:spcPts val="0"/>
              </a:spcAft>
              <a:buNone/>
            </a:pPr>
            <a:endParaRPr lang="en-US" altLang="zh-CN" sz="1800" kern="100" dirty="0">
              <a:latin typeface="Cambria"/>
              <a:ea typeface="宋体"/>
              <a:cs typeface="Times New Roman"/>
            </a:endParaRPr>
          </a:p>
          <a:p>
            <a:pPr marL="0" indent="0" algn="just">
              <a:spcAft>
                <a:spcPts val="0"/>
              </a:spcAft>
              <a:buNone/>
            </a:pPr>
            <a:endParaRPr lang="zh-CN" altLang="zh-CN" sz="1800" kern="100" dirty="0">
              <a:latin typeface="Cambria"/>
              <a:ea typeface="宋体"/>
              <a:cs typeface="Times New Roman"/>
            </a:endParaRPr>
          </a:p>
          <a:p>
            <a:pPr marL="0" indent="0">
              <a:buNone/>
            </a:pPr>
            <a:endParaRPr kumimoji="1" lang="en-US" altLang="zh-CN" sz="1800" dirty="0" smtClean="0"/>
          </a:p>
        </p:txBody>
      </p:sp>
    </p:spTree>
    <p:extLst>
      <p:ext uri="{BB962C8B-B14F-4D97-AF65-F5344CB8AC3E}">
        <p14:creationId xmlns:p14="http://schemas.microsoft.com/office/powerpoint/2010/main" val="4024596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建立 控件 和 属性 的联系</a:t>
            </a:r>
            <a:endParaRPr kumimoji="1"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57200" y="1460446"/>
            <a:ext cx="8229600" cy="408782"/>
          </a:xfrm>
        </p:spPr>
        <p:txBody>
          <a:bodyPr>
            <a:normAutofit/>
          </a:bodyPr>
          <a:lstStyle/>
          <a:p>
            <a:r>
              <a:rPr kumimoji="1" lang="zh-CN" altLang="en-US" sz="1800" dirty="0" smtClean="0"/>
              <a:t>按住</a:t>
            </a:r>
            <a:r>
              <a:rPr kumimoji="1" lang="en-US" altLang="zh-CN" sz="1800" dirty="0" smtClean="0"/>
              <a:t>Control</a:t>
            </a:r>
            <a:r>
              <a:rPr kumimoji="1" lang="zh-CN" altLang="en-US" sz="1800" dirty="0" smtClean="0"/>
              <a:t>键，用鼠标左键将控件拖到对应属性上，然后松开</a:t>
            </a:r>
            <a:endParaRPr kumimoji="1" lang="en-US" altLang="zh-CN" sz="1800" dirty="0" smtClean="0"/>
          </a:p>
        </p:txBody>
      </p:sp>
      <p:pic>
        <p:nvPicPr>
          <p:cNvPr id="3" name="图片 2" descr="QQ20140301-7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726" y="1826421"/>
            <a:ext cx="7121117" cy="989044"/>
          </a:xfrm>
          <a:prstGeom prst="rect">
            <a:avLst/>
          </a:prstGeom>
          <a:ln>
            <a:solidFill>
              <a:schemeClr val="accent2"/>
            </a:solidFill>
          </a:ln>
        </p:spPr>
      </p:pic>
      <p:pic>
        <p:nvPicPr>
          <p:cNvPr id="5" name="图片 4" descr="QQ20140301-8@2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725" y="2896722"/>
            <a:ext cx="7121117" cy="987946"/>
          </a:xfrm>
          <a:prstGeom prst="rect">
            <a:avLst/>
          </a:prstGeom>
          <a:ln>
            <a:solidFill>
              <a:srgbClr val="C0504D"/>
            </a:solidFill>
          </a:ln>
        </p:spPr>
      </p:pic>
      <p:pic>
        <p:nvPicPr>
          <p:cNvPr id="6" name="图片 5" descr="QQ20140301-9@2x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724" y="3968287"/>
            <a:ext cx="7121117" cy="1075626"/>
          </a:xfrm>
          <a:prstGeom prst="rect">
            <a:avLst/>
          </a:prstGeom>
          <a:ln>
            <a:solidFill>
              <a:srgbClr val="C0504D"/>
            </a:solidFill>
          </a:ln>
        </p:spPr>
      </p:pic>
      <p:sp>
        <p:nvSpPr>
          <p:cNvPr id="8" name="内容占位符 2"/>
          <p:cNvSpPr txBox="1">
            <a:spLocks/>
          </p:cNvSpPr>
          <p:nvPr/>
        </p:nvSpPr>
        <p:spPr>
          <a:xfrm>
            <a:off x="457200" y="5115716"/>
            <a:ext cx="8229600" cy="12054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zh-CN" sz="1800" dirty="0"/>
              <a:t>利用</a:t>
            </a:r>
            <a:r>
              <a:rPr lang="en-US" altLang="zh-CN" sz="1800" dirty="0"/>
              <a:t>MJViewController</a:t>
            </a:r>
            <a:r>
              <a:rPr lang="zh-CN" altLang="zh-CN" sz="1800" dirty="0"/>
              <a:t>的</a:t>
            </a:r>
            <a:r>
              <a:rPr lang="en-US" altLang="zh-CN" sz="1800" dirty="0"/>
              <a:t>number1</a:t>
            </a:r>
            <a:r>
              <a:rPr lang="zh-CN" altLang="zh-CN" sz="1800" dirty="0"/>
              <a:t>属性就能访问第</a:t>
            </a:r>
            <a:r>
              <a:rPr lang="en-US" altLang="zh-CN" sz="1800" dirty="0"/>
              <a:t>1</a:t>
            </a:r>
            <a:r>
              <a:rPr lang="zh-CN" altLang="zh-CN" sz="1800" dirty="0"/>
              <a:t>个文本框；</a:t>
            </a:r>
          </a:p>
          <a:p>
            <a:r>
              <a:rPr lang="zh-CN" altLang="zh-CN" sz="1800" dirty="0"/>
              <a:t>利用</a:t>
            </a:r>
            <a:r>
              <a:rPr lang="en-US" altLang="zh-CN" sz="1800" dirty="0"/>
              <a:t>MJViewController</a:t>
            </a:r>
            <a:r>
              <a:rPr lang="zh-CN" altLang="zh-CN" sz="1800" dirty="0"/>
              <a:t>的</a:t>
            </a:r>
            <a:r>
              <a:rPr lang="en-US" altLang="zh-CN" sz="1800" dirty="0"/>
              <a:t>number2</a:t>
            </a:r>
            <a:r>
              <a:rPr lang="zh-CN" altLang="zh-CN" sz="1800" dirty="0"/>
              <a:t>属性就能访问第</a:t>
            </a:r>
            <a:r>
              <a:rPr lang="en-US" altLang="zh-CN" sz="1800" dirty="0"/>
              <a:t>2</a:t>
            </a:r>
            <a:r>
              <a:rPr lang="zh-CN" altLang="zh-CN" sz="1800" dirty="0"/>
              <a:t>个文本框；</a:t>
            </a:r>
          </a:p>
          <a:p>
            <a:r>
              <a:rPr lang="zh-CN" altLang="zh-CN" sz="1800" dirty="0"/>
              <a:t>利用</a:t>
            </a:r>
            <a:r>
              <a:rPr lang="en-US" altLang="zh-CN" sz="1800" dirty="0"/>
              <a:t>MJViewController</a:t>
            </a:r>
            <a:r>
              <a:rPr lang="zh-CN" altLang="zh-CN" sz="1800" dirty="0"/>
              <a:t>的</a:t>
            </a:r>
            <a:r>
              <a:rPr lang="en-US" altLang="zh-CN" sz="1800" dirty="0"/>
              <a:t>result</a:t>
            </a:r>
            <a:r>
              <a:rPr lang="zh-CN" altLang="zh-CN" sz="1800" dirty="0" smtClean="0"/>
              <a:t>属性就能访问右边</a:t>
            </a:r>
            <a:r>
              <a:rPr lang="zh-CN" altLang="zh-CN" sz="1800" dirty="0"/>
              <a:t>的文本标签。</a:t>
            </a:r>
          </a:p>
        </p:txBody>
      </p:sp>
    </p:spTree>
    <p:extLst>
      <p:ext uri="{BB962C8B-B14F-4D97-AF65-F5344CB8AC3E}">
        <p14:creationId xmlns:p14="http://schemas.microsoft.com/office/powerpoint/2010/main" val="2402414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计算和</a:t>
            </a:r>
            <a:endParaRPr kumimoji="1"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57200" y="1460446"/>
            <a:ext cx="8229600" cy="4546770"/>
          </a:xfrm>
        </p:spPr>
        <p:txBody>
          <a:bodyPr>
            <a:normAutofit/>
          </a:bodyPr>
          <a:lstStyle/>
          <a:p>
            <a:r>
              <a:rPr lang="zh-CN" altLang="zh-CN" sz="1800" dirty="0"/>
              <a:t>在</a:t>
            </a:r>
            <a:r>
              <a:rPr lang="en-US" altLang="zh-CN" sz="1800" dirty="0"/>
              <a:t>compute</a:t>
            </a:r>
            <a:r>
              <a:rPr lang="zh-CN" altLang="zh-CN" sz="1800" dirty="0"/>
              <a:t>方法中计算两个文本框的和，将结果显示到右边</a:t>
            </a:r>
            <a:r>
              <a:rPr lang="zh-CN" altLang="zh-CN" sz="1800" dirty="0" smtClean="0"/>
              <a:t>的标签中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400" dirty="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)compute</a:t>
            </a:r>
          </a:p>
          <a:p>
            <a:pPr marL="0" indent="0">
              <a:buNone/>
            </a:pP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pPr marL="0" indent="0">
              <a:buNone/>
            </a:pPr>
            <a:r>
              <a:rPr lang="zh-TW" altLang="en-US" sz="14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TW" sz="1400" dirty="0">
                <a:solidFill>
                  <a:srgbClr val="007400"/>
                </a:solidFill>
                <a:latin typeface="Menlo-Regular"/>
              </a:rPr>
              <a:t>// </a:t>
            </a:r>
            <a:r>
              <a:rPr lang="zh-TW" altLang="en-US" sz="1400" dirty="0">
                <a:solidFill>
                  <a:srgbClr val="007400"/>
                </a:solidFill>
                <a:latin typeface="STHeitiSC-Light"/>
              </a:rPr>
              <a:t>获取第一个数值</a:t>
            </a:r>
            <a:endParaRPr lang="zh-TW" altLang="en-US" sz="14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     </a:t>
            </a:r>
            <a:r>
              <a:rPr lang="en-US" altLang="zh-CN" sz="1400" dirty="0" smtClean="0">
                <a:solidFill>
                  <a:srgbClr val="AA0D91"/>
                </a:solidFill>
                <a:latin typeface="Menlo-Regular"/>
              </a:rPr>
              <a:t>int</a:t>
            </a:r>
            <a:r>
              <a:rPr lang="en-US" altLang="zh-CN" sz="14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num1 = [</a:t>
            </a:r>
            <a:r>
              <a:rPr lang="en-US" altLang="zh-CN" sz="1400" dirty="0">
                <a:solidFill>
                  <a:srgbClr val="AA0D91"/>
                </a:solidFill>
                <a:latin typeface="Menlo-Regular"/>
              </a:rPr>
              <a:t>self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.</a:t>
            </a:r>
            <a:r>
              <a:rPr lang="en-US" altLang="zh-CN" sz="1400" dirty="0">
                <a:solidFill>
                  <a:srgbClr val="3F6E74"/>
                </a:solidFill>
                <a:latin typeface="Menlo-Regular"/>
              </a:rPr>
              <a:t>number1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.</a:t>
            </a:r>
            <a:r>
              <a:rPr lang="en-US" altLang="zh-CN" sz="1400" dirty="0">
                <a:solidFill>
                  <a:srgbClr val="5C2699"/>
                </a:solidFill>
                <a:latin typeface="Menlo-Regular"/>
              </a:rPr>
              <a:t>text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400" dirty="0">
                <a:solidFill>
                  <a:srgbClr val="2E0D6E"/>
                </a:solidFill>
                <a:latin typeface="Menlo-Regular"/>
              </a:rPr>
              <a:t>intValue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];</a:t>
            </a:r>
          </a:p>
          <a:p>
            <a:pPr marL="0" indent="0">
              <a:buNone/>
            </a:pPr>
            <a:r>
              <a:rPr lang="zh-TW" altLang="en-US" sz="14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TW" sz="1400" dirty="0">
                <a:solidFill>
                  <a:srgbClr val="007400"/>
                </a:solidFill>
                <a:latin typeface="Menlo-Regular"/>
              </a:rPr>
              <a:t>// </a:t>
            </a:r>
            <a:r>
              <a:rPr lang="zh-TW" altLang="en-US" sz="1400" dirty="0">
                <a:solidFill>
                  <a:srgbClr val="007400"/>
                </a:solidFill>
                <a:latin typeface="STHeitiSC-Light"/>
              </a:rPr>
              <a:t>获取第二个数值</a:t>
            </a:r>
            <a:endParaRPr lang="zh-TW" altLang="en-US" sz="14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     </a:t>
            </a:r>
            <a:r>
              <a:rPr lang="en-US" altLang="zh-CN" sz="1400" dirty="0" smtClean="0">
                <a:solidFill>
                  <a:srgbClr val="AA0D91"/>
                </a:solidFill>
                <a:latin typeface="Menlo-Regular"/>
              </a:rPr>
              <a:t>int</a:t>
            </a:r>
            <a:r>
              <a:rPr lang="en-US" altLang="zh-CN" sz="14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num2 = [</a:t>
            </a:r>
            <a:r>
              <a:rPr lang="en-US" altLang="zh-CN" sz="1400" dirty="0">
                <a:solidFill>
                  <a:srgbClr val="AA0D91"/>
                </a:solidFill>
                <a:latin typeface="Menlo-Regular"/>
              </a:rPr>
              <a:t>self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.</a:t>
            </a:r>
            <a:r>
              <a:rPr lang="en-US" altLang="zh-CN" sz="1400" dirty="0">
                <a:solidFill>
                  <a:srgbClr val="3F6E74"/>
                </a:solidFill>
                <a:latin typeface="Menlo-Regular"/>
              </a:rPr>
              <a:t>number2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.</a:t>
            </a:r>
            <a:r>
              <a:rPr lang="en-US" altLang="zh-CN" sz="1400" dirty="0">
                <a:solidFill>
                  <a:srgbClr val="5C2699"/>
                </a:solidFill>
                <a:latin typeface="Menlo-Regular"/>
              </a:rPr>
              <a:t>text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400" dirty="0">
                <a:solidFill>
                  <a:srgbClr val="2E0D6E"/>
                </a:solidFill>
                <a:latin typeface="Menlo-Regular"/>
              </a:rPr>
              <a:t>intValue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];</a:t>
            </a:r>
          </a:p>
          <a:p>
            <a:pPr marL="0" indent="0">
              <a:buNone/>
            </a:pPr>
            <a:r>
              <a:rPr lang="zh-TW" altLang="en-US" sz="14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TW" sz="1400" dirty="0">
                <a:solidFill>
                  <a:srgbClr val="007400"/>
                </a:solidFill>
                <a:latin typeface="Menlo-Regular"/>
              </a:rPr>
              <a:t>// </a:t>
            </a:r>
            <a:r>
              <a:rPr lang="zh-TW" altLang="en-US" sz="1400" dirty="0">
                <a:solidFill>
                  <a:srgbClr val="007400"/>
                </a:solidFill>
                <a:latin typeface="STHeitiSC-Light"/>
              </a:rPr>
              <a:t>设置文本标签的值</a:t>
            </a:r>
            <a:endParaRPr lang="zh-TW" altLang="en-US" sz="14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     </a:t>
            </a:r>
            <a:r>
              <a:rPr lang="en-US" altLang="zh-CN" sz="1400" dirty="0" smtClean="0">
                <a:solidFill>
                  <a:srgbClr val="AA0D91"/>
                </a:solidFill>
                <a:latin typeface="Menlo-Regular"/>
              </a:rPr>
              <a:t>self</a:t>
            </a:r>
            <a:r>
              <a:rPr lang="en-US" altLang="zh-CN" sz="1400" dirty="0" smtClean="0">
                <a:solidFill>
                  <a:srgbClr val="000000"/>
                </a:solidFill>
                <a:latin typeface="Menlo-Regular"/>
              </a:rPr>
              <a:t>.</a:t>
            </a:r>
            <a:r>
              <a:rPr lang="en-US" altLang="zh-CN" sz="1400" dirty="0" smtClean="0">
                <a:solidFill>
                  <a:srgbClr val="3F6E74"/>
                </a:solidFill>
                <a:latin typeface="Menlo-Regular"/>
              </a:rPr>
              <a:t>result</a:t>
            </a:r>
            <a:r>
              <a:rPr lang="en-US" altLang="zh-CN" sz="1400" dirty="0" smtClean="0">
                <a:solidFill>
                  <a:srgbClr val="000000"/>
                </a:solidFill>
                <a:latin typeface="Menlo-Regular"/>
              </a:rPr>
              <a:t>.</a:t>
            </a:r>
            <a:r>
              <a:rPr lang="en-US" altLang="zh-CN" sz="1400" dirty="0" smtClean="0">
                <a:solidFill>
                  <a:srgbClr val="5C2699"/>
                </a:solidFill>
                <a:latin typeface="Menlo-Regular"/>
              </a:rPr>
              <a:t>text</a:t>
            </a:r>
            <a:r>
              <a:rPr lang="en-US" altLang="zh-CN" sz="14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= [</a:t>
            </a:r>
            <a:r>
              <a:rPr lang="en-US" altLang="zh-CN" sz="14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400" dirty="0">
                <a:solidFill>
                  <a:srgbClr val="2E0D6E"/>
                </a:solidFill>
                <a:latin typeface="Menlo-Regular"/>
              </a:rPr>
              <a:t>stringWithFormat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400" dirty="0">
                <a:solidFill>
                  <a:srgbClr val="C41A16"/>
                </a:solidFill>
                <a:latin typeface="Menlo-Regular"/>
              </a:rPr>
              <a:t>@"%d"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, num1 + num2];</a:t>
            </a:r>
          </a:p>
          <a:p>
            <a:pPr marL="0" indent="0">
              <a:buNone/>
            </a:pP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}</a:t>
            </a:r>
            <a:endParaRPr lang="zh-CN" altLang="zh-CN" sz="1400" dirty="0"/>
          </a:p>
        </p:txBody>
      </p:sp>
    </p:spTree>
    <p:extLst>
      <p:ext uri="{BB962C8B-B14F-4D97-AF65-F5344CB8AC3E}">
        <p14:creationId xmlns:p14="http://schemas.microsoft.com/office/powerpoint/2010/main" val="376856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UI</a:t>
            </a:r>
            <a:r>
              <a:rPr kumimoji="1" lang="zh-CN" altLang="en-US" dirty="0" smtClean="0"/>
              <a:t>控件 和 控制器的关系</a:t>
            </a:r>
            <a:endParaRPr kumimoji="1" lang="zh-CN" altLang="en-US" dirty="0"/>
          </a:p>
        </p:txBody>
      </p:sp>
      <p:pic>
        <p:nvPicPr>
          <p:cNvPr id="3" name="图片 2" descr="QQ20140301-10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604609"/>
            <a:ext cx="6997700" cy="417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805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设置项目属性</a:t>
            </a:r>
          </a:p>
        </p:txBody>
      </p:sp>
      <p:pic>
        <p:nvPicPr>
          <p:cNvPr id="3" name="图片 2" descr="QQ20140301-3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464" y="2063825"/>
            <a:ext cx="6278157" cy="2973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921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运行程序</a:t>
            </a:r>
            <a:endParaRPr kumimoji="1"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457200" y="1486049"/>
            <a:ext cx="8229600" cy="440256"/>
          </a:xfrm>
        </p:spPr>
        <p:txBody>
          <a:bodyPr>
            <a:normAutofit/>
          </a:bodyPr>
          <a:lstStyle/>
          <a:p>
            <a:r>
              <a:rPr kumimoji="1" lang="zh-CN" altLang="en-US" sz="1800" dirty="0" smtClean="0"/>
              <a:t>不管怎样，先运行第一个</a:t>
            </a:r>
            <a:r>
              <a:rPr kumimoji="1" lang="en-US" altLang="zh-CN" sz="1800" dirty="0" smtClean="0"/>
              <a:t>iOS</a:t>
            </a:r>
            <a:r>
              <a:rPr kumimoji="1" lang="zh-CN" altLang="en-US" sz="1800" dirty="0" smtClean="0"/>
              <a:t>程序看看效果先（用快捷键</a:t>
            </a:r>
            <a:r>
              <a:rPr kumimoji="1" lang="en-US" altLang="zh-CN" sz="1800" dirty="0" smtClean="0"/>
              <a:t>Command</a:t>
            </a:r>
            <a:r>
              <a:rPr kumimoji="1" lang="zh-CN" altLang="en-US" sz="1800" dirty="0" smtClean="0"/>
              <a:t> </a:t>
            </a:r>
            <a:r>
              <a:rPr kumimoji="1" lang="en-US" altLang="zh-CN" sz="1800" dirty="0" smtClean="0"/>
              <a:t>+</a:t>
            </a:r>
            <a:r>
              <a:rPr kumimoji="1" lang="zh-CN" altLang="en-US" sz="1800" dirty="0" smtClean="0"/>
              <a:t> </a:t>
            </a:r>
            <a:r>
              <a:rPr kumimoji="1" lang="en-US" altLang="zh-CN" sz="1800" dirty="0" smtClean="0"/>
              <a:t>R</a:t>
            </a:r>
            <a:r>
              <a:rPr kumimoji="1" lang="zh-CN" altLang="en-US" sz="1800" dirty="0" smtClean="0"/>
              <a:t> 也行）</a:t>
            </a:r>
            <a:endParaRPr kumimoji="1" lang="zh-CN" altLang="en-US" sz="1800" dirty="0"/>
          </a:p>
        </p:txBody>
      </p:sp>
      <p:pic>
        <p:nvPicPr>
          <p:cNvPr id="3" name="图片 2" descr="QQ20140301-4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000" y="1926305"/>
            <a:ext cx="4813300" cy="421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586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运行结果</a:t>
            </a:r>
            <a:endParaRPr kumimoji="1"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457200" y="1528855"/>
            <a:ext cx="4680280" cy="2195333"/>
          </a:xfrm>
        </p:spPr>
        <p:txBody>
          <a:bodyPr>
            <a:normAutofit/>
          </a:bodyPr>
          <a:lstStyle/>
          <a:p>
            <a:r>
              <a:rPr kumimoji="1" lang="en-US" altLang="zh-CN" sz="1800" dirty="0" smtClean="0"/>
              <a:t>Xcode</a:t>
            </a:r>
            <a:r>
              <a:rPr kumimoji="1" lang="zh-CN" altLang="en-US" sz="1800" dirty="0" smtClean="0"/>
              <a:t>会启动一个</a:t>
            </a:r>
            <a:r>
              <a:rPr kumimoji="1" lang="en-US" altLang="zh-CN" sz="1800" dirty="0" smtClean="0"/>
              <a:t>iOS</a:t>
            </a:r>
            <a:r>
              <a:rPr kumimoji="1" lang="zh-CN" altLang="en-US" sz="1800" dirty="0" smtClean="0"/>
              <a:t>模拟器来运行程序</a:t>
            </a:r>
            <a:endParaRPr kumimoji="1" lang="en-US" altLang="zh-CN" sz="1800" dirty="0" smtClean="0"/>
          </a:p>
          <a:p>
            <a:endParaRPr kumimoji="1" lang="en-US" altLang="zh-CN" sz="1800" dirty="0"/>
          </a:p>
          <a:p>
            <a:r>
              <a:rPr kumimoji="1" lang="zh-CN" altLang="en-US" sz="1800" dirty="0" smtClean="0"/>
              <a:t>程序的运行结果如右图所示，白白一片</a:t>
            </a:r>
            <a:endParaRPr kumimoji="1" lang="en-US" altLang="zh-CN" sz="1800" dirty="0" smtClean="0"/>
          </a:p>
          <a:p>
            <a:endParaRPr kumimoji="1" lang="en-US" altLang="zh-CN" sz="1800" dirty="0"/>
          </a:p>
          <a:p>
            <a:r>
              <a:rPr kumimoji="1" lang="zh-CN" altLang="en-US" sz="1800" dirty="0" smtClean="0"/>
              <a:t>后面我们得往这空白界面上增添各种各样的控件元素</a:t>
            </a:r>
            <a:endParaRPr kumimoji="1" lang="zh-CN" altLang="en-US" sz="1800" dirty="0"/>
          </a:p>
        </p:txBody>
      </p:sp>
      <p:pic>
        <p:nvPicPr>
          <p:cNvPr id="4" name="图片 3" descr="QQ20140301-5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2344" y="99882"/>
            <a:ext cx="35247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364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窥探项目环境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74713"/>
            <a:ext cx="4694550" cy="1478953"/>
          </a:xfrm>
        </p:spPr>
        <p:txBody>
          <a:bodyPr>
            <a:normAutofit/>
          </a:bodyPr>
          <a:lstStyle/>
          <a:p>
            <a:r>
              <a:rPr kumimoji="1" lang="zh-CN" altLang="en-US" sz="1800" dirty="0" smtClean="0"/>
              <a:t>项目创建完毕后，自动帮我们做了很多配置，也自动生成了很多文件</a:t>
            </a:r>
            <a:endParaRPr kumimoji="1" lang="en-US" altLang="zh-CN" sz="1800" dirty="0" smtClean="0"/>
          </a:p>
        </p:txBody>
      </p:sp>
      <p:pic>
        <p:nvPicPr>
          <p:cNvPr id="4" name="图片 3" descr="QQ20140301-6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4240" y="3733080"/>
            <a:ext cx="3543300" cy="2628900"/>
          </a:xfrm>
          <a:prstGeom prst="rect">
            <a:avLst/>
          </a:prstGeom>
        </p:spPr>
      </p:pic>
      <p:sp>
        <p:nvSpPr>
          <p:cNvPr id="5" name="内容占位符 2"/>
          <p:cNvSpPr txBox="1">
            <a:spLocks/>
          </p:cNvSpPr>
          <p:nvPr/>
        </p:nvSpPr>
        <p:spPr>
          <a:xfrm>
            <a:off x="457200" y="3884660"/>
            <a:ext cx="4580384" cy="12664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sz="1800" dirty="0" smtClean="0"/>
              <a:t>还自动添加了开发所依赖的框架：</a:t>
            </a:r>
            <a:endParaRPr kumimoji="1" lang="en-US" altLang="zh-CN" sz="1800" dirty="0" smtClean="0"/>
          </a:p>
        </p:txBody>
      </p:sp>
      <p:pic>
        <p:nvPicPr>
          <p:cNvPr id="6" name="图片 5" descr="QQ20140301-7@2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4240" y="460587"/>
            <a:ext cx="3035300" cy="303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122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如何搭建</a:t>
            </a:r>
            <a:r>
              <a:rPr kumimoji="1" lang="en-US" altLang="zh-CN" dirty="0" smtClean="0"/>
              <a:t>UI</a:t>
            </a:r>
            <a:r>
              <a:rPr kumimoji="1" lang="zh-CN" altLang="en-US" dirty="0" smtClean="0"/>
              <a:t>界面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14586"/>
            <a:ext cx="5208298" cy="3430172"/>
          </a:xfrm>
        </p:spPr>
        <p:txBody>
          <a:bodyPr>
            <a:normAutofit/>
          </a:bodyPr>
          <a:lstStyle/>
          <a:p>
            <a:r>
              <a:rPr kumimoji="1" lang="zh-CN" altLang="en-US" sz="1600" dirty="0" smtClean="0"/>
              <a:t>项目中这么多文件，哪些是影响着</a:t>
            </a:r>
            <a:r>
              <a:rPr kumimoji="1" lang="en-US" altLang="zh-CN" sz="1600" dirty="0" smtClean="0"/>
              <a:t>UI</a:t>
            </a:r>
            <a:r>
              <a:rPr kumimoji="1" lang="zh-CN" altLang="en-US" sz="1600" dirty="0" smtClean="0"/>
              <a:t>界面的呢？</a:t>
            </a:r>
            <a:endParaRPr kumimoji="1" lang="en-US" altLang="zh-CN" sz="1600" dirty="0" smtClean="0"/>
          </a:p>
          <a:p>
            <a:endParaRPr kumimoji="1" lang="en-US" altLang="zh-CN" sz="1600" dirty="0"/>
          </a:p>
          <a:p>
            <a:r>
              <a:rPr kumimoji="1" lang="zh-CN" altLang="en-US" sz="1600" dirty="0" smtClean="0"/>
              <a:t>在</a:t>
            </a:r>
            <a:r>
              <a:rPr kumimoji="1" lang="en-US" altLang="zh-CN" sz="1600" dirty="0" smtClean="0"/>
              <a:t>iOS5</a:t>
            </a:r>
            <a:r>
              <a:rPr kumimoji="1" lang="zh-CN" altLang="en-US" sz="1600" dirty="0" smtClean="0"/>
              <a:t>之前，苹果使用</a:t>
            </a:r>
            <a:r>
              <a:rPr kumimoji="1" lang="en-US" altLang="zh-CN" sz="1600" dirty="0" smtClean="0"/>
              <a:t>xib</a:t>
            </a:r>
            <a:r>
              <a:rPr kumimoji="1" lang="zh-CN" altLang="en-US" sz="1600" dirty="0" smtClean="0"/>
              <a:t>文件来描述</a:t>
            </a:r>
            <a:r>
              <a:rPr kumimoji="1" lang="en-US" altLang="zh-CN" sz="1600" dirty="0" smtClean="0"/>
              <a:t>UI</a:t>
            </a:r>
            <a:r>
              <a:rPr kumimoji="1" lang="zh-CN" altLang="en-US" sz="1600" dirty="0" smtClean="0"/>
              <a:t>界面</a:t>
            </a:r>
            <a:endParaRPr kumimoji="1" lang="en-US" altLang="zh-CN" sz="1600" dirty="0" smtClean="0"/>
          </a:p>
          <a:p>
            <a:endParaRPr kumimoji="1" lang="en-US" altLang="zh-CN" sz="1600" dirty="0"/>
          </a:p>
          <a:p>
            <a:r>
              <a:rPr kumimoji="1" lang="zh-CN" altLang="en-US" sz="1600" dirty="0" smtClean="0"/>
              <a:t>在</a:t>
            </a:r>
            <a:r>
              <a:rPr kumimoji="1" lang="en-US" altLang="zh-CN" sz="1600" dirty="0" smtClean="0"/>
              <a:t>iOS5</a:t>
            </a:r>
            <a:r>
              <a:rPr kumimoji="1" lang="zh-CN" altLang="en-US" sz="1600" dirty="0" smtClean="0"/>
              <a:t>之后，苹果采取了更加强大和先进的</a:t>
            </a:r>
            <a:r>
              <a:rPr kumimoji="1" lang="en-US" altLang="zh-CN" sz="1600" dirty="0" smtClean="0"/>
              <a:t>storyboard</a:t>
            </a:r>
            <a:r>
              <a:rPr kumimoji="1" lang="zh-CN" altLang="en-US" sz="1600" dirty="0" smtClean="0"/>
              <a:t>文件来描述界面（</a:t>
            </a:r>
            <a:r>
              <a:rPr kumimoji="1" lang="en-US" altLang="zh-CN" sz="1600" dirty="0" smtClean="0"/>
              <a:t>Xcode5</a:t>
            </a:r>
            <a:r>
              <a:rPr kumimoji="1" lang="zh-CN" altLang="en-US" sz="1600" dirty="0" smtClean="0"/>
              <a:t>是基于</a:t>
            </a:r>
            <a:r>
              <a:rPr kumimoji="1" lang="en-US" altLang="zh-CN" sz="1600" dirty="0" smtClean="0"/>
              <a:t>iOS7</a:t>
            </a:r>
            <a:r>
              <a:rPr kumimoji="1" lang="zh-CN" altLang="en-US" sz="1600" dirty="0" smtClean="0"/>
              <a:t>的）</a:t>
            </a:r>
            <a:endParaRPr kumimoji="1" lang="en-US" altLang="zh-CN" sz="1600" dirty="0" smtClean="0"/>
          </a:p>
          <a:p>
            <a:endParaRPr kumimoji="1" lang="en-US" altLang="zh-CN" sz="1600" dirty="0"/>
          </a:p>
          <a:p>
            <a:r>
              <a:rPr kumimoji="1" lang="zh-CN" altLang="en-US" sz="1600" dirty="0" smtClean="0"/>
              <a:t>因此，可以得出结论：</a:t>
            </a:r>
            <a:endParaRPr kumimoji="1" lang="en-US" altLang="zh-CN" sz="1600" dirty="0" smtClean="0"/>
          </a:p>
          <a:p>
            <a:r>
              <a:rPr kumimoji="1" lang="zh-CN" altLang="en-US" sz="1600" dirty="0"/>
              <a:t>修改项目中的</a:t>
            </a:r>
            <a:r>
              <a:rPr kumimoji="1" lang="en-US" altLang="zh-CN" sz="1600" dirty="0"/>
              <a:t>Main.storyboard</a:t>
            </a:r>
            <a:r>
              <a:rPr kumimoji="1" lang="zh-CN" altLang="en-US" sz="1600" dirty="0"/>
              <a:t>文件就可以修改</a:t>
            </a:r>
            <a:r>
              <a:rPr kumimoji="1" lang="en-US" altLang="zh-CN" sz="1600" dirty="0"/>
              <a:t>UI</a:t>
            </a:r>
            <a:r>
              <a:rPr kumimoji="1" lang="zh-CN" altLang="en-US" sz="1600" dirty="0" smtClean="0"/>
              <a:t>界面</a:t>
            </a:r>
            <a:endParaRPr kumimoji="1" lang="en-US" altLang="zh-CN" sz="1600" dirty="0"/>
          </a:p>
        </p:txBody>
      </p:sp>
      <p:pic>
        <p:nvPicPr>
          <p:cNvPr id="4" name="图片 3" descr="QQ20140301-7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8740" y="845848"/>
            <a:ext cx="3035300" cy="303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781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窥探</a:t>
            </a:r>
            <a:r>
              <a:rPr kumimoji="1" lang="en-US" altLang="zh-CN" dirty="0" smtClean="0"/>
              <a:t>Main.storyboard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4493" y="1530935"/>
            <a:ext cx="3881116" cy="2908779"/>
          </a:xfrm>
        </p:spPr>
        <p:txBody>
          <a:bodyPr>
            <a:normAutofit/>
          </a:bodyPr>
          <a:lstStyle/>
          <a:p>
            <a:r>
              <a:rPr kumimoji="1" lang="zh-CN" altLang="en-US" sz="1800" dirty="0" smtClean="0"/>
              <a:t>打开</a:t>
            </a:r>
            <a:r>
              <a:rPr kumimoji="1" lang="en-US" altLang="zh-CN" sz="1800" dirty="0" smtClean="0"/>
              <a:t>Main.storyboard</a:t>
            </a:r>
            <a:r>
              <a:rPr kumimoji="1" lang="zh-CN" altLang="en-US" sz="1800" dirty="0" smtClean="0"/>
              <a:t>文件一看，里面有一个全白的界面</a:t>
            </a:r>
            <a:endParaRPr kumimoji="1" lang="en-US" altLang="zh-CN" sz="1800" dirty="0" smtClean="0"/>
          </a:p>
          <a:p>
            <a:endParaRPr kumimoji="1" lang="en-US" altLang="zh-CN" sz="1800" dirty="0"/>
          </a:p>
          <a:p>
            <a:r>
              <a:rPr kumimoji="1" lang="zh-CN" altLang="en-US" sz="1800" dirty="0" smtClean="0"/>
              <a:t>其实这个界面就是模拟器上显示的界面</a:t>
            </a:r>
            <a:endParaRPr kumimoji="1" lang="en-US" altLang="zh-CN" sz="1800" dirty="0" smtClean="0"/>
          </a:p>
          <a:p>
            <a:endParaRPr kumimoji="1" lang="en-US" altLang="zh-CN" sz="1800" dirty="0"/>
          </a:p>
          <a:p>
            <a:r>
              <a:rPr kumimoji="1" lang="zh-CN" altLang="en-US" sz="1800" dirty="0" smtClean="0"/>
              <a:t>左边的箭头表明：程序一启动就会显示箭头所指的界面</a:t>
            </a:r>
            <a:endParaRPr kumimoji="1" lang="en-US" altLang="zh-CN" sz="1800" dirty="0" smtClean="0"/>
          </a:p>
          <a:p>
            <a:endParaRPr kumimoji="1" lang="en-US" altLang="zh-CN" sz="1800" dirty="0"/>
          </a:p>
          <a:p>
            <a:endParaRPr kumimoji="1" lang="zh-CN" altLang="en-US" sz="1800" dirty="0"/>
          </a:p>
        </p:txBody>
      </p:sp>
      <p:pic>
        <p:nvPicPr>
          <p:cNvPr id="4" name="图片 3" descr="QQ20140301-8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3300" y="1199779"/>
            <a:ext cx="387350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355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显示工具栏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4492" y="1530935"/>
            <a:ext cx="8372307" cy="552327"/>
          </a:xfrm>
        </p:spPr>
        <p:txBody>
          <a:bodyPr>
            <a:normAutofit/>
          </a:bodyPr>
          <a:lstStyle/>
          <a:p>
            <a:r>
              <a:rPr kumimoji="1" lang="zh-CN" altLang="en-US" sz="1800" dirty="0" smtClean="0"/>
              <a:t>要想往</a:t>
            </a:r>
            <a:r>
              <a:rPr kumimoji="1" lang="en-US" altLang="zh-CN" sz="1800" dirty="0" smtClean="0"/>
              <a:t>storyboard</a:t>
            </a:r>
            <a:r>
              <a:rPr kumimoji="1" lang="zh-CN" altLang="en-US" sz="1800" dirty="0" smtClean="0"/>
              <a:t>的界面中添加其他控件，得显示工具栏</a:t>
            </a:r>
            <a:endParaRPr kumimoji="1" lang="zh-CN" altLang="en-US" sz="1800" dirty="0"/>
          </a:p>
        </p:txBody>
      </p:sp>
      <p:pic>
        <p:nvPicPr>
          <p:cNvPr id="5" name="图片 4" descr="QQ20140301-9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8989" y="2236472"/>
            <a:ext cx="3822700" cy="287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233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默认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优势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优势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默认主题.thmx</Template>
  <TotalTime>1441</TotalTime>
  <Words>667</Words>
  <Application>Microsoft Macintosh PowerPoint</Application>
  <PresentationFormat>全屏显示(4:3)</PresentationFormat>
  <Paragraphs>110</Paragraphs>
  <Slides>24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5" baseType="lpstr">
      <vt:lpstr>默认主题</vt:lpstr>
      <vt:lpstr>打开Xcode</vt:lpstr>
      <vt:lpstr>选择项目模板</vt:lpstr>
      <vt:lpstr>设置项目属性</vt:lpstr>
      <vt:lpstr>运行程序</vt:lpstr>
      <vt:lpstr>运行结果</vt:lpstr>
      <vt:lpstr>窥探项目环境</vt:lpstr>
      <vt:lpstr>如何搭建UI界面</vt:lpstr>
      <vt:lpstr>窥探Main.storyboard</vt:lpstr>
      <vt:lpstr>显示工具栏</vt:lpstr>
      <vt:lpstr>显示控件库</vt:lpstr>
      <vt:lpstr>添加控件</vt:lpstr>
      <vt:lpstr>修改控件属性</vt:lpstr>
      <vt:lpstr>运行效果</vt:lpstr>
      <vt:lpstr>演示</vt:lpstr>
      <vt:lpstr>新建一个项目</vt:lpstr>
      <vt:lpstr>增加监听按钮的方法</vt:lpstr>
      <vt:lpstr>建立 按钮 与 方法 的联系</vt:lpstr>
      <vt:lpstr>建立 按钮 与 方法 的联系</vt:lpstr>
      <vt:lpstr>建立 按钮 与 方法 的联系</vt:lpstr>
      <vt:lpstr>运行程序</vt:lpstr>
      <vt:lpstr>增加控件属性</vt:lpstr>
      <vt:lpstr>建立 控件 和 属性 的联系</vt:lpstr>
      <vt:lpstr>计算和</vt:lpstr>
      <vt:lpstr>UI控件 和 控制器的关系</vt:lpstr>
    </vt:vector>
  </TitlesOfParts>
  <Company>北京帷幄昊合数字娱乐科技有限公司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史上最牛的游戏</dc:title>
  <dc:creator>刘凡</dc:creator>
  <cp:lastModifiedBy>steve xiaohu  zhao</cp:lastModifiedBy>
  <cp:revision>649</cp:revision>
  <dcterms:created xsi:type="dcterms:W3CDTF">2013-07-22T07:36:09Z</dcterms:created>
  <dcterms:modified xsi:type="dcterms:W3CDTF">2015-02-04T04:52:44Z</dcterms:modified>
</cp:coreProperties>
</file>