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sldIdLst>
    <p:sldId id="311" r:id="rId2"/>
    <p:sldId id="282" r:id="rId3"/>
    <p:sldId id="283" r:id="rId4"/>
    <p:sldId id="284" r:id="rId5"/>
    <p:sldId id="285" r:id="rId6"/>
    <p:sldId id="305" r:id="rId7"/>
    <p:sldId id="287" r:id="rId8"/>
    <p:sldId id="288" r:id="rId9"/>
    <p:sldId id="306" r:id="rId10"/>
    <p:sldId id="292" r:id="rId11"/>
    <p:sldId id="293" r:id="rId12"/>
    <p:sldId id="294" r:id="rId13"/>
    <p:sldId id="296" r:id="rId14"/>
    <p:sldId id="298" r:id="rId15"/>
    <p:sldId id="299" r:id="rId16"/>
    <p:sldId id="310" r:id="rId17"/>
    <p:sldId id="307" r:id="rId18"/>
    <p:sldId id="308" r:id="rId19"/>
    <p:sldId id="309" r:id="rId20"/>
    <p:sldId id="301" r:id="rId21"/>
    <p:sldId id="303" r:id="rId22"/>
    <p:sldId id="304" r:id="rId2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311"/>
            <p14:sldId id="282"/>
          </p14:sldIdLst>
        </p14:section>
        <p14:section name="文字显示" id="{10F09F32-A43B-6B42-A7A8-8A24BFA5E767}">
          <p14:sldIdLst>
            <p14:sldId id="283"/>
            <p14:sldId id="284"/>
            <p14:sldId id="285"/>
            <p14:sldId id="305"/>
          </p14:sldIdLst>
        </p14:section>
        <p14:section name="进度显示" id="{4DAEEAC4-AD92-0444-844A-FC43D703D2D9}">
          <p14:sldIdLst>
            <p14:sldId id="287"/>
            <p14:sldId id="288"/>
            <p14:sldId id="306"/>
          </p14:sldIdLst>
        </p14:section>
        <p14:section name="弹框提醒" id="{4524E4D7-DCCF-954D-A8C1-D0BA1E3F5068}">
          <p14:sldIdLst>
            <p14:sldId id="292"/>
            <p14:sldId id="293"/>
          </p14:sldIdLst>
        </p14:section>
        <p14:section name="滚动视图" id="{DA7597E5-1A63-184F-9C7A-3C0786FD80BD}">
          <p14:sldIdLst>
            <p14:sldId id="294"/>
            <p14:sldId id="296"/>
            <p14:sldId id="298"/>
            <p14:sldId id="299"/>
            <p14:sldId id="310"/>
          </p14:sldIdLst>
        </p14:section>
        <p14:section name="内容选择" id="{5F0D357F-A80E-4747-980A-7E30B46C80AB}">
          <p14:sldIdLst>
            <p14:sldId id="307"/>
            <p14:sldId id="308"/>
            <p14:sldId id="309"/>
            <p14:sldId id="301"/>
          </p14:sldIdLst>
        </p14:section>
        <p14:section name="工具条" id="{EA449252-16A7-484D-8033-243A8964CBD9}">
          <p14:sldIdLst>
            <p14:sldId id="303"/>
            <p14:sldId id="30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9025" autoAdjust="0"/>
  </p:normalViewPr>
  <p:slideViewPr>
    <p:cSldViewPr snapToGrid="0" snapToObjects="1">
      <p:cViewPr varScale="1">
        <p:scale>
          <a:sx n="95" d="100"/>
          <a:sy n="95" d="100"/>
        </p:scale>
        <p:origin x="-127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15/2/4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15/2/4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UI</a:t>
            </a:r>
            <a:r>
              <a:rPr kumimoji="1" lang="zh-CN" altLang="en-US" dirty="0"/>
              <a:t>控件概览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iOS</a:t>
            </a:r>
            <a:r>
              <a:rPr kumimoji="1" lang="zh-CN" altLang="en-US" smtClean="0"/>
              <a:t>学院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546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UIAlertView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对话</a:t>
            </a:r>
            <a:r>
              <a:rPr lang="zh-CN" altLang="en-US" dirty="0"/>
              <a:t>框（中间弹框）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1399"/>
            <a:ext cx="8372307" cy="429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从中间弹出一个框提示用户下一步该做什么</a:t>
            </a:r>
            <a:endParaRPr kumimoji="1" lang="zh-CN" altLang="en-US" sz="1800" dirty="0"/>
          </a:p>
        </p:txBody>
      </p:sp>
      <p:pic>
        <p:nvPicPr>
          <p:cNvPr id="6" name="图片 5" descr="QQ20140306-6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2108200"/>
            <a:ext cx="76708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4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UIActionSheet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底部弹</a:t>
            </a:r>
            <a:r>
              <a:rPr lang="zh-CN" altLang="en-US" dirty="0"/>
              <a:t>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1399"/>
            <a:ext cx="8372307" cy="429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从底部弹出一个框提示用户下一步该做什么</a:t>
            </a:r>
            <a:endParaRPr kumimoji="1" lang="zh-CN" altLang="en-US" sz="1800" dirty="0"/>
          </a:p>
        </p:txBody>
      </p:sp>
      <p:pic>
        <p:nvPicPr>
          <p:cNvPr id="4" name="图片 3" descr="QQ20140306-5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7701"/>
            <a:ext cx="5358857" cy="185073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图片 4" descr="QQ20140306-7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532" y="1531399"/>
            <a:ext cx="2640267" cy="470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5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UIScrollView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滚动</a:t>
            </a:r>
            <a:r>
              <a:rPr lang="zh-CN" altLang="en-US" dirty="0"/>
              <a:t>的控件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1399"/>
            <a:ext cx="8372307" cy="429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如果内容比较多，超出了一个屏幕，就可以用它来显示</a:t>
            </a:r>
            <a:endParaRPr kumimoji="1" lang="zh-CN" altLang="en-US" sz="1800" dirty="0"/>
          </a:p>
        </p:txBody>
      </p:sp>
      <p:pic>
        <p:nvPicPr>
          <p:cNvPr id="6" name="图片 5" descr="QQ20140306-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1960415"/>
            <a:ext cx="3162300" cy="1562100"/>
          </a:xfrm>
          <a:prstGeom prst="rect">
            <a:avLst/>
          </a:prstGeom>
        </p:spPr>
      </p:pic>
      <p:pic>
        <p:nvPicPr>
          <p:cNvPr id="7" name="图片 6" descr="QQ20140306-9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3991814"/>
            <a:ext cx="49784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6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UIPageControl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分页</a:t>
            </a:r>
            <a:r>
              <a:rPr lang="zh-CN" altLang="en-US" dirty="0"/>
              <a:t>控件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1399"/>
            <a:ext cx="8372307" cy="429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能显示当前的页码</a:t>
            </a:r>
            <a:endParaRPr kumimoji="1" lang="zh-CN" altLang="en-US" sz="1800" dirty="0"/>
          </a:p>
        </p:txBody>
      </p:sp>
      <p:pic>
        <p:nvPicPr>
          <p:cNvPr id="4" name="图片 3" descr="QQ20140306-1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611" y="2306189"/>
            <a:ext cx="2451100" cy="1727200"/>
          </a:xfrm>
          <a:prstGeom prst="rect">
            <a:avLst/>
          </a:prstGeom>
        </p:spPr>
      </p:pic>
      <p:pic>
        <p:nvPicPr>
          <p:cNvPr id="5" name="图片 4" descr="QQ20140306-11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379" y="4394448"/>
            <a:ext cx="28575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4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UITableView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表</a:t>
            </a:r>
            <a:r>
              <a:rPr lang="zh-CN" altLang="en-US" dirty="0"/>
              <a:t>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1399"/>
            <a:ext cx="8372307" cy="429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如果每一行显示的内容格式差不多，就用这个表格控件</a:t>
            </a:r>
            <a:endParaRPr kumimoji="1" lang="zh-CN" altLang="en-US" sz="1800" dirty="0"/>
          </a:p>
        </p:txBody>
      </p:sp>
      <p:pic>
        <p:nvPicPr>
          <p:cNvPr id="8" name="图片 7" descr="QQ20140306-17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0415"/>
            <a:ext cx="2667000" cy="1727200"/>
          </a:xfrm>
          <a:prstGeom prst="rect">
            <a:avLst/>
          </a:prstGeom>
        </p:spPr>
      </p:pic>
      <p:pic>
        <p:nvPicPr>
          <p:cNvPr id="9" name="图片 8" descr="QQ20140306-18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92045"/>
            <a:ext cx="3057234" cy="2292925"/>
          </a:xfrm>
          <a:prstGeom prst="rect">
            <a:avLst/>
          </a:prstGeom>
        </p:spPr>
      </p:pic>
      <p:pic>
        <p:nvPicPr>
          <p:cNvPr id="10" name="图片 9" descr="QQ20140306-19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046" y="1960415"/>
            <a:ext cx="3923634" cy="357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UICollectionView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九宫</a:t>
            </a:r>
            <a:r>
              <a:rPr lang="zh-CN" altLang="en-US" dirty="0"/>
              <a:t>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1399"/>
            <a:ext cx="8372307" cy="429016"/>
          </a:xfrm>
        </p:spPr>
        <p:txBody>
          <a:bodyPr>
            <a:normAutofit fontScale="92500"/>
          </a:bodyPr>
          <a:lstStyle/>
          <a:p>
            <a:r>
              <a:rPr kumimoji="1" lang="zh-CN" altLang="en-US" sz="1800" dirty="0" smtClean="0"/>
              <a:t>如果显示的东西是一块一块、一格一格的，而且每个格子长的差不多，就可以用它</a:t>
            </a:r>
            <a:endParaRPr kumimoji="1" lang="zh-CN" altLang="en-US" sz="1800" dirty="0"/>
          </a:p>
        </p:txBody>
      </p:sp>
      <p:pic>
        <p:nvPicPr>
          <p:cNvPr id="4" name="图片 3" descr="QQ20140306-2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48" y="2360781"/>
            <a:ext cx="2184400" cy="1765300"/>
          </a:xfrm>
          <a:prstGeom prst="rect">
            <a:avLst/>
          </a:prstGeom>
        </p:spPr>
      </p:pic>
      <p:pic>
        <p:nvPicPr>
          <p:cNvPr id="5" name="图片 4" descr="QQ20140306-21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500" y="2360781"/>
            <a:ext cx="29210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8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UIWebView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网页显示</a:t>
            </a:r>
            <a:r>
              <a:rPr lang="zh-CN" altLang="en-US" dirty="0"/>
              <a:t>控件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1399"/>
            <a:ext cx="8372307" cy="429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一般用来显示网页，使用它，就可以在手机上浏览网页</a:t>
            </a:r>
            <a:endParaRPr kumimoji="1" lang="zh-CN" altLang="en-US" sz="1800" dirty="0"/>
          </a:p>
        </p:txBody>
      </p:sp>
      <p:pic>
        <p:nvPicPr>
          <p:cNvPr id="6" name="图片 5" descr="QQ20140306-2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2104314"/>
            <a:ext cx="2527300" cy="2235200"/>
          </a:xfrm>
          <a:prstGeom prst="rect">
            <a:avLst/>
          </a:prstGeom>
        </p:spPr>
      </p:pic>
      <p:pic>
        <p:nvPicPr>
          <p:cNvPr id="7" name="图片 6" descr="QQ20140306-25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21" y="2104314"/>
            <a:ext cx="3184266" cy="378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8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UISwitch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开关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1399"/>
            <a:ext cx="8372307" cy="429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要么打开，要么关上</a:t>
            </a:r>
            <a:endParaRPr kumimoji="1" lang="zh-CN" altLang="en-US" sz="1800" dirty="0"/>
          </a:p>
        </p:txBody>
      </p:sp>
      <p:pic>
        <p:nvPicPr>
          <p:cNvPr id="4" name="图片 3" descr="QQ20140306-5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21405"/>
            <a:ext cx="3175000" cy="1663700"/>
          </a:xfrm>
          <a:prstGeom prst="rect">
            <a:avLst/>
          </a:prstGeom>
        </p:spPr>
      </p:pic>
      <p:pic>
        <p:nvPicPr>
          <p:cNvPr id="5" name="图片 4" descr="QQ20140306-9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02" y="1754081"/>
            <a:ext cx="3251200" cy="2636590"/>
          </a:xfrm>
          <a:prstGeom prst="rect">
            <a:avLst/>
          </a:prstGeom>
        </p:spPr>
      </p:pic>
      <p:pic>
        <p:nvPicPr>
          <p:cNvPr id="8" name="图片 7" descr="QQ20140306-10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81" y="4726739"/>
            <a:ext cx="5473700" cy="10414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76403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UISegmentControl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选项卡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1399"/>
            <a:ext cx="8372307" cy="429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在固定的几个选项之间进行选择</a:t>
            </a:r>
            <a:endParaRPr kumimoji="1" lang="zh-CN" altLang="en-US" sz="1800" dirty="0"/>
          </a:p>
        </p:txBody>
      </p:sp>
      <p:pic>
        <p:nvPicPr>
          <p:cNvPr id="6" name="图片 5" descr="QQ20140306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87" y="2095973"/>
            <a:ext cx="3111500" cy="1079500"/>
          </a:xfrm>
          <a:prstGeom prst="rect">
            <a:avLst/>
          </a:prstGeom>
        </p:spPr>
      </p:pic>
      <p:pic>
        <p:nvPicPr>
          <p:cNvPr id="7" name="图片 6" descr="QQ20140306-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20" y="4350066"/>
            <a:ext cx="7251700" cy="10541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图片 3" descr="QQ20140306-30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070" y="1960415"/>
            <a:ext cx="3592117" cy="177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1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UIPickerView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1399"/>
            <a:ext cx="8372307" cy="429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在多行数据之间只选择一行</a:t>
            </a:r>
            <a:endParaRPr kumimoji="1" lang="zh-CN" altLang="en-US" sz="1800" dirty="0"/>
          </a:p>
        </p:txBody>
      </p:sp>
      <p:pic>
        <p:nvPicPr>
          <p:cNvPr id="6" name="图片 5" descr="QQ20140306-1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435" y="2222002"/>
            <a:ext cx="5695364" cy="190159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图片 6" descr="QQ20140306-2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2222002"/>
            <a:ext cx="22860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可能用得上的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控件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3203"/>
            <a:ext cx="8229600" cy="611464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400" dirty="0" smtClean="0"/>
              <a:t>为了便于开发者打造各式各样的优秀</a:t>
            </a:r>
            <a:r>
              <a:rPr kumimoji="1" lang="en-US" altLang="zh-CN" sz="1400" dirty="0" smtClean="0"/>
              <a:t>App</a:t>
            </a:r>
            <a:r>
              <a:rPr kumimoji="1" lang="zh-CN" altLang="en-US" sz="1400" dirty="0" smtClean="0"/>
              <a:t>，</a:t>
            </a:r>
            <a:r>
              <a:rPr kumimoji="1" lang="en-US" altLang="zh-CN" sz="1400" dirty="0" smtClean="0"/>
              <a:t>UIKit</a:t>
            </a:r>
            <a:r>
              <a:rPr kumimoji="1" lang="zh-CN" altLang="en-US" sz="1400" dirty="0" smtClean="0"/>
              <a:t>框架提供了非常多功能强大又易用的</a:t>
            </a:r>
            <a:r>
              <a:rPr kumimoji="1" lang="en-US" altLang="zh-CN" sz="1400" dirty="0" smtClean="0"/>
              <a:t>UI</a:t>
            </a:r>
            <a:r>
              <a:rPr kumimoji="1" lang="zh-CN" altLang="en-US" sz="1400" dirty="0" smtClean="0"/>
              <a:t>控件</a:t>
            </a:r>
            <a:endParaRPr kumimoji="1" lang="en-US" altLang="zh-CN" sz="1400" dirty="0" smtClean="0"/>
          </a:p>
          <a:p>
            <a:r>
              <a:rPr kumimoji="1" lang="zh-CN" altLang="en-US" sz="1400" dirty="0"/>
              <a:t>以下</a:t>
            </a:r>
            <a:r>
              <a:rPr kumimoji="1" lang="zh-CN" altLang="en-US" sz="1400" dirty="0" smtClean="0"/>
              <a:t>列举一些在开发中可能用得上的</a:t>
            </a:r>
            <a:r>
              <a:rPr kumimoji="1" lang="en-US" altLang="zh-CN" sz="1400" dirty="0" smtClean="0"/>
              <a:t>UI</a:t>
            </a:r>
            <a:r>
              <a:rPr kumimoji="1" lang="zh-CN" altLang="en-US" sz="1400" dirty="0" smtClean="0"/>
              <a:t>控</a:t>
            </a:r>
            <a:r>
              <a:rPr kumimoji="1" lang="zh-CN" altLang="en-US" sz="1400" dirty="0"/>
              <a:t>件：</a:t>
            </a:r>
            <a:endParaRPr kumimoji="1" lang="en-US" altLang="zh-CN" sz="14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57200" y="4901035"/>
            <a:ext cx="8229600" cy="1449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defTabSz="914400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kumimoji="1"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提示：千万别一口气去百度所有的控件，没有这个必要一口气学完所有的控件，原因如下：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Eurostile"/>
              <a:cs typeface="Eurostile"/>
            </a:endParaRPr>
          </a:p>
          <a:p>
            <a:pPr defTabSz="914400">
              <a:spcBef>
                <a:spcPts val="800"/>
              </a:spcBef>
              <a:buClr>
                <a:schemeClr val="accent1"/>
              </a:buClr>
              <a:buSzPct val="75000"/>
              <a:buFont typeface="+mj-lt"/>
              <a:buAutoNum type="arabicParenBoth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有些控件可能一年用不到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1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次，用到时再学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Eurostile"/>
              <a:cs typeface="Eurostile"/>
            </a:endParaRPr>
          </a:p>
          <a:p>
            <a:pPr defTabSz="914400">
              <a:spcBef>
                <a:spcPts val="800"/>
              </a:spcBef>
              <a:buClr>
                <a:schemeClr val="accent1"/>
              </a:buClr>
              <a:buSzPct val="75000"/>
              <a:buFont typeface="+mj-lt"/>
              <a:buAutoNum type="arabicParenBoth"/>
            </a:pPr>
            <a:r>
              <a:rPr kumimoji="1" lang="en-US" altLang="zh-CN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iOS</a:t>
            </a:r>
            <a:r>
              <a:rPr kumimoji="1"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中控件的用法都是相似相通的，掌握最主要、最常用的控件，就可以快速上手其他控件</a:t>
            </a:r>
            <a:endParaRPr kumimoji="1" lang="en-US" altLang="zh-CN" sz="1500" dirty="0">
              <a:solidFill>
                <a:schemeClr val="tx1">
                  <a:lumMod val="65000"/>
                  <a:lumOff val="35000"/>
                </a:schemeClr>
              </a:solidFill>
              <a:latin typeface="Eurostile"/>
              <a:cs typeface="Eurostile"/>
            </a:endParaRPr>
          </a:p>
          <a:p>
            <a:pPr defTabSz="914400">
              <a:spcBef>
                <a:spcPts val="800"/>
              </a:spcBef>
              <a:buClr>
                <a:schemeClr val="accent1"/>
              </a:buClr>
              <a:buSzPct val="75000"/>
              <a:buFont typeface="+mj-lt"/>
              <a:buAutoNum type="arabicParenBoth"/>
            </a:pPr>
            <a:r>
              <a:rPr kumimoji="1"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面试中不会被问及诸如“进度条会用不？开关会用不？”之类的问题</a:t>
            </a:r>
            <a:endParaRPr kumimoji="1" lang="en-US" altLang="zh-CN" sz="1500" dirty="0">
              <a:solidFill>
                <a:schemeClr val="tx1">
                  <a:lumMod val="65000"/>
                  <a:lumOff val="35000"/>
                </a:schemeClr>
              </a:solidFill>
              <a:latin typeface="Eurostile"/>
              <a:cs typeface="Eurostile"/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449120" y="2020698"/>
            <a:ext cx="8315123" cy="2816374"/>
            <a:chOff x="371678" y="1988025"/>
            <a:chExt cx="8315123" cy="2816374"/>
          </a:xfrm>
        </p:grpSpPr>
        <p:sp>
          <p:nvSpPr>
            <p:cNvPr id="5" name="内容占位符 2"/>
            <p:cNvSpPr txBox="1">
              <a:spLocks/>
            </p:cNvSpPr>
            <p:nvPr/>
          </p:nvSpPr>
          <p:spPr>
            <a:xfrm>
              <a:off x="371678" y="1998916"/>
              <a:ext cx="3300417" cy="250679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4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6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FF0000"/>
                  </a:solidFill>
                </a:rPr>
                <a:t>UIButton</a:t>
              </a:r>
              <a:r>
                <a:rPr kumimoji="1" lang="zh-CN" altLang="en-US" sz="1200" dirty="0" smtClean="0">
                  <a:solidFill>
                    <a:srgbClr val="FF0000"/>
                  </a:solidFill>
                </a:rPr>
                <a:t> 按钮</a:t>
              </a:r>
              <a:endParaRPr kumimoji="1" lang="en-US" altLang="zh-CN" sz="1200" dirty="0" smtClean="0">
                <a:solidFill>
                  <a:srgbClr val="FF0000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FF0000"/>
                  </a:solidFill>
                </a:rPr>
                <a:t>UILabel</a:t>
              </a:r>
              <a:r>
                <a:rPr kumimoji="1" lang="zh-CN" altLang="en-US" sz="1200" dirty="0" smtClean="0">
                  <a:solidFill>
                    <a:srgbClr val="FF0000"/>
                  </a:solidFill>
                </a:rPr>
                <a:t> 文本标签</a:t>
              </a:r>
              <a:endParaRPr kumimoji="1" lang="en-US" altLang="zh-CN" sz="1200" dirty="0" smtClean="0">
                <a:solidFill>
                  <a:srgbClr val="FF0000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FF0000"/>
                  </a:solidFill>
                </a:rPr>
                <a:t>UITextField </a:t>
              </a:r>
              <a:r>
                <a:rPr kumimoji="1" lang="zh-CN" altLang="en-US" sz="1200" dirty="0" smtClean="0">
                  <a:solidFill>
                    <a:srgbClr val="FF0000"/>
                  </a:solidFill>
                </a:rPr>
                <a:t>文本输入框</a:t>
              </a:r>
              <a:endParaRPr kumimoji="1" lang="en-US" altLang="zh-CN" sz="1200" dirty="0" smtClean="0">
                <a:solidFill>
                  <a:srgbClr val="FF0000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FF0000"/>
                  </a:solidFill>
                </a:rPr>
                <a:t>UIImageView</a:t>
              </a:r>
              <a:r>
                <a:rPr kumimoji="1" lang="zh-CN" altLang="en-US" sz="1200" dirty="0" smtClean="0">
                  <a:solidFill>
                    <a:srgbClr val="FF0000"/>
                  </a:solidFill>
                </a:rPr>
                <a:t> 图片显示</a:t>
              </a:r>
              <a:endParaRPr kumimoji="1" lang="en-US" altLang="zh-CN" sz="1200" dirty="0" smtClean="0">
                <a:solidFill>
                  <a:srgbClr val="FF0000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/>
                <a:t>UIProgressView </a:t>
              </a:r>
              <a:r>
                <a:rPr kumimoji="1" lang="zh-CN" altLang="en-US" sz="1200" dirty="0" smtClean="0"/>
                <a:t>进度条</a:t>
              </a:r>
              <a:endParaRPr kumimoji="1" lang="en-US" altLang="zh-CN" sz="1200" dirty="0" smtClean="0"/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/>
                <a:t>UISlider </a:t>
              </a:r>
              <a:r>
                <a:rPr kumimoji="1" lang="zh-CN" altLang="en-US" sz="1200" dirty="0" smtClean="0"/>
                <a:t>滑块</a:t>
              </a:r>
              <a:endParaRPr kumimoji="1" lang="en-US" altLang="zh-CN" sz="1200" dirty="0" smtClean="0"/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0000FF"/>
                  </a:solidFill>
                </a:rPr>
                <a:t>UISwitch</a:t>
              </a:r>
              <a:r>
                <a:rPr kumimoji="1" lang="zh-CN" altLang="en-US" sz="1200" dirty="0" smtClean="0">
                  <a:solidFill>
                    <a:srgbClr val="0000FF"/>
                  </a:solidFill>
                </a:rPr>
                <a:t> 开关</a:t>
              </a:r>
              <a:endParaRPr kumimoji="1" lang="en-US" altLang="zh-CN" sz="1200" dirty="0" smtClean="0">
                <a:solidFill>
                  <a:srgbClr val="0000FF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/>
                <a:t>UISegmentControl</a:t>
              </a:r>
              <a:r>
                <a:rPr kumimoji="1" lang="zh-CN" altLang="en-US" sz="1200" dirty="0" smtClean="0"/>
                <a:t> 选项卡</a:t>
              </a:r>
              <a:endParaRPr kumimoji="1" lang="en-US" altLang="zh-CN" sz="1200" dirty="0" smtClean="0"/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0000FF"/>
                  </a:solidFill>
                </a:rPr>
                <a:t>UIActivityIndicator</a:t>
              </a:r>
              <a:r>
                <a:rPr kumimoji="1" lang="zh-CN" altLang="en-US" sz="1200" dirty="0" smtClean="0">
                  <a:solidFill>
                    <a:srgbClr val="0000FF"/>
                  </a:solidFill>
                </a:rPr>
                <a:t> 圈圈</a:t>
              </a:r>
              <a:endParaRPr kumimoji="1" lang="en-US" altLang="zh-CN" sz="1200" dirty="0" smtClean="0">
                <a:solidFill>
                  <a:srgbClr val="0000FF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FF0000"/>
                  </a:solidFill>
                </a:rPr>
                <a:t>UIAlertView</a:t>
              </a:r>
              <a:r>
                <a:rPr kumimoji="1" lang="zh-CN" altLang="en-US" sz="1200" dirty="0" smtClean="0">
                  <a:solidFill>
                    <a:srgbClr val="FF0000"/>
                  </a:solidFill>
                </a:rPr>
                <a:t>  对话框（中间弹框）</a:t>
              </a:r>
              <a:endParaRPr kumimoji="1" lang="en-US" altLang="zh-CN" sz="1200" dirty="0" smtClean="0">
                <a:solidFill>
                  <a:srgbClr val="FF0000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0000FF"/>
                  </a:solidFill>
                </a:rPr>
                <a:t>UIActionSheet</a:t>
              </a:r>
              <a:r>
                <a:rPr kumimoji="1" lang="zh-CN" altLang="en-US" sz="1200" dirty="0" smtClean="0">
                  <a:solidFill>
                    <a:srgbClr val="0000FF"/>
                  </a:solidFill>
                </a:rPr>
                <a:t> 底部弹框</a:t>
              </a:r>
              <a:endParaRPr kumimoji="1" lang="en-US" altLang="zh-CN" sz="1200" dirty="0" smtClean="0">
                <a:solidFill>
                  <a:srgbClr val="0000FF"/>
                </a:solidFill>
              </a:endParaRPr>
            </a:p>
            <a:p>
              <a:pPr>
                <a:buFont typeface="Wingdings" charset="2"/>
                <a:buChar char="Ø"/>
              </a:pPr>
              <a:endParaRPr kumimoji="1" lang="en-US" altLang="zh-CN" sz="1200" dirty="0" smtClean="0"/>
            </a:p>
          </p:txBody>
        </p:sp>
        <p:sp>
          <p:nvSpPr>
            <p:cNvPr id="6" name="内容占位符 2"/>
            <p:cNvSpPr txBox="1">
              <a:spLocks/>
            </p:cNvSpPr>
            <p:nvPr/>
          </p:nvSpPr>
          <p:spPr>
            <a:xfrm>
              <a:off x="4653429" y="1988025"/>
              <a:ext cx="4033372" cy="251768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4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6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FF0000"/>
                  </a:solidFill>
                </a:rPr>
                <a:t>UIScrollView</a:t>
              </a:r>
              <a:r>
                <a:rPr kumimoji="1" lang="zh-CN" altLang="en-US" sz="1200" dirty="0" smtClean="0">
                  <a:solidFill>
                    <a:srgbClr val="FF0000"/>
                  </a:solidFill>
                </a:rPr>
                <a:t>  滚动的控件</a:t>
              </a:r>
              <a:endParaRPr kumimoji="1" lang="en-US" altLang="zh-CN" sz="1200" dirty="0" smtClean="0">
                <a:solidFill>
                  <a:srgbClr val="FF0000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0000FF"/>
                  </a:solidFill>
                </a:rPr>
                <a:t>UIPageControl  </a:t>
              </a:r>
              <a:r>
                <a:rPr kumimoji="1" lang="zh-CN" altLang="en-US" sz="1200" dirty="0" smtClean="0">
                  <a:solidFill>
                    <a:srgbClr val="0000FF"/>
                  </a:solidFill>
                </a:rPr>
                <a:t>分页控件</a:t>
              </a:r>
              <a:endParaRPr kumimoji="1" lang="en-US" altLang="zh-CN" sz="1200" dirty="0" smtClean="0">
                <a:solidFill>
                  <a:srgbClr val="0000FF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0000FF"/>
                  </a:solidFill>
                </a:rPr>
                <a:t>UITextView</a:t>
              </a:r>
              <a:r>
                <a:rPr kumimoji="1" lang="zh-CN" altLang="en-US" sz="1200" dirty="0" smtClean="0">
                  <a:solidFill>
                    <a:srgbClr val="0000FF"/>
                  </a:solidFill>
                </a:rPr>
                <a:t>  能滚动的文字显示控件</a:t>
              </a:r>
              <a:endParaRPr kumimoji="1" lang="en-US" altLang="zh-CN" sz="1200" dirty="0" smtClean="0">
                <a:solidFill>
                  <a:srgbClr val="0000FF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FF0000"/>
                  </a:solidFill>
                </a:rPr>
                <a:t>UITableView</a:t>
              </a:r>
              <a:r>
                <a:rPr kumimoji="1" lang="zh-CN" altLang="en-US" sz="1200" dirty="0" smtClean="0">
                  <a:solidFill>
                    <a:srgbClr val="FF0000"/>
                  </a:solidFill>
                </a:rPr>
                <a:t>  表格</a:t>
              </a:r>
              <a:endParaRPr kumimoji="1" lang="en-US" altLang="zh-CN" sz="1200" dirty="0" smtClean="0">
                <a:solidFill>
                  <a:srgbClr val="FF0000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FF6600"/>
                  </a:solidFill>
                </a:rPr>
                <a:t>UICollectionView</a:t>
              </a:r>
              <a:r>
                <a:rPr kumimoji="1" lang="zh-CN" altLang="en-US" sz="1200" dirty="0" smtClean="0">
                  <a:solidFill>
                    <a:srgbClr val="FF6600"/>
                  </a:solidFill>
                </a:rPr>
                <a:t> </a:t>
              </a:r>
              <a:r>
                <a:rPr kumimoji="1" lang="zh-CN" altLang="en-US" sz="1200" dirty="0" smtClean="0">
                  <a:solidFill>
                    <a:srgbClr val="0000FF"/>
                  </a:solidFill>
                </a:rPr>
                <a:t>九宫格</a:t>
              </a:r>
              <a:endParaRPr kumimoji="1" lang="en-US" altLang="zh-CN" sz="1200" dirty="0" smtClean="0">
                <a:solidFill>
                  <a:srgbClr val="0000FF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0000FF"/>
                  </a:solidFill>
                </a:rPr>
                <a:t>UIPickerView</a:t>
              </a:r>
              <a:r>
                <a:rPr kumimoji="1" lang="zh-CN" altLang="en-US" sz="1200" dirty="0" smtClean="0">
                  <a:solidFill>
                    <a:srgbClr val="0000FF"/>
                  </a:solidFill>
                </a:rPr>
                <a:t> 选择器</a:t>
              </a:r>
              <a:endParaRPr kumimoji="1" lang="en-US" altLang="zh-CN" sz="1200" dirty="0" smtClean="0">
                <a:solidFill>
                  <a:srgbClr val="0000FF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0000FF"/>
                  </a:solidFill>
                </a:rPr>
                <a:t>UIDatePicker</a:t>
              </a:r>
              <a:r>
                <a:rPr kumimoji="1" lang="zh-CN" altLang="en-US" sz="1200" dirty="0" smtClean="0">
                  <a:solidFill>
                    <a:srgbClr val="0000FF"/>
                  </a:solidFill>
                </a:rPr>
                <a:t> 日期选择器</a:t>
              </a:r>
              <a:endParaRPr kumimoji="1" lang="en-US" altLang="zh-CN" sz="1200" dirty="0" smtClean="0">
                <a:solidFill>
                  <a:srgbClr val="0000FF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0000FF"/>
                  </a:solidFill>
                </a:rPr>
                <a:t>UIWebView</a:t>
              </a:r>
              <a:r>
                <a:rPr kumimoji="1" lang="zh-CN" altLang="en-US" sz="1200" dirty="0" smtClean="0">
                  <a:solidFill>
                    <a:srgbClr val="0000FF"/>
                  </a:solidFill>
                </a:rPr>
                <a:t> 网页显示控件</a:t>
              </a:r>
              <a:endParaRPr kumimoji="1" lang="en-US" altLang="zh-CN" sz="1200" dirty="0" smtClean="0">
                <a:solidFill>
                  <a:srgbClr val="0000FF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/>
                <a:t>UIToolbar</a:t>
              </a:r>
              <a:r>
                <a:rPr kumimoji="1" lang="zh-CN" altLang="en-US" sz="1200" dirty="0" smtClean="0"/>
                <a:t>  工具条</a:t>
              </a:r>
              <a:endParaRPr kumimoji="1" lang="en-US" altLang="zh-CN" sz="1200" dirty="0" smtClean="0"/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FF0000"/>
                  </a:solidFill>
                </a:rPr>
                <a:t>UINavigationBar</a:t>
              </a:r>
              <a:r>
                <a:rPr kumimoji="1" lang="zh-CN" altLang="en-US" sz="1200" dirty="0" smtClean="0">
                  <a:solidFill>
                    <a:srgbClr val="FF0000"/>
                  </a:solidFill>
                </a:rPr>
                <a:t>导航条</a:t>
              </a:r>
              <a:endParaRPr kumimoji="1" lang="en-US" altLang="zh-CN" sz="1200" dirty="0" smtClean="0">
                <a:solidFill>
                  <a:srgbClr val="FF0000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/>
                <a:t>…</a:t>
              </a:r>
              <a:r>
                <a:rPr kumimoji="1" lang="zh-CN" altLang="en-US" sz="1200" dirty="0" smtClean="0"/>
                <a:t> </a:t>
              </a:r>
              <a:r>
                <a:rPr kumimoji="1" lang="en-US" altLang="zh-CN" sz="1200" dirty="0" smtClean="0"/>
                <a:t>…</a:t>
              </a:r>
            </a:p>
            <a:p>
              <a:pPr>
                <a:buFont typeface="Wingdings" charset="2"/>
                <a:buChar char="Ø"/>
              </a:pPr>
              <a:endParaRPr kumimoji="1" lang="en-US" altLang="zh-CN" sz="1200" dirty="0" smtClean="0"/>
            </a:p>
          </p:txBody>
        </p:sp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371678" y="4427631"/>
              <a:ext cx="8229600" cy="37676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4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6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kumimoji="1" lang="zh-CN" altLang="en-US" sz="1400" dirty="0" smtClean="0"/>
                <a:t>红色表明最常用，蓝色代表一般，黑色代表几乎不用（这不是绝对的，仅供参考）</a:t>
              </a:r>
              <a:endParaRPr kumimoji="1" lang="en-US" altLang="zh-CN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754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UIDatePicker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日期</a:t>
            </a:r>
            <a:r>
              <a:rPr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1399"/>
            <a:ext cx="8372307" cy="429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选择日期</a:t>
            </a:r>
            <a:endParaRPr kumimoji="1" lang="zh-CN" altLang="en-US" sz="1800" dirty="0"/>
          </a:p>
        </p:txBody>
      </p:sp>
      <p:pic>
        <p:nvPicPr>
          <p:cNvPr id="4" name="图片 3" descr="QQ20140306-2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0" y="2107599"/>
            <a:ext cx="2222500" cy="1663700"/>
          </a:xfrm>
          <a:prstGeom prst="rect">
            <a:avLst/>
          </a:prstGeom>
        </p:spPr>
      </p:pic>
      <p:pic>
        <p:nvPicPr>
          <p:cNvPr id="5" name="图片 4" descr="QQ20140306-13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690" y="4053703"/>
            <a:ext cx="4814621" cy="1713537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81770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UIToolbar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工具</a:t>
            </a:r>
            <a:r>
              <a:rPr lang="zh-CN" altLang="en-US" dirty="0"/>
              <a:t>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1399"/>
            <a:ext cx="8372307" cy="429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一般显示在底部或者键盘顶部，里面有几个小按钮</a:t>
            </a:r>
            <a:endParaRPr kumimoji="1" lang="zh-CN" altLang="en-US" sz="1800" dirty="0"/>
          </a:p>
        </p:txBody>
      </p:sp>
      <p:pic>
        <p:nvPicPr>
          <p:cNvPr id="4" name="图片 3" descr="QQ20140306-26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101534"/>
            <a:ext cx="2565400" cy="1841500"/>
          </a:xfrm>
          <a:prstGeom prst="rect">
            <a:avLst/>
          </a:prstGeom>
        </p:spPr>
      </p:pic>
      <p:pic>
        <p:nvPicPr>
          <p:cNvPr id="5" name="图片 4" descr="QQ20140306-27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17" y="2101534"/>
            <a:ext cx="5000683" cy="205507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8566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UINavigationBar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导</a:t>
            </a:r>
            <a:r>
              <a:rPr lang="zh-CN" altLang="en-US" dirty="0"/>
              <a:t>航条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1399"/>
            <a:ext cx="8372307" cy="429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显示在顶部的条</a:t>
            </a:r>
            <a:endParaRPr kumimoji="1" lang="zh-CN" altLang="en-US" sz="1800" dirty="0"/>
          </a:p>
        </p:txBody>
      </p:sp>
      <p:pic>
        <p:nvPicPr>
          <p:cNvPr id="6" name="图片 5" descr="QQ20140306-2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2165350"/>
            <a:ext cx="2120900" cy="1257300"/>
          </a:xfrm>
          <a:prstGeom prst="rect">
            <a:avLst/>
          </a:prstGeom>
        </p:spPr>
      </p:pic>
      <p:pic>
        <p:nvPicPr>
          <p:cNvPr id="7" name="图片 6" descr="QQ20140306-29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018" y="2165350"/>
            <a:ext cx="5661781" cy="2942847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32968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UILabel – </a:t>
            </a:r>
            <a:r>
              <a:rPr kumimoji="1" lang="zh-CN" altLang="en-US" dirty="0" smtClean="0"/>
              <a:t>文本标签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0935"/>
            <a:ext cx="8372307" cy="552327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文本标签的作用是显示一串固定的文字</a:t>
            </a:r>
            <a:endParaRPr kumimoji="1" lang="zh-CN" altLang="en-US" sz="1800" dirty="0"/>
          </a:p>
        </p:txBody>
      </p:sp>
      <p:pic>
        <p:nvPicPr>
          <p:cNvPr id="7" name="图片 6" descr="QQ20140301-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252" y="2083262"/>
            <a:ext cx="3680821" cy="3518064"/>
          </a:xfrm>
          <a:prstGeom prst="rect">
            <a:avLst/>
          </a:prstGeom>
        </p:spPr>
      </p:pic>
      <p:pic>
        <p:nvPicPr>
          <p:cNvPr id="8" name="图片 7" descr="QQ20140301-7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2083262"/>
            <a:ext cx="31877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UIButton – </a:t>
            </a:r>
            <a:r>
              <a:rPr kumimoji="1" lang="zh-CN" altLang="en-US" dirty="0" smtClean="0"/>
              <a:t>按钮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0935"/>
            <a:ext cx="8372307" cy="552327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按钮的作用是：监听用户的点击事件，在用户点击后做出</a:t>
            </a:r>
            <a:r>
              <a:rPr kumimoji="1" lang="zh-CN" altLang="en-US" sz="1800" dirty="0"/>
              <a:t>响应</a:t>
            </a:r>
          </a:p>
        </p:txBody>
      </p:sp>
      <p:pic>
        <p:nvPicPr>
          <p:cNvPr id="6" name="图片 5" descr="QQ20140301-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2083262"/>
            <a:ext cx="3289300" cy="1943100"/>
          </a:xfrm>
          <a:prstGeom prst="rect">
            <a:avLst/>
          </a:prstGeom>
        </p:spPr>
      </p:pic>
      <p:pic>
        <p:nvPicPr>
          <p:cNvPr id="7" name="图片 6" descr="QQ20140301-5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973" y="2083262"/>
            <a:ext cx="37211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0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UITextField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 </a:t>
            </a:r>
            <a:r>
              <a:rPr kumimoji="1" lang="zh-CN" altLang="en-US" dirty="0" smtClean="0"/>
              <a:t>文本输入框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45204"/>
            <a:ext cx="8372307" cy="552327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文本输入框可以弹出键盘，让用户输入文本内容</a:t>
            </a:r>
            <a:endParaRPr kumimoji="1" lang="zh-CN" altLang="en-US" sz="1800" dirty="0"/>
          </a:p>
        </p:txBody>
      </p:sp>
      <p:pic>
        <p:nvPicPr>
          <p:cNvPr id="6" name="图片 5" descr="QQ20140301-9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2097531"/>
            <a:ext cx="3251200" cy="1993900"/>
          </a:xfrm>
          <a:prstGeom prst="rect">
            <a:avLst/>
          </a:prstGeom>
        </p:spPr>
      </p:pic>
      <p:pic>
        <p:nvPicPr>
          <p:cNvPr id="7" name="图片 6" descr="QQ20140301-6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473" y="2097531"/>
            <a:ext cx="37846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2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UITextView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能滚动</a:t>
            </a:r>
            <a:r>
              <a:rPr lang="zh-CN" altLang="en-US" dirty="0"/>
              <a:t>的文字显示控件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1399"/>
            <a:ext cx="8372307" cy="429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如果文字内容比较多，需要换行显示，并且需要编辑</a:t>
            </a:r>
            <a:endParaRPr kumimoji="1" lang="zh-CN" altLang="en-US" sz="1800" dirty="0"/>
          </a:p>
        </p:txBody>
      </p:sp>
      <p:pic>
        <p:nvPicPr>
          <p:cNvPr id="6" name="图片 5" descr="QQ20140306-1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2154545"/>
            <a:ext cx="2349500" cy="1790700"/>
          </a:xfrm>
          <a:prstGeom prst="rect">
            <a:avLst/>
          </a:prstGeom>
        </p:spPr>
      </p:pic>
      <p:pic>
        <p:nvPicPr>
          <p:cNvPr id="7" name="图片 6" descr="QQ20140306-15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73" y="2154545"/>
            <a:ext cx="47117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0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UIProgressView</a:t>
            </a:r>
            <a:r>
              <a:rPr kumimoji="1" lang="zh-CN" altLang="zh-CN" dirty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TW" altLang="en-US" dirty="0" smtClean="0"/>
              <a:t>进度</a:t>
            </a:r>
            <a:r>
              <a:rPr lang="zh-TW" altLang="en-US" dirty="0"/>
              <a:t>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45204"/>
            <a:ext cx="8372307" cy="552327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水平进度条，比如显示文件的下载进度，程序的启动进度</a:t>
            </a:r>
            <a:endParaRPr kumimoji="1" lang="zh-CN" altLang="en-US" sz="1800" dirty="0"/>
          </a:p>
        </p:txBody>
      </p:sp>
      <p:pic>
        <p:nvPicPr>
          <p:cNvPr id="8" name="图片 7" descr="QQ20140306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2097531"/>
            <a:ext cx="3238500" cy="1981200"/>
          </a:xfrm>
          <a:prstGeom prst="rect">
            <a:avLst/>
          </a:prstGeom>
        </p:spPr>
      </p:pic>
      <p:pic>
        <p:nvPicPr>
          <p:cNvPr id="9" name="图片 8" descr="QQ20140306-3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4626686"/>
            <a:ext cx="7543800" cy="127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299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UISlider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TW" altLang="en-US" dirty="0" smtClean="0"/>
              <a:t>滑块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45204"/>
            <a:ext cx="8372307" cy="552327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在</a:t>
            </a:r>
            <a:r>
              <a:rPr kumimoji="1" lang="en-US" altLang="zh-CN" sz="1800" dirty="0" smtClean="0"/>
              <a:t>2</a:t>
            </a:r>
            <a:r>
              <a:rPr kumimoji="1" lang="zh-CN" altLang="en-US" sz="1800" dirty="0" smtClean="0"/>
              <a:t>个数值之间滑动选择，比如调节音量大小</a:t>
            </a:r>
            <a:endParaRPr kumimoji="1" lang="zh-CN" altLang="en-US" sz="1800" dirty="0"/>
          </a:p>
        </p:txBody>
      </p:sp>
      <p:pic>
        <p:nvPicPr>
          <p:cNvPr id="4" name="图片 3" descr="QQ20140306-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2097531"/>
            <a:ext cx="3111500" cy="1524000"/>
          </a:xfrm>
          <a:prstGeom prst="rect">
            <a:avLst/>
          </a:prstGeom>
        </p:spPr>
      </p:pic>
      <p:pic>
        <p:nvPicPr>
          <p:cNvPr id="5" name="图片 4" descr="QQ20140306-7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669" y="2097531"/>
            <a:ext cx="3379605" cy="2415316"/>
          </a:xfrm>
          <a:prstGeom prst="rect">
            <a:avLst/>
          </a:prstGeom>
        </p:spPr>
      </p:pic>
      <p:pic>
        <p:nvPicPr>
          <p:cNvPr id="8" name="图片 7" descr="QQ20140306-8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4870317"/>
            <a:ext cx="7289800" cy="12319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14299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UIActivityIndicator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圈圈</a:t>
            </a:r>
            <a:r>
              <a:rPr lang="en-US" altLang="zh-CN" dirty="0" smtClean="0"/>
              <a:t>(</a:t>
            </a:r>
            <a:r>
              <a:rPr lang="zh-CN" altLang="en-US" sz="2000" dirty="0" smtClean="0"/>
              <a:t>活动指示器、等待指示器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1399"/>
            <a:ext cx="8372307" cy="429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一直在转圈圈，表示让用户等待</a:t>
            </a:r>
            <a:endParaRPr kumimoji="1" lang="zh-CN" altLang="en-US" sz="1800" dirty="0"/>
          </a:p>
        </p:txBody>
      </p:sp>
      <p:pic>
        <p:nvPicPr>
          <p:cNvPr id="4" name="图片 3" descr="QQ20140306-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2234609"/>
            <a:ext cx="2159000" cy="1701800"/>
          </a:xfrm>
          <a:prstGeom prst="rect">
            <a:avLst/>
          </a:prstGeom>
        </p:spPr>
      </p:pic>
      <p:pic>
        <p:nvPicPr>
          <p:cNvPr id="5" name="图片 4" descr="QQ20140306-4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145" y="2234609"/>
            <a:ext cx="41021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3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默认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默认主题.thmx</Template>
  <TotalTime>923</TotalTime>
  <Words>376</Words>
  <Application>Microsoft Macintosh PowerPoint</Application>
  <PresentationFormat>全屏显示(4:3)</PresentationFormat>
  <Paragraphs>72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默认主题</vt:lpstr>
      <vt:lpstr>UI控件概览</vt:lpstr>
      <vt:lpstr>可能用得上的UI控件</vt:lpstr>
      <vt:lpstr>UILabel – 文本标签</vt:lpstr>
      <vt:lpstr>UIButton – 按钮</vt:lpstr>
      <vt:lpstr>UITextField – 文本输入框</vt:lpstr>
      <vt:lpstr>UITextView – 能滚动的文字显示控件</vt:lpstr>
      <vt:lpstr>UIProgressView – 进度条</vt:lpstr>
      <vt:lpstr>UISlider – 滑块</vt:lpstr>
      <vt:lpstr>UIActivityIndicator – 圈圈(活动指示器、等待指示器)</vt:lpstr>
      <vt:lpstr>UIAlertView – 对话框（中间弹框）</vt:lpstr>
      <vt:lpstr>UIActionSheet – 底部弹框</vt:lpstr>
      <vt:lpstr>UIScrollView – 滚动的控件</vt:lpstr>
      <vt:lpstr>UIPageControl – 分页控件</vt:lpstr>
      <vt:lpstr>UITableView – 表格</vt:lpstr>
      <vt:lpstr>UICollectionView – 九宫格</vt:lpstr>
      <vt:lpstr>UIWebView – 网页显示控件</vt:lpstr>
      <vt:lpstr>UISwitch – 开关</vt:lpstr>
      <vt:lpstr>UISegmentControl – 选项卡</vt:lpstr>
      <vt:lpstr>UIPickerView – 选择器</vt:lpstr>
      <vt:lpstr>UIDatePicker – 日期选择器</vt:lpstr>
      <vt:lpstr>UIToolbar – 工具条</vt:lpstr>
      <vt:lpstr>UINavigationBar – 导航条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steve xiaohu  zhao</cp:lastModifiedBy>
  <cp:revision>426</cp:revision>
  <dcterms:created xsi:type="dcterms:W3CDTF">2013-07-22T07:36:09Z</dcterms:created>
  <dcterms:modified xsi:type="dcterms:W3CDTF">2015-02-04T05:09:16Z</dcterms:modified>
</cp:coreProperties>
</file>