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sldIdLst>
    <p:sldId id="288" r:id="rId2"/>
    <p:sldId id="282" r:id="rId3"/>
    <p:sldId id="283" r:id="rId4"/>
    <p:sldId id="284" r:id="rId5"/>
    <p:sldId id="285" r:id="rId6"/>
    <p:sldId id="287" r:id="rId7"/>
    <p:sldId id="286" r:id="rId8"/>
    <p:sldId id="289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4B0E333-4AAF-8D45-8725-F89A6135E2F9}">
          <p14:sldIdLst>
            <p14:sldId id="288"/>
            <p14:sldId id="282"/>
            <p14:sldId id="283"/>
            <p14:sldId id="284"/>
            <p14:sldId id="285"/>
            <p14:sldId id="287"/>
            <p14:sldId id="286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9025" autoAdjust="0"/>
  </p:normalViewPr>
  <p:slideViewPr>
    <p:cSldViewPr snapToGrid="0" snapToObjects="1">
      <p:cViewPr varScale="1">
        <p:scale>
          <a:sx n="108" d="100"/>
          <a:sy n="108" d="100"/>
        </p:scale>
        <p:origin x="-89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15/2/4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15/2/4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控件的常见属性</a:t>
            </a:r>
            <a:endParaRPr kumimoji="1" lang="zh-CN" altLang="en-US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iOS</a:t>
            </a:r>
            <a:r>
              <a:rPr kumimoji="1" lang="zh-CN" altLang="en-US" smtClean="0"/>
              <a:t>学院</a:t>
            </a:r>
            <a:endParaRPr kumimoji="1" lang="zh-CN" altLang="en-US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381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修改控件状态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在程序运行过程中，经常需要去修改（更新）</a:t>
            </a:r>
            <a:r>
              <a:rPr kumimoji="1" lang="en-US" altLang="zh-CN" sz="1800" dirty="0" smtClean="0"/>
              <a:t>UI</a:t>
            </a:r>
            <a:r>
              <a:rPr kumimoji="1" lang="zh-CN" altLang="en-US" sz="1800" dirty="0" smtClean="0"/>
              <a:t>控件的显示状态，比如：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文件下载过程中，实时更新下载进度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 smtClean="0"/>
          </a:p>
          <a:p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音乐播放过程中，实时更新播放进度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 smtClean="0"/>
          </a:p>
        </p:txBody>
      </p:sp>
      <p:pic>
        <p:nvPicPr>
          <p:cNvPr id="4" name="图片 3" descr="QQ20140308-5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07" y="2667000"/>
            <a:ext cx="3937000" cy="762000"/>
          </a:xfrm>
          <a:prstGeom prst="rect">
            <a:avLst/>
          </a:prstGeom>
        </p:spPr>
      </p:pic>
      <p:pic>
        <p:nvPicPr>
          <p:cNvPr id="5" name="图片 4" descr="QQ20140308-6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07" y="4175974"/>
            <a:ext cx="2969247" cy="162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4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如何修改控件状态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1600" dirty="0" smtClean="0"/>
              <a:t>如何修改控件的状态呢？方法很简单：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每一个</a:t>
            </a:r>
            <a:r>
              <a:rPr kumimoji="1" lang="en-US" altLang="zh-CN" sz="1600" dirty="0" smtClean="0"/>
              <a:t>UI</a:t>
            </a:r>
            <a:r>
              <a:rPr kumimoji="1" lang="zh-CN" altLang="en-US" sz="1600" dirty="0" smtClean="0"/>
              <a:t>控件都是一个对象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solidFill>
                  <a:srgbClr val="FF0000"/>
                </a:solidFill>
              </a:rPr>
              <a:t>修改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UI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控件的状态，其实就是修改控件对象的属性</a:t>
            </a:r>
            <a:endParaRPr kumimoji="1" lang="en-US" altLang="zh-CN" sz="1600" dirty="0" smtClean="0">
              <a:solidFill>
                <a:srgbClr val="FF0000"/>
              </a:solidFill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比如修改</a:t>
            </a:r>
            <a:r>
              <a:rPr kumimoji="1" lang="en-US" altLang="zh-CN" sz="1600" dirty="0" smtClean="0"/>
              <a:t>UILabel</a:t>
            </a:r>
            <a:r>
              <a:rPr kumimoji="1" lang="zh-CN" altLang="en-US" sz="1600" dirty="0" smtClean="0"/>
              <a:t>显示的文字，就修改</a:t>
            </a:r>
            <a:r>
              <a:rPr kumimoji="1" lang="en-US" altLang="zh-CN" sz="1600" dirty="0" smtClean="0"/>
              <a:t>UILabel</a:t>
            </a:r>
            <a:r>
              <a:rPr kumimoji="1" lang="zh-CN" altLang="en-US" sz="1600" dirty="0" smtClean="0"/>
              <a:t>对象的</a:t>
            </a:r>
            <a:r>
              <a:rPr kumimoji="1" lang="en-US" altLang="zh-CN" sz="1600" dirty="0" smtClean="0"/>
              <a:t>text</a:t>
            </a:r>
            <a:r>
              <a:rPr kumimoji="1" lang="zh-CN" altLang="en-US" sz="1600" dirty="0" smtClean="0"/>
              <a:t>属性即可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比如修改</a:t>
            </a:r>
            <a:r>
              <a:rPr kumimoji="1" lang="en-US" altLang="zh-CN" sz="1600" dirty="0" smtClean="0"/>
              <a:t>UIImageView</a:t>
            </a:r>
            <a:r>
              <a:rPr kumimoji="1" lang="zh-CN" altLang="en-US" sz="1600" dirty="0" smtClean="0"/>
              <a:t>显示的图片，就修改</a:t>
            </a:r>
            <a:r>
              <a:rPr kumimoji="1" lang="en-US" altLang="zh-CN" sz="1600" dirty="0" smtClean="0"/>
              <a:t>UIImageView</a:t>
            </a:r>
            <a:r>
              <a:rPr kumimoji="1" lang="zh-CN" altLang="en-US" sz="1600" dirty="0" smtClean="0"/>
              <a:t>对象的</a:t>
            </a:r>
            <a:r>
              <a:rPr kumimoji="1" lang="en-US" altLang="zh-CN" sz="1600" dirty="0" smtClean="0"/>
              <a:t>image</a:t>
            </a:r>
            <a:r>
              <a:rPr kumimoji="1" lang="zh-CN" altLang="en-US" sz="1600" dirty="0" smtClean="0"/>
              <a:t>属性即可</a:t>
            </a:r>
            <a:endParaRPr kumimoji="1" lang="en-US" altLang="zh-CN" sz="1600" dirty="0" smtClean="0"/>
          </a:p>
          <a:p>
            <a:r>
              <a:rPr kumimoji="1" lang="zh-CN" altLang="en-US" sz="1600" dirty="0" smtClean="0"/>
              <a:t>不难想到，每一个</a:t>
            </a:r>
            <a:r>
              <a:rPr kumimoji="1" lang="en-US" altLang="zh-CN" sz="1600" dirty="0" smtClean="0"/>
              <a:t>UI</a:t>
            </a:r>
            <a:r>
              <a:rPr kumimoji="1" lang="zh-CN" altLang="en-US" sz="1600" dirty="0" smtClean="0"/>
              <a:t>控件肯定都有很多属性，比如：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UIProgressView</a:t>
            </a:r>
            <a:r>
              <a:rPr kumimoji="1" lang="zh-CN" altLang="en-US" sz="1600" dirty="0" smtClean="0"/>
              <a:t>进度条控件有</a:t>
            </a:r>
            <a:r>
              <a:rPr kumimoji="1" lang="en-US" altLang="zh-CN" sz="1600" dirty="0" smtClean="0"/>
              <a:t>progress</a:t>
            </a:r>
            <a:r>
              <a:rPr kumimoji="1" lang="zh-CN" altLang="en-US" sz="1600" dirty="0" smtClean="0"/>
              <a:t>属性（进度值）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UILabel</a:t>
            </a:r>
            <a:r>
              <a:rPr kumimoji="1" lang="zh-CN" altLang="en-US" sz="1600" dirty="0" smtClean="0"/>
              <a:t>和</a:t>
            </a:r>
            <a:r>
              <a:rPr kumimoji="1" lang="en-US" altLang="zh-CN" sz="1600" dirty="0" smtClean="0"/>
              <a:t>UITextField</a:t>
            </a:r>
            <a:r>
              <a:rPr kumimoji="1" lang="zh-CN" altLang="en-US" sz="1600" dirty="0" smtClean="0"/>
              <a:t>都有</a:t>
            </a:r>
            <a:r>
              <a:rPr kumimoji="1" lang="en-US" altLang="zh-CN" sz="1600" dirty="0" smtClean="0"/>
              <a:t>text</a:t>
            </a:r>
            <a:r>
              <a:rPr kumimoji="1" lang="zh-CN" altLang="en-US" sz="1600" dirty="0" smtClean="0"/>
              <a:t>属性（显示文字）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……</a:t>
            </a:r>
            <a:endParaRPr kumimoji="1" lang="en-US" altLang="zh-CN" sz="1600" dirty="0"/>
          </a:p>
          <a:p>
            <a:r>
              <a:rPr kumimoji="1" lang="zh-CN" altLang="en-US" sz="1600" dirty="0" smtClean="0"/>
              <a:t>虽然，每一个</a:t>
            </a:r>
            <a:r>
              <a:rPr kumimoji="1" lang="en-US" altLang="zh-CN" sz="1600" dirty="0" smtClean="0"/>
              <a:t>UI</a:t>
            </a:r>
            <a:r>
              <a:rPr kumimoji="1" lang="zh-CN" altLang="en-US" sz="1600" dirty="0" smtClean="0"/>
              <a:t>控件都有自己的独特属性，但是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有些属性是每个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UI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控件都具备的</a:t>
            </a:r>
            <a:r>
              <a:rPr kumimoji="1" lang="zh-CN" altLang="en-US" sz="1600" dirty="0" smtClean="0"/>
              <a:t>，比如每一个</a:t>
            </a:r>
            <a:r>
              <a:rPr kumimoji="1" lang="en-US" altLang="zh-CN" sz="1600" dirty="0" smtClean="0"/>
              <a:t>UI</a:t>
            </a:r>
            <a:r>
              <a:rPr kumimoji="1" lang="zh-CN" altLang="en-US" sz="1600" dirty="0" smtClean="0"/>
              <a:t>控件都有自己的位置和尺寸、都有自己的父控件、子控件。于是，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所有的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UI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控件最终都继承自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UIView</a:t>
            </a:r>
            <a:r>
              <a:rPr kumimoji="1" lang="zh-CN" altLang="en-US" sz="1600" dirty="0" smtClean="0"/>
              <a:t>，</a:t>
            </a:r>
            <a:r>
              <a:rPr kumimoji="1" lang="en-US" altLang="zh-CN" sz="1600" dirty="0" smtClean="0"/>
              <a:t>UI</a:t>
            </a:r>
            <a:r>
              <a:rPr kumimoji="1" lang="zh-CN" altLang="en-US" sz="1600" dirty="0" smtClean="0"/>
              <a:t>控件的公共属性都定义在</a:t>
            </a:r>
            <a:r>
              <a:rPr kumimoji="1" lang="en-US" altLang="zh-CN" sz="1600" dirty="0" smtClean="0"/>
              <a:t>UIView</a:t>
            </a:r>
            <a:r>
              <a:rPr kumimoji="1" lang="zh-CN" altLang="en-US" sz="1600" dirty="0" smtClean="0"/>
              <a:t>中，比如：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>
                <a:solidFill>
                  <a:srgbClr val="FF0000"/>
                </a:solidFill>
              </a:rPr>
              <a:t>frame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 </a:t>
            </a:r>
            <a:r>
              <a:rPr kumimoji="1" lang="zh-CN" altLang="en-US" sz="1600" dirty="0" smtClean="0"/>
              <a:t>：位置和尺寸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>
                <a:solidFill>
                  <a:srgbClr val="FF0000"/>
                </a:solidFill>
              </a:rPr>
              <a:t>center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 </a:t>
            </a:r>
            <a:r>
              <a:rPr kumimoji="1" lang="zh-CN" altLang="en-US" sz="1600" dirty="0" smtClean="0"/>
              <a:t>：中心点位置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……</a:t>
            </a:r>
          </a:p>
          <a:p>
            <a:pPr marL="0" indent="0">
              <a:buNone/>
            </a:pP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07772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UIView</a:t>
            </a:r>
            <a:r>
              <a:rPr kumimoji="1" lang="zh-CN" altLang="en-US" dirty="0" smtClean="0"/>
              <a:t>的常见属性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5250"/>
            <a:ext cx="8229600" cy="4708525"/>
          </a:xfrm>
        </p:spPr>
        <p:txBody>
          <a:bodyPr>
            <a:normAutofit/>
          </a:bodyPr>
          <a:lstStyle/>
          <a:p>
            <a:pPr lvl="0" algn="just">
              <a:buFont typeface="Wingdings" charset="2"/>
              <a:buChar char="Ø"/>
            </a:pPr>
            <a:r>
              <a:rPr lang="en-US" altLang="zh-CN" sz="1600" kern="0" dirty="0" smtClean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property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nonatomic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,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readonly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 </a:t>
            </a:r>
            <a:r>
              <a:rPr lang="en-US" altLang="zh-CN" sz="16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UIView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*superview;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algn="just">
              <a:buFont typeface="Wingdings" charset="2"/>
              <a:buChar char="Ø"/>
            </a:pPr>
            <a:r>
              <a:rPr lang="zh-CN" altLang="zh-CN" sz="1600" kern="100" dirty="0"/>
              <a:t>获得自己的父控件对象</a:t>
            </a:r>
            <a:endParaRPr lang="en-US" altLang="zh-CN" sz="1600" kern="100" dirty="0"/>
          </a:p>
          <a:p>
            <a:pPr lvl="0" algn="just">
              <a:buFont typeface="Wingdings"/>
              <a:buChar char=""/>
            </a:pP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lvl="0" algn="just">
              <a:buFont typeface="Wingdings" charset="2"/>
              <a:buChar char="Ø"/>
            </a:pPr>
            <a:r>
              <a:rPr lang="en-US" altLang="zh-CN" sz="1600" kern="0" dirty="0" smtClean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property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nonatomic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,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readonly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,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copy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 </a:t>
            </a:r>
            <a:r>
              <a:rPr lang="en-US" altLang="zh-CN" sz="16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NSArray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*subviews;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lvl="0" algn="just">
              <a:buFont typeface="Wingdings" charset="2"/>
              <a:buChar char="Ø"/>
            </a:pPr>
            <a:r>
              <a:rPr lang="zh-CN" altLang="zh-CN" sz="1600" kern="100" dirty="0"/>
              <a:t>获得自己的所有子控件对象</a:t>
            </a:r>
          </a:p>
          <a:p>
            <a:endParaRPr kumimoji="1" lang="en-US" altLang="zh-CN" sz="1600" dirty="0" smtClean="0"/>
          </a:p>
          <a:p>
            <a:pPr lvl="0" algn="just">
              <a:buFont typeface="Wingdings" charset="2"/>
              <a:buChar char="Ø"/>
            </a:pPr>
            <a:r>
              <a:rPr lang="en-US" altLang="zh-CN" sz="1600" kern="0" dirty="0" smtClean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property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nonatomic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 </a:t>
            </a:r>
            <a:r>
              <a:rPr lang="en-US" altLang="zh-CN" sz="16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NSInteger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tag;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lvl="0" algn="just">
              <a:buFont typeface="Wingdings" charset="2"/>
              <a:buChar char="Ø"/>
            </a:pPr>
            <a:r>
              <a:rPr lang="zh-CN" altLang="zh-CN" sz="1600" kern="100" dirty="0"/>
              <a:t>控件的</a:t>
            </a:r>
            <a:r>
              <a:rPr lang="en-US" altLang="zh-CN" sz="1600" kern="100" dirty="0"/>
              <a:t>ID(</a:t>
            </a:r>
            <a:r>
              <a:rPr lang="zh-CN" altLang="zh-CN" sz="1600" kern="100" dirty="0"/>
              <a:t>标识</a:t>
            </a:r>
            <a:r>
              <a:rPr lang="en-US" altLang="zh-CN" sz="1600" kern="100" dirty="0"/>
              <a:t>)</a:t>
            </a:r>
            <a:r>
              <a:rPr lang="zh-CN" altLang="zh-CN" sz="1600" kern="100" dirty="0"/>
              <a:t>，父控件可以通过</a:t>
            </a:r>
            <a:r>
              <a:rPr lang="en-US" altLang="zh-CN" sz="1600" kern="100" dirty="0"/>
              <a:t>tag</a:t>
            </a:r>
            <a:r>
              <a:rPr lang="zh-CN" altLang="zh-CN" sz="1600" kern="100" dirty="0"/>
              <a:t>来找到对应的子控件</a:t>
            </a:r>
          </a:p>
          <a:p>
            <a:endParaRPr kumimoji="1" lang="en-US" altLang="zh-CN" sz="1600" dirty="0" smtClean="0"/>
          </a:p>
          <a:p>
            <a:pPr lvl="0" algn="just">
              <a:buFont typeface="Wingdings" charset="2"/>
              <a:buChar char="Ø"/>
            </a:pPr>
            <a:r>
              <a:rPr lang="en-US" altLang="zh-CN" sz="1600" kern="0" dirty="0" smtClean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property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nonatomic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 </a:t>
            </a:r>
            <a:r>
              <a:rPr lang="en-US" altLang="zh-CN" sz="16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CGAffineTransform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transform;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algn="just">
              <a:buFont typeface="Wingdings" charset="2"/>
              <a:buChar char="Ø"/>
            </a:pPr>
            <a:r>
              <a:rPr lang="zh-CN" altLang="zh-CN" sz="1600" kern="100" dirty="0"/>
              <a:t>控件的</a:t>
            </a:r>
            <a:r>
              <a:rPr lang="zh-CN" altLang="zh-CN" sz="1600" kern="100" dirty="0">
                <a:solidFill>
                  <a:srgbClr val="FF0000"/>
                </a:solidFill>
              </a:rPr>
              <a:t>形变</a:t>
            </a:r>
            <a:r>
              <a:rPr lang="zh-CN" altLang="zh-CN" sz="1600" kern="100" dirty="0"/>
              <a:t>属性</a:t>
            </a:r>
            <a:r>
              <a:rPr lang="en-US" altLang="zh-CN" sz="1600" kern="100" dirty="0"/>
              <a:t>(</a:t>
            </a:r>
            <a:r>
              <a:rPr lang="zh-CN" altLang="zh-CN" sz="1600" kern="100" dirty="0"/>
              <a:t>可以设置旋转角度、比例缩放、平移等属性</a:t>
            </a:r>
            <a:r>
              <a:rPr lang="en-US" altLang="zh-CN" sz="1600" kern="100" dirty="0"/>
              <a:t>)</a:t>
            </a:r>
            <a:endParaRPr lang="zh-CN" altLang="zh-CN" sz="1600" kern="100" dirty="0"/>
          </a:p>
          <a:p>
            <a:endParaRPr lang="zh-CN" altLang="en-US" sz="1600" kern="100" dirty="0"/>
          </a:p>
        </p:txBody>
      </p:sp>
    </p:spTree>
    <p:extLst>
      <p:ext uri="{BB962C8B-B14F-4D97-AF65-F5344CB8AC3E}">
        <p14:creationId xmlns:p14="http://schemas.microsoft.com/office/powerpoint/2010/main" val="156703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UIView</a:t>
            </a:r>
            <a:r>
              <a:rPr kumimoji="1" lang="zh-CN" altLang="en-US" dirty="0" smtClean="0"/>
              <a:t>的常见属性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9056"/>
            <a:ext cx="8229600" cy="4708525"/>
          </a:xfrm>
        </p:spPr>
        <p:txBody>
          <a:bodyPr>
            <a:normAutofit/>
          </a:bodyPr>
          <a:lstStyle/>
          <a:p>
            <a:pPr lvl="0" algn="just">
              <a:buFont typeface="Wingdings" charset="2"/>
              <a:buChar char="Ø"/>
            </a:pPr>
            <a:r>
              <a:rPr lang="en-US" altLang="zh-CN" sz="1600" kern="0" dirty="0" smtClean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property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nonatomic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 </a:t>
            </a:r>
            <a:r>
              <a:rPr lang="en-US" altLang="zh-CN" sz="16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CGRect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frame;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lvl="0" algn="just">
              <a:buFont typeface="Wingdings" charset="2"/>
              <a:buChar char="Ø"/>
            </a:pPr>
            <a:r>
              <a:rPr lang="zh-CN" altLang="zh-CN" sz="1600" kern="100" dirty="0"/>
              <a:t>控件所在矩形框</a:t>
            </a:r>
            <a:r>
              <a:rPr lang="zh-CN" altLang="en-US" sz="1600" kern="100" dirty="0"/>
              <a:t>在父控件中的</a:t>
            </a:r>
            <a:r>
              <a:rPr lang="zh-CN" altLang="zh-CN" sz="1600" kern="100" dirty="0"/>
              <a:t>位置和尺寸</a:t>
            </a:r>
            <a:r>
              <a:rPr lang="en-US" altLang="zh-CN" sz="1600" kern="100" dirty="0"/>
              <a:t>(</a:t>
            </a:r>
            <a:r>
              <a:rPr lang="zh-CN" altLang="zh-CN" sz="1600" kern="100" dirty="0">
                <a:solidFill>
                  <a:srgbClr val="FF0000"/>
                </a:solidFill>
              </a:rPr>
              <a:t>以父控件的左上角为坐标原点</a:t>
            </a:r>
            <a:r>
              <a:rPr lang="en-US" altLang="zh-CN" sz="1600" kern="100" dirty="0"/>
              <a:t>)</a:t>
            </a:r>
          </a:p>
          <a:p>
            <a:pPr lvl="0" algn="just">
              <a:buFont typeface="Wingdings"/>
              <a:buChar char=""/>
            </a:pPr>
            <a:r>
              <a:rPr lang="zh-CN" altLang="en-US" sz="1600" kern="100" dirty="0">
                <a:solidFill>
                  <a:srgbClr val="FF0000"/>
                </a:solidFill>
              </a:rPr>
              <a:t>可以定义控件的位置</a:t>
            </a:r>
            <a:r>
              <a:rPr lang="en-US" altLang="zh-CN" sz="1600" kern="100" dirty="0">
                <a:solidFill>
                  <a:srgbClr val="FF0000"/>
                </a:solidFill>
              </a:rPr>
              <a:t>(origin)</a:t>
            </a:r>
            <a:r>
              <a:rPr lang="zh-CN" altLang="en-US" sz="1600" kern="100" dirty="0">
                <a:solidFill>
                  <a:srgbClr val="FF0000"/>
                </a:solidFill>
              </a:rPr>
              <a:t>和大小</a:t>
            </a:r>
            <a:r>
              <a:rPr lang="en-US" altLang="zh-CN" sz="1600" kern="100" dirty="0">
                <a:solidFill>
                  <a:srgbClr val="FF0000"/>
                </a:solidFill>
              </a:rPr>
              <a:t>(size)</a:t>
            </a:r>
          </a:p>
          <a:p>
            <a:pPr marL="0" lvl="0" indent="0" algn="just">
              <a:buNone/>
            </a:pPr>
            <a:endParaRPr lang="en-US" altLang="zh-CN" sz="1600" kern="100" dirty="0"/>
          </a:p>
          <a:p>
            <a:pPr lvl="0" algn="just">
              <a:buFont typeface="Wingdings" charset="2"/>
              <a:buChar char="Ø"/>
            </a:pPr>
            <a:r>
              <a:rPr lang="en-US" altLang="zh-CN" sz="1600" kern="0" dirty="0" smtClean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property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nonatomic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 </a:t>
            </a:r>
            <a:r>
              <a:rPr lang="en-US" altLang="zh-CN" sz="16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CGRect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bounds;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algn="just">
              <a:buFont typeface="Wingdings" charset="2"/>
              <a:buChar char="Ø"/>
            </a:pPr>
            <a:r>
              <a:rPr lang="zh-CN" altLang="zh-CN" sz="1600" kern="100" dirty="0"/>
              <a:t>控件所在矩形框的位置和尺寸</a:t>
            </a:r>
            <a:r>
              <a:rPr lang="en-US" altLang="zh-CN" sz="1600" kern="100" dirty="0"/>
              <a:t>(</a:t>
            </a:r>
            <a:r>
              <a:rPr lang="zh-CN" altLang="zh-CN" sz="1600" kern="100" dirty="0">
                <a:solidFill>
                  <a:srgbClr val="FF0000"/>
                </a:solidFill>
              </a:rPr>
              <a:t>以自己左上角为坐标原点，所以</a:t>
            </a:r>
            <a:r>
              <a:rPr lang="en-US" altLang="zh-CN" sz="1600" kern="100" dirty="0">
                <a:solidFill>
                  <a:srgbClr val="FF0000"/>
                </a:solidFill>
              </a:rPr>
              <a:t>bounds</a:t>
            </a:r>
            <a:r>
              <a:rPr lang="zh-CN" altLang="zh-CN" sz="1600" kern="100" dirty="0">
                <a:solidFill>
                  <a:srgbClr val="FF0000"/>
                </a:solidFill>
              </a:rPr>
              <a:t>的</a:t>
            </a:r>
            <a:r>
              <a:rPr lang="en-US" altLang="zh-CN" sz="1600" kern="100" dirty="0">
                <a:solidFill>
                  <a:srgbClr val="FF0000"/>
                </a:solidFill>
              </a:rPr>
              <a:t>x</a:t>
            </a:r>
            <a:r>
              <a:rPr lang="zh-CN" altLang="en-US" sz="1600" kern="100" dirty="0">
                <a:solidFill>
                  <a:srgbClr val="FF0000"/>
                </a:solidFill>
              </a:rPr>
              <a:t>、</a:t>
            </a:r>
            <a:r>
              <a:rPr lang="en-US" altLang="zh-CN" sz="1600" kern="100" dirty="0">
                <a:solidFill>
                  <a:srgbClr val="FF0000"/>
                </a:solidFill>
              </a:rPr>
              <a:t>y</a:t>
            </a:r>
            <a:r>
              <a:rPr lang="zh-CN" altLang="en-US" sz="1600" kern="100" dirty="0">
                <a:solidFill>
                  <a:srgbClr val="FF0000"/>
                </a:solidFill>
              </a:rPr>
              <a:t>一般</a:t>
            </a:r>
            <a:r>
              <a:rPr lang="zh-CN" altLang="zh-CN" sz="1600" kern="100" dirty="0">
                <a:solidFill>
                  <a:srgbClr val="FF0000"/>
                </a:solidFill>
              </a:rPr>
              <a:t>为</a:t>
            </a:r>
            <a:r>
              <a:rPr lang="en-US" altLang="zh-CN" sz="1600" kern="100" dirty="0">
                <a:solidFill>
                  <a:srgbClr val="FF0000"/>
                </a:solidFill>
              </a:rPr>
              <a:t>0</a:t>
            </a:r>
            <a:r>
              <a:rPr lang="en-US" altLang="zh-CN" sz="1600" kern="100" dirty="0"/>
              <a:t>)</a:t>
            </a:r>
          </a:p>
          <a:p>
            <a:pPr lvl="0" algn="just">
              <a:buFont typeface="Wingdings"/>
              <a:buChar char=""/>
            </a:pPr>
            <a:r>
              <a:rPr lang="zh-CN" altLang="en-US" sz="1600" kern="100" dirty="0">
                <a:solidFill>
                  <a:srgbClr val="FF0000"/>
                </a:solidFill>
                <a:latin typeface="Cambria"/>
                <a:ea typeface="宋体"/>
                <a:cs typeface="Times New Roman"/>
              </a:rPr>
              <a:t>可以定义控件的大小</a:t>
            </a:r>
            <a:r>
              <a:rPr lang="en-US" altLang="zh-CN" sz="1600" kern="100" dirty="0">
                <a:solidFill>
                  <a:srgbClr val="FF0000"/>
                </a:solidFill>
                <a:latin typeface="Cambria"/>
                <a:ea typeface="宋体"/>
                <a:cs typeface="Times New Roman"/>
              </a:rPr>
              <a:t>(size)</a:t>
            </a:r>
          </a:p>
          <a:p>
            <a:pPr lvl="0" algn="just">
              <a:buFont typeface="Wingdings"/>
              <a:buChar char=""/>
            </a:pP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lvl="0" algn="just">
              <a:buFont typeface="Wingdings" charset="2"/>
              <a:buChar char="Ø"/>
            </a:pPr>
            <a:r>
              <a:rPr lang="en-US" altLang="zh-CN" sz="1600" kern="0" dirty="0" smtClean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property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nonatomic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 </a:t>
            </a:r>
            <a:r>
              <a:rPr lang="en-US" altLang="zh-CN" sz="16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CGPoint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center;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algn="just">
              <a:buFont typeface="Wingdings" charset="2"/>
              <a:buChar char="Ø"/>
            </a:pPr>
            <a:r>
              <a:rPr lang="zh-CN" altLang="zh-CN" sz="1600" kern="100" dirty="0"/>
              <a:t>控件中点的位置</a:t>
            </a:r>
            <a:r>
              <a:rPr lang="en-US" altLang="zh-CN" sz="1600" kern="100" dirty="0"/>
              <a:t>(</a:t>
            </a:r>
            <a:r>
              <a:rPr lang="zh-CN" altLang="zh-CN" sz="1600" kern="100" dirty="0"/>
              <a:t>以父控件的左上角为坐标原点</a:t>
            </a:r>
            <a:r>
              <a:rPr lang="en-US" altLang="zh-CN" sz="1600" kern="100" dirty="0"/>
              <a:t>)</a:t>
            </a:r>
          </a:p>
          <a:p>
            <a:pPr algn="just">
              <a:buFont typeface="Wingdings" charset="2"/>
              <a:buChar char="Ø"/>
            </a:pPr>
            <a:r>
              <a:rPr lang="zh-CN" altLang="en-US" sz="1600" kern="100" dirty="0">
                <a:solidFill>
                  <a:srgbClr val="FF0000"/>
                </a:solidFill>
              </a:rPr>
              <a:t>可以定义控件的位置</a:t>
            </a:r>
            <a:r>
              <a:rPr lang="en-US" altLang="zh-CN" sz="1600" kern="100" dirty="0">
                <a:solidFill>
                  <a:srgbClr val="FF0000"/>
                </a:solidFill>
              </a:rPr>
              <a:t>(center</a:t>
            </a:r>
            <a:r>
              <a:rPr lang="en-US" altLang="en-US" sz="1600" kern="100" dirty="0">
                <a:solidFill>
                  <a:srgbClr val="FF0000"/>
                </a:solidFill>
              </a:rPr>
              <a:t>)</a:t>
            </a:r>
            <a:endParaRPr lang="zh-CN" altLang="zh-CN" sz="1600" kern="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17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UIKit</a:t>
            </a:r>
            <a:r>
              <a:rPr kumimoji="1" lang="zh-CN" altLang="en-US" dirty="0" smtClean="0"/>
              <a:t>坐标系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4281"/>
            <a:ext cx="8229600" cy="390912"/>
          </a:xfrm>
        </p:spPr>
        <p:txBody>
          <a:bodyPr>
            <a:normAutofit/>
          </a:bodyPr>
          <a:lstStyle/>
          <a:p>
            <a:pPr lvl="0" algn="just"/>
            <a:r>
              <a:rPr lang="zh-CN" altLang="en-US" sz="1600" kern="100" dirty="0" smtClean="0"/>
              <a:t>在</a:t>
            </a:r>
            <a:r>
              <a:rPr lang="en-US" altLang="zh-CN" sz="1600" kern="100" dirty="0" err="1" smtClean="0"/>
              <a:t>UIKit</a:t>
            </a:r>
            <a:r>
              <a:rPr lang="zh-CN" altLang="en-US" sz="1600" kern="100" dirty="0" smtClean="0"/>
              <a:t>中，坐标系的原点</a:t>
            </a:r>
            <a:r>
              <a:rPr lang="en-US" altLang="zh-CN" sz="1600" kern="100" dirty="0"/>
              <a:t>(</a:t>
            </a:r>
            <a:r>
              <a:rPr lang="en-US" altLang="zh-CN" sz="1600" kern="100" dirty="0" smtClean="0"/>
              <a:t>0</a:t>
            </a:r>
            <a:r>
              <a:rPr lang="zh-CN" altLang="en-US" sz="1600" kern="100" dirty="0" smtClean="0"/>
              <a:t>，</a:t>
            </a:r>
            <a:r>
              <a:rPr lang="en-US" altLang="zh-CN" sz="1600" kern="100" dirty="0" smtClean="0"/>
              <a:t>0)</a:t>
            </a:r>
            <a:r>
              <a:rPr lang="zh-CN" altLang="en-US" sz="1600" kern="100" dirty="0" smtClean="0"/>
              <a:t>在左上角，</a:t>
            </a:r>
            <a:r>
              <a:rPr lang="en-US" altLang="zh-CN" sz="1600" kern="100" dirty="0" smtClean="0"/>
              <a:t>x</a:t>
            </a:r>
            <a:r>
              <a:rPr lang="zh-CN" altLang="en-US" sz="1600" kern="100" dirty="0" smtClean="0"/>
              <a:t>值向右正向延伸，</a:t>
            </a:r>
            <a:r>
              <a:rPr lang="en-US" altLang="zh-CN" sz="1600" kern="100" dirty="0" smtClean="0"/>
              <a:t>y</a:t>
            </a:r>
            <a:r>
              <a:rPr lang="zh-CN" altLang="en-US" sz="1600" kern="100" dirty="0" smtClean="0"/>
              <a:t>值向下正向延伸</a:t>
            </a:r>
            <a:endParaRPr lang="en-US" altLang="zh-CN" sz="1600" kern="100" dirty="0" smtClean="0"/>
          </a:p>
          <a:p>
            <a:pPr marL="0" lvl="0" indent="0" algn="just">
              <a:buNone/>
            </a:pPr>
            <a:endParaRPr lang="en-US" altLang="zh-CN" sz="1600" kern="100" dirty="0">
              <a:latin typeface="Cambria"/>
              <a:ea typeface="宋体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57343" y="2678313"/>
            <a:ext cx="2029315" cy="2982039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Eurostile"/>
              <a:ea typeface="华文细黑"/>
              <a:cs typeface="Eurostile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55792" y="2281441"/>
            <a:ext cx="84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(0</a:t>
            </a:r>
            <a:r>
              <a:rPr kumimoji="1" lang="zh-CN" altLang="en-US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，</a:t>
            </a:r>
            <a:r>
              <a:rPr kumimoji="1" lang="en-US" altLang="zh-CN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0)</a:t>
            </a:r>
            <a:endParaRPr kumimoji="1" lang="zh-CN" altLang="en-US" dirty="0">
              <a:solidFill>
                <a:srgbClr val="FF0000"/>
              </a:solidFill>
              <a:latin typeface="Eurostile"/>
              <a:ea typeface="华文细黑"/>
              <a:cs typeface="Eurostile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3557343" y="2153694"/>
            <a:ext cx="2029315" cy="381370"/>
            <a:chOff x="4080275" y="2153694"/>
            <a:chExt cx="2029315" cy="381370"/>
          </a:xfrm>
        </p:grpSpPr>
        <p:sp>
          <p:nvSpPr>
            <p:cNvPr id="10" name="文本框 9"/>
            <p:cNvSpPr txBox="1"/>
            <p:nvPr/>
          </p:nvSpPr>
          <p:spPr>
            <a:xfrm>
              <a:off x="4944891" y="2153694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rgbClr val="FF0000"/>
                  </a:solidFill>
                  <a:latin typeface="Eurostile"/>
                  <a:cs typeface="Eurostile"/>
                </a:rPr>
                <a:t>x</a:t>
              </a:r>
              <a:endParaRPr kumimoji="1" lang="zh-CN" altLang="en-US" dirty="0">
                <a:solidFill>
                  <a:srgbClr val="FF0000"/>
                </a:solidFill>
                <a:latin typeface="Eurostile"/>
                <a:cs typeface="Eurostile"/>
              </a:endParaRPr>
            </a:p>
          </p:txBody>
        </p:sp>
        <p:cxnSp>
          <p:nvCxnSpPr>
            <p:cNvPr id="7" name="直线箭头连接符 6"/>
            <p:cNvCxnSpPr/>
            <p:nvPr/>
          </p:nvCxnSpPr>
          <p:spPr>
            <a:xfrm>
              <a:off x="4080275" y="2535064"/>
              <a:ext cx="202931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 8"/>
          <p:cNvGrpSpPr/>
          <p:nvPr/>
        </p:nvGrpSpPr>
        <p:grpSpPr>
          <a:xfrm>
            <a:off x="2892576" y="2719730"/>
            <a:ext cx="510234" cy="2940622"/>
            <a:chOff x="3420799" y="2719730"/>
            <a:chExt cx="510234" cy="2940622"/>
          </a:xfrm>
        </p:grpSpPr>
        <p:sp>
          <p:nvSpPr>
            <p:cNvPr id="11" name="文本框 10"/>
            <p:cNvSpPr txBox="1"/>
            <p:nvPr/>
          </p:nvSpPr>
          <p:spPr>
            <a:xfrm>
              <a:off x="3420799" y="4005375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rgbClr val="FF0000"/>
                  </a:solidFill>
                  <a:latin typeface="Eurostile"/>
                  <a:ea typeface="华文细黑"/>
                  <a:cs typeface="Eurostile"/>
                </a:rPr>
                <a:t>y</a:t>
              </a:r>
              <a:endParaRPr kumimoji="1" lang="zh-CN" altLang="en-US" dirty="0">
                <a:solidFill>
                  <a:srgbClr val="FF0000"/>
                </a:solidFill>
                <a:latin typeface="Eurostile"/>
                <a:ea typeface="华文细黑"/>
                <a:cs typeface="Eurostile"/>
              </a:endParaRPr>
            </a:p>
          </p:txBody>
        </p:sp>
        <p:cxnSp>
          <p:nvCxnSpPr>
            <p:cNvPr id="12" name="直线箭头连接符 11"/>
            <p:cNvCxnSpPr/>
            <p:nvPr/>
          </p:nvCxnSpPr>
          <p:spPr>
            <a:xfrm>
              <a:off x="3931033" y="2719730"/>
              <a:ext cx="0" cy="29406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4055699" y="3393649"/>
            <a:ext cx="960560" cy="896436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/>
          <p:cNvCxnSpPr/>
          <p:nvPr/>
        </p:nvCxnSpPr>
        <p:spPr>
          <a:xfrm>
            <a:off x="3557343" y="3393649"/>
            <a:ext cx="4983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 flipH="1" flipV="1">
            <a:off x="4051696" y="2678313"/>
            <a:ext cx="4003" cy="715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4055699" y="4374707"/>
            <a:ext cx="9605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>
            <a:off x="5101642" y="3393649"/>
            <a:ext cx="10673" cy="896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4421959" y="3749251"/>
            <a:ext cx="224130" cy="2561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直线连接符 25"/>
          <p:cNvCxnSpPr>
            <a:stCxn id="24" idx="2"/>
          </p:cNvCxnSpPr>
          <p:nvPr/>
        </p:nvCxnSpPr>
        <p:spPr>
          <a:xfrm flipH="1">
            <a:off x="3557343" y="3877313"/>
            <a:ext cx="864616" cy="72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>
            <a:stCxn id="24" idx="0"/>
            <a:endCxn id="4" idx="0"/>
          </p:cNvCxnSpPr>
          <p:nvPr/>
        </p:nvCxnSpPr>
        <p:spPr>
          <a:xfrm flipV="1">
            <a:off x="4534024" y="2678313"/>
            <a:ext cx="37977" cy="10709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33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UIView</a:t>
            </a:r>
            <a:r>
              <a:rPr kumimoji="1" lang="zh-CN" altLang="en-US" dirty="0" smtClean="0"/>
              <a:t>的常见方法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9056"/>
            <a:ext cx="8229600" cy="4708525"/>
          </a:xfrm>
        </p:spPr>
        <p:txBody>
          <a:bodyPr>
            <a:normAutofit/>
          </a:bodyPr>
          <a:lstStyle/>
          <a:p>
            <a:pPr lvl="0" algn="just"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)addSubview:(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*)view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lvl="0" algn="just">
              <a:buFont typeface="Wingdings" charset="2"/>
              <a:buChar char="Ø"/>
            </a:pPr>
            <a:r>
              <a:rPr lang="zh-CN" altLang="en-US" sz="1600" kern="0" dirty="0" smtClean="0">
                <a:solidFill>
                  <a:srgbClr val="000000"/>
                </a:solidFill>
              </a:rPr>
              <a:t>添加一个子控件</a:t>
            </a:r>
            <a:r>
              <a:rPr lang="en-US" altLang="zh-CN" sz="1600" kern="0" dirty="0" smtClean="0">
                <a:solidFill>
                  <a:srgbClr val="000000"/>
                </a:solidFill>
              </a:rPr>
              <a:t>view</a:t>
            </a:r>
            <a:endParaRPr lang="en-US" altLang="zh-CN" sz="1600" kern="0" dirty="0">
              <a:solidFill>
                <a:srgbClr val="000000"/>
              </a:solidFill>
            </a:endParaRPr>
          </a:p>
          <a:p>
            <a:pPr lvl="0" algn="just">
              <a:buFont typeface="Wingdings" charset="2"/>
              <a:buChar char="Ø"/>
            </a:pPr>
            <a:endParaRPr lang="en-US" altLang="zh-CN" sz="1600" kern="100" dirty="0" smtClean="0">
              <a:latin typeface="Cambria"/>
              <a:ea typeface="宋体"/>
              <a:cs typeface="Times New Roman"/>
            </a:endParaRPr>
          </a:p>
          <a:p>
            <a:pPr algn="just"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removeFromSuperview</a:t>
            </a:r>
            <a:r>
              <a:rPr lang="en-US" altLang="zh-CN" sz="1600" kern="0" dirty="0" smtClean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;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lvl="0" algn="just">
              <a:buFont typeface="Wingdings" charset="2"/>
              <a:buChar char="Ø"/>
            </a:pPr>
            <a:r>
              <a:rPr lang="zh-CN" altLang="en-US" sz="1600" kern="0" dirty="0" smtClean="0">
                <a:solidFill>
                  <a:srgbClr val="000000"/>
                </a:solidFill>
              </a:rPr>
              <a:t>从父控件中移除</a:t>
            </a:r>
            <a:endParaRPr lang="en-US" altLang="zh-CN" sz="1600" kern="0" dirty="0" smtClean="0">
              <a:solidFill>
                <a:srgbClr val="000000"/>
              </a:solidFill>
            </a:endParaRPr>
          </a:p>
          <a:p>
            <a:pPr marL="0" lvl="0" indent="0" algn="just">
              <a:buNone/>
            </a:pP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algn="just"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*)viewWithTag:(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tag</a:t>
            </a:r>
            <a:r>
              <a:rPr lang="en-US" altLang="zh-CN" sz="1600" kern="0" dirty="0" smtClean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;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lvl="0" algn="just">
              <a:buFont typeface="Wingdings" charset="2"/>
              <a:buChar char="Ø"/>
            </a:pPr>
            <a:r>
              <a:rPr lang="zh-CN" altLang="en-US" sz="1600" kern="100" dirty="0" smtClean="0"/>
              <a:t>根据一个</a:t>
            </a:r>
            <a:r>
              <a:rPr lang="en-US" altLang="zh-CN" sz="1600" kern="100" dirty="0" smtClean="0"/>
              <a:t>tag</a:t>
            </a:r>
            <a:r>
              <a:rPr lang="zh-CN" altLang="en-US" sz="1600" kern="100" dirty="0" smtClean="0"/>
              <a:t>标识找出对应的控件（一般都是子控件）</a:t>
            </a:r>
            <a:endParaRPr lang="zh-CN" altLang="zh-CN" sz="1600" kern="100" dirty="0"/>
          </a:p>
        </p:txBody>
      </p:sp>
    </p:spTree>
    <p:extLst>
      <p:ext uri="{BB962C8B-B14F-4D97-AF65-F5344CB8AC3E}">
        <p14:creationId xmlns:p14="http://schemas.microsoft.com/office/powerpoint/2010/main" val="135358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新建一个项目来说明常用属性的含义。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367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默认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默认主题.thmx</Template>
  <TotalTime>1279</TotalTime>
  <Words>459</Words>
  <Application>Microsoft Macintosh PowerPoint</Application>
  <PresentationFormat>全屏显示(4:3)</PresentationFormat>
  <Paragraphs>63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默认主题</vt:lpstr>
      <vt:lpstr>控件的常见属性</vt:lpstr>
      <vt:lpstr>修改控件状态</vt:lpstr>
      <vt:lpstr>如何修改控件状态</vt:lpstr>
      <vt:lpstr>UIView的常见属性</vt:lpstr>
      <vt:lpstr>UIView的常见属性</vt:lpstr>
      <vt:lpstr>UIKit坐标系</vt:lpstr>
      <vt:lpstr>UIView的常见方法</vt:lpstr>
      <vt:lpstr>PowerPoint 演示文稿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steve xiaohu  zhao</cp:lastModifiedBy>
  <cp:revision>328</cp:revision>
  <dcterms:created xsi:type="dcterms:W3CDTF">2013-07-22T07:36:09Z</dcterms:created>
  <dcterms:modified xsi:type="dcterms:W3CDTF">2015-02-04T05:20:44Z</dcterms:modified>
</cp:coreProperties>
</file>