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319" r:id="rId2"/>
    <p:sldId id="282" r:id="rId3"/>
    <p:sldId id="314" r:id="rId4"/>
    <p:sldId id="320" r:id="rId5"/>
    <p:sldId id="317" r:id="rId6"/>
    <p:sldId id="315" r:id="rId7"/>
    <p:sldId id="316" r:id="rId8"/>
    <p:sldId id="318" r:id="rId9"/>
    <p:sldId id="302" r:id="rId10"/>
    <p:sldId id="306" r:id="rId11"/>
    <p:sldId id="307" r:id="rId12"/>
    <p:sldId id="310" r:id="rId13"/>
    <p:sldId id="311" r:id="rId1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319"/>
            <p14:sldId id="282"/>
          </p14:sldIdLst>
        </p14:section>
        <p14:section name="掌握" id="{52E43A92-310A-0340-B32A-D0D746BEBD66}">
          <p14:sldIdLst>
            <p14:sldId id="314"/>
            <p14:sldId id="320"/>
          </p14:sldIdLst>
        </p14:section>
        <p14:section name="作业" id="{2109E59E-202D-A44D-906C-A8E004B10175}">
          <p14:sldIdLst>
            <p14:sldId id="317"/>
          </p14:sldIdLst>
        </p14:section>
        <p14:section name="UILabel的设置" id="{F32B42EA-F93E-7443-8E10-4FDD85A0574B}">
          <p14:sldIdLst>
            <p14:sldId id="315"/>
          </p14:sldIdLst>
        </p14:section>
        <p14:section name="UIButton的状态" id="{A2ABDC61-177A-5C49-844A-22BEE5E27E63}">
          <p14:sldIdLst>
            <p14:sldId id="316"/>
            <p14:sldId id="318"/>
          </p14:sldIdLst>
        </p14:section>
        <p14:section name="数组和字典的使用" id="{6377BAF2-5781-5D44-9338-9B9072158743}">
          <p14:sldIdLst>
            <p14:sldId id="302"/>
          </p14:sldIdLst>
        </p14:section>
        <p14:section name="Plist文件" id="{6A529981-35B5-E146-ABC9-0ACF7A22D94E}">
          <p14:sldIdLst>
            <p14:sldId id="306"/>
            <p14:sldId id="307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9" autoAdjust="0"/>
    <p:restoredTop sz="99025" autoAdjust="0"/>
  </p:normalViewPr>
  <p:slideViewPr>
    <p:cSldViewPr snapToGrid="0" snapToObjects="1">
      <p:cViewPr varScale="1">
        <p:scale>
          <a:sx n="111" d="100"/>
          <a:sy n="111" d="100"/>
        </p:scale>
        <p:origin x="-134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15/2/6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图片浏览器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学院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7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直接将数据直接写在代码里面，不是一种合理的做法。如果数据经常改，就要经常翻开对应的代码进行修改，造成代码扩展性低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因此，可以考虑将经常变的数据放在文件中进行存储，程序启动后从文件中读取最新的数据。如果要变动数据，直接修改数据文件即可，不用修改代码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一般可以使用属性列表文件存储</a:t>
            </a:r>
            <a:r>
              <a:rPr kumimoji="1" lang="en-US" altLang="zh-CN" sz="1800" dirty="0" smtClean="0"/>
              <a:t>NSArray</a:t>
            </a:r>
            <a:r>
              <a:rPr kumimoji="1" lang="zh-CN" altLang="en-US" sz="1800" dirty="0" smtClean="0"/>
              <a:t>或者</a:t>
            </a:r>
            <a:r>
              <a:rPr kumimoji="1" lang="en-US" altLang="zh-CN" sz="1800" dirty="0" smtClean="0"/>
              <a:t>NSDictionary</a:t>
            </a:r>
            <a:r>
              <a:rPr kumimoji="1" lang="zh-CN" altLang="en-US" sz="1800" dirty="0" smtClean="0"/>
              <a:t>之类的数据，这种属性列表文件的扩展名是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，因此也成为“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文件”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33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pic>
        <p:nvPicPr>
          <p:cNvPr id="6" name="图片 5" descr="QQ20140310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4087"/>
            <a:ext cx="3568700" cy="1701800"/>
          </a:xfrm>
          <a:prstGeom prst="rect">
            <a:avLst/>
          </a:prstGeom>
        </p:spPr>
      </p:pic>
      <p:pic>
        <p:nvPicPr>
          <p:cNvPr id="7" name="图片 6" descr="QQ20140310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33" y="1584087"/>
            <a:ext cx="4191000" cy="2768600"/>
          </a:xfrm>
          <a:prstGeom prst="rect">
            <a:avLst/>
          </a:prstGeom>
        </p:spPr>
      </p:pic>
      <p:pic>
        <p:nvPicPr>
          <p:cNvPr id="8" name="图片 7" descr="QQ20140310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3" y="4853803"/>
            <a:ext cx="2438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sz="1800" dirty="0" smtClean="0"/>
              <a:t>接下来通过代码来解析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文件中的数据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获得</a:t>
            </a:r>
            <a:r>
              <a:rPr kumimoji="1" lang="en-US" altLang="zh-CN" sz="1800" dirty="0" smtClean="0"/>
              <a:t>Plist</a:t>
            </a:r>
            <a:r>
              <a:rPr kumimoji="1" lang="zh-CN" altLang="en-US" sz="1800" dirty="0" smtClean="0"/>
              <a:t>文件的全路径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err="1" smtClean="0">
                <a:solidFill>
                  <a:srgbClr val="C41A16"/>
                </a:solidFill>
                <a:latin typeface="Menlo-Regular"/>
              </a:rPr>
              <a:t>imageData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/>
              <a:t>加载</a:t>
            </a:r>
            <a:r>
              <a:rPr kumimoji="1" lang="en-US" altLang="zh-CN" sz="1800" dirty="0"/>
              <a:t>plist</a:t>
            </a:r>
            <a:r>
              <a:rPr kumimoji="1" lang="zh-CN" altLang="en-US" sz="1800" dirty="0"/>
              <a:t>文件</a:t>
            </a:r>
            <a:endParaRPr kumimoji="1" lang="en-US" altLang="zh-CN" sz="1800" dirty="0"/>
          </a:p>
          <a:p>
            <a:pPr marL="0" indent="0">
              <a:buNone/>
            </a:pPr>
            <a:r>
              <a:rPr lang="en-US" altLang="zh-CN" sz="1400" dirty="0" smtClean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:path]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*)images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==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*bundle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*path = [bundle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pathForResource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200" dirty="0" err="1" smtClean="0">
                <a:solidFill>
                  <a:srgbClr val="C41A16"/>
                </a:solidFill>
                <a:latin typeface="Menlo-Regular"/>
              </a:rPr>
              <a:t>imageData</a:t>
            </a:r>
            <a:r>
              <a:rPr lang="en-US" altLang="zh-CN" sz="1200" dirty="0" smtClean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ofType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200" dirty="0">
                <a:solidFill>
                  <a:srgbClr val="C41A16"/>
                </a:solidFill>
                <a:latin typeface="Menlo-Regular"/>
              </a:rPr>
              <a:t>@"plist"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= [</a:t>
            </a:r>
            <a:r>
              <a:rPr lang="en-US" altLang="zh-CN" sz="12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2E0D6E"/>
                </a:solidFill>
                <a:latin typeface="Menlo-Regular"/>
              </a:rPr>
              <a:t>arrayWithContentsOfFile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:path];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200" dirty="0">
                <a:solidFill>
                  <a:srgbClr val="3F6E74"/>
                </a:solidFill>
                <a:latin typeface="Menlo-Regular"/>
              </a:rPr>
              <a:t>_images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9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Plist</a:t>
            </a:r>
            <a:r>
              <a:rPr kumimoji="1" lang="zh-CN" altLang="en-US" dirty="0" smtClean="0"/>
              <a:t>文件的解析过程</a:t>
            </a:r>
            <a:endParaRPr kumimoji="1" lang="zh-CN" altLang="en-US" dirty="0"/>
          </a:p>
        </p:txBody>
      </p:sp>
      <p:pic>
        <p:nvPicPr>
          <p:cNvPr id="5" name="图片 4" descr="QQ20140310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3" y="1715069"/>
            <a:ext cx="6058698" cy="34570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30044" y="1715069"/>
            <a:ext cx="2070730" cy="32964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NSArray</a:t>
            </a:r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33751" y="1891384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7233751" y="2444151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233751" y="3382940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233751" y="3948975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7233751" y="4501205"/>
            <a:ext cx="1453049" cy="4003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NSDictionary</a:t>
            </a:r>
            <a:endParaRPr kumimoji="1" lang="zh-CN" altLang="en-US" sz="1600" dirty="0"/>
          </a:p>
        </p:txBody>
      </p:sp>
      <p:cxnSp>
        <p:nvCxnSpPr>
          <p:cNvPr id="13" name="直线箭头连接符 12"/>
          <p:cNvCxnSpPr>
            <a:endCxn id="6" idx="1"/>
          </p:cNvCxnSpPr>
          <p:nvPr/>
        </p:nvCxnSpPr>
        <p:spPr>
          <a:xfrm>
            <a:off x="3534046" y="1863772"/>
            <a:ext cx="3395998" cy="149950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7" idx="1"/>
          </p:cNvCxnSpPr>
          <p:nvPr/>
        </p:nvCxnSpPr>
        <p:spPr>
          <a:xfrm>
            <a:off x="4859314" y="2043249"/>
            <a:ext cx="2374437" cy="48319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8" idx="1"/>
          </p:cNvCxnSpPr>
          <p:nvPr/>
        </p:nvCxnSpPr>
        <p:spPr>
          <a:xfrm flipV="1">
            <a:off x="4859314" y="2644335"/>
            <a:ext cx="2374437" cy="636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9" idx="1"/>
          </p:cNvCxnSpPr>
          <p:nvPr/>
        </p:nvCxnSpPr>
        <p:spPr>
          <a:xfrm>
            <a:off x="4748875" y="3329297"/>
            <a:ext cx="2484876" cy="253827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0" idx="1"/>
          </p:cNvCxnSpPr>
          <p:nvPr/>
        </p:nvCxnSpPr>
        <p:spPr>
          <a:xfrm>
            <a:off x="4748875" y="3948975"/>
            <a:ext cx="2484876" cy="20018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1" idx="1"/>
          </p:cNvCxnSpPr>
          <p:nvPr/>
        </p:nvCxnSpPr>
        <p:spPr>
          <a:xfrm>
            <a:off x="4748875" y="4577135"/>
            <a:ext cx="2484876" cy="124254"/>
          </a:xfrm>
          <a:prstGeom prst="straightConnector1">
            <a:avLst/>
          </a:prstGeom>
          <a:ln>
            <a:solidFill>
              <a:srgbClr val="9BBB5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接下来使用</a:t>
            </a:r>
            <a:r>
              <a:rPr kumimoji="1" lang="en-US" altLang="zh-CN" dirty="0" smtClean="0"/>
              <a:t>UIImageView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实现一个综合小案例</a:t>
            </a:r>
            <a:endParaRPr kumimoji="1" lang="en-US" altLang="zh-CN" dirty="0" smtClean="0"/>
          </a:p>
        </p:txBody>
      </p:sp>
      <p:pic>
        <p:nvPicPr>
          <p:cNvPr id="5" name="图片 4" descr="QQ20140309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74" y="2087164"/>
            <a:ext cx="3589744" cy="3834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10"/>
          <p:cNvSpPr txBox="1">
            <a:spLocks/>
          </p:cNvSpPr>
          <p:nvPr/>
        </p:nvSpPr>
        <p:spPr>
          <a:xfrm>
            <a:off x="4399877" y="1870205"/>
            <a:ext cx="4462849" cy="42559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华文细黑"/>
                <a:cs typeface="Eurostile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Eurostile"/>
                <a:ea typeface="微软雅黑"/>
                <a:cs typeface="Eurostile"/>
              </a:defRPr>
            </a:lvl9pPr>
          </a:lstStyle>
          <a:p>
            <a:r>
              <a:rPr kumimoji="1" lang="zh-CN" altLang="en-US"/>
              <a:t>功能分析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点击箭头切换序号、图片、描述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如果是首张图片，左边箭头不能点击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如果是尾张图片，右边箭头不能点击</a:t>
            </a:r>
          </a:p>
          <a:p>
            <a:endParaRPr kumimoji="1" lang="zh-CN" altLang="en-US"/>
          </a:p>
          <a:p>
            <a:r>
              <a:rPr kumimoji="1" lang="zh-CN" altLang="en-US"/>
              <a:t>步骤分析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搭建</a:t>
            </a:r>
            <a:r>
              <a:rPr kumimoji="1" lang="en-US" altLang="zh-CN"/>
              <a:t>UI</a:t>
            </a:r>
            <a:r>
              <a:rPr kumimoji="1" lang="zh-CN" altLang="en-US"/>
              <a:t>界面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监听按钮点击</a:t>
            </a:r>
            <a:endParaRPr kumimoji="1" lang="en-US" altLang="zh-CN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/>
              <a:t>切换序号、图片、描述</a:t>
            </a:r>
          </a:p>
          <a:p>
            <a:pPr marL="571500" lvl="1" indent="-342900">
              <a:buFont typeface="+mj-lt"/>
              <a:buAutoNum type="arabicParenBoth"/>
            </a:pP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06074" y="2230417"/>
            <a:ext cx="3593803" cy="25612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0934" y="2603932"/>
            <a:ext cx="1963812" cy="21663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806074" y="4983756"/>
            <a:ext cx="3589744" cy="42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1600934" y="1870205"/>
            <a:ext cx="0" cy="4532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3564746" y="1870205"/>
            <a:ext cx="0" cy="4532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98474" y="3671118"/>
            <a:ext cx="4368365" cy="10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4023680" y="1870205"/>
            <a:ext cx="10673" cy="4255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 flipH="1">
            <a:off x="1174019" y="1870205"/>
            <a:ext cx="21346" cy="4436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67756" y="6126163"/>
            <a:ext cx="544318" cy="469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57083" y="6126163"/>
            <a:ext cx="544318" cy="469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01401" y="6126163"/>
            <a:ext cx="544318" cy="469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945719" y="6126163"/>
            <a:ext cx="544318" cy="469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90037" y="6126163"/>
            <a:ext cx="544318" cy="469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45028" y="6126163"/>
            <a:ext cx="544318" cy="4690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/>
          <p:cNvCxnSpPr/>
          <p:nvPr/>
        </p:nvCxnSpPr>
        <p:spPr>
          <a:xfrm>
            <a:off x="2662886" y="5517348"/>
            <a:ext cx="0" cy="608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473" y="1254346"/>
            <a:ext cx="8229600" cy="486294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更换</a:t>
            </a:r>
            <a:r>
              <a:rPr kumimoji="1" lang="en-US" altLang="zh-CN" sz="1400" dirty="0" err="1" smtClean="0"/>
              <a:t>UIImageView</a:t>
            </a:r>
            <a:r>
              <a:rPr kumimoji="1" lang="zh-CN" altLang="en-US" sz="1400" dirty="0" smtClean="0"/>
              <a:t>的图片</a:t>
            </a:r>
            <a:endParaRPr kumimoji="1" lang="en-US" altLang="zh-CN" sz="1400" dirty="0" smtClean="0"/>
          </a:p>
          <a:p>
            <a:pPr lvl="1">
              <a:lnSpc>
                <a:spcPct val="50000"/>
              </a:lnSpc>
              <a:spcAft>
                <a:spcPts val="1200"/>
              </a:spcAft>
            </a:pPr>
            <a:r>
              <a:rPr kumimoji="1" lang="en-US" altLang="zh-CN" sz="1400" dirty="0" err="1" smtClean="0"/>
              <a:t>self.imgViewIcon.image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[</a:t>
            </a:r>
            <a:r>
              <a:rPr kumimoji="1" lang="en-US" altLang="zh-CN" sz="1400" dirty="0" err="1" smtClean="0"/>
              <a:t>UIImage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err="1" smtClean="0"/>
              <a:t>imageNamed</a:t>
            </a:r>
            <a:r>
              <a:rPr kumimoji="1" lang="en-US" altLang="zh-CN" sz="1400" dirty="0" smtClean="0"/>
              <a:t>:@”</a:t>
            </a:r>
            <a:r>
              <a:rPr kumimoji="1" lang="en-US" altLang="zh-CN" sz="1400" dirty="0" err="1" smtClean="0"/>
              <a:t>tupian</a:t>
            </a:r>
            <a:r>
              <a:rPr kumimoji="1" lang="en-US" altLang="zh-CN" sz="1400" dirty="0" smtClean="0"/>
              <a:t>”];</a:t>
            </a:r>
            <a:endParaRPr kumimoji="1" lang="en-US" altLang="zh-CN" sz="1400" dirty="0" smtClean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了解</a:t>
            </a:r>
            <a:r>
              <a:rPr kumimoji="1" lang="en-US" altLang="zh-CN" sz="1400" dirty="0" smtClean="0"/>
              <a:t>UIImageView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contentMode</a:t>
            </a:r>
            <a:endParaRPr kumimoji="1" lang="en-US" altLang="zh-CN" sz="1400" dirty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更换</a:t>
            </a:r>
            <a:r>
              <a:rPr kumimoji="1" lang="en-US" altLang="zh-CN" sz="1400" dirty="0" err="1" smtClean="0"/>
              <a:t>UILabel</a:t>
            </a:r>
            <a:r>
              <a:rPr kumimoji="1" lang="zh-CN" altLang="en-US" sz="1400" dirty="0" smtClean="0"/>
              <a:t>的</a:t>
            </a:r>
            <a:r>
              <a:rPr kumimoji="1" lang="zh-CN" altLang="en-US" sz="1400" dirty="0" smtClean="0"/>
              <a:t>文字</a:t>
            </a:r>
            <a:endParaRPr kumimoji="1" lang="en-US" altLang="zh-CN" sz="1400" dirty="0" smtClean="0"/>
          </a:p>
          <a:p>
            <a:pPr lvl="1">
              <a:lnSpc>
                <a:spcPct val="50000"/>
              </a:lnSpc>
              <a:spcAft>
                <a:spcPts val="1200"/>
              </a:spcAft>
            </a:pPr>
            <a:r>
              <a:rPr kumimoji="1" lang="zh-CN" altLang="zh-CN" sz="1400" dirty="0" smtClean="0"/>
              <a:t>.</a:t>
            </a:r>
            <a:r>
              <a:rPr kumimoji="1" lang="en-US" altLang="zh-CN" sz="1400" dirty="0" smtClean="0"/>
              <a:t>text</a:t>
            </a:r>
            <a:endParaRPr kumimoji="1" lang="en-US" altLang="zh-CN" sz="1400" dirty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在</a:t>
            </a:r>
            <a:r>
              <a:rPr kumimoji="1" lang="en-US" altLang="zh-CN" sz="1400" dirty="0" smtClean="0"/>
              <a:t>storyboard</a:t>
            </a:r>
            <a:r>
              <a:rPr kumimoji="1" lang="zh-CN" altLang="en-US" sz="1400" dirty="0" smtClean="0"/>
              <a:t>中设置</a:t>
            </a:r>
            <a:r>
              <a:rPr kumimoji="1" lang="en-US" altLang="zh-CN" sz="1400" dirty="0" smtClean="0"/>
              <a:t>UILabel</a:t>
            </a:r>
            <a:r>
              <a:rPr kumimoji="1" lang="zh-CN" altLang="en-US" sz="1400" dirty="0" smtClean="0"/>
              <a:t>的自动换行和文字居中</a:t>
            </a:r>
            <a:endParaRPr kumimoji="1" lang="en-US" altLang="zh-CN" sz="1400" dirty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en-US" altLang="zh-CN" sz="1400" dirty="0" smtClean="0"/>
              <a:t>NSArray</a:t>
            </a:r>
            <a:r>
              <a:rPr kumimoji="1" lang="en-US" altLang="en-US" sz="1400" dirty="0" smtClean="0"/>
              <a:t>和</a:t>
            </a:r>
            <a:r>
              <a:rPr kumimoji="1" lang="en-US" altLang="zh-CN" sz="1400" dirty="0" smtClean="0"/>
              <a:t>NSDictionary</a:t>
            </a:r>
            <a:r>
              <a:rPr kumimoji="1" lang="zh-CN" altLang="en-US" sz="1400" dirty="0" smtClean="0"/>
              <a:t>的简单使用</a:t>
            </a:r>
            <a:endParaRPr kumimoji="1" lang="en-US" altLang="zh-CN" sz="1400" dirty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en-US" altLang="en-US" sz="1400" dirty="0" smtClean="0"/>
              <a:t>Plist文件的创建和读取</a:t>
            </a:r>
            <a:endParaRPr kumimoji="1" lang="en-US" altLang="en-US" sz="1400" dirty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属性的懒加载</a:t>
            </a:r>
            <a:endParaRPr kumimoji="1" lang="en-US" altLang="zh-CN" sz="1400" dirty="0" smtClean="0"/>
          </a:p>
          <a:p>
            <a:pPr lvl="1"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重写属性的</a:t>
            </a:r>
            <a:r>
              <a:rPr kumimoji="1" lang="en-US" altLang="zh-CN" sz="1400" dirty="0" smtClean="0"/>
              <a:t>get</a:t>
            </a:r>
            <a:r>
              <a:rPr kumimoji="1" lang="zh-CN" altLang="en-US" sz="1400" dirty="0" smtClean="0"/>
              <a:t>方法</a:t>
            </a:r>
            <a:endParaRPr kumimoji="1" lang="en-US" altLang="zh-CN" sz="1400" dirty="0" smtClean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en-US" altLang="zh-CN" sz="1400" dirty="0" smtClean="0"/>
              <a:t>viewDidLoad</a:t>
            </a:r>
            <a:r>
              <a:rPr kumimoji="1" lang="zh-CN" altLang="en-US" sz="1400" dirty="0" smtClean="0"/>
              <a:t>方法的</a:t>
            </a:r>
            <a:r>
              <a:rPr kumimoji="1" lang="zh-CN" altLang="en-US" sz="1400" dirty="0" smtClean="0"/>
              <a:t>使用</a:t>
            </a:r>
            <a:endParaRPr kumimoji="1" lang="en-US" altLang="zh-CN" sz="1400" dirty="0" smtClean="0"/>
          </a:p>
          <a:p>
            <a:pPr lvl="1">
              <a:lnSpc>
                <a:spcPct val="50000"/>
              </a:lnSpc>
              <a:spcAft>
                <a:spcPts val="1200"/>
              </a:spcAft>
            </a:pPr>
            <a:r>
              <a:rPr kumimoji="1" lang="zh-CN" altLang="en-US" sz="1400" dirty="0" smtClean="0"/>
              <a:t>凡是要在当控制器的</a:t>
            </a:r>
            <a:r>
              <a:rPr kumimoji="1" lang="en-US" altLang="zh-CN" sz="1400" dirty="0" smtClean="0"/>
              <a:t>View</a:t>
            </a:r>
            <a:r>
              <a:rPr kumimoji="1" lang="zh-CN" altLang="en-US" sz="1400" dirty="0" smtClean="0"/>
              <a:t>加载完毕以后执行的代码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 都可以写在这个方法中</a:t>
            </a:r>
            <a:endParaRPr kumimoji="1" lang="en-US" altLang="zh-CN" sz="1400" dirty="0"/>
          </a:p>
          <a:p>
            <a:pPr>
              <a:lnSpc>
                <a:spcPct val="50000"/>
              </a:lnSpc>
              <a:spcAft>
                <a:spcPts val="1200"/>
              </a:spcAft>
            </a:pPr>
            <a:r>
              <a:rPr kumimoji="1" lang="en-US" altLang="zh-CN" sz="1400" dirty="0" smtClean="0"/>
              <a:t>UIButton</a:t>
            </a:r>
            <a:r>
              <a:rPr kumimoji="1" lang="zh-CN" altLang="en-US" sz="1400" dirty="0" smtClean="0"/>
              <a:t>的多种状态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26325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1743"/>
            <a:ext cx="8229600" cy="486294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UIImageView</a:t>
            </a:r>
            <a:r>
              <a:rPr kumimoji="1" lang="zh-CN" altLang="en-US" sz="1600" dirty="0" smtClean="0"/>
              <a:t>的图片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了解</a:t>
            </a:r>
            <a:r>
              <a:rPr kumimoji="1" lang="en-US" altLang="zh-CN" sz="1600" dirty="0" err="1" smtClean="0"/>
              <a:t>UIImageView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err="1" smtClean="0"/>
              <a:t>contentMode</a:t>
            </a:r>
            <a:endParaRPr kumimoji="1" lang="en-US" altLang="zh-CN" sz="1600" dirty="0" smtClean="0"/>
          </a:p>
          <a:p>
            <a:pPr lvl="1"/>
            <a:r>
              <a:rPr kumimoji="1" lang="zh-CN" altLang="en-US" sz="1200" dirty="0" smtClean="0"/>
              <a:t>属性 </a:t>
            </a:r>
            <a:r>
              <a:rPr kumimoji="1" lang="en-US" altLang="zh-CN" sz="1200" dirty="0" smtClean="0"/>
              <a:t>-&gt;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View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-&gt;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Mode</a:t>
            </a:r>
            <a:r>
              <a:rPr kumimoji="1" lang="zh-CN" altLang="zh-CN" sz="1200" dirty="0"/>
              <a:t> </a:t>
            </a:r>
            <a:r>
              <a:rPr kumimoji="1" lang="en-US" altLang="zh-CN" sz="1200" dirty="0" smtClean="0"/>
              <a:t>-&gt;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Aspect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Fit</a:t>
            </a:r>
            <a:endParaRPr kumimoji="1" lang="en-US" altLang="zh-CN" sz="1600" dirty="0"/>
          </a:p>
          <a:p>
            <a:r>
              <a:rPr kumimoji="1" lang="zh-CN" altLang="en-US" sz="1600" dirty="0" smtClean="0"/>
              <a:t>更换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</a:t>
            </a:r>
            <a:endParaRPr kumimoji="1" lang="en-US" altLang="zh-CN" sz="1600" dirty="0" smtClean="0"/>
          </a:p>
          <a:p>
            <a:pPr lvl="1"/>
            <a:r>
              <a:rPr kumimoji="1" lang="zh-CN" altLang="en-US" sz="1200" dirty="0" smtClean="0"/>
              <a:t>.</a:t>
            </a:r>
            <a:r>
              <a:rPr kumimoji="1" lang="en-US" altLang="zh-CN" sz="1200" dirty="0" smtClean="0"/>
              <a:t>text</a:t>
            </a:r>
            <a:r>
              <a:rPr kumimoji="1" lang="zh-CN" altLang="en-US" sz="1200" dirty="0" smtClean="0"/>
              <a:t>属性</a:t>
            </a:r>
            <a:endParaRPr kumimoji="1" lang="en-US" altLang="zh-CN" sz="1200" dirty="0"/>
          </a:p>
          <a:p>
            <a:r>
              <a:rPr kumimoji="1" lang="zh-CN" altLang="en-US" sz="1600" dirty="0" smtClean="0"/>
              <a:t>在</a:t>
            </a: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中设置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的自动换行和文字居中</a:t>
            </a:r>
            <a:endParaRPr kumimoji="1" lang="en-US" altLang="zh-CN" sz="1600" dirty="0"/>
          </a:p>
          <a:p>
            <a:pPr lvl="1"/>
            <a:r>
              <a:rPr kumimoji="1" lang="en-US" altLang="zh-CN" sz="1200" dirty="0" smtClean="0"/>
              <a:t>Lines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=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0</a:t>
            </a:r>
            <a:r>
              <a:rPr kumimoji="1" lang="zh-CN" altLang="en-US" sz="1200" dirty="0" smtClean="0"/>
              <a:t> 不限制行数，自动换行</a:t>
            </a:r>
            <a:endParaRPr kumimoji="1" lang="en-US" altLang="zh-CN" sz="1200" dirty="0" smtClean="0"/>
          </a:p>
          <a:p>
            <a:pPr lvl="1"/>
            <a:r>
              <a:rPr kumimoji="1" lang="en-US" altLang="zh-CN" sz="1200" dirty="0" smtClean="0"/>
              <a:t>Alignment</a:t>
            </a:r>
            <a:endParaRPr kumimoji="1" lang="en-US" altLang="zh-CN" sz="1200" dirty="0"/>
          </a:p>
          <a:p>
            <a:r>
              <a:rPr kumimoji="1" lang="en-US" altLang="zh-CN" sz="1600" dirty="0" smtClean="0"/>
              <a:t>NSArray</a:t>
            </a:r>
            <a:r>
              <a:rPr kumimoji="1" lang="zh-CN" altLang="en-US" sz="1600" dirty="0" smtClean="0"/>
              <a:t>的</a:t>
            </a:r>
            <a:r>
              <a:rPr kumimoji="1" lang="en-US" altLang="zh-CN" sz="1600" dirty="0" smtClean="0"/>
              <a:t>NSDictionary</a:t>
            </a:r>
            <a:r>
              <a:rPr kumimoji="1" lang="zh-CN" altLang="en-US" sz="1600" dirty="0" smtClean="0"/>
              <a:t>的简单使用，读写</a:t>
            </a:r>
            <a:r>
              <a:rPr kumimoji="1" lang="en-US" altLang="zh-CN" sz="1600" dirty="0" err="1" smtClean="0"/>
              <a:t>plist</a:t>
            </a:r>
            <a:r>
              <a:rPr kumimoji="1" lang="zh-CN" altLang="en-US" sz="1600" dirty="0" smtClean="0"/>
              <a:t>文件。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en-US" sz="1600" dirty="0" smtClean="0"/>
              <a:t>Plist文件的创建和读取</a:t>
            </a:r>
          </a:p>
          <a:p>
            <a:endParaRPr kumimoji="1" lang="en-US" altLang="en-US" sz="1600" dirty="0"/>
          </a:p>
          <a:p>
            <a:r>
              <a:rPr kumimoji="1" lang="zh-CN" altLang="en-US" sz="1600" dirty="0" smtClean="0"/>
              <a:t>属性的懒加载</a:t>
            </a:r>
            <a:r>
              <a:rPr kumimoji="1" lang="en-US" altLang="zh-CN" sz="1600" dirty="0" smtClean="0"/>
              <a:t>,</a:t>
            </a:r>
            <a:r>
              <a:rPr kumimoji="1" lang="zh-CN" altLang="en-US" sz="1600" dirty="0" smtClean="0"/>
              <a:t>通过重写属性</a:t>
            </a:r>
            <a:r>
              <a:rPr kumimoji="1" lang="en-US" altLang="zh-CN" sz="1600" dirty="0" smtClean="0"/>
              <a:t>get</a:t>
            </a:r>
            <a:r>
              <a:rPr kumimoji="1" lang="zh-CN" altLang="en-US" sz="1600" dirty="0" smtClean="0"/>
              <a:t>方法实现的懒加载。</a:t>
            </a:r>
            <a:endParaRPr kumimoji="1" lang="en-US" altLang="en-US" sz="1600" dirty="0" smtClean="0"/>
          </a:p>
          <a:p>
            <a:endParaRPr kumimoji="1" lang="en-US" altLang="zh-CN" sz="1600" dirty="0" smtClean="0"/>
          </a:p>
          <a:p>
            <a:r>
              <a:rPr kumimoji="1" lang="en-US" altLang="zh-CN" sz="1600" dirty="0" smtClean="0"/>
              <a:t>viewDidLoad</a:t>
            </a:r>
            <a:r>
              <a:rPr kumimoji="1" lang="zh-CN" altLang="en-US" sz="1600" dirty="0" smtClean="0"/>
              <a:t>方法的使用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err="1" smtClean="0"/>
              <a:t>UIButton</a:t>
            </a:r>
            <a:r>
              <a:rPr kumimoji="1" lang="zh-CN" altLang="en-US" sz="1600" dirty="0" smtClean="0"/>
              <a:t>的多种状态</a:t>
            </a:r>
            <a:r>
              <a:rPr kumimoji="1" lang="en-US" altLang="zh-CN" sz="1600" dirty="0" smtClean="0"/>
              <a:t>:Normal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Highlighted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Disabled</a:t>
            </a:r>
          </a:p>
        </p:txBody>
      </p:sp>
    </p:spTree>
    <p:extLst>
      <p:ext uri="{BB962C8B-B14F-4D97-AF65-F5344CB8AC3E}">
        <p14:creationId xmlns:p14="http://schemas.microsoft.com/office/powerpoint/2010/main" val="11485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使用纯代码</a:t>
            </a:r>
            <a:r>
              <a:rPr kumimoji="1" lang="zh-CN" altLang="en-US" dirty="0" smtClean="0"/>
              <a:t>的方式重写图片浏览器小案例（不要拖控件）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2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的基本设置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自动换行，设置</a:t>
            </a:r>
            <a:r>
              <a:rPr kumimoji="1" lang="en-US" altLang="zh-CN" sz="1600" dirty="0" smtClean="0"/>
              <a:t>Lines</a:t>
            </a:r>
            <a:r>
              <a:rPr kumimoji="1" lang="zh-CN" altLang="en-US" sz="1600" dirty="0" smtClean="0"/>
              <a:t>为</a:t>
            </a:r>
            <a:r>
              <a:rPr kumimoji="1" lang="zh-CN" altLang="zh-CN" sz="1600" dirty="0" smtClean="0"/>
              <a:t>0</a:t>
            </a:r>
            <a:r>
              <a:rPr kumimoji="1" lang="zh-CN" altLang="en-US" sz="1600" dirty="0" smtClean="0"/>
              <a:t>即可</a:t>
            </a:r>
            <a:endParaRPr kumimoji="1" lang="en-US" altLang="zh-CN" sz="1600" dirty="0" smtClean="0"/>
          </a:p>
        </p:txBody>
      </p:sp>
      <p:pic>
        <p:nvPicPr>
          <p:cNvPr id="7" name="图片 6" descr="QQ20140309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1905000"/>
            <a:ext cx="3175000" cy="15240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57200" y="3572211"/>
            <a:ext cx="8545214" cy="39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让</a:t>
            </a:r>
            <a:r>
              <a:rPr kumimoji="1" lang="en-US" altLang="zh-CN" sz="1600" dirty="0" smtClean="0"/>
              <a:t>UILabel</a:t>
            </a:r>
            <a:r>
              <a:rPr kumimoji="1" lang="zh-CN" altLang="en-US" sz="1600" dirty="0" smtClean="0"/>
              <a:t>的文字居中显示</a:t>
            </a:r>
            <a:endParaRPr kumimoji="1" lang="en-US" altLang="zh-CN" sz="1600" dirty="0" smtClean="0"/>
          </a:p>
        </p:txBody>
      </p:sp>
      <p:pic>
        <p:nvPicPr>
          <p:cNvPr id="8" name="图片 7" descr="QQ20140310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" y="4093466"/>
            <a:ext cx="3111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473202"/>
            <a:ext cx="8545214" cy="4656545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normal</a:t>
            </a:r>
            <a:r>
              <a:rPr kumimoji="1" lang="zh-CN" altLang="en-US" sz="1600" dirty="0"/>
              <a:t>（普通状态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默认情况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UIControlStateNormal</a:t>
            </a:r>
          </a:p>
          <a:p>
            <a:pPr marL="0" indent="0">
              <a:buNone/>
            </a:pPr>
            <a:endParaRPr kumimoji="1" lang="en-US" altLang="zh-CN" sz="1600" dirty="0"/>
          </a:p>
          <a:p>
            <a:r>
              <a:rPr kumimoji="1" lang="en-US" altLang="zh-CN" sz="1600" dirty="0"/>
              <a:t>highlighted</a:t>
            </a:r>
            <a:r>
              <a:rPr kumimoji="1" lang="zh-CN" altLang="en-US" sz="1600" dirty="0"/>
              <a:t>（高亮状态</a:t>
            </a:r>
            <a:r>
              <a:rPr kumimoji="1" lang="zh-CN" altLang="en-US" sz="1600" dirty="0" smtClean="0"/>
              <a:t>）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按钮被按</a:t>
            </a:r>
            <a:r>
              <a:rPr kumimoji="1" lang="zh-CN" altLang="en-US" sz="1600" dirty="0"/>
              <a:t>下去的时候（手指还未松开</a:t>
            </a:r>
            <a:r>
              <a:rPr kumimoji="1" lang="zh-CN" altLang="en-US" sz="1600" dirty="0" smtClean="0"/>
              <a:t>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lang="zh-CN" altLang="en-US" sz="1600" dirty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UIControlStateHighlighted</a:t>
            </a:r>
          </a:p>
          <a:p>
            <a:pPr>
              <a:buFont typeface="Wingdings" charset="2"/>
              <a:buChar char="Ø"/>
            </a:pPr>
            <a:endParaRPr kumimoji="1" lang="en-US" altLang="zh-CN" sz="1600" dirty="0">
              <a:solidFill>
                <a:srgbClr val="2E0D6E"/>
              </a:solidFill>
              <a:latin typeface="Menlo-Regular"/>
            </a:endParaRPr>
          </a:p>
          <a:p>
            <a:r>
              <a:rPr kumimoji="1" lang="en-US" altLang="zh-CN" sz="1600" dirty="0" smtClean="0"/>
              <a:t>disabled</a:t>
            </a:r>
            <a:r>
              <a:rPr kumimoji="1" lang="zh-CN" altLang="en-US" sz="1600" dirty="0" smtClean="0"/>
              <a:t>（失效状态，不可用状态）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如果</a:t>
            </a:r>
            <a:r>
              <a:rPr kumimoji="1" lang="en-US" altLang="zh-CN" sz="1600" dirty="0" smtClean="0"/>
              <a:t>enabled</a:t>
            </a:r>
            <a:r>
              <a:rPr kumimoji="1" lang="zh-CN" altLang="en-US" sz="1600" dirty="0" smtClean="0"/>
              <a:t>属性为</a:t>
            </a:r>
            <a:r>
              <a:rPr kumimoji="1" lang="en-US" altLang="zh-CN" sz="1600" dirty="0" smtClean="0"/>
              <a:t>NO</a:t>
            </a:r>
            <a:r>
              <a:rPr kumimoji="1" lang="zh-CN" altLang="en-US" sz="1600" dirty="0" smtClean="0"/>
              <a:t>，就是处于</a:t>
            </a:r>
            <a:r>
              <a:rPr kumimoji="1" lang="en-US" altLang="zh-CN" sz="1600" dirty="0" smtClean="0"/>
              <a:t>disable</a:t>
            </a:r>
            <a:r>
              <a:rPr kumimoji="1" lang="zh-CN" altLang="en-US" sz="1600" dirty="0" smtClean="0"/>
              <a:t>状态，代表按钮不可以被点击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zh-CN" altLang="en-US" sz="1600" dirty="0" smtClean="0">
                <a:solidFill>
                  <a:srgbClr val="2E0D6E"/>
                </a:solidFill>
                <a:latin typeface="Menlo-Regular"/>
              </a:rPr>
              <a:t>对应的枚举常量：</a:t>
            </a:r>
            <a:r>
              <a:rPr lang="en-US" altLang="zh-CN" sz="1600" dirty="0" smtClean="0">
                <a:solidFill>
                  <a:srgbClr val="2E0D6E"/>
                </a:solidFill>
                <a:latin typeface="Menlo-Regular"/>
              </a:rPr>
              <a:t>UIControlStateDisabled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</p:txBody>
      </p:sp>
      <p:pic>
        <p:nvPicPr>
          <p:cNvPr id="4" name="图片 3" descr="Inception_but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51" y="1473202"/>
            <a:ext cx="803070" cy="821322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7660450" y="3920395"/>
            <a:ext cx="1026350" cy="1049676"/>
            <a:chOff x="7660450" y="3920395"/>
            <a:chExt cx="1026350" cy="1049676"/>
          </a:xfrm>
        </p:grpSpPr>
        <p:pic>
          <p:nvPicPr>
            <p:cNvPr id="5" name="图片 4" descr="Inception_button副本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450" y="3920395"/>
              <a:ext cx="1026350" cy="1049676"/>
            </a:xfrm>
            <a:prstGeom prst="rect">
              <a:avLst/>
            </a:prstGeom>
          </p:spPr>
        </p:pic>
        <p:cxnSp>
          <p:nvCxnSpPr>
            <p:cNvPr id="7" name="直线连接符 6"/>
            <p:cNvCxnSpPr/>
            <p:nvPr/>
          </p:nvCxnSpPr>
          <p:spPr>
            <a:xfrm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7758968" y="4061415"/>
              <a:ext cx="927832" cy="7536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buttonpu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03" y="2656766"/>
            <a:ext cx="1389035" cy="104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UIImageView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b="1" dirty="0" smtClean="0">
                <a:solidFill>
                  <a:srgbClr val="FF6600"/>
                </a:solidFill>
              </a:rPr>
              <a:t>相同点</a:t>
            </a:r>
            <a:endParaRPr kumimoji="1" lang="en-US" altLang="zh-CN" sz="18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/>
              <a:t>都能显示图片</a:t>
            </a:r>
            <a:endParaRPr kumimoji="1" lang="en-US" altLang="zh-CN" sz="1800" dirty="0"/>
          </a:p>
          <a:p>
            <a:endParaRPr kumimoji="1" lang="en-US" altLang="zh-CN" sz="1800" b="1" dirty="0" smtClean="0">
              <a:solidFill>
                <a:srgbClr val="FF6600"/>
              </a:solidFill>
            </a:endParaRPr>
          </a:p>
          <a:p>
            <a:r>
              <a:rPr kumimoji="1" lang="zh-CN" altLang="en-US" sz="1800" b="1" dirty="0" smtClean="0">
                <a:solidFill>
                  <a:srgbClr val="FF6600"/>
                </a:solidFill>
              </a:rPr>
              <a:t>不同点</a:t>
            </a:r>
            <a:endParaRPr kumimoji="1" lang="en-US" altLang="zh-CN" sz="18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默认情况就能监听点击事件，而</a:t>
            </a:r>
            <a:r>
              <a:rPr kumimoji="1" lang="en-US" altLang="zh-CN" sz="1800" dirty="0" smtClean="0"/>
              <a:t>UIImageView</a:t>
            </a:r>
            <a:r>
              <a:rPr kumimoji="1" lang="zh-CN" altLang="en-US" sz="1800" dirty="0" smtClean="0"/>
              <a:t>默认情况下不能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可以在不同状态下显示不同的图片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既能显示文字，又能显示图片</a:t>
            </a:r>
            <a:endParaRPr kumimoji="1" lang="en-US" altLang="zh-CN" sz="1800" dirty="0"/>
          </a:p>
          <a:p>
            <a:endParaRPr kumimoji="1" lang="en-US" altLang="zh-CN" sz="1800" b="1" dirty="0" smtClean="0">
              <a:solidFill>
                <a:srgbClr val="FF6600"/>
              </a:solidFill>
            </a:endParaRPr>
          </a:p>
          <a:p>
            <a:r>
              <a:rPr kumimoji="1" lang="zh-CN" altLang="en-US" sz="1800" b="1" dirty="0" smtClean="0">
                <a:solidFill>
                  <a:srgbClr val="FF6600"/>
                </a:solidFill>
              </a:rPr>
              <a:t>如何选择</a:t>
            </a:r>
            <a:endParaRPr kumimoji="1" lang="en-US" altLang="zh-CN" sz="1800" b="1" dirty="0" smtClean="0">
              <a:solidFill>
                <a:srgbClr val="FF6600"/>
              </a:solidFill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UIButton</a:t>
            </a:r>
            <a:r>
              <a:rPr kumimoji="1" lang="zh-CN" altLang="en-US" sz="1800" dirty="0" smtClean="0"/>
              <a:t>：需要显示图片，点击图片后需要做一些特定的操作</a:t>
            </a:r>
            <a:endParaRPr kumimoji="1" lang="en-US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800" dirty="0" smtClean="0"/>
              <a:t>UIImageView</a:t>
            </a:r>
            <a:r>
              <a:rPr kumimoji="1" lang="zh-CN" altLang="en-US" sz="1800" dirty="0" smtClean="0"/>
              <a:t>：仅仅需要显示图片，点击图片后不需要做任何事情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48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NSArray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NSDictionary</a:t>
            </a:r>
            <a:r>
              <a:rPr kumimoji="1" lang="zh-CN" altLang="en-US" dirty="0" smtClean="0"/>
              <a:t>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73854"/>
            <a:ext cx="8545214" cy="4583505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当图片内容非常多时，“根据</a:t>
            </a:r>
            <a:r>
              <a:rPr kumimoji="1" lang="en-US" altLang="zh-CN" sz="1600" dirty="0" smtClean="0"/>
              <a:t>index</a:t>
            </a:r>
            <a:r>
              <a:rPr kumimoji="1" lang="zh-CN" altLang="en-US" sz="1600" dirty="0" smtClean="0"/>
              <a:t>来设置内容”的代码就不具备扩展性，要经常改动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为了改变现状，可以考虑将图片数据线保存到一个数组中，数组中有序地放着很多字典，一个字典代表一张图片数据，包含了图片名、图片描述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strong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*images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由于只需要初始化一次图片数据，因此放在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get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方法中初始化</a:t>
            </a: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6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en-US" altLang="en-US" sz="1600" dirty="0" err="1" smtClean="0">
                <a:solidFill>
                  <a:srgbClr val="000000"/>
                </a:solidFill>
                <a:latin typeface="Menlo-Regular"/>
              </a:rPr>
              <a:t>将属性放在get方法中初始化的方式，称为“懒加载</a:t>
            </a:r>
            <a:r>
              <a:rPr kumimoji="1" lang="en-US" altLang="en-US" sz="1600" dirty="0" smtClean="0">
                <a:solidFill>
                  <a:srgbClr val="000000"/>
                </a:solidFill>
                <a:latin typeface="Menlo-Regular"/>
              </a:rPr>
              <a:t>”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\”</a:t>
            </a:r>
            <a:r>
              <a:rPr kumimoji="1" lang="zh-CN" altLang="en-US" sz="1600" dirty="0" smtClean="0">
                <a:solidFill>
                  <a:srgbClr val="000000"/>
                </a:solidFill>
                <a:latin typeface="Menlo-Regular"/>
              </a:rPr>
              <a:t>延迟加载</a:t>
            </a:r>
            <a:r>
              <a:rPr kumimoji="1" lang="en-US" altLang="zh-CN" sz="1600" dirty="0" smtClean="0">
                <a:solidFill>
                  <a:srgbClr val="000000"/>
                </a:solidFill>
                <a:latin typeface="Menlo-Regular"/>
              </a:rPr>
              <a:t>”</a:t>
            </a:r>
          </a:p>
          <a:p>
            <a:pPr marL="0" indent="0">
              <a:buNone/>
            </a:pPr>
            <a:endParaRPr kumimoji="1" lang="en-US" altLang="zh-CN" sz="1600" dirty="0" smtClean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001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1713</TotalTime>
  <Words>578</Words>
  <Application>Microsoft Macintosh PowerPoint</Application>
  <PresentationFormat>全屏显示(4:3)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默认主题</vt:lpstr>
      <vt:lpstr>图片浏览器</vt:lpstr>
      <vt:lpstr>小案例简介</vt:lpstr>
      <vt:lpstr>掌握</vt:lpstr>
      <vt:lpstr>掌握</vt:lpstr>
      <vt:lpstr>作业</vt:lpstr>
      <vt:lpstr>UILabel的基本设置</vt:lpstr>
      <vt:lpstr>UIButton的状态</vt:lpstr>
      <vt:lpstr>UIButton和UIImageView</vt:lpstr>
      <vt:lpstr>NSArray和NSDictionary的使用</vt:lpstr>
      <vt:lpstr>什么是Plist文件</vt:lpstr>
      <vt:lpstr>创建Plist文件</vt:lpstr>
      <vt:lpstr>解析Plist文件</vt:lpstr>
      <vt:lpstr>Plist文件的解析过程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apple apple</cp:lastModifiedBy>
  <cp:revision>809</cp:revision>
  <dcterms:created xsi:type="dcterms:W3CDTF">2013-07-22T07:36:09Z</dcterms:created>
  <dcterms:modified xsi:type="dcterms:W3CDTF">2015-02-06T09:02:29Z</dcterms:modified>
</cp:coreProperties>
</file>