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79" r:id="rId3"/>
    <p:sldId id="280" r:id="rId4"/>
    <p:sldId id="2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30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8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8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5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9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4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8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5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7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8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79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er.musleh120@gmail.com" TargetMode="External"/><Relationship Id="rId2" Type="http://schemas.openxmlformats.org/officeDocument/2006/relationships/hyperlink" Target="mailto:yznbrhm77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ohammadsuperpower1996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137" y="1077735"/>
            <a:ext cx="11443063" cy="666302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400" dirty="0"/>
              <a:t>Alzheimer's disease tracking system</a:t>
            </a:r>
            <a:endParaRPr lang="en-US" sz="4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875668-4C5B-371B-0629-FA8526F34018}"/>
              </a:ext>
            </a:extLst>
          </p:cNvPr>
          <p:cNvSpPr txBox="1">
            <a:spLocks/>
          </p:cNvSpPr>
          <p:nvPr/>
        </p:nvSpPr>
        <p:spPr>
          <a:xfrm>
            <a:off x="5370829" y="2361879"/>
            <a:ext cx="1271816" cy="56095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829" y="2251843"/>
            <a:ext cx="1329211" cy="578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ea typeface="MS Mincho"/>
              </a:rPr>
              <a:t>Students:</a:t>
            </a:r>
            <a:endParaRPr lang="en-US" sz="1600" dirty="0">
              <a:effectLst/>
              <a:latin typeface="Tahoma" panose="020B0604030504040204" pitchFamily="34" charset="0"/>
              <a:ea typeface="MS Mincho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28244"/>
              </p:ext>
            </p:extLst>
          </p:nvPr>
        </p:nvGraphicFramePr>
        <p:xfrm>
          <a:off x="1920239" y="3337884"/>
          <a:ext cx="9366069" cy="9601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09994">
                  <a:extLst>
                    <a:ext uri="{9D8B030D-6E8A-4147-A177-3AD203B41FA5}">
                      <a16:colId xmlns:a16="http://schemas.microsoft.com/office/drawing/2014/main" val="603269023"/>
                    </a:ext>
                  </a:extLst>
                </a:gridCol>
                <a:gridCol w="1419517">
                  <a:extLst>
                    <a:ext uri="{9D8B030D-6E8A-4147-A177-3AD203B41FA5}">
                      <a16:colId xmlns:a16="http://schemas.microsoft.com/office/drawing/2014/main" val="1450629087"/>
                    </a:ext>
                  </a:extLst>
                </a:gridCol>
                <a:gridCol w="4436558">
                  <a:extLst>
                    <a:ext uri="{9D8B030D-6E8A-4147-A177-3AD203B41FA5}">
                      <a16:colId xmlns:a16="http://schemas.microsoft.com/office/drawing/2014/main" val="3204087476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reflection blurRad="6350" stA="53000" endA="300" endPos="35500" dir="5400000" sy="-90000" algn="bl"/>
                          </a:effectLst>
                        </a:rPr>
                        <a:t>Yazan Mohammad Amin 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>
                            <a:outerShdw blurRad="63500" dist="50800" dir="135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202010454</a:t>
                      </a:r>
                      <a:endParaRPr lang="en-US" sz="1400">
                        <a:solidFill>
                          <a:schemeClr val="accent5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  <a:hlinkClick r:id="rId2"/>
                        </a:rPr>
                        <a:t>yznbrhm77@gmail.com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82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reflection blurRad="6350" stA="53000" endA="300" endPos="35500" dir="5400000" sy="-90000" algn="bl"/>
                          </a:effectLst>
                        </a:rPr>
                        <a:t>Nasser Musleh </a:t>
                      </a:r>
                      <a:endParaRPr lang="en-US" sz="140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>
                            <a:outerShdw blurRad="63500" dist="50800" dir="135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201910745</a:t>
                      </a:r>
                      <a:endParaRPr lang="en-US" sz="1400" dirty="0">
                        <a:solidFill>
                          <a:schemeClr val="accent5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  <a:hlinkClick r:id="rId3"/>
                        </a:rPr>
                        <a:t>naser.musleh120@gmail.com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146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reflection blurRad="6350" stA="53000" endA="300" endPos="35500" dir="5400000" sy="-90000" algn="bl"/>
                          </a:effectLst>
                        </a:rPr>
                        <a:t>Mohammad </a:t>
                      </a: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reflection blurRad="6350" stA="53000" endA="300" endPos="35500" dir="5400000" sy="-90000" algn="bl"/>
                          </a:effectLst>
                        </a:rPr>
                        <a:t>Nimer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reflection blurRad="6350" stA="53000" endA="300" endPos="35500" dir="5400000" sy="-90000" algn="bl"/>
                          </a:effectLst>
                        </a:rPr>
                        <a:t> </a:t>
                      </a:r>
                      <a:endParaRPr lang="en-US" sz="1400" dirty="0">
                        <a:solidFill>
                          <a:schemeClr val="accent6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5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>
                            <a:outerShdw blurRad="63500" dist="50800" dir="13500000" sx="0" sy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201910253</a:t>
                      </a:r>
                      <a:endParaRPr lang="en-US" sz="1400" dirty="0">
                        <a:solidFill>
                          <a:schemeClr val="accent5"/>
                        </a:solidFill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  <a:hlinkClick r:id="rId4"/>
                        </a:rPr>
                        <a:t>mohammadsuperpower1996@gmail.com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06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4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468970" cy="1049235"/>
          </a:xfrm>
        </p:spPr>
        <p:txBody>
          <a:bodyPr/>
          <a:lstStyle/>
          <a:p>
            <a:r>
              <a:rPr lang="en-US" dirty="0" smtClean="0"/>
              <a:t>What is a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269995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WBS stands for work breakdown structure.  It is a hierarchical analysis of a project into phases, deliverables and work packages.  For your Change Dashboard project, the work breakdown structure might include tasks such as </a:t>
            </a:r>
            <a:r>
              <a:rPr lang="en-US" sz="2400" dirty="0" smtClean="0"/>
              <a:t>initiation, </a:t>
            </a:r>
            <a:r>
              <a:rPr lang="en-US" sz="2400" dirty="0"/>
              <a:t>planning, executing, </a:t>
            </a:r>
            <a:r>
              <a:rPr lang="en-US" sz="2400" dirty="0" smtClean="0"/>
              <a:t>control, </a:t>
            </a:r>
            <a:r>
              <a:rPr lang="en-US" sz="2400" dirty="0"/>
              <a:t>and </a:t>
            </a:r>
            <a:r>
              <a:rPr lang="en-US" sz="2400" dirty="0" smtClean="0"/>
              <a:t>closeout, </a:t>
            </a:r>
            <a:r>
              <a:rPr lang="en-US" sz="2400" dirty="0"/>
              <a:t>broken down into more detailed elements to better manage the project.</a:t>
            </a:r>
          </a:p>
        </p:txBody>
      </p:sp>
    </p:spTree>
    <p:extLst>
      <p:ext uri="{BB962C8B-B14F-4D97-AF65-F5344CB8AC3E}">
        <p14:creationId xmlns:p14="http://schemas.microsoft.com/office/powerpoint/2010/main" val="5273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963" y="73510"/>
            <a:ext cx="9291215" cy="654795"/>
          </a:xfrm>
        </p:spPr>
        <p:txBody>
          <a:bodyPr/>
          <a:lstStyle/>
          <a:p>
            <a:r>
              <a:rPr lang="en-US" dirty="0" smtClean="0"/>
              <a:t>work </a:t>
            </a:r>
            <a:r>
              <a:rPr lang="en-US" dirty="0"/>
              <a:t>breakdown </a:t>
            </a:r>
            <a:r>
              <a:rPr lang="en-US" dirty="0" smtClean="0"/>
              <a:t>structure (WBS)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96155" y="708565"/>
            <a:ext cx="3972445" cy="3924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</a:rPr>
              <a:t>Alzheimer's</a:t>
            </a:r>
            <a:endParaRPr lang="en-US" sz="4800" b="1" dirty="0">
              <a:ln w="0"/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21" idx="2"/>
            <a:endCxn id="24" idx="0"/>
          </p:cNvCxnSpPr>
          <p:nvPr/>
        </p:nvCxnSpPr>
        <p:spPr>
          <a:xfrm>
            <a:off x="1307034" y="3702372"/>
            <a:ext cx="6794" cy="39549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01009" y="1314751"/>
            <a:ext cx="1535289" cy="53057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Planning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5466" y="1299340"/>
            <a:ext cx="1535289" cy="53057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Times New Roman" panose="02020603050405020304" pitchFamily="18" charset="0"/>
              </a:rPr>
              <a:t>Initiation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6183" y="2203760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Define Objectives</a:t>
            </a:r>
            <a:endParaRPr lang="en-US" sz="1500" dirty="0"/>
          </a:p>
        </p:txBody>
      </p:sp>
      <p:sp>
        <p:nvSpPr>
          <p:cNvPr id="21" name="Rectangle 20"/>
          <p:cNvSpPr/>
          <p:nvPr/>
        </p:nvSpPr>
        <p:spPr>
          <a:xfrm>
            <a:off x="564488" y="3108234"/>
            <a:ext cx="1485091" cy="59413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Identify Stakeholders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4914734" y="1328680"/>
            <a:ext cx="1535289" cy="5305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884451" y="1332488"/>
            <a:ext cx="1535289" cy="53057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6183" y="4097865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Develop Charter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10505743" y="1305807"/>
            <a:ext cx="1535289" cy="53057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Closeout</a:t>
            </a:r>
            <a:endParaRPr lang="en-US" dirty="0"/>
          </a:p>
        </p:txBody>
      </p:sp>
      <p:cxnSp>
        <p:nvCxnSpPr>
          <p:cNvPr id="28" name="Elbow Connector 27"/>
          <p:cNvCxnSpPr>
            <a:stCxn id="10" idx="2"/>
            <a:endCxn id="25" idx="0"/>
          </p:cNvCxnSpPr>
          <p:nvPr/>
        </p:nvCxnSpPr>
        <p:spPr>
          <a:xfrm rot="16200000" flipH="1">
            <a:off x="8375466" y="-1592116"/>
            <a:ext cx="204835" cy="559101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46183" y="4957292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Kickoff Meeting </a:t>
            </a:r>
            <a:endParaRPr lang="en-US" sz="1500" dirty="0"/>
          </a:p>
        </p:txBody>
      </p:sp>
      <p:cxnSp>
        <p:nvCxnSpPr>
          <p:cNvPr id="38" name="Elbow Connector 37"/>
          <p:cNvCxnSpPr>
            <a:stCxn id="10" idx="2"/>
            <a:endCxn id="19" idx="0"/>
          </p:cNvCxnSpPr>
          <p:nvPr/>
        </p:nvCxnSpPr>
        <p:spPr>
          <a:xfrm rot="5400000">
            <a:off x="3393561" y="-989477"/>
            <a:ext cx="198368" cy="4379267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2"/>
            <a:endCxn id="17" idx="0"/>
          </p:cNvCxnSpPr>
          <p:nvPr/>
        </p:nvCxnSpPr>
        <p:spPr>
          <a:xfrm rot="5400000">
            <a:off x="4468627" y="100999"/>
            <a:ext cx="213779" cy="2213724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2"/>
            <a:endCxn id="22" idx="0"/>
          </p:cNvCxnSpPr>
          <p:nvPr/>
        </p:nvCxnSpPr>
        <p:spPr>
          <a:xfrm rot="16200000" flipH="1">
            <a:off x="5568524" y="1214825"/>
            <a:ext cx="22770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23" idx="0"/>
          </p:cNvCxnSpPr>
          <p:nvPr/>
        </p:nvCxnSpPr>
        <p:spPr>
          <a:xfrm rot="16200000" flipH="1">
            <a:off x="7051479" y="-268129"/>
            <a:ext cx="231516" cy="296971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2"/>
            <a:endCxn id="21" idx="0"/>
          </p:cNvCxnSpPr>
          <p:nvPr/>
        </p:nvCxnSpPr>
        <p:spPr>
          <a:xfrm flipH="1">
            <a:off x="1307034" y="2734338"/>
            <a:ext cx="6794" cy="37389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27" idx="2"/>
            <a:endCxn id="255" idx="0"/>
          </p:cNvCxnSpPr>
          <p:nvPr/>
        </p:nvCxnSpPr>
        <p:spPr>
          <a:xfrm flipH="1">
            <a:off x="6934285" y="5125037"/>
            <a:ext cx="1" cy="31737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9" idx="2"/>
            <a:endCxn id="20" idx="0"/>
          </p:cNvCxnSpPr>
          <p:nvPr/>
        </p:nvCxnSpPr>
        <p:spPr>
          <a:xfrm>
            <a:off x="1303111" y="1829918"/>
            <a:ext cx="10717" cy="37384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80" idx="2"/>
            <a:endCxn id="78" idx="0"/>
          </p:cNvCxnSpPr>
          <p:nvPr/>
        </p:nvCxnSpPr>
        <p:spPr>
          <a:xfrm flipH="1">
            <a:off x="3452690" y="2815201"/>
            <a:ext cx="18762" cy="3771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29" idx="2"/>
            <a:endCxn id="227" idx="0"/>
          </p:cNvCxnSpPr>
          <p:nvPr/>
        </p:nvCxnSpPr>
        <p:spPr>
          <a:xfrm flipH="1">
            <a:off x="6934286" y="2780692"/>
            <a:ext cx="3935" cy="181376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2"/>
            <a:endCxn id="36" idx="0"/>
          </p:cNvCxnSpPr>
          <p:nvPr/>
        </p:nvCxnSpPr>
        <p:spPr>
          <a:xfrm>
            <a:off x="1313828" y="4628443"/>
            <a:ext cx="0" cy="328849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2"/>
            <a:endCxn id="80" idx="0"/>
          </p:cNvCxnSpPr>
          <p:nvPr/>
        </p:nvCxnSpPr>
        <p:spPr>
          <a:xfrm>
            <a:off x="3468654" y="1845329"/>
            <a:ext cx="2798" cy="43929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6" idx="2"/>
            <a:endCxn id="77" idx="0"/>
          </p:cNvCxnSpPr>
          <p:nvPr/>
        </p:nvCxnSpPr>
        <p:spPr>
          <a:xfrm>
            <a:off x="3446635" y="4606666"/>
            <a:ext cx="6333" cy="34334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8" idx="2"/>
            <a:endCxn id="76" idx="0"/>
          </p:cNvCxnSpPr>
          <p:nvPr/>
        </p:nvCxnSpPr>
        <p:spPr>
          <a:xfrm flipH="1">
            <a:off x="3446635" y="3686780"/>
            <a:ext cx="6055" cy="3893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462737" y="4076088"/>
            <a:ext cx="1967795" cy="530578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Develop Schedule</a:t>
            </a:r>
            <a:endParaRPr lang="en-US" sz="1500" dirty="0"/>
          </a:p>
        </p:txBody>
      </p:sp>
      <p:sp>
        <p:nvSpPr>
          <p:cNvPr id="77" name="Rectangle 76"/>
          <p:cNvSpPr/>
          <p:nvPr/>
        </p:nvSpPr>
        <p:spPr>
          <a:xfrm>
            <a:off x="2456105" y="4950015"/>
            <a:ext cx="1993726" cy="530578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Risk Assessment </a:t>
            </a:r>
            <a:endParaRPr lang="en-US" sz="1500" dirty="0"/>
          </a:p>
        </p:txBody>
      </p:sp>
      <p:sp>
        <p:nvSpPr>
          <p:cNvPr id="78" name="Rectangle 77"/>
          <p:cNvSpPr/>
          <p:nvPr/>
        </p:nvSpPr>
        <p:spPr>
          <a:xfrm>
            <a:off x="2582738" y="3192301"/>
            <a:ext cx="1739903" cy="494479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Define Scope</a:t>
            </a:r>
            <a:endParaRPr lang="en-US" sz="1500" dirty="0"/>
          </a:p>
        </p:txBody>
      </p:sp>
      <p:sp>
        <p:nvSpPr>
          <p:cNvPr id="79" name="Rectangle 78"/>
          <p:cNvSpPr/>
          <p:nvPr/>
        </p:nvSpPr>
        <p:spPr>
          <a:xfrm>
            <a:off x="4449831" y="2633864"/>
            <a:ext cx="1535289" cy="530578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User Interviews</a:t>
            </a:r>
            <a:endParaRPr lang="en-US" sz="1500" dirty="0"/>
          </a:p>
        </p:txBody>
      </p:sp>
      <p:sp>
        <p:nvSpPr>
          <p:cNvPr id="80" name="Rectangle 79"/>
          <p:cNvSpPr/>
          <p:nvPr/>
        </p:nvSpPr>
        <p:spPr>
          <a:xfrm>
            <a:off x="2636074" y="2284623"/>
            <a:ext cx="1670756" cy="530578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Requirements Gathering </a:t>
            </a:r>
            <a:endParaRPr lang="en-US" sz="1500" dirty="0"/>
          </a:p>
        </p:txBody>
      </p:sp>
      <p:cxnSp>
        <p:nvCxnSpPr>
          <p:cNvPr id="97" name="Elbow Connector 96"/>
          <p:cNvCxnSpPr>
            <a:stCxn id="80" idx="3"/>
            <a:endCxn id="79" idx="0"/>
          </p:cNvCxnSpPr>
          <p:nvPr/>
        </p:nvCxnSpPr>
        <p:spPr>
          <a:xfrm>
            <a:off x="4306830" y="2549912"/>
            <a:ext cx="910646" cy="83952"/>
          </a:xfrm>
          <a:prstGeom prst="bentConnector2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884086" y="2385858"/>
            <a:ext cx="1535289" cy="443480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System Testing </a:t>
            </a:r>
            <a:endParaRPr lang="en-US" sz="1500" dirty="0"/>
          </a:p>
        </p:txBody>
      </p:sp>
      <p:sp>
        <p:nvSpPr>
          <p:cNvPr id="170" name="Rectangle 169"/>
          <p:cNvSpPr/>
          <p:nvPr/>
        </p:nvSpPr>
        <p:spPr>
          <a:xfrm>
            <a:off x="7814735" y="5018434"/>
            <a:ext cx="1732140" cy="530578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Monitor Progress and Budget </a:t>
            </a:r>
            <a:endParaRPr lang="en-US" sz="1500" dirty="0"/>
          </a:p>
        </p:txBody>
      </p:sp>
      <p:sp>
        <p:nvSpPr>
          <p:cNvPr id="171" name="Rectangle 170"/>
          <p:cNvSpPr/>
          <p:nvPr/>
        </p:nvSpPr>
        <p:spPr>
          <a:xfrm>
            <a:off x="7858950" y="4061019"/>
            <a:ext cx="1622779" cy="530578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Bug Fixing and Testing Iteration </a:t>
            </a:r>
            <a:endParaRPr lang="en-US" sz="1500" dirty="0"/>
          </a:p>
        </p:txBody>
      </p:sp>
      <p:sp>
        <p:nvSpPr>
          <p:cNvPr id="172" name="Rectangle 171"/>
          <p:cNvSpPr/>
          <p:nvPr/>
        </p:nvSpPr>
        <p:spPr>
          <a:xfrm>
            <a:off x="7817172" y="3204619"/>
            <a:ext cx="1706334" cy="500934"/>
          </a:xfrm>
          <a:prstGeom prst="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Acceptance Testing</a:t>
            </a:r>
            <a:endParaRPr lang="en-US" sz="1400" dirty="0"/>
          </a:p>
        </p:txBody>
      </p:sp>
      <p:cxnSp>
        <p:nvCxnSpPr>
          <p:cNvPr id="173" name="Straight Connector 172"/>
          <p:cNvCxnSpPr>
            <a:stCxn id="172" idx="2"/>
            <a:endCxn id="171" idx="0"/>
          </p:cNvCxnSpPr>
          <p:nvPr/>
        </p:nvCxnSpPr>
        <p:spPr>
          <a:xfrm>
            <a:off x="8670339" y="3705553"/>
            <a:ext cx="1" cy="35546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55" idx="0"/>
            <a:endCxn id="354" idx="2"/>
          </p:cNvCxnSpPr>
          <p:nvPr/>
        </p:nvCxnSpPr>
        <p:spPr>
          <a:xfrm flipH="1" flipV="1">
            <a:off x="11291655" y="5414182"/>
            <a:ext cx="4562" cy="175502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9" idx="2"/>
            <a:endCxn id="172" idx="0"/>
          </p:cNvCxnSpPr>
          <p:nvPr/>
        </p:nvCxnSpPr>
        <p:spPr>
          <a:xfrm>
            <a:off x="8651731" y="2829338"/>
            <a:ext cx="18608" cy="37528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5" idx="2"/>
            <a:endCxn id="230" idx="0"/>
          </p:cNvCxnSpPr>
          <p:nvPr/>
        </p:nvCxnSpPr>
        <p:spPr>
          <a:xfrm>
            <a:off x="11273388" y="1836385"/>
            <a:ext cx="15151" cy="289958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23" idx="2"/>
            <a:endCxn id="169" idx="0"/>
          </p:cNvCxnSpPr>
          <p:nvPr/>
        </p:nvCxnSpPr>
        <p:spPr>
          <a:xfrm flipH="1">
            <a:off x="8651731" y="1863066"/>
            <a:ext cx="365" cy="52279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1" idx="2"/>
            <a:endCxn id="170" idx="0"/>
          </p:cNvCxnSpPr>
          <p:nvPr/>
        </p:nvCxnSpPr>
        <p:spPr>
          <a:xfrm>
            <a:off x="8670340" y="4591597"/>
            <a:ext cx="10465" cy="4268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" idx="2"/>
            <a:endCxn id="229" idx="0"/>
          </p:cNvCxnSpPr>
          <p:nvPr/>
        </p:nvCxnSpPr>
        <p:spPr>
          <a:xfrm rot="16200000" flipH="1">
            <a:off x="6114872" y="1426765"/>
            <a:ext cx="390856" cy="1255842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6166641" y="4594459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Frontend </a:t>
            </a:r>
          </a:p>
          <a:p>
            <a:pPr algn="ctr"/>
            <a:r>
              <a:rPr lang="en-US" sz="1500" dirty="0" smtClean="0"/>
              <a:t>Development </a:t>
            </a:r>
            <a:endParaRPr lang="en-US" sz="1500" dirty="0"/>
          </a:p>
        </p:txBody>
      </p:sp>
      <p:sp>
        <p:nvSpPr>
          <p:cNvPr id="228" name="Rectangle 227"/>
          <p:cNvSpPr/>
          <p:nvPr/>
        </p:nvSpPr>
        <p:spPr>
          <a:xfrm>
            <a:off x="4914737" y="3273687"/>
            <a:ext cx="1535289" cy="530578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System Architecture</a:t>
            </a:r>
            <a:endParaRPr lang="en-US" sz="1500" dirty="0"/>
          </a:p>
        </p:txBody>
      </p:sp>
      <p:sp>
        <p:nvSpPr>
          <p:cNvPr id="229" name="Rectangle 228"/>
          <p:cNvSpPr/>
          <p:nvPr/>
        </p:nvSpPr>
        <p:spPr>
          <a:xfrm>
            <a:off x="6170576" y="2250114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Technical Design </a:t>
            </a:r>
            <a:endParaRPr lang="en-US" sz="1500" dirty="0"/>
          </a:p>
        </p:txBody>
      </p:sp>
      <p:sp>
        <p:nvSpPr>
          <p:cNvPr id="230" name="Rectangle 229"/>
          <p:cNvSpPr/>
          <p:nvPr/>
        </p:nvSpPr>
        <p:spPr>
          <a:xfrm>
            <a:off x="10419868" y="2126343"/>
            <a:ext cx="1737342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 User Training Materials</a:t>
            </a:r>
            <a:endParaRPr lang="en-US" sz="1200" dirty="0"/>
          </a:p>
        </p:txBody>
      </p:sp>
      <p:sp>
        <p:nvSpPr>
          <p:cNvPr id="255" name="Rectangle 254"/>
          <p:cNvSpPr/>
          <p:nvPr/>
        </p:nvSpPr>
        <p:spPr>
          <a:xfrm>
            <a:off x="6166640" y="5442409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Backend</a:t>
            </a:r>
            <a:endParaRPr lang="en-US" sz="1500" dirty="0"/>
          </a:p>
          <a:p>
            <a:pPr algn="ctr"/>
            <a:r>
              <a:rPr lang="en-US" sz="1500" dirty="0"/>
              <a:t>Development </a:t>
            </a:r>
          </a:p>
        </p:txBody>
      </p:sp>
      <p:cxnSp>
        <p:nvCxnSpPr>
          <p:cNvPr id="273" name="Elbow Connector 272"/>
          <p:cNvCxnSpPr>
            <a:stCxn id="229" idx="2"/>
            <a:endCxn id="228" idx="3"/>
          </p:cNvCxnSpPr>
          <p:nvPr/>
        </p:nvCxnSpPr>
        <p:spPr>
          <a:xfrm rot="5400000">
            <a:off x="6314982" y="2915737"/>
            <a:ext cx="758284" cy="488195"/>
          </a:xfrm>
          <a:prstGeom prst="bentConnector2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4914737" y="3916656"/>
            <a:ext cx="1535289" cy="530578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Database Design </a:t>
            </a:r>
            <a:endParaRPr lang="en-US" sz="1500" dirty="0"/>
          </a:p>
        </p:txBody>
      </p:sp>
      <p:cxnSp>
        <p:nvCxnSpPr>
          <p:cNvPr id="288" name="Elbow Connector 287"/>
          <p:cNvCxnSpPr>
            <a:stCxn id="229" idx="2"/>
            <a:endCxn id="287" idx="3"/>
          </p:cNvCxnSpPr>
          <p:nvPr/>
        </p:nvCxnSpPr>
        <p:spPr>
          <a:xfrm rot="5400000">
            <a:off x="5993498" y="3237221"/>
            <a:ext cx="1401253" cy="488195"/>
          </a:xfrm>
          <a:prstGeom prst="bentConnector2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1" name="Rectangle 350"/>
          <p:cNvSpPr/>
          <p:nvPr/>
        </p:nvSpPr>
        <p:spPr>
          <a:xfrm>
            <a:off x="9626590" y="3538976"/>
            <a:ext cx="1551732" cy="530578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Technical </a:t>
            </a:r>
          </a:p>
          <a:p>
            <a:pPr algn="ctr"/>
            <a:r>
              <a:rPr lang="en-US" sz="1500" dirty="0" smtClean="0"/>
              <a:t>Documentation</a:t>
            </a:r>
            <a:endParaRPr lang="en-US" sz="1500" dirty="0"/>
          </a:p>
        </p:txBody>
      </p:sp>
      <p:sp>
        <p:nvSpPr>
          <p:cNvPr id="352" name="Rectangle 351"/>
          <p:cNvSpPr/>
          <p:nvPr/>
        </p:nvSpPr>
        <p:spPr>
          <a:xfrm>
            <a:off x="10469370" y="2842945"/>
            <a:ext cx="1633212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Create Project Documentation</a:t>
            </a:r>
            <a:endParaRPr lang="en-US" sz="1500" dirty="0"/>
          </a:p>
        </p:txBody>
      </p:sp>
      <p:sp>
        <p:nvSpPr>
          <p:cNvPr id="353" name="Rectangle 352"/>
          <p:cNvSpPr/>
          <p:nvPr/>
        </p:nvSpPr>
        <p:spPr>
          <a:xfrm>
            <a:off x="10511422" y="4181945"/>
            <a:ext cx="1523932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Finalize Project Documentation </a:t>
            </a:r>
            <a:endParaRPr lang="en-US" sz="1500" dirty="0"/>
          </a:p>
        </p:txBody>
      </p:sp>
      <p:sp>
        <p:nvSpPr>
          <p:cNvPr id="354" name="Rectangle 353"/>
          <p:cNvSpPr/>
          <p:nvPr/>
        </p:nvSpPr>
        <p:spPr>
          <a:xfrm>
            <a:off x="10524010" y="4883604"/>
            <a:ext cx="1535289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Performance Evaluation </a:t>
            </a:r>
            <a:endParaRPr lang="en-US" sz="1500" dirty="0"/>
          </a:p>
        </p:txBody>
      </p:sp>
      <p:sp>
        <p:nvSpPr>
          <p:cNvPr id="355" name="Rectangle 354"/>
          <p:cNvSpPr/>
          <p:nvPr/>
        </p:nvSpPr>
        <p:spPr>
          <a:xfrm>
            <a:off x="10469370" y="5589684"/>
            <a:ext cx="1653693" cy="530578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Project Review Meeting </a:t>
            </a:r>
            <a:endParaRPr lang="en-US" sz="1500" dirty="0"/>
          </a:p>
        </p:txBody>
      </p:sp>
      <p:cxnSp>
        <p:nvCxnSpPr>
          <p:cNvPr id="358" name="Straight Connector 357"/>
          <p:cNvCxnSpPr>
            <a:stCxn id="230" idx="2"/>
            <a:endCxn id="352" idx="0"/>
          </p:cNvCxnSpPr>
          <p:nvPr/>
        </p:nvCxnSpPr>
        <p:spPr>
          <a:xfrm flipH="1">
            <a:off x="11285976" y="2656921"/>
            <a:ext cx="2563" cy="186024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stCxn id="352" idx="2"/>
            <a:endCxn id="353" idx="0"/>
          </p:cNvCxnSpPr>
          <p:nvPr/>
        </p:nvCxnSpPr>
        <p:spPr>
          <a:xfrm flipH="1">
            <a:off x="11273388" y="3373523"/>
            <a:ext cx="12588" cy="808422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353" idx="2"/>
            <a:endCxn id="354" idx="0"/>
          </p:cNvCxnSpPr>
          <p:nvPr/>
        </p:nvCxnSpPr>
        <p:spPr>
          <a:xfrm>
            <a:off x="11273388" y="4712523"/>
            <a:ext cx="18267" cy="171081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352" idx="1"/>
            <a:endCxn id="351" idx="0"/>
          </p:cNvCxnSpPr>
          <p:nvPr/>
        </p:nvCxnSpPr>
        <p:spPr>
          <a:xfrm rot="10800000" flipV="1">
            <a:off x="10402456" y="3108234"/>
            <a:ext cx="66914" cy="430742"/>
          </a:xfrm>
          <a:prstGeom prst="bentConnector2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2155371"/>
            <a:ext cx="6988629" cy="1435743"/>
          </a:xfrm>
          <a:noFill/>
          <a:ln w="76200"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rgbClr val="FF9900"/>
                </a:solidFill>
                <a:latin typeface="Algerian" panose="04020705040A02060702" pitchFamily="82" charset="0"/>
              </a:rPr>
              <a:t>THANK YOU </a:t>
            </a:r>
            <a:endParaRPr lang="en-US" sz="9000" dirty="0">
              <a:solidFill>
                <a:srgbClr val="FF99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675</TotalTime>
  <Words>157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MS Mincho</vt:lpstr>
      <vt:lpstr>Rockwell</vt:lpstr>
      <vt:lpstr>Tahoma</vt:lpstr>
      <vt:lpstr>Times New Roman</vt:lpstr>
      <vt:lpstr>Gallery</vt:lpstr>
      <vt:lpstr>Alzheimer's disease tracking system</vt:lpstr>
      <vt:lpstr>What is a WBS</vt:lpstr>
      <vt:lpstr>work breakdown structure (WBS)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Microsoft account</dc:creator>
  <cp:lastModifiedBy>USER</cp:lastModifiedBy>
  <cp:revision>46</cp:revision>
  <dcterms:created xsi:type="dcterms:W3CDTF">2022-11-04T13:26:43Z</dcterms:created>
  <dcterms:modified xsi:type="dcterms:W3CDTF">2023-12-26T09:56:27Z</dcterms:modified>
</cp:coreProperties>
</file>