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sldIdLst>
    <p:sldId id="256" r:id="rId2"/>
    <p:sldId id="279" r:id="rId3"/>
    <p:sldId id="280" r:id="rId4"/>
    <p:sldId id="27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130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6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1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046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42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53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45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53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1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3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9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8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7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8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4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6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6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znbrhm7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074" y="1163061"/>
            <a:ext cx="11443063" cy="783772"/>
          </a:xfrm>
          <a:ln w="5715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400" b="1" dirty="0">
                <a:ln w="0"/>
              </a:rPr>
              <a:t>Hotel Reservation System </a:t>
            </a:r>
            <a:endParaRPr lang="en-US" sz="4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875668-4C5B-371B-0629-FA8526F34018}"/>
              </a:ext>
            </a:extLst>
          </p:cNvPr>
          <p:cNvSpPr txBox="1">
            <a:spLocks/>
          </p:cNvSpPr>
          <p:nvPr/>
        </p:nvSpPr>
        <p:spPr>
          <a:xfrm>
            <a:off x="5370829" y="2361879"/>
            <a:ext cx="1271816" cy="56095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829" y="2251843"/>
            <a:ext cx="1329211" cy="578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latin typeface="Times New Roman" panose="02020603050405020304" pitchFamily="18" charset="0"/>
                <a:ea typeface="MS Mincho"/>
              </a:rPr>
              <a:t>Students:</a:t>
            </a:r>
            <a:endParaRPr lang="en-US" sz="1600" dirty="0">
              <a:effectLst/>
              <a:latin typeface="Tahoma" panose="020B0604030504040204" pitchFamily="34" charset="0"/>
              <a:ea typeface="MS Mincho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58782"/>
              </p:ext>
            </p:extLst>
          </p:nvPr>
        </p:nvGraphicFramePr>
        <p:xfrm>
          <a:off x="1920239" y="3337884"/>
          <a:ext cx="9366069" cy="9537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09994">
                  <a:extLst>
                    <a:ext uri="{9D8B030D-6E8A-4147-A177-3AD203B41FA5}">
                      <a16:colId xmlns:a16="http://schemas.microsoft.com/office/drawing/2014/main" val="603269023"/>
                    </a:ext>
                  </a:extLst>
                </a:gridCol>
                <a:gridCol w="1419517">
                  <a:extLst>
                    <a:ext uri="{9D8B030D-6E8A-4147-A177-3AD203B41FA5}">
                      <a16:colId xmlns:a16="http://schemas.microsoft.com/office/drawing/2014/main" val="1450629087"/>
                    </a:ext>
                  </a:extLst>
                </a:gridCol>
                <a:gridCol w="4436558">
                  <a:extLst>
                    <a:ext uri="{9D8B030D-6E8A-4147-A177-3AD203B41FA5}">
                      <a16:colId xmlns:a16="http://schemas.microsoft.com/office/drawing/2014/main" val="3204087476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reflection blurRad="6350" stA="53000" endA="300" endPos="35500" dir="5400000" sy="-90000" algn="bl"/>
                          </a:effectLst>
                        </a:rPr>
                        <a:t>Yazan</a:t>
                      </a:r>
                      <a:r>
                        <a:rPr lang="en-US" sz="1400" b="1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reflection blurRad="6350" stA="53000" endA="300" endPos="35500" dir="5400000" sy="-90000" algn="bl"/>
                          </a:effectLst>
                        </a:rPr>
                        <a:t> Mohammad Amin </a:t>
                      </a:r>
                      <a:endParaRPr lang="en-US" sz="1400" b="1" dirty="0">
                        <a:solidFill>
                          <a:schemeClr val="accent6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spc="5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>
                            <a:outerShdw blurRad="63500" dist="50800" dir="13500000" sx="0" sy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202010454</a:t>
                      </a:r>
                      <a:endParaRPr lang="en-US" sz="1400" b="1" dirty="0">
                        <a:solidFill>
                          <a:schemeClr val="accent5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 dirty="0">
                          <a:solidFill>
                            <a:schemeClr val="accent4"/>
                          </a:solidFill>
                          <a:effectLst/>
                          <a:hlinkClick r:id="rId2"/>
                        </a:rPr>
                        <a:t>yznbrhm77@gmail.com</a:t>
                      </a:r>
                      <a:r>
                        <a:rPr lang="en-US" sz="1400" b="1" dirty="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endParaRPr lang="en-US" sz="1400" b="1" dirty="0">
                        <a:solidFill>
                          <a:schemeClr val="accent4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582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accent6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accent5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146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accent6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accent5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4065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4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468970" cy="1049235"/>
          </a:xfrm>
        </p:spPr>
        <p:txBody>
          <a:bodyPr/>
          <a:lstStyle/>
          <a:p>
            <a:r>
              <a:rPr lang="en-US" dirty="0" smtClean="0"/>
              <a:t>What is a WBS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51579" y="2015732"/>
            <a:ext cx="9064021" cy="2699959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/>
              <a:t>WBS stands for work breakdown structure.  It is a hierarchical analysis of a project into phases, deliverables and work packages.  For your Change Dashboard project, the work breakdown structure might include tasks such as </a:t>
            </a:r>
            <a:r>
              <a:rPr lang="en-US" sz="2400" dirty="0" smtClean="0"/>
              <a:t>initiation, </a:t>
            </a:r>
            <a:r>
              <a:rPr lang="en-US" sz="2400" dirty="0"/>
              <a:t>planning, executing, </a:t>
            </a:r>
            <a:r>
              <a:rPr lang="en-US" sz="2400" dirty="0" smtClean="0"/>
              <a:t>control, </a:t>
            </a:r>
            <a:r>
              <a:rPr lang="en-US" sz="2400" dirty="0"/>
              <a:t>and </a:t>
            </a:r>
            <a:r>
              <a:rPr lang="en-US" sz="2400" dirty="0" smtClean="0"/>
              <a:t>closeout, </a:t>
            </a:r>
            <a:r>
              <a:rPr lang="en-US" sz="2400" dirty="0"/>
              <a:t>broken down into more detailed elements to better manage the project.</a:t>
            </a:r>
          </a:p>
        </p:txBody>
      </p:sp>
    </p:spTree>
    <p:extLst>
      <p:ext uri="{BB962C8B-B14F-4D97-AF65-F5344CB8AC3E}">
        <p14:creationId xmlns:p14="http://schemas.microsoft.com/office/powerpoint/2010/main" val="5273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963" y="73510"/>
            <a:ext cx="9291215" cy="654795"/>
          </a:xfrm>
        </p:spPr>
        <p:txBody>
          <a:bodyPr/>
          <a:lstStyle/>
          <a:p>
            <a:r>
              <a:rPr lang="en-US" dirty="0" smtClean="0"/>
              <a:t>work </a:t>
            </a:r>
            <a:r>
              <a:rPr lang="en-US" dirty="0"/>
              <a:t>breakdown </a:t>
            </a:r>
            <a:r>
              <a:rPr lang="en-US" dirty="0" smtClean="0"/>
              <a:t>structure (WBS)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34141" y="615056"/>
            <a:ext cx="5096474" cy="48591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ln w="0"/>
                <a:solidFill>
                  <a:schemeClr val="bg1"/>
                </a:solidFill>
              </a:rPr>
              <a:t>Hotel Reservation System </a:t>
            </a:r>
            <a:endParaRPr lang="en-US" sz="3000" b="1" dirty="0">
              <a:ln w="0"/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21" idx="2"/>
            <a:endCxn id="24" idx="0"/>
          </p:cNvCxnSpPr>
          <p:nvPr/>
        </p:nvCxnSpPr>
        <p:spPr>
          <a:xfrm>
            <a:off x="1295597" y="3687575"/>
            <a:ext cx="3034" cy="31888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01009" y="1314751"/>
            <a:ext cx="1535289" cy="53057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Planning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5466" y="1299340"/>
            <a:ext cx="1535289" cy="53057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cs typeface="Times New Roman" panose="02020603050405020304" pitchFamily="18" charset="0"/>
              </a:rPr>
              <a:t>Initiation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0986" y="2243974"/>
            <a:ext cx="1535289" cy="530578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Define Objectives</a:t>
            </a:r>
            <a:endParaRPr lang="en-US" sz="1500" dirty="0"/>
          </a:p>
        </p:txBody>
      </p:sp>
      <p:sp>
        <p:nvSpPr>
          <p:cNvPr id="21" name="Rectangle 20"/>
          <p:cNvSpPr/>
          <p:nvPr/>
        </p:nvSpPr>
        <p:spPr>
          <a:xfrm>
            <a:off x="553051" y="3093437"/>
            <a:ext cx="1485091" cy="594138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Identify Stakeholders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4914734" y="1328680"/>
            <a:ext cx="1535289" cy="5305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066438" y="1318217"/>
            <a:ext cx="1535289" cy="53057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0986" y="4006460"/>
            <a:ext cx="1535289" cy="530578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Develop Charter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10505743" y="1305807"/>
            <a:ext cx="1535289" cy="53057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Closeout</a:t>
            </a:r>
            <a:endParaRPr lang="en-US" dirty="0"/>
          </a:p>
        </p:txBody>
      </p:sp>
      <p:cxnSp>
        <p:nvCxnSpPr>
          <p:cNvPr id="28" name="Elbow Connector 27"/>
          <p:cNvCxnSpPr>
            <a:stCxn id="10" idx="2"/>
            <a:endCxn id="25" idx="0"/>
          </p:cNvCxnSpPr>
          <p:nvPr/>
        </p:nvCxnSpPr>
        <p:spPr>
          <a:xfrm rot="16200000" flipH="1">
            <a:off x="8375466" y="-1592116"/>
            <a:ext cx="204835" cy="559101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27951" y="4950015"/>
            <a:ext cx="1535289" cy="530578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Kickoff Meeting </a:t>
            </a:r>
            <a:endParaRPr lang="en-US" sz="1500" dirty="0"/>
          </a:p>
        </p:txBody>
      </p:sp>
      <p:cxnSp>
        <p:nvCxnSpPr>
          <p:cNvPr id="38" name="Elbow Connector 37"/>
          <p:cNvCxnSpPr>
            <a:stCxn id="10" idx="2"/>
            <a:endCxn id="19" idx="0"/>
          </p:cNvCxnSpPr>
          <p:nvPr/>
        </p:nvCxnSpPr>
        <p:spPr>
          <a:xfrm rot="5400000">
            <a:off x="3393561" y="-989477"/>
            <a:ext cx="198368" cy="4379267"/>
          </a:xfrm>
          <a:prstGeom prst="bentConnector3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0" idx="2"/>
            <a:endCxn id="17" idx="0"/>
          </p:cNvCxnSpPr>
          <p:nvPr/>
        </p:nvCxnSpPr>
        <p:spPr>
          <a:xfrm rot="5400000">
            <a:off x="4468627" y="100999"/>
            <a:ext cx="213779" cy="2213724"/>
          </a:xfrm>
          <a:prstGeom prst="bentConnector3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2"/>
            <a:endCxn id="22" idx="0"/>
          </p:cNvCxnSpPr>
          <p:nvPr/>
        </p:nvCxnSpPr>
        <p:spPr>
          <a:xfrm rot="16200000" flipH="1">
            <a:off x="5568524" y="1214825"/>
            <a:ext cx="22770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23" idx="0"/>
          </p:cNvCxnSpPr>
          <p:nvPr/>
        </p:nvCxnSpPr>
        <p:spPr>
          <a:xfrm rot="16200000" flipH="1">
            <a:off x="7149608" y="-366259"/>
            <a:ext cx="217245" cy="315170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0" idx="2"/>
            <a:endCxn id="21" idx="0"/>
          </p:cNvCxnSpPr>
          <p:nvPr/>
        </p:nvCxnSpPr>
        <p:spPr>
          <a:xfrm flipH="1">
            <a:off x="1295597" y="2774552"/>
            <a:ext cx="3034" cy="31888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27" idx="2"/>
            <a:endCxn id="255" idx="0"/>
          </p:cNvCxnSpPr>
          <p:nvPr/>
        </p:nvCxnSpPr>
        <p:spPr>
          <a:xfrm flipH="1">
            <a:off x="6934285" y="5125037"/>
            <a:ext cx="1" cy="317372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9" idx="2"/>
            <a:endCxn id="20" idx="0"/>
          </p:cNvCxnSpPr>
          <p:nvPr/>
        </p:nvCxnSpPr>
        <p:spPr>
          <a:xfrm flipH="1">
            <a:off x="1298631" y="1829918"/>
            <a:ext cx="4480" cy="41405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80" idx="2"/>
            <a:endCxn id="78" idx="0"/>
          </p:cNvCxnSpPr>
          <p:nvPr/>
        </p:nvCxnSpPr>
        <p:spPr>
          <a:xfrm flipH="1">
            <a:off x="3468653" y="2815201"/>
            <a:ext cx="2799" cy="37789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29" idx="2"/>
            <a:endCxn id="227" idx="0"/>
          </p:cNvCxnSpPr>
          <p:nvPr/>
        </p:nvCxnSpPr>
        <p:spPr>
          <a:xfrm flipH="1">
            <a:off x="6934286" y="2780692"/>
            <a:ext cx="3935" cy="181376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2"/>
            <a:endCxn id="36" idx="0"/>
          </p:cNvCxnSpPr>
          <p:nvPr/>
        </p:nvCxnSpPr>
        <p:spPr>
          <a:xfrm flipH="1">
            <a:off x="1295596" y="4537038"/>
            <a:ext cx="3035" cy="41297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" idx="2"/>
            <a:endCxn id="80" idx="0"/>
          </p:cNvCxnSpPr>
          <p:nvPr/>
        </p:nvCxnSpPr>
        <p:spPr>
          <a:xfrm>
            <a:off x="3468654" y="1845329"/>
            <a:ext cx="2798" cy="43929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6" idx="2"/>
            <a:endCxn id="77" idx="0"/>
          </p:cNvCxnSpPr>
          <p:nvPr/>
        </p:nvCxnSpPr>
        <p:spPr>
          <a:xfrm flipH="1">
            <a:off x="3476760" y="4562685"/>
            <a:ext cx="1" cy="38733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8" idx="2"/>
            <a:endCxn id="76" idx="0"/>
          </p:cNvCxnSpPr>
          <p:nvPr/>
        </p:nvCxnSpPr>
        <p:spPr>
          <a:xfrm>
            <a:off x="3468653" y="3687575"/>
            <a:ext cx="8108" cy="34453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492863" y="4032107"/>
            <a:ext cx="1967795" cy="530578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Develop Schedule</a:t>
            </a:r>
            <a:endParaRPr lang="en-US" sz="1500" dirty="0"/>
          </a:p>
        </p:txBody>
      </p:sp>
      <p:sp>
        <p:nvSpPr>
          <p:cNvPr id="77" name="Rectangle 76"/>
          <p:cNvSpPr/>
          <p:nvPr/>
        </p:nvSpPr>
        <p:spPr>
          <a:xfrm>
            <a:off x="2479897" y="4950015"/>
            <a:ext cx="1993726" cy="530578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Risk Assessment </a:t>
            </a:r>
            <a:endParaRPr lang="en-US" sz="1500" dirty="0"/>
          </a:p>
        </p:txBody>
      </p:sp>
      <p:sp>
        <p:nvSpPr>
          <p:cNvPr id="78" name="Rectangle 77"/>
          <p:cNvSpPr/>
          <p:nvPr/>
        </p:nvSpPr>
        <p:spPr>
          <a:xfrm>
            <a:off x="2598701" y="3193096"/>
            <a:ext cx="1739903" cy="494479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Define Scope</a:t>
            </a:r>
            <a:endParaRPr lang="en-US" sz="1500" dirty="0"/>
          </a:p>
        </p:txBody>
      </p:sp>
      <p:sp>
        <p:nvSpPr>
          <p:cNvPr id="79" name="Rectangle 78"/>
          <p:cNvSpPr/>
          <p:nvPr/>
        </p:nvSpPr>
        <p:spPr>
          <a:xfrm>
            <a:off x="4449831" y="2633864"/>
            <a:ext cx="1535289" cy="530578"/>
          </a:xfrm>
          <a:prstGeom prst="rect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User Interviews</a:t>
            </a:r>
            <a:endParaRPr lang="en-US" sz="1500" dirty="0"/>
          </a:p>
        </p:txBody>
      </p:sp>
      <p:sp>
        <p:nvSpPr>
          <p:cNvPr id="80" name="Rectangle 79"/>
          <p:cNvSpPr/>
          <p:nvPr/>
        </p:nvSpPr>
        <p:spPr>
          <a:xfrm>
            <a:off x="2636074" y="2284623"/>
            <a:ext cx="1670756" cy="530578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Requirements Gathering </a:t>
            </a:r>
            <a:endParaRPr lang="en-US" sz="1500" dirty="0"/>
          </a:p>
        </p:txBody>
      </p:sp>
      <p:cxnSp>
        <p:nvCxnSpPr>
          <p:cNvPr id="97" name="Elbow Connector 96"/>
          <p:cNvCxnSpPr>
            <a:stCxn id="80" idx="3"/>
            <a:endCxn id="79" idx="0"/>
          </p:cNvCxnSpPr>
          <p:nvPr/>
        </p:nvCxnSpPr>
        <p:spPr>
          <a:xfrm>
            <a:off x="4306830" y="2549912"/>
            <a:ext cx="910646" cy="83952"/>
          </a:xfrm>
          <a:prstGeom prst="bentConnector2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7884086" y="2190747"/>
            <a:ext cx="1899994" cy="443480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Monitor Progress and </a:t>
            </a:r>
            <a:r>
              <a:rPr lang="en-US" sz="1500" dirty="0" smtClean="0"/>
              <a:t>Budget</a:t>
            </a:r>
            <a:endParaRPr lang="en-US" sz="1500" dirty="0"/>
          </a:p>
        </p:txBody>
      </p:sp>
      <p:sp>
        <p:nvSpPr>
          <p:cNvPr id="170" name="Rectangle 169"/>
          <p:cNvSpPr/>
          <p:nvPr/>
        </p:nvSpPr>
        <p:spPr>
          <a:xfrm>
            <a:off x="7986270" y="5058596"/>
            <a:ext cx="1732140" cy="395748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 smtClean="0"/>
          </a:p>
          <a:p>
            <a:pPr algn="ctr"/>
            <a:r>
              <a:rPr lang="en-US" sz="1500" dirty="0" smtClean="0"/>
              <a:t>System </a:t>
            </a:r>
            <a:r>
              <a:rPr lang="en-US" sz="1500" dirty="0"/>
              <a:t>Testing </a:t>
            </a:r>
          </a:p>
          <a:p>
            <a:pPr algn="ctr"/>
            <a:r>
              <a:rPr lang="en-US" sz="1500" dirty="0" smtClean="0"/>
              <a:t> </a:t>
            </a:r>
            <a:endParaRPr lang="en-US" sz="1500" dirty="0"/>
          </a:p>
        </p:txBody>
      </p:sp>
      <p:sp>
        <p:nvSpPr>
          <p:cNvPr id="171" name="Rectangle 170"/>
          <p:cNvSpPr/>
          <p:nvPr/>
        </p:nvSpPr>
        <p:spPr>
          <a:xfrm>
            <a:off x="8029721" y="4063881"/>
            <a:ext cx="1622779" cy="530578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Bug Fixing and Testing Iteration </a:t>
            </a:r>
            <a:endParaRPr lang="en-US" sz="1500" dirty="0"/>
          </a:p>
        </p:txBody>
      </p:sp>
      <p:sp>
        <p:nvSpPr>
          <p:cNvPr id="172" name="Rectangle 171"/>
          <p:cNvSpPr/>
          <p:nvPr/>
        </p:nvSpPr>
        <p:spPr>
          <a:xfrm>
            <a:off x="7980915" y="2940551"/>
            <a:ext cx="1706334" cy="500934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Acceptance Testing</a:t>
            </a:r>
            <a:endParaRPr lang="en-US" sz="1400" dirty="0"/>
          </a:p>
        </p:txBody>
      </p:sp>
      <p:cxnSp>
        <p:nvCxnSpPr>
          <p:cNvPr id="173" name="Straight Connector 172"/>
          <p:cNvCxnSpPr>
            <a:stCxn id="172" idx="2"/>
            <a:endCxn id="171" idx="0"/>
          </p:cNvCxnSpPr>
          <p:nvPr/>
        </p:nvCxnSpPr>
        <p:spPr>
          <a:xfrm>
            <a:off x="8834082" y="3441485"/>
            <a:ext cx="7029" cy="6223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355" idx="0"/>
            <a:endCxn id="354" idx="2"/>
          </p:cNvCxnSpPr>
          <p:nvPr/>
        </p:nvCxnSpPr>
        <p:spPr>
          <a:xfrm flipV="1">
            <a:off x="11267709" y="5441895"/>
            <a:ext cx="1" cy="200645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9" idx="2"/>
            <a:endCxn id="172" idx="0"/>
          </p:cNvCxnSpPr>
          <p:nvPr/>
        </p:nvCxnSpPr>
        <p:spPr>
          <a:xfrm flipH="1">
            <a:off x="8834082" y="2634227"/>
            <a:ext cx="1" cy="30632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25" idx="2"/>
            <a:endCxn id="230" idx="0"/>
          </p:cNvCxnSpPr>
          <p:nvPr/>
        </p:nvCxnSpPr>
        <p:spPr>
          <a:xfrm>
            <a:off x="11273388" y="1836385"/>
            <a:ext cx="272" cy="265288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23" idx="2"/>
            <a:endCxn id="169" idx="0"/>
          </p:cNvCxnSpPr>
          <p:nvPr/>
        </p:nvCxnSpPr>
        <p:spPr>
          <a:xfrm>
            <a:off x="8834083" y="1848795"/>
            <a:ext cx="0" cy="3419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71" idx="2"/>
            <a:endCxn id="170" idx="0"/>
          </p:cNvCxnSpPr>
          <p:nvPr/>
        </p:nvCxnSpPr>
        <p:spPr>
          <a:xfrm>
            <a:off x="8841111" y="4594459"/>
            <a:ext cx="11229" cy="464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" idx="2"/>
            <a:endCxn id="229" idx="0"/>
          </p:cNvCxnSpPr>
          <p:nvPr/>
        </p:nvCxnSpPr>
        <p:spPr>
          <a:xfrm rot="16200000" flipH="1">
            <a:off x="6114872" y="1426765"/>
            <a:ext cx="390856" cy="1255842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6166641" y="4594459"/>
            <a:ext cx="1535289" cy="530578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Frontend </a:t>
            </a:r>
          </a:p>
          <a:p>
            <a:pPr algn="ctr"/>
            <a:r>
              <a:rPr lang="en-US" sz="1500" dirty="0" smtClean="0"/>
              <a:t>Development </a:t>
            </a:r>
            <a:endParaRPr lang="en-US" sz="1500" dirty="0"/>
          </a:p>
        </p:txBody>
      </p:sp>
      <p:sp>
        <p:nvSpPr>
          <p:cNvPr id="228" name="Rectangle 227"/>
          <p:cNvSpPr/>
          <p:nvPr/>
        </p:nvSpPr>
        <p:spPr>
          <a:xfrm>
            <a:off x="4914737" y="3273687"/>
            <a:ext cx="1535289" cy="530578"/>
          </a:xfrm>
          <a:prstGeom prst="rect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System Architecture</a:t>
            </a:r>
            <a:endParaRPr lang="en-US" sz="1500" dirty="0"/>
          </a:p>
        </p:txBody>
      </p:sp>
      <p:sp>
        <p:nvSpPr>
          <p:cNvPr id="229" name="Rectangle 228"/>
          <p:cNvSpPr/>
          <p:nvPr/>
        </p:nvSpPr>
        <p:spPr>
          <a:xfrm>
            <a:off x="6170576" y="2250114"/>
            <a:ext cx="1535289" cy="530578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Technical Design </a:t>
            </a:r>
            <a:endParaRPr lang="en-US" sz="1500" dirty="0"/>
          </a:p>
        </p:txBody>
      </p:sp>
      <p:sp>
        <p:nvSpPr>
          <p:cNvPr id="230" name="Rectangle 229"/>
          <p:cNvSpPr/>
          <p:nvPr/>
        </p:nvSpPr>
        <p:spPr>
          <a:xfrm>
            <a:off x="10404989" y="2101673"/>
            <a:ext cx="1737342" cy="530578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 User Training Materials</a:t>
            </a:r>
            <a:endParaRPr lang="en-US" sz="1200" dirty="0"/>
          </a:p>
        </p:txBody>
      </p:sp>
      <p:sp>
        <p:nvSpPr>
          <p:cNvPr id="255" name="Rectangle 254"/>
          <p:cNvSpPr/>
          <p:nvPr/>
        </p:nvSpPr>
        <p:spPr>
          <a:xfrm>
            <a:off x="6166640" y="5442409"/>
            <a:ext cx="1535289" cy="530578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Backend</a:t>
            </a:r>
            <a:endParaRPr lang="en-US" sz="1500" dirty="0"/>
          </a:p>
          <a:p>
            <a:pPr algn="ctr"/>
            <a:r>
              <a:rPr lang="en-US" sz="1500" dirty="0"/>
              <a:t>Development </a:t>
            </a:r>
          </a:p>
        </p:txBody>
      </p:sp>
      <p:cxnSp>
        <p:nvCxnSpPr>
          <p:cNvPr id="273" name="Elbow Connector 272"/>
          <p:cNvCxnSpPr>
            <a:stCxn id="229" idx="2"/>
            <a:endCxn id="228" idx="3"/>
          </p:cNvCxnSpPr>
          <p:nvPr/>
        </p:nvCxnSpPr>
        <p:spPr>
          <a:xfrm rot="5400000">
            <a:off x="6314982" y="2915737"/>
            <a:ext cx="758284" cy="488195"/>
          </a:xfrm>
          <a:prstGeom prst="bentConnector2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4914737" y="3916656"/>
            <a:ext cx="1535289" cy="530578"/>
          </a:xfrm>
          <a:prstGeom prst="rect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Database Design </a:t>
            </a:r>
            <a:endParaRPr lang="en-US" sz="1500" dirty="0"/>
          </a:p>
        </p:txBody>
      </p:sp>
      <p:cxnSp>
        <p:nvCxnSpPr>
          <p:cNvPr id="288" name="Elbow Connector 287"/>
          <p:cNvCxnSpPr>
            <a:stCxn id="229" idx="2"/>
            <a:endCxn id="287" idx="3"/>
          </p:cNvCxnSpPr>
          <p:nvPr/>
        </p:nvCxnSpPr>
        <p:spPr>
          <a:xfrm rot="5400000">
            <a:off x="5993498" y="3237221"/>
            <a:ext cx="1401253" cy="488195"/>
          </a:xfrm>
          <a:prstGeom prst="bentConnector2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1" name="Rectangle 350"/>
          <p:cNvSpPr/>
          <p:nvPr/>
        </p:nvSpPr>
        <p:spPr>
          <a:xfrm>
            <a:off x="9784080" y="3538976"/>
            <a:ext cx="1394242" cy="530578"/>
          </a:xfrm>
          <a:prstGeom prst="rect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Technical </a:t>
            </a:r>
          </a:p>
          <a:p>
            <a:pPr algn="ctr"/>
            <a:r>
              <a:rPr lang="en-US" sz="1200" dirty="0" smtClean="0"/>
              <a:t>Documentation</a:t>
            </a:r>
            <a:endParaRPr lang="en-US" sz="1200" dirty="0"/>
          </a:p>
        </p:txBody>
      </p:sp>
      <p:sp>
        <p:nvSpPr>
          <p:cNvPr id="352" name="Rectangle 351"/>
          <p:cNvSpPr/>
          <p:nvPr/>
        </p:nvSpPr>
        <p:spPr>
          <a:xfrm>
            <a:off x="10456781" y="2832896"/>
            <a:ext cx="1633212" cy="530578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Create Project Documentation</a:t>
            </a:r>
            <a:endParaRPr lang="en-US" sz="1500" dirty="0"/>
          </a:p>
        </p:txBody>
      </p:sp>
      <p:sp>
        <p:nvSpPr>
          <p:cNvPr id="353" name="Rectangle 352"/>
          <p:cNvSpPr/>
          <p:nvPr/>
        </p:nvSpPr>
        <p:spPr>
          <a:xfrm>
            <a:off x="10511422" y="4181945"/>
            <a:ext cx="1523932" cy="530578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Finalize Project Documentation </a:t>
            </a:r>
            <a:endParaRPr lang="en-US" sz="1500" dirty="0"/>
          </a:p>
        </p:txBody>
      </p:sp>
      <p:sp>
        <p:nvSpPr>
          <p:cNvPr id="354" name="Rectangle 353"/>
          <p:cNvSpPr/>
          <p:nvPr/>
        </p:nvSpPr>
        <p:spPr>
          <a:xfrm>
            <a:off x="10500065" y="4911317"/>
            <a:ext cx="1535289" cy="530578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Performance Evaluation </a:t>
            </a:r>
            <a:endParaRPr lang="en-US" sz="1500" dirty="0"/>
          </a:p>
        </p:txBody>
      </p:sp>
      <p:sp>
        <p:nvSpPr>
          <p:cNvPr id="355" name="Rectangle 354"/>
          <p:cNvSpPr/>
          <p:nvPr/>
        </p:nvSpPr>
        <p:spPr>
          <a:xfrm>
            <a:off x="10440862" y="5642540"/>
            <a:ext cx="1653693" cy="530578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Project Review Meeting </a:t>
            </a:r>
            <a:endParaRPr lang="en-US" sz="1500" dirty="0"/>
          </a:p>
        </p:txBody>
      </p:sp>
      <p:cxnSp>
        <p:nvCxnSpPr>
          <p:cNvPr id="358" name="Straight Connector 357"/>
          <p:cNvCxnSpPr>
            <a:stCxn id="230" idx="2"/>
            <a:endCxn id="352" idx="0"/>
          </p:cNvCxnSpPr>
          <p:nvPr/>
        </p:nvCxnSpPr>
        <p:spPr>
          <a:xfrm flipH="1">
            <a:off x="11273387" y="2632251"/>
            <a:ext cx="273" cy="200645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>
            <a:stCxn id="352" idx="2"/>
            <a:endCxn id="353" idx="0"/>
          </p:cNvCxnSpPr>
          <p:nvPr/>
        </p:nvCxnSpPr>
        <p:spPr>
          <a:xfrm>
            <a:off x="11273387" y="3363474"/>
            <a:ext cx="1" cy="818471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353" idx="2"/>
            <a:endCxn id="354" idx="0"/>
          </p:cNvCxnSpPr>
          <p:nvPr/>
        </p:nvCxnSpPr>
        <p:spPr>
          <a:xfrm flipH="1">
            <a:off x="11267710" y="4712523"/>
            <a:ext cx="5678" cy="198794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352" idx="1"/>
            <a:endCxn id="351" idx="0"/>
          </p:cNvCxnSpPr>
          <p:nvPr/>
        </p:nvCxnSpPr>
        <p:spPr>
          <a:xfrm rot="10800000" flipH="1" flipV="1">
            <a:off x="10456781" y="3098184"/>
            <a:ext cx="24420" cy="440791"/>
          </a:xfrm>
          <a:prstGeom prst="bentConnector4">
            <a:avLst>
              <a:gd name="adj1" fmla="val -936118"/>
              <a:gd name="adj2" fmla="val 80092"/>
            </a:avLst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0" y="2155371"/>
            <a:ext cx="6988629" cy="1435743"/>
          </a:xfrm>
          <a:noFill/>
          <a:ln w="76200"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9000" dirty="0" smtClean="0">
                <a:latin typeface="Algerian" panose="04020705040A02060702" pitchFamily="82" charset="0"/>
              </a:rPr>
              <a:t>THANK YOU </a:t>
            </a:r>
            <a:endParaRPr lang="en-US" sz="9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691</TotalTime>
  <Words>151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Algerian</vt:lpstr>
      <vt:lpstr>Arial</vt:lpstr>
      <vt:lpstr>MS Mincho</vt:lpstr>
      <vt:lpstr>Tahoma</vt:lpstr>
      <vt:lpstr>Times New Roman</vt:lpstr>
      <vt:lpstr>Tw Cen MT</vt:lpstr>
      <vt:lpstr>Droplet</vt:lpstr>
      <vt:lpstr>Hotel Reservation System </vt:lpstr>
      <vt:lpstr>What is a WBS</vt:lpstr>
      <vt:lpstr>work breakdown structure (WBS)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Microsoft account</dc:creator>
  <cp:lastModifiedBy>USER</cp:lastModifiedBy>
  <cp:revision>49</cp:revision>
  <dcterms:created xsi:type="dcterms:W3CDTF">2022-11-04T13:26:43Z</dcterms:created>
  <dcterms:modified xsi:type="dcterms:W3CDTF">2024-03-04T20:21:59Z</dcterms:modified>
</cp:coreProperties>
</file>