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60" r:id="rId2"/>
    <p:sldId id="488" r:id="rId3"/>
    <p:sldId id="521" r:id="rId4"/>
    <p:sldId id="522" r:id="rId5"/>
    <p:sldId id="523" r:id="rId6"/>
    <p:sldId id="524" r:id="rId7"/>
    <p:sldId id="529" r:id="rId8"/>
    <p:sldId id="525" r:id="rId9"/>
    <p:sldId id="527" r:id="rId10"/>
    <p:sldId id="528" r:id="rId11"/>
    <p:sldId id="530" r:id="rId12"/>
    <p:sldId id="531" r:id="rId13"/>
    <p:sldId id="532" r:id="rId14"/>
    <p:sldId id="533" r:id="rId15"/>
    <p:sldId id="535" r:id="rId16"/>
    <p:sldId id="534" r:id="rId17"/>
    <p:sldId id="518" r:id="rId18"/>
    <p:sldId id="537" r:id="rId19"/>
    <p:sldId id="538" r:id="rId20"/>
    <p:sldId id="491" r:id="rId21"/>
    <p:sldId id="540" r:id="rId22"/>
    <p:sldId id="541" r:id="rId23"/>
    <p:sldId id="542" r:id="rId24"/>
    <p:sldId id="539" r:id="rId25"/>
    <p:sldId id="511" r:id="rId26"/>
    <p:sldId id="520" r:id="rId27"/>
    <p:sldId id="512" r:id="rId28"/>
    <p:sldId id="514" r:id="rId29"/>
    <p:sldId id="513" r:id="rId30"/>
    <p:sldId id="515" r:id="rId31"/>
    <p:sldId id="517" r:id="rId32"/>
  </p:sldIdLst>
  <p:sldSz cx="12188825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9900"/>
    <a:srgbClr val="33CCCC"/>
    <a:srgbClr val="FFC000"/>
    <a:srgbClr val="00FF00"/>
    <a:srgbClr val="FF0000"/>
    <a:srgbClr val="006600"/>
    <a:srgbClr val="3333CC"/>
    <a:srgbClr val="FF66A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6" autoAdjust="0"/>
    <p:restoredTop sz="60839" autoAdjust="0"/>
  </p:normalViewPr>
  <p:slideViewPr>
    <p:cSldViewPr>
      <p:cViewPr varScale="1">
        <p:scale>
          <a:sx n="52" d="100"/>
          <a:sy n="52" d="100"/>
        </p:scale>
        <p:origin x="166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2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49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4.wmf"/><Relationship Id="rId5" Type="http://schemas.openxmlformats.org/officeDocument/2006/relationships/image" Target="../media/image26.wmf"/><Relationship Id="rId4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EC486EC7-B4F1-4F04-B7FF-C486E6087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04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4600D095-13D5-439B-AA5E-03D3CC9BD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24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everyone, my name is Zuoru Yang. </a:t>
            </a:r>
          </a:p>
          <a:p>
            <a:r>
              <a:rPr lang="en-US" dirty="0"/>
              <a:t>It is my honor to represent our group to present our research work, call FOCES, </a:t>
            </a:r>
          </a:p>
          <a:p>
            <a:r>
              <a:rPr lang="en-US" dirty="0"/>
              <a:t>which can be used</a:t>
            </a:r>
            <a:r>
              <a:rPr lang="en-US" baseline="0" dirty="0"/>
              <a:t> to </a:t>
            </a:r>
            <a:r>
              <a:rPr lang="en-US" dirty="0"/>
              <a:t>detect the forwarding anomaly in SDN</a:t>
            </a:r>
          </a:p>
        </p:txBody>
      </p:sp>
    </p:spTree>
    <p:extLst>
      <p:ext uri="{BB962C8B-B14F-4D97-AF65-F5344CB8AC3E}">
        <p14:creationId xmlns:p14="http://schemas.microsoft.com/office/powerpoint/2010/main" val="3705965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Formally,</a:t>
            </a:r>
            <a:r>
              <a:rPr lang="en-US" altLang="zh-CN" baseline="0" dirty="0"/>
              <a:t> we define the Flow Counter Equation System as follows.</a:t>
            </a:r>
          </a:p>
          <a:p>
            <a:endParaRPr lang="en-US" altLang="zh-CN" baseline="0" dirty="0"/>
          </a:p>
          <a:p>
            <a:r>
              <a:rPr lang="en-US" altLang="zh-CN" dirty="0"/>
              <a:t>Suppose there are n flows f1 to </a:t>
            </a:r>
            <a:r>
              <a:rPr lang="en-US" altLang="zh-CN" dirty="0" err="1"/>
              <a:t>fn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r1 to rm </a:t>
            </a:r>
          </a:p>
          <a:p>
            <a:r>
              <a:rPr lang="en-US" altLang="zh-CN" dirty="0"/>
              <a:t>We define the Flow Counter Matrix to describe the  relationship between flows and rules. </a:t>
            </a:r>
          </a:p>
          <a:p>
            <a:r>
              <a:rPr lang="en-US" altLang="zh-CN" dirty="0"/>
              <a:t>In</a:t>
            </a:r>
            <a:r>
              <a:rPr lang="en-US" altLang="zh-CN" baseline="0" dirty="0"/>
              <a:t> detail</a:t>
            </a:r>
            <a:r>
              <a:rPr lang="en-US" altLang="zh-CN" dirty="0"/>
              <a:t>,</a:t>
            </a:r>
            <a:r>
              <a:rPr lang="en-US" altLang="zh-CN" baseline="0" dirty="0"/>
              <a:t> </a:t>
            </a:r>
            <a:r>
              <a:rPr lang="en-US" altLang="zh-CN" dirty="0"/>
              <a:t>when flow j matches rule </a:t>
            </a:r>
            <a:r>
              <a:rPr lang="en-US" altLang="zh-CN" dirty="0" err="1"/>
              <a:t>i</a:t>
            </a:r>
            <a:r>
              <a:rPr lang="en-US" altLang="zh-CN" dirty="0"/>
              <a:t>, then H(</a:t>
            </a:r>
            <a:r>
              <a:rPr lang="en-US" altLang="zh-CN" dirty="0" err="1"/>
              <a:t>i,j</a:t>
            </a:r>
            <a:r>
              <a:rPr lang="en-US" altLang="zh-CN" dirty="0"/>
              <a:t>)’s value should be 1, otherwise it is 0.</a:t>
            </a:r>
          </a:p>
          <a:p>
            <a:r>
              <a:rPr lang="en-US" altLang="zh-CN" dirty="0"/>
              <a:t>We also define the counter vector and flow volume vector as follows</a:t>
            </a:r>
          </a:p>
          <a:p>
            <a:r>
              <a:rPr lang="en-US" altLang="zh-CN" dirty="0"/>
              <a:t>And the flow volume means the number of packets in this flow</a:t>
            </a:r>
          </a:p>
          <a:p>
            <a:r>
              <a:rPr lang="en-US" altLang="zh-CN" dirty="0"/>
              <a:t>So if there do not exist forwarding anomaly, then we have H </a:t>
            </a:r>
            <a:r>
              <a:rPr lang="en-US" altLang="zh-CN" dirty="0" err="1"/>
              <a:t>timex</a:t>
            </a:r>
            <a:r>
              <a:rPr lang="en-US" altLang="zh-CN" dirty="0"/>
              <a:t> X will equal to Y</a:t>
            </a:r>
          </a:p>
        </p:txBody>
      </p:sp>
    </p:spTree>
    <p:extLst>
      <p:ext uri="{BB962C8B-B14F-4D97-AF65-F5344CB8AC3E}">
        <p14:creationId xmlns:p14="http://schemas.microsoft.com/office/powerpoint/2010/main" val="3262312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there are forwarding anomalies, which mean FCM is not the original one, denote it as H prime</a:t>
            </a:r>
          </a:p>
          <a:p>
            <a:r>
              <a:rPr lang="en-US" altLang="zh-CN" dirty="0"/>
              <a:t>So the real counter vector Y prime will be H prime times X.</a:t>
            </a:r>
          </a:p>
          <a:p>
            <a:endParaRPr lang="en-US" altLang="zh-CN" dirty="0"/>
          </a:p>
          <a:p>
            <a:r>
              <a:rPr lang="en-US" altLang="zh-CN" dirty="0"/>
              <a:t>Generally ,we do not know H prime and flow volume X. </a:t>
            </a:r>
          </a:p>
          <a:p>
            <a:r>
              <a:rPr lang="en-US" altLang="zh-CN" dirty="0"/>
              <a:t>But it is expected that H times X bar equal to Y prime. So we need to solve this equation to get the expected flow volume X bar.</a:t>
            </a:r>
          </a:p>
          <a:p>
            <a:r>
              <a:rPr lang="en-US" altLang="zh-CN" dirty="0"/>
              <a:t>We regard the least square solution X bar as the solution of this equation.</a:t>
            </a:r>
          </a:p>
          <a:p>
            <a:r>
              <a:rPr lang="en-US" altLang="zh-CN" dirty="0"/>
              <a:t>So the expected counter vector will equal to H times X bar.</a:t>
            </a:r>
          </a:p>
          <a:p>
            <a:endParaRPr lang="en-US" altLang="zh-CN" dirty="0"/>
          </a:p>
          <a:p>
            <a:r>
              <a:rPr lang="en-US" altLang="zh-CN" dirty="0"/>
              <a:t>We use delta to indicate the difference between the expected counter vector and the real counter vector. </a:t>
            </a:r>
          </a:p>
          <a:p>
            <a:r>
              <a:rPr lang="en-US" altLang="zh-CN" dirty="0"/>
              <a:t>It is obvious that delta would not be 0 when there are forwarding anomalies.</a:t>
            </a:r>
          </a:p>
          <a:p>
            <a:r>
              <a:rPr lang="en-US" altLang="zh-CN" dirty="0"/>
              <a:t>So we use it as the standard to judge the anomaly.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6998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 we suppose an attacker has controlled</a:t>
            </a:r>
            <a:r>
              <a:rPr lang="en-US" altLang="zh-CN" baseline="0" dirty="0"/>
              <a:t> S1 here. </a:t>
            </a:r>
          </a:p>
          <a:p>
            <a:r>
              <a:rPr lang="en-US" altLang="zh-CN" baseline="0" dirty="0"/>
              <a:t>And modify the rule r1 to forward the flow in green to switch S3</a:t>
            </a:r>
          </a:p>
          <a:p>
            <a:endParaRPr lang="en-US" altLang="zh-CN" baseline="0" dirty="0"/>
          </a:p>
          <a:p>
            <a:r>
              <a:rPr lang="en-US" altLang="zh-CN" dirty="0"/>
              <a:t>So the FCM has been</a:t>
            </a:r>
            <a:r>
              <a:rPr lang="en-US" altLang="zh-CN" baseline="0" dirty="0"/>
              <a:t> modify to this form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and the corresponding counters also have changed.</a:t>
            </a:r>
          </a:p>
          <a:p>
            <a:r>
              <a:rPr lang="en-US" altLang="zh-CN" baseline="0" dirty="0"/>
              <a:t>However, we do not realize this modification,  we just know the original FCM and the observed counter.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Therefore, we firstly construct this equation system and solve the flow volume vector by using least square solution.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Suppose, the volume of these three flow are 3, 4, 5 respectively.</a:t>
            </a:r>
          </a:p>
          <a:p>
            <a:r>
              <a:rPr lang="en-US" altLang="zh-CN" baseline="0" dirty="0"/>
              <a:t>Then, the least-square solution of this equation system are 3, 1 and 8.</a:t>
            </a:r>
          </a:p>
          <a:p>
            <a:r>
              <a:rPr lang="en-US" altLang="zh-CN" baseline="0" dirty="0"/>
              <a:t>And we find delta is not zero, which means there exists forwarding anomaly. </a:t>
            </a:r>
          </a:p>
        </p:txBody>
      </p:sp>
    </p:spTree>
    <p:extLst>
      <p:ext uri="{BB962C8B-B14F-4D97-AF65-F5344CB8AC3E}">
        <p14:creationId xmlns:p14="http://schemas.microsoft.com/office/powerpoint/2010/main" val="1991423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en-US" altLang="zh-CN" baseline="0" dirty="0"/>
              <a:t> is obvious that this method is not too complex. </a:t>
            </a:r>
          </a:p>
          <a:p>
            <a:r>
              <a:rPr lang="en-US" altLang="zh-CN" dirty="0"/>
              <a:t>However, </a:t>
            </a:r>
            <a:r>
              <a:rPr lang="en-US" altLang="zh-CN"/>
              <a:t>we</a:t>
            </a:r>
            <a:r>
              <a:rPr lang="en-US" altLang="zh-CN" baseline="0"/>
              <a:t> also concern </a:t>
            </a:r>
            <a:r>
              <a:rPr lang="en-US" altLang="zh-CN"/>
              <a:t>another </a:t>
            </a:r>
            <a:r>
              <a:rPr lang="en-US" altLang="zh-CN" dirty="0"/>
              <a:t>question that is</a:t>
            </a:r>
            <a:r>
              <a:rPr lang="en-US" altLang="zh-CN" baseline="0" dirty="0"/>
              <a:t> </a:t>
            </a:r>
            <a:r>
              <a:rPr lang="en-US" altLang="zh-CN" dirty="0"/>
              <a:t>does this method always work?</a:t>
            </a:r>
          </a:p>
          <a:p>
            <a:r>
              <a:rPr lang="en-US" altLang="zh-CN" dirty="0"/>
              <a:t>Unfortunately,</a:t>
            </a:r>
            <a:r>
              <a:rPr lang="en-US" altLang="zh-CN" baseline="0" dirty="0"/>
              <a:t> 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33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review the previous </a:t>
            </a:r>
            <a:r>
              <a:rPr lang="en-US" altLang="zh-CN"/>
              <a:t>example again, </a:t>
            </a:r>
            <a:r>
              <a:rPr lang="en-US" altLang="zh-CN" dirty="0"/>
              <a:t>in this time the we let the flow in orange start to traverse from</a:t>
            </a:r>
            <a:r>
              <a:rPr lang="en-US" altLang="zh-CN" baseline="0" dirty="0"/>
              <a:t> </a:t>
            </a:r>
            <a:r>
              <a:rPr lang="en-US" altLang="zh-CN" dirty="0"/>
              <a:t>S3,</a:t>
            </a:r>
          </a:p>
          <a:p>
            <a:r>
              <a:rPr lang="en-US" altLang="zh-CN" dirty="0"/>
              <a:t>So</a:t>
            </a:r>
            <a:r>
              <a:rPr lang="en-US" altLang="zh-CN" baseline="0" dirty="0"/>
              <a:t> original FCM has a little different from last one. And I mark it with the red line.</a:t>
            </a:r>
            <a:endParaRPr lang="en-US" altLang="zh-CN" dirty="0"/>
          </a:p>
          <a:p>
            <a:r>
              <a:rPr lang="en-US" altLang="zh-CN" dirty="0"/>
              <a:t>we do this calculation again,</a:t>
            </a:r>
          </a:p>
          <a:p>
            <a:r>
              <a:rPr lang="en-US" altLang="zh-CN" dirty="0"/>
              <a:t>And</a:t>
            </a:r>
            <a:r>
              <a:rPr lang="en-US" altLang="zh-CN" baseline="0" dirty="0"/>
              <a:t> get the same least square solution.</a:t>
            </a:r>
            <a:endParaRPr lang="en-US" altLang="zh-CN" dirty="0"/>
          </a:p>
          <a:p>
            <a:r>
              <a:rPr lang="en-US" altLang="zh-CN" dirty="0"/>
              <a:t>However, in this time, delta is zero, which means this network is normal. </a:t>
            </a:r>
          </a:p>
          <a:p>
            <a:r>
              <a:rPr lang="en-US" altLang="zh-CN" dirty="0"/>
              <a:t>So FOCES generates a wrong result. </a:t>
            </a:r>
          </a:p>
        </p:txBody>
      </p:sp>
    </p:spTree>
    <p:extLst>
      <p:ext uri="{BB962C8B-B14F-4D97-AF65-F5344CB8AC3E}">
        <p14:creationId xmlns:p14="http://schemas.microsoft.com/office/powerpoint/2010/main" val="1111473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to figure out the reason of this failure, </a:t>
            </a:r>
          </a:p>
          <a:p>
            <a:r>
              <a:rPr lang="en-US" altLang="zh-CN" dirty="0"/>
              <a:t>so we analyze this example in detail. </a:t>
            </a:r>
          </a:p>
          <a:p>
            <a:r>
              <a:rPr lang="en-US" altLang="zh-CN" dirty="0"/>
              <a:t>This shows the observed counter distribution with the true flow volume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500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show the</a:t>
            </a:r>
            <a:r>
              <a:rPr lang="en-US" altLang="zh-CN" baseline="0" dirty="0"/>
              <a:t> </a:t>
            </a:r>
            <a:r>
              <a:rPr lang="en-US" altLang="zh-CN" dirty="0"/>
              <a:t>counter distribution with the least-square solution. </a:t>
            </a:r>
          </a:p>
          <a:p>
            <a:r>
              <a:rPr lang="en-US" altLang="zh-CN" dirty="0"/>
              <a:t>We find counter</a:t>
            </a:r>
            <a:r>
              <a:rPr lang="en-US" altLang="zh-CN" baseline="0" dirty="0"/>
              <a:t> distribution of it is</a:t>
            </a:r>
            <a:r>
              <a:rPr lang="en-US" altLang="zh-CN" dirty="0"/>
              <a:t> same as the observed one, </a:t>
            </a:r>
          </a:p>
          <a:p>
            <a:r>
              <a:rPr lang="en-US" altLang="zh-CN" dirty="0"/>
              <a:t>which means the least-square solution may not violate counter constrains because of the feature of flows.</a:t>
            </a:r>
          </a:p>
          <a:p>
            <a:r>
              <a:rPr lang="en-US" altLang="zh-CN" dirty="0"/>
              <a:t>This is the reason why FOCES generates a wrong result this time.</a:t>
            </a:r>
          </a:p>
          <a:p>
            <a:endParaRPr lang="en-US" altLang="zh-CN" dirty="0"/>
          </a:p>
          <a:p>
            <a:r>
              <a:rPr lang="en-US" altLang="zh-CN" dirty="0"/>
              <a:t>So we further pose a question.  </a:t>
            </a:r>
          </a:p>
          <a:p>
            <a:r>
              <a:rPr lang="en-US" altLang="zh-CN" dirty="0"/>
              <a:t>That is how to identify the detectability of a given case?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28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analyze the detectability from theoretical perspective.</a:t>
            </a:r>
          </a:p>
          <a:p>
            <a:r>
              <a:rPr lang="en-US" altLang="zh-CN" dirty="0"/>
              <a:t>And the prove this theorem</a:t>
            </a:r>
            <a:r>
              <a:rPr lang="en-US" altLang="zh-CN" baseline="0" dirty="0"/>
              <a:t> that……….</a:t>
            </a:r>
          </a:p>
          <a:p>
            <a:endParaRPr lang="en-US" altLang="zh-CN" dirty="0"/>
          </a:p>
          <a:p>
            <a:r>
              <a:rPr lang="en-US" altLang="zh-CN" dirty="0"/>
              <a:t>However, we find this theorem 1 is hard to apply, because its algorithm is complex </a:t>
            </a:r>
          </a:p>
          <a:p>
            <a:r>
              <a:rPr lang="en-US" altLang="zh-CN" dirty="0"/>
              <a:t>To make it more easy and practical to apply,</a:t>
            </a:r>
          </a:p>
          <a:p>
            <a:endParaRPr lang="en-US" altLang="zh-CN" dirty="0"/>
          </a:p>
          <a:p>
            <a:r>
              <a:rPr lang="en-US" altLang="zh-CN" dirty="0"/>
              <a:t>We</a:t>
            </a:r>
            <a:r>
              <a:rPr lang="en-US" altLang="zh-CN" baseline="0" dirty="0"/>
              <a:t> pose theorem 2</a:t>
            </a:r>
            <a:endParaRPr lang="en-US" altLang="zh-CN" dirty="0"/>
          </a:p>
          <a:p>
            <a:r>
              <a:rPr lang="en-US" altLang="zh-CN" dirty="0"/>
              <a:t>We introduce the rule bipartite graph for each switch in order to describe the relationship of flows and rule in a </a:t>
            </a:r>
            <a:r>
              <a:rPr lang="en-US" altLang="zh-CN" dirty="0">
                <a:solidFill>
                  <a:srgbClr val="0033CC"/>
                </a:solidFill>
              </a:rPr>
              <a:t>fine-grained view </a:t>
            </a:r>
            <a:endParaRPr lang="en-US" altLang="zh-CN" dirty="0"/>
          </a:p>
          <a:p>
            <a:r>
              <a:rPr lang="en-US" altLang="zh-CN" dirty="0"/>
              <a:t>Theorem</a:t>
            </a:r>
            <a:r>
              <a:rPr lang="en-US" altLang="zh-CN" baseline="0" dirty="0"/>
              <a:t> 2</a:t>
            </a:r>
            <a:r>
              <a:rPr lang="en-US" altLang="zh-CN" dirty="0"/>
              <a:t> reduce this theorem 1 to the problem of finding loops in a bipartite graph.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428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order to explain our theorem clearly,</a:t>
            </a:r>
          </a:p>
          <a:p>
            <a:r>
              <a:rPr lang="en-US" altLang="zh-CN" dirty="0"/>
              <a:t>Here show the RBG of switch S2, </a:t>
            </a:r>
          </a:p>
          <a:p>
            <a:r>
              <a:rPr lang="en-US" altLang="zh-CN" dirty="0"/>
              <a:t>The green dashed lines is a loop in it.</a:t>
            </a:r>
          </a:p>
          <a:p>
            <a:r>
              <a:rPr lang="en-US" altLang="zh-CN" dirty="0"/>
              <a:t>which means the least-square</a:t>
            </a:r>
            <a:r>
              <a:rPr lang="en-US" altLang="zh-CN" baseline="0" dirty="0"/>
              <a:t> solution may</a:t>
            </a:r>
            <a:r>
              <a:rPr lang="en-US" altLang="zh-CN" dirty="0"/>
              <a:t> not break counter constraints.</a:t>
            </a:r>
          </a:p>
          <a:p>
            <a:r>
              <a:rPr lang="en-US" altLang="zh-CN" dirty="0"/>
              <a:t>For the detail of</a:t>
            </a:r>
            <a:r>
              <a:rPr lang="en-US" altLang="zh-CN" baseline="0" dirty="0"/>
              <a:t> RBG, please refer our paper.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6062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Then, I will demonstrate how to make FOCES work in real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3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we know, the forwarding process of SDN can be abstracted as a Match-Action Model.</a:t>
            </a:r>
          </a:p>
          <a:p>
            <a:r>
              <a:rPr lang="en-US" altLang="zh-CN" dirty="0"/>
              <a:t>In detail, all flows rules are stored in the Flow Table.</a:t>
            </a:r>
          </a:p>
          <a:p>
            <a:r>
              <a:rPr lang="en-US" altLang="zh-CN" dirty="0"/>
              <a:t>When a packet arrives</a:t>
            </a:r>
            <a:r>
              <a:rPr lang="en-US" altLang="zh-CN" baseline="0" dirty="0"/>
              <a:t> at a </a:t>
            </a:r>
            <a:r>
              <a:rPr lang="en-US" altLang="zh-CN" dirty="0"/>
              <a:t>switch, it would first match a rule in flow table. </a:t>
            </a:r>
          </a:p>
          <a:p>
            <a:r>
              <a:rPr lang="en-US" altLang="zh-CN" dirty="0"/>
              <a:t>And execute related actions, then update the corresponding counter of it.   </a:t>
            </a:r>
          </a:p>
          <a:p>
            <a:r>
              <a:rPr lang="en-US" altLang="zh-CN" dirty="0"/>
              <a:t>Here</a:t>
            </a:r>
            <a:r>
              <a:rPr lang="en-US" altLang="zh-CN" baseline="0" dirty="0"/>
              <a:t> is a simple example to show the forwarding process in SDN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701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FOCES work in realistic settings, </a:t>
            </a:r>
          </a:p>
          <a:p>
            <a:r>
              <a:rPr lang="en-US" dirty="0"/>
              <a:t>There are two challenges to be solved.</a:t>
            </a:r>
          </a:p>
          <a:p>
            <a:r>
              <a:rPr lang="en-US" dirty="0"/>
              <a:t>First, the packet losses and out of synchronize counter would also lead delta to not be zero in the normal case.</a:t>
            </a:r>
          </a:p>
          <a:p>
            <a:r>
              <a:rPr lang="en-US" dirty="0"/>
              <a:t>We regard those two factors as noises in the network.</a:t>
            </a:r>
          </a:p>
          <a:p>
            <a:endParaRPr lang="en-US" dirty="0"/>
          </a:p>
          <a:p>
            <a:r>
              <a:rPr lang="en-US" dirty="0"/>
              <a:t>Second, in a </a:t>
            </a:r>
            <a:r>
              <a:rPr lang="en-US"/>
              <a:t>larger network, </a:t>
            </a:r>
            <a:r>
              <a:rPr lang="en-US" dirty="0"/>
              <a:t>the scale of Flow Counter Matrix </a:t>
            </a:r>
            <a:r>
              <a:rPr lang="en-US" altLang="zh-CN" dirty="0"/>
              <a:t>would be very large, </a:t>
            </a:r>
          </a:p>
          <a:p>
            <a:r>
              <a:rPr lang="en-US" dirty="0"/>
              <a:t>Which can cause a high overhead of calculation.</a:t>
            </a:r>
          </a:p>
        </p:txBody>
      </p:sp>
    </p:spTree>
    <p:extLst>
      <p:ext uri="{BB962C8B-B14F-4D97-AF65-F5344CB8AC3E}">
        <p14:creationId xmlns:p14="http://schemas.microsoft.com/office/powerpoint/2010/main" val="2450628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erase the impact of such noises. </a:t>
            </a:r>
          </a:p>
          <a:p>
            <a:r>
              <a:rPr lang="en-US" dirty="0"/>
              <a:t>We design a threshold-based detection algorithm. </a:t>
            </a:r>
          </a:p>
          <a:p>
            <a:r>
              <a:rPr lang="en-US" dirty="0"/>
              <a:t>The basic idea of it is to introduce a anomaly index to measure the possibility of forwarding anomaly.</a:t>
            </a:r>
          </a:p>
          <a:p>
            <a:endParaRPr lang="en-US" dirty="0"/>
          </a:p>
          <a:p>
            <a:r>
              <a:rPr lang="en-US" altLang="zh-CN" dirty="0"/>
              <a:t>The anomaly index is defined as the ration of Maximum and Median of all elements in delta. </a:t>
            </a:r>
          </a:p>
          <a:p>
            <a:r>
              <a:rPr lang="en-US" dirty="0"/>
              <a:t>With the majority good assumption, when AI </a:t>
            </a:r>
            <a:r>
              <a:rPr lang="en-US" altLang="zh-CN" dirty="0"/>
              <a:t>should be very large.</a:t>
            </a:r>
          </a:p>
          <a:p>
            <a:endParaRPr lang="en-US" dirty="0"/>
          </a:p>
          <a:p>
            <a:r>
              <a:rPr lang="en-US" dirty="0"/>
              <a:t>Then we introduce a threshold T,</a:t>
            </a:r>
            <a:r>
              <a:rPr lang="zh-CN" altLang="en-US" dirty="0"/>
              <a:t> </a:t>
            </a:r>
            <a:r>
              <a:rPr lang="en-US" altLang="zh-CN" dirty="0"/>
              <a:t>when AI is larger than T, </a:t>
            </a:r>
          </a:p>
          <a:p>
            <a:r>
              <a:rPr lang="en-US" dirty="0"/>
              <a:t>We suppose there are forwarding anomalies.</a:t>
            </a:r>
          </a:p>
          <a:p>
            <a:r>
              <a:rPr lang="en-US" dirty="0"/>
              <a:t>We also analyze the default value of this threshold by “three-sigma rule” of probability theory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65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FOCES scalable, </a:t>
            </a:r>
          </a:p>
          <a:p>
            <a:r>
              <a:rPr lang="en-US" dirty="0"/>
              <a:t>Our idea is to reduce the computation time by sharking the scale of FCM.</a:t>
            </a:r>
          </a:p>
          <a:p>
            <a:r>
              <a:rPr lang="en-US" dirty="0"/>
              <a:t>This idea is inspired by the RBG.</a:t>
            </a:r>
          </a:p>
          <a:p>
            <a:endParaRPr lang="en-US" dirty="0"/>
          </a:p>
          <a:p>
            <a:r>
              <a:rPr lang="en-US" altLang="zh-CN" sz="1200" dirty="0"/>
              <a:t>We observe the RBG for a specific switch only contains a</a:t>
            </a:r>
            <a:r>
              <a:rPr lang="en-US" altLang="zh-CN" sz="1200" baseline="0" dirty="0"/>
              <a:t> small number of</a:t>
            </a:r>
            <a:r>
              <a:rPr lang="en-US" altLang="zh-CN" sz="1200" dirty="0"/>
              <a:t> rules rule, </a:t>
            </a:r>
          </a:p>
          <a:p>
            <a:r>
              <a:rPr lang="en-US" altLang="zh-CN" sz="1200" dirty="0"/>
              <a:t>So we extract a sub-FCM corresponding to the RBG. </a:t>
            </a:r>
          </a:p>
          <a:p>
            <a:r>
              <a:rPr lang="en-US" altLang="zh-CN" sz="1200" dirty="0"/>
              <a:t>As can</a:t>
            </a:r>
            <a:r>
              <a:rPr lang="en-US" altLang="zh-CN" sz="1200" baseline="0" dirty="0"/>
              <a:t> be seen from this example, </a:t>
            </a:r>
          </a:p>
          <a:p>
            <a:r>
              <a:rPr lang="en-US" altLang="zh-CN" sz="1200" baseline="0" dirty="0"/>
              <a:t>The Sub-FCM of switch S2 is much smaller than the original one. </a:t>
            </a:r>
          </a:p>
          <a:p>
            <a:r>
              <a:rPr lang="en-US" altLang="zh-CN" sz="1200" baseline="0" dirty="0"/>
              <a:t>Therefore it can reduce the computation time.</a:t>
            </a:r>
            <a:endParaRPr lang="en-US" altLang="zh-CN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86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</a:t>
            </a:r>
            <a:r>
              <a:rPr lang="en-US" baseline="0" dirty="0"/>
              <a:t> we also concern the equivalence between using slicing and the baseline.</a:t>
            </a:r>
          </a:p>
          <a:p>
            <a:r>
              <a:rPr lang="en-US" baseline="0" dirty="0"/>
              <a:t>So we pose and prove the theorem that a forwarding anomaly is detectable without slicing, </a:t>
            </a:r>
          </a:p>
          <a:p>
            <a:r>
              <a:rPr lang="en-US" baseline="0" dirty="0"/>
              <a:t>Then it is still detectable when using slicing.</a:t>
            </a:r>
          </a:p>
          <a:p>
            <a:endParaRPr lang="en-US" baseline="0" dirty="0"/>
          </a:p>
          <a:p>
            <a:r>
              <a:rPr lang="en-US" baseline="0" dirty="0"/>
              <a:t>Finally, we to further investigate the computation complexity of using slicing </a:t>
            </a:r>
          </a:p>
          <a:p>
            <a:r>
              <a:rPr lang="en-US" dirty="0"/>
              <a:t>According</a:t>
            </a:r>
            <a:r>
              <a:rPr lang="en-US" baseline="0" dirty="0"/>
              <a:t> to our analysis, using sling can truly reduce the Computation Complexity from N cubed, to the N to the power 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89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 part is about the implementation</a:t>
            </a:r>
            <a:r>
              <a:rPr lang="en-US" altLang="zh-CN" baseline="0" dirty="0"/>
              <a:t> and 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822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Here, I elaborate</a:t>
            </a:r>
            <a:r>
              <a:rPr lang="en-US" altLang="zh-CN" baseline="0" dirty="0"/>
              <a:t> how we implement the prototype of FOCES.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the prototype is about 1 thousand and 5 hundred lines of python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For FCM generator, it uses ATPG and Floodlight REST API to get the matching relationship between flows and rules 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Then it can construct the Flow Counter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Statistics Collector also uses Floodlight REST API to get each rule’s counter periodically.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When Equation System Solver gets FCM and counter vector,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 starts to solve the least-square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 achieves matrix inversion and transpose by using NumPy and Sparse Python libraries </a:t>
            </a:r>
          </a:p>
        </p:txBody>
      </p:sp>
    </p:spTree>
    <p:extLst>
      <p:ext uri="{BB962C8B-B14F-4D97-AF65-F5344CB8AC3E}">
        <p14:creationId xmlns:p14="http://schemas.microsoft.com/office/powerpoint/2010/main" val="1667430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Now, I’ll introduce our experiments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use Floodlight as the SDN 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network topology is simulated by </a:t>
            </a:r>
            <a:r>
              <a:rPr lang="en-US" altLang="zh-CN" dirty="0" err="1"/>
              <a:t>Mininet</a:t>
            </a:r>
            <a:r>
              <a:rPr lang="en-US" altLang="zh-CN" dirty="0"/>
              <a:t> and 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generate four network topologies to test FOCES,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 this table here shows the key parameters of those four topologies.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use </a:t>
            </a:r>
            <a:r>
              <a:rPr lang="en-US" altLang="zh-CN" dirty="0" err="1"/>
              <a:t>Iperf</a:t>
            </a:r>
            <a:r>
              <a:rPr lang="en-US" altLang="zh-CN" dirty="0"/>
              <a:t> to generate a flow between each pair of hosts.</a:t>
            </a:r>
          </a:p>
        </p:txBody>
      </p:sp>
    </p:spTree>
    <p:extLst>
      <p:ext uri="{BB962C8B-B14F-4D97-AF65-F5344CB8AC3E}">
        <p14:creationId xmlns:p14="http://schemas.microsoft.com/office/powerpoint/2010/main" val="1687393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Functional Test, we test whether FOCES can detect forwarding anomalies.</a:t>
            </a:r>
          </a:p>
          <a:p>
            <a:r>
              <a:rPr lang="en-US" altLang="zh-CN" dirty="0"/>
              <a:t>We randomly modify a rule during 60s to 120s to simulate the attacker.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And FOCES runs a detection process every 5 second.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en-US" altLang="zh-CN" dirty="0"/>
              <a:t>This figure shows that anomaly index goes up dramatically when forwarding anomalies happen</a:t>
            </a:r>
          </a:p>
          <a:p>
            <a:r>
              <a:rPr lang="en-US" altLang="zh-CN" dirty="0"/>
              <a:t>However, with the increase of packet loss rate, </a:t>
            </a:r>
          </a:p>
          <a:p>
            <a:r>
              <a:rPr lang="en-US" altLang="zh-CN" dirty="0"/>
              <a:t>The indices for normal and anomaly cases become less distinguishable.</a:t>
            </a:r>
          </a:p>
          <a:p>
            <a:r>
              <a:rPr lang="en-US" altLang="zh-CN" dirty="0"/>
              <a:t>So</a:t>
            </a:r>
            <a:r>
              <a:rPr lang="en-US" altLang="zh-CN" baseline="0" dirty="0"/>
              <a:t> this experiment shows </a:t>
            </a:r>
            <a:r>
              <a:rPr lang="en-US" altLang="zh-CN" kern="0" dirty="0"/>
              <a:t>FOCES can </a:t>
            </a:r>
            <a:r>
              <a:rPr lang="en-US" altLang="zh-CN" i="0" kern="0" dirty="0">
                <a:solidFill>
                  <a:srgbClr val="FF0000"/>
                </a:solidFill>
              </a:rPr>
              <a:t>effectively</a:t>
            </a:r>
            <a:r>
              <a:rPr lang="en-US" altLang="zh-CN" kern="0" dirty="0"/>
              <a:t> detect forwarding anomalies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6338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for the detection precision, for each packet loss rate.</a:t>
            </a:r>
          </a:p>
          <a:p>
            <a:r>
              <a:rPr lang="en-US" altLang="zh-CN" dirty="0"/>
              <a:t>We randomly modify different</a:t>
            </a:r>
            <a:r>
              <a:rPr lang="en-US" altLang="zh-CN" baseline="0" dirty="0"/>
              <a:t> number of</a:t>
            </a:r>
            <a:r>
              <a:rPr lang="en-US" altLang="zh-CN" dirty="0"/>
              <a:t> rules and fix the detection threshold in 3.5.</a:t>
            </a:r>
          </a:p>
          <a:p>
            <a:r>
              <a:rPr lang="en-US" altLang="zh-CN" dirty="0"/>
              <a:t>And each data point</a:t>
            </a:r>
            <a:r>
              <a:rPr lang="en-US" altLang="zh-CN" baseline="0" dirty="0"/>
              <a:t> is an average of 50 experiment runs. 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We find the for a fixed</a:t>
            </a:r>
            <a:r>
              <a:rPr lang="en-US" altLang="zh-CN" baseline="0" dirty="0"/>
              <a:t> packet loss rate,</a:t>
            </a:r>
          </a:p>
          <a:p>
            <a:r>
              <a:rPr lang="en-US" altLang="zh-CN" dirty="0"/>
              <a:t>precision increases when more rules are modified.</a:t>
            </a:r>
          </a:p>
          <a:p>
            <a:r>
              <a:rPr lang="en-US" altLang="zh-CN" dirty="0"/>
              <a:t>And precision is higher than 90% when packet loss rate is less then 10%.</a:t>
            </a:r>
          </a:p>
        </p:txBody>
      </p:sp>
    </p:spTree>
    <p:extLst>
      <p:ext uri="{BB962C8B-B14F-4D97-AF65-F5344CB8AC3E}">
        <p14:creationId xmlns:p14="http://schemas.microsoft.com/office/powerpoint/2010/main" val="1848495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detection accuracy, we use ROC curve to indicate accuracies in different thresholds </a:t>
            </a:r>
          </a:p>
          <a:p>
            <a:r>
              <a:rPr lang="en-US" altLang="zh-CN" dirty="0"/>
              <a:t>We vary the detection threshold from 1 to 100 and</a:t>
            </a:r>
          </a:p>
          <a:p>
            <a:r>
              <a:rPr lang="en-US" altLang="zh-CN" dirty="0"/>
              <a:t>Do</a:t>
            </a:r>
            <a:r>
              <a:rPr lang="en-US" altLang="zh-CN" baseline="0" dirty="0"/>
              <a:t> the experiments with </a:t>
            </a:r>
            <a:r>
              <a:rPr lang="en-US" altLang="zh-CN" dirty="0"/>
              <a:t>packet loss rates from 0% to 25%.</a:t>
            </a:r>
          </a:p>
          <a:p>
            <a:endParaRPr lang="en-US" altLang="zh-CN" dirty="0"/>
          </a:p>
          <a:p>
            <a:r>
              <a:rPr lang="en-US" altLang="zh-CN" dirty="0"/>
              <a:t>The figures show the accuracy is little affected when the packet loss rate is below 10%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detection threshold is about 4.5, where the TP rate is nearly 100% and FP rate is just 4.3%.</a:t>
            </a:r>
          </a:p>
          <a:p>
            <a:r>
              <a:rPr lang="en-US" altLang="zh-CN" dirty="0"/>
              <a:t>As</a:t>
            </a:r>
            <a:r>
              <a:rPr lang="en-US" altLang="zh-CN" baseline="0" dirty="0"/>
              <a:t> a result, this experiment demonstrates FOCES can work well under different condition.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180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recent study shows that the attacker can tamper the forwarding path of some flows 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By</a:t>
            </a:r>
            <a:r>
              <a:rPr lang="en-US" altLang="zh-CN" baseline="0" dirty="0"/>
              <a:t> </a:t>
            </a:r>
            <a:r>
              <a:rPr lang="en-US" altLang="zh-CN" sz="2000" dirty="0"/>
              <a:t>Hack the operating systems of SDN switches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/>
              <a:t>Attack the control channels</a:t>
            </a:r>
          </a:p>
          <a:p>
            <a:r>
              <a:rPr lang="en-US" altLang="zh-CN" dirty="0"/>
              <a:t>If a flow does not traverse along its original path, then we say it is forwarding anomaly.</a:t>
            </a:r>
          </a:p>
          <a:p>
            <a:endParaRPr lang="en-US" altLang="zh-CN" dirty="0"/>
          </a:p>
          <a:p>
            <a:r>
              <a:rPr lang="en-US" altLang="zh-CN" dirty="0"/>
              <a:t>Generally, forwarding anomaly can be classified into three types: </a:t>
            </a:r>
          </a:p>
          <a:p>
            <a:r>
              <a:rPr lang="en-US" altLang="zh-CN" dirty="0"/>
              <a:t>As can be seen from this example, the original path of the flow in green is switch S0 S1 S2 and S5</a:t>
            </a:r>
          </a:p>
          <a:p>
            <a:endParaRPr lang="en-US" altLang="zh-CN" dirty="0"/>
          </a:p>
          <a:p>
            <a:r>
              <a:rPr lang="en-US" altLang="zh-CN" dirty="0"/>
              <a:t>Suppose here an attacker has controlled S1</a:t>
            </a:r>
          </a:p>
          <a:p>
            <a:endParaRPr lang="en-US" altLang="zh-CN" dirty="0"/>
          </a:p>
          <a:p>
            <a:r>
              <a:rPr lang="en-US" altLang="zh-CN" dirty="0"/>
              <a:t>For Early Drop, it means packets are dropped before reaching the destination switch.</a:t>
            </a:r>
          </a:p>
          <a:p>
            <a:endParaRPr lang="en-US" altLang="zh-CN" dirty="0"/>
          </a:p>
          <a:p>
            <a:r>
              <a:rPr lang="en-US" altLang="zh-CN" dirty="0"/>
              <a:t>And Switch Bypass is packets are received by the destination switch, but one or more switch are skipped </a:t>
            </a:r>
          </a:p>
          <a:p>
            <a:endParaRPr lang="en-US" altLang="zh-CN" dirty="0"/>
          </a:p>
          <a:p>
            <a:r>
              <a:rPr lang="en-US" altLang="zh-CN" dirty="0"/>
              <a:t>Path Detour is a little complex, it means packets deviate from one switch and com back to this switch later.</a:t>
            </a:r>
          </a:p>
          <a:p>
            <a:endParaRPr lang="en-US" altLang="zh-CN" dirty="0"/>
          </a:p>
          <a:p>
            <a:r>
              <a:rPr lang="en-US" altLang="zh-CN" dirty="0"/>
              <a:t>When forwarding anomaly happens, it may break the critical security policy.</a:t>
            </a:r>
          </a:p>
          <a:p>
            <a:r>
              <a:rPr lang="en-US" altLang="zh-CN" dirty="0"/>
              <a:t>For example, ….  Which can introduce the issue of security.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464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the effectiveness</a:t>
            </a:r>
            <a:r>
              <a:rPr lang="en-US" altLang="zh-CN" baseline="0" dirty="0"/>
              <a:t> of slicing, we compare the performance of using slicing and baseline method.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firstly compare the detection accuracy of them.</a:t>
            </a:r>
          </a:p>
          <a:p>
            <a:r>
              <a:rPr lang="en-US" altLang="zh-CN" dirty="0"/>
              <a:t>We find slicing can achieve an even better accuracy</a:t>
            </a:r>
            <a:r>
              <a:rPr lang="en-US" altLang="zh-CN" baseline="0" dirty="0"/>
              <a:t> in three topologies.</a:t>
            </a:r>
          </a:p>
          <a:p>
            <a:endParaRPr lang="en-US" altLang="zh-CN" dirty="0"/>
          </a:p>
          <a:p>
            <a:r>
              <a:rPr lang="en-US" altLang="zh-CN" dirty="0"/>
              <a:t>For computation time</a:t>
            </a:r>
          </a:p>
          <a:p>
            <a:r>
              <a:rPr lang="en-US" altLang="zh-CN" dirty="0"/>
              <a:t>We do this experiment in </a:t>
            </a:r>
            <a:r>
              <a:rPr lang="en-US" altLang="zh-CN" dirty="0" err="1"/>
              <a:t>FatTree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figure indicates the computation time of slicing grows much slower than without</a:t>
            </a:r>
            <a:r>
              <a:rPr lang="en-US" altLang="zh-CN" baseline="0" dirty="0"/>
              <a:t> slicing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And slicing can reduce the time overhead by 80% when there 12K flows in the</a:t>
            </a:r>
            <a:r>
              <a:rPr lang="en-US" altLang="zh-CN" baseline="0" dirty="0"/>
              <a:t> network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In summary,</a:t>
            </a:r>
            <a:r>
              <a:rPr lang="en-US" altLang="zh-CN" baseline="0" dirty="0"/>
              <a:t> those two experiments show that using </a:t>
            </a:r>
            <a:r>
              <a:rPr lang="en-US" altLang="zh-CN" dirty="0"/>
              <a:t>slicing can help FOCES achieve a </a:t>
            </a:r>
            <a:r>
              <a:rPr lang="en-US" altLang="zh-CN" i="0" dirty="0">
                <a:solidFill>
                  <a:srgbClr val="FF0000"/>
                </a:solidFill>
              </a:rPr>
              <a:t>faster </a:t>
            </a:r>
            <a:r>
              <a:rPr lang="en-US" altLang="zh-CN" dirty="0"/>
              <a:t>detection without loss of detection</a:t>
            </a:r>
            <a:r>
              <a:rPr lang="en-US" altLang="zh-CN" baseline="0" dirty="0"/>
              <a:t> </a:t>
            </a:r>
            <a:r>
              <a:rPr lang="en-US" altLang="zh-CN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667842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a result, in this paper,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study…….. </a:t>
            </a:r>
          </a:p>
          <a:p>
            <a:r>
              <a:rPr lang="en-US" altLang="zh-CN" dirty="0"/>
              <a:t>Then we design a flow counter equation system, call FOCES, and analyze it from both theoretical and practical perspectives.</a:t>
            </a:r>
          </a:p>
          <a:p>
            <a:r>
              <a:rPr lang="en-US" altLang="zh-CN" dirty="0"/>
              <a:t>Next, we build FOCES prototype and conduct extensive experiments on </a:t>
            </a:r>
            <a:r>
              <a:rPr lang="en-US" altLang="zh-CN" dirty="0" err="1"/>
              <a:t>Mininet</a:t>
            </a:r>
            <a:r>
              <a:rPr lang="en-US" altLang="zh-CN" dirty="0"/>
              <a:t> with four topologies.</a:t>
            </a:r>
          </a:p>
          <a:p>
            <a:r>
              <a:rPr lang="en-US" altLang="zh-CN" dirty="0"/>
              <a:t>The empirical results match theories.</a:t>
            </a:r>
          </a:p>
          <a:p>
            <a:endParaRPr lang="en-US" altLang="zh-CN" dirty="0"/>
          </a:p>
          <a:p>
            <a:r>
              <a:rPr lang="en-US" altLang="zh-CN" dirty="0"/>
              <a:t>And the</a:t>
            </a:r>
            <a:r>
              <a:rPr lang="en-US" altLang="zh-CN" baseline="0" dirty="0"/>
              <a:t> future work is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54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To detect the forwarding anomaly, here are two simple methods.</a:t>
            </a:r>
          </a:p>
          <a:p>
            <a:r>
              <a:rPr lang="en-US" altLang="zh-CN" baseline="0" dirty="0"/>
              <a:t>However, both of them have some limitations.</a:t>
            </a:r>
          </a:p>
          <a:p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The most intuitive one is dumping rules from suspicious switch, and check their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However, the compromised switch can bypass this detection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A little more reliable way is to let each switch imprints packets with signature.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Thus, the egress switch can check whether path is correct.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But this kind of method needs to modify the switch, and the overhead of it is always very high.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26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Besides those two methods, statistics verification is another prevalent method.</a:t>
            </a:r>
          </a:p>
          <a:p>
            <a:r>
              <a:rPr lang="en-US" altLang="zh-CN" dirty="0"/>
              <a:t>The main idea of this kind of method is packets would leave some evidences in their paths, such as the rule’s counter</a:t>
            </a:r>
          </a:p>
          <a:p>
            <a:r>
              <a:rPr lang="en-US" altLang="zh-CN" dirty="0"/>
              <a:t>Therefore, there should be some constraints of the right forwarding path.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detection standard is if the packets deviate from their paths, then the constraints shall be </a:t>
            </a:r>
            <a:r>
              <a:rPr lang="en-US" altLang="zh-CN" dirty="0">
                <a:solidFill>
                  <a:srgbClr val="FF0000"/>
                </a:solidFill>
              </a:rPr>
              <a:t>violated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342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Here is an example,</a:t>
            </a:r>
          </a:p>
          <a:p>
            <a:r>
              <a:rPr lang="en-US" altLang="zh-CN" dirty="0"/>
              <a:t>We know the path of a flow should be</a:t>
            </a:r>
            <a:r>
              <a:rPr lang="en-US" altLang="zh-CN" baseline="0" dirty="0"/>
              <a:t> S0 S1 S2 S5</a:t>
            </a:r>
          </a:p>
          <a:p>
            <a:r>
              <a:rPr lang="en-US" altLang="zh-CN" baseline="0" dirty="0"/>
              <a:t>So the corresponding flow rules should have the same counter value.</a:t>
            </a:r>
          </a:p>
          <a:p>
            <a:r>
              <a:rPr lang="en-US" altLang="zh-CN" dirty="0"/>
              <a:t>We also call this flow conservation principle.</a:t>
            </a:r>
          </a:p>
          <a:p>
            <a:endParaRPr lang="en-US" altLang="zh-CN" dirty="0"/>
          </a:p>
          <a:p>
            <a:r>
              <a:rPr lang="en-US" altLang="zh-CN" dirty="0"/>
              <a:t>If</a:t>
            </a:r>
            <a:r>
              <a:rPr lang="en-US" altLang="zh-CN" baseline="0" dirty="0"/>
              <a:t> the attacker has controlled the switch S1 and this flow deviates to another path, </a:t>
            </a:r>
          </a:p>
          <a:p>
            <a:r>
              <a:rPr lang="en-US" altLang="zh-CN" baseline="0" dirty="0"/>
              <a:t>then the counter of rule2 would not be a,</a:t>
            </a:r>
          </a:p>
          <a:p>
            <a:r>
              <a:rPr lang="en-US" altLang="zh-CN" baseline="0" dirty="0"/>
              <a:t>Which breaks the constrains of flow conservation principle.</a:t>
            </a:r>
          </a:p>
          <a:p>
            <a:r>
              <a:rPr lang="en-US" altLang="zh-CN" baseline="0" dirty="0"/>
              <a:t>So it is very easy to detect the forwarding anomaly, </a:t>
            </a:r>
          </a:p>
          <a:p>
            <a:r>
              <a:rPr lang="en-US" altLang="zh-CN" baseline="0" dirty="0"/>
              <a:t>when applying the flow conservation principle to a individual flow </a:t>
            </a:r>
          </a:p>
        </p:txBody>
      </p:sp>
    </p:spTree>
    <p:extLst>
      <p:ext uri="{BB962C8B-B14F-4D97-AF65-F5344CB8AC3E}">
        <p14:creationId xmlns:p14="http://schemas.microsoft.com/office/powerpoint/2010/main" val="421204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 in the real network, a flow rule may match more than one flows.</a:t>
            </a:r>
          </a:p>
          <a:p>
            <a:r>
              <a:rPr lang="en-US" altLang="zh-CN" dirty="0"/>
              <a:t>So the distribution of counters can more complex</a:t>
            </a:r>
            <a:r>
              <a:rPr lang="en-US" altLang="zh-CN" baseline="0" dirty="0"/>
              <a:t>.</a:t>
            </a:r>
          </a:p>
          <a:p>
            <a:r>
              <a:rPr lang="en-US" altLang="zh-CN" baseline="0" dirty="0"/>
              <a:t>And make It hard to apply the flow conservation principle of a individual flow directly.</a:t>
            </a:r>
          </a:p>
          <a:p>
            <a:r>
              <a:rPr lang="en-US" altLang="zh-CN" dirty="0"/>
              <a:t>It</a:t>
            </a:r>
            <a:r>
              <a:rPr lang="en-US" altLang="zh-CN" baseline="0" dirty="0"/>
              <a:t> needs to </a:t>
            </a:r>
            <a:r>
              <a:rPr lang="en-US" altLang="zh-CN" dirty="0"/>
              <a:t>install dedicated rules to collect the counter of a given flow.</a:t>
            </a:r>
          </a:p>
        </p:txBody>
      </p:sp>
    </p:spTree>
    <p:extLst>
      <p:ext uri="{BB962C8B-B14F-4D97-AF65-F5344CB8AC3E}">
        <p14:creationId xmlns:p14="http://schemas.microsoft.com/office/powerpoint/2010/main" val="198063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 the motivation of our</a:t>
            </a:r>
            <a:r>
              <a:rPr lang="en-US" altLang="zh-CN" baseline="0" dirty="0"/>
              <a:t> work is:</a:t>
            </a:r>
          </a:p>
          <a:p>
            <a:r>
              <a:rPr lang="en-US" altLang="zh-CN" baseline="0" dirty="0"/>
              <a:t>all the previous statistics verification tools just check whether the counters of a individual flow conform to the flow conservation principle.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However, they have two serious limitations.</a:t>
            </a:r>
          </a:p>
          <a:p>
            <a:r>
              <a:rPr lang="en-US" altLang="zh-CN" baseline="0" dirty="0"/>
              <a:t>First, applying the flow conservation principle to a flow may result in a limited detection scope.</a:t>
            </a:r>
          </a:p>
          <a:p>
            <a:r>
              <a:rPr lang="en-US" altLang="zh-CN" baseline="0" dirty="0"/>
              <a:t>Because it can’t check all the flow simultaneously.</a:t>
            </a:r>
          </a:p>
          <a:p>
            <a:r>
              <a:rPr lang="en-US" altLang="zh-CN" baseline="0" dirty="0"/>
              <a:t>Second, to collect the counter of a individual flow, </a:t>
            </a:r>
          </a:p>
          <a:p>
            <a:r>
              <a:rPr lang="en-US" altLang="zh-CN" baseline="0" dirty="0"/>
              <a:t>it always needs to install dedicated flow rules which introduces high flow table overhead.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As a result, we pose a question.</a:t>
            </a:r>
          </a:p>
          <a:p>
            <a:r>
              <a:rPr lang="en-US" altLang="zh-CN" baseline="0" dirty="0"/>
              <a:t>That is can we extend the flow conservation principle from individual flows to a network of flows</a:t>
            </a:r>
          </a:p>
        </p:txBody>
      </p:sp>
    </p:spTree>
    <p:extLst>
      <p:ext uri="{BB962C8B-B14F-4D97-AF65-F5344CB8AC3E}">
        <p14:creationId xmlns:p14="http://schemas.microsoft.com/office/powerpoint/2010/main" val="4050924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Next, I will illustrate the Theoretical Construction of FOCES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83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38472" y="6537326"/>
            <a:ext cx="2844059" cy="320675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47801"/>
            <a:ext cx="10969943" cy="4678364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38472" y="6537326"/>
            <a:ext cx="2844059" cy="320675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441" y="6400801"/>
            <a:ext cx="741486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400801"/>
            <a:ext cx="284405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80DFAE-88B7-49D3-8F2D-B101E877E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1.png"/><Relationship Id="rId26" Type="http://schemas.openxmlformats.org/officeDocument/2006/relationships/image" Target="../media/image380.png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34.png"/><Relationship Id="rId34" Type="http://schemas.openxmlformats.org/officeDocument/2006/relationships/image" Target="../media/image28.wmf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33.png"/><Relationship Id="rId29" Type="http://schemas.openxmlformats.org/officeDocument/2006/relationships/image" Target="../media/image4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7.png"/><Relationship Id="rId32" Type="http://schemas.openxmlformats.org/officeDocument/2006/relationships/image" Target="../media/image44.png"/><Relationship Id="rId5" Type="http://schemas.openxmlformats.org/officeDocument/2006/relationships/image" Target="../media/image22.wmf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36.png"/><Relationship Id="rId28" Type="http://schemas.openxmlformats.org/officeDocument/2006/relationships/image" Target="../media/image40.png"/><Relationship Id="rId10" Type="http://schemas.openxmlformats.org/officeDocument/2006/relationships/image" Target="../media/image24.wmf"/><Relationship Id="rId19" Type="http://schemas.openxmlformats.org/officeDocument/2006/relationships/image" Target="../media/image32.png"/><Relationship Id="rId31" Type="http://schemas.openxmlformats.org/officeDocument/2006/relationships/image" Target="../media/image43.png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wmf"/><Relationship Id="rId22" Type="http://schemas.openxmlformats.org/officeDocument/2006/relationships/image" Target="../media/image35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40.png"/><Relationship Id="rId26" Type="http://schemas.openxmlformats.org/officeDocument/2006/relationships/image" Target="../media/image24.wmf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51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39.png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0.png"/><Relationship Id="rId20" Type="http://schemas.openxmlformats.org/officeDocument/2006/relationships/image" Target="../media/image500.png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42.wmf"/><Relationship Id="rId32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54.png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43.wmf"/><Relationship Id="rId10" Type="http://schemas.openxmlformats.org/officeDocument/2006/relationships/image" Target="../media/image49.png"/><Relationship Id="rId19" Type="http://schemas.openxmlformats.org/officeDocument/2006/relationships/image" Target="../media/image490.png"/><Relationship Id="rId31" Type="http://schemas.openxmlformats.org/officeDocument/2006/relationships/oleObject" Target="../embeddings/oleObject32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44.png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9.wmf"/><Relationship Id="rId14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45.png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60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pn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0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1"/>
            <a:ext cx="12188825" cy="1771651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</a:rPr>
              <a:t>FOCES: Detecting Forwarding Anomalies in Software Defined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2453" y="3963989"/>
            <a:ext cx="10183918" cy="2209800"/>
          </a:xfrm>
        </p:spPr>
        <p:txBody>
          <a:bodyPr/>
          <a:lstStyle/>
          <a:p>
            <a:r>
              <a:rPr lang="en-US" altLang="zh-CN" dirty="0"/>
              <a:t>Peng Zhang</a:t>
            </a:r>
            <a:r>
              <a:rPr lang="en-US" altLang="zh-CN" baseline="30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Shimin</a:t>
            </a:r>
            <a:r>
              <a:rPr lang="en-US" altLang="zh-CN" dirty="0"/>
              <a:t> Xu</a:t>
            </a:r>
            <a:r>
              <a:rPr lang="en-US" altLang="zh-CN" baseline="30000" dirty="0"/>
              <a:t>1</a:t>
            </a:r>
            <a:r>
              <a:rPr lang="en-US" altLang="zh-CN" dirty="0"/>
              <a:t>, </a:t>
            </a:r>
            <a:r>
              <a:rPr lang="en-US" altLang="zh-CN" b="1" u="sng" dirty="0"/>
              <a:t>Zuoru Yang</a:t>
            </a:r>
            <a:r>
              <a:rPr lang="en-US" altLang="zh-CN" b="1" u="sng" baseline="30000" dirty="0"/>
              <a:t>1</a:t>
            </a:r>
            <a:r>
              <a:rPr lang="en-US" altLang="zh-CN" dirty="0"/>
              <a:t>, Hao Li</a:t>
            </a:r>
            <a:r>
              <a:rPr lang="en-US" altLang="zh-CN" baseline="30000" dirty="0"/>
              <a:t>1</a:t>
            </a:r>
            <a:r>
              <a:rPr lang="en-US" altLang="zh-CN" dirty="0"/>
              <a:t> , Qi Li</a:t>
            </a:r>
            <a:r>
              <a:rPr lang="en-US" altLang="zh-CN" baseline="30000" dirty="0"/>
              <a:t>2</a:t>
            </a:r>
            <a:r>
              <a:rPr lang="en-US" altLang="zh-CN" dirty="0"/>
              <a:t> , </a:t>
            </a:r>
            <a:r>
              <a:rPr lang="en-US" altLang="zh-CN" dirty="0" err="1"/>
              <a:t>Huanzhao</a:t>
            </a:r>
            <a:r>
              <a:rPr lang="en-US" altLang="zh-CN" dirty="0"/>
              <a:t> Wang</a:t>
            </a:r>
            <a:r>
              <a:rPr lang="en-US" altLang="zh-CN" baseline="30000" dirty="0"/>
              <a:t>1</a:t>
            </a:r>
            <a:r>
              <a:rPr lang="en-US" altLang="zh-CN" dirty="0"/>
              <a:t> , </a:t>
            </a:r>
            <a:r>
              <a:rPr lang="en-US" altLang="zh-CN" dirty="0" err="1"/>
              <a:t>Chengchen</a:t>
            </a:r>
            <a:r>
              <a:rPr lang="en-US" altLang="zh-CN" dirty="0"/>
              <a:t> Hu</a:t>
            </a:r>
            <a:r>
              <a:rPr lang="en-US" altLang="zh-CN" baseline="30000" dirty="0"/>
              <a:t>1</a:t>
            </a:r>
            <a:endParaRPr lang="en-US" dirty="0"/>
          </a:p>
          <a:p>
            <a:r>
              <a:rPr lang="en-US" altLang="zh-CN" sz="2400" baseline="30000" dirty="0"/>
              <a:t>1</a:t>
            </a:r>
            <a:r>
              <a:rPr lang="en-US" altLang="zh-CN" sz="2400" dirty="0"/>
              <a:t>Xi’an </a:t>
            </a:r>
            <a:r>
              <a:rPr lang="en-US" altLang="zh-CN" sz="2400" dirty="0" err="1"/>
              <a:t>Jiaotong</a:t>
            </a:r>
            <a:r>
              <a:rPr lang="en-US" altLang="zh-CN" sz="2400" dirty="0"/>
              <a:t> University</a:t>
            </a:r>
            <a:br>
              <a:rPr lang="en-US" sz="2400" dirty="0"/>
            </a:br>
            <a:r>
              <a:rPr lang="en-US" sz="2400" baseline="30000" dirty="0"/>
              <a:t>2</a:t>
            </a:r>
            <a:r>
              <a:rPr lang="en-US" sz="2400" dirty="0"/>
              <a:t>Tsinghua University</a:t>
            </a:r>
          </a:p>
          <a:p>
            <a:r>
              <a:rPr lang="en-US" sz="2400" dirty="0"/>
              <a:t>ICDCS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64"/>
    </mc:Choice>
    <mc:Fallback xmlns="">
      <p:transition advTm="6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FOCES: </a:t>
            </a:r>
            <a:r>
              <a:rPr lang="en-US" u="sng" dirty="0" err="1"/>
              <a:t>F</a:t>
            </a:r>
            <a:r>
              <a:rPr lang="en-US" dirty="0" err="1"/>
              <a:t>l</a:t>
            </a:r>
            <a:r>
              <a:rPr lang="en-US" u="sng" dirty="0" err="1"/>
              <a:t>O</a:t>
            </a:r>
            <a:r>
              <a:rPr lang="en-US" dirty="0" err="1"/>
              <a:t>w</a:t>
            </a:r>
            <a:r>
              <a:rPr lang="en-US" dirty="0"/>
              <a:t> </a:t>
            </a:r>
            <a:r>
              <a:rPr lang="en-US" u="sng" dirty="0"/>
              <a:t>C</a:t>
            </a:r>
            <a:r>
              <a:rPr lang="en-US" dirty="0"/>
              <a:t>ounter </a:t>
            </a:r>
            <a:r>
              <a:rPr lang="en-US" u="sng" dirty="0"/>
              <a:t>E</a:t>
            </a:r>
            <a:r>
              <a:rPr lang="en-US" dirty="0"/>
              <a:t>quation </a:t>
            </a:r>
            <a:r>
              <a:rPr lang="en-US" u="sng" dirty="0"/>
              <a:t>S</a:t>
            </a:r>
            <a:r>
              <a:rPr lang="en-US" dirty="0"/>
              <a:t>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3BE37DDA-95FF-49EB-BB66-909C3E0E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450963"/>
            <a:ext cx="8991600" cy="489521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All the flows in the network:</a:t>
            </a:r>
          </a:p>
          <a:p>
            <a:r>
              <a:rPr lang="en-US" altLang="zh-CN" dirty="0"/>
              <a:t>All the rules in the network: </a:t>
            </a:r>
          </a:p>
          <a:p>
            <a:r>
              <a:rPr lang="en-US" altLang="zh-CN" dirty="0"/>
              <a:t>Define the </a:t>
            </a:r>
            <a:r>
              <a:rPr lang="en-US" altLang="zh-CN" b="1" dirty="0"/>
              <a:t>Flow Counter Matrix (FCM)           </a:t>
            </a:r>
            <a:r>
              <a:rPr lang="en-US" altLang="zh-CN" dirty="0"/>
              <a:t>as: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  <a:p>
            <a:r>
              <a:rPr lang="en-US" altLang="zh-CN" dirty="0"/>
              <a:t>Let the counter of rule      be      , and </a:t>
            </a:r>
          </a:p>
          <a:p>
            <a:r>
              <a:rPr lang="en-US" altLang="zh-CN" dirty="0"/>
              <a:t>Let the volume of flow      be      , and </a:t>
            </a:r>
          </a:p>
          <a:p>
            <a:r>
              <a:rPr lang="en-US" altLang="zh-CN" dirty="0"/>
              <a:t>If there are no forwarding anomalies: </a:t>
            </a:r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7CCEC35D-7ED5-4B9D-A6A4-2E2AD07605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93806"/>
              </p:ext>
            </p:extLst>
          </p:nvPr>
        </p:nvGraphicFramePr>
        <p:xfrm>
          <a:off x="5839980" y="2043994"/>
          <a:ext cx="14065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9" name="Equation" r:id="rId4" imgW="660240" imgH="228600" progId="Equation.DSMT4">
                  <p:embed/>
                </p:oleObj>
              </mc:Choice>
              <mc:Fallback>
                <p:oleObj name="Equation" r:id="rId4" imgW="66024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B6EBC10C-2D8F-4F46-A739-1F19F7C23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39980" y="2043994"/>
                        <a:ext cx="14065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CDE33640-99A6-4D5C-A4DD-1A1FD7330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32065"/>
              </p:ext>
            </p:extLst>
          </p:nvPr>
        </p:nvGraphicFramePr>
        <p:xfrm>
          <a:off x="5789612" y="1452568"/>
          <a:ext cx="15954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0" name="Equation" r:id="rId6" imgW="749160" imgH="228600" progId="Equation.DSMT4">
                  <p:embed/>
                </p:oleObj>
              </mc:Choice>
              <mc:Fallback>
                <p:oleObj name="Equation" r:id="rId6" imgW="749160" imgH="2286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BDA13A7C-5F85-4CCB-A89A-584A633F92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89612" y="1452568"/>
                        <a:ext cx="159543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2E401078-DFFD-4D00-95F4-A064D5AFC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018925"/>
              </p:ext>
            </p:extLst>
          </p:nvPr>
        </p:nvGraphicFramePr>
        <p:xfrm>
          <a:off x="7829550" y="2667000"/>
          <a:ext cx="7032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1" name="Equation" r:id="rId8" imgW="330120" imgH="228600" progId="Equation.DSMT4">
                  <p:embed/>
                </p:oleObj>
              </mc:Choice>
              <mc:Fallback>
                <p:oleObj name="Equation" r:id="rId8" imgW="33012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2590C0F-5CAA-4D62-8D1D-A936B880B1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29550" y="2667000"/>
                        <a:ext cx="703262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54">
            <a:extLst>
              <a:ext uri="{FF2B5EF4-FFF2-40B4-BE49-F238E27FC236}">
                <a16:creationId xmlns:a16="http://schemas.microsoft.com/office/drawing/2014/main" id="{A63735B6-44AD-48FC-954F-927DDADDC3C5}"/>
              </a:ext>
            </a:extLst>
          </p:cNvPr>
          <p:cNvGrpSpPr/>
          <p:nvPr/>
        </p:nvGrpSpPr>
        <p:grpSpPr>
          <a:xfrm>
            <a:off x="3467417" y="3283009"/>
            <a:ext cx="3882390" cy="1051217"/>
            <a:chOff x="2369820" y="3325836"/>
            <a:chExt cx="3882390" cy="105121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27DCEF-7916-462F-B4DB-BDF58A21828E}"/>
                </a:ext>
              </a:extLst>
            </p:cNvPr>
            <p:cNvSpPr/>
            <p:nvPr/>
          </p:nvSpPr>
          <p:spPr>
            <a:xfrm>
              <a:off x="2369820" y="3325836"/>
              <a:ext cx="3882390" cy="105121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extLst>
                <a:ext uri="{FF2B5EF4-FFF2-40B4-BE49-F238E27FC236}">
                  <a16:creationId xmlns:a16="http://schemas.microsoft.com/office/drawing/2014/main" id="{99503824-4C35-4F52-8649-AC6BEECFB4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2829452"/>
                </p:ext>
              </p:extLst>
            </p:nvPr>
          </p:nvGraphicFramePr>
          <p:xfrm>
            <a:off x="2466180" y="3442693"/>
            <a:ext cx="3691573" cy="911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2" name="Equation" r:id="rId10" imgW="1854000" imgH="457200" progId="Equation.DSMT4">
                    <p:embed/>
                  </p:oleObj>
                </mc:Choice>
                <mc:Fallback>
                  <p:oleObj name="Equation" r:id="rId10" imgW="1854000" imgH="457200" progId="Equation.DSMT4">
                    <p:embed/>
                    <p:pic>
                      <p:nvPicPr>
                        <p:cNvPr id="43" name="对象 42">
                          <a:extLst>
                            <a:ext uri="{FF2B5EF4-FFF2-40B4-BE49-F238E27FC236}">
                              <a16:creationId xmlns:a16="http://schemas.microsoft.com/office/drawing/2014/main" id="{02A831A6-58F0-41A4-BAB2-57FD6843B5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466180" y="3442693"/>
                          <a:ext cx="3691573" cy="9117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0B542F3E-DF75-4841-AFFA-CA272D86D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102310"/>
              </p:ext>
            </p:extLst>
          </p:nvPr>
        </p:nvGraphicFramePr>
        <p:xfrm>
          <a:off x="4951412" y="4437560"/>
          <a:ext cx="2428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3" name="Equation" r:id="rId12" imgW="114120" imgH="228600" progId="Equation.DSMT4">
                  <p:embed/>
                </p:oleObj>
              </mc:Choice>
              <mc:Fallback>
                <p:oleObj name="Equation" r:id="rId12" imgW="114120" imgH="2286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DB9F72EA-1173-4321-B97A-F13860D833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51412" y="4437560"/>
                        <a:ext cx="24288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391A0F86-EAA5-4836-91FC-C0FF82AB0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93619"/>
              </p:ext>
            </p:extLst>
          </p:nvPr>
        </p:nvGraphicFramePr>
        <p:xfrm>
          <a:off x="5922962" y="4389437"/>
          <a:ext cx="3238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F11B7345-FE2E-46AC-BF8D-39695D36F6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22962" y="4389437"/>
                        <a:ext cx="32385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069D25EB-197A-4A61-B959-89B7E8EEB7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70765"/>
              </p:ext>
            </p:extLst>
          </p:nvPr>
        </p:nvGraphicFramePr>
        <p:xfrm>
          <a:off x="4875212" y="5075238"/>
          <a:ext cx="3238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679B42A7-D9BA-43FD-8954-624D3B19A8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75212" y="5075238"/>
                        <a:ext cx="323850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F9280F2C-2A99-45F2-921A-5B9FB4C67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842801"/>
              </p:ext>
            </p:extLst>
          </p:nvPr>
        </p:nvGraphicFramePr>
        <p:xfrm>
          <a:off x="5922962" y="5029200"/>
          <a:ext cx="3238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6" name="Equation" r:id="rId18" imgW="152280" imgH="228600" progId="Equation.DSMT4">
                  <p:embed/>
                </p:oleObj>
              </mc:Choice>
              <mc:Fallback>
                <p:oleObj name="Equation" r:id="rId18" imgW="152280" imgH="2286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F1EDA8E9-5F59-4A24-8722-1740A35A2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22962" y="5029200"/>
                        <a:ext cx="323850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id="{DAC8A472-3AE9-40FF-A1AC-5FAE6CDCA3CF}"/>
              </a:ext>
            </a:extLst>
          </p:cNvPr>
          <p:cNvGrpSpPr/>
          <p:nvPr/>
        </p:nvGrpSpPr>
        <p:grpSpPr>
          <a:xfrm>
            <a:off x="4524692" y="6187364"/>
            <a:ext cx="1767840" cy="525461"/>
            <a:chOff x="3713335" y="6144176"/>
            <a:chExt cx="1767840" cy="52546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92FB225-F1AE-46C6-80E1-1D20C498B9D1}"/>
                </a:ext>
              </a:extLst>
            </p:cNvPr>
            <p:cNvSpPr/>
            <p:nvPr/>
          </p:nvSpPr>
          <p:spPr>
            <a:xfrm>
              <a:off x="3713335" y="6144176"/>
              <a:ext cx="1767840" cy="5254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4" name="对象 63">
              <a:extLst>
                <a:ext uri="{FF2B5EF4-FFF2-40B4-BE49-F238E27FC236}">
                  <a16:creationId xmlns:a16="http://schemas.microsoft.com/office/drawing/2014/main" id="{902772FA-6057-4A89-B590-3A8F484CA6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930678"/>
                </p:ext>
              </p:extLst>
            </p:nvPr>
          </p:nvGraphicFramePr>
          <p:xfrm>
            <a:off x="3938588" y="6204650"/>
            <a:ext cx="135255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7" name="Equation" r:id="rId20" imgW="634680" imgH="164880" progId="Equation.DSMT4">
                    <p:embed/>
                  </p:oleObj>
                </mc:Choice>
                <mc:Fallback>
                  <p:oleObj name="Equation" r:id="rId20" imgW="634680" imgH="164880" progId="Equation.DSMT4">
                    <p:embed/>
                    <p:pic>
                      <p:nvPicPr>
                        <p:cNvPr id="48" name="对象 47">
                          <a:extLst>
                            <a:ext uri="{FF2B5EF4-FFF2-40B4-BE49-F238E27FC236}">
                              <a16:creationId xmlns:a16="http://schemas.microsoft.com/office/drawing/2014/main" id="{791E8033-2FBA-46EF-98AB-245148BE72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938588" y="6204650"/>
                          <a:ext cx="1352550" cy="352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F2CA6C15-8C73-4127-BC5F-C4E09D8B8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239324"/>
              </p:ext>
            </p:extLst>
          </p:nvPr>
        </p:nvGraphicFramePr>
        <p:xfrm>
          <a:off x="7385049" y="4437560"/>
          <a:ext cx="25638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8" name="Equation" r:id="rId22" imgW="1206360" imgH="241200" progId="Equation.DSMT4">
                  <p:embed/>
                </p:oleObj>
              </mc:Choice>
              <mc:Fallback>
                <p:oleObj name="Equation" r:id="rId22" imgW="1206360" imgH="24120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4807174F-DA5A-4086-AEE3-E3BBF37B2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385049" y="4437560"/>
                        <a:ext cx="2563812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CF795CA9-6183-42F7-BF47-F22351C2A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622625"/>
              </p:ext>
            </p:extLst>
          </p:nvPr>
        </p:nvGraphicFramePr>
        <p:xfrm>
          <a:off x="7385049" y="5067335"/>
          <a:ext cx="2536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9" name="Equation" r:id="rId24" imgW="1193760" imgH="241200" progId="Equation.DSMT4">
                  <p:embed/>
                </p:oleObj>
              </mc:Choice>
              <mc:Fallback>
                <p:oleObj name="Equation" r:id="rId24" imgW="1193760" imgH="241200" progId="Equation.DSMT4">
                  <p:embed/>
                  <p:pic>
                    <p:nvPicPr>
                      <p:cNvPr id="83" name="对象 82">
                        <a:extLst>
                          <a:ext uri="{FF2B5EF4-FFF2-40B4-BE49-F238E27FC236}">
                            <a16:creationId xmlns:a16="http://schemas.microsoft.com/office/drawing/2014/main" id="{86A798A6-83D8-4053-AB57-3341C303D8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385049" y="5067335"/>
                        <a:ext cx="2536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68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FOCES: </a:t>
            </a:r>
            <a:r>
              <a:rPr lang="en-US" u="sng" dirty="0" err="1"/>
              <a:t>F</a:t>
            </a:r>
            <a:r>
              <a:rPr lang="en-US" dirty="0" err="1"/>
              <a:t>l</a:t>
            </a:r>
            <a:r>
              <a:rPr lang="en-US" u="sng" dirty="0" err="1"/>
              <a:t>O</a:t>
            </a:r>
            <a:r>
              <a:rPr lang="en-US" dirty="0" err="1"/>
              <a:t>w</a:t>
            </a:r>
            <a:r>
              <a:rPr lang="en-US" dirty="0"/>
              <a:t> </a:t>
            </a:r>
            <a:r>
              <a:rPr lang="en-US" u="sng" dirty="0"/>
              <a:t>C</a:t>
            </a:r>
            <a:r>
              <a:rPr lang="en-US" dirty="0"/>
              <a:t>ounter </a:t>
            </a:r>
            <a:r>
              <a:rPr lang="en-US" u="sng" dirty="0"/>
              <a:t>E</a:t>
            </a:r>
            <a:r>
              <a:rPr lang="en-US" dirty="0"/>
              <a:t>quation </a:t>
            </a:r>
            <a:r>
              <a:rPr lang="en-US" u="sng" dirty="0"/>
              <a:t>S</a:t>
            </a:r>
            <a:r>
              <a:rPr lang="en-US" dirty="0"/>
              <a:t>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3BE37DDA-95FF-49EB-BB66-909C3E0E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384897"/>
            <a:ext cx="10277378" cy="969970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When there are forwarding anomalies, the real FCM will be             , and the real counter vector will be                  .</a:t>
            </a:r>
          </a:p>
          <a:p>
            <a:pPr marL="0" indent="0">
              <a:buNone/>
            </a:pPr>
            <a:endParaRPr lang="en-US" altLang="zh-CN" sz="2600" dirty="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793013C-384D-40C3-9D2F-AEDC0C3BE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48300"/>
              </p:ext>
            </p:extLst>
          </p:nvPr>
        </p:nvGraphicFramePr>
        <p:xfrm>
          <a:off x="9752012" y="1447800"/>
          <a:ext cx="113337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5" name="Equation" r:id="rId4" imgW="507960" imgH="164880" progId="Equation.DSMT4">
                  <p:embed/>
                </p:oleObj>
              </mc:Choice>
              <mc:Fallback>
                <p:oleObj name="Equation" r:id="rId4" imgW="507960" imgH="1648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10433776-5A85-4818-A39B-4A1B3C4E22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52012" y="1447800"/>
                        <a:ext cx="113337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A85F503-4687-4A75-93AF-55A75B804F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796707"/>
              </p:ext>
            </p:extLst>
          </p:nvPr>
        </p:nvGraphicFramePr>
        <p:xfrm>
          <a:off x="6289864" y="1860320"/>
          <a:ext cx="155714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6" name="Equation" r:id="rId6" imgW="698400" imgH="164880" progId="Equation.DSMT4">
                  <p:embed/>
                </p:oleObj>
              </mc:Choice>
              <mc:Fallback>
                <p:oleObj name="Equation" r:id="rId6" imgW="698400" imgH="1648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C210C20E-D294-4545-A199-D870915D8B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89864" y="1860320"/>
                        <a:ext cx="155714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09441" y="2667000"/>
            <a:ext cx="10133171" cy="1569660"/>
            <a:chOff x="609441" y="2667000"/>
            <a:chExt cx="10133171" cy="1569660"/>
          </a:xfrm>
        </p:grpSpPr>
        <p:sp>
          <p:nvSpPr>
            <p:cNvPr id="3" name="文本框 2"/>
            <p:cNvSpPr txBox="1"/>
            <p:nvPr/>
          </p:nvSpPr>
          <p:spPr>
            <a:xfrm>
              <a:off x="609441" y="2667000"/>
              <a:ext cx="1013317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2600" dirty="0"/>
                <a:t>However, we do not know either        or      , but it is expected that                        </a:t>
              </a:r>
            </a:p>
            <a:p>
              <a:r>
                <a:rPr lang="en-US" altLang="zh-CN" sz="2600" dirty="0"/>
                <a:t>                should probably has no solutions if            , when it is a over-determined equation system</a:t>
              </a:r>
            </a:p>
            <a:p>
              <a:endParaRPr lang="zh-CN" altLang="en-US" dirty="0"/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2CFD9C2F-B139-4A79-9747-1E56C2FC74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1971685"/>
                </p:ext>
              </p:extLst>
            </p:nvPr>
          </p:nvGraphicFramePr>
          <p:xfrm>
            <a:off x="5789612" y="2771775"/>
            <a:ext cx="48193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87" name="Equation" r:id="rId8" imgW="215640" imgH="164880" progId="Equation.DSMT4">
                    <p:embed/>
                  </p:oleObj>
                </mc:Choice>
                <mc:Fallback>
                  <p:oleObj name="Equation" r:id="rId8" imgW="215640" imgH="16488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BA5B0520-D7FD-4A97-B49A-D501E7859D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789612" y="2771775"/>
                          <a:ext cx="481935" cy="352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3E126A2E-A598-40B2-9391-20EEC7C7A9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7004458"/>
                </p:ext>
              </p:extLst>
            </p:nvPr>
          </p:nvGraphicFramePr>
          <p:xfrm>
            <a:off x="6840232" y="2743200"/>
            <a:ext cx="39718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88" name="Equation" r:id="rId10" imgW="177480" imgH="164880" progId="Equation.DSMT4">
                    <p:embed/>
                  </p:oleObj>
                </mc:Choice>
                <mc:Fallback>
                  <p:oleObj name="Equation" r:id="rId10" imgW="177480" imgH="16488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254C03D4-3705-402D-80A8-178F0E29EDB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840232" y="2743200"/>
                          <a:ext cx="397180" cy="352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620F9815-DAA7-4259-ABDC-A248A76486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6004449"/>
                </p:ext>
              </p:extLst>
            </p:nvPr>
          </p:nvGraphicFramePr>
          <p:xfrm>
            <a:off x="686369" y="3098800"/>
            <a:ext cx="1500646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89" name="Equation" r:id="rId12" imgW="672840" imgH="190440" progId="Equation.DSMT4">
                    <p:embed/>
                  </p:oleObj>
                </mc:Choice>
                <mc:Fallback>
                  <p:oleObj name="Equation" r:id="rId12" imgW="672840" imgH="190440" progId="Equation.DSMT4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0B865660-17BB-4900-A22F-218FC0BF12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86369" y="3098800"/>
                          <a:ext cx="1500646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B50D78B9-F565-49C9-82B5-F024A5779D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6893504"/>
                </p:ext>
              </p:extLst>
            </p:nvPr>
          </p:nvGraphicFramePr>
          <p:xfrm>
            <a:off x="7466012" y="3200400"/>
            <a:ext cx="838200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90" name="Equation" r:id="rId14" imgW="393480" imgH="139680" progId="Equation.DSMT4">
                    <p:embed/>
                  </p:oleObj>
                </mc:Choice>
                <mc:Fallback>
                  <p:oleObj name="Equation" r:id="rId14" imgW="393480" imgH="139680" progId="Equation.DSMT4">
                    <p:embed/>
                    <p:pic>
                      <p:nvPicPr>
                        <p:cNvPr id="10" name="对象 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466012" y="3200400"/>
                          <a:ext cx="838200" cy="296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684212" y="4458079"/>
            <a:ext cx="9753600" cy="1637921"/>
            <a:chOff x="679606" y="4351339"/>
            <a:chExt cx="9753600" cy="1637921"/>
          </a:xfrm>
        </p:grpSpPr>
        <p:sp>
          <p:nvSpPr>
            <p:cNvPr id="5" name="文本框 4"/>
            <p:cNvSpPr txBox="1"/>
            <p:nvPr/>
          </p:nvSpPr>
          <p:spPr>
            <a:xfrm>
              <a:off x="679606" y="4419600"/>
              <a:ext cx="9753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CN" sz="2600" dirty="0"/>
                <a:t>The least square solution will be</a:t>
              </a:r>
            </a:p>
            <a:p>
              <a:pPr marL="0" indent="0">
                <a:buFont typeface="Arial"/>
                <a:buNone/>
              </a:pPr>
              <a:r>
                <a:rPr lang="en-US" altLang="zh-CN" sz="2600" dirty="0"/>
                <a:t>and we should have                           (</a:t>
              </a:r>
              <a:r>
                <a:rPr lang="en-US" altLang="zh-CN" sz="2600" dirty="0">
                  <a:solidFill>
                    <a:srgbClr val="0033CC"/>
                  </a:solidFill>
                </a:rPr>
                <a:t>the standard to judge the anomaly</a:t>
              </a:r>
              <a:r>
                <a:rPr lang="en-US" altLang="zh-CN" sz="2600" dirty="0"/>
                <a:t>)</a:t>
              </a:r>
            </a:p>
            <a:p>
              <a:endParaRPr lang="zh-CN" altLang="en-US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2574443-6945-4B21-B617-884DA0D9CE7A}"/>
                </a:ext>
              </a:extLst>
            </p:cNvPr>
            <p:cNvGrpSpPr/>
            <p:nvPr/>
          </p:nvGrpSpPr>
          <p:grpSpPr>
            <a:xfrm>
              <a:off x="6170612" y="4351339"/>
              <a:ext cx="2757825" cy="525461"/>
              <a:chOff x="5346215" y="6414636"/>
              <a:chExt cx="2757825" cy="52546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CA2CBAF-58C1-4008-9F49-87AF8E0172EC}"/>
                  </a:ext>
                </a:extLst>
              </p:cNvPr>
              <p:cNvSpPr/>
              <p:nvPr/>
            </p:nvSpPr>
            <p:spPr>
              <a:xfrm>
                <a:off x="5346215" y="6414636"/>
                <a:ext cx="2757825" cy="52546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8" name="对象 27">
                <a:extLst>
                  <a:ext uri="{FF2B5EF4-FFF2-40B4-BE49-F238E27FC236}">
                    <a16:creationId xmlns:a16="http://schemas.microsoft.com/office/drawing/2014/main" id="{922AAF76-ABD3-416C-960F-7E2F33A96C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2096156"/>
                  </p:ext>
                </p:extLst>
              </p:nvPr>
            </p:nvGraphicFramePr>
            <p:xfrm>
              <a:off x="5415176" y="6452063"/>
              <a:ext cx="2688864" cy="487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91" name="Equation" r:id="rId16" imgW="1206360" imgH="228600" progId="Equation.DSMT4">
                      <p:embed/>
                    </p:oleObj>
                  </mc:Choice>
                  <mc:Fallback>
                    <p:oleObj name="Equation" r:id="rId16" imgW="1206360" imgH="228600" progId="Equation.DSMT4">
                      <p:embed/>
                      <p:pic>
                        <p:nvPicPr>
                          <p:cNvPr id="27" name="对象 26">
                            <a:extLst>
                              <a:ext uri="{FF2B5EF4-FFF2-40B4-BE49-F238E27FC236}">
                                <a16:creationId xmlns:a16="http://schemas.microsoft.com/office/drawing/2014/main" id="{0DBC7256-D4CD-4D38-A43E-F5E2FEA8B99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5415176" y="6452063"/>
                            <a:ext cx="2688864" cy="4873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CC237FD2-B317-497D-BA31-1024E6B920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3486119"/>
                </p:ext>
              </p:extLst>
            </p:nvPr>
          </p:nvGraphicFramePr>
          <p:xfrm>
            <a:off x="3846512" y="4859753"/>
            <a:ext cx="232410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92" name="Equation" r:id="rId18" imgW="1041120" imgH="228600" progId="Equation.DSMT4">
                    <p:embed/>
                  </p:oleObj>
                </mc:Choice>
                <mc:Fallback>
                  <p:oleObj name="Equation" r:id="rId18" imgW="1041120" imgH="22860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5BFEAE3E-19BA-4272-A916-DBC2D07050A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846512" y="4859753"/>
                          <a:ext cx="232410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2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B92FB225-F1AE-46C6-80E1-1D20C498B9D1}"/>
              </a:ext>
            </a:extLst>
          </p:cNvPr>
          <p:cNvSpPr/>
          <p:nvPr/>
        </p:nvSpPr>
        <p:spPr>
          <a:xfrm>
            <a:off x="661867" y="2981761"/>
            <a:ext cx="1138238" cy="2262374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8948816-68F3-4F07-9B8D-0BA7B54D2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050818"/>
              </p:ext>
            </p:extLst>
          </p:nvPr>
        </p:nvGraphicFramePr>
        <p:xfrm>
          <a:off x="655898" y="2964299"/>
          <a:ext cx="3032125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3" name="Equation" r:id="rId4" imgW="1803240" imgH="1371600" progId="Equation.DSMT4">
                  <p:embed/>
                </p:oleObj>
              </mc:Choice>
              <mc:Fallback>
                <p:oleObj name="Equation" r:id="rId4" imgW="1803240" imgH="1371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476B98D-46B1-45D5-94A1-D9D16C657D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898" y="2964299"/>
                        <a:ext cx="3032125" cy="230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>
            <a:extLst>
              <a:ext uri="{FF2B5EF4-FFF2-40B4-BE49-F238E27FC236}">
                <a16:creationId xmlns:a16="http://schemas.microsoft.com/office/drawing/2014/main" id="{B92FB225-F1AE-46C6-80E1-1D20C498B9D1}"/>
              </a:ext>
            </a:extLst>
          </p:cNvPr>
          <p:cNvSpPr/>
          <p:nvPr/>
        </p:nvSpPr>
        <p:spPr>
          <a:xfrm>
            <a:off x="6530829" y="2981761"/>
            <a:ext cx="1138238" cy="22623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056CEE-C36F-4788-8B7C-931250AEA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372" y="155841"/>
            <a:ext cx="7624453" cy="27310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68588" y="110067"/>
            <a:ext cx="10969943" cy="1143000"/>
          </a:xfrm>
        </p:spPr>
        <p:txBody>
          <a:bodyPr/>
          <a:lstStyle/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71327877-37AD-44ED-95DE-130B147E4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04264"/>
              </p:ext>
            </p:extLst>
          </p:nvPr>
        </p:nvGraphicFramePr>
        <p:xfrm>
          <a:off x="4658311" y="2963863"/>
          <a:ext cx="3033713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4" name="Equation" r:id="rId7" imgW="1803240" imgH="1371600" progId="Equation.DSMT4">
                  <p:embed/>
                </p:oleObj>
              </mc:Choice>
              <mc:Fallback>
                <p:oleObj name="Equation" r:id="rId7" imgW="1803240" imgH="1371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DBCEED43-DFEA-4D94-87B5-9F77FEEF7D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8311" y="2963863"/>
                        <a:ext cx="3033713" cy="230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圆角矩形 7">
            <a:extLst>
              <a:ext uri="{FF2B5EF4-FFF2-40B4-BE49-F238E27FC236}">
                <a16:creationId xmlns:a16="http://schemas.microsoft.com/office/drawing/2014/main" id="{FC0C3908-6308-461D-8CD5-570D14402F2D}"/>
              </a:ext>
            </a:extLst>
          </p:cNvPr>
          <p:cNvSpPr/>
          <p:nvPr/>
        </p:nvSpPr>
        <p:spPr>
          <a:xfrm>
            <a:off x="2726315" y="3746660"/>
            <a:ext cx="784261" cy="1102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8">
            <a:extLst>
              <a:ext uri="{FF2B5EF4-FFF2-40B4-BE49-F238E27FC236}">
                <a16:creationId xmlns:a16="http://schemas.microsoft.com/office/drawing/2014/main" id="{0C063FB0-94AE-4FD9-9491-392CF3180918}"/>
              </a:ext>
            </a:extLst>
          </p:cNvPr>
          <p:cNvSpPr/>
          <p:nvPr/>
        </p:nvSpPr>
        <p:spPr>
          <a:xfrm>
            <a:off x="6759076" y="3746660"/>
            <a:ext cx="791282" cy="1102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11">
            <a:extLst>
              <a:ext uri="{FF2B5EF4-FFF2-40B4-BE49-F238E27FC236}">
                <a16:creationId xmlns:a16="http://schemas.microsoft.com/office/drawing/2014/main" id="{48D04960-2203-40E8-AB54-E159E753DBFA}"/>
              </a:ext>
            </a:extLst>
          </p:cNvPr>
          <p:cNvSpPr/>
          <p:nvPr/>
        </p:nvSpPr>
        <p:spPr>
          <a:xfrm flipV="1">
            <a:off x="3513490" y="4770626"/>
            <a:ext cx="3360913" cy="745067"/>
          </a:xfrm>
          <a:custGeom>
            <a:avLst/>
            <a:gdLst>
              <a:gd name="connsiteX0" fmla="*/ 0 w 4076700"/>
              <a:gd name="connsiteY0" fmla="*/ 365849 h 365849"/>
              <a:gd name="connsiteX1" fmla="*/ 2034540 w 4076700"/>
              <a:gd name="connsiteY1" fmla="*/ 89 h 365849"/>
              <a:gd name="connsiteX2" fmla="*/ 4076700 w 4076700"/>
              <a:gd name="connsiteY2" fmla="*/ 327749 h 365849"/>
              <a:gd name="connsiteX3" fmla="*/ 4076700 w 4076700"/>
              <a:gd name="connsiteY3" fmla="*/ 327749 h 36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6700" h="365849">
                <a:moveTo>
                  <a:pt x="0" y="365849"/>
                </a:moveTo>
                <a:cubicBezTo>
                  <a:pt x="677545" y="186144"/>
                  <a:pt x="1355090" y="6439"/>
                  <a:pt x="2034540" y="89"/>
                </a:cubicBezTo>
                <a:cubicBezTo>
                  <a:pt x="2713990" y="-6261"/>
                  <a:pt x="4076700" y="327749"/>
                  <a:pt x="4076700" y="327749"/>
                </a:cubicBezTo>
                <a:lnTo>
                  <a:pt x="4076700" y="327749"/>
                </a:ln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5AA9530E-DFBC-4720-AD67-269AC2458E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024015"/>
              </p:ext>
            </p:extLst>
          </p:nvPr>
        </p:nvGraphicFramePr>
        <p:xfrm>
          <a:off x="928016" y="5386731"/>
          <a:ext cx="11652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5" name="Equation" r:id="rId9" imgW="660240" imgH="711000" progId="Equation.DSMT4">
                  <p:embed/>
                </p:oleObj>
              </mc:Choice>
              <mc:Fallback>
                <p:oleObj name="Equation" r:id="rId9" imgW="660240" imgH="7110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9A9A1BB-721F-4283-A9D6-1B757170BB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8016" y="5386731"/>
                        <a:ext cx="1165225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EBE83CA4-4DE8-44F9-8042-AE03CE603F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501641"/>
              </p:ext>
            </p:extLst>
          </p:nvPr>
        </p:nvGraphicFramePr>
        <p:xfrm>
          <a:off x="5037137" y="5746750"/>
          <a:ext cx="33432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6" name="Equation" r:id="rId11" imgW="1854000" imgH="279360" progId="Equation.DSMT4">
                  <p:embed/>
                </p:oleObj>
              </mc:Choice>
              <mc:Fallback>
                <p:oleObj name="Equation" r:id="rId11" imgW="1854000" imgH="27936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E096FF5D-AF7D-4CCA-88B0-D74C2F9248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37137" y="5746750"/>
                        <a:ext cx="33432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CB819C97-0343-4B99-9599-89297960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617853"/>
              </p:ext>
            </p:extLst>
          </p:nvPr>
        </p:nvGraphicFramePr>
        <p:xfrm>
          <a:off x="3011345" y="5386446"/>
          <a:ext cx="12334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7" name="Equation" r:id="rId13" imgW="698400" imgH="711000" progId="Equation.DSMT4">
                  <p:embed/>
                </p:oleObj>
              </mc:Choice>
              <mc:Fallback>
                <p:oleObj name="Equation" r:id="rId13" imgW="698400" imgH="7110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ED5BB967-FA8F-41BA-9F22-DEC737D2FA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11345" y="5386446"/>
                        <a:ext cx="1233487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右箭头 5">
            <a:extLst>
              <a:ext uri="{FF2B5EF4-FFF2-40B4-BE49-F238E27FC236}">
                <a16:creationId xmlns:a16="http://schemas.microsoft.com/office/drawing/2014/main" id="{908316E3-2282-40BE-9153-2E45D5CEE24A}"/>
              </a:ext>
            </a:extLst>
          </p:cNvPr>
          <p:cNvSpPr/>
          <p:nvPr/>
        </p:nvSpPr>
        <p:spPr>
          <a:xfrm>
            <a:off x="2239858" y="5855043"/>
            <a:ext cx="472440" cy="30158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15">
            <a:extLst>
              <a:ext uri="{FF2B5EF4-FFF2-40B4-BE49-F238E27FC236}">
                <a16:creationId xmlns:a16="http://schemas.microsoft.com/office/drawing/2014/main" id="{200545B8-12E4-46A0-878A-6DAC7551EE90}"/>
              </a:ext>
            </a:extLst>
          </p:cNvPr>
          <p:cNvSpPr/>
          <p:nvPr/>
        </p:nvSpPr>
        <p:spPr>
          <a:xfrm>
            <a:off x="4485338" y="5855042"/>
            <a:ext cx="472440" cy="30158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17">
            <a:extLst>
              <a:ext uri="{FF2B5EF4-FFF2-40B4-BE49-F238E27FC236}">
                <a16:creationId xmlns:a16="http://schemas.microsoft.com/office/drawing/2014/main" id="{BB758B91-8BCF-4F31-A9F9-E9DD6EDB23E8}"/>
              </a:ext>
            </a:extLst>
          </p:cNvPr>
          <p:cNvSpPr/>
          <p:nvPr/>
        </p:nvSpPr>
        <p:spPr>
          <a:xfrm>
            <a:off x="6658291" y="5834655"/>
            <a:ext cx="350521" cy="3551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19">
            <a:extLst>
              <a:ext uri="{FF2B5EF4-FFF2-40B4-BE49-F238E27FC236}">
                <a16:creationId xmlns:a16="http://schemas.microsoft.com/office/drawing/2014/main" id="{1DBCE00B-5C70-4C7D-8C5D-D10E183F0281}"/>
              </a:ext>
            </a:extLst>
          </p:cNvPr>
          <p:cNvSpPr/>
          <p:nvPr/>
        </p:nvSpPr>
        <p:spPr>
          <a:xfrm>
            <a:off x="726453" y="3746660"/>
            <a:ext cx="325535" cy="1164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20">
            <a:extLst>
              <a:ext uri="{FF2B5EF4-FFF2-40B4-BE49-F238E27FC236}">
                <a16:creationId xmlns:a16="http://schemas.microsoft.com/office/drawing/2014/main" id="{41F39CC7-84B6-4368-93A9-3EAD227068C9}"/>
              </a:ext>
            </a:extLst>
          </p:cNvPr>
          <p:cNvSpPr/>
          <p:nvPr/>
        </p:nvSpPr>
        <p:spPr>
          <a:xfrm>
            <a:off x="4736637" y="3746660"/>
            <a:ext cx="325535" cy="1102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21">
            <a:extLst>
              <a:ext uri="{FF2B5EF4-FFF2-40B4-BE49-F238E27FC236}">
                <a16:creationId xmlns:a16="http://schemas.microsoft.com/office/drawing/2014/main" id="{464380B5-371F-45AA-9617-C76A8C5B5691}"/>
              </a:ext>
            </a:extLst>
          </p:cNvPr>
          <p:cNvSpPr/>
          <p:nvPr/>
        </p:nvSpPr>
        <p:spPr>
          <a:xfrm flipV="1">
            <a:off x="1071157" y="4849648"/>
            <a:ext cx="3740128" cy="536361"/>
          </a:xfrm>
          <a:custGeom>
            <a:avLst/>
            <a:gdLst>
              <a:gd name="connsiteX0" fmla="*/ 0 w 4076700"/>
              <a:gd name="connsiteY0" fmla="*/ 365849 h 365849"/>
              <a:gd name="connsiteX1" fmla="*/ 2034540 w 4076700"/>
              <a:gd name="connsiteY1" fmla="*/ 89 h 365849"/>
              <a:gd name="connsiteX2" fmla="*/ 4076700 w 4076700"/>
              <a:gd name="connsiteY2" fmla="*/ 327749 h 365849"/>
              <a:gd name="connsiteX3" fmla="*/ 4076700 w 4076700"/>
              <a:gd name="connsiteY3" fmla="*/ 327749 h 36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6700" h="365849">
                <a:moveTo>
                  <a:pt x="0" y="365849"/>
                </a:moveTo>
                <a:cubicBezTo>
                  <a:pt x="677545" y="186144"/>
                  <a:pt x="1355090" y="6439"/>
                  <a:pt x="2034540" y="89"/>
                </a:cubicBezTo>
                <a:cubicBezTo>
                  <a:pt x="2713990" y="-6261"/>
                  <a:pt x="4076700" y="327749"/>
                  <a:pt x="4076700" y="327749"/>
                </a:cubicBezTo>
                <a:lnTo>
                  <a:pt x="4076700" y="327749"/>
                </a:ln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0894086-CD45-4612-A0C3-BBA3DA1A1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292629"/>
              </p:ext>
            </p:extLst>
          </p:nvPr>
        </p:nvGraphicFramePr>
        <p:xfrm>
          <a:off x="4317731" y="27813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8" name="Equation" r:id="rId15" imgW="914400" imgH="211680" progId="Equation.DSMT4">
                  <p:embed/>
                </p:oleObj>
              </mc:Choice>
              <mc:Fallback>
                <p:oleObj name="Equation" r:id="rId15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17731" y="27813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B9DA89-E7CC-4222-863F-ACD3B3C50771}"/>
                  </a:ext>
                </a:extLst>
              </p:cNvPr>
              <p:cNvSpPr/>
              <p:nvPr/>
            </p:nvSpPr>
            <p:spPr>
              <a:xfrm>
                <a:off x="646504" y="2464787"/>
                <a:ext cx="5269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B9DA89-E7CC-4222-863F-ACD3B3C50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" y="2464787"/>
                <a:ext cx="526939" cy="461665"/>
              </a:xfrm>
              <a:prstGeom prst="rect">
                <a:avLst/>
              </a:prstGeom>
              <a:blipFill>
                <a:blip r:embed="rId17"/>
                <a:stretch>
                  <a:fillRect l="-1163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2700E09-5E67-4ED7-A3BC-55BF24FACD88}"/>
                  </a:ext>
                </a:extLst>
              </p:cNvPr>
              <p:cNvSpPr/>
              <p:nvPr/>
            </p:nvSpPr>
            <p:spPr>
              <a:xfrm>
                <a:off x="993556" y="2454039"/>
                <a:ext cx="534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2700E09-5E67-4ED7-A3BC-55BF24FAC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56" y="2454039"/>
                <a:ext cx="534056" cy="461665"/>
              </a:xfrm>
              <a:prstGeom prst="rect">
                <a:avLst/>
              </a:prstGeom>
              <a:blipFill>
                <a:blip r:embed="rId18"/>
                <a:stretch>
                  <a:fillRect l="-2273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050FA06-8442-4CAC-B003-19632D9DB7EE}"/>
                  </a:ext>
                </a:extLst>
              </p:cNvPr>
              <p:cNvSpPr/>
              <p:nvPr/>
            </p:nvSpPr>
            <p:spPr>
              <a:xfrm>
                <a:off x="1340607" y="2454761"/>
                <a:ext cx="534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050FA06-8442-4CAC-B003-19632D9DB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07" y="2454761"/>
                <a:ext cx="534056" cy="461665"/>
              </a:xfrm>
              <a:prstGeom prst="rect">
                <a:avLst/>
              </a:prstGeom>
              <a:blipFill>
                <a:blip r:embed="rId19"/>
                <a:stretch>
                  <a:fillRect l="-2273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35F751-E08A-47D1-8CB5-8BBE01938457}"/>
                  </a:ext>
                </a:extLst>
              </p:cNvPr>
              <p:cNvSpPr/>
              <p:nvPr/>
            </p:nvSpPr>
            <p:spPr>
              <a:xfrm>
                <a:off x="230831" y="2886869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35F751-E08A-47D1-8CB5-8BBE01938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1" y="2886869"/>
                <a:ext cx="524311" cy="461665"/>
              </a:xfrm>
              <a:prstGeom prst="rect">
                <a:avLst/>
              </a:prstGeom>
              <a:blipFill>
                <a:blip r:embed="rId2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25D05C7-61A6-4CAE-9A3D-76E5CD6FA05F}"/>
                  </a:ext>
                </a:extLst>
              </p:cNvPr>
              <p:cNvSpPr/>
              <p:nvPr/>
            </p:nvSpPr>
            <p:spPr>
              <a:xfrm>
                <a:off x="237927" y="3247148"/>
                <a:ext cx="5171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25D05C7-61A6-4CAE-9A3D-76E5CD6FA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27" y="3247148"/>
                <a:ext cx="517193" cy="461665"/>
              </a:xfrm>
              <a:prstGeom prst="rect">
                <a:avLst/>
              </a:prstGeom>
              <a:blipFill>
                <a:blip r:embed="rId2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99A6BCD-A09A-4FD0-A390-A4188436F3A8}"/>
                  </a:ext>
                </a:extLst>
              </p:cNvPr>
              <p:cNvSpPr/>
              <p:nvPr/>
            </p:nvSpPr>
            <p:spPr>
              <a:xfrm>
                <a:off x="237927" y="3630865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99A6BCD-A09A-4FD0-A390-A4188436F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27" y="3630865"/>
                <a:ext cx="524311" cy="461665"/>
              </a:xfrm>
              <a:prstGeom prst="rect">
                <a:avLst/>
              </a:prstGeom>
              <a:blipFill>
                <a:blip r:embed="rId2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1F502EF-E1F5-4770-BE01-909745F0068B}"/>
                  </a:ext>
                </a:extLst>
              </p:cNvPr>
              <p:cNvSpPr/>
              <p:nvPr/>
            </p:nvSpPr>
            <p:spPr>
              <a:xfrm>
                <a:off x="227012" y="4029509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1F502EF-E1F5-4770-BE01-909745F00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4029509"/>
                <a:ext cx="524311" cy="461665"/>
              </a:xfrm>
              <a:prstGeom prst="rect">
                <a:avLst/>
              </a:prstGeom>
              <a:blipFill>
                <a:blip r:embed="rId2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2B4060F-80F8-43EB-955B-248A09881E44}"/>
                  </a:ext>
                </a:extLst>
              </p:cNvPr>
              <p:cNvSpPr/>
              <p:nvPr/>
            </p:nvSpPr>
            <p:spPr>
              <a:xfrm>
                <a:off x="227012" y="4387983"/>
                <a:ext cx="511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2B4060F-80F8-43EB-955B-248A09881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4387983"/>
                <a:ext cx="511166" cy="461665"/>
              </a:xfrm>
              <a:prstGeom prst="rect">
                <a:avLst/>
              </a:prstGeom>
              <a:blipFill>
                <a:blip r:embed="rId2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8028AB3-4E48-4E37-B7DC-397A7F4BA4D0}"/>
                  </a:ext>
                </a:extLst>
              </p:cNvPr>
              <p:cNvSpPr/>
              <p:nvPr/>
            </p:nvSpPr>
            <p:spPr>
              <a:xfrm>
                <a:off x="227012" y="4745279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8028AB3-4E48-4E37-B7DC-397A7F4BA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4745279"/>
                <a:ext cx="524311" cy="461665"/>
              </a:xfrm>
              <a:prstGeom prst="rect">
                <a:avLst/>
              </a:prstGeom>
              <a:blipFill>
                <a:blip r:embed="rId2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E11499A-647E-4AC5-B3E5-2710D53A40D5}"/>
                  </a:ext>
                </a:extLst>
              </p:cNvPr>
              <p:cNvSpPr/>
              <p:nvPr/>
            </p:nvSpPr>
            <p:spPr>
              <a:xfrm>
                <a:off x="4622800" y="1595735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E11499A-647E-4AC5-B3E5-2710D53A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800" y="1595735"/>
                <a:ext cx="524311" cy="461665"/>
              </a:xfrm>
              <a:prstGeom prst="rect">
                <a:avLst/>
              </a:prstGeom>
              <a:blipFill>
                <a:blip r:embed="rId2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06C122A-5876-47E8-B386-F689D00D7BE4}"/>
                  </a:ext>
                </a:extLst>
              </p:cNvPr>
              <p:cNvSpPr/>
              <p:nvPr/>
            </p:nvSpPr>
            <p:spPr>
              <a:xfrm>
                <a:off x="5565556" y="1600200"/>
                <a:ext cx="5171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06C122A-5876-47E8-B386-F689D00D7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56" y="1600200"/>
                <a:ext cx="517193" cy="461665"/>
              </a:xfrm>
              <a:prstGeom prst="rect">
                <a:avLst/>
              </a:prstGeom>
              <a:blipFill>
                <a:blip r:embed="rId2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图片 54">
            <a:extLst>
              <a:ext uri="{FF2B5EF4-FFF2-40B4-BE49-F238E27FC236}">
                <a16:creationId xmlns:a16="http://schemas.microsoft.com/office/drawing/2014/main" id="{608944B7-6015-46D2-9DD2-FB3FEABA596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51" y="1269399"/>
            <a:ext cx="354861" cy="389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0F14FF0-1B7D-4BB7-BD77-CC750FAC83CA}"/>
                  </a:ext>
                </a:extLst>
              </p:cNvPr>
              <p:cNvSpPr/>
              <p:nvPr/>
            </p:nvSpPr>
            <p:spPr>
              <a:xfrm>
                <a:off x="6390252" y="2162849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0F14FF0-1B7D-4BB7-BD77-CC750FAC8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252" y="2162849"/>
                <a:ext cx="524311" cy="461665"/>
              </a:xfrm>
              <a:prstGeom prst="rect">
                <a:avLst/>
              </a:prstGeom>
              <a:blipFill>
                <a:blip r:embed="rId2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4EB7767-BDB3-4E69-A415-5029CF758E04}"/>
                  </a:ext>
                </a:extLst>
              </p:cNvPr>
              <p:cNvSpPr/>
              <p:nvPr/>
            </p:nvSpPr>
            <p:spPr>
              <a:xfrm>
                <a:off x="7805732" y="2162848"/>
                <a:ext cx="511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4EB7767-BDB3-4E69-A415-5029CF758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32" y="2162848"/>
                <a:ext cx="511166" cy="461665"/>
              </a:xfrm>
              <a:prstGeom prst="rect">
                <a:avLst/>
              </a:prstGeom>
              <a:blipFill>
                <a:blip r:embed="rId3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532444B-A34D-4FDB-B272-63E49F25EB85}"/>
                  </a:ext>
                </a:extLst>
              </p:cNvPr>
              <p:cNvSpPr/>
              <p:nvPr/>
            </p:nvSpPr>
            <p:spPr>
              <a:xfrm>
                <a:off x="8689621" y="1428002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532444B-A34D-4FDB-B272-63E49F25E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621" y="1428002"/>
                <a:ext cx="524311" cy="461665"/>
              </a:xfrm>
              <a:prstGeom prst="rect">
                <a:avLst/>
              </a:prstGeom>
              <a:blipFill>
                <a:blip r:embed="rId3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DBDAA26-495D-42F5-8FAF-18FDBF26D46F}"/>
                  </a:ext>
                </a:extLst>
              </p:cNvPr>
              <p:cNvSpPr/>
              <p:nvPr/>
            </p:nvSpPr>
            <p:spPr>
              <a:xfrm>
                <a:off x="6985068" y="219902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DBDAA26-495D-42F5-8FAF-18FDBF26D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68" y="219902"/>
                <a:ext cx="524311" cy="461665"/>
              </a:xfrm>
              <a:prstGeom prst="rect">
                <a:avLst/>
              </a:prstGeom>
              <a:blipFill>
                <a:blip r:embed="rId3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EB15BC27-24CC-4A4D-8EF1-7D662D2A0C8F}"/>
              </a:ext>
            </a:extLst>
          </p:cNvPr>
          <p:cNvGrpSpPr/>
          <p:nvPr/>
        </p:nvGrpSpPr>
        <p:grpSpPr>
          <a:xfrm>
            <a:off x="8532812" y="5801023"/>
            <a:ext cx="3861539" cy="461665"/>
            <a:chOff x="8308976" y="5801366"/>
            <a:chExt cx="3861539" cy="461665"/>
          </a:xfrm>
        </p:grpSpPr>
        <p:sp>
          <p:nvSpPr>
            <p:cNvPr id="61" name="右箭头 15">
              <a:extLst>
                <a:ext uri="{FF2B5EF4-FFF2-40B4-BE49-F238E27FC236}">
                  <a16:creationId xmlns:a16="http://schemas.microsoft.com/office/drawing/2014/main" id="{4E373A81-868B-47C3-9B7E-4C176B57AEFC}"/>
                </a:ext>
              </a:extLst>
            </p:cNvPr>
            <p:cNvSpPr/>
            <p:nvPr/>
          </p:nvSpPr>
          <p:spPr>
            <a:xfrm>
              <a:off x="8308976" y="5901042"/>
              <a:ext cx="472440" cy="25558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0BFED99-DC30-4211-89C8-A92628CAAE88}"/>
                </a:ext>
              </a:extLst>
            </p:cNvPr>
            <p:cNvSpPr txBox="1"/>
            <p:nvPr/>
          </p:nvSpPr>
          <p:spPr>
            <a:xfrm>
              <a:off x="8938472" y="5801366"/>
              <a:ext cx="3232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Forwarding Anomaly</a:t>
              </a:r>
              <a:endParaRPr lang="zh-CN" altLang="en-US" sz="24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173101" y="2992439"/>
            <a:ext cx="3609429" cy="2358978"/>
            <a:chOff x="8173101" y="2992439"/>
            <a:chExt cx="3609429" cy="2358978"/>
          </a:xfrm>
        </p:grpSpPr>
        <p:grpSp>
          <p:nvGrpSpPr>
            <p:cNvPr id="6" name="组合 5"/>
            <p:cNvGrpSpPr/>
            <p:nvPr/>
          </p:nvGrpSpPr>
          <p:grpSpPr>
            <a:xfrm>
              <a:off x="8456612" y="3033713"/>
              <a:ext cx="3119438" cy="2306637"/>
              <a:chOff x="8456612" y="3033713"/>
              <a:chExt cx="3119438" cy="2306637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92FB225-F1AE-46C6-80E1-1D20C498B9D1}"/>
                  </a:ext>
                </a:extLst>
              </p:cNvPr>
              <p:cNvSpPr/>
              <p:nvPr/>
            </p:nvSpPr>
            <p:spPr>
              <a:xfrm>
                <a:off x="8457255" y="3055844"/>
                <a:ext cx="1138238" cy="2262374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92FB225-F1AE-46C6-80E1-1D20C498B9D1}"/>
                  </a:ext>
                </a:extLst>
              </p:cNvPr>
              <p:cNvSpPr/>
              <p:nvPr/>
            </p:nvSpPr>
            <p:spPr>
              <a:xfrm>
                <a:off x="10437812" y="3033714"/>
                <a:ext cx="1138238" cy="22623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6" name="对象 45">
                <a:extLst>
                  <a:ext uri="{FF2B5EF4-FFF2-40B4-BE49-F238E27FC236}">
                    <a16:creationId xmlns:a16="http://schemas.microsoft.com/office/drawing/2014/main" id="{71327877-37AD-44ED-95DE-130B147E4A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3881324"/>
                  </p:ext>
                </p:extLst>
              </p:nvPr>
            </p:nvGraphicFramePr>
            <p:xfrm>
              <a:off x="8456612" y="3033713"/>
              <a:ext cx="3119438" cy="2306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19" name="Equation" r:id="rId33" imgW="1854000" imgH="1371600" progId="Equation.DSMT4">
                      <p:embed/>
                    </p:oleObj>
                  </mc:Choice>
                  <mc:Fallback>
                    <p:oleObj name="Equation" r:id="rId33" imgW="1854000" imgH="1371600" progId="Equation.DSMT4">
                      <p:embed/>
                      <p:pic>
                        <p:nvPicPr>
                          <p:cNvPr id="19" name="对象 18">
                            <a:extLst>
                              <a:ext uri="{FF2B5EF4-FFF2-40B4-BE49-F238E27FC236}">
                                <a16:creationId xmlns:a16="http://schemas.microsoft.com/office/drawing/2014/main" id="{71327877-37AD-44ED-95DE-130B147E4A4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8456612" y="3033713"/>
                            <a:ext cx="3119438" cy="23066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3" name="圆角矩形 8">
              <a:extLst>
                <a:ext uri="{FF2B5EF4-FFF2-40B4-BE49-F238E27FC236}">
                  <a16:creationId xmlns:a16="http://schemas.microsoft.com/office/drawing/2014/main" id="{0C063FB0-94AE-4FD9-9491-392CF3180918}"/>
                </a:ext>
              </a:extLst>
            </p:cNvPr>
            <p:cNvSpPr/>
            <p:nvPr/>
          </p:nvSpPr>
          <p:spPr>
            <a:xfrm>
              <a:off x="8173101" y="2992439"/>
              <a:ext cx="3609429" cy="235897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452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0" y="1371600"/>
            <a:ext cx="10969943" cy="1143000"/>
          </a:xfrm>
        </p:spPr>
        <p:txBody>
          <a:bodyPr/>
          <a:lstStyle/>
          <a:p>
            <a:r>
              <a:rPr lang="en-US" dirty="0"/>
              <a:t>Does this method </a:t>
            </a:r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3BE37DDA-95FF-49EB-BB66-909C3E0E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655" y="3429000"/>
            <a:ext cx="6679511" cy="14417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4000" dirty="0"/>
              <a:t>Unfortunately, No</a:t>
            </a:r>
          </a:p>
          <a:p>
            <a:pPr marL="457200" lvl="1" indent="0" algn="ctr">
              <a:buNone/>
            </a:pPr>
            <a:endParaRPr lang="en-US" altLang="zh-CN" sz="2600" dirty="0"/>
          </a:p>
          <a:p>
            <a:pPr marL="514350" indent="-457200" algn="ctr"/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19275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B92FB225-F1AE-46C6-80E1-1D20C498B9D1}"/>
              </a:ext>
            </a:extLst>
          </p:cNvPr>
          <p:cNvSpPr/>
          <p:nvPr/>
        </p:nvSpPr>
        <p:spPr>
          <a:xfrm>
            <a:off x="6780330" y="3130491"/>
            <a:ext cx="1138238" cy="22623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92FB225-F1AE-46C6-80E1-1D20C498B9D1}"/>
              </a:ext>
            </a:extLst>
          </p:cNvPr>
          <p:cNvSpPr/>
          <p:nvPr/>
        </p:nvSpPr>
        <p:spPr>
          <a:xfrm>
            <a:off x="661867" y="2981761"/>
            <a:ext cx="1138238" cy="2262374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BD16C168-697E-4973-8852-2125BF802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718164"/>
              </p:ext>
            </p:extLst>
          </p:nvPr>
        </p:nvGraphicFramePr>
        <p:xfrm>
          <a:off x="644035" y="2972259"/>
          <a:ext cx="3032125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" name="Equation" r:id="rId4" imgW="1803240" imgH="1371600" progId="Equation.DSMT4">
                  <p:embed/>
                </p:oleObj>
              </mc:Choice>
              <mc:Fallback>
                <p:oleObj name="Equation" r:id="rId4" imgW="1803240" imgH="13716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035" y="2972259"/>
                        <a:ext cx="3032125" cy="230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C1C8BA4-9706-4A2F-A56E-8EA5D99E5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741" y="318307"/>
            <a:ext cx="7614314" cy="2530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68588" y="110067"/>
            <a:ext cx="10969943" cy="1143000"/>
          </a:xfrm>
        </p:spPr>
        <p:txBody>
          <a:bodyPr/>
          <a:lstStyle/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B9DA89-E7CC-4222-863F-ACD3B3C50771}"/>
                  </a:ext>
                </a:extLst>
              </p:cNvPr>
              <p:cNvSpPr/>
              <p:nvPr/>
            </p:nvSpPr>
            <p:spPr>
              <a:xfrm>
                <a:off x="684212" y="2464787"/>
                <a:ext cx="5269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B9DA89-E7CC-4222-863F-ACD3B3C50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2464787"/>
                <a:ext cx="526939" cy="461665"/>
              </a:xfrm>
              <a:prstGeom prst="rect">
                <a:avLst/>
              </a:prstGeom>
              <a:blipFill>
                <a:blip r:embed="rId7"/>
                <a:stretch>
                  <a:fillRect l="-1149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2700E09-5E67-4ED7-A3BC-55BF24FACD88}"/>
                  </a:ext>
                </a:extLst>
              </p:cNvPr>
              <p:cNvSpPr/>
              <p:nvPr/>
            </p:nvSpPr>
            <p:spPr>
              <a:xfrm>
                <a:off x="1031264" y="2454039"/>
                <a:ext cx="534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2700E09-5E67-4ED7-A3BC-55BF24FAC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64" y="2454039"/>
                <a:ext cx="534056" cy="461665"/>
              </a:xfrm>
              <a:prstGeom prst="rect">
                <a:avLst/>
              </a:prstGeom>
              <a:blipFill>
                <a:blip r:embed="rId8"/>
                <a:stretch>
                  <a:fillRect l="-1136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050FA06-8442-4CAC-B003-19632D9DB7EE}"/>
                  </a:ext>
                </a:extLst>
              </p:cNvPr>
              <p:cNvSpPr/>
              <p:nvPr/>
            </p:nvSpPr>
            <p:spPr>
              <a:xfrm>
                <a:off x="1378315" y="2454761"/>
                <a:ext cx="534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050FA06-8442-4CAC-B003-19632D9DB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315" y="2454761"/>
                <a:ext cx="534056" cy="461665"/>
              </a:xfrm>
              <a:prstGeom prst="rect">
                <a:avLst/>
              </a:prstGeom>
              <a:blipFill>
                <a:blip r:embed="rId9"/>
                <a:stretch>
                  <a:fillRect l="-1136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35F751-E08A-47D1-8CB5-8BBE01938457}"/>
                  </a:ext>
                </a:extLst>
              </p:cNvPr>
              <p:cNvSpPr/>
              <p:nvPr/>
            </p:nvSpPr>
            <p:spPr>
              <a:xfrm>
                <a:off x="267123" y="2886869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35F751-E08A-47D1-8CB5-8BBE01938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3" y="2886869"/>
                <a:ext cx="524311" cy="461665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25D05C7-61A6-4CAE-9A3D-76E5CD6FA05F}"/>
                  </a:ext>
                </a:extLst>
              </p:cNvPr>
              <p:cNvSpPr/>
              <p:nvPr/>
            </p:nvSpPr>
            <p:spPr>
              <a:xfrm>
                <a:off x="274219" y="3247148"/>
                <a:ext cx="5171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25D05C7-61A6-4CAE-9A3D-76E5CD6FA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19" y="3247148"/>
                <a:ext cx="517193" cy="461665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99A6BCD-A09A-4FD0-A390-A4188436F3A8}"/>
                  </a:ext>
                </a:extLst>
              </p:cNvPr>
              <p:cNvSpPr/>
              <p:nvPr/>
            </p:nvSpPr>
            <p:spPr>
              <a:xfrm>
                <a:off x="274219" y="3630865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99A6BCD-A09A-4FD0-A390-A4188436F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19" y="3630865"/>
                <a:ext cx="524311" cy="461665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1F502EF-E1F5-4770-BE01-909745F0068B}"/>
                  </a:ext>
                </a:extLst>
              </p:cNvPr>
              <p:cNvSpPr/>
              <p:nvPr/>
            </p:nvSpPr>
            <p:spPr>
              <a:xfrm>
                <a:off x="263304" y="4029509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1F502EF-E1F5-4770-BE01-909745F00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04" y="4029509"/>
                <a:ext cx="524311" cy="461665"/>
              </a:xfrm>
              <a:prstGeom prst="rect">
                <a:avLst/>
              </a:prstGeom>
              <a:blipFill>
                <a:blip r:embed="rId1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2B4060F-80F8-43EB-955B-248A09881E44}"/>
                  </a:ext>
                </a:extLst>
              </p:cNvPr>
              <p:cNvSpPr/>
              <p:nvPr/>
            </p:nvSpPr>
            <p:spPr>
              <a:xfrm>
                <a:off x="263304" y="4387983"/>
                <a:ext cx="511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2B4060F-80F8-43EB-955B-248A09881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04" y="4387983"/>
                <a:ext cx="511166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8028AB3-4E48-4E37-B7DC-397A7F4BA4D0}"/>
                  </a:ext>
                </a:extLst>
              </p:cNvPr>
              <p:cNvSpPr/>
              <p:nvPr/>
            </p:nvSpPr>
            <p:spPr>
              <a:xfrm>
                <a:off x="263304" y="4745279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8028AB3-4E48-4E37-B7DC-397A7F4BA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04" y="4745279"/>
                <a:ext cx="524311" cy="461665"/>
              </a:xfrm>
              <a:prstGeom prst="rect">
                <a:avLst/>
              </a:prstGeom>
              <a:blipFill>
                <a:blip r:embed="rId1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E11499A-647E-4AC5-B3E5-2710D53A40D5}"/>
                  </a:ext>
                </a:extLst>
              </p:cNvPr>
              <p:cNvSpPr/>
              <p:nvPr/>
            </p:nvSpPr>
            <p:spPr>
              <a:xfrm>
                <a:off x="4622800" y="1595735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E11499A-647E-4AC5-B3E5-2710D53A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800" y="1595735"/>
                <a:ext cx="524311" cy="461665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06C122A-5876-47E8-B386-F689D00D7BE4}"/>
                  </a:ext>
                </a:extLst>
              </p:cNvPr>
              <p:cNvSpPr/>
              <p:nvPr/>
            </p:nvSpPr>
            <p:spPr>
              <a:xfrm>
                <a:off x="5565556" y="1600200"/>
                <a:ext cx="5171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06C122A-5876-47E8-B386-F689D00D7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56" y="1600200"/>
                <a:ext cx="517193" cy="461665"/>
              </a:xfrm>
              <a:prstGeom prst="rect">
                <a:avLst/>
              </a:prstGeom>
              <a:blipFill>
                <a:blip r:embed="rId1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图片 54">
            <a:extLst>
              <a:ext uri="{FF2B5EF4-FFF2-40B4-BE49-F238E27FC236}">
                <a16:creationId xmlns:a16="http://schemas.microsoft.com/office/drawing/2014/main" id="{608944B7-6015-46D2-9DD2-FB3FEABA596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51" y="1269399"/>
            <a:ext cx="354861" cy="389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0F14FF0-1B7D-4BB7-BD77-CC750FAC83CA}"/>
                  </a:ext>
                </a:extLst>
              </p:cNvPr>
              <p:cNvSpPr/>
              <p:nvPr/>
            </p:nvSpPr>
            <p:spPr>
              <a:xfrm>
                <a:off x="6285497" y="2179622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0F14FF0-1B7D-4BB7-BD77-CC750FAC8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97" y="2179622"/>
                <a:ext cx="524311" cy="461665"/>
              </a:xfrm>
              <a:prstGeom prst="rect">
                <a:avLst/>
              </a:prstGeom>
              <a:blipFill>
                <a:blip r:embed="rId1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4EB7767-BDB3-4E69-A415-5029CF758E04}"/>
                  </a:ext>
                </a:extLst>
              </p:cNvPr>
              <p:cNvSpPr/>
              <p:nvPr/>
            </p:nvSpPr>
            <p:spPr>
              <a:xfrm>
                <a:off x="7636923" y="2148522"/>
                <a:ext cx="511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4EB7767-BDB3-4E69-A415-5029CF758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923" y="2148522"/>
                <a:ext cx="511166" cy="461665"/>
              </a:xfrm>
              <a:prstGeom prst="rect">
                <a:avLst/>
              </a:prstGeom>
              <a:blipFill>
                <a:blip r:embed="rId2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532444B-A34D-4FDB-B272-63E49F25EB85}"/>
                  </a:ext>
                </a:extLst>
              </p:cNvPr>
              <p:cNvSpPr/>
              <p:nvPr/>
            </p:nvSpPr>
            <p:spPr>
              <a:xfrm>
                <a:off x="8545196" y="1464117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532444B-A34D-4FDB-B272-63E49F25E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96" y="1464117"/>
                <a:ext cx="524311" cy="461665"/>
              </a:xfrm>
              <a:prstGeom prst="rect">
                <a:avLst/>
              </a:prstGeom>
              <a:blipFill>
                <a:blip r:embed="rId2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DBDAA26-495D-42F5-8FAF-18FDBF26D46F}"/>
                  </a:ext>
                </a:extLst>
              </p:cNvPr>
              <p:cNvSpPr/>
              <p:nvPr/>
            </p:nvSpPr>
            <p:spPr>
              <a:xfrm>
                <a:off x="6985068" y="219902"/>
                <a:ext cx="524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DBDAA26-495D-42F5-8FAF-18FDBF26D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68" y="219902"/>
                <a:ext cx="524311" cy="461665"/>
              </a:xfrm>
              <a:prstGeom prst="rect">
                <a:avLst/>
              </a:prstGeom>
              <a:blipFill>
                <a:blip r:embed="rId2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BE38C573-F720-41C1-A6F8-A0B7410E3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24585"/>
              </p:ext>
            </p:extLst>
          </p:nvPr>
        </p:nvGraphicFramePr>
        <p:xfrm>
          <a:off x="4889499" y="3086227"/>
          <a:ext cx="3033713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" name="Equation" r:id="rId23" imgW="1803240" imgH="1371600" progId="Equation.DSMT4">
                  <p:embed/>
                </p:oleObj>
              </mc:Choice>
              <mc:Fallback>
                <p:oleObj name="Equation" r:id="rId23" imgW="1803240" imgH="1371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89499" y="3086227"/>
                        <a:ext cx="3033713" cy="230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圆角矩形 7">
            <a:extLst>
              <a:ext uri="{FF2B5EF4-FFF2-40B4-BE49-F238E27FC236}">
                <a16:creationId xmlns:a16="http://schemas.microsoft.com/office/drawing/2014/main" id="{71142F48-D8D1-47A4-A965-3C4C56364C70}"/>
              </a:ext>
            </a:extLst>
          </p:cNvPr>
          <p:cNvSpPr/>
          <p:nvPr/>
        </p:nvSpPr>
        <p:spPr>
          <a:xfrm>
            <a:off x="2714452" y="3754620"/>
            <a:ext cx="784261" cy="1102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8">
            <a:extLst>
              <a:ext uri="{FF2B5EF4-FFF2-40B4-BE49-F238E27FC236}">
                <a16:creationId xmlns:a16="http://schemas.microsoft.com/office/drawing/2014/main" id="{F409C710-5173-4761-96BD-B40C724C2976}"/>
              </a:ext>
            </a:extLst>
          </p:cNvPr>
          <p:cNvSpPr/>
          <p:nvPr/>
        </p:nvSpPr>
        <p:spPr>
          <a:xfrm>
            <a:off x="6932612" y="3850011"/>
            <a:ext cx="791282" cy="1102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11">
            <a:extLst>
              <a:ext uri="{FF2B5EF4-FFF2-40B4-BE49-F238E27FC236}">
                <a16:creationId xmlns:a16="http://schemas.microsoft.com/office/drawing/2014/main" id="{1CC518D1-6035-4A27-916A-FEC487A7BB66}"/>
              </a:ext>
            </a:extLst>
          </p:cNvPr>
          <p:cNvSpPr/>
          <p:nvPr/>
        </p:nvSpPr>
        <p:spPr>
          <a:xfrm flipV="1">
            <a:off x="3534578" y="4778586"/>
            <a:ext cx="3360913" cy="745067"/>
          </a:xfrm>
          <a:custGeom>
            <a:avLst/>
            <a:gdLst>
              <a:gd name="connsiteX0" fmla="*/ 0 w 4076700"/>
              <a:gd name="connsiteY0" fmla="*/ 365849 h 365849"/>
              <a:gd name="connsiteX1" fmla="*/ 2034540 w 4076700"/>
              <a:gd name="connsiteY1" fmla="*/ 89 h 365849"/>
              <a:gd name="connsiteX2" fmla="*/ 4076700 w 4076700"/>
              <a:gd name="connsiteY2" fmla="*/ 327749 h 365849"/>
              <a:gd name="connsiteX3" fmla="*/ 4076700 w 4076700"/>
              <a:gd name="connsiteY3" fmla="*/ 327749 h 36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6700" h="365849">
                <a:moveTo>
                  <a:pt x="0" y="365849"/>
                </a:moveTo>
                <a:cubicBezTo>
                  <a:pt x="677545" y="186144"/>
                  <a:pt x="1355090" y="6439"/>
                  <a:pt x="2034540" y="89"/>
                </a:cubicBezTo>
                <a:cubicBezTo>
                  <a:pt x="2713990" y="-6261"/>
                  <a:pt x="4076700" y="327749"/>
                  <a:pt x="4076700" y="327749"/>
                </a:cubicBezTo>
                <a:lnTo>
                  <a:pt x="4076700" y="327749"/>
                </a:ln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9C7DC4AD-5E6F-4A7A-9DF0-63CBC2EBD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593683"/>
              </p:ext>
            </p:extLst>
          </p:nvPr>
        </p:nvGraphicFramePr>
        <p:xfrm>
          <a:off x="912812" y="5486685"/>
          <a:ext cx="11652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" name="Equation" r:id="rId25" imgW="660240" imgH="711000" progId="Equation.DSMT4">
                  <p:embed/>
                </p:oleObj>
              </mc:Choice>
              <mc:Fallback>
                <p:oleObj name="Equation" r:id="rId25" imgW="660240" imgH="7110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12812" y="5486685"/>
                        <a:ext cx="1165225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986B7FD0-8666-4F65-92A9-A1E632696C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516046"/>
              </p:ext>
            </p:extLst>
          </p:nvPr>
        </p:nvGraphicFramePr>
        <p:xfrm>
          <a:off x="5021140" y="5775508"/>
          <a:ext cx="29733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" name="Equation" r:id="rId27" imgW="1650960" imgH="317160" progId="Equation.DSMT4">
                  <p:embed/>
                </p:oleObj>
              </mc:Choice>
              <mc:Fallback>
                <p:oleObj name="Equation" r:id="rId27" imgW="1650960" imgH="31716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21140" y="5775508"/>
                        <a:ext cx="2973388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AE7F81AA-7E8B-41F0-B6F6-574E2D92C1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080339"/>
              </p:ext>
            </p:extLst>
          </p:nvPr>
        </p:nvGraphicFramePr>
        <p:xfrm>
          <a:off x="2843711" y="5486400"/>
          <a:ext cx="12334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" name="Equation" r:id="rId29" imgW="698400" imgH="711000" progId="Equation.DSMT4">
                  <p:embed/>
                </p:oleObj>
              </mc:Choice>
              <mc:Fallback>
                <p:oleObj name="Equation" r:id="rId29" imgW="698400" imgH="7110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43711" y="5486400"/>
                        <a:ext cx="1233487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右箭头 5">
            <a:extLst>
              <a:ext uri="{FF2B5EF4-FFF2-40B4-BE49-F238E27FC236}">
                <a16:creationId xmlns:a16="http://schemas.microsoft.com/office/drawing/2014/main" id="{6B4CD1C8-A73C-4DC8-98FA-9FB1E8D85AD0}"/>
              </a:ext>
            </a:extLst>
          </p:cNvPr>
          <p:cNvSpPr/>
          <p:nvPr/>
        </p:nvSpPr>
        <p:spPr>
          <a:xfrm>
            <a:off x="2224654" y="5954997"/>
            <a:ext cx="472440" cy="30158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15">
            <a:extLst>
              <a:ext uri="{FF2B5EF4-FFF2-40B4-BE49-F238E27FC236}">
                <a16:creationId xmlns:a16="http://schemas.microsoft.com/office/drawing/2014/main" id="{986DE31C-2299-432A-9853-F3EBCED937B0}"/>
              </a:ext>
            </a:extLst>
          </p:cNvPr>
          <p:cNvSpPr/>
          <p:nvPr/>
        </p:nvSpPr>
        <p:spPr>
          <a:xfrm>
            <a:off x="4274862" y="5954996"/>
            <a:ext cx="472440" cy="30158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16">
            <a:extLst>
              <a:ext uri="{FF2B5EF4-FFF2-40B4-BE49-F238E27FC236}">
                <a16:creationId xmlns:a16="http://schemas.microsoft.com/office/drawing/2014/main" id="{0A26D457-FA05-4247-8645-52CE7C0DBE68}"/>
              </a:ext>
            </a:extLst>
          </p:cNvPr>
          <p:cNvSpPr/>
          <p:nvPr/>
        </p:nvSpPr>
        <p:spPr>
          <a:xfrm>
            <a:off x="733252" y="3754620"/>
            <a:ext cx="325535" cy="1102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17">
            <a:extLst>
              <a:ext uri="{FF2B5EF4-FFF2-40B4-BE49-F238E27FC236}">
                <a16:creationId xmlns:a16="http://schemas.microsoft.com/office/drawing/2014/main" id="{5476ADB3-9BB6-413B-AE19-629D2B9A03C0}"/>
              </a:ext>
            </a:extLst>
          </p:cNvPr>
          <p:cNvSpPr/>
          <p:nvPr/>
        </p:nvSpPr>
        <p:spPr>
          <a:xfrm>
            <a:off x="4951412" y="3850011"/>
            <a:ext cx="325535" cy="1102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18">
            <a:extLst>
              <a:ext uri="{FF2B5EF4-FFF2-40B4-BE49-F238E27FC236}">
                <a16:creationId xmlns:a16="http://schemas.microsoft.com/office/drawing/2014/main" id="{F997C21F-C27B-4C01-99E1-69C04895DCEE}"/>
              </a:ext>
            </a:extLst>
          </p:cNvPr>
          <p:cNvSpPr/>
          <p:nvPr/>
        </p:nvSpPr>
        <p:spPr>
          <a:xfrm flipV="1">
            <a:off x="1054690" y="4849357"/>
            <a:ext cx="3962378" cy="536361"/>
          </a:xfrm>
          <a:custGeom>
            <a:avLst/>
            <a:gdLst>
              <a:gd name="connsiteX0" fmla="*/ 0 w 4076700"/>
              <a:gd name="connsiteY0" fmla="*/ 365849 h 365849"/>
              <a:gd name="connsiteX1" fmla="*/ 2034540 w 4076700"/>
              <a:gd name="connsiteY1" fmla="*/ 89 h 365849"/>
              <a:gd name="connsiteX2" fmla="*/ 4076700 w 4076700"/>
              <a:gd name="connsiteY2" fmla="*/ 327749 h 365849"/>
              <a:gd name="connsiteX3" fmla="*/ 4076700 w 4076700"/>
              <a:gd name="connsiteY3" fmla="*/ 327749 h 36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6700" h="365849">
                <a:moveTo>
                  <a:pt x="0" y="365849"/>
                </a:moveTo>
                <a:cubicBezTo>
                  <a:pt x="677545" y="186144"/>
                  <a:pt x="1355090" y="6439"/>
                  <a:pt x="2034540" y="89"/>
                </a:cubicBezTo>
                <a:cubicBezTo>
                  <a:pt x="2713990" y="-6261"/>
                  <a:pt x="4076700" y="327749"/>
                  <a:pt x="4076700" y="327749"/>
                </a:cubicBezTo>
                <a:lnTo>
                  <a:pt x="4076700" y="327749"/>
                </a:ln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D4B2A1-0808-4354-96D3-6A3A03F89333}"/>
              </a:ext>
            </a:extLst>
          </p:cNvPr>
          <p:cNvGrpSpPr/>
          <p:nvPr/>
        </p:nvGrpSpPr>
        <p:grpSpPr>
          <a:xfrm>
            <a:off x="8316898" y="5905381"/>
            <a:ext cx="4330714" cy="461665"/>
            <a:chOff x="8316898" y="5905381"/>
            <a:chExt cx="4330714" cy="461665"/>
          </a:xfrm>
        </p:grpSpPr>
        <p:sp>
          <p:nvSpPr>
            <p:cNvPr id="71" name="右箭头 15">
              <a:extLst>
                <a:ext uri="{FF2B5EF4-FFF2-40B4-BE49-F238E27FC236}">
                  <a16:creationId xmlns:a16="http://schemas.microsoft.com/office/drawing/2014/main" id="{239C0A48-3529-4C3D-873F-F1ACE9B7737D}"/>
                </a:ext>
              </a:extLst>
            </p:cNvPr>
            <p:cNvSpPr/>
            <p:nvPr/>
          </p:nvSpPr>
          <p:spPr>
            <a:xfrm>
              <a:off x="8316898" y="5985420"/>
              <a:ext cx="472440" cy="30158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FBADFAA-E8F2-4164-B348-928501FC2E04}"/>
                </a:ext>
              </a:extLst>
            </p:cNvPr>
            <p:cNvSpPr txBox="1"/>
            <p:nvPr/>
          </p:nvSpPr>
          <p:spPr>
            <a:xfrm>
              <a:off x="8938471" y="5905381"/>
              <a:ext cx="370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Normal </a:t>
              </a:r>
              <a:r>
                <a:rPr lang="en-US" altLang="zh-CN" sz="2400" dirty="0">
                  <a:solidFill>
                    <a:srgbClr val="FF0000"/>
                  </a:solidFill>
                </a:rPr>
                <a:t>(Wrong Result)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圆角矩形 16">
            <a:extLst>
              <a:ext uri="{FF2B5EF4-FFF2-40B4-BE49-F238E27FC236}">
                <a16:creationId xmlns:a16="http://schemas.microsoft.com/office/drawing/2014/main" id="{0A26D457-FA05-4247-8645-52CE7C0DBE68}"/>
              </a:ext>
            </a:extLst>
          </p:cNvPr>
          <p:cNvSpPr/>
          <p:nvPr/>
        </p:nvSpPr>
        <p:spPr>
          <a:xfrm>
            <a:off x="1434657" y="4140285"/>
            <a:ext cx="307423" cy="320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532812" y="2933039"/>
            <a:ext cx="3152776" cy="2477161"/>
            <a:chOff x="8532812" y="2933039"/>
            <a:chExt cx="3152776" cy="2477161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92FB225-F1AE-46C6-80E1-1D20C498B9D1}"/>
                </a:ext>
              </a:extLst>
            </p:cNvPr>
            <p:cNvSpPr/>
            <p:nvPr/>
          </p:nvSpPr>
          <p:spPr>
            <a:xfrm>
              <a:off x="8629964" y="3080486"/>
              <a:ext cx="1138238" cy="2262374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92FB225-F1AE-46C6-80E1-1D20C498B9D1}"/>
                </a:ext>
              </a:extLst>
            </p:cNvPr>
            <p:cNvSpPr/>
            <p:nvPr/>
          </p:nvSpPr>
          <p:spPr>
            <a:xfrm>
              <a:off x="10518774" y="3033714"/>
              <a:ext cx="1138238" cy="22623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8">
              <a:extLst>
                <a:ext uri="{FF2B5EF4-FFF2-40B4-BE49-F238E27FC236}">
                  <a16:creationId xmlns:a16="http://schemas.microsoft.com/office/drawing/2014/main" id="{F409C710-5173-4761-96BD-B40C724C2976}"/>
                </a:ext>
              </a:extLst>
            </p:cNvPr>
            <p:cNvSpPr/>
            <p:nvPr/>
          </p:nvSpPr>
          <p:spPr>
            <a:xfrm>
              <a:off x="8532812" y="2933039"/>
              <a:ext cx="3140392" cy="247716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4" name="对象 73">
              <a:extLst>
                <a:ext uri="{FF2B5EF4-FFF2-40B4-BE49-F238E27FC236}">
                  <a16:creationId xmlns:a16="http://schemas.microsoft.com/office/drawing/2014/main" id="{BE38C573-F720-41C1-A6F8-A0B7410E38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6794067"/>
                </p:ext>
              </p:extLst>
            </p:nvPr>
          </p:nvGraphicFramePr>
          <p:xfrm>
            <a:off x="8566150" y="3048000"/>
            <a:ext cx="3119438" cy="2306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0" name="Equation" r:id="rId31" imgW="1854000" imgH="1371600" progId="Equation.DSMT4">
                    <p:embed/>
                  </p:oleObj>
                </mc:Choice>
                <mc:Fallback>
                  <p:oleObj name="Equation" r:id="rId31" imgW="1854000" imgH="1371600" progId="Equation.DSMT4">
                    <p:embed/>
                    <p:pic>
                      <p:nvPicPr>
                        <p:cNvPr id="51" name="对象 50">
                          <a:extLst>
                            <a:ext uri="{FF2B5EF4-FFF2-40B4-BE49-F238E27FC236}">
                              <a16:creationId xmlns:a16="http://schemas.microsoft.com/office/drawing/2014/main" id="{BE38C573-F720-41C1-A6F8-A0B7410E38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8566150" y="3048000"/>
                          <a:ext cx="3119438" cy="2306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7506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62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1143000"/>
          </a:xfrm>
        </p:spPr>
        <p:txBody>
          <a:bodyPr/>
          <a:lstStyle/>
          <a:p>
            <a:r>
              <a:rPr lang="en-US" dirty="0"/>
              <a:t>The Reason of this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1" name="Picture 14" descr="router.png">
            <a:extLst>
              <a:ext uri="{FF2B5EF4-FFF2-40B4-BE49-F238E27FC236}">
                <a16:creationId xmlns:a16="http://schemas.microsoft.com/office/drawing/2014/main" id="{0F466B2B-6EBD-4276-A3FD-26AB7227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5083" y="4083206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14" descr="router.png">
            <a:extLst>
              <a:ext uri="{FF2B5EF4-FFF2-40B4-BE49-F238E27FC236}">
                <a16:creationId xmlns:a16="http://schemas.microsoft.com/office/drawing/2014/main" id="{4C1C6C51-C8B1-4028-937D-B53B0D3C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8189" y="2978912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14" descr="router.png">
            <a:extLst>
              <a:ext uri="{FF2B5EF4-FFF2-40B4-BE49-F238E27FC236}">
                <a16:creationId xmlns:a16="http://schemas.microsoft.com/office/drawing/2014/main" id="{7EBD85A3-CCD0-4FB7-9AB0-7568C95A11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7643" y="5078438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14" descr="router.png">
            <a:extLst>
              <a:ext uri="{FF2B5EF4-FFF2-40B4-BE49-F238E27FC236}">
                <a16:creationId xmlns:a16="http://schemas.microsoft.com/office/drawing/2014/main" id="{444D16E2-9050-4FF5-80C1-308CCD9BA3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7800" y="3902242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5526A3C-1168-4B03-8542-5D406C12C730}"/>
              </a:ext>
            </a:extLst>
          </p:cNvPr>
          <p:cNvCxnSpPr/>
          <p:nvPr/>
        </p:nvCxnSpPr>
        <p:spPr>
          <a:xfrm flipV="1">
            <a:off x="4687700" y="3766989"/>
            <a:ext cx="1527689" cy="70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F98B789-713D-4586-908F-5860835E27CD}"/>
              </a:ext>
            </a:extLst>
          </p:cNvPr>
          <p:cNvCxnSpPr/>
          <p:nvPr/>
        </p:nvCxnSpPr>
        <p:spPr>
          <a:xfrm>
            <a:off x="7035346" y="3715313"/>
            <a:ext cx="1667753" cy="58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3F4A42C-EA1C-44C3-A668-E22949AFB271}"/>
              </a:ext>
            </a:extLst>
          </p:cNvPr>
          <p:cNvCxnSpPr/>
          <p:nvPr/>
        </p:nvCxnSpPr>
        <p:spPr>
          <a:xfrm>
            <a:off x="4524556" y="4960267"/>
            <a:ext cx="785944" cy="59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CB8F248-A44F-4FBF-9A73-64DBBB09006F}"/>
              </a:ext>
            </a:extLst>
          </p:cNvPr>
          <p:cNvCxnSpPr/>
          <p:nvPr/>
        </p:nvCxnSpPr>
        <p:spPr>
          <a:xfrm flipV="1">
            <a:off x="7911174" y="4792307"/>
            <a:ext cx="943061" cy="774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88CB07B-67D2-43DC-A308-E4E481D019DB}"/>
              </a:ext>
            </a:extLst>
          </p:cNvPr>
          <p:cNvSpPr txBox="1"/>
          <p:nvPr/>
        </p:nvSpPr>
        <p:spPr>
          <a:xfrm>
            <a:off x="4108143" y="3961772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D8359FC-0E08-4675-A582-3F82ADFB95B5}"/>
              </a:ext>
            </a:extLst>
          </p:cNvPr>
          <p:cNvSpPr txBox="1"/>
          <p:nvPr/>
        </p:nvSpPr>
        <p:spPr>
          <a:xfrm>
            <a:off x="7150163" y="3337743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F2955F9-B0A2-4112-B700-81A2D90D2C75}"/>
              </a:ext>
            </a:extLst>
          </p:cNvPr>
          <p:cNvSpPr txBox="1"/>
          <p:nvPr/>
        </p:nvSpPr>
        <p:spPr>
          <a:xfrm>
            <a:off x="5412335" y="4838264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80559FB-D1CA-464D-B237-4ACC67A095BA}"/>
              </a:ext>
            </a:extLst>
          </p:cNvPr>
          <p:cNvSpPr txBox="1"/>
          <p:nvPr/>
        </p:nvSpPr>
        <p:spPr>
          <a:xfrm>
            <a:off x="8813228" y="3760997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S5</a:t>
            </a:r>
            <a:endParaRPr lang="zh-CN" altLang="en-US" sz="2400" dirty="0"/>
          </a:p>
        </p:txBody>
      </p:sp>
      <p:pic>
        <p:nvPicPr>
          <p:cNvPr id="73" name="Picture 14" descr="router.png">
            <a:extLst>
              <a:ext uri="{FF2B5EF4-FFF2-40B4-BE49-F238E27FC236}">
                <a16:creationId xmlns:a16="http://schemas.microsoft.com/office/drawing/2014/main" id="{4C222555-92CB-483D-997D-8EC85C0792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1650" y="5064805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D360CBFB-014F-418D-9E44-770810AA4CD3}"/>
              </a:ext>
            </a:extLst>
          </p:cNvPr>
          <p:cNvSpPr txBox="1"/>
          <p:nvPr/>
        </p:nvSpPr>
        <p:spPr>
          <a:xfrm>
            <a:off x="7373141" y="4838264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S4</a:t>
            </a:r>
            <a:endParaRPr lang="zh-CN" altLang="en-US" sz="2400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BB3583C-736C-4D4D-9068-E49A279FC34D}"/>
              </a:ext>
            </a:extLst>
          </p:cNvPr>
          <p:cNvCxnSpPr/>
          <p:nvPr/>
        </p:nvCxnSpPr>
        <p:spPr>
          <a:xfrm>
            <a:off x="6167014" y="5702682"/>
            <a:ext cx="935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任意多边形 18">
            <a:extLst>
              <a:ext uri="{FF2B5EF4-FFF2-40B4-BE49-F238E27FC236}">
                <a16:creationId xmlns:a16="http://schemas.microsoft.com/office/drawing/2014/main" id="{3855FC88-3859-49EC-8277-BB7EEC7162FF}"/>
              </a:ext>
            </a:extLst>
          </p:cNvPr>
          <p:cNvSpPr/>
          <p:nvPr/>
        </p:nvSpPr>
        <p:spPr>
          <a:xfrm>
            <a:off x="4828399" y="4689192"/>
            <a:ext cx="3715632" cy="701689"/>
          </a:xfrm>
          <a:custGeom>
            <a:avLst/>
            <a:gdLst>
              <a:gd name="connsiteX0" fmla="*/ 0 w 3771900"/>
              <a:gd name="connsiteY0" fmla="*/ 198120 h 537022"/>
              <a:gd name="connsiteX1" fmla="*/ 1082040 w 3771900"/>
              <a:gd name="connsiteY1" fmla="*/ 487680 h 537022"/>
              <a:gd name="connsiteX2" fmla="*/ 2994660 w 3771900"/>
              <a:gd name="connsiteY2" fmla="*/ 487680 h 537022"/>
              <a:gd name="connsiteX3" fmla="*/ 3771900 w 3771900"/>
              <a:gd name="connsiteY3" fmla="*/ 0 h 53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1900" h="537022">
                <a:moveTo>
                  <a:pt x="0" y="198120"/>
                </a:moveTo>
                <a:cubicBezTo>
                  <a:pt x="291465" y="318770"/>
                  <a:pt x="582930" y="439420"/>
                  <a:pt x="1082040" y="487680"/>
                </a:cubicBezTo>
                <a:cubicBezTo>
                  <a:pt x="1581150" y="535940"/>
                  <a:pt x="2546350" y="568960"/>
                  <a:pt x="2994660" y="487680"/>
                </a:cubicBezTo>
                <a:cubicBezTo>
                  <a:pt x="3442970" y="406400"/>
                  <a:pt x="3607435" y="203200"/>
                  <a:pt x="377190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7" name="Picture 14" descr="router.png">
            <a:extLst>
              <a:ext uri="{FF2B5EF4-FFF2-40B4-BE49-F238E27FC236}">
                <a16:creationId xmlns:a16="http://schemas.microsoft.com/office/drawing/2014/main" id="{7033CA76-6887-44C2-9B40-6F01BA2A60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4807" y="4083205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282B432-EDBC-4A62-A711-1C48A1231EE0}"/>
              </a:ext>
            </a:extLst>
          </p:cNvPr>
          <p:cNvCxnSpPr/>
          <p:nvPr/>
        </p:nvCxnSpPr>
        <p:spPr>
          <a:xfrm>
            <a:off x="2996963" y="4706116"/>
            <a:ext cx="882433" cy="6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3D7A4ED-5615-4DC9-ADAD-006844DBE47A}"/>
              </a:ext>
            </a:extLst>
          </p:cNvPr>
          <p:cNvSpPr txBox="1"/>
          <p:nvPr/>
        </p:nvSpPr>
        <p:spPr>
          <a:xfrm>
            <a:off x="2331244" y="3947691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80" name="任意多边形 22">
            <a:extLst>
              <a:ext uri="{FF2B5EF4-FFF2-40B4-BE49-F238E27FC236}">
                <a16:creationId xmlns:a16="http://schemas.microsoft.com/office/drawing/2014/main" id="{05878297-5971-40EC-AA84-424402D97552}"/>
              </a:ext>
            </a:extLst>
          </p:cNvPr>
          <p:cNvSpPr/>
          <p:nvPr/>
        </p:nvSpPr>
        <p:spPr>
          <a:xfrm>
            <a:off x="3085593" y="4564871"/>
            <a:ext cx="779264" cy="45719"/>
          </a:xfrm>
          <a:custGeom>
            <a:avLst/>
            <a:gdLst>
              <a:gd name="connsiteX0" fmla="*/ 0 w 3467100"/>
              <a:gd name="connsiteY0" fmla="*/ 612344 h 612344"/>
              <a:gd name="connsiteX1" fmla="*/ 1699260 w 3467100"/>
              <a:gd name="connsiteY1" fmla="*/ 2744 h 612344"/>
              <a:gd name="connsiteX2" fmla="*/ 3467100 w 3467100"/>
              <a:gd name="connsiteY2" fmla="*/ 429464 h 61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612344">
                <a:moveTo>
                  <a:pt x="0" y="612344"/>
                </a:moveTo>
                <a:cubicBezTo>
                  <a:pt x="560705" y="322784"/>
                  <a:pt x="1121410" y="33224"/>
                  <a:pt x="1699260" y="2744"/>
                </a:cubicBezTo>
                <a:cubicBezTo>
                  <a:pt x="2277110" y="-27736"/>
                  <a:pt x="2872105" y="200864"/>
                  <a:pt x="3467100" y="42946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1A00121-D62F-4672-BA50-326C54C37C16}"/>
              </a:ext>
            </a:extLst>
          </p:cNvPr>
          <p:cNvSpPr txBox="1"/>
          <p:nvPr/>
        </p:nvSpPr>
        <p:spPr>
          <a:xfrm>
            <a:off x="1900561" y="5078438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r0.counter=3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83273D5-D119-44A2-9BC6-B10286E31757}"/>
              </a:ext>
            </a:extLst>
          </p:cNvPr>
          <p:cNvSpPr txBox="1"/>
          <p:nvPr/>
        </p:nvSpPr>
        <p:spPr>
          <a:xfrm>
            <a:off x="4848944" y="6003909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r3.counter=8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EF341B1-2C71-4A59-A62A-C0301AD90C35}"/>
              </a:ext>
            </a:extLst>
          </p:cNvPr>
          <p:cNvSpPr txBox="1"/>
          <p:nvPr/>
        </p:nvSpPr>
        <p:spPr>
          <a:xfrm>
            <a:off x="6786377" y="6014484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r4.counter=8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3C6D658-290B-46BD-9BF3-0B4288240B34}"/>
              </a:ext>
            </a:extLst>
          </p:cNvPr>
          <p:cNvSpPr txBox="1"/>
          <p:nvPr/>
        </p:nvSpPr>
        <p:spPr>
          <a:xfrm>
            <a:off x="5924759" y="4001219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r2.counter=4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43278EE-EACE-449F-B246-53D97FFBFB09}"/>
              </a:ext>
            </a:extLst>
          </p:cNvPr>
          <p:cNvSpPr txBox="1"/>
          <p:nvPr/>
        </p:nvSpPr>
        <p:spPr>
          <a:xfrm>
            <a:off x="3588538" y="5078438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r1.counter=3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80783E3-EE58-4042-8198-B7799880AC11}"/>
              </a:ext>
            </a:extLst>
          </p:cNvPr>
          <p:cNvSpPr txBox="1"/>
          <p:nvPr/>
        </p:nvSpPr>
        <p:spPr>
          <a:xfrm>
            <a:off x="8309976" y="4818488"/>
            <a:ext cx="15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r5.counter=12</a:t>
            </a:r>
            <a:endParaRPr lang="zh-CN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5F9B40D-46AA-4D3E-ACA4-15840A5A5290}"/>
              </a:ext>
            </a:extLst>
          </p:cNvPr>
          <p:cNvCxnSpPr/>
          <p:nvPr/>
        </p:nvCxnSpPr>
        <p:spPr>
          <a:xfrm>
            <a:off x="4735402" y="3143349"/>
            <a:ext cx="1479987" cy="35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任意多边形 30">
            <a:extLst>
              <a:ext uri="{FF2B5EF4-FFF2-40B4-BE49-F238E27FC236}">
                <a16:creationId xmlns:a16="http://schemas.microsoft.com/office/drawing/2014/main" id="{7CF44676-76ED-4E5D-A93D-CCF96161EA86}"/>
              </a:ext>
            </a:extLst>
          </p:cNvPr>
          <p:cNvSpPr/>
          <p:nvPr/>
        </p:nvSpPr>
        <p:spPr>
          <a:xfrm>
            <a:off x="4760917" y="3353876"/>
            <a:ext cx="3724275" cy="1123950"/>
          </a:xfrm>
          <a:custGeom>
            <a:avLst/>
            <a:gdLst>
              <a:gd name="connsiteX0" fmla="*/ 0 w 3724275"/>
              <a:gd name="connsiteY0" fmla="*/ 0 h 1123950"/>
              <a:gd name="connsiteX1" fmla="*/ 1866900 w 3724275"/>
              <a:gd name="connsiteY1" fmla="*/ 457200 h 1123950"/>
              <a:gd name="connsiteX2" fmla="*/ 3724275 w 3724275"/>
              <a:gd name="connsiteY2" fmla="*/ 1123950 h 1123950"/>
              <a:gd name="connsiteX3" fmla="*/ 3724275 w 3724275"/>
              <a:gd name="connsiteY3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4275" h="1123950">
                <a:moveTo>
                  <a:pt x="0" y="0"/>
                </a:moveTo>
                <a:cubicBezTo>
                  <a:pt x="623093" y="134937"/>
                  <a:pt x="1246187" y="269875"/>
                  <a:pt x="1866900" y="457200"/>
                </a:cubicBezTo>
                <a:cubicBezTo>
                  <a:pt x="2487613" y="644525"/>
                  <a:pt x="3724275" y="1123950"/>
                  <a:pt x="3724275" y="1123950"/>
                </a:cubicBezTo>
                <a:lnTo>
                  <a:pt x="3724275" y="1123950"/>
                </a:lnTo>
              </a:path>
            </a:pathLst>
          </a:custGeom>
          <a:noFill/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31">
            <a:extLst>
              <a:ext uri="{FF2B5EF4-FFF2-40B4-BE49-F238E27FC236}">
                <a16:creationId xmlns:a16="http://schemas.microsoft.com/office/drawing/2014/main" id="{858D8CC5-B538-41EA-B760-95BDF7BF485B}"/>
              </a:ext>
            </a:extLst>
          </p:cNvPr>
          <p:cNvSpPr/>
          <p:nvPr/>
        </p:nvSpPr>
        <p:spPr>
          <a:xfrm>
            <a:off x="4735403" y="5170662"/>
            <a:ext cx="3852196" cy="925689"/>
          </a:xfrm>
          <a:custGeom>
            <a:avLst/>
            <a:gdLst>
              <a:gd name="connsiteX0" fmla="*/ 0 w 3759200"/>
              <a:gd name="connsiteY0" fmla="*/ 925689 h 925689"/>
              <a:gd name="connsiteX1" fmla="*/ 857956 w 3759200"/>
              <a:gd name="connsiteY1" fmla="*/ 722489 h 925689"/>
              <a:gd name="connsiteX2" fmla="*/ 2788356 w 3759200"/>
              <a:gd name="connsiteY2" fmla="*/ 654755 h 925689"/>
              <a:gd name="connsiteX3" fmla="*/ 3759200 w 3759200"/>
              <a:gd name="connsiteY3" fmla="*/ 0 h 92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9200" h="925689">
                <a:moveTo>
                  <a:pt x="0" y="925689"/>
                </a:moveTo>
                <a:cubicBezTo>
                  <a:pt x="196615" y="846667"/>
                  <a:pt x="393230" y="767645"/>
                  <a:pt x="857956" y="722489"/>
                </a:cubicBezTo>
                <a:cubicBezTo>
                  <a:pt x="1322682" y="677333"/>
                  <a:pt x="2304815" y="775170"/>
                  <a:pt x="2788356" y="654755"/>
                </a:cubicBezTo>
                <a:cubicBezTo>
                  <a:pt x="3271897" y="534340"/>
                  <a:pt x="3515548" y="267170"/>
                  <a:pt x="3759200" y="0"/>
                </a:cubicBezTo>
              </a:path>
            </a:pathLst>
          </a:custGeom>
          <a:noFill/>
          <a:ln w="38100">
            <a:solidFill>
              <a:srgbClr val="FF99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0" name="对象 89">
            <a:extLst>
              <a:ext uri="{FF2B5EF4-FFF2-40B4-BE49-F238E27FC236}">
                <a16:creationId xmlns:a16="http://schemas.microsoft.com/office/drawing/2014/main" id="{53368B44-2E69-4C11-81CF-A70828F70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7069"/>
              </p:ext>
            </p:extLst>
          </p:nvPr>
        </p:nvGraphicFramePr>
        <p:xfrm>
          <a:off x="2310000" y="2362200"/>
          <a:ext cx="11652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" name="Equation" r:id="rId5" imgW="660240" imgH="711000" progId="Equation.DSMT4">
                  <p:embed/>
                </p:oleObj>
              </mc:Choice>
              <mc:Fallback>
                <p:oleObj name="Equation" r:id="rId5" imgW="660240" imgH="711000" progId="Equation.DSMT4">
                  <p:embed/>
                  <p:pic>
                    <p:nvPicPr>
                      <p:cNvPr id="34" name="对象 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0000" y="2362200"/>
                        <a:ext cx="1165225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文本框 90">
            <a:extLst>
              <a:ext uri="{FF2B5EF4-FFF2-40B4-BE49-F238E27FC236}">
                <a16:creationId xmlns:a16="http://schemas.microsoft.com/office/drawing/2014/main" id="{58A228EC-B0CC-4BCA-8CAF-EC26D586085C}"/>
              </a:ext>
            </a:extLst>
          </p:cNvPr>
          <p:cNvSpPr txBox="1"/>
          <p:nvPr/>
        </p:nvSpPr>
        <p:spPr>
          <a:xfrm>
            <a:off x="3095098" y="41032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3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E3449EB-A293-4310-957F-72EF8476AA34}"/>
              </a:ext>
            </a:extLst>
          </p:cNvPr>
          <p:cNvSpPr txBox="1"/>
          <p:nvPr/>
        </p:nvSpPr>
        <p:spPr>
          <a:xfrm>
            <a:off x="4351164" y="310592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4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711FAAD-6232-47E5-AAC3-EC60687AA40A}"/>
              </a:ext>
            </a:extLst>
          </p:cNvPr>
          <p:cNvSpPr txBox="1"/>
          <p:nvPr/>
        </p:nvSpPr>
        <p:spPr>
          <a:xfrm>
            <a:off x="4305103" y="582268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9900"/>
                </a:solidFill>
              </a:rPr>
              <a:t>5</a:t>
            </a:r>
            <a:endParaRPr lang="zh-CN" altLang="en-US" sz="2400" dirty="0">
              <a:solidFill>
                <a:srgbClr val="FF99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7FD628-5982-4F8B-A345-27444A7F7E02}"/>
              </a:ext>
            </a:extLst>
          </p:cNvPr>
          <p:cNvSpPr txBox="1"/>
          <p:nvPr/>
        </p:nvSpPr>
        <p:spPr>
          <a:xfrm>
            <a:off x="609441" y="1499189"/>
            <a:ext cx="782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The observed counters in this example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129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 of this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8" name="Picture 14" descr="router.png">
            <a:extLst>
              <a:ext uri="{FF2B5EF4-FFF2-40B4-BE49-F238E27FC236}">
                <a16:creationId xmlns:a16="http://schemas.microsoft.com/office/drawing/2014/main" id="{8CA60146-8D79-4DAE-9DD7-50D7EB6B58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934" y="3947790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" descr="router.png">
            <a:extLst>
              <a:ext uri="{FF2B5EF4-FFF2-40B4-BE49-F238E27FC236}">
                <a16:creationId xmlns:a16="http://schemas.microsoft.com/office/drawing/2014/main" id="{86D39320-C06E-46F1-BA5C-2C0C294147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7040" y="2843496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4" descr="router.png">
            <a:extLst>
              <a:ext uri="{FF2B5EF4-FFF2-40B4-BE49-F238E27FC236}">
                <a16:creationId xmlns:a16="http://schemas.microsoft.com/office/drawing/2014/main" id="{65A24F79-6804-459D-9B64-F2B20377E0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6494" y="4943022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4" descr="router.png">
            <a:extLst>
              <a:ext uri="{FF2B5EF4-FFF2-40B4-BE49-F238E27FC236}">
                <a16:creationId xmlns:a16="http://schemas.microsoft.com/office/drawing/2014/main" id="{61E640E5-D866-44C2-BC17-88000E88FF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76651" y="3766826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831ED9-A5F4-4336-B1A3-DF515306BA5C}"/>
              </a:ext>
            </a:extLst>
          </p:cNvPr>
          <p:cNvCxnSpPr/>
          <p:nvPr/>
        </p:nvCxnSpPr>
        <p:spPr>
          <a:xfrm flipV="1">
            <a:off x="6976551" y="3631573"/>
            <a:ext cx="1527689" cy="70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637CF13-29F2-465B-B6EE-AF31FD26E472}"/>
              </a:ext>
            </a:extLst>
          </p:cNvPr>
          <p:cNvCxnSpPr/>
          <p:nvPr/>
        </p:nvCxnSpPr>
        <p:spPr>
          <a:xfrm>
            <a:off x="9324197" y="3579897"/>
            <a:ext cx="1667753" cy="58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84DF9E6-F20A-40DE-A534-EF8427EA9F61}"/>
              </a:ext>
            </a:extLst>
          </p:cNvPr>
          <p:cNvCxnSpPr/>
          <p:nvPr/>
        </p:nvCxnSpPr>
        <p:spPr>
          <a:xfrm>
            <a:off x="6813407" y="4824851"/>
            <a:ext cx="785944" cy="59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1483E4E-57EC-47CF-9ACD-D3122D4978CF}"/>
              </a:ext>
            </a:extLst>
          </p:cNvPr>
          <p:cNvCxnSpPr/>
          <p:nvPr/>
        </p:nvCxnSpPr>
        <p:spPr>
          <a:xfrm flipV="1">
            <a:off x="10200025" y="4656891"/>
            <a:ext cx="943061" cy="774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F1FFC50-F6E2-4DC9-A9FD-53AA1F558042}"/>
              </a:ext>
            </a:extLst>
          </p:cNvPr>
          <p:cNvSpPr txBox="1"/>
          <p:nvPr/>
        </p:nvSpPr>
        <p:spPr>
          <a:xfrm>
            <a:off x="6396994" y="3826356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10B5CF-D491-444B-A0FA-5616F658249D}"/>
              </a:ext>
            </a:extLst>
          </p:cNvPr>
          <p:cNvSpPr txBox="1"/>
          <p:nvPr/>
        </p:nvSpPr>
        <p:spPr>
          <a:xfrm>
            <a:off x="9439014" y="3202327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CFC5A4C-BF94-4C45-AE6D-75BCAC129019}"/>
              </a:ext>
            </a:extLst>
          </p:cNvPr>
          <p:cNvSpPr txBox="1"/>
          <p:nvPr/>
        </p:nvSpPr>
        <p:spPr>
          <a:xfrm>
            <a:off x="7701186" y="4702848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B9EA7DF-9E46-41CA-93DF-12AE0DE1E2C9}"/>
              </a:ext>
            </a:extLst>
          </p:cNvPr>
          <p:cNvSpPr txBox="1"/>
          <p:nvPr/>
        </p:nvSpPr>
        <p:spPr>
          <a:xfrm>
            <a:off x="11102079" y="3625581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S5</a:t>
            </a:r>
            <a:endParaRPr lang="zh-CN" altLang="en-US" sz="2400" dirty="0"/>
          </a:p>
        </p:txBody>
      </p:sp>
      <p:pic>
        <p:nvPicPr>
          <p:cNvPr id="40" name="Picture 14" descr="router.png">
            <a:extLst>
              <a:ext uri="{FF2B5EF4-FFF2-40B4-BE49-F238E27FC236}">
                <a16:creationId xmlns:a16="http://schemas.microsoft.com/office/drawing/2014/main" id="{41FF9ADA-D513-456C-B620-B97B8993CA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60501" y="4929389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D6C9F6F-EAF5-4EA2-BD0F-FB956176524E}"/>
              </a:ext>
            </a:extLst>
          </p:cNvPr>
          <p:cNvSpPr txBox="1"/>
          <p:nvPr/>
        </p:nvSpPr>
        <p:spPr>
          <a:xfrm>
            <a:off x="9661992" y="4702848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S4</a:t>
            </a:r>
            <a:endParaRPr lang="zh-CN" altLang="en-US" sz="2400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3A0F1B2-209C-4DCD-A788-AF05EBFA9C13}"/>
              </a:ext>
            </a:extLst>
          </p:cNvPr>
          <p:cNvCxnSpPr/>
          <p:nvPr/>
        </p:nvCxnSpPr>
        <p:spPr>
          <a:xfrm>
            <a:off x="8455865" y="5567266"/>
            <a:ext cx="935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14" descr="router.png">
            <a:extLst>
              <a:ext uri="{FF2B5EF4-FFF2-40B4-BE49-F238E27FC236}">
                <a16:creationId xmlns:a16="http://schemas.microsoft.com/office/drawing/2014/main" id="{3D87F169-5FAC-42D5-9EDB-CBBED8DBB9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3658" y="3947789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2D00145-F9B7-48C1-908A-DDE8675421A8}"/>
              </a:ext>
            </a:extLst>
          </p:cNvPr>
          <p:cNvCxnSpPr/>
          <p:nvPr/>
        </p:nvCxnSpPr>
        <p:spPr>
          <a:xfrm>
            <a:off x="5285814" y="4570700"/>
            <a:ext cx="882433" cy="6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67993E5-89BD-4806-83D8-4B49CD47DB1F}"/>
              </a:ext>
            </a:extLst>
          </p:cNvPr>
          <p:cNvSpPr txBox="1"/>
          <p:nvPr/>
        </p:nvSpPr>
        <p:spPr>
          <a:xfrm>
            <a:off x="4620095" y="3812275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46" name="任意多边形 22">
            <a:extLst>
              <a:ext uri="{FF2B5EF4-FFF2-40B4-BE49-F238E27FC236}">
                <a16:creationId xmlns:a16="http://schemas.microsoft.com/office/drawing/2014/main" id="{EF4CF602-E45D-4786-B78F-6C3253C1CFB7}"/>
              </a:ext>
            </a:extLst>
          </p:cNvPr>
          <p:cNvSpPr/>
          <p:nvPr/>
        </p:nvSpPr>
        <p:spPr>
          <a:xfrm>
            <a:off x="5374444" y="4429455"/>
            <a:ext cx="779264" cy="45719"/>
          </a:xfrm>
          <a:custGeom>
            <a:avLst/>
            <a:gdLst>
              <a:gd name="connsiteX0" fmla="*/ 0 w 3467100"/>
              <a:gd name="connsiteY0" fmla="*/ 612344 h 612344"/>
              <a:gd name="connsiteX1" fmla="*/ 1699260 w 3467100"/>
              <a:gd name="connsiteY1" fmla="*/ 2744 h 612344"/>
              <a:gd name="connsiteX2" fmla="*/ 3467100 w 3467100"/>
              <a:gd name="connsiteY2" fmla="*/ 429464 h 61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612344">
                <a:moveTo>
                  <a:pt x="0" y="612344"/>
                </a:moveTo>
                <a:cubicBezTo>
                  <a:pt x="560705" y="322784"/>
                  <a:pt x="1121410" y="33224"/>
                  <a:pt x="1699260" y="2744"/>
                </a:cubicBezTo>
                <a:cubicBezTo>
                  <a:pt x="2277110" y="-27736"/>
                  <a:pt x="2872105" y="200864"/>
                  <a:pt x="3467100" y="42946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2673866-E0BA-4E75-AEEB-DE7001E5D6D7}"/>
              </a:ext>
            </a:extLst>
          </p:cNvPr>
          <p:cNvSpPr txBox="1"/>
          <p:nvPr/>
        </p:nvSpPr>
        <p:spPr>
          <a:xfrm>
            <a:off x="4189412" y="494302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r0.counter=3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8120542-6CC6-4303-A4C9-47FA43C92CA9}"/>
              </a:ext>
            </a:extLst>
          </p:cNvPr>
          <p:cNvSpPr txBox="1"/>
          <p:nvPr/>
        </p:nvSpPr>
        <p:spPr>
          <a:xfrm>
            <a:off x="7683599" y="5868493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r3.counter=8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D38C3AD-820E-4A0E-8B52-9D82ABB2A972}"/>
              </a:ext>
            </a:extLst>
          </p:cNvPr>
          <p:cNvSpPr txBox="1"/>
          <p:nvPr/>
        </p:nvSpPr>
        <p:spPr>
          <a:xfrm>
            <a:off x="9621032" y="5879068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r4.counter=8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EA4DCC3-C524-465B-8E8F-82D8748B9A66}"/>
              </a:ext>
            </a:extLst>
          </p:cNvPr>
          <p:cNvSpPr txBox="1"/>
          <p:nvPr/>
        </p:nvSpPr>
        <p:spPr>
          <a:xfrm>
            <a:off x="8239067" y="3956919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r2.counter=4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6BF832F-88BF-406C-8160-3391245CA6FC}"/>
              </a:ext>
            </a:extLst>
          </p:cNvPr>
          <p:cNvSpPr txBox="1"/>
          <p:nvPr/>
        </p:nvSpPr>
        <p:spPr>
          <a:xfrm>
            <a:off x="5877389" y="494302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r1.counter=3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3BF0E8C-3E2B-475F-8B26-A4CED80A77A8}"/>
              </a:ext>
            </a:extLst>
          </p:cNvPr>
          <p:cNvSpPr txBox="1"/>
          <p:nvPr/>
        </p:nvSpPr>
        <p:spPr>
          <a:xfrm>
            <a:off x="10583572" y="4686740"/>
            <a:ext cx="15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r5.counter=12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295DD30-46BF-4B42-9F07-9EE5E0017FDA}"/>
              </a:ext>
            </a:extLst>
          </p:cNvPr>
          <p:cNvCxnSpPr/>
          <p:nvPr/>
        </p:nvCxnSpPr>
        <p:spPr>
          <a:xfrm>
            <a:off x="7024253" y="3007933"/>
            <a:ext cx="1479987" cy="35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 30">
            <a:extLst>
              <a:ext uri="{FF2B5EF4-FFF2-40B4-BE49-F238E27FC236}">
                <a16:creationId xmlns:a16="http://schemas.microsoft.com/office/drawing/2014/main" id="{9ABC5814-26C0-42B0-BA58-5ADB6D57E908}"/>
              </a:ext>
            </a:extLst>
          </p:cNvPr>
          <p:cNvSpPr/>
          <p:nvPr/>
        </p:nvSpPr>
        <p:spPr>
          <a:xfrm>
            <a:off x="7049768" y="3218460"/>
            <a:ext cx="3724275" cy="1123950"/>
          </a:xfrm>
          <a:custGeom>
            <a:avLst/>
            <a:gdLst>
              <a:gd name="connsiteX0" fmla="*/ 0 w 3724275"/>
              <a:gd name="connsiteY0" fmla="*/ 0 h 1123950"/>
              <a:gd name="connsiteX1" fmla="*/ 1866900 w 3724275"/>
              <a:gd name="connsiteY1" fmla="*/ 457200 h 1123950"/>
              <a:gd name="connsiteX2" fmla="*/ 3724275 w 3724275"/>
              <a:gd name="connsiteY2" fmla="*/ 1123950 h 1123950"/>
              <a:gd name="connsiteX3" fmla="*/ 3724275 w 3724275"/>
              <a:gd name="connsiteY3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4275" h="1123950">
                <a:moveTo>
                  <a:pt x="0" y="0"/>
                </a:moveTo>
                <a:cubicBezTo>
                  <a:pt x="623093" y="134937"/>
                  <a:pt x="1246187" y="269875"/>
                  <a:pt x="1866900" y="457200"/>
                </a:cubicBezTo>
                <a:cubicBezTo>
                  <a:pt x="2487613" y="644525"/>
                  <a:pt x="3724275" y="1123950"/>
                  <a:pt x="3724275" y="1123950"/>
                </a:cubicBezTo>
                <a:lnTo>
                  <a:pt x="3724275" y="1123950"/>
                </a:lnTo>
              </a:path>
            </a:pathLst>
          </a:custGeom>
          <a:noFill/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31">
            <a:extLst>
              <a:ext uri="{FF2B5EF4-FFF2-40B4-BE49-F238E27FC236}">
                <a16:creationId xmlns:a16="http://schemas.microsoft.com/office/drawing/2014/main" id="{F0D5A69D-C62D-45B6-9A6C-B1E76529D24A}"/>
              </a:ext>
            </a:extLst>
          </p:cNvPr>
          <p:cNvSpPr/>
          <p:nvPr/>
        </p:nvSpPr>
        <p:spPr>
          <a:xfrm>
            <a:off x="7024254" y="5035246"/>
            <a:ext cx="3852196" cy="925689"/>
          </a:xfrm>
          <a:custGeom>
            <a:avLst/>
            <a:gdLst>
              <a:gd name="connsiteX0" fmla="*/ 0 w 3759200"/>
              <a:gd name="connsiteY0" fmla="*/ 925689 h 925689"/>
              <a:gd name="connsiteX1" fmla="*/ 857956 w 3759200"/>
              <a:gd name="connsiteY1" fmla="*/ 722489 h 925689"/>
              <a:gd name="connsiteX2" fmla="*/ 2788356 w 3759200"/>
              <a:gd name="connsiteY2" fmla="*/ 654755 h 925689"/>
              <a:gd name="connsiteX3" fmla="*/ 3759200 w 3759200"/>
              <a:gd name="connsiteY3" fmla="*/ 0 h 92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9200" h="925689">
                <a:moveTo>
                  <a:pt x="0" y="925689"/>
                </a:moveTo>
                <a:cubicBezTo>
                  <a:pt x="196615" y="846667"/>
                  <a:pt x="393230" y="767645"/>
                  <a:pt x="857956" y="722489"/>
                </a:cubicBezTo>
                <a:cubicBezTo>
                  <a:pt x="1322682" y="677333"/>
                  <a:pt x="2304815" y="775170"/>
                  <a:pt x="2788356" y="654755"/>
                </a:cubicBezTo>
                <a:cubicBezTo>
                  <a:pt x="3271897" y="534340"/>
                  <a:pt x="3515548" y="267170"/>
                  <a:pt x="3759200" y="0"/>
                </a:cubicBezTo>
              </a:path>
            </a:pathLst>
          </a:custGeom>
          <a:noFill/>
          <a:ln w="38100">
            <a:solidFill>
              <a:srgbClr val="FF99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57" name="任意多边形 32">
            <a:extLst>
              <a:ext uri="{FF2B5EF4-FFF2-40B4-BE49-F238E27FC236}">
                <a16:creationId xmlns:a16="http://schemas.microsoft.com/office/drawing/2014/main" id="{61D7BE2A-861E-458C-B27F-81D0B2502E2F}"/>
              </a:ext>
            </a:extLst>
          </p:cNvPr>
          <p:cNvSpPr/>
          <p:nvPr/>
        </p:nvSpPr>
        <p:spPr>
          <a:xfrm>
            <a:off x="7097976" y="3921216"/>
            <a:ext cx="3467100" cy="612344"/>
          </a:xfrm>
          <a:custGeom>
            <a:avLst/>
            <a:gdLst>
              <a:gd name="connsiteX0" fmla="*/ 0 w 3467100"/>
              <a:gd name="connsiteY0" fmla="*/ 612344 h 612344"/>
              <a:gd name="connsiteX1" fmla="*/ 1699260 w 3467100"/>
              <a:gd name="connsiteY1" fmla="*/ 2744 h 612344"/>
              <a:gd name="connsiteX2" fmla="*/ 3467100 w 3467100"/>
              <a:gd name="connsiteY2" fmla="*/ 429464 h 61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612344">
                <a:moveTo>
                  <a:pt x="0" y="612344"/>
                </a:moveTo>
                <a:cubicBezTo>
                  <a:pt x="560705" y="322784"/>
                  <a:pt x="1121410" y="33224"/>
                  <a:pt x="1699260" y="2744"/>
                </a:cubicBezTo>
                <a:cubicBezTo>
                  <a:pt x="2277110" y="-27736"/>
                  <a:pt x="2872105" y="200864"/>
                  <a:pt x="3467100" y="42946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3B8A501A-73C4-400A-9AAB-044FB3487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283306"/>
              </p:ext>
            </p:extLst>
          </p:nvPr>
        </p:nvGraphicFramePr>
        <p:xfrm>
          <a:off x="10210607" y="1937834"/>
          <a:ext cx="11430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name="Equation" r:id="rId5" imgW="647640" imgH="711000" progId="Equation.DSMT4">
                  <p:embed/>
                </p:oleObj>
              </mc:Choice>
              <mc:Fallback>
                <p:oleObj name="Equation" r:id="rId5" imgW="647640" imgH="711000" progId="Equation.DSMT4">
                  <p:embed/>
                  <p:pic>
                    <p:nvPicPr>
                      <p:cNvPr id="34" name="对象 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10607" y="1937834"/>
                        <a:ext cx="1143000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063D4AAD-2F91-4148-80B4-CCAEA2CC0F7B}"/>
              </a:ext>
            </a:extLst>
          </p:cNvPr>
          <p:cNvSpPr txBox="1"/>
          <p:nvPr/>
        </p:nvSpPr>
        <p:spPr>
          <a:xfrm>
            <a:off x="5451952" y="39751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3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341EBB4-30B6-467D-84E6-F61BB5CC6441}"/>
              </a:ext>
            </a:extLst>
          </p:cNvPr>
          <p:cNvSpPr txBox="1"/>
          <p:nvPr/>
        </p:nvSpPr>
        <p:spPr>
          <a:xfrm>
            <a:off x="6708018" y="29778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3CF696D-4748-4169-BF77-151964C0B6AC}"/>
              </a:ext>
            </a:extLst>
          </p:cNvPr>
          <p:cNvSpPr txBox="1"/>
          <p:nvPr/>
        </p:nvSpPr>
        <p:spPr>
          <a:xfrm>
            <a:off x="6661957" y="56946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9900"/>
                </a:solidFill>
              </a:rPr>
              <a:t>8</a:t>
            </a:r>
            <a:endParaRPr lang="zh-CN" altLang="en-US" sz="2400" dirty="0">
              <a:solidFill>
                <a:srgbClr val="FF99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6A9AE8D-2019-4E7E-8460-8CB8ABFCE39B}"/>
              </a:ext>
            </a:extLst>
          </p:cNvPr>
          <p:cNvSpPr txBox="1"/>
          <p:nvPr/>
        </p:nvSpPr>
        <p:spPr>
          <a:xfrm>
            <a:off x="330914" y="1251499"/>
            <a:ext cx="782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The estimated counters in this 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same as the observed one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06B911-EC91-4352-8813-003C06B8F31F}"/>
              </a:ext>
            </a:extLst>
          </p:cNvPr>
          <p:cNvSpPr txBox="1"/>
          <p:nvPr/>
        </p:nvSpPr>
        <p:spPr>
          <a:xfrm>
            <a:off x="7533025" y="2382655"/>
            <a:ext cx="363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E2F079-212D-4D13-9C35-FCC1E4252302}"/>
              </a:ext>
            </a:extLst>
          </p:cNvPr>
          <p:cNvSpPr txBox="1"/>
          <p:nvPr/>
        </p:nvSpPr>
        <p:spPr>
          <a:xfrm>
            <a:off x="330914" y="2521803"/>
            <a:ext cx="6035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Finding: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FOCES cannot work for this case      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E2BCAD-83C8-4415-8D8E-6F1AE9354D59}"/>
              </a:ext>
            </a:extLst>
          </p:cNvPr>
          <p:cNvSpPr txBox="1"/>
          <p:nvPr/>
        </p:nvSpPr>
        <p:spPr>
          <a:xfrm>
            <a:off x="-4046" y="5263222"/>
            <a:ext cx="7446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Question: </a:t>
            </a:r>
            <a:r>
              <a:rPr lang="en-US" altLang="zh-CN" sz="2800" b="1" dirty="0">
                <a:solidFill>
                  <a:srgbClr val="0033CC"/>
                </a:solidFill>
              </a:rPr>
              <a:t>How to identify the </a:t>
            </a:r>
            <a:r>
              <a:rPr lang="en-US" altLang="zh-CN" sz="2800" b="1" dirty="0">
                <a:solidFill>
                  <a:srgbClr val="FF0000"/>
                </a:solidFill>
              </a:rPr>
              <a:t>detectability</a:t>
            </a:r>
            <a:r>
              <a:rPr lang="en-US" altLang="zh-CN" sz="2800" b="1" dirty="0">
                <a:solidFill>
                  <a:srgbClr val="0033CC"/>
                </a:solidFill>
              </a:rPr>
              <a:t> of a given case? </a:t>
            </a:r>
            <a:endParaRPr lang="zh-CN" altLang="en-US" sz="28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Detectability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ABEA6F8-9489-40B4-9A86-1F57895BD71F}"/>
              </a:ext>
            </a:extLst>
          </p:cNvPr>
          <p:cNvGrpSpPr/>
          <p:nvPr/>
        </p:nvGrpSpPr>
        <p:grpSpPr>
          <a:xfrm>
            <a:off x="643684" y="1408093"/>
            <a:ext cx="10433050" cy="2123658"/>
            <a:chOff x="612615" y="3967774"/>
            <a:chExt cx="10433050" cy="212365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D553D0C-0328-4FFB-9EC6-16E41455E458}"/>
                </a:ext>
              </a:extLst>
            </p:cNvPr>
            <p:cNvSpPr txBox="1"/>
            <p:nvPr/>
          </p:nvSpPr>
          <p:spPr>
            <a:xfrm>
              <a:off x="612615" y="3967774"/>
              <a:ext cx="1043305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2800" b="1" dirty="0">
                  <a:solidFill>
                    <a:srgbClr val="0033CC"/>
                  </a:solidFill>
                </a:rPr>
                <a:t>Theorem 1</a:t>
              </a:r>
              <a:r>
                <a:rPr lang="en-US" altLang="zh-CN" sz="2800" dirty="0"/>
                <a:t>: If              is undetectable </a:t>
              </a:r>
              <a:r>
                <a:rPr lang="en-US" altLang="zh-CN" sz="2800" dirty="0">
                  <a:solidFill>
                    <a:srgbClr val="FF0000"/>
                  </a:solidFill>
                </a:rPr>
                <a:t>if and only if</a:t>
              </a:r>
              <a:r>
                <a:rPr lang="en-US" altLang="zh-CN" sz="2800" dirty="0"/>
                <a:t>     lies in the linear subspace generated by 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Theorem 1 is different to apply in real network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Its algorithm is complex 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zh-CN" altLang="en-US" sz="2800" dirty="0"/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C25A642E-89EB-446B-BB91-828CDF59A7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2230938"/>
                </p:ext>
              </p:extLst>
            </p:nvPr>
          </p:nvGraphicFramePr>
          <p:xfrm>
            <a:off x="3320143" y="3991993"/>
            <a:ext cx="1030287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92" name="Equation" r:id="rId4" imgW="482400" imgH="228600" progId="Equation.DSMT4">
                    <p:embed/>
                  </p:oleObj>
                </mc:Choice>
                <mc:Fallback>
                  <p:oleObj name="Equation" r:id="rId4" imgW="482400" imgH="22860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A877AD51-F4E5-42BD-BE7F-B91D4DCEA89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20143" y="3991993"/>
                          <a:ext cx="1030287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34579D32-F505-4FD5-AC00-6B06904E59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2100581"/>
                </p:ext>
              </p:extLst>
            </p:nvPr>
          </p:nvGraphicFramePr>
          <p:xfrm>
            <a:off x="8987518" y="4016599"/>
            <a:ext cx="352425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93" name="Equation" r:id="rId6" imgW="164880" imgH="228600" progId="Equation.DSMT4">
                    <p:embed/>
                  </p:oleObj>
                </mc:Choice>
                <mc:Fallback>
                  <p:oleObj name="Equation" r:id="rId6" imgW="164880" imgH="22860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A877AD51-F4E5-42BD-BE7F-B91D4DCEA89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987518" y="4016599"/>
                          <a:ext cx="352425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1F9F617B-3E77-4CB4-BB0B-D608372FE9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699406"/>
                </p:ext>
              </p:extLst>
            </p:nvPr>
          </p:nvGraphicFramePr>
          <p:xfrm>
            <a:off x="6377668" y="4427762"/>
            <a:ext cx="1514475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94" name="Equation" r:id="rId8" imgW="711000" imgH="228600" progId="Equation.DSMT4">
                    <p:embed/>
                  </p:oleObj>
                </mc:Choice>
                <mc:Fallback>
                  <p:oleObj name="Equation" r:id="rId8" imgW="711000" imgH="22860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1EE9A4C6-D16E-474F-8769-1F1B95568C6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377668" y="4427762"/>
                          <a:ext cx="1514475" cy="4873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608012" y="4038600"/>
            <a:ext cx="10433050" cy="1754326"/>
            <a:chOff x="703488" y="4818849"/>
            <a:chExt cx="10433050" cy="1754326"/>
          </a:xfrm>
        </p:grpSpPr>
        <p:sp>
          <p:nvSpPr>
            <p:cNvPr id="24" name="文本框 23">
              <a:extLst/>
            </p:cNvPr>
            <p:cNvSpPr txBox="1"/>
            <p:nvPr/>
          </p:nvSpPr>
          <p:spPr>
            <a:xfrm>
              <a:off x="703488" y="4818849"/>
              <a:ext cx="1043305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2800" b="1" dirty="0">
                  <a:solidFill>
                    <a:srgbClr val="0033CC"/>
                  </a:solidFill>
                </a:rPr>
                <a:t>Theorem 2</a:t>
              </a:r>
              <a:r>
                <a:rPr lang="en-US" altLang="zh-CN" sz="2800" dirty="0"/>
                <a:t>: If              is undetectable </a:t>
              </a:r>
              <a:r>
                <a:rPr lang="en-US" altLang="zh-CN" sz="2800" dirty="0">
                  <a:solidFill>
                    <a:srgbClr val="FF0000"/>
                  </a:solidFill>
                </a:rPr>
                <a:t>if and only if </a:t>
              </a:r>
              <a:r>
                <a:rPr lang="en-US" altLang="zh-CN" sz="2800" dirty="0"/>
                <a:t>there is a switch </a:t>
              </a:r>
              <a:r>
                <a:rPr lang="en-US" altLang="zh-CN" sz="2800" dirty="0">
                  <a:solidFill>
                    <a:srgbClr val="FF0000"/>
                  </a:solidFill>
                </a:rPr>
                <a:t>   </a:t>
              </a:r>
              <a:r>
                <a:rPr lang="en-US" altLang="zh-CN" sz="2800" dirty="0"/>
                <a:t>whose RBG                      contains a loop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reduce Theorem 1 to the problem of </a:t>
              </a:r>
              <a:r>
                <a:rPr lang="en-US" altLang="zh-CN" sz="2400" dirty="0">
                  <a:solidFill>
                    <a:srgbClr val="FF0000"/>
                  </a:solidFill>
                </a:rPr>
                <a:t>finding loops in a bipartite graph</a:t>
              </a:r>
              <a:r>
                <a:rPr lang="en-US" altLang="zh-CN" sz="2400" dirty="0"/>
                <a:t> 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zh-CN" altLang="en-US" sz="2800" dirty="0"/>
            </a:p>
          </p:txBody>
        </p:sp>
        <p:graphicFrame>
          <p:nvGraphicFramePr>
            <p:cNvPr id="25" name="对象 24">
              <a:extLst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6265840"/>
                </p:ext>
              </p:extLst>
            </p:nvPr>
          </p:nvGraphicFramePr>
          <p:xfrm>
            <a:off x="4440236" y="5276739"/>
            <a:ext cx="20288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95" name="Equation" r:id="rId10" imgW="952200" imgH="241200" progId="Equation.DSMT4">
                    <p:embed/>
                  </p:oleObj>
                </mc:Choice>
                <mc:Fallback>
                  <p:oleObj name="Equation" r:id="rId10" imgW="952200" imgH="24120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8DEEE9FF-A421-4910-A621-B39C4B19883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440236" y="5276739"/>
                          <a:ext cx="20288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6950478"/>
                </p:ext>
              </p:extLst>
            </p:nvPr>
          </p:nvGraphicFramePr>
          <p:xfrm>
            <a:off x="3427412" y="4846637"/>
            <a:ext cx="1030287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96" name="Equation" r:id="rId12" imgW="482400" imgH="228600" progId="Equation.DSMT4">
                    <p:embed/>
                  </p:oleObj>
                </mc:Choice>
                <mc:Fallback>
                  <p:oleObj name="Equation" r:id="rId12" imgW="482400" imgH="22860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2C5E66FD-E76B-43CB-BD8E-3C7F8AF71E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27412" y="4846637"/>
                          <a:ext cx="1030287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8491431"/>
                </p:ext>
              </p:extLst>
            </p:nvPr>
          </p:nvGraphicFramePr>
          <p:xfrm>
            <a:off x="2132012" y="5335588"/>
            <a:ext cx="298450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97" name="Equation" r:id="rId13" imgW="139680" imgH="177480" progId="Equation.DSMT4">
                    <p:embed/>
                  </p:oleObj>
                </mc:Choice>
                <mc:Fallback>
                  <p:oleObj name="Equation" r:id="rId13" imgW="139680" imgH="177480" progId="Equation.DSMT4">
                    <p:embed/>
                    <p:pic>
                      <p:nvPicPr>
                        <p:cNvPr id="30" name="对象 29">
                          <a:extLst>
                            <a:ext uri="{FF2B5EF4-FFF2-40B4-BE49-F238E27FC236}">
                              <a16:creationId xmlns:a16="http://schemas.microsoft.com/office/drawing/2014/main" id="{12F2A2D7-1CA7-4F1C-AC60-894786942FA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32012" y="5335588"/>
                          <a:ext cx="298450" cy="379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013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Failure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28" y="4669561"/>
            <a:ext cx="6096000" cy="1045439"/>
          </a:xfrm>
        </p:spPr>
        <p:txBody>
          <a:bodyPr/>
          <a:lstStyle/>
          <a:p>
            <a:r>
              <a:rPr lang="en-US" altLang="zh-CN" sz="2600" dirty="0"/>
              <a:t>The Rule Bipartite Graph (RBG) of S2</a:t>
            </a:r>
          </a:p>
          <a:p>
            <a:pPr lvl="1"/>
            <a:r>
              <a:rPr lang="en-US" altLang="zh-CN" sz="2200" dirty="0"/>
              <a:t>a loop marked in </a:t>
            </a:r>
            <a:r>
              <a:rPr lang="en-US" altLang="zh-CN" sz="2200" dirty="0">
                <a:solidFill>
                  <a:srgbClr val="00B050"/>
                </a:solidFill>
              </a:rPr>
              <a:t>green dashed lines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233" y="3804077"/>
            <a:ext cx="5668285" cy="251303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26246" y="914400"/>
            <a:ext cx="7614314" cy="2709862"/>
            <a:chOff x="4509741" y="138492"/>
            <a:chExt cx="7614314" cy="2709862"/>
          </a:xfrm>
        </p:grpSpPr>
        <p:pic>
          <p:nvPicPr>
            <p:cNvPr id="11" name="图片 10">
              <a:extLst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9741" y="318307"/>
              <a:ext cx="7614314" cy="25300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/>
                </p:cNvPr>
                <p:cNvSpPr/>
                <p:nvPr/>
              </p:nvSpPr>
              <p:spPr>
                <a:xfrm>
                  <a:off x="4622800" y="1595735"/>
                  <a:ext cx="5243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800" y="1595735"/>
                  <a:ext cx="52431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/>
                </p:cNvPr>
                <p:cNvSpPr/>
                <p:nvPr/>
              </p:nvSpPr>
              <p:spPr>
                <a:xfrm>
                  <a:off x="5565556" y="1600200"/>
                  <a:ext cx="51719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556" y="1600200"/>
                  <a:ext cx="51719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图片 13">
              <a:extLst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151" y="1269399"/>
              <a:ext cx="354861" cy="3894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/>
                </p:cNvPr>
                <p:cNvSpPr/>
                <p:nvPr/>
              </p:nvSpPr>
              <p:spPr>
                <a:xfrm>
                  <a:off x="6285497" y="2179622"/>
                  <a:ext cx="5243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497" y="2179622"/>
                  <a:ext cx="524311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/>
                </p:cNvPr>
                <p:cNvSpPr/>
                <p:nvPr/>
              </p:nvSpPr>
              <p:spPr>
                <a:xfrm>
                  <a:off x="7714141" y="2191427"/>
                  <a:ext cx="5111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141" y="2191427"/>
                  <a:ext cx="51116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/>
                </p:cNvPr>
                <p:cNvSpPr/>
                <p:nvPr/>
              </p:nvSpPr>
              <p:spPr>
                <a:xfrm>
                  <a:off x="8545196" y="1464117"/>
                  <a:ext cx="5243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5196" y="1464117"/>
                  <a:ext cx="524311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/>
                </p:cNvPr>
                <p:cNvSpPr/>
                <p:nvPr/>
              </p:nvSpPr>
              <p:spPr>
                <a:xfrm>
                  <a:off x="6985068" y="138492"/>
                  <a:ext cx="5243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068" y="138492"/>
                  <a:ext cx="524311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3057152-ECA7-47FC-A994-7CFCBCC3D4DC}"/>
              </a:ext>
            </a:extLst>
          </p:cNvPr>
          <p:cNvSpPr/>
          <p:nvPr/>
        </p:nvSpPr>
        <p:spPr bwMode="auto">
          <a:xfrm>
            <a:off x="2970212" y="1371600"/>
            <a:ext cx="904333" cy="4616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80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58991-1F8E-4773-A816-7699D781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12" y="1320800"/>
            <a:ext cx="7162800" cy="5105399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FOCES: Theoretical Construction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FOCES: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it work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113624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02" y="1874878"/>
            <a:ext cx="5715000" cy="5410199"/>
          </a:xfrm>
        </p:spPr>
        <p:txBody>
          <a:bodyPr/>
          <a:lstStyle/>
          <a:p>
            <a:r>
              <a:rPr lang="en-US" altLang="zh-CN" sz="2600" dirty="0"/>
              <a:t>Forwarding abstraction of </a:t>
            </a:r>
            <a:r>
              <a:rPr lang="en-US" sz="2600" dirty="0"/>
              <a:t>Software Defined Network (SDN) </a:t>
            </a:r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Match-Action</a:t>
            </a:r>
            <a:r>
              <a:rPr lang="en-US" altLang="zh-CN" sz="2200" dirty="0"/>
              <a:t> model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A packet: </a:t>
            </a:r>
          </a:p>
          <a:p>
            <a:pPr lvl="1"/>
            <a:r>
              <a:rPr lang="en-US" sz="2200" dirty="0"/>
              <a:t>1. match a rule in switches</a:t>
            </a:r>
          </a:p>
          <a:p>
            <a:pPr lvl="1"/>
            <a:r>
              <a:rPr lang="en-US" sz="2200" dirty="0"/>
              <a:t>2. execute the related actions</a:t>
            </a:r>
          </a:p>
          <a:p>
            <a:pPr lvl="1"/>
            <a:r>
              <a:rPr lang="en-US" sz="2200" dirty="0"/>
              <a:t>3. </a:t>
            </a:r>
            <a:r>
              <a:rPr lang="en-US" sz="2200" dirty="0">
                <a:solidFill>
                  <a:srgbClr val="FF0000"/>
                </a:solidFill>
              </a:rPr>
              <a:t>update the counter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5" name="Picture 14" descr="router.png">
            <a:extLst>
              <a:ext uri="{FF2B5EF4-FFF2-40B4-BE49-F238E27FC236}">
                <a16:creationId xmlns:a16="http://schemas.microsoft.com/office/drawing/2014/main" id="{64D48FC4-260E-4F8E-80EF-E440A641F0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6340" y="2432833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C8A9E95-4F96-4238-BB04-BDFF5F36B8B4}"/>
              </a:ext>
            </a:extLst>
          </p:cNvPr>
          <p:cNvCxnSpPr/>
          <p:nvPr/>
        </p:nvCxnSpPr>
        <p:spPr>
          <a:xfrm>
            <a:off x="6564137" y="307071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6E64B9-EC58-46C8-9DA8-9732992CEC36}"/>
              </a:ext>
            </a:extLst>
          </p:cNvPr>
          <p:cNvCxnSpPr/>
          <p:nvPr/>
        </p:nvCxnSpPr>
        <p:spPr>
          <a:xfrm flipV="1">
            <a:off x="9116837" y="2163394"/>
            <a:ext cx="1127760" cy="762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63E4061-2419-4495-A031-F05FCF796A1F}"/>
              </a:ext>
            </a:extLst>
          </p:cNvPr>
          <p:cNvCxnSpPr/>
          <p:nvPr/>
        </p:nvCxnSpPr>
        <p:spPr>
          <a:xfrm>
            <a:off x="9116837" y="3162150"/>
            <a:ext cx="1198838" cy="63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368848DE-DE5C-4D14-94F5-771AF13C8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95582"/>
              </p:ext>
            </p:extLst>
          </p:nvPr>
        </p:nvGraphicFramePr>
        <p:xfrm>
          <a:off x="5339693" y="4662413"/>
          <a:ext cx="6698319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61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Match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Counter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0033CC"/>
                          </a:solidFill>
                        </a:rPr>
                        <a:t>Rule 1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</a:rPr>
                        <a:t>dst_ip</a:t>
                      </a:r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0033CC"/>
                          </a:solidFill>
                        </a:rPr>
                        <a:t>=10.0.0.0/8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0033CC"/>
                          </a:solidFill>
                        </a:rPr>
                        <a:t>forward to port 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0033CC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Rule</a:t>
                      </a:r>
                      <a:r>
                        <a:rPr lang="en-US" altLang="zh-CN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 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dst_ip</a:t>
                      </a:r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=192.168.0.0/16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forward to port 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</a:rPr>
                        <a:t>…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</a:rPr>
                        <a:t>…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</a:rPr>
                        <a:t>…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7277C6C9-D9D9-4A06-AEC5-A7139C02ADEB}"/>
              </a:ext>
            </a:extLst>
          </p:cNvPr>
          <p:cNvSpPr/>
          <p:nvPr/>
        </p:nvSpPr>
        <p:spPr>
          <a:xfrm>
            <a:off x="6792986" y="2651374"/>
            <a:ext cx="162929" cy="320040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5AE2AD9-B643-4ABB-ACA6-829A4B9D6B5E}"/>
              </a:ext>
            </a:extLst>
          </p:cNvPr>
          <p:cNvSpPr/>
          <p:nvPr/>
        </p:nvSpPr>
        <p:spPr>
          <a:xfrm>
            <a:off x="7034465" y="2651374"/>
            <a:ext cx="162929" cy="32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BE0437C-FC63-47FF-84D8-B8DCE1D39C68}"/>
              </a:ext>
            </a:extLst>
          </p:cNvPr>
          <p:cNvSpPr/>
          <p:nvPr/>
        </p:nvSpPr>
        <p:spPr>
          <a:xfrm>
            <a:off x="9612144" y="2034482"/>
            <a:ext cx="162929" cy="320040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984987A-AD4D-40E0-AFE1-1DA9D9285FB2}"/>
              </a:ext>
            </a:extLst>
          </p:cNvPr>
          <p:cNvSpPr/>
          <p:nvPr/>
        </p:nvSpPr>
        <p:spPr>
          <a:xfrm>
            <a:off x="9809170" y="3161049"/>
            <a:ext cx="162929" cy="32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3923EE6-7EC7-4178-BD72-032A974FAE3C}"/>
              </a:ext>
            </a:extLst>
          </p:cNvPr>
          <p:cNvSpPr txBox="1"/>
          <p:nvPr/>
        </p:nvSpPr>
        <p:spPr>
          <a:xfrm>
            <a:off x="8965994" y="2509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2F23054-0BB2-4A31-BAFA-84621F34AAD4}"/>
              </a:ext>
            </a:extLst>
          </p:cNvPr>
          <p:cNvSpPr txBox="1"/>
          <p:nvPr/>
        </p:nvSpPr>
        <p:spPr>
          <a:xfrm>
            <a:off x="9002742" y="3232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6FA4CCA-9AAF-4ECE-A6E7-4EE8647CC38D}"/>
              </a:ext>
            </a:extLst>
          </p:cNvPr>
          <p:cNvSpPr txBox="1"/>
          <p:nvPr/>
        </p:nvSpPr>
        <p:spPr>
          <a:xfrm>
            <a:off x="7919196" y="2670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7" name="Picture 14" descr="router.png">
            <a:extLst>
              <a:ext uri="{FF2B5EF4-FFF2-40B4-BE49-F238E27FC236}">
                <a16:creationId xmlns:a16="http://schemas.microsoft.com/office/drawing/2014/main" id="{91457586-AF57-43D2-83AF-1D78697E87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37209" y="1447800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4" descr="router.png">
            <a:extLst>
              <a:ext uri="{FF2B5EF4-FFF2-40B4-BE49-F238E27FC236}">
                <a16:creationId xmlns:a16="http://schemas.microsoft.com/office/drawing/2014/main" id="{5C916EE1-B895-406A-939D-98A6BAC43C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1505" y="3152575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4" descr="router.png">
            <a:extLst>
              <a:ext uri="{FF2B5EF4-FFF2-40B4-BE49-F238E27FC236}">
                <a16:creationId xmlns:a16="http://schemas.microsoft.com/office/drawing/2014/main" id="{7FD01E19-C8CF-48FD-8372-A3CA1B085A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8286" y="2417930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082C1B4C-ADC5-453F-946D-7B5DA5F9183B}"/>
              </a:ext>
            </a:extLst>
          </p:cNvPr>
          <p:cNvSpPr/>
          <p:nvPr/>
        </p:nvSpPr>
        <p:spPr>
          <a:xfrm>
            <a:off x="6057238" y="1536311"/>
            <a:ext cx="186195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rgbClr val="0033CC"/>
                </a:solidFill>
              </a:rPr>
              <a:t>dst_ip</a:t>
            </a:r>
            <a:r>
              <a:rPr lang="en-US" altLang="zh-CN" dirty="0">
                <a:solidFill>
                  <a:srgbClr val="0033CC"/>
                </a:solidFill>
              </a:rPr>
              <a:t>=10.0.0.1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9A7BF8E-089E-4102-BA8D-FCAA9E2CAEF1}"/>
              </a:ext>
            </a:extLst>
          </p:cNvPr>
          <p:cNvSpPr/>
          <p:nvPr/>
        </p:nvSpPr>
        <p:spPr>
          <a:xfrm>
            <a:off x="6054858" y="1929520"/>
            <a:ext cx="2156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dst_ip</a:t>
            </a:r>
            <a:r>
              <a:rPr lang="en-US" altLang="zh-CN" dirty="0">
                <a:solidFill>
                  <a:srgbClr val="FF0000"/>
                </a:solidFill>
              </a:rPr>
              <a:t>=192.168.1.1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C88CE72-1DF0-49E3-86C2-555D3E9BD8F3}"/>
              </a:ext>
            </a:extLst>
          </p:cNvPr>
          <p:cNvSpPr/>
          <p:nvPr/>
        </p:nvSpPr>
        <p:spPr>
          <a:xfrm>
            <a:off x="5828301" y="1558847"/>
            <a:ext cx="162929" cy="316031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E0D9EF2-D7E1-448D-B48A-5B66D2E74C3F}"/>
              </a:ext>
            </a:extLst>
          </p:cNvPr>
          <p:cNvSpPr/>
          <p:nvPr/>
        </p:nvSpPr>
        <p:spPr>
          <a:xfrm>
            <a:off x="5828300" y="1978786"/>
            <a:ext cx="162929" cy="3160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70779ED-8228-4016-AA5B-283DE6C560C9}"/>
              </a:ext>
            </a:extLst>
          </p:cNvPr>
          <p:cNvSpPr/>
          <p:nvPr/>
        </p:nvSpPr>
        <p:spPr>
          <a:xfrm>
            <a:off x="7287052" y="2651374"/>
            <a:ext cx="162929" cy="32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1130348-C4F3-4EEB-B808-BA849F581D79}"/>
              </a:ext>
            </a:extLst>
          </p:cNvPr>
          <p:cNvSpPr/>
          <p:nvPr/>
        </p:nvSpPr>
        <p:spPr>
          <a:xfrm>
            <a:off x="9509962" y="2990899"/>
            <a:ext cx="162929" cy="32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601894-7066-47B3-8D58-CF8E2A27AAB5}"/>
              </a:ext>
            </a:extLst>
          </p:cNvPr>
          <p:cNvSpPr/>
          <p:nvPr/>
        </p:nvSpPr>
        <p:spPr>
          <a:xfrm>
            <a:off x="7777989" y="2655383"/>
            <a:ext cx="162929" cy="316031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7BC11C5-84EB-4BBD-B8B2-F09D6A2AC085}"/>
              </a:ext>
            </a:extLst>
          </p:cNvPr>
          <p:cNvSpPr/>
          <p:nvPr/>
        </p:nvSpPr>
        <p:spPr>
          <a:xfrm>
            <a:off x="7539639" y="2655383"/>
            <a:ext cx="162929" cy="316031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B045336-4C3F-4C5E-BB96-DE8BA934666B}"/>
              </a:ext>
            </a:extLst>
          </p:cNvPr>
          <p:cNvSpPr/>
          <p:nvPr/>
        </p:nvSpPr>
        <p:spPr>
          <a:xfrm>
            <a:off x="9874280" y="1917137"/>
            <a:ext cx="162929" cy="316031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DFCCC50-E3D4-437A-B2E3-B177ED87331A}"/>
              </a:ext>
            </a:extLst>
          </p:cNvPr>
          <p:cNvSpPr/>
          <p:nvPr/>
        </p:nvSpPr>
        <p:spPr>
          <a:xfrm>
            <a:off x="9346395" y="2215052"/>
            <a:ext cx="162929" cy="316031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C1723E-E685-4C6E-AE57-1268649CB5FA}"/>
              </a:ext>
            </a:extLst>
          </p:cNvPr>
          <p:cNvSpPr txBox="1"/>
          <p:nvPr/>
        </p:nvSpPr>
        <p:spPr>
          <a:xfrm>
            <a:off x="8421308" y="3370935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1E7872-79EB-419E-B1EC-818143B8F4DD}"/>
              </a:ext>
            </a:extLst>
          </p:cNvPr>
          <p:cNvSpPr/>
          <p:nvPr/>
        </p:nvSpPr>
        <p:spPr>
          <a:xfrm>
            <a:off x="5256212" y="4130535"/>
            <a:ext cx="2794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S1’s forwarding table</a:t>
            </a:r>
            <a:endParaRPr lang="zh-CN" altLang="en-US" sz="2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9892723-4351-4AC9-A822-14F2418A0B07}"/>
              </a:ext>
            </a:extLst>
          </p:cNvPr>
          <p:cNvSpPr txBox="1"/>
          <p:nvPr/>
        </p:nvSpPr>
        <p:spPr>
          <a:xfrm>
            <a:off x="5945553" y="3366001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63D61B2-A46C-4209-BDAD-2B5BBCBF65ED}"/>
              </a:ext>
            </a:extLst>
          </p:cNvPr>
          <p:cNvSpPr txBox="1"/>
          <p:nvPr/>
        </p:nvSpPr>
        <p:spPr>
          <a:xfrm>
            <a:off x="10502228" y="2358730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45FC2DC-8979-4D6B-A178-9E8D640ABAD4}"/>
              </a:ext>
            </a:extLst>
          </p:cNvPr>
          <p:cNvSpPr txBox="1"/>
          <p:nvPr/>
        </p:nvSpPr>
        <p:spPr>
          <a:xfrm>
            <a:off x="10540896" y="3040455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12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"/>
    </mc:Choice>
    <mc:Fallback xmlns="">
      <p:transition spd="slow" advTm="8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FOCES Work in Realistic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03349" y="1676400"/>
            <a:ext cx="7053163" cy="1538883"/>
            <a:chOff x="603349" y="3429000"/>
            <a:chExt cx="7053163" cy="153888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B391CBD-D856-4754-8271-3E299C01BC07}"/>
                </a:ext>
              </a:extLst>
            </p:cNvPr>
            <p:cNvSpPr txBox="1"/>
            <p:nvPr/>
          </p:nvSpPr>
          <p:spPr>
            <a:xfrm>
              <a:off x="603349" y="3429000"/>
              <a:ext cx="4393646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2800" dirty="0"/>
                <a:t>Noises: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Packet losses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Out-of-sync counter</a:t>
              </a:r>
            </a:p>
            <a:p>
              <a:endParaRPr lang="zh-CN" altLang="en-US" dirty="0"/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B7DCA3AB-56F9-4FE3-867C-43CF5EE7ED9A}"/>
                </a:ext>
              </a:extLst>
            </p:cNvPr>
            <p:cNvSpPr/>
            <p:nvPr/>
          </p:nvSpPr>
          <p:spPr bwMode="auto">
            <a:xfrm>
              <a:off x="4418012" y="3958771"/>
              <a:ext cx="609600" cy="381000"/>
            </a:xfrm>
            <a:prstGeom prst="righ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69FDC5EA-2488-4DE8-BA97-73CA577A89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4277900"/>
                </p:ext>
              </p:extLst>
            </p:nvPr>
          </p:nvGraphicFramePr>
          <p:xfrm>
            <a:off x="5332412" y="3905589"/>
            <a:ext cx="232410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7" name="Equation" r:id="rId4" imgW="1041120" imgH="228600" progId="Equation.DSMT4">
                    <p:embed/>
                  </p:oleObj>
                </mc:Choice>
                <mc:Fallback>
                  <p:oleObj name="Equation" r:id="rId4" imgW="1041120" imgH="2286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CC237FD2-B317-497D-BA31-1024E6B920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32412" y="3905589"/>
                          <a:ext cx="232410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603348" y="4038600"/>
            <a:ext cx="10870421" cy="1908215"/>
            <a:chOff x="603348" y="4998443"/>
            <a:chExt cx="10870421" cy="190821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0D58D51-3295-4B10-B0A4-C2AB0B84B956}"/>
                </a:ext>
              </a:extLst>
            </p:cNvPr>
            <p:cNvSpPr txBox="1"/>
            <p:nvPr/>
          </p:nvSpPr>
          <p:spPr>
            <a:xfrm>
              <a:off x="603348" y="4998443"/>
              <a:ext cx="705316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2800" dirty="0"/>
                <a:t>Scalability: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Calculating the inverse of FCM is expensive when there are a large number of rules and flows</a:t>
              </a:r>
            </a:p>
            <a:p>
              <a:endParaRPr lang="zh-CN" altLang="en-US" dirty="0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6808E3C7-51CE-4BB5-815B-63B0823C6DA9}"/>
                </a:ext>
              </a:extLst>
            </p:cNvPr>
            <p:cNvSpPr/>
            <p:nvPr/>
          </p:nvSpPr>
          <p:spPr bwMode="auto">
            <a:xfrm>
              <a:off x="7694612" y="5715000"/>
              <a:ext cx="609600" cy="381000"/>
            </a:xfrm>
            <a:prstGeom prst="righ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16096A1-5CC9-4018-A6CE-85767B5E79A3}"/>
                </a:ext>
              </a:extLst>
            </p:cNvPr>
            <p:cNvSpPr txBox="1"/>
            <p:nvPr/>
          </p:nvSpPr>
          <p:spPr>
            <a:xfrm>
              <a:off x="8377010" y="5490001"/>
              <a:ext cx="30967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Hard to apply in large scale network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8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Threshold-based Detection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47800"/>
            <a:ext cx="10437971" cy="1345831"/>
          </a:xfrm>
        </p:spPr>
        <p:txBody>
          <a:bodyPr/>
          <a:lstStyle/>
          <a:p>
            <a:r>
              <a:rPr lang="en-US" dirty="0"/>
              <a:t>Basic Idea: define the </a:t>
            </a:r>
            <a:r>
              <a:rPr lang="en-US" i="1" dirty="0">
                <a:solidFill>
                  <a:srgbClr val="FF0000"/>
                </a:solidFill>
              </a:rPr>
              <a:t>anomaly index (AI) </a:t>
            </a:r>
            <a:r>
              <a:rPr lang="en-US" dirty="0"/>
              <a:t>to measure the possibility of forwarding anomaly, and eliminate the impact of such noises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75DAB1-22EB-4B6A-9F92-A7D3FE1E901F}"/>
              </a:ext>
            </a:extLst>
          </p:cNvPr>
          <p:cNvGrpSpPr/>
          <p:nvPr/>
        </p:nvGrpSpPr>
        <p:grpSpPr>
          <a:xfrm>
            <a:off x="603348" y="2895600"/>
            <a:ext cx="8691464" cy="1967109"/>
            <a:chOff x="603348" y="2895600"/>
            <a:chExt cx="8691464" cy="196710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B391CBD-D856-4754-8271-3E299C01BC07}"/>
                </a:ext>
              </a:extLst>
            </p:cNvPr>
            <p:cNvSpPr txBox="1"/>
            <p:nvPr/>
          </p:nvSpPr>
          <p:spPr>
            <a:xfrm>
              <a:off x="603348" y="3231493"/>
              <a:ext cx="86914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2800" dirty="0"/>
                <a:t>Anomaly Index: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the ratio of </a:t>
              </a:r>
              <a:r>
                <a:rPr lang="en-US" altLang="zh-CN" sz="2400" b="1" dirty="0"/>
                <a:t>Maximum</a:t>
              </a:r>
              <a:r>
                <a:rPr lang="en-US" altLang="zh-CN" sz="2400" dirty="0"/>
                <a:t> and </a:t>
              </a:r>
              <a:r>
                <a:rPr lang="en-US" altLang="zh-CN" sz="2400" b="1" dirty="0"/>
                <a:t>Median</a:t>
              </a:r>
              <a:r>
                <a:rPr lang="en-US" altLang="zh-CN" sz="2400" dirty="0"/>
                <a:t> of all elements in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When there are forwarding anomalies, the AI should be very large (“</a:t>
              </a:r>
              <a:r>
                <a:rPr lang="en-US" altLang="zh-CN" sz="2400" dirty="0">
                  <a:solidFill>
                    <a:srgbClr val="0033CC"/>
                  </a:solidFill>
                </a:rPr>
                <a:t>majority good</a:t>
              </a:r>
              <a:r>
                <a:rPr lang="en-US" altLang="zh-CN" sz="2400" dirty="0"/>
                <a:t>” assumption)</a:t>
              </a: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41161B4F-691F-45C5-8E2E-F697D542B6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4676609"/>
                </p:ext>
              </p:extLst>
            </p:nvPr>
          </p:nvGraphicFramePr>
          <p:xfrm>
            <a:off x="3539413" y="2895600"/>
            <a:ext cx="954799" cy="88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0" name="Equation" r:id="rId4" imgW="444240" imgH="431640" progId="Equation.DSMT4">
                    <p:embed/>
                  </p:oleObj>
                </mc:Choice>
                <mc:Fallback>
                  <p:oleObj name="Equation" r:id="rId4" imgW="444240" imgH="43164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69FDC5EA-2488-4DE8-BA97-73CA577A895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39413" y="2895600"/>
                          <a:ext cx="954799" cy="884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FC8D1523-0C8C-45CE-8148-9FB2707A0D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2484211"/>
                </p:ext>
              </p:extLst>
            </p:nvPr>
          </p:nvGraphicFramePr>
          <p:xfrm>
            <a:off x="8469312" y="3733800"/>
            <a:ext cx="368300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1" name="Equation" r:id="rId6" imgW="164880" imgH="152280" progId="Equation.DSMT4">
                    <p:embed/>
                  </p:oleObj>
                </mc:Choice>
                <mc:Fallback>
                  <p:oleObj name="Equation" r:id="rId6" imgW="164880" imgH="15228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69FDC5EA-2488-4DE8-BA97-73CA577A895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469312" y="3733800"/>
                          <a:ext cx="368300" cy="325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565B8F-F1BA-47F9-B25D-0BFC01A924CC}"/>
              </a:ext>
            </a:extLst>
          </p:cNvPr>
          <p:cNvGrpSpPr/>
          <p:nvPr/>
        </p:nvGrpSpPr>
        <p:grpSpPr>
          <a:xfrm>
            <a:off x="603348" y="4998443"/>
            <a:ext cx="9682064" cy="1631216"/>
            <a:chOff x="603348" y="4998443"/>
            <a:chExt cx="9682064" cy="163121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0D58D51-3295-4B10-B0A4-C2AB0B84B956}"/>
                </a:ext>
              </a:extLst>
            </p:cNvPr>
            <p:cNvSpPr txBox="1"/>
            <p:nvPr/>
          </p:nvSpPr>
          <p:spPr>
            <a:xfrm>
              <a:off x="603348" y="4998443"/>
              <a:ext cx="96820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2800" dirty="0"/>
                <a:t>Detection Threshold: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          : forwarding anomalies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             is the default detection threshold (“</a:t>
              </a:r>
              <a:r>
                <a:rPr lang="en-US" altLang="zh-CN" sz="2400" dirty="0">
                  <a:solidFill>
                    <a:srgbClr val="0033CC"/>
                  </a:solidFill>
                </a:rPr>
                <a:t>three-sigma rule</a:t>
              </a:r>
              <a:r>
                <a:rPr lang="en-US" altLang="zh-CN" sz="2400" dirty="0"/>
                <a:t>” in probability theory) </a:t>
              </a: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BD623B6C-C014-4899-8B9E-D2386EC359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151588"/>
                </p:ext>
              </p:extLst>
            </p:nvPr>
          </p:nvGraphicFramePr>
          <p:xfrm>
            <a:off x="1400175" y="5856288"/>
            <a:ext cx="1036637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2" name="Equation" r:id="rId8" imgW="482400" imgH="177480" progId="Equation.DSMT4">
                    <p:embed/>
                  </p:oleObj>
                </mc:Choice>
                <mc:Fallback>
                  <p:oleObj name="Equation" r:id="rId8" imgW="482400" imgH="17748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41161B4F-691F-45C5-8E2E-F697D542B6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00175" y="5856288"/>
                          <a:ext cx="1036637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C4F4DC4D-B7B2-46C9-A3AA-3D1703F50F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3315435"/>
                </p:ext>
              </p:extLst>
            </p:nvPr>
          </p:nvGraphicFramePr>
          <p:xfrm>
            <a:off x="4346575" y="5073650"/>
            <a:ext cx="300037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3" name="Equation" r:id="rId10" imgW="139680" imgH="164880" progId="Equation.DSMT4">
                    <p:embed/>
                  </p:oleObj>
                </mc:Choice>
                <mc:Fallback>
                  <p:oleObj name="Equation" r:id="rId10" imgW="139680" imgH="16488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BD623B6C-C014-4899-8B9E-D2386EC359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346575" y="5073650"/>
                          <a:ext cx="300037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459CCB64-16B3-4AAE-93BF-9E7FCC3CAD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1782897"/>
                </p:ext>
              </p:extLst>
            </p:nvPr>
          </p:nvGraphicFramePr>
          <p:xfrm>
            <a:off x="1350962" y="5486400"/>
            <a:ext cx="1009650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4" name="Equation" r:id="rId12" imgW="469800" imgH="164880" progId="Equation.DSMT4">
                    <p:embed/>
                  </p:oleObj>
                </mc:Choice>
                <mc:Fallback>
                  <p:oleObj name="Equation" r:id="rId12" imgW="469800" imgH="16488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BD623B6C-C014-4899-8B9E-D2386EC359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350962" y="5486400"/>
                          <a:ext cx="1009650" cy="33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399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FOCES Scalable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19200"/>
            <a:ext cx="10361771" cy="1345831"/>
          </a:xfrm>
        </p:spPr>
        <p:txBody>
          <a:bodyPr/>
          <a:lstStyle/>
          <a:p>
            <a:r>
              <a:rPr lang="en-US" sz="2600" dirty="0"/>
              <a:t>Basic Idea: make FOCES scalable by reducing the </a:t>
            </a:r>
            <a:r>
              <a:rPr lang="en-US" sz="2600" dirty="0">
                <a:solidFill>
                  <a:srgbClr val="FF0000"/>
                </a:solidFill>
              </a:rPr>
              <a:t>computation time</a:t>
            </a:r>
          </a:p>
          <a:p>
            <a:pPr lvl="1"/>
            <a:r>
              <a:rPr lang="en-US" sz="2200" dirty="0"/>
              <a:t>It is inspired by the Rule Bipartite Graph (RBG)</a:t>
            </a:r>
          </a:p>
          <a:p>
            <a:pPr lvl="1"/>
            <a:r>
              <a:rPr lang="en-US" sz="2200" dirty="0"/>
              <a:t>Shrank the scale of FCM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603348" y="2819400"/>
            <a:ext cx="10825064" cy="4038600"/>
            <a:chOff x="603348" y="2819400"/>
            <a:chExt cx="10825064" cy="40386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B391CBD-D856-4754-8271-3E299C01BC07}"/>
                </a:ext>
              </a:extLst>
            </p:cNvPr>
            <p:cNvSpPr txBox="1"/>
            <p:nvPr/>
          </p:nvSpPr>
          <p:spPr>
            <a:xfrm>
              <a:off x="603348" y="2819400"/>
              <a:ext cx="983446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2600" dirty="0"/>
                <a:t>FCM Slicing: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200" dirty="0"/>
                <a:t>extract the sub-FCM corresponding to the RBG.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200" dirty="0"/>
                <a:t>Sub-FCMs are much smaller than the original FCM, it reduces the computation time.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zh-CN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zh-CN" sz="2400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0447" y="4574628"/>
              <a:ext cx="7757965" cy="2283372"/>
            </a:xfrm>
            <a:prstGeom prst="rect">
              <a:avLst/>
            </a:prstGeom>
          </p:spPr>
        </p:pic>
        <p:sp>
          <p:nvSpPr>
            <p:cNvPr id="20" name="文本框 19">
              <a:extLst/>
            </p:cNvPr>
            <p:cNvSpPr txBox="1"/>
            <p:nvPr/>
          </p:nvSpPr>
          <p:spPr>
            <a:xfrm>
              <a:off x="603348" y="4878552"/>
              <a:ext cx="86914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2600" dirty="0"/>
                <a:t>For Example:</a:t>
              </a:r>
              <a:endParaRPr lang="en-US" altLang="zh-CN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zh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47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FOCES Scalable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578165" y="1442223"/>
            <a:ext cx="10433050" cy="1692771"/>
            <a:chOff x="578165" y="1442223"/>
            <a:chExt cx="10433050" cy="169277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6DE405C-7869-490E-A898-42F17E242A82}"/>
                </a:ext>
              </a:extLst>
            </p:cNvPr>
            <p:cNvSpPr txBox="1"/>
            <p:nvPr/>
          </p:nvSpPr>
          <p:spPr>
            <a:xfrm>
              <a:off x="578165" y="1442223"/>
              <a:ext cx="1043305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2800" b="1" dirty="0">
                  <a:solidFill>
                    <a:srgbClr val="0033CC"/>
                  </a:solidFill>
                </a:rPr>
                <a:t>Theorem 3</a:t>
              </a:r>
              <a:r>
                <a:rPr lang="en-US" altLang="zh-CN" sz="2800" dirty="0"/>
                <a:t>: If a forwarding anomaly           is detectable (without slicing), then it is still detectable when using slicing.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using slicing is </a:t>
              </a:r>
              <a:r>
                <a:rPr lang="en-US" altLang="zh-CN" sz="2400" dirty="0">
                  <a:solidFill>
                    <a:srgbClr val="FF0000"/>
                  </a:solidFill>
                </a:rPr>
                <a:t>equivalent</a:t>
              </a:r>
              <a:r>
                <a:rPr lang="en-US" altLang="zh-CN" sz="2400" dirty="0"/>
                <a:t> to the baseline method in detecting forwarding anomalies</a:t>
              </a:r>
              <a:endParaRPr lang="zh-CN" altLang="en-US" sz="2400" dirty="0"/>
            </a:p>
          </p:txBody>
        </p: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C2801182-A504-4EB5-8988-6AEE05DD92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067570"/>
                </p:ext>
              </p:extLst>
            </p:nvPr>
          </p:nvGraphicFramePr>
          <p:xfrm>
            <a:off x="6664325" y="1494450"/>
            <a:ext cx="1030287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4" name="Equation" r:id="rId4" imgW="482400" imgH="228600" progId="Equation.DSMT4">
                    <p:embed/>
                  </p:oleObj>
                </mc:Choice>
                <mc:Fallback>
                  <p:oleObj name="Equation" r:id="rId4" imgW="482400" imgH="22860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2C5E66FD-E76B-43CB-BD8E-3C7F8AF71E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64325" y="1494450"/>
                          <a:ext cx="1030287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645368" y="4091483"/>
            <a:ext cx="9834464" cy="2339102"/>
            <a:chOff x="645368" y="4091483"/>
            <a:chExt cx="9834464" cy="233910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B391CBD-D856-4754-8271-3E299C01BC07}"/>
                </a:ext>
              </a:extLst>
            </p:cNvPr>
            <p:cNvSpPr txBox="1"/>
            <p:nvPr/>
          </p:nvSpPr>
          <p:spPr>
            <a:xfrm>
              <a:off x="645368" y="4091483"/>
              <a:ext cx="9834464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2600" dirty="0"/>
                <a:t>Analysis on Computation Complexity Reduction: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without slicing:             </a:t>
              </a:r>
              <a:r>
                <a:rPr lang="en-US" altLang="zh-CN" sz="2400" i="1" dirty="0"/>
                <a:t>N</a:t>
              </a:r>
              <a:r>
                <a:rPr lang="en-US" altLang="zh-CN" sz="2400" dirty="0"/>
                <a:t> is the size of the FCM (</a:t>
              </a:r>
              <a:r>
                <a:rPr lang="en-US" altLang="zh-CN" sz="2400" dirty="0">
                  <a:solidFill>
                    <a:srgbClr val="0033CC"/>
                  </a:solidFill>
                </a:rPr>
                <a:t>approximately equals to that of Matrix Inversion</a:t>
              </a:r>
              <a:r>
                <a:rPr lang="en-US" altLang="zh-CN" sz="2400" dirty="0"/>
                <a:t>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with slicing: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zh-CN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zh-CN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0C400D0-87CE-428A-A460-B379A12FCE5E}"/>
                    </a:ext>
                  </a:extLst>
                </p:cNvPr>
                <p:cNvSpPr txBox="1"/>
                <p:nvPr/>
              </p:nvSpPr>
              <p:spPr>
                <a:xfrm>
                  <a:off x="3198812" y="4528383"/>
                  <a:ext cx="15986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0C400D0-87CE-428A-A460-B379A12FC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812" y="4528383"/>
                  <a:ext cx="15986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F7A2791-38F7-4497-868A-430F306D1675}"/>
                    </a:ext>
                  </a:extLst>
                </p:cNvPr>
                <p:cNvSpPr txBox="1"/>
                <p:nvPr/>
              </p:nvSpPr>
              <p:spPr>
                <a:xfrm>
                  <a:off x="2817812" y="5257800"/>
                  <a:ext cx="15986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2.3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F7A2791-38F7-4497-868A-430F306D1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812" y="5257800"/>
                  <a:ext cx="159861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9731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58991-1F8E-4773-A816-7699D781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12" y="1320800"/>
            <a:ext cx="7162800" cy="5105399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FOCES: Theoretical Construction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FOCES: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 it work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2509172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200024" y="1600200"/>
            <a:ext cx="618916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FOCES prototype:</a:t>
            </a:r>
          </a:p>
          <a:p>
            <a:pPr lvl="1"/>
            <a:r>
              <a:rPr lang="en-US" altLang="zh-CN" kern="0" dirty="0"/>
              <a:t>1500 LOC in Python</a:t>
            </a:r>
          </a:p>
          <a:p>
            <a:pPr lvl="1"/>
            <a:r>
              <a:rPr lang="en-US" altLang="zh-CN" kern="0" dirty="0">
                <a:solidFill>
                  <a:srgbClr val="0033CC"/>
                </a:solidFill>
              </a:rPr>
              <a:t>FCM Generator</a:t>
            </a:r>
            <a:r>
              <a:rPr lang="en-US" altLang="zh-CN" b="1" kern="0" dirty="0"/>
              <a:t>:</a:t>
            </a:r>
            <a:r>
              <a:rPr lang="en-US" altLang="zh-CN" kern="0" dirty="0"/>
              <a:t> ATPG, Floodlight REST API</a:t>
            </a:r>
          </a:p>
          <a:p>
            <a:pPr lvl="1"/>
            <a:r>
              <a:rPr lang="en-US" altLang="zh-CN" kern="0" dirty="0">
                <a:solidFill>
                  <a:srgbClr val="0033CC"/>
                </a:solidFill>
              </a:rPr>
              <a:t>Statistics Collector</a:t>
            </a:r>
            <a:r>
              <a:rPr lang="en-US" altLang="zh-CN" b="1" kern="0" dirty="0"/>
              <a:t>: </a:t>
            </a:r>
            <a:r>
              <a:rPr lang="en-US" altLang="zh-CN" kern="0" dirty="0"/>
              <a:t>Floodlight REST API, parse counters </a:t>
            </a:r>
          </a:p>
          <a:p>
            <a:pPr lvl="1"/>
            <a:r>
              <a:rPr lang="en-US" altLang="zh-CN" kern="0" dirty="0">
                <a:solidFill>
                  <a:srgbClr val="0033CC"/>
                </a:solidFill>
              </a:rPr>
              <a:t>Equation System Solver</a:t>
            </a:r>
            <a:r>
              <a:rPr lang="en-US" altLang="zh-CN" b="1" kern="0" dirty="0"/>
              <a:t>: </a:t>
            </a:r>
            <a:r>
              <a:rPr lang="en-US" altLang="zh-CN" kern="0" dirty="0"/>
              <a:t>“</a:t>
            </a:r>
            <a:r>
              <a:rPr lang="en-US" altLang="zh-CN" i="1" kern="0" dirty="0"/>
              <a:t>NumPy” </a:t>
            </a:r>
            <a:r>
              <a:rPr lang="en-US" altLang="zh-CN" kern="0" dirty="0"/>
              <a:t>library</a:t>
            </a:r>
            <a:r>
              <a:rPr lang="en-US" altLang="zh-CN" i="1" kern="0" dirty="0"/>
              <a:t>, </a:t>
            </a:r>
            <a:r>
              <a:rPr lang="en-US" altLang="zh-CN" kern="0" dirty="0"/>
              <a:t>“</a:t>
            </a:r>
            <a:r>
              <a:rPr lang="en-US" altLang="zh-CN" i="1" kern="0" dirty="0"/>
              <a:t>sparse” </a:t>
            </a:r>
            <a:r>
              <a:rPr lang="en-US" altLang="zh-CN" kern="0" dirty="0"/>
              <a:t>library of python </a:t>
            </a:r>
          </a:p>
          <a:p>
            <a:pPr lvl="1"/>
            <a:endParaRPr lang="en-US" altLang="zh-CN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4A2F61-EB0D-467C-BD8C-48D6688B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67" y="1981200"/>
            <a:ext cx="5545634" cy="32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80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43148" y="1600200"/>
            <a:ext cx="10161588" cy="63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SDN Controller: Floodlight v2.1</a:t>
            </a:r>
          </a:p>
          <a:p>
            <a:endParaRPr lang="en-US" kern="0" dirty="0"/>
          </a:p>
          <a:p>
            <a:endParaRPr lang="en-US" kern="0" dirty="0"/>
          </a:p>
          <a:p>
            <a:pPr marL="457200" lvl="1" indent="0">
              <a:buNone/>
            </a:pPr>
            <a:endParaRPr lang="en-US" altLang="zh-CN" kern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43148" y="2378508"/>
            <a:ext cx="101615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Network: </a:t>
            </a:r>
            <a:r>
              <a:rPr lang="en-US" kern="0" dirty="0" err="1"/>
              <a:t>Mininet</a:t>
            </a:r>
            <a:r>
              <a:rPr lang="en-US" kern="0" dirty="0"/>
              <a:t> + Open </a:t>
            </a:r>
            <a:r>
              <a:rPr lang="en-US" altLang="zh-CN" kern="0" dirty="0" err="1"/>
              <a:t>vSwitches</a:t>
            </a:r>
            <a:endParaRPr lang="en-US" altLang="zh-CN" kern="0" dirty="0"/>
          </a:p>
          <a:p>
            <a:r>
              <a:rPr lang="en-US" kern="0" dirty="0"/>
              <a:t>Topologies: Stanford, </a:t>
            </a:r>
            <a:r>
              <a:rPr lang="en-US" kern="0" dirty="0" err="1"/>
              <a:t>FatTree</a:t>
            </a:r>
            <a:r>
              <a:rPr lang="en-US" kern="0" dirty="0"/>
              <a:t>(4), </a:t>
            </a:r>
            <a:r>
              <a:rPr lang="en-US" kern="0" dirty="0" err="1"/>
              <a:t>BCube</a:t>
            </a:r>
            <a:r>
              <a:rPr lang="en-US" kern="0" dirty="0"/>
              <a:t>(1, 4), </a:t>
            </a:r>
            <a:r>
              <a:rPr lang="en-US" kern="0" dirty="0" err="1"/>
              <a:t>DCell</a:t>
            </a:r>
            <a:r>
              <a:rPr lang="en-US" kern="0" dirty="0"/>
              <a:t>(1, 4) </a:t>
            </a:r>
          </a:p>
          <a:p>
            <a:endParaRPr lang="en-US" kern="0" dirty="0"/>
          </a:p>
          <a:p>
            <a:endParaRPr lang="en-US" kern="0" dirty="0"/>
          </a:p>
          <a:p>
            <a:pPr marL="457200" lvl="1" indent="0">
              <a:buNone/>
            </a:pPr>
            <a:endParaRPr lang="en-US" altLang="zh-CN" kern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altLang="zh-CN" kern="0" dirty="0">
              <a:solidFill>
                <a:srgbClr val="000000"/>
              </a:solidFill>
            </a:endParaRPr>
          </a:p>
        </p:txBody>
      </p:sp>
      <p:pic>
        <p:nvPicPr>
          <p:cNvPr id="6" name="图片 5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715" y="3962400"/>
            <a:ext cx="6514757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25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0812" y="1127126"/>
            <a:ext cx="5619750" cy="5121274"/>
          </a:xfrm>
        </p:spPr>
        <p:txBody>
          <a:bodyPr/>
          <a:lstStyle/>
          <a:p>
            <a:r>
              <a:rPr lang="en-US" sz="2600" dirty="0"/>
              <a:t>Setting </a:t>
            </a:r>
          </a:p>
          <a:p>
            <a:pPr lvl="1"/>
            <a:r>
              <a:rPr lang="en-US" sz="2200" dirty="0" err="1"/>
              <a:t>BCube</a:t>
            </a:r>
            <a:r>
              <a:rPr lang="en-US" sz="2200" dirty="0"/>
              <a:t>(1, 4) </a:t>
            </a:r>
          </a:p>
          <a:p>
            <a:pPr lvl="1"/>
            <a:r>
              <a:rPr lang="en-US" altLang="zh-CN" sz="2200" dirty="0"/>
              <a:t>Packet Loss Rates: 0%, 5%, 10%</a:t>
            </a:r>
            <a:endParaRPr lang="en-US" sz="2200" dirty="0"/>
          </a:p>
          <a:p>
            <a:pPr lvl="1"/>
            <a:r>
              <a:rPr lang="en-US" sz="2200" dirty="0"/>
              <a:t>Modify a rule: 60s-120s</a:t>
            </a:r>
          </a:p>
          <a:p>
            <a:pPr lvl="1"/>
            <a:endParaRPr lang="en-US" sz="2200" dirty="0"/>
          </a:p>
          <a:p>
            <a:r>
              <a:rPr lang="en-US" sz="2600" dirty="0"/>
              <a:t>Finding</a:t>
            </a:r>
          </a:p>
          <a:p>
            <a:pPr lvl="1"/>
            <a:r>
              <a:rPr lang="en-US" sz="2200" dirty="0"/>
              <a:t>AI quickly goes beyond the threshold, when forwarding anomalies happen.</a:t>
            </a:r>
          </a:p>
          <a:p>
            <a:pPr lvl="1"/>
            <a:r>
              <a:rPr lang="en-US" sz="2200" dirty="0"/>
              <a:t>Normal and anomaly cases become less distinguishable when packet loss rates increase</a:t>
            </a:r>
          </a:p>
          <a:p>
            <a:pPr lvl="1"/>
            <a:endParaRPr lang="en-US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F4760B-41DF-46E7-BAAE-2778A9C58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62" y="2143125"/>
            <a:ext cx="62674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07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52400"/>
            <a:ext cx="11555518" cy="1143000"/>
          </a:xfrm>
        </p:spPr>
        <p:txBody>
          <a:bodyPr/>
          <a:lstStyle/>
          <a:p>
            <a:r>
              <a:rPr lang="en-US" dirty="0"/>
              <a:t>Detection Precision vs. Number of 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151690" y="1386177"/>
                <a:ext cx="5257799" cy="1661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600" dirty="0"/>
                  <a:t>Detection Precision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sz="2600" dirty="0"/>
              </a:p>
              <a:p>
                <a:pPr lvl="1"/>
                <a:r>
                  <a:rPr lang="en-US" altLang="zh-CN" sz="2200" dirty="0"/>
                  <a:t>Randomly modify 1, 2, and 3 rules.</a:t>
                </a:r>
              </a:p>
              <a:p>
                <a:pPr lvl="1"/>
                <a:r>
                  <a:rPr lang="en-US" altLang="zh-CN" sz="2200" dirty="0"/>
                  <a:t>Detection threshold: 3.5</a:t>
                </a:r>
                <a:endParaRPr lang="en-US" altLang="zh-CN" sz="2200" b="0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690" y="1386177"/>
                <a:ext cx="5257799" cy="1661823"/>
              </a:xfrm>
              <a:prstGeom prst="rect">
                <a:avLst/>
              </a:prstGeom>
              <a:blipFill>
                <a:blip r:embed="rId3"/>
                <a:stretch>
                  <a:fillRect l="-1856" r="-15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A4BF7AA-BD0A-497D-8DE6-575A5D53B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086" y="1075395"/>
            <a:ext cx="2657874" cy="25822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1826E4-4A48-4977-9B84-B2DA166E8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471" y="1124599"/>
            <a:ext cx="2844059" cy="26644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9059C8-A4FE-4649-B337-2E467D1F7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086" y="3894795"/>
            <a:ext cx="2714626" cy="25822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7C0B5B-4208-4EB0-B573-CEAEEF2D8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906" y="3939900"/>
            <a:ext cx="2714625" cy="259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6BC3FE4-96F5-4EFF-B2B5-DABA8D747C7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0812" y="4038600"/>
                <a:ext cx="4943202" cy="2030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600" kern="0" dirty="0"/>
                  <a:t>Findings</a:t>
                </a:r>
              </a:p>
              <a:p>
                <a:pPr lvl="1"/>
                <a:r>
                  <a:rPr lang="en-US" altLang="zh-CN" sz="2200" kern="0" dirty="0"/>
                  <a:t>Precision increases when more rules are modified.</a:t>
                </a:r>
              </a:p>
              <a:p>
                <a:pPr lvl="1"/>
                <a:r>
                  <a:rPr lang="en-US" altLang="zh-CN" sz="2200" kern="0" dirty="0"/>
                  <a:t>Packet loss rate 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200" kern="0" dirty="0"/>
                  <a:t> 10%: precision </a:t>
                </a:r>
                <a14:m>
                  <m:oMath xmlns:m="http://schemas.openxmlformats.org/officeDocument/2006/math">
                    <m:r>
                      <a:rPr lang="en-US" altLang="zh-CN" sz="22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200" kern="0" dirty="0"/>
                  <a:t> </a:t>
                </a:r>
                <a:r>
                  <a:rPr lang="en-US" altLang="zh-CN" sz="2200" kern="0" dirty="0">
                    <a:solidFill>
                      <a:srgbClr val="FF0000"/>
                    </a:solidFill>
                  </a:rPr>
                  <a:t>90%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6BC3FE4-96F5-4EFF-B2B5-DABA8D747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812" y="4038600"/>
                <a:ext cx="4943202" cy="2030413"/>
              </a:xfrm>
              <a:prstGeom prst="rect">
                <a:avLst/>
              </a:prstGeom>
              <a:blipFill>
                <a:blip r:embed="rId8"/>
                <a:stretch>
                  <a:fillRect l="-1973" t="-3003" r="-493" b="-30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86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Accuracy vs. Detection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36" y="1295400"/>
            <a:ext cx="6119052" cy="2030413"/>
          </a:xfrm>
        </p:spPr>
        <p:txBody>
          <a:bodyPr/>
          <a:lstStyle/>
          <a:p>
            <a:r>
              <a:rPr lang="en-US" altLang="zh-CN" sz="2600" dirty="0"/>
              <a:t>The Recover Operating Characteristic (ROC) Curve</a:t>
            </a:r>
          </a:p>
          <a:p>
            <a:pPr lvl="1"/>
            <a:r>
              <a:rPr lang="en-US" altLang="zh-CN" sz="2200" dirty="0"/>
              <a:t>Detection threshold: 1 ~ 100</a:t>
            </a:r>
          </a:p>
          <a:p>
            <a:pPr lvl="1"/>
            <a:r>
              <a:rPr lang="en-US" altLang="zh-CN" sz="2200" dirty="0"/>
              <a:t>Packet loss rates: 0% ~ 25%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5997B2-F22A-4CAA-8403-F8CA331E3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12" y="1066800"/>
            <a:ext cx="2676525" cy="2667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375196-C468-4EE0-B23D-4328C3104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612" y="1143000"/>
            <a:ext cx="2667000" cy="2667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0D5155-2781-4254-89D2-6BCCD1140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187" y="3914775"/>
            <a:ext cx="2638425" cy="26384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B25C34B-E942-43BF-8D6F-4EA52FC77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4812" y="3981450"/>
            <a:ext cx="2647950" cy="2495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810A36E-1141-44BA-84DB-AC97CB77AB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800" y="3981450"/>
                <a:ext cx="5919787" cy="2571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600" kern="0" dirty="0"/>
                  <a:t>Findings</a:t>
                </a:r>
              </a:p>
              <a:p>
                <a:pPr lvl="1"/>
                <a:r>
                  <a:rPr lang="en-US" altLang="zh-CN" sz="2200" kern="0" dirty="0"/>
                  <a:t>Accuracy of FOCES is little affected: Packet Loss Rate</a:t>
                </a:r>
                <a14:m>
                  <m:oMath xmlns:m="http://schemas.openxmlformats.org/officeDocument/2006/math">
                    <m:r>
                      <a:rPr lang="en-US" altLang="zh-CN" sz="22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200" kern="0" dirty="0"/>
                  <a:t> 10%</a:t>
                </a:r>
              </a:p>
              <a:p>
                <a:pPr lvl="1"/>
                <a:r>
                  <a:rPr lang="en-US" altLang="zh-CN" sz="2200" kern="0" dirty="0"/>
                  <a:t>Best detection threshold: around 4.5</a:t>
                </a:r>
              </a:p>
              <a:p>
                <a:pPr lvl="1"/>
                <a:r>
                  <a:rPr lang="en-US" altLang="zh-CN" sz="2200" kern="0" dirty="0"/>
                  <a:t>Best performance: TP rate </a:t>
                </a:r>
                <a:r>
                  <a:rPr lang="en-US" altLang="zh-CN" sz="2200" kern="0" dirty="0">
                    <a:solidFill>
                      <a:srgbClr val="FF0000"/>
                    </a:solidFill>
                  </a:rPr>
                  <a:t>nearly 100% </a:t>
                </a:r>
                <a:r>
                  <a:rPr lang="en-US" altLang="zh-CN" sz="2200" kern="0" dirty="0"/>
                  <a:t>and a FP rate around </a:t>
                </a:r>
                <a:r>
                  <a:rPr lang="en-US" altLang="zh-CN" sz="2200" kern="0" dirty="0">
                    <a:solidFill>
                      <a:srgbClr val="FF0000"/>
                    </a:solidFill>
                  </a:rPr>
                  <a:t>4.3%</a:t>
                </a:r>
                <a:r>
                  <a:rPr lang="en-US" altLang="zh-CN" sz="2200" kern="0" dirty="0"/>
                  <a:t>.</a:t>
                </a:r>
              </a:p>
              <a:p>
                <a:endParaRPr lang="en-US" altLang="zh-CN" kern="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810A36E-1141-44BA-84DB-AC97CB77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0" y="3981450"/>
                <a:ext cx="5919787" cy="2571750"/>
              </a:xfrm>
              <a:prstGeom prst="rect">
                <a:avLst/>
              </a:prstGeom>
              <a:blipFill>
                <a:blip r:embed="rId7"/>
                <a:stretch>
                  <a:fillRect l="-1545" t="-2133" r="-13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37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Anomaly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7E01DAA-203D-49DB-8188-29BA8EEA2AC6}"/>
              </a:ext>
            </a:extLst>
          </p:cNvPr>
          <p:cNvSpPr txBox="1"/>
          <p:nvPr/>
        </p:nvSpPr>
        <p:spPr>
          <a:xfrm>
            <a:off x="274876" y="1261348"/>
            <a:ext cx="6863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Normally, Forwarding anomaly can be classified into three types: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060"/>
                </a:solidFill>
              </a:rPr>
              <a:t>Early Drop</a:t>
            </a:r>
            <a:r>
              <a:rPr lang="en-US" altLang="zh-CN" sz="2000" dirty="0"/>
              <a:t>: S1-&gt;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⊥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F0"/>
                </a:solidFill>
              </a:rPr>
              <a:t>Switch Bypass</a:t>
            </a:r>
            <a:r>
              <a:rPr lang="en-US" altLang="zh-CN" sz="2000" dirty="0"/>
              <a:t>: S1-&gt;S5, S1-&gt;S3-&gt;S4-&gt;S5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7030A0"/>
                </a:solidFill>
              </a:rPr>
              <a:t>Detour</a:t>
            </a:r>
            <a:r>
              <a:rPr lang="en-US" altLang="zh-CN" sz="2000" dirty="0"/>
              <a:t>: S1-&gt;S2-&gt;S3-&gt;S4-&gt;S2-&gt;S5</a:t>
            </a:r>
          </a:p>
        </p:txBody>
      </p:sp>
      <p:pic>
        <p:nvPicPr>
          <p:cNvPr id="66" name="Picture 14" descr="router.png">
            <a:extLst>
              <a:ext uri="{FF2B5EF4-FFF2-40B4-BE49-F238E27FC236}">
                <a16:creationId xmlns:a16="http://schemas.microsoft.com/office/drawing/2014/main" id="{AC742FD4-64D0-432A-B789-3BB6902865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5738" y="3541824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14" descr="router.png">
            <a:extLst>
              <a:ext uri="{FF2B5EF4-FFF2-40B4-BE49-F238E27FC236}">
                <a16:creationId xmlns:a16="http://schemas.microsoft.com/office/drawing/2014/main" id="{3E856EEF-F098-4377-A3CD-E230C70DFF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38844" y="2612790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14" descr="router.png">
            <a:extLst>
              <a:ext uri="{FF2B5EF4-FFF2-40B4-BE49-F238E27FC236}">
                <a16:creationId xmlns:a16="http://schemas.microsoft.com/office/drawing/2014/main" id="{306CF78B-C764-4EFC-83B7-FF791752D6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8298" y="4591645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14" descr="router.png">
            <a:extLst>
              <a:ext uri="{FF2B5EF4-FFF2-40B4-BE49-F238E27FC236}">
                <a16:creationId xmlns:a16="http://schemas.microsoft.com/office/drawing/2014/main" id="{8D6CECF2-7BE1-4CA9-BA1F-22282D3A36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38455" y="3360860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47DB364-140A-44D4-B42A-63C575F0405F}"/>
              </a:ext>
            </a:extLst>
          </p:cNvPr>
          <p:cNvCxnSpPr/>
          <p:nvPr/>
        </p:nvCxnSpPr>
        <p:spPr>
          <a:xfrm flipV="1">
            <a:off x="7138355" y="3225607"/>
            <a:ext cx="1527689" cy="70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4249856-B852-4370-8A46-F2BF11BA0384}"/>
              </a:ext>
            </a:extLst>
          </p:cNvPr>
          <p:cNvCxnSpPr/>
          <p:nvPr/>
        </p:nvCxnSpPr>
        <p:spPr>
          <a:xfrm>
            <a:off x="9486001" y="3173931"/>
            <a:ext cx="1667753" cy="58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A324E26-B6EB-4FC5-B247-9395281D8CA2}"/>
              </a:ext>
            </a:extLst>
          </p:cNvPr>
          <p:cNvCxnSpPr/>
          <p:nvPr/>
        </p:nvCxnSpPr>
        <p:spPr>
          <a:xfrm>
            <a:off x="6975211" y="4418885"/>
            <a:ext cx="785944" cy="59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E348973-B336-46EE-8D9B-0067C356CC3B}"/>
              </a:ext>
            </a:extLst>
          </p:cNvPr>
          <p:cNvCxnSpPr/>
          <p:nvPr/>
        </p:nvCxnSpPr>
        <p:spPr>
          <a:xfrm flipV="1">
            <a:off x="10361829" y="4250925"/>
            <a:ext cx="943061" cy="774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3A2D7A9-ECF4-4661-9236-78023EAFF0EC}"/>
              </a:ext>
            </a:extLst>
          </p:cNvPr>
          <p:cNvCxnSpPr/>
          <p:nvPr/>
        </p:nvCxnSpPr>
        <p:spPr>
          <a:xfrm flipV="1">
            <a:off x="7203811" y="4020547"/>
            <a:ext cx="3843020" cy="175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EE004A0-4DEE-4C95-B701-04DEDDA72112}"/>
              </a:ext>
            </a:extLst>
          </p:cNvPr>
          <p:cNvCxnSpPr/>
          <p:nvPr/>
        </p:nvCxnSpPr>
        <p:spPr>
          <a:xfrm flipH="1">
            <a:off x="8302233" y="3517958"/>
            <a:ext cx="697186" cy="1326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68F4477F-8EBF-43DD-9E30-2C56BB9CBC04}"/>
              </a:ext>
            </a:extLst>
          </p:cNvPr>
          <p:cNvSpPr txBox="1"/>
          <p:nvPr/>
        </p:nvSpPr>
        <p:spPr>
          <a:xfrm>
            <a:off x="6490557" y="3381461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BE0B56B-5D69-474B-8E4F-1B999F12C900}"/>
              </a:ext>
            </a:extLst>
          </p:cNvPr>
          <p:cNvSpPr txBox="1"/>
          <p:nvPr/>
        </p:nvSpPr>
        <p:spPr>
          <a:xfrm>
            <a:off x="8012517" y="2830101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794F6F3-8D7E-4F4B-9E25-D9A807BED451}"/>
              </a:ext>
            </a:extLst>
          </p:cNvPr>
          <p:cNvSpPr txBox="1"/>
          <p:nvPr/>
        </p:nvSpPr>
        <p:spPr>
          <a:xfrm>
            <a:off x="7812025" y="4433759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9A3DD74-B220-4BEE-9FA8-99E729A161C4}"/>
              </a:ext>
            </a:extLst>
          </p:cNvPr>
          <p:cNvSpPr txBox="1"/>
          <p:nvPr/>
        </p:nvSpPr>
        <p:spPr>
          <a:xfrm>
            <a:off x="11418953" y="3226736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S5</a:t>
            </a:r>
            <a:endParaRPr lang="zh-CN" altLang="en-US" sz="2400" dirty="0"/>
          </a:p>
        </p:txBody>
      </p:sp>
      <p:pic>
        <p:nvPicPr>
          <p:cNvPr id="80" name="Picture 14" descr="router.png">
            <a:extLst>
              <a:ext uri="{FF2B5EF4-FFF2-40B4-BE49-F238E27FC236}">
                <a16:creationId xmlns:a16="http://schemas.microsoft.com/office/drawing/2014/main" id="{E2218C39-FC3D-40B4-AABC-831843E25F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22305" y="4578012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F421853A-CDC5-4DD1-ADEE-CFB9013E95B3}"/>
              </a:ext>
            </a:extLst>
          </p:cNvPr>
          <p:cNvSpPr txBox="1"/>
          <p:nvPr/>
        </p:nvSpPr>
        <p:spPr>
          <a:xfrm>
            <a:off x="9902369" y="4427210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S4</a:t>
            </a:r>
            <a:endParaRPr lang="zh-CN" altLang="en-US" sz="2400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32037E5-2111-4027-A7A2-4A78B161935B}"/>
              </a:ext>
            </a:extLst>
          </p:cNvPr>
          <p:cNvCxnSpPr/>
          <p:nvPr/>
        </p:nvCxnSpPr>
        <p:spPr>
          <a:xfrm>
            <a:off x="8617669" y="5161300"/>
            <a:ext cx="935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6467B93-AABE-4F4F-AFB2-28FB55837686}"/>
              </a:ext>
            </a:extLst>
          </p:cNvPr>
          <p:cNvCxnSpPr/>
          <p:nvPr/>
        </p:nvCxnSpPr>
        <p:spPr>
          <a:xfrm>
            <a:off x="9290638" y="3527190"/>
            <a:ext cx="560574" cy="1317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任意多边形 50">
            <a:extLst>
              <a:ext uri="{FF2B5EF4-FFF2-40B4-BE49-F238E27FC236}">
                <a16:creationId xmlns:a16="http://schemas.microsoft.com/office/drawing/2014/main" id="{6D5B8FFC-DD18-4356-8996-0CA52B4E25F4}"/>
              </a:ext>
            </a:extLst>
          </p:cNvPr>
          <p:cNvSpPr/>
          <p:nvPr/>
        </p:nvSpPr>
        <p:spPr>
          <a:xfrm>
            <a:off x="7347525" y="3351930"/>
            <a:ext cx="3467100" cy="612344"/>
          </a:xfrm>
          <a:custGeom>
            <a:avLst/>
            <a:gdLst>
              <a:gd name="connsiteX0" fmla="*/ 0 w 3467100"/>
              <a:gd name="connsiteY0" fmla="*/ 612344 h 612344"/>
              <a:gd name="connsiteX1" fmla="*/ 1699260 w 3467100"/>
              <a:gd name="connsiteY1" fmla="*/ 2744 h 612344"/>
              <a:gd name="connsiteX2" fmla="*/ 3467100 w 3467100"/>
              <a:gd name="connsiteY2" fmla="*/ 429464 h 61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612344">
                <a:moveTo>
                  <a:pt x="0" y="612344"/>
                </a:moveTo>
                <a:cubicBezTo>
                  <a:pt x="560705" y="322784"/>
                  <a:pt x="1121410" y="33224"/>
                  <a:pt x="1699260" y="2744"/>
                </a:cubicBezTo>
                <a:cubicBezTo>
                  <a:pt x="2277110" y="-27736"/>
                  <a:pt x="2872105" y="200864"/>
                  <a:pt x="3467100" y="42946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55">
            <a:extLst>
              <a:ext uri="{FF2B5EF4-FFF2-40B4-BE49-F238E27FC236}">
                <a16:creationId xmlns:a16="http://schemas.microsoft.com/office/drawing/2014/main" id="{A33DFA09-BF90-4A2F-BF2B-0627D3C714A0}"/>
              </a:ext>
            </a:extLst>
          </p:cNvPr>
          <p:cNvSpPr/>
          <p:nvPr/>
        </p:nvSpPr>
        <p:spPr>
          <a:xfrm>
            <a:off x="7270239" y="4254212"/>
            <a:ext cx="3715632" cy="673687"/>
          </a:xfrm>
          <a:custGeom>
            <a:avLst/>
            <a:gdLst>
              <a:gd name="connsiteX0" fmla="*/ 0 w 3771900"/>
              <a:gd name="connsiteY0" fmla="*/ 198120 h 537022"/>
              <a:gd name="connsiteX1" fmla="*/ 1082040 w 3771900"/>
              <a:gd name="connsiteY1" fmla="*/ 487680 h 537022"/>
              <a:gd name="connsiteX2" fmla="*/ 2994660 w 3771900"/>
              <a:gd name="connsiteY2" fmla="*/ 487680 h 537022"/>
              <a:gd name="connsiteX3" fmla="*/ 3771900 w 3771900"/>
              <a:gd name="connsiteY3" fmla="*/ 0 h 53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1900" h="537022">
                <a:moveTo>
                  <a:pt x="0" y="198120"/>
                </a:moveTo>
                <a:cubicBezTo>
                  <a:pt x="291465" y="318770"/>
                  <a:pt x="582930" y="439420"/>
                  <a:pt x="1082040" y="487680"/>
                </a:cubicBezTo>
                <a:cubicBezTo>
                  <a:pt x="1581150" y="535940"/>
                  <a:pt x="2546350" y="568960"/>
                  <a:pt x="2994660" y="487680"/>
                </a:cubicBezTo>
                <a:cubicBezTo>
                  <a:pt x="3442970" y="406400"/>
                  <a:pt x="3607435" y="203200"/>
                  <a:pt x="3771900" y="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93071A9-B566-4634-8E81-E1924F1BBBAE}"/>
              </a:ext>
            </a:extLst>
          </p:cNvPr>
          <p:cNvCxnSpPr/>
          <p:nvPr/>
        </p:nvCxnSpPr>
        <p:spPr>
          <a:xfrm flipV="1">
            <a:off x="7270239" y="4088318"/>
            <a:ext cx="3544386" cy="165894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B00E9F-74F5-4092-AD16-358F1B2F1125}"/>
              </a:ext>
            </a:extLst>
          </p:cNvPr>
          <p:cNvCxnSpPr>
            <a:endCxn id="66" idx="2"/>
          </p:cNvCxnSpPr>
          <p:nvPr/>
        </p:nvCxnSpPr>
        <p:spPr>
          <a:xfrm flipH="1">
            <a:off x="6743617" y="4466644"/>
            <a:ext cx="11195" cy="350935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14" descr="router.png">
            <a:extLst>
              <a:ext uri="{FF2B5EF4-FFF2-40B4-BE49-F238E27FC236}">
                <a16:creationId xmlns:a16="http://schemas.microsoft.com/office/drawing/2014/main" id="{2061595F-B506-4DC1-946C-64F4846880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4955" y="3564681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FADB004-72C7-4C0E-BD09-CC8B53811506}"/>
              </a:ext>
            </a:extLst>
          </p:cNvPr>
          <p:cNvCxnSpPr/>
          <p:nvPr/>
        </p:nvCxnSpPr>
        <p:spPr>
          <a:xfrm>
            <a:off x="5427111" y="4187592"/>
            <a:ext cx="882433" cy="6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063CD9B3-F11A-4435-AD02-5B526A248059}"/>
              </a:ext>
            </a:extLst>
          </p:cNvPr>
          <p:cNvSpPr txBox="1"/>
          <p:nvPr/>
        </p:nvSpPr>
        <p:spPr>
          <a:xfrm>
            <a:off x="4761392" y="3429167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91" name="任意多边形 40">
            <a:extLst>
              <a:ext uri="{FF2B5EF4-FFF2-40B4-BE49-F238E27FC236}">
                <a16:creationId xmlns:a16="http://schemas.microsoft.com/office/drawing/2014/main" id="{10365A51-8F64-481E-B0BD-A29EA632C491}"/>
              </a:ext>
            </a:extLst>
          </p:cNvPr>
          <p:cNvSpPr/>
          <p:nvPr/>
        </p:nvSpPr>
        <p:spPr>
          <a:xfrm>
            <a:off x="5494326" y="4074116"/>
            <a:ext cx="779264" cy="45719"/>
          </a:xfrm>
          <a:custGeom>
            <a:avLst/>
            <a:gdLst>
              <a:gd name="connsiteX0" fmla="*/ 0 w 3467100"/>
              <a:gd name="connsiteY0" fmla="*/ 612344 h 612344"/>
              <a:gd name="connsiteX1" fmla="*/ 1699260 w 3467100"/>
              <a:gd name="connsiteY1" fmla="*/ 2744 h 612344"/>
              <a:gd name="connsiteX2" fmla="*/ 3467100 w 3467100"/>
              <a:gd name="connsiteY2" fmla="*/ 429464 h 61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612344">
                <a:moveTo>
                  <a:pt x="0" y="612344"/>
                </a:moveTo>
                <a:cubicBezTo>
                  <a:pt x="560705" y="322784"/>
                  <a:pt x="1121410" y="33224"/>
                  <a:pt x="1699260" y="2744"/>
                </a:cubicBezTo>
                <a:cubicBezTo>
                  <a:pt x="2277110" y="-27736"/>
                  <a:pt x="2872105" y="200864"/>
                  <a:pt x="3467100" y="42946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0EF77"/>
              </a:solidFill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7410EF9B-FB5C-467F-A044-F50EFB5DCC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67" y="3721656"/>
            <a:ext cx="567112" cy="622368"/>
          </a:xfrm>
          <a:prstGeom prst="rect">
            <a:avLst/>
          </a:prstGeom>
        </p:spPr>
      </p:pic>
      <p:sp>
        <p:nvSpPr>
          <p:cNvPr id="93" name="任意多边形 38">
            <a:extLst>
              <a:ext uri="{FF2B5EF4-FFF2-40B4-BE49-F238E27FC236}">
                <a16:creationId xmlns:a16="http://schemas.microsoft.com/office/drawing/2014/main" id="{0E1E15B7-5EC9-4EF1-B0EF-497E4686FC1B}"/>
              </a:ext>
            </a:extLst>
          </p:cNvPr>
          <p:cNvSpPr/>
          <p:nvPr/>
        </p:nvSpPr>
        <p:spPr>
          <a:xfrm rot="20959986">
            <a:off x="7353701" y="3561786"/>
            <a:ext cx="1613649" cy="279071"/>
          </a:xfrm>
          <a:custGeom>
            <a:avLst/>
            <a:gdLst>
              <a:gd name="connsiteX0" fmla="*/ 0 w 3467100"/>
              <a:gd name="connsiteY0" fmla="*/ 612344 h 612344"/>
              <a:gd name="connsiteX1" fmla="*/ 1699260 w 3467100"/>
              <a:gd name="connsiteY1" fmla="*/ 2744 h 612344"/>
              <a:gd name="connsiteX2" fmla="*/ 3467100 w 3467100"/>
              <a:gd name="connsiteY2" fmla="*/ 429464 h 61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612344">
                <a:moveTo>
                  <a:pt x="0" y="612344"/>
                </a:moveTo>
                <a:cubicBezTo>
                  <a:pt x="560705" y="322784"/>
                  <a:pt x="1121410" y="33224"/>
                  <a:pt x="1699260" y="2744"/>
                </a:cubicBezTo>
                <a:cubicBezTo>
                  <a:pt x="2277110" y="-27736"/>
                  <a:pt x="2872105" y="200864"/>
                  <a:pt x="3467100" y="42946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515E7B01-CBF7-4EBD-80AE-0ABAB08111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70766"/>
            <a:ext cx="567112" cy="622368"/>
          </a:xfrm>
          <a:prstGeom prst="rect">
            <a:avLst/>
          </a:prstGeom>
        </p:spPr>
      </p:pic>
      <p:sp>
        <p:nvSpPr>
          <p:cNvPr id="95" name="任意多边形 25">
            <a:extLst>
              <a:ext uri="{FF2B5EF4-FFF2-40B4-BE49-F238E27FC236}">
                <a16:creationId xmlns:a16="http://schemas.microsoft.com/office/drawing/2014/main" id="{F0531DE0-32C2-4ED3-9D63-129DBEEF3EBD}"/>
              </a:ext>
            </a:extLst>
          </p:cNvPr>
          <p:cNvSpPr/>
          <p:nvPr/>
        </p:nvSpPr>
        <p:spPr>
          <a:xfrm rot="21374423">
            <a:off x="8617107" y="3613686"/>
            <a:ext cx="973236" cy="1378627"/>
          </a:xfrm>
          <a:custGeom>
            <a:avLst/>
            <a:gdLst>
              <a:gd name="connsiteX0" fmla="*/ 372438 w 832637"/>
              <a:gd name="connsiteY0" fmla="*/ 22860 h 1132679"/>
              <a:gd name="connsiteX1" fmla="*/ 14298 w 832637"/>
              <a:gd name="connsiteY1" fmla="*/ 960120 h 1132679"/>
              <a:gd name="connsiteX2" fmla="*/ 806778 w 832637"/>
              <a:gd name="connsiteY2" fmla="*/ 1043940 h 1132679"/>
              <a:gd name="connsiteX3" fmla="*/ 562938 w 832637"/>
              <a:gd name="connsiteY3" fmla="*/ 0 h 11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637" h="1132679">
                <a:moveTo>
                  <a:pt x="372438" y="22860"/>
                </a:moveTo>
                <a:cubicBezTo>
                  <a:pt x="157173" y="406400"/>
                  <a:pt x="-58092" y="789940"/>
                  <a:pt x="14298" y="960120"/>
                </a:cubicBezTo>
                <a:cubicBezTo>
                  <a:pt x="86688" y="1130300"/>
                  <a:pt x="715338" y="1203960"/>
                  <a:pt x="806778" y="1043940"/>
                </a:cubicBezTo>
                <a:cubicBezTo>
                  <a:pt x="898218" y="883920"/>
                  <a:pt x="730578" y="441960"/>
                  <a:pt x="562938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49">
            <a:extLst>
              <a:ext uri="{FF2B5EF4-FFF2-40B4-BE49-F238E27FC236}">
                <a16:creationId xmlns:a16="http://schemas.microsoft.com/office/drawing/2014/main" id="{257EFAA7-0B8D-4C36-AA08-EE1D949512DD}"/>
              </a:ext>
            </a:extLst>
          </p:cNvPr>
          <p:cNvSpPr/>
          <p:nvPr/>
        </p:nvSpPr>
        <p:spPr>
          <a:xfrm rot="736919">
            <a:off x="9326647" y="3486054"/>
            <a:ext cx="1491752" cy="216918"/>
          </a:xfrm>
          <a:custGeom>
            <a:avLst/>
            <a:gdLst>
              <a:gd name="connsiteX0" fmla="*/ 0 w 3467100"/>
              <a:gd name="connsiteY0" fmla="*/ 612344 h 612344"/>
              <a:gd name="connsiteX1" fmla="*/ 1699260 w 3467100"/>
              <a:gd name="connsiteY1" fmla="*/ 2744 h 612344"/>
              <a:gd name="connsiteX2" fmla="*/ 3467100 w 3467100"/>
              <a:gd name="connsiteY2" fmla="*/ 429464 h 61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612344">
                <a:moveTo>
                  <a:pt x="0" y="612344"/>
                </a:moveTo>
                <a:cubicBezTo>
                  <a:pt x="560705" y="322784"/>
                  <a:pt x="1121410" y="33224"/>
                  <a:pt x="1699260" y="2744"/>
                </a:cubicBezTo>
                <a:cubicBezTo>
                  <a:pt x="2277110" y="-27736"/>
                  <a:pt x="2872105" y="200864"/>
                  <a:pt x="3467100" y="42946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32654E8-26AE-4952-9538-E73D6E1DBF09}"/>
              </a:ext>
            </a:extLst>
          </p:cNvPr>
          <p:cNvSpPr txBox="1"/>
          <p:nvPr/>
        </p:nvSpPr>
        <p:spPr>
          <a:xfrm>
            <a:off x="302231" y="4724400"/>
            <a:ext cx="5192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Forwarding anomaly can cause </a:t>
            </a:r>
            <a:r>
              <a:rPr lang="en-US" altLang="zh-CN" sz="2400" dirty="0">
                <a:solidFill>
                  <a:srgbClr val="FF0000"/>
                </a:solidFill>
              </a:rPr>
              <a:t>violation of critical security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Flow may bypass the firewall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….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40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0"/>
    </mc:Choice>
    <mc:Fallback xmlns="">
      <p:transition spd="slow" advTm="70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93" grpId="0" animBg="1"/>
      <p:bldP spid="95" grpId="0" animBg="1"/>
      <p:bldP spid="96" grpId="0" animBg="1"/>
      <p:bldP spid="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Effectiveness of Slicing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327" y="1538703"/>
                <a:ext cx="6751001" cy="1585498"/>
              </a:xfrm>
            </p:spPr>
            <p:txBody>
              <a:bodyPr/>
              <a:lstStyle/>
              <a:p>
                <a:r>
                  <a:rPr lang="en-US" altLang="zh-CN" sz="2400" dirty="0"/>
                  <a:t> </a:t>
                </a:r>
                <a:r>
                  <a:rPr lang="en-US" altLang="zh-CN" sz="2600" dirty="0"/>
                  <a:t>Detection Accuracy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altLang="zh-CN" sz="2600" dirty="0"/>
              </a:p>
              <a:p>
                <a:pPr lvl="1"/>
                <a:r>
                  <a:rPr lang="en-US" sz="2200" dirty="0"/>
                  <a:t>Slicing can achieve an even better detection accuracy, except for </a:t>
                </a:r>
                <a:r>
                  <a:rPr lang="en-US" sz="2200" dirty="0" err="1"/>
                  <a:t>BCube</a:t>
                </a:r>
                <a:r>
                  <a:rPr lang="en-US" sz="2200" dirty="0"/>
                  <a:t>(1, 4) topology.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27" y="1538703"/>
                <a:ext cx="6751001" cy="1585498"/>
              </a:xfrm>
              <a:blipFill>
                <a:blip r:embed="rId3"/>
                <a:stretch>
                  <a:fillRect l="-1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6BF93E-1606-4AE5-9EEA-C1C46B20E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2" y="1066800"/>
            <a:ext cx="5227002" cy="28546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E41868-66D3-40FB-BF3F-DFA1722C6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861" y="3981635"/>
            <a:ext cx="4632752" cy="285464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3FFFDE-C611-4811-B8B5-706D4106DCFA}"/>
              </a:ext>
            </a:extLst>
          </p:cNvPr>
          <p:cNvSpPr/>
          <p:nvPr/>
        </p:nvSpPr>
        <p:spPr bwMode="auto">
          <a:xfrm>
            <a:off x="7770812" y="1164937"/>
            <a:ext cx="838200" cy="2416463"/>
          </a:xfrm>
          <a:prstGeom prst="rect">
            <a:avLst/>
          </a:prstGeom>
          <a:noFill/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327" y="4061465"/>
            <a:ext cx="6934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457200">
              <a:buFont typeface="Wingdings" panose="05000000000000000000" pitchFamily="2" charset="2"/>
              <a:buChar char="Ø"/>
            </a:pPr>
            <a:r>
              <a:rPr lang="en-US" altLang="zh-CN" sz="2600" dirty="0"/>
              <a:t>Computation time: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Topology: </a:t>
            </a:r>
            <a:r>
              <a:rPr lang="en-US" altLang="zh-CN" sz="2200" dirty="0" err="1"/>
              <a:t>FatTree</a:t>
            </a:r>
            <a:r>
              <a:rPr lang="en-US" altLang="zh-CN" sz="2200" dirty="0"/>
              <a:t>(8)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Computation time: slicing grows much slower than without slicing.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Reduction of computation overhead: </a:t>
            </a:r>
            <a:r>
              <a:rPr lang="en-US" altLang="zh-CN" sz="2200" dirty="0">
                <a:solidFill>
                  <a:srgbClr val="FF0000"/>
                </a:solidFill>
              </a:rPr>
              <a:t>nearly 80%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8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0" y="1371600"/>
            <a:ext cx="10969943" cy="1295400"/>
          </a:xfrm>
        </p:spPr>
        <p:txBody>
          <a:bodyPr/>
          <a:lstStyle/>
          <a:p>
            <a:r>
              <a:rPr lang="en-US" dirty="0"/>
              <a:t>Study how to extend flow conservation </a:t>
            </a:r>
            <a:r>
              <a:rPr lang="en-US" altLang="zh-CN" dirty="0"/>
              <a:t>principle from </a:t>
            </a:r>
            <a:r>
              <a:rPr lang="en-US" altLang="zh-CN" i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/>
              <a:t>flows to a </a:t>
            </a:r>
            <a:r>
              <a:rPr lang="en-US" altLang="zh-CN" i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/>
              <a:t>of flows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/>
              <a:t>and how to use it detect forwarding anomalies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09440" y="2895600"/>
            <a:ext cx="109699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/>
              <a:t>Design and analyze FOCES from</a:t>
            </a:r>
            <a:r>
              <a:rPr lang="en-US" altLang="zh-CN" sz="2800" dirty="0">
                <a:solidFill>
                  <a:srgbClr val="0033CC"/>
                </a:solidFill>
              </a:rPr>
              <a:t> </a:t>
            </a:r>
            <a:r>
              <a:rPr lang="en-US" altLang="zh-CN" sz="2800" dirty="0"/>
              <a:t>both </a:t>
            </a:r>
            <a:r>
              <a:rPr lang="en-US" altLang="zh-CN" sz="2800" b="1" dirty="0">
                <a:solidFill>
                  <a:srgbClr val="FF0000"/>
                </a:solidFill>
              </a:rPr>
              <a:t>theoretical</a:t>
            </a:r>
            <a:r>
              <a:rPr lang="en-US" altLang="zh-CN" sz="2800" dirty="0"/>
              <a:t> and </a:t>
            </a:r>
            <a:r>
              <a:rPr lang="en-US" altLang="zh-CN" sz="2800" b="1" dirty="0">
                <a:solidFill>
                  <a:srgbClr val="FF0000"/>
                </a:solidFill>
              </a:rPr>
              <a:t>practical</a:t>
            </a:r>
            <a:r>
              <a:rPr lang="en-US" altLang="zh-CN" sz="2800" dirty="0"/>
              <a:t> perspectives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9440" y="4038600"/>
            <a:ext cx="109699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/>
              <a:t>Build FOCES prototype and conduct extensive experiments on </a:t>
            </a:r>
            <a:r>
              <a:rPr lang="en-US" altLang="zh-CN" sz="2800" dirty="0" err="1"/>
              <a:t>Mininet</a:t>
            </a:r>
            <a:r>
              <a:rPr lang="en-US" altLang="zh-CN" sz="2800" dirty="0"/>
              <a:t> with four topologies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Empirical results match theories 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9439" y="5402263"/>
            <a:ext cx="109699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33CC"/>
                </a:solidFill>
              </a:rPr>
              <a:t>Future Work</a:t>
            </a:r>
            <a:r>
              <a:rPr lang="en-US" altLang="zh-CN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localization of the compromised switch (</a:t>
            </a:r>
            <a:r>
              <a:rPr lang="en-US" altLang="zh-CN" sz="2800" dirty="0">
                <a:solidFill>
                  <a:srgbClr val="FF0000"/>
                </a:solidFill>
              </a:rPr>
              <a:t>we have just finished it</a:t>
            </a:r>
            <a:r>
              <a:rPr lang="en-US" altLang="zh-CN" sz="2800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31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86" y="1174795"/>
            <a:ext cx="10565711" cy="18277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Rule Dumping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Read all the forwarding rules from suspicious switches, and checks the integrity of them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Limitation</a:t>
            </a:r>
            <a:r>
              <a:rPr lang="en-US" dirty="0"/>
              <a:t>: compromised switches can easily bypass the detection by just reporting the original rules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5A25497-5287-45FA-A489-E0E67A7CD426}"/>
              </a:ext>
            </a:extLst>
          </p:cNvPr>
          <p:cNvSpPr txBox="1">
            <a:spLocks/>
          </p:cNvSpPr>
          <p:nvPr/>
        </p:nvSpPr>
        <p:spPr bwMode="auto">
          <a:xfrm>
            <a:off x="869957" y="3836225"/>
            <a:ext cx="10531440" cy="182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US" kern="0" dirty="0"/>
              <a:t>Path Validation</a:t>
            </a:r>
          </a:p>
          <a:p>
            <a:pPr lvl="1">
              <a:spcBef>
                <a:spcPts val="600"/>
              </a:spcBef>
            </a:pPr>
            <a:r>
              <a:rPr lang="en-US" kern="0" dirty="0"/>
              <a:t>Each switch imprints packets with signature, so that the destination switch can check whether the path traversed by a packet is correct.</a:t>
            </a:r>
          </a:p>
          <a:p>
            <a:pPr lvl="1">
              <a:spcBef>
                <a:spcPts val="600"/>
              </a:spcBef>
            </a:pPr>
            <a:r>
              <a:rPr lang="en-US" kern="0" dirty="0">
                <a:solidFill>
                  <a:srgbClr val="FF0000"/>
                </a:solidFill>
              </a:rPr>
              <a:t>Limitation</a:t>
            </a:r>
            <a:r>
              <a:rPr lang="en-US" kern="0" dirty="0"/>
              <a:t>: need to modify switches to support cryptographic operations, high overhead.</a:t>
            </a:r>
          </a:p>
        </p:txBody>
      </p:sp>
    </p:spTree>
    <p:extLst>
      <p:ext uri="{BB962C8B-B14F-4D97-AF65-F5344CB8AC3E}">
        <p14:creationId xmlns:p14="http://schemas.microsoft.com/office/powerpoint/2010/main" val="25109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5"/>
    </mc:Choice>
    <mc:Fallback xmlns="">
      <p:transition spd="slow" advTm="40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Statistics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1" y="1295400"/>
            <a:ext cx="10058401" cy="524192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Packets leave </a:t>
            </a:r>
            <a:r>
              <a:rPr lang="en-US" dirty="0">
                <a:solidFill>
                  <a:srgbClr val="FF0000"/>
                </a:solidFill>
              </a:rPr>
              <a:t>traces</a:t>
            </a:r>
            <a:r>
              <a:rPr lang="en-US" dirty="0"/>
              <a:t> (i.e., counters) when they are forwarded along their paths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If we know how packets </a:t>
            </a:r>
            <a:r>
              <a:rPr lang="en-US" dirty="0">
                <a:solidFill>
                  <a:srgbClr val="FF0000"/>
                </a:solidFill>
              </a:rPr>
              <a:t>SHOULD</a:t>
            </a:r>
            <a:r>
              <a:rPr lang="en-US" dirty="0"/>
              <a:t> be forwarded, then we can have constraints on counters of different switches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</a:t>
            </a:r>
          </a:p>
          <a:p>
            <a:pPr>
              <a:spcBef>
                <a:spcPts val="600"/>
              </a:spcBef>
            </a:pPr>
            <a:r>
              <a:rPr lang="en-US" dirty="0"/>
              <a:t>If the packets deviate from their paths, then the constraints shall be </a:t>
            </a:r>
            <a:r>
              <a:rPr lang="en-US" dirty="0">
                <a:solidFill>
                  <a:srgbClr val="FF0000"/>
                </a:solidFill>
              </a:rPr>
              <a:t>violated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80" y="1011887"/>
            <a:ext cx="10969943" cy="25631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We know the path should be: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r>
              <a:rPr lang="en-US" altLang="zh-CN" dirty="0"/>
              <a:t>r0, r1, r2, r5 should have the same counter value, and r3, r4 should have zero counter value. (“Flow Conservation Principle”)</a:t>
            </a:r>
            <a:endParaRPr lang="zh-CN" alt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18E6A7-66C4-4A53-BECE-D367F7A1A09C}"/>
              </a:ext>
            </a:extLst>
          </p:cNvPr>
          <p:cNvGrpSpPr/>
          <p:nvPr/>
        </p:nvGrpSpPr>
        <p:grpSpPr>
          <a:xfrm>
            <a:off x="4242711" y="1828800"/>
            <a:ext cx="3703401" cy="634511"/>
            <a:chOff x="3007582" y="2219214"/>
            <a:chExt cx="3190377" cy="63451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F2426A9-F9C1-4791-9EE7-6538A86D4332}"/>
                </a:ext>
              </a:extLst>
            </p:cNvPr>
            <p:cNvSpPr txBox="1"/>
            <p:nvPr/>
          </p:nvSpPr>
          <p:spPr>
            <a:xfrm>
              <a:off x="3007582" y="2388514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S0</a:t>
              </a:r>
              <a:endParaRPr lang="zh-CN" altLang="en-US" sz="2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5BD338-4170-4FB6-B9F0-59A3EAA6C133}"/>
                </a:ext>
              </a:extLst>
            </p:cNvPr>
            <p:cNvSpPr txBox="1"/>
            <p:nvPr/>
          </p:nvSpPr>
          <p:spPr>
            <a:xfrm>
              <a:off x="3845507" y="2388514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S1</a:t>
              </a:r>
              <a:endParaRPr lang="zh-CN" altLang="en-US" sz="2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0A6289-82DF-4B0D-93F3-6955F6F3BA90}"/>
                </a:ext>
              </a:extLst>
            </p:cNvPr>
            <p:cNvSpPr txBox="1"/>
            <p:nvPr/>
          </p:nvSpPr>
          <p:spPr>
            <a:xfrm>
              <a:off x="4612006" y="2381773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S2</a:t>
              </a:r>
              <a:endParaRPr lang="zh-CN" altLang="en-US" sz="2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7F60BC1-E51A-49D6-9263-B4E1F474137E}"/>
                </a:ext>
              </a:extLst>
            </p:cNvPr>
            <p:cNvSpPr txBox="1"/>
            <p:nvPr/>
          </p:nvSpPr>
          <p:spPr>
            <a:xfrm>
              <a:off x="5336546" y="2392060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S5</a:t>
              </a:r>
              <a:endParaRPr lang="zh-CN" altLang="en-US" sz="24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87C6D7D-59C9-4383-8C42-EDF1FB1A98A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488804" y="2619347"/>
              <a:ext cx="3567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7500CDE-09BC-4FA8-9F7F-555D38EBB87C}"/>
                </a:ext>
              </a:extLst>
            </p:cNvPr>
            <p:cNvCxnSpPr/>
            <p:nvPr/>
          </p:nvCxnSpPr>
          <p:spPr>
            <a:xfrm>
              <a:off x="4230374" y="2630330"/>
              <a:ext cx="4304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2F8A0E9-62F4-4AE8-BF1A-704CD8601619}"/>
                </a:ext>
              </a:extLst>
            </p:cNvPr>
            <p:cNvCxnSpPr/>
            <p:nvPr/>
          </p:nvCxnSpPr>
          <p:spPr>
            <a:xfrm>
              <a:off x="4977871" y="2630330"/>
              <a:ext cx="4304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D567949-797E-4641-AEB5-0D5DFD977487}"/>
                </a:ext>
              </a:extLst>
            </p:cNvPr>
            <p:cNvSpPr/>
            <p:nvPr/>
          </p:nvSpPr>
          <p:spPr>
            <a:xfrm>
              <a:off x="3420449" y="2219214"/>
              <a:ext cx="4587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</a:rPr>
                <a:t>r0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40726D5-A854-42C3-A15C-F8132AA97696}"/>
                </a:ext>
              </a:extLst>
            </p:cNvPr>
            <p:cNvSpPr/>
            <p:nvPr/>
          </p:nvSpPr>
          <p:spPr>
            <a:xfrm>
              <a:off x="4198622" y="2258063"/>
              <a:ext cx="4587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</a:rPr>
                <a:t>r1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1A441BB-806E-48D7-86B8-D0890742CD29}"/>
                </a:ext>
              </a:extLst>
            </p:cNvPr>
            <p:cNvSpPr/>
            <p:nvPr/>
          </p:nvSpPr>
          <p:spPr>
            <a:xfrm>
              <a:off x="4970607" y="2238868"/>
              <a:ext cx="4587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</a:rPr>
                <a:t>r2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34D0B85-9B82-4CFF-AD16-32767A55F0EA}"/>
                </a:ext>
              </a:extLst>
            </p:cNvPr>
            <p:cNvCxnSpPr/>
            <p:nvPr/>
          </p:nvCxnSpPr>
          <p:spPr>
            <a:xfrm>
              <a:off x="5728062" y="2630330"/>
              <a:ext cx="4304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37EF218-5971-4B1B-8B37-AD11DA4F4BB4}"/>
                </a:ext>
              </a:extLst>
            </p:cNvPr>
            <p:cNvSpPr/>
            <p:nvPr/>
          </p:nvSpPr>
          <p:spPr>
            <a:xfrm>
              <a:off x="5739179" y="2239673"/>
              <a:ext cx="4587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</a:rPr>
                <a:t>r5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8" name="Picture 14" descr="router.png">
            <a:extLst>
              <a:ext uri="{FF2B5EF4-FFF2-40B4-BE49-F238E27FC236}">
                <a16:creationId xmlns:a16="http://schemas.microsoft.com/office/drawing/2014/main" id="{90EAF6DF-E31F-4FAC-B3CF-667B748C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934" y="4556754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" descr="router.png">
            <a:extLst>
              <a:ext uri="{FF2B5EF4-FFF2-40B4-BE49-F238E27FC236}">
                <a16:creationId xmlns:a16="http://schemas.microsoft.com/office/drawing/2014/main" id="{F077FE1A-AAE8-4973-A804-C1842AB4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0040" y="3452460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4" descr="router.png">
            <a:extLst>
              <a:ext uri="{FF2B5EF4-FFF2-40B4-BE49-F238E27FC236}">
                <a16:creationId xmlns:a16="http://schemas.microsoft.com/office/drawing/2014/main" id="{4CAA4E2A-9952-4FB9-8A4C-165533659D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494" y="5551986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4" descr="router.png">
            <a:extLst>
              <a:ext uri="{FF2B5EF4-FFF2-40B4-BE49-F238E27FC236}">
                <a16:creationId xmlns:a16="http://schemas.microsoft.com/office/drawing/2014/main" id="{9E3D7C2D-C187-4AFD-98C5-03B919A0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9651" y="4375790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A8B2A-798C-4CD0-BF3E-54458FC26EB2}"/>
              </a:ext>
            </a:extLst>
          </p:cNvPr>
          <p:cNvCxnSpPr/>
          <p:nvPr/>
        </p:nvCxnSpPr>
        <p:spPr>
          <a:xfrm flipV="1">
            <a:off x="4309551" y="4240537"/>
            <a:ext cx="1527689" cy="70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C0864AA-410F-4BB9-80CB-4583C434D030}"/>
              </a:ext>
            </a:extLst>
          </p:cNvPr>
          <p:cNvCxnSpPr/>
          <p:nvPr/>
        </p:nvCxnSpPr>
        <p:spPr>
          <a:xfrm>
            <a:off x="6657197" y="4188861"/>
            <a:ext cx="1667753" cy="58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39992DB-6333-4CE1-BA69-BB401F7A82D2}"/>
              </a:ext>
            </a:extLst>
          </p:cNvPr>
          <p:cNvCxnSpPr/>
          <p:nvPr/>
        </p:nvCxnSpPr>
        <p:spPr>
          <a:xfrm>
            <a:off x="4146407" y="5433815"/>
            <a:ext cx="785944" cy="59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77AD4B3-FCBC-487C-88AF-F16E52937208}"/>
              </a:ext>
            </a:extLst>
          </p:cNvPr>
          <p:cNvCxnSpPr/>
          <p:nvPr/>
        </p:nvCxnSpPr>
        <p:spPr>
          <a:xfrm flipV="1">
            <a:off x="7533025" y="5265855"/>
            <a:ext cx="943061" cy="774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A0F64BB-8040-4F8C-B07C-F2D9BBA5259E}"/>
              </a:ext>
            </a:extLst>
          </p:cNvPr>
          <p:cNvSpPr txBox="1"/>
          <p:nvPr/>
        </p:nvSpPr>
        <p:spPr>
          <a:xfrm>
            <a:off x="3597983" y="4375790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D7BD54-5AF7-46F2-A171-7ED5B01E0B2B}"/>
              </a:ext>
            </a:extLst>
          </p:cNvPr>
          <p:cNvSpPr txBox="1"/>
          <p:nvPr/>
        </p:nvSpPr>
        <p:spPr>
          <a:xfrm>
            <a:off x="5234316" y="3858209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C03225-7C65-453A-9947-28E5E7CD69D5}"/>
              </a:ext>
            </a:extLst>
          </p:cNvPr>
          <p:cNvSpPr txBox="1"/>
          <p:nvPr/>
        </p:nvSpPr>
        <p:spPr>
          <a:xfrm>
            <a:off x="5034186" y="5311812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7C9072-541B-4D3D-8F5A-877DC14AE524}"/>
              </a:ext>
            </a:extLst>
          </p:cNvPr>
          <p:cNvSpPr txBox="1"/>
          <p:nvPr/>
        </p:nvSpPr>
        <p:spPr>
          <a:xfrm>
            <a:off x="8590149" y="4241666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S5</a:t>
            </a:r>
            <a:endParaRPr lang="zh-CN" altLang="en-US" sz="2400" dirty="0"/>
          </a:p>
        </p:txBody>
      </p:sp>
      <p:pic>
        <p:nvPicPr>
          <p:cNvPr id="30" name="Picture 14" descr="router.png">
            <a:extLst>
              <a:ext uri="{FF2B5EF4-FFF2-40B4-BE49-F238E27FC236}">
                <a16:creationId xmlns:a16="http://schemas.microsoft.com/office/drawing/2014/main" id="{0373BD6A-D175-4E55-905B-9DB707C8F1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3501" y="5538353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CD8076F-5B89-4CD4-B190-B5DE80A86A39}"/>
              </a:ext>
            </a:extLst>
          </p:cNvPr>
          <p:cNvSpPr txBox="1"/>
          <p:nvPr/>
        </p:nvSpPr>
        <p:spPr>
          <a:xfrm>
            <a:off x="6994992" y="5311812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S4</a:t>
            </a:r>
            <a:endParaRPr lang="zh-CN" altLang="en-US" sz="2400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C0BDA63-DED9-4023-9664-B2CDF7EEBEF8}"/>
              </a:ext>
            </a:extLst>
          </p:cNvPr>
          <p:cNvCxnSpPr/>
          <p:nvPr/>
        </p:nvCxnSpPr>
        <p:spPr>
          <a:xfrm>
            <a:off x="5788865" y="6176230"/>
            <a:ext cx="935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23">
            <a:extLst>
              <a:ext uri="{FF2B5EF4-FFF2-40B4-BE49-F238E27FC236}">
                <a16:creationId xmlns:a16="http://schemas.microsoft.com/office/drawing/2014/main" id="{6024F399-2C93-4AFC-B7F7-1A467830A93B}"/>
              </a:ext>
            </a:extLst>
          </p:cNvPr>
          <p:cNvSpPr/>
          <p:nvPr/>
        </p:nvSpPr>
        <p:spPr>
          <a:xfrm>
            <a:off x="4450250" y="5162740"/>
            <a:ext cx="3715632" cy="673687"/>
          </a:xfrm>
          <a:custGeom>
            <a:avLst/>
            <a:gdLst>
              <a:gd name="connsiteX0" fmla="*/ 0 w 3771900"/>
              <a:gd name="connsiteY0" fmla="*/ 198120 h 537022"/>
              <a:gd name="connsiteX1" fmla="*/ 1082040 w 3771900"/>
              <a:gd name="connsiteY1" fmla="*/ 487680 h 537022"/>
              <a:gd name="connsiteX2" fmla="*/ 2994660 w 3771900"/>
              <a:gd name="connsiteY2" fmla="*/ 487680 h 537022"/>
              <a:gd name="connsiteX3" fmla="*/ 3771900 w 3771900"/>
              <a:gd name="connsiteY3" fmla="*/ 0 h 53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1900" h="537022">
                <a:moveTo>
                  <a:pt x="0" y="198120"/>
                </a:moveTo>
                <a:cubicBezTo>
                  <a:pt x="291465" y="318770"/>
                  <a:pt x="582930" y="439420"/>
                  <a:pt x="1082040" y="487680"/>
                </a:cubicBezTo>
                <a:cubicBezTo>
                  <a:pt x="1581150" y="535940"/>
                  <a:pt x="2546350" y="568960"/>
                  <a:pt x="2994660" y="487680"/>
                </a:cubicBezTo>
                <a:cubicBezTo>
                  <a:pt x="3442970" y="406400"/>
                  <a:pt x="3607435" y="203200"/>
                  <a:pt x="377190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Picture 14" descr="router.png">
            <a:extLst>
              <a:ext uri="{FF2B5EF4-FFF2-40B4-BE49-F238E27FC236}">
                <a16:creationId xmlns:a16="http://schemas.microsoft.com/office/drawing/2014/main" id="{5CBEE4FE-9A69-40BA-8716-49E276CA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658" y="4556753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9AF8EA7-3C3A-4AC5-B756-42F558C4B843}"/>
              </a:ext>
            </a:extLst>
          </p:cNvPr>
          <p:cNvCxnSpPr/>
          <p:nvPr/>
        </p:nvCxnSpPr>
        <p:spPr>
          <a:xfrm>
            <a:off x="2618814" y="5179664"/>
            <a:ext cx="882433" cy="6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E63A914-2A9C-4D07-9623-C0FA186E7AB5}"/>
              </a:ext>
            </a:extLst>
          </p:cNvPr>
          <p:cNvSpPr txBox="1"/>
          <p:nvPr/>
        </p:nvSpPr>
        <p:spPr>
          <a:xfrm>
            <a:off x="1953095" y="4421239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37" name="任意多边形 30">
            <a:extLst>
              <a:ext uri="{FF2B5EF4-FFF2-40B4-BE49-F238E27FC236}">
                <a16:creationId xmlns:a16="http://schemas.microsoft.com/office/drawing/2014/main" id="{BDC79C97-3A45-42EE-8757-E7C50A4969EA}"/>
              </a:ext>
            </a:extLst>
          </p:cNvPr>
          <p:cNvSpPr/>
          <p:nvPr/>
        </p:nvSpPr>
        <p:spPr>
          <a:xfrm>
            <a:off x="2668091" y="5046484"/>
            <a:ext cx="833155" cy="45719"/>
          </a:xfrm>
          <a:custGeom>
            <a:avLst/>
            <a:gdLst>
              <a:gd name="connsiteX0" fmla="*/ 0 w 3467100"/>
              <a:gd name="connsiteY0" fmla="*/ 612344 h 612344"/>
              <a:gd name="connsiteX1" fmla="*/ 1699260 w 3467100"/>
              <a:gd name="connsiteY1" fmla="*/ 2744 h 612344"/>
              <a:gd name="connsiteX2" fmla="*/ 3467100 w 3467100"/>
              <a:gd name="connsiteY2" fmla="*/ 429464 h 61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612344">
                <a:moveTo>
                  <a:pt x="0" y="612344"/>
                </a:moveTo>
                <a:cubicBezTo>
                  <a:pt x="560705" y="322784"/>
                  <a:pt x="1121410" y="33224"/>
                  <a:pt x="1699260" y="2744"/>
                </a:cubicBezTo>
                <a:cubicBezTo>
                  <a:pt x="2277110" y="-27736"/>
                  <a:pt x="2872105" y="200864"/>
                  <a:pt x="3467100" y="42946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9D7EB-0F1E-411B-AD0C-2D5D6A011BEB}"/>
              </a:ext>
            </a:extLst>
          </p:cNvPr>
          <p:cNvSpPr txBox="1"/>
          <p:nvPr/>
        </p:nvSpPr>
        <p:spPr>
          <a:xfrm>
            <a:off x="1522412" y="555198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r0.counter=a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69FB82-B76C-461E-94DE-E34D3B9A2CC1}"/>
              </a:ext>
            </a:extLst>
          </p:cNvPr>
          <p:cNvSpPr txBox="1"/>
          <p:nvPr/>
        </p:nvSpPr>
        <p:spPr>
          <a:xfrm>
            <a:off x="4657883" y="6488668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r3.counter=a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BDD5AD9-E332-4F50-A593-2F0DFC5A38D2}"/>
              </a:ext>
            </a:extLst>
          </p:cNvPr>
          <p:cNvSpPr txBox="1"/>
          <p:nvPr/>
        </p:nvSpPr>
        <p:spPr>
          <a:xfrm>
            <a:off x="6539102" y="6488668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r4.counter=a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FC844B-EFCF-47A4-BC8C-18E8AE50CFEA}"/>
              </a:ext>
            </a:extLst>
          </p:cNvPr>
          <p:cNvSpPr txBox="1"/>
          <p:nvPr/>
        </p:nvSpPr>
        <p:spPr>
          <a:xfrm>
            <a:off x="5645658" y="4394119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r2.counter=0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CD2CAB4-51D7-4E18-B10C-71B1D0982790}"/>
              </a:ext>
            </a:extLst>
          </p:cNvPr>
          <p:cNvSpPr txBox="1"/>
          <p:nvPr/>
        </p:nvSpPr>
        <p:spPr>
          <a:xfrm>
            <a:off x="3210389" y="555198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r1.counter=a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F1299D-4FF2-4E28-9178-6676AEFF2430}"/>
              </a:ext>
            </a:extLst>
          </p:cNvPr>
          <p:cNvSpPr txBox="1"/>
          <p:nvPr/>
        </p:nvSpPr>
        <p:spPr>
          <a:xfrm>
            <a:off x="8047434" y="5270742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r5.counter=a</a:t>
            </a:r>
            <a:endParaRPr lang="zh-CN" altLang="en-US" dirty="0"/>
          </a:p>
        </p:txBody>
      </p:sp>
      <p:sp>
        <p:nvSpPr>
          <p:cNvPr id="44" name="任意多边形 43">
            <a:extLst>
              <a:ext uri="{FF2B5EF4-FFF2-40B4-BE49-F238E27FC236}">
                <a16:creationId xmlns:a16="http://schemas.microsoft.com/office/drawing/2014/main" id="{8779BC02-8F3F-4D42-BD10-E6CC8AC4F4AB}"/>
              </a:ext>
            </a:extLst>
          </p:cNvPr>
          <p:cNvSpPr/>
          <p:nvPr/>
        </p:nvSpPr>
        <p:spPr>
          <a:xfrm>
            <a:off x="4565946" y="4508478"/>
            <a:ext cx="3532228" cy="520057"/>
          </a:xfrm>
          <a:custGeom>
            <a:avLst/>
            <a:gdLst>
              <a:gd name="connsiteX0" fmla="*/ 0 w 3467100"/>
              <a:gd name="connsiteY0" fmla="*/ 612344 h 612344"/>
              <a:gd name="connsiteX1" fmla="*/ 1699260 w 3467100"/>
              <a:gd name="connsiteY1" fmla="*/ 2744 h 612344"/>
              <a:gd name="connsiteX2" fmla="*/ 3467100 w 3467100"/>
              <a:gd name="connsiteY2" fmla="*/ 429464 h 61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612344">
                <a:moveTo>
                  <a:pt x="0" y="612344"/>
                </a:moveTo>
                <a:cubicBezTo>
                  <a:pt x="560705" y="322784"/>
                  <a:pt x="1121410" y="33224"/>
                  <a:pt x="1699260" y="2744"/>
                </a:cubicBezTo>
                <a:cubicBezTo>
                  <a:pt x="2277110" y="-27736"/>
                  <a:pt x="2872105" y="200864"/>
                  <a:pt x="3467100" y="42946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6DAFDD8-690D-4B07-913B-8702D536F19E}"/>
              </a:ext>
            </a:extLst>
          </p:cNvPr>
          <p:cNvSpPr txBox="1"/>
          <p:nvPr/>
        </p:nvSpPr>
        <p:spPr>
          <a:xfrm>
            <a:off x="5643611" y="4404782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r2.counter=a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8EB7243-6C38-459D-B3FE-5951B97B3077}"/>
              </a:ext>
            </a:extLst>
          </p:cNvPr>
          <p:cNvSpPr txBox="1"/>
          <p:nvPr/>
        </p:nvSpPr>
        <p:spPr>
          <a:xfrm>
            <a:off x="4657883" y="647754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r3.counter=0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64B70B6-8157-45CC-A83C-367D60005705}"/>
              </a:ext>
            </a:extLst>
          </p:cNvPr>
          <p:cNvSpPr txBox="1"/>
          <p:nvPr/>
        </p:nvSpPr>
        <p:spPr>
          <a:xfrm>
            <a:off x="6543605" y="6488668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r4.counter=0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E5EF21B-AF9C-4C69-A7CB-0C010162B311}"/>
              </a:ext>
            </a:extLst>
          </p:cNvPr>
          <p:cNvSpPr txBox="1"/>
          <p:nvPr/>
        </p:nvSpPr>
        <p:spPr>
          <a:xfrm>
            <a:off x="2671962" y="45468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pic>
        <p:nvPicPr>
          <p:cNvPr id="49" name="图片 48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75" y="4724400"/>
            <a:ext cx="567112" cy="6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4" grpId="1" animBg="1"/>
      <p:bldP spid="45" grpId="0"/>
      <p:bldP spid="45" grpId="1"/>
      <p:bldP spid="46" grpId="0"/>
      <p:bldP spid="46" grpId="1"/>
      <p:bldP spid="47" grpId="0"/>
      <p:bldP spid="4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80" y="1011887"/>
            <a:ext cx="10969943" cy="2563125"/>
          </a:xfrm>
        </p:spPr>
        <p:txBody>
          <a:bodyPr/>
          <a:lstStyle/>
          <a:p>
            <a:r>
              <a:rPr lang="en-US" altLang="zh-CN" dirty="0"/>
              <a:t>In real network, there are more than one flows, and each rule may match multiple flows.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e.g., each counter may aggregate multiple flows(wildcard)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1" name="Picture 14" descr="router.png">
            <a:extLst>
              <a:ext uri="{FF2B5EF4-FFF2-40B4-BE49-F238E27FC236}">
                <a16:creationId xmlns:a16="http://schemas.microsoft.com/office/drawing/2014/main" id="{CB3B083F-89C7-40A3-B2F5-0EFBA12F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0880" y="4328790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14" descr="router.png">
            <a:extLst>
              <a:ext uri="{FF2B5EF4-FFF2-40B4-BE49-F238E27FC236}">
                <a16:creationId xmlns:a16="http://schemas.microsoft.com/office/drawing/2014/main" id="{F52C5CEB-97EF-4C8F-AFD2-4A30F27CC9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3986" y="3224496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14" descr="router.png">
            <a:extLst>
              <a:ext uri="{FF2B5EF4-FFF2-40B4-BE49-F238E27FC236}">
                <a16:creationId xmlns:a16="http://schemas.microsoft.com/office/drawing/2014/main" id="{C405AAAE-2366-418C-A638-AA2108AA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3440" y="5324022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14" descr="router.png">
            <a:extLst>
              <a:ext uri="{FF2B5EF4-FFF2-40B4-BE49-F238E27FC236}">
                <a16:creationId xmlns:a16="http://schemas.microsoft.com/office/drawing/2014/main" id="{FA3E46DC-BA55-42A8-AC35-AABEFF00A5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3597" y="4147826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646908D-0429-49AE-AA37-6D59AD36A827}"/>
              </a:ext>
            </a:extLst>
          </p:cNvPr>
          <p:cNvCxnSpPr/>
          <p:nvPr/>
        </p:nvCxnSpPr>
        <p:spPr>
          <a:xfrm flipV="1">
            <a:off x="4543497" y="4012573"/>
            <a:ext cx="1527689" cy="70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7082747-0293-4BF5-B0A8-9E285941C26C}"/>
              </a:ext>
            </a:extLst>
          </p:cNvPr>
          <p:cNvCxnSpPr/>
          <p:nvPr/>
        </p:nvCxnSpPr>
        <p:spPr>
          <a:xfrm>
            <a:off x="6891143" y="3960897"/>
            <a:ext cx="1667753" cy="58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BF287ED-C5BE-4F8A-A4CD-C03FD143BD95}"/>
              </a:ext>
            </a:extLst>
          </p:cNvPr>
          <p:cNvCxnSpPr/>
          <p:nvPr/>
        </p:nvCxnSpPr>
        <p:spPr>
          <a:xfrm>
            <a:off x="4380353" y="5205851"/>
            <a:ext cx="785944" cy="59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33E5FA5-A4A6-4EAD-99C1-3856513DB9EE}"/>
              </a:ext>
            </a:extLst>
          </p:cNvPr>
          <p:cNvCxnSpPr/>
          <p:nvPr/>
        </p:nvCxnSpPr>
        <p:spPr>
          <a:xfrm flipV="1">
            <a:off x="7766971" y="5037891"/>
            <a:ext cx="943061" cy="774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DB991F15-F2C1-4D81-A3F6-EBC2FF85E71D}"/>
              </a:ext>
            </a:extLst>
          </p:cNvPr>
          <p:cNvSpPr txBox="1"/>
          <p:nvPr/>
        </p:nvSpPr>
        <p:spPr>
          <a:xfrm>
            <a:off x="3963940" y="4207356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EBDBFD5-FDC5-4660-9539-F1B7DABCE371}"/>
              </a:ext>
            </a:extLst>
          </p:cNvPr>
          <p:cNvSpPr txBox="1"/>
          <p:nvPr/>
        </p:nvSpPr>
        <p:spPr>
          <a:xfrm>
            <a:off x="7005960" y="3583327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749824-DB16-4E2F-8304-9EEA062F5AE1}"/>
              </a:ext>
            </a:extLst>
          </p:cNvPr>
          <p:cNvSpPr txBox="1"/>
          <p:nvPr/>
        </p:nvSpPr>
        <p:spPr>
          <a:xfrm>
            <a:off x="5268132" y="5083848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E392604-6D0D-4787-9524-762443FDC002}"/>
              </a:ext>
            </a:extLst>
          </p:cNvPr>
          <p:cNvSpPr txBox="1"/>
          <p:nvPr/>
        </p:nvSpPr>
        <p:spPr>
          <a:xfrm>
            <a:off x="8669025" y="4006581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S5</a:t>
            </a:r>
            <a:endParaRPr lang="zh-CN" altLang="en-US" sz="2400" dirty="0"/>
          </a:p>
        </p:txBody>
      </p:sp>
      <p:pic>
        <p:nvPicPr>
          <p:cNvPr id="93" name="Picture 14" descr="router.png">
            <a:extLst>
              <a:ext uri="{FF2B5EF4-FFF2-40B4-BE49-F238E27FC236}">
                <a16:creationId xmlns:a16="http://schemas.microsoft.com/office/drawing/2014/main" id="{EE10564F-8019-43F6-AA7E-BA7CD115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7447" y="5310389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文本框 93">
            <a:extLst>
              <a:ext uri="{FF2B5EF4-FFF2-40B4-BE49-F238E27FC236}">
                <a16:creationId xmlns:a16="http://schemas.microsoft.com/office/drawing/2014/main" id="{75760AD6-D182-4E2B-AB62-F594B142FC7D}"/>
              </a:ext>
            </a:extLst>
          </p:cNvPr>
          <p:cNvSpPr txBox="1"/>
          <p:nvPr/>
        </p:nvSpPr>
        <p:spPr>
          <a:xfrm>
            <a:off x="7228938" y="5083848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S4</a:t>
            </a:r>
            <a:endParaRPr lang="zh-CN" altLang="en-US" sz="2400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0B40377-C994-469B-A009-9C49F2D5D30C}"/>
              </a:ext>
            </a:extLst>
          </p:cNvPr>
          <p:cNvCxnSpPr/>
          <p:nvPr/>
        </p:nvCxnSpPr>
        <p:spPr>
          <a:xfrm>
            <a:off x="6022811" y="5948266"/>
            <a:ext cx="935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任意多边形 18">
            <a:extLst>
              <a:ext uri="{FF2B5EF4-FFF2-40B4-BE49-F238E27FC236}">
                <a16:creationId xmlns:a16="http://schemas.microsoft.com/office/drawing/2014/main" id="{707241DF-1126-40D2-ADDC-14213E4BE503}"/>
              </a:ext>
            </a:extLst>
          </p:cNvPr>
          <p:cNvSpPr/>
          <p:nvPr/>
        </p:nvSpPr>
        <p:spPr>
          <a:xfrm>
            <a:off x="4684196" y="4934776"/>
            <a:ext cx="3715632" cy="701689"/>
          </a:xfrm>
          <a:custGeom>
            <a:avLst/>
            <a:gdLst>
              <a:gd name="connsiteX0" fmla="*/ 0 w 3771900"/>
              <a:gd name="connsiteY0" fmla="*/ 198120 h 537022"/>
              <a:gd name="connsiteX1" fmla="*/ 1082040 w 3771900"/>
              <a:gd name="connsiteY1" fmla="*/ 487680 h 537022"/>
              <a:gd name="connsiteX2" fmla="*/ 2994660 w 3771900"/>
              <a:gd name="connsiteY2" fmla="*/ 487680 h 537022"/>
              <a:gd name="connsiteX3" fmla="*/ 3771900 w 3771900"/>
              <a:gd name="connsiteY3" fmla="*/ 0 h 53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1900" h="537022">
                <a:moveTo>
                  <a:pt x="0" y="198120"/>
                </a:moveTo>
                <a:cubicBezTo>
                  <a:pt x="291465" y="318770"/>
                  <a:pt x="582930" y="439420"/>
                  <a:pt x="1082040" y="487680"/>
                </a:cubicBezTo>
                <a:cubicBezTo>
                  <a:pt x="1581150" y="535940"/>
                  <a:pt x="2546350" y="568960"/>
                  <a:pt x="2994660" y="487680"/>
                </a:cubicBezTo>
                <a:cubicBezTo>
                  <a:pt x="3442970" y="406400"/>
                  <a:pt x="3607435" y="203200"/>
                  <a:pt x="377190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7" name="Picture 14" descr="router.png">
            <a:extLst>
              <a:ext uri="{FF2B5EF4-FFF2-40B4-BE49-F238E27FC236}">
                <a16:creationId xmlns:a16="http://schemas.microsoft.com/office/drawing/2014/main" id="{A488278A-F768-4CA7-9D9D-38CDB00D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604" y="4328789"/>
            <a:ext cx="1275757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8B9456A-D30E-4C5C-B5F8-8ABE1C21A27A}"/>
              </a:ext>
            </a:extLst>
          </p:cNvPr>
          <p:cNvCxnSpPr/>
          <p:nvPr/>
        </p:nvCxnSpPr>
        <p:spPr>
          <a:xfrm>
            <a:off x="2852760" y="4951700"/>
            <a:ext cx="882433" cy="6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A1F078AE-F598-4492-8590-9E2E9D02D0F8}"/>
              </a:ext>
            </a:extLst>
          </p:cNvPr>
          <p:cNvSpPr txBox="1"/>
          <p:nvPr/>
        </p:nvSpPr>
        <p:spPr>
          <a:xfrm>
            <a:off x="2187041" y="4193275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100" name="任意多边形 22">
            <a:extLst>
              <a:ext uri="{FF2B5EF4-FFF2-40B4-BE49-F238E27FC236}">
                <a16:creationId xmlns:a16="http://schemas.microsoft.com/office/drawing/2014/main" id="{4833B16B-B14D-4E7C-9298-99463379F764}"/>
              </a:ext>
            </a:extLst>
          </p:cNvPr>
          <p:cNvSpPr/>
          <p:nvPr/>
        </p:nvSpPr>
        <p:spPr>
          <a:xfrm>
            <a:off x="2941390" y="4810455"/>
            <a:ext cx="779264" cy="45719"/>
          </a:xfrm>
          <a:custGeom>
            <a:avLst/>
            <a:gdLst>
              <a:gd name="connsiteX0" fmla="*/ 0 w 3467100"/>
              <a:gd name="connsiteY0" fmla="*/ 612344 h 612344"/>
              <a:gd name="connsiteX1" fmla="*/ 1699260 w 3467100"/>
              <a:gd name="connsiteY1" fmla="*/ 2744 h 612344"/>
              <a:gd name="connsiteX2" fmla="*/ 3467100 w 3467100"/>
              <a:gd name="connsiteY2" fmla="*/ 429464 h 61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612344">
                <a:moveTo>
                  <a:pt x="0" y="612344"/>
                </a:moveTo>
                <a:cubicBezTo>
                  <a:pt x="560705" y="322784"/>
                  <a:pt x="1121410" y="33224"/>
                  <a:pt x="1699260" y="2744"/>
                </a:cubicBezTo>
                <a:cubicBezTo>
                  <a:pt x="2277110" y="-27736"/>
                  <a:pt x="2872105" y="200864"/>
                  <a:pt x="3467100" y="42946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79B2DDA-CD51-4F69-85A1-BF28F896121B}"/>
              </a:ext>
            </a:extLst>
          </p:cNvPr>
          <p:cNvSpPr txBox="1"/>
          <p:nvPr/>
        </p:nvSpPr>
        <p:spPr>
          <a:xfrm>
            <a:off x="1756358" y="5324022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r0.counter=a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07CAF47-AF29-4C42-8D2E-1E2900FAE41F}"/>
              </a:ext>
            </a:extLst>
          </p:cNvPr>
          <p:cNvSpPr txBox="1"/>
          <p:nvPr/>
        </p:nvSpPr>
        <p:spPr>
          <a:xfrm>
            <a:off x="4956453" y="6249618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r3.counter=a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738ABED-795C-4D25-B336-9242DB98D648}"/>
              </a:ext>
            </a:extLst>
          </p:cNvPr>
          <p:cNvSpPr txBox="1"/>
          <p:nvPr/>
        </p:nvSpPr>
        <p:spPr>
          <a:xfrm>
            <a:off x="6642174" y="6260068"/>
            <a:ext cx="16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r4.counter=</a:t>
            </a:r>
            <a:r>
              <a:rPr lang="en-US" altLang="zh-CN" dirty="0" err="1"/>
              <a:t>a+c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F44EA2A-DF84-4247-B8F0-34C2A341B6A9}"/>
              </a:ext>
            </a:extLst>
          </p:cNvPr>
          <p:cNvSpPr txBox="1"/>
          <p:nvPr/>
        </p:nvSpPr>
        <p:spPr>
          <a:xfrm>
            <a:off x="5840545" y="4253523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r2.counter=b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3A274E9-7E04-4637-8BB6-28DCBB2E8B4A}"/>
              </a:ext>
            </a:extLst>
          </p:cNvPr>
          <p:cNvSpPr txBox="1"/>
          <p:nvPr/>
        </p:nvSpPr>
        <p:spPr>
          <a:xfrm>
            <a:off x="3444335" y="5324022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r1.counter=a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AD18269-978A-4DB4-ACA6-2295B42409B9}"/>
              </a:ext>
            </a:extLst>
          </p:cNvPr>
          <p:cNvSpPr txBox="1"/>
          <p:nvPr/>
        </p:nvSpPr>
        <p:spPr>
          <a:xfrm>
            <a:off x="7906763" y="5037267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r5.counter=</a:t>
            </a:r>
            <a:r>
              <a:rPr lang="en-US" altLang="zh-CN" dirty="0" err="1"/>
              <a:t>a+b+c</a:t>
            </a:r>
            <a:endParaRPr lang="zh-CN" altLang="en-US" dirty="0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A5755C6-5192-4A34-BED1-B26348845E44}"/>
              </a:ext>
            </a:extLst>
          </p:cNvPr>
          <p:cNvCxnSpPr/>
          <p:nvPr/>
        </p:nvCxnSpPr>
        <p:spPr>
          <a:xfrm>
            <a:off x="4591199" y="3388933"/>
            <a:ext cx="1479987" cy="35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任意多边形 31">
            <a:extLst>
              <a:ext uri="{FF2B5EF4-FFF2-40B4-BE49-F238E27FC236}">
                <a16:creationId xmlns:a16="http://schemas.microsoft.com/office/drawing/2014/main" id="{3189EBC9-F247-479C-AA6B-D6301341AD87}"/>
              </a:ext>
            </a:extLst>
          </p:cNvPr>
          <p:cNvSpPr/>
          <p:nvPr/>
        </p:nvSpPr>
        <p:spPr>
          <a:xfrm>
            <a:off x="4616714" y="3599460"/>
            <a:ext cx="3724275" cy="1123950"/>
          </a:xfrm>
          <a:custGeom>
            <a:avLst/>
            <a:gdLst>
              <a:gd name="connsiteX0" fmla="*/ 0 w 3724275"/>
              <a:gd name="connsiteY0" fmla="*/ 0 h 1123950"/>
              <a:gd name="connsiteX1" fmla="*/ 1866900 w 3724275"/>
              <a:gd name="connsiteY1" fmla="*/ 457200 h 1123950"/>
              <a:gd name="connsiteX2" fmla="*/ 3724275 w 3724275"/>
              <a:gd name="connsiteY2" fmla="*/ 1123950 h 1123950"/>
              <a:gd name="connsiteX3" fmla="*/ 3724275 w 3724275"/>
              <a:gd name="connsiteY3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4275" h="1123950">
                <a:moveTo>
                  <a:pt x="0" y="0"/>
                </a:moveTo>
                <a:cubicBezTo>
                  <a:pt x="623093" y="134937"/>
                  <a:pt x="1246187" y="269875"/>
                  <a:pt x="1866900" y="457200"/>
                </a:cubicBezTo>
                <a:cubicBezTo>
                  <a:pt x="2487613" y="644525"/>
                  <a:pt x="3724275" y="1123950"/>
                  <a:pt x="3724275" y="1123950"/>
                </a:cubicBezTo>
                <a:lnTo>
                  <a:pt x="3724275" y="1123950"/>
                </a:lnTo>
              </a:path>
            </a:pathLst>
          </a:custGeom>
          <a:noFill/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任意多边形 37">
            <a:extLst>
              <a:ext uri="{FF2B5EF4-FFF2-40B4-BE49-F238E27FC236}">
                <a16:creationId xmlns:a16="http://schemas.microsoft.com/office/drawing/2014/main" id="{ED12CD62-B0A4-41EA-807A-0C3ABC6499B0}"/>
              </a:ext>
            </a:extLst>
          </p:cNvPr>
          <p:cNvSpPr/>
          <p:nvPr/>
        </p:nvSpPr>
        <p:spPr>
          <a:xfrm>
            <a:off x="6493320" y="5416246"/>
            <a:ext cx="1950075" cy="925689"/>
          </a:xfrm>
          <a:custGeom>
            <a:avLst/>
            <a:gdLst>
              <a:gd name="connsiteX0" fmla="*/ 0 w 3759200"/>
              <a:gd name="connsiteY0" fmla="*/ 925689 h 925689"/>
              <a:gd name="connsiteX1" fmla="*/ 857956 w 3759200"/>
              <a:gd name="connsiteY1" fmla="*/ 722489 h 925689"/>
              <a:gd name="connsiteX2" fmla="*/ 2788356 w 3759200"/>
              <a:gd name="connsiteY2" fmla="*/ 654755 h 925689"/>
              <a:gd name="connsiteX3" fmla="*/ 3759200 w 3759200"/>
              <a:gd name="connsiteY3" fmla="*/ 0 h 92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9200" h="925689">
                <a:moveTo>
                  <a:pt x="0" y="925689"/>
                </a:moveTo>
                <a:cubicBezTo>
                  <a:pt x="196615" y="846667"/>
                  <a:pt x="393230" y="767645"/>
                  <a:pt x="857956" y="722489"/>
                </a:cubicBezTo>
                <a:cubicBezTo>
                  <a:pt x="1322682" y="677333"/>
                  <a:pt x="2304815" y="775170"/>
                  <a:pt x="2788356" y="654755"/>
                </a:cubicBezTo>
                <a:cubicBezTo>
                  <a:pt x="3271897" y="534340"/>
                  <a:pt x="3515548" y="267170"/>
                  <a:pt x="3759200" y="0"/>
                </a:cubicBezTo>
              </a:path>
            </a:pathLst>
          </a:custGeom>
          <a:noFill/>
          <a:ln w="38100">
            <a:solidFill>
              <a:srgbClr val="FF99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EA13B50-915B-4EDC-8100-9DC1D9377E59}"/>
              </a:ext>
            </a:extLst>
          </p:cNvPr>
          <p:cNvSpPr txBox="1"/>
          <p:nvPr/>
        </p:nvSpPr>
        <p:spPr>
          <a:xfrm>
            <a:off x="2967694" y="43306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28C6C98-595E-4451-AF86-56BF55593730}"/>
              </a:ext>
            </a:extLst>
          </p:cNvPr>
          <p:cNvSpPr txBox="1"/>
          <p:nvPr/>
        </p:nvSpPr>
        <p:spPr>
          <a:xfrm>
            <a:off x="4223760" y="33333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b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BB309BD-04E7-47D3-88BC-0F576FA5C462}"/>
              </a:ext>
            </a:extLst>
          </p:cNvPr>
          <p:cNvSpPr txBox="1"/>
          <p:nvPr/>
        </p:nvSpPr>
        <p:spPr>
          <a:xfrm>
            <a:off x="6246640" y="59482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9900"/>
                </a:solidFill>
              </a:rPr>
              <a:t>c</a:t>
            </a:r>
            <a:endParaRPr lang="zh-CN" altLang="en-US" sz="2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9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motivation of 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554" y="1143000"/>
            <a:ext cx="10134601" cy="14953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All the previous statistics verification tools check whether the counters of </a:t>
            </a:r>
            <a:r>
              <a:rPr lang="en-US" dirty="0">
                <a:solidFill>
                  <a:srgbClr val="FF0000"/>
                </a:solidFill>
              </a:rPr>
              <a:t>a individual flow</a:t>
            </a:r>
            <a:r>
              <a:rPr lang="en-US" dirty="0"/>
              <a:t> conform to the flow conservation principle.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A8550B-8CD2-4872-AF82-DD996043D6F2}"/>
              </a:ext>
            </a:extLst>
          </p:cNvPr>
          <p:cNvSpPr txBox="1"/>
          <p:nvPr/>
        </p:nvSpPr>
        <p:spPr>
          <a:xfrm>
            <a:off x="1027111" y="5686311"/>
            <a:ext cx="1021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An Open Question</a:t>
            </a:r>
            <a:r>
              <a:rPr lang="en-US" altLang="zh-CN" sz="2800" dirty="0">
                <a:solidFill>
                  <a:srgbClr val="0033CC"/>
                </a:solidFill>
              </a:rPr>
              <a:t>: </a:t>
            </a:r>
            <a:r>
              <a:rPr lang="en-US" altLang="zh-CN" sz="2800" b="1" dirty="0">
                <a:solidFill>
                  <a:srgbClr val="0033CC"/>
                </a:solidFill>
              </a:rPr>
              <a:t>Can we extend the flow conservation principle from </a:t>
            </a:r>
            <a:r>
              <a:rPr lang="en-US" altLang="zh-CN" sz="28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</a:t>
            </a:r>
            <a:r>
              <a:rPr lang="en-US" altLang="zh-CN" sz="2800" b="1" dirty="0">
                <a:solidFill>
                  <a:srgbClr val="0033CC"/>
                </a:solidFill>
              </a:rPr>
              <a:t> flows to a </a:t>
            </a:r>
            <a:r>
              <a:rPr lang="en-US" altLang="zh-CN" sz="28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US" altLang="zh-CN" sz="2800" b="1" dirty="0">
                <a:solidFill>
                  <a:srgbClr val="0033CC"/>
                </a:solidFill>
              </a:rPr>
              <a:t> of flows?  </a:t>
            </a:r>
            <a:endParaRPr lang="zh-CN" altLang="en-US" sz="2800" b="1" dirty="0">
              <a:solidFill>
                <a:srgbClr val="0033CC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22553" y="2741671"/>
            <a:ext cx="10134601" cy="14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spcBef>
                <a:spcPts val="600"/>
              </a:spcBef>
            </a:pPr>
            <a:r>
              <a:rPr lang="en-US" altLang="zh-CN" dirty="0"/>
              <a:t>However, applying the flow conservation principle for each individual flow has </a:t>
            </a:r>
            <a:r>
              <a:rPr lang="en-US" altLang="zh-CN" u="sng" dirty="0"/>
              <a:t>two serious limitations</a:t>
            </a:r>
            <a:r>
              <a:rPr lang="en-US" altLang="zh-CN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</a:rPr>
              <a:t>Limited Detection Scope</a:t>
            </a:r>
            <a:r>
              <a:rPr lang="en-US" altLang="zh-CN" dirty="0"/>
              <a:t>: miss some forwarding anomalies happening to flows that are not check.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</a:rPr>
              <a:t>High Flow Table Overhead</a:t>
            </a:r>
            <a:r>
              <a:rPr lang="en-US" altLang="zh-CN" dirty="0"/>
              <a:t>: install dedicated rules to collect the statistics of a specific flow.</a:t>
            </a:r>
            <a:endParaRPr lang="en-US" kern="0" dirty="0"/>
          </a:p>
          <a:p>
            <a:pPr marL="457200" lvl="1" indent="0">
              <a:spcBef>
                <a:spcPts val="600"/>
              </a:spcBef>
              <a:buFontTx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333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58991-1F8E-4773-A816-7699D781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12" y="1320800"/>
            <a:ext cx="7162800" cy="5105399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FOCES: Theoretical Construction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FOCES: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 it work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2188225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5|0.4|0.3|0.3|0.3|0.4|0.5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12482</TotalTime>
  <Words>3811</Words>
  <Application>Microsoft Office PowerPoint</Application>
  <PresentationFormat>自定义</PresentationFormat>
  <Paragraphs>577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Cambria Math</vt:lpstr>
      <vt:lpstr>Wingdings</vt:lpstr>
      <vt:lpstr>Default Design</vt:lpstr>
      <vt:lpstr>Equation</vt:lpstr>
      <vt:lpstr>FOCES: Detecting Forwarding Anomalies in Software Defined Networks</vt:lpstr>
      <vt:lpstr>Introduction</vt:lpstr>
      <vt:lpstr>Forwarding Anomaly</vt:lpstr>
      <vt:lpstr>Countermeasures</vt:lpstr>
      <vt:lpstr>Intuition of Statistics Verification</vt:lpstr>
      <vt:lpstr>Toy Example</vt:lpstr>
      <vt:lpstr>Toy Example</vt:lpstr>
      <vt:lpstr>The motivation of this work</vt:lpstr>
      <vt:lpstr>Outline</vt:lpstr>
      <vt:lpstr>FOCES: FlOw Counter Equation System</vt:lpstr>
      <vt:lpstr>FOCES: FlOw Counter Equation System</vt:lpstr>
      <vt:lpstr>For Example</vt:lpstr>
      <vt:lpstr>Does this method always work?</vt:lpstr>
      <vt:lpstr>For Example</vt:lpstr>
      <vt:lpstr>The Reason of this Failure</vt:lpstr>
      <vt:lpstr>The Reason of this Failure</vt:lpstr>
      <vt:lpstr>Analysis on Detectability</vt:lpstr>
      <vt:lpstr>Review the Failure Example</vt:lpstr>
      <vt:lpstr>Outline</vt:lpstr>
      <vt:lpstr>Make FOCES Work in Realistic Settings</vt:lpstr>
      <vt:lpstr>Threshold-based Detection Algorithm </vt:lpstr>
      <vt:lpstr>Making FOCES Scalable</vt:lpstr>
      <vt:lpstr>Making FOCES Scalable</vt:lpstr>
      <vt:lpstr>Outline</vt:lpstr>
      <vt:lpstr>Implementation</vt:lpstr>
      <vt:lpstr>Experiment Setup</vt:lpstr>
      <vt:lpstr>Functional Test</vt:lpstr>
      <vt:lpstr>Detection Precision vs. Number of Anomalies</vt:lpstr>
      <vt:lpstr>Detection Accuracy vs. Detection Threshold</vt:lpstr>
      <vt:lpstr>The Effectiveness of Slicing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Lee</dc:creator>
  <cp:lastModifiedBy>杨祚儒</cp:lastModifiedBy>
  <cp:revision>1231</cp:revision>
  <cp:lastPrinted>1601-01-01T00:00:00Z</cp:lastPrinted>
  <dcterms:created xsi:type="dcterms:W3CDTF">1601-01-01T00:00:00Z</dcterms:created>
  <dcterms:modified xsi:type="dcterms:W3CDTF">2018-07-05T07:58:16Z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