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5" r:id="rId5"/>
    <p:sldId id="296" r:id="rId6"/>
    <p:sldId id="311" r:id="rId7"/>
    <p:sldId id="320" r:id="rId8"/>
    <p:sldId id="325" r:id="rId9"/>
    <p:sldId id="319" r:id="rId10"/>
    <p:sldId id="321" r:id="rId11"/>
    <p:sldId id="322" r:id="rId12"/>
    <p:sldId id="323" r:id="rId13"/>
    <p:sldId id="317" r:id="rId14"/>
    <p:sldId id="324" r:id="rId15"/>
    <p:sldId id="310" r:id="rId16"/>
    <p:sldId id="316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879" autoAdjust="0"/>
  </p:normalViewPr>
  <p:slideViewPr>
    <p:cSldViewPr snapToGrid="0">
      <p:cViewPr varScale="1">
        <p:scale>
          <a:sx n="89" d="100"/>
          <a:sy n="89" d="100"/>
        </p:scale>
        <p:origin x="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39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79A58FD6-9F9D-472F-BAC5-DC79AF0F874E}" type="datetime1">
              <a:rPr lang="zh-CN" altLang="en-US" smtClean="0"/>
              <a:t>2025/1/2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7369B77-94AB-0344-9EBF-9DB9EE8D3ABC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D0F44F8-7870-48E0-8D1F-45263C5C7300}" type="datetime1">
              <a:rPr lang="zh-CN" altLang="en-US" smtClean="0"/>
              <a:t>2025/1/2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0775476F-A808-1F46-A368-07984F6DA22E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77552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13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0557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5020C-9F91-D458-86D2-91A09BE7C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B72FCA-EFBB-EAB7-CBD1-D8EFF9AB58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9BA26A-C74F-6279-E1B2-D912576D0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DBB9CB-676F-8EB0-BD89-1E43D8A0D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723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F9323-B751-1E6A-B8EA-A56DDACAD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CBA415-C902-6F0F-344E-95C5840CBA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CEB070-3B3C-2644-B6C2-30F65563B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6563C7-192D-8D93-9638-3B6EB2BB7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2525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AD8C6-B17F-5A5D-6175-63306DDD2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FEA0BC-DC2D-B29F-0E54-6B57D45B4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02A3AF-1D0E-5D91-EB08-19A2D67E9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4AE353-36AF-1E06-672D-5E4B0D392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1148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DA205-7087-631E-E720-ADDDC34A7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F347EC-1BA6-E5E1-F064-9B7C440994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0431F0-F50D-EBDB-2230-B6F410FC3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67E55-4A58-8E28-9668-B4FA19399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54094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B2434-1E7C-C37F-4157-2BB40AD2D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CED522A-9F4B-086C-EBD4-59A5FD8E0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B5E36A-BC1E-92C5-DC3E-47A90BF1E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DAA777-6B69-8094-54D0-048BB188C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8850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2775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包含文字、植物的图片&#10;&#10;说明已自动生成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椭圆形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 descr="包含文字的图片&#10;&#10;说明已自动生成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椭圆形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陶瓷、瓷器的图片&#10;&#10;说明已自动生成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zh-CN" sz="4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9" name="图片 8" descr="包含织物的图片&#10;&#10;说明已自动生成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花朵、植物的图片&#10;&#10;说明已自动生成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36" name="图片 35" descr="树的特写&#10;&#10;自动生成的中等可信度的说明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内容占位符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31" name="文本占位符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38" name="图片 37" descr="一簇花&#10;&#10;自动生成的可信度较低的说明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包含软体动物、昆虫的图片&#10;&#10;说明已自动生成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包含织物的图片&#10;&#10;说明已自动生成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长方形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花朵、植物的图片&#10;&#10;说明已自动生成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图片 9" descr="花的特写&#10;&#10;自动生成的可信度较低的说明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图片 11" descr="花的特写&#10;&#10;自动生成的可信度较低的说明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长方形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2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7" name="图片 6" descr="包含软体动物、昆虫的图片&#10;&#10;说明已自动生成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包含织物的图片&#10;&#10;说明已自动生成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长方形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一簇花&#10;&#10;自动生成的可信度较低的说明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zh-CN" sz="2400"/>
            </a:lvl1pPr>
            <a:lvl2pPr marL="228600">
              <a:buClr>
                <a:srgbClr val="73292A"/>
              </a:buClr>
              <a:defRPr lang="zh-CN" sz="2000"/>
            </a:lvl2pPr>
            <a:lvl3pPr marL="685800">
              <a:buClr>
                <a:srgbClr val="73292A"/>
              </a:buClr>
              <a:defRPr lang="zh-CN" sz="1800"/>
            </a:lvl3pPr>
            <a:lvl4pPr marL="1143000">
              <a:buClr>
                <a:srgbClr val="73292A"/>
              </a:buClr>
              <a:defRPr lang="zh-CN" sz="1600"/>
            </a:lvl4pPr>
            <a:lvl5pPr marL="1600200">
              <a:buClr>
                <a:srgbClr val="73292A"/>
              </a:buClr>
              <a:defRPr lang="zh-CN" sz="16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6" name="图片 5" descr="包含花朵、植物的图片&#10;&#10;说明已自动生成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文本占位符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zh-CN" sz="18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植物的特写&#10;&#10;自动生成的可信度较低的说明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图片 8" descr="包含被褥、织物的图片&#10;&#10;说明已自动生成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长方形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latin typeface="Microsoft YaHei UI Light" panose="020B0302020104020203" pitchFamily="34" charset="-79"/>
              <a:ea typeface="Microsoft YaHei UI Light"/>
              <a:cs typeface="Gill Sans Light" panose="020B0302020104020203" pitchFamily="34" charset="-79"/>
            </a:endParaRPr>
          </a:p>
        </p:txBody>
      </p:sp>
      <p:pic>
        <p:nvPicPr>
          <p:cNvPr id="15" name="图片 14" descr="包含陶瓷、瓷器的图片&#10;&#10;说明已自动生成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图片 16" descr="包含文字的图片&#10;&#10;说明已自动生成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绿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织物的图片&#10;&#10;说明已自动生成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长方形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6" name="图片 15" descr="包含花朵、植物的图片&#10;&#10;说明已自动生成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图片 18" descr="包含软体动物、昆虫的图片&#10;&#10;说明已自动生成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accent3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”</a:t>
            </a:r>
          </a:p>
        </p:txBody>
      </p:sp>
      <p:sp>
        <p:nvSpPr>
          <p:cNvPr id="28" name="文本占位符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6" name="图片占位符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5" name="文本占位符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图片占位符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8" name="文本占位符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4" name="图片占位符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7" name="图片占位符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2" name="文本占位符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zh-CN" sz="2800" kern="1200">
          <a:solidFill>
            <a:schemeClr val="accent3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400" kern="1200">
          <a:solidFill>
            <a:schemeClr val="accent3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000" kern="1200">
          <a:solidFill>
            <a:schemeClr val="accent3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5.png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Bilbil</a:t>
            </a:r>
            <a:r>
              <a:rPr lang="zh-CN" altLang="en-US" dirty="0"/>
              <a:t>评论数据分析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3795803"/>
            <a:ext cx="2999232" cy="438912"/>
          </a:xfrm>
        </p:spPr>
        <p:txBody>
          <a:bodyPr rtlCol="0">
            <a:normAutofit fontScale="92500"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何增辉、番能桐、蔡珣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079D-4374-9746-DDAE-A6EDBB568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1453-D5D9-C42B-A735-97CF3ECD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3.</a:t>
            </a:r>
            <a:r>
              <a:rPr lang="zh-CN" altLang="en-US" dirty="0"/>
              <a:t>分析数据、绘制图表</a:t>
            </a:r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1D4D3-A4B8-B3BF-7D6B-6541A6094B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9B6FAC-1141-F78E-BD1A-737C288CF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10</a:t>
            </a:fld>
            <a:endParaRPr 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1C472FE-6A5B-BD4F-0156-6153DA02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获赞与性别比例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饼图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E35C34-F3EF-D2B4-7588-A068F4092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241" y="2319211"/>
            <a:ext cx="5041647" cy="415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5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DEB4B-5F66-81AC-D549-0E8BA657B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D2CEE5-4D75-9199-DB87-F7372A1B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006214-43C4-ED6F-71B8-501283BFA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11</a:t>
            </a:fld>
            <a:endParaRPr 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CF1A90A-3813-54D1-2269-A4DB8FF4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173"/>
            <a:ext cx="10515600" cy="5785284"/>
          </a:xfrm>
        </p:spPr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获赞与性别比例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条形图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14F584-A5F0-4471-A21E-29B30880B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55" y="1182195"/>
            <a:ext cx="6035653" cy="48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总结和收获</a:t>
            </a:r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12</a:t>
            </a:fld>
            <a:endParaRPr 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A10403-7758-F805-2C34-31A1E575EEF1}"/>
              </a:ext>
            </a:extLst>
          </p:cNvPr>
          <p:cNvSpPr txBox="1"/>
          <p:nvPr/>
        </p:nvSpPr>
        <p:spPr>
          <a:xfrm>
            <a:off x="2485450" y="2715768"/>
            <a:ext cx="75361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何增辉：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谢谢</a:t>
            </a:r>
            <a:r>
              <a:rPr lang="zh-CN" altLang="en-US" dirty="0"/>
              <a:t>观看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3277054" cy="284378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2024/12/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/>
              </a:rPr>
              <a:t>目录</a:t>
            </a:r>
            <a:endParaRPr lang="zh-CN" dirty="0">
              <a:solidFill>
                <a:schemeClr val="accent3"/>
              </a:solidFill>
              <a:latin typeface="Microsoft YaHei UI" panose="02020602080505020303" pitchFamily="18" charset="77"/>
              <a:ea typeface="Microsoft YaHei UI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A</a:t>
            </a:r>
          </a:p>
        </p:txBody>
      </p:sp>
      <p:pic>
        <p:nvPicPr>
          <p:cNvPr id="10" name="图片 9" descr="花叶主题色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图片 1928" descr="花叶主题色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Calibri"/>
                <a:hlinkClick r:id="rId5" action="ppaction://hlinksldjump"/>
              </a:rPr>
              <a:t>1.</a:t>
            </a:r>
            <a:r>
              <a:rPr lang="zh-CN" altLang="en-US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Calibri"/>
                <a:hlinkClick r:id="rId5" action="ppaction://hlinksldjump"/>
              </a:rPr>
              <a:t>爬取数据</a:t>
            </a:r>
            <a:endParaRPr lang="en-US" altLang="zh-CN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Calibri"/>
            </a:endParaRPr>
          </a:p>
          <a:p>
            <a:pPr rtl="0"/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Calibri"/>
                <a:hlinkClick r:id="rId6" action="ppaction://hlinksldjump"/>
              </a:rPr>
              <a:t>2.</a:t>
            </a:r>
            <a:r>
              <a:rPr lang="zh-CN" altLang="en-US" dirty="0">
                <a:latin typeface="Microsoft YaHei UI Light" panose="020B0302020104020203" pitchFamily="34" charset="0"/>
                <a:ea typeface="Microsoft YaHei UI Light"/>
                <a:cs typeface="Calibri"/>
                <a:hlinkClick r:id="rId6" action="ppaction://hlinksldjump"/>
              </a:rPr>
              <a:t>保存数据</a:t>
            </a:r>
            <a:endParaRPr lang="en-US" altLang="zh-CN" dirty="0">
              <a:latin typeface="Microsoft YaHei UI Light" panose="020B0302020104020203" pitchFamily="34" charset="0"/>
              <a:ea typeface="Microsoft YaHei UI Light"/>
              <a:cs typeface="Calibri"/>
            </a:endParaRPr>
          </a:p>
          <a:p>
            <a:pPr rtl="0"/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Calibri"/>
                <a:hlinkClick r:id="rId7" action="ppaction://hlinksldjump"/>
              </a:rPr>
              <a:t>3. </a:t>
            </a:r>
            <a:r>
              <a:rPr lang="zh-CN" altLang="en-US" dirty="0">
                <a:latin typeface="Microsoft YaHei UI Light" panose="020B0302020104020203" pitchFamily="34" charset="0"/>
                <a:ea typeface="Microsoft YaHei UI Light"/>
                <a:cs typeface="Calibri"/>
                <a:hlinkClick r:id="rId7" action="ppaction://hlinksldjump"/>
              </a:rPr>
              <a:t>分析数据、绘制图表</a:t>
            </a:r>
            <a:endParaRPr lang="en-US" altLang="zh-CN" dirty="0">
              <a:latin typeface="Microsoft YaHei UI Light" panose="020B0302020104020203" pitchFamily="34" charset="0"/>
              <a:ea typeface="Microsoft YaHei UI Light"/>
              <a:cs typeface="Calibri"/>
            </a:endParaRPr>
          </a:p>
          <a:p>
            <a:pPr rtl="0"/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Calibri"/>
                <a:hlinkClick r:id="rId8" action="ppaction://hlinksldjump"/>
              </a:rPr>
              <a:t>4.</a:t>
            </a:r>
            <a:r>
              <a:rPr lang="zh-CN" altLang="en-US" dirty="0">
                <a:latin typeface="Microsoft YaHei UI Light" panose="020B0302020104020203" pitchFamily="34" charset="0"/>
                <a:ea typeface="Microsoft YaHei UI Light"/>
                <a:cs typeface="Calibri"/>
                <a:hlinkClick r:id="rId8" action="ppaction://hlinksldjump"/>
              </a:rPr>
              <a:t>总结和收货</a:t>
            </a:r>
            <a:endParaRPr lang="en-US" altLang="zh-CN" dirty="0">
              <a:latin typeface="Microsoft YaHei UI Light" panose="020B0302020104020203" pitchFamily="34" charset="0"/>
              <a:ea typeface="Microsoft YaHei UI Light"/>
              <a:cs typeface="Calibri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1.</a:t>
            </a:r>
            <a:r>
              <a:rPr lang="zh-CN" altLang="en-US" dirty="0"/>
              <a:t>爬取数据</a:t>
            </a:r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3</a:t>
            </a:fld>
            <a:endParaRPr 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130254B-F6BE-7FFC-48D1-7A337AD9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1.1.</a:t>
            </a:r>
            <a:r>
              <a:rPr lang="zh-CN" altLang="en-US" dirty="0"/>
              <a:t>伪造请求头：</a:t>
            </a:r>
            <a:r>
              <a:rPr lang="en-US" altLang="zh-CN" dirty="0"/>
              <a:t>headers()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1.2.</a:t>
            </a:r>
            <a:r>
              <a:rPr lang="zh-CN" altLang="en-US" dirty="0"/>
              <a:t>获取</a:t>
            </a:r>
            <a:r>
              <a:rPr lang="en-US" altLang="zh-CN" dirty="0"/>
              <a:t>response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341696-99A7-7DA7-6DBB-E57A8D97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60" y="2415044"/>
            <a:ext cx="9345630" cy="1077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283BBD-DCB9-CCE1-82CB-93D45F8E8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060" y="4241801"/>
            <a:ext cx="9494874" cy="92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50BE5-3197-1E59-F83F-C2C53864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197"/>
            <a:ext cx="10515600" cy="5515260"/>
          </a:xfrm>
        </p:spPr>
        <p:txBody>
          <a:bodyPr/>
          <a:lstStyle/>
          <a:p>
            <a:pPr lvl="1"/>
            <a:r>
              <a:rPr lang="en-US" altLang="zh-CN" dirty="0"/>
              <a:t>1.3.</a:t>
            </a:r>
            <a:r>
              <a:rPr lang="zh-CN" altLang="en-US" dirty="0"/>
              <a:t>通过</a:t>
            </a:r>
            <a:r>
              <a:rPr lang="en-US" altLang="zh-CN" dirty="0" err="1"/>
              <a:t>json</a:t>
            </a:r>
            <a:r>
              <a:rPr lang="en-US" altLang="zh-CN" dirty="0"/>
              <a:t>()</a:t>
            </a:r>
            <a:r>
              <a:rPr lang="zh-CN" altLang="en-US" dirty="0"/>
              <a:t>函数获取</a:t>
            </a:r>
            <a:r>
              <a:rPr lang="en-US" altLang="zh-CN" dirty="0"/>
              <a:t>items: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1.4.</a:t>
            </a:r>
            <a:r>
              <a:rPr lang="zh-CN" altLang="en-US" dirty="0"/>
              <a:t>到此你已经爬取到了网页的信息，信息存储在你的</a:t>
            </a:r>
            <a:r>
              <a:rPr lang="en-US" altLang="zh-CN" dirty="0"/>
              <a:t>items</a:t>
            </a:r>
            <a:r>
              <a:rPr lang="zh-CN" altLang="en-US" dirty="0"/>
              <a:t>中，可用</a:t>
            </a:r>
            <a:r>
              <a:rPr lang="en-US" altLang="zh-CN" dirty="0"/>
              <a:t>for</a:t>
            </a:r>
            <a:r>
              <a:rPr lang="zh-CN" altLang="en-US" dirty="0"/>
              <a:t>循环显示每个</a:t>
            </a:r>
            <a:r>
              <a:rPr lang="en-US" altLang="zh-CN" dirty="0"/>
              <a:t>item</a:t>
            </a:r>
            <a:r>
              <a:rPr lang="zh-CN" altLang="en-US" dirty="0"/>
              <a:t>对应的内容：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7CB851-4344-5495-2AAE-D242F4E93D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8F0117-2796-3453-00EE-335613E34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pPr rtl="0"/>
              <a:t>4</a:t>
            </a:fld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7E66E5-11B7-AB73-C98D-4A9A2D0C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80" y="1168390"/>
            <a:ext cx="7195059" cy="8699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6B8CAB-F63E-E020-A709-463799116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52" y="3438826"/>
            <a:ext cx="7269487" cy="234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0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DCD87-128F-E4D3-6CA9-554C72CF6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3C314-4736-9014-2681-4C9B19055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197"/>
            <a:ext cx="10515600" cy="5515260"/>
          </a:xfrm>
        </p:spPr>
        <p:txBody>
          <a:bodyPr/>
          <a:lstStyle/>
          <a:p>
            <a:pPr lvl="1"/>
            <a:r>
              <a:rPr lang="en-US" altLang="zh-CN" dirty="0"/>
              <a:t>1.5.</a:t>
            </a:r>
            <a:r>
              <a:rPr lang="zh-CN" altLang="en-US" dirty="0"/>
              <a:t>爬取结束统计爬取评论条数：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74BD27-DF19-255D-C129-43B4985515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1E3538-D731-AB9C-C4E3-3AE79EB6AB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pPr rtl="0"/>
              <a:t>5</a:t>
            </a:fld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6C8BCF-910A-22DC-9C99-154A1102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04" y="1427970"/>
            <a:ext cx="9641055" cy="30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0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CD987-CE4D-5C88-BB97-C1B7FACF7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79587-D143-DBE3-F6AA-7AC97FA0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2.</a:t>
            </a:r>
            <a:r>
              <a:rPr lang="zh-CN" altLang="en-US" dirty="0"/>
              <a:t>保存数据</a:t>
            </a:r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B09E25-08AD-3D6E-9F4F-ACFD21340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C5A608-3B79-EFEE-B804-EE64F94D3C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93E0135-8368-4E0E-23CE-3A3AD7B2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</a:t>
            </a:r>
            <a:r>
              <a:rPr lang="zh-CN" altLang="en-US" dirty="0"/>
              <a:t>存入</a:t>
            </a:r>
            <a:r>
              <a:rPr lang="en-US" altLang="zh-CN" dirty="0"/>
              <a:t>.csv</a:t>
            </a:r>
            <a:r>
              <a:rPr lang="zh-CN" altLang="en-US" dirty="0"/>
              <a:t>文件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通过</a:t>
            </a:r>
            <a:r>
              <a:rPr lang="en-US" altLang="zh-CN" sz="1600" dirty="0"/>
              <a:t>with open()</a:t>
            </a:r>
            <a:r>
              <a:rPr lang="zh-CN" altLang="en-US" sz="1600" dirty="0"/>
              <a:t>打开文件，创建一个</a:t>
            </a:r>
            <a:r>
              <a:rPr lang="en-US" altLang="zh-CN" sz="1600" dirty="0" err="1"/>
              <a:t>DictWriter</a:t>
            </a:r>
            <a:r>
              <a:rPr lang="zh-CN" altLang="en-US" sz="1600" dirty="0"/>
              <a:t>对象，</a:t>
            </a:r>
            <a:r>
              <a:rPr lang="en-US" altLang="zh-CN" sz="1600" dirty="0" err="1"/>
              <a:t>witeheader</a:t>
            </a:r>
            <a:r>
              <a:rPr lang="en-US" altLang="zh-CN" sz="1600" dirty="0"/>
              <a:t>()</a:t>
            </a:r>
            <a:r>
              <a:rPr lang="zh-CN" altLang="en-US" sz="1600" dirty="0"/>
              <a:t>写入表头，写入</a:t>
            </a:r>
            <a:r>
              <a:rPr lang="en-US" altLang="zh-CN" sz="1600" dirty="0" err="1"/>
              <a:t>dit</a:t>
            </a:r>
            <a:r>
              <a:rPr lang="en-US" altLang="zh-CN" sz="1600" dirty="0"/>
              <a:t>{}</a:t>
            </a:r>
            <a:r>
              <a:rPr lang="zh-CN" altLang="en-US" sz="1600" dirty="0"/>
              <a:t>字典，一个字典代表文件中的一行。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31FE15-1D68-AC8F-EA75-44B5CC64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28" y="2845324"/>
            <a:ext cx="7287879" cy="31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0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046B9-7C40-2262-C183-44170BC6B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E42B25-0CC5-BBDA-4391-1A6CB66113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7AD537-6E50-FA36-992B-EE0D1102B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7</a:t>
            </a:fld>
            <a:endParaRPr 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DBE8ACE-99BE-1D8E-DBDD-DAE6D1CF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56" y="708706"/>
            <a:ext cx="10674648" cy="5428207"/>
          </a:xfrm>
        </p:spPr>
        <p:txBody>
          <a:bodyPr/>
          <a:lstStyle/>
          <a:p>
            <a:r>
              <a:rPr lang="en-US" altLang="zh-CN" dirty="0"/>
              <a:t>2.2.</a:t>
            </a:r>
            <a:r>
              <a:rPr lang="zh-CN" altLang="en-US" dirty="0"/>
              <a:t>存入</a:t>
            </a:r>
            <a:r>
              <a:rPr lang="en-US" altLang="zh-CN" dirty="0"/>
              <a:t>excel</a:t>
            </a:r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excel</a:t>
            </a:r>
            <a:r>
              <a:rPr lang="zh-CN" altLang="en-US" sz="1800" dirty="0"/>
              <a:t>的数据选项卡中有将</a:t>
            </a:r>
            <a:r>
              <a:rPr lang="en-US" altLang="zh-CN" sz="1800" dirty="0"/>
              <a:t>.csv</a:t>
            </a:r>
            <a:r>
              <a:rPr lang="zh-CN" altLang="en-US" sz="1800" dirty="0"/>
              <a:t>文件转换为</a:t>
            </a:r>
            <a:r>
              <a:rPr lang="en-US" altLang="zh-CN" sz="1800" dirty="0"/>
              <a:t>excel</a:t>
            </a:r>
            <a:r>
              <a:rPr lang="zh-CN" altLang="en-US" sz="1800" dirty="0"/>
              <a:t>表的功能。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2E9992-076D-7485-B961-87C69CD8B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44" y="1705537"/>
            <a:ext cx="7229283" cy="35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5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7CC7B-F03B-0EA7-B004-15F40D2EE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A01CF4-5F43-1570-66CC-FACD3048A1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7EA62A-70E6-EC3D-8052-9A999A54D2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01F3D56-EC8B-50EF-A02D-96B1C7DD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56" y="708706"/>
            <a:ext cx="10674648" cy="5428207"/>
          </a:xfrm>
        </p:spPr>
        <p:txBody>
          <a:bodyPr/>
          <a:lstStyle/>
          <a:p>
            <a:r>
              <a:rPr lang="en-US" altLang="zh-CN" dirty="0"/>
              <a:t>2.3.</a:t>
            </a:r>
            <a:r>
              <a:rPr lang="zh-CN" altLang="en-US" dirty="0"/>
              <a:t>存入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这里用</a:t>
            </a:r>
            <a:r>
              <a:rPr lang="en-US" altLang="zh-CN" dirty="0" err="1"/>
              <a:t>navicat</a:t>
            </a:r>
            <a:r>
              <a:rPr lang="zh-CN" altLang="en-US" dirty="0"/>
              <a:t>显示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sz="1800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F8DD8E-10CA-83F9-15BE-99823389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03" y="1802990"/>
            <a:ext cx="9266739" cy="44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4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BE654-9506-DC96-EBAF-96EF884F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846"/>
            <a:ext cx="10226654" cy="5889611"/>
          </a:xfrm>
        </p:spPr>
        <p:txBody>
          <a:bodyPr/>
          <a:lstStyle/>
          <a:p>
            <a:r>
              <a:rPr lang="en-US" altLang="zh-CN" dirty="0"/>
              <a:t>2.4.</a:t>
            </a:r>
            <a:r>
              <a:rPr lang="zh-CN" altLang="en-US" dirty="0"/>
              <a:t>加入</a:t>
            </a:r>
            <a:r>
              <a:rPr lang="en-US" altLang="zh-CN" dirty="0"/>
              <a:t>neo4j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B34163-A2F6-0937-1F00-F6124852F7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FAB0F0-1546-F7CB-44C1-1E38E804E3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pPr rtl="0"/>
              <a:t>9</a:t>
            </a:fld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67618C-B503-EA65-A8EC-2E87E867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3356"/>
            <a:ext cx="8119135" cy="507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3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Microsoft YaHei UI"/>
        <a:ea typeface="Microsoft Ya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55_TF56410444_Win32" id="{A4D9143D-2DD8-4C57-9D80-ED5B7B13DA5D}" vid="{0CBF3EE4-A473-447D-B4ED-E95D27661F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{5B30C585-1381-48E8-A584-8BB1D308D0CE}tf56410444_win32</Template>
  <TotalTime>171</TotalTime>
  <Words>283</Words>
  <Application>Microsoft Office PowerPoint</Application>
  <PresentationFormat>宽屏</PresentationFormat>
  <Paragraphs>113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Microsoft YaHei UI</vt:lpstr>
      <vt:lpstr>Microsoft YaHei UI Light</vt:lpstr>
      <vt:lpstr>Arial</vt:lpstr>
      <vt:lpstr>Wingdings</vt:lpstr>
      <vt:lpstr>Office 主题</vt:lpstr>
      <vt:lpstr>Bilbil评论数据分析</vt:lpstr>
      <vt:lpstr>目录</vt:lpstr>
      <vt:lpstr>1.爬取数据</vt:lpstr>
      <vt:lpstr>PowerPoint 演示文稿</vt:lpstr>
      <vt:lpstr>PowerPoint 演示文稿</vt:lpstr>
      <vt:lpstr>2.保存数据</vt:lpstr>
      <vt:lpstr>PowerPoint 演示文稿</vt:lpstr>
      <vt:lpstr>PowerPoint 演示文稿</vt:lpstr>
      <vt:lpstr>PowerPoint 演示文稿</vt:lpstr>
      <vt:lpstr>3.分析数据、绘制图表</vt:lpstr>
      <vt:lpstr>PowerPoint 演示文稿</vt:lpstr>
      <vt:lpstr>总结和收获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增辉 何</dc:creator>
  <cp:lastModifiedBy>增辉 何</cp:lastModifiedBy>
  <cp:revision>13</cp:revision>
  <dcterms:created xsi:type="dcterms:W3CDTF">2024-12-27T03:19:12Z</dcterms:created>
  <dcterms:modified xsi:type="dcterms:W3CDTF">2025-01-02T08:04:28Z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