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296" r:id="rId6"/>
    <p:sldId id="311" r:id="rId7"/>
    <p:sldId id="320" r:id="rId8"/>
    <p:sldId id="325" r:id="rId9"/>
    <p:sldId id="319" r:id="rId10"/>
    <p:sldId id="321" r:id="rId11"/>
    <p:sldId id="322" r:id="rId12"/>
    <p:sldId id="323" r:id="rId13"/>
    <p:sldId id="317" r:id="rId14"/>
    <p:sldId id="324" r:id="rId15"/>
    <p:sldId id="329" r:id="rId16"/>
    <p:sldId id="327" r:id="rId17"/>
    <p:sldId id="316" r:id="rId18"/>
    <p:sldId id="328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879" autoAdjust="0"/>
  </p:normalViewPr>
  <p:slideViewPr>
    <p:cSldViewPr snapToGrid="0">
      <p:cViewPr varScale="1">
        <p:scale>
          <a:sx n="89" d="100"/>
          <a:sy n="89" d="100"/>
        </p:scale>
        <p:origin x="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2025/1/3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2025/1/3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31989-6C36-1B9C-492B-A7110F37F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433FDC-948E-0175-552C-F04B0F524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012452-C80C-EAA0-6F00-B233D6FA8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5BCFD-55E1-75D7-F451-EE9163F1D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791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1036-C863-A5B9-3242-36653667C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A34F4E-D9AA-3B38-6808-6DDB932FF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875970-D62B-B37A-E68A-20003B800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A9EBE-67FD-196B-2B6F-ABEC45596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141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0557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5020C-9F91-D458-86D2-91A09BE7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B72FCA-EFBB-EAB7-CBD1-D8EFF9AB5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9BA26A-C74F-6279-E1B2-D912576D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BB9CB-676F-8EB0-BD89-1E43D8A0D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723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9323-B751-1E6A-B8EA-A56DDACA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BA415-C902-6F0F-344E-95C5840CB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CEB070-3B3C-2644-B6C2-30F65563B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563C7-192D-8D93-9638-3B6EB2BB7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2525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AD8C6-B17F-5A5D-6175-63306DDD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FEA0BC-DC2D-B29F-0E54-6B57D45B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02A3AF-1D0E-5D91-EB08-19A2D67E9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AE353-36AF-1E06-672D-5E4B0D392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1148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DA205-7087-631E-E720-ADDDC34A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347EC-1BA6-E5E1-F064-9B7C44099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0431F0-F50D-EBDB-2230-B6F410FC3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67E55-4A58-8E28-9668-B4FA19399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09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2434-1E7C-C37F-4157-2BB40AD2D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ED522A-9F4B-086C-EBD4-59A5FD8E0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B5E36A-BC1E-92C5-DC3E-47A90BF1E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AA777-6B69-8094-54D0-048BB188C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850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018CB-E377-18F8-B96D-02B0BBED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D26F82-462A-B71C-A18B-B8814D1C7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82CB88-3E83-D86D-28FF-75BDDA144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D8EF3-E98F-5482-AEF8-2697D12BC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7663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5.pn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Bilbil</a:t>
            </a:r>
            <a:r>
              <a:rPr lang="zh-CN" altLang="en-US" dirty="0"/>
              <a:t>评论数据分析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3795803"/>
            <a:ext cx="2999232" cy="43891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何增辉、唐龙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079D-4374-9746-DDAE-A6EDBB56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1453-D5D9-C42B-A735-97CF3ECD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3.</a:t>
            </a:r>
            <a:r>
              <a:rPr lang="zh-CN" altLang="en-US" dirty="0"/>
              <a:t>分析数据、绘制图表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1D4D3-A4B8-B3BF-7D6B-6541A6094B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B6FAC-1141-F78E-BD1A-737C288CF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1C472FE-6A5B-BD4F-0156-6153DA02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获赞与性别比例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饼图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E35C34-F3EF-D2B4-7588-A068F409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7" y="2319211"/>
            <a:ext cx="5041647" cy="41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B4B-5F66-81AC-D549-0E8BA657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2CEE5-4D75-9199-DB87-F7372A1B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06214-43C4-ED6F-71B8-501283BFA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CF1A90A-3813-54D1-2269-A4DB8FF4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73"/>
            <a:ext cx="10515600" cy="5785284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获赞与性别比例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条形图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14F584-A5F0-4471-A21E-29B30880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5" y="1182195"/>
            <a:ext cx="6035653" cy="48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19696-71CD-901D-8312-4CC06904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351F93-7E10-E404-9E2F-BAA804033F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4E420C-E1A0-63DD-91EC-54D9F9859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DC3852-43D7-F759-944A-A623207B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73"/>
            <a:ext cx="10515600" cy="5785284"/>
          </a:xfrm>
        </p:spPr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用户经验与获赞数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条形图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85604-ED02-63E0-8E39-1999E9EA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067" y="1188620"/>
            <a:ext cx="5432114" cy="45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7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CFB5-08C6-A65A-E965-738A34FE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80AB-6631-10D7-FEBE-4EC566F2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上传</a:t>
            </a:r>
            <a:r>
              <a:rPr lang="en-US" altLang="zh-CN" dirty="0" err="1"/>
              <a:t>github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2BA4D8-D732-7B8B-C635-0A961A19A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9E6DD-15AE-3C2F-0A07-51B8B17DFE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9B6D973-5196-1A3E-AF14-018D063D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42B710-6EE1-8DA4-8A63-CF75B3B3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17" y="1437187"/>
            <a:ext cx="7143285" cy="44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37" y="2575508"/>
            <a:ext cx="3050046" cy="178169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总结和收获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D0AF5-127D-8464-67A3-2F3151333A0E}"/>
              </a:ext>
            </a:extLst>
          </p:cNvPr>
          <p:cNvSpPr txBox="1"/>
          <p:nvPr/>
        </p:nvSpPr>
        <p:spPr>
          <a:xfrm>
            <a:off x="7210872" y="668922"/>
            <a:ext cx="31666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何增辉：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通过此次项目系统的回顾了之前学的知识，对的数据的爬取和分析有了更多的了解。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唐龙：对数据</a:t>
            </a:r>
            <a:r>
              <a:rPr lang="en-US" altLang="zh-CN" dirty="0"/>
              <a:t>·</a:t>
            </a:r>
            <a:r>
              <a:rPr lang="zh-CN" altLang="en-US" dirty="0"/>
              <a:t>爬取有了更深的了解，更熟悉了对</a:t>
            </a:r>
            <a:r>
              <a:rPr lang="en-US" altLang="zh-CN" dirty="0" err="1"/>
              <a:t>msql</a:t>
            </a:r>
            <a:r>
              <a:rPr lang="zh-CN" altLang="en-US" dirty="0"/>
              <a:t>和</a:t>
            </a:r>
            <a:r>
              <a:rPr lang="en-US" altLang="zh-CN" dirty="0"/>
              <a:t>neo4j</a:t>
            </a:r>
            <a:r>
              <a:rPr lang="zh-CN" altLang="en-US"/>
              <a:t>的使用。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20825-79B4-E06B-6C11-70F42FD9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63396-B51D-F043-2557-A5F6BE6F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谢谢</a:t>
            </a:r>
            <a:r>
              <a:rPr lang="zh-CN" altLang="en-US" dirty="0"/>
              <a:t>观看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79101D6-8A0B-50E3-3E81-8AF47BB8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277054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/>
              <a:t>2024/1/3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020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</a:rPr>
              <a:t>目录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A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Calibri"/>
                <a:hlinkClick r:id="rId5" action="ppaction://hlinksldjump"/>
              </a:rPr>
              <a:t>1.</a:t>
            </a:r>
            <a:r>
              <a:rPr lang="zh-CN" altLang="en-US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Calibri"/>
                <a:hlinkClick r:id="rId5" action="ppaction://hlinksldjump"/>
              </a:rPr>
              <a:t>爬取数据</a:t>
            </a:r>
            <a:endParaRPr lang="en-US" alt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6" action="ppaction://hlinksldjump"/>
              </a:rPr>
              <a:t>2.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6" action="ppaction://hlinksldjump"/>
              </a:rPr>
              <a:t>保存数据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7" action="ppaction://hlinksldjump"/>
              </a:rPr>
              <a:t>3. 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7" action="ppaction://hlinksldjump"/>
              </a:rPr>
              <a:t>分析数据、绘制图表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8" action="ppaction://hlinksldjump"/>
              </a:rPr>
              <a:t>4.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8" action="ppaction://hlinksldjump"/>
              </a:rPr>
              <a:t>总结和收获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1.</a:t>
            </a:r>
            <a:r>
              <a:rPr lang="zh-CN" altLang="en-US" dirty="0"/>
              <a:t>爬取数据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3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30254B-F6BE-7FFC-48D1-7A337AD9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1.1.</a:t>
            </a:r>
            <a:r>
              <a:rPr lang="zh-CN" altLang="en-US" dirty="0"/>
              <a:t>伪造请求头：</a:t>
            </a:r>
            <a:r>
              <a:rPr lang="en-US" altLang="zh-CN" dirty="0"/>
              <a:t>headers()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1.2.</a:t>
            </a:r>
            <a:r>
              <a:rPr lang="zh-CN" altLang="en-US" dirty="0"/>
              <a:t>获取</a:t>
            </a:r>
            <a:r>
              <a:rPr lang="en-US" altLang="zh-CN" dirty="0"/>
              <a:t>response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41696-99A7-7DA7-6DBB-E57A8D97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0" y="2415044"/>
            <a:ext cx="9345630" cy="1077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283BBD-DCB9-CCE1-82CB-93D45F8E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060" y="4241801"/>
            <a:ext cx="9494874" cy="9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50BE5-3197-1E59-F83F-C2C53864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97"/>
            <a:ext cx="10515600" cy="5515260"/>
          </a:xfrm>
        </p:spPr>
        <p:txBody>
          <a:bodyPr/>
          <a:lstStyle/>
          <a:p>
            <a:pPr lvl="1"/>
            <a:r>
              <a:rPr lang="en-US" altLang="zh-CN" dirty="0"/>
              <a:t>1.3.</a:t>
            </a:r>
            <a:r>
              <a:rPr lang="zh-CN" altLang="en-US" dirty="0"/>
              <a:t>通过</a:t>
            </a:r>
            <a:r>
              <a:rPr lang="en-US" altLang="zh-CN" dirty="0" err="1"/>
              <a:t>json</a:t>
            </a:r>
            <a:r>
              <a:rPr lang="en-US" altLang="zh-CN" dirty="0"/>
              <a:t>()</a:t>
            </a:r>
            <a:r>
              <a:rPr lang="zh-CN" altLang="en-US" dirty="0"/>
              <a:t>函数获取</a:t>
            </a:r>
            <a:r>
              <a:rPr lang="en-US" altLang="zh-CN" dirty="0"/>
              <a:t>items: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1.4.</a:t>
            </a:r>
            <a:r>
              <a:rPr lang="zh-CN" altLang="en-US" dirty="0"/>
              <a:t>到此你已经爬取到了网页的信息，信息存储在你的</a:t>
            </a:r>
            <a:r>
              <a:rPr lang="en-US" altLang="zh-CN" dirty="0"/>
              <a:t>items</a:t>
            </a:r>
            <a:r>
              <a:rPr lang="zh-CN" altLang="en-US" dirty="0"/>
              <a:t>中，可用</a:t>
            </a:r>
            <a:r>
              <a:rPr lang="en-US" altLang="zh-CN" dirty="0"/>
              <a:t>for</a:t>
            </a:r>
            <a:r>
              <a:rPr lang="zh-CN" altLang="en-US" dirty="0"/>
              <a:t>循环显示每个</a:t>
            </a:r>
            <a:r>
              <a:rPr lang="en-US" altLang="zh-CN" dirty="0"/>
              <a:t>item</a:t>
            </a:r>
            <a:r>
              <a:rPr lang="zh-CN" altLang="en-US" dirty="0"/>
              <a:t>对应的内容：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CB851-4344-5495-2AAE-D242F4E93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8F0117-2796-3453-00EE-335613E34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4</a:t>
            </a:fld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E66E5-11B7-AB73-C98D-4A9A2D0C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80" y="1168390"/>
            <a:ext cx="7195059" cy="869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8CAB-F63E-E020-A709-46379911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52" y="3438826"/>
            <a:ext cx="7269487" cy="23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DCD87-128F-E4D3-6CA9-554C72CF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C314-4736-9014-2681-4C9B1905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97"/>
            <a:ext cx="10515600" cy="5515260"/>
          </a:xfrm>
        </p:spPr>
        <p:txBody>
          <a:bodyPr/>
          <a:lstStyle/>
          <a:p>
            <a:pPr lvl="1"/>
            <a:r>
              <a:rPr lang="en-US" altLang="zh-CN" dirty="0"/>
              <a:t>1.5.</a:t>
            </a:r>
            <a:r>
              <a:rPr lang="zh-CN" altLang="en-US" dirty="0"/>
              <a:t>爬取结束统计爬取评论条数：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4BD27-DF19-255D-C129-43B4985515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3538-D731-AB9C-C4E3-3AE79EB6A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6C8BCF-910A-22DC-9C99-154A1102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04" y="1427970"/>
            <a:ext cx="9641055" cy="30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D987-CE4D-5C88-BB97-C1B7FACF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9587-D143-DBE3-F6AA-7AC97FA0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2.</a:t>
            </a:r>
            <a:r>
              <a:rPr lang="zh-CN" altLang="en-US" dirty="0"/>
              <a:t>保存数据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09E25-08AD-3D6E-9F4F-ACFD21340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5A608-3B79-EFEE-B804-EE64F94D3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93E0135-8368-4E0E-23CE-3A3AD7B2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</a:t>
            </a:r>
            <a:r>
              <a:rPr lang="zh-CN" altLang="en-US" dirty="0"/>
              <a:t>存入</a:t>
            </a:r>
            <a:r>
              <a:rPr lang="en-US" altLang="zh-CN" dirty="0"/>
              <a:t>.csv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通过</a:t>
            </a:r>
            <a:r>
              <a:rPr lang="en-US" altLang="zh-CN" sz="1600" dirty="0"/>
              <a:t>with open()</a:t>
            </a:r>
            <a:r>
              <a:rPr lang="zh-CN" altLang="en-US" sz="1600" dirty="0"/>
              <a:t>打开文件，创建一个</a:t>
            </a:r>
            <a:r>
              <a:rPr lang="en-US" altLang="zh-CN" sz="1600" dirty="0" err="1"/>
              <a:t>DictWriter</a:t>
            </a:r>
            <a:r>
              <a:rPr lang="zh-CN" altLang="en-US" sz="1600" dirty="0"/>
              <a:t>对象，</a:t>
            </a:r>
            <a:r>
              <a:rPr lang="en-US" altLang="zh-CN" sz="1600" dirty="0" err="1"/>
              <a:t>witeheader</a:t>
            </a:r>
            <a:r>
              <a:rPr lang="en-US" altLang="zh-CN" sz="1600" dirty="0"/>
              <a:t>()</a:t>
            </a:r>
            <a:r>
              <a:rPr lang="zh-CN" altLang="en-US" sz="1600" dirty="0"/>
              <a:t>写入表头，写入</a:t>
            </a:r>
            <a:r>
              <a:rPr lang="en-US" altLang="zh-CN" sz="1600" dirty="0" err="1"/>
              <a:t>dit</a:t>
            </a:r>
            <a:r>
              <a:rPr lang="en-US" altLang="zh-CN" sz="1600" dirty="0"/>
              <a:t>{}</a:t>
            </a:r>
            <a:r>
              <a:rPr lang="zh-CN" altLang="en-US" sz="1600" dirty="0"/>
              <a:t>字典，一个字典代表文件中的一行。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31FE15-1D68-AC8F-EA75-44B5CC64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28" y="2845324"/>
            <a:ext cx="7287879" cy="31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46B9-7C40-2262-C183-44170BC6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42B25-0CC5-BBDA-4391-1A6CB6611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AD537-6E50-FA36-992B-EE0D1102B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7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DBE8ACE-99BE-1D8E-DBDD-DAE6D1CF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56" y="708706"/>
            <a:ext cx="10674648" cy="5428207"/>
          </a:xfrm>
        </p:spPr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存入</a:t>
            </a:r>
            <a:r>
              <a:rPr lang="en-US" altLang="zh-CN" dirty="0"/>
              <a:t>excel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excel</a:t>
            </a:r>
            <a:r>
              <a:rPr lang="zh-CN" altLang="en-US" sz="1800" dirty="0"/>
              <a:t>的数据选项卡中有将</a:t>
            </a:r>
            <a:r>
              <a:rPr lang="en-US" altLang="zh-CN" sz="1800" dirty="0"/>
              <a:t>.csv</a:t>
            </a:r>
            <a:r>
              <a:rPr lang="zh-CN" altLang="en-US" sz="1800" dirty="0"/>
              <a:t>文件转换为</a:t>
            </a:r>
            <a:r>
              <a:rPr lang="en-US" altLang="zh-CN" sz="1800" dirty="0"/>
              <a:t>excel</a:t>
            </a:r>
            <a:r>
              <a:rPr lang="zh-CN" altLang="en-US" sz="1800" dirty="0"/>
              <a:t>表的功能。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2E9992-076D-7485-B961-87C69CD8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44" y="1705537"/>
            <a:ext cx="7229283" cy="35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7CC7B-F03B-0EA7-B004-15F40D2E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01CF4-5F43-1570-66CC-FACD3048A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EA62A-70E6-EC3D-8052-9A999A54D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1F3D56-EC8B-50EF-A02D-96B1C7DD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56" y="708706"/>
            <a:ext cx="10674648" cy="5428207"/>
          </a:xfrm>
        </p:spPr>
        <p:txBody>
          <a:bodyPr/>
          <a:lstStyle/>
          <a:p>
            <a:r>
              <a:rPr lang="en-US" altLang="zh-CN" dirty="0"/>
              <a:t>2.3.</a:t>
            </a:r>
            <a:r>
              <a:rPr lang="zh-CN" altLang="en-US" dirty="0"/>
              <a:t>存入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这里用</a:t>
            </a:r>
            <a:r>
              <a:rPr lang="en-US" altLang="zh-CN" dirty="0" err="1"/>
              <a:t>navicat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F8DD8E-10CA-83F9-15BE-99823389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3" y="1802990"/>
            <a:ext cx="9266739" cy="4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E654-9506-DC96-EBAF-96EF884F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46"/>
            <a:ext cx="10226654" cy="5889611"/>
          </a:xfrm>
        </p:spPr>
        <p:txBody>
          <a:bodyPr/>
          <a:lstStyle/>
          <a:p>
            <a:r>
              <a:rPr lang="en-US" altLang="zh-CN" dirty="0"/>
              <a:t>2.4.</a:t>
            </a:r>
            <a:r>
              <a:rPr lang="zh-CN" altLang="en-US" dirty="0"/>
              <a:t>加入</a:t>
            </a:r>
            <a:r>
              <a:rPr lang="en-US" altLang="zh-CN" dirty="0"/>
              <a:t>neo4j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34163-A2F6-0937-1F00-F6124852F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AB0F0-1546-F7CB-44C1-1E38E804E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7618C-B503-EA65-A8EC-2E87E867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356"/>
            <a:ext cx="8119135" cy="50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{5B30C585-1381-48E8-A584-8BB1D308D0CE}tf56410444_win32</Template>
  <TotalTime>228</TotalTime>
  <Words>347</Words>
  <Application>Microsoft Office PowerPoint</Application>
  <PresentationFormat>宽屏</PresentationFormat>
  <Paragraphs>130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Microsoft YaHei UI Light</vt:lpstr>
      <vt:lpstr>Arial</vt:lpstr>
      <vt:lpstr>Wingdings</vt:lpstr>
      <vt:lpstr>Office 主题</vt:lpstr>
      <vt:lpstr>Bilbil评论数据分析</vt:lpstr>
      <vt:lpstr>目录</vt:lpstr>
      <vt:lpstr>1.爬取数据</vt:lpstr>
      <vt:lpstr>PowerPoint 演示文稿</vt:lpstr>
      <vt:lpstr>PowerPoint 演示文稿</vt:lpstr>
      <vt:lpstr>2.保存数据</vt:lpstr>
      <vt:lpstr>PowerPoint 演示文稿</vt:lpstr>
      <vt:lpstr>PowerPoint 演示文稿</vt:lpstr>
      <vt:lpstr>PowerPoint 演示文稿</vt:lpstr>
      <vt:lpstr>3.分析数据、绘制图表</vt:lpstr>
      <vt:lpstr>PowerPoint 演示文稿</vt:lpstr>
      <vt:lpstr>PowerPoint 演示文稿</vt:lpstr>
      <vt:lpstr>上传github</vt:lpstr>
      <vt:lpstr>总结和收获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增辉 何</dc:creator>
  <cp:lastModifiedBy>增辉 何</cp:lastModifiedBy>
  <cp:revision>21</cp:revision>
  <dcterms:created xsi:type="dcterms:W3CDTF">2024-12-27T03:19:12Z</dcterms:created>
  <dcterms:modified xsi:type="dcterms:W3CDTF">2025-01-03T06:49:30Z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