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72" r:id="rId1"/>
  </p:sldMasterIdLst>
  <p:notesMasterIdLst>
    <p:notesMasterId r:id="rId24"/>
  </p:notesMasterIdLst>
  <p:sldIdLst>
    <p:sldId id="256" r:id="rId2"/>
    <p:sldId id="300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16" r:id="rId11"/>
    <p:sldId id="308" r:id="rId12"/>
    <p:sldId id="309" r:id="rId13"/>
    <p:sldId id="310" r:id="rId14"/>
    <p:sldId id="311" r:id="rId15"/>
    <p:sldId id="312" r:id="rId16"/>
    <p:sldId id="313" r:id="rId17"/>
    <p:sldId id="315" r:id="rId18"/>
    <p:sldId id="318" r:id="rId19"/>
    <p:sldId id="317" r:id="rId20"/>
    <p:sldId id="319" r:id="rId21"/>
    <p:sldId id="320" r:id="rId22"/>
    <p:sldId id="314" r:id="rId23"/>
  </p:sldIdLst>
  <p:sldSz cx="9144000" cy="5143500" type="screen16x9"/>
  <p:notesSz cx="6858000" cy="9144000"/>
  <p:embeddedFontLst>
    <p:embeddedFont>
      <p:font typeface="Fira Code" panose="020B0809050000020004" pitchFamily="49" charset="0"/>
      <p:regular r:id="rId25"/>
      <p:bold r:id="rId26"/>
    </p:embeddedFont>
    <p:embeddedFont>
      <p:font typeface="標楷體" panose="03000509000000000000" pitchFamily="65" charset="-12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E4F3C32-27EF-4B7B-8ECF-D26D6DBB9314}">
  <a:tblStyle styleId="{3E4F3C32-27EF-4B7B-8ECF-D26D6DBB93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3" autoAdjust="0"/>
  </p:normalViewPr>
  <p:slideViewPr>
    <p:cSldViewPr snapToGrid="0">
      <p:cViewPr varScale="1">
        <p:scale>
          <a:sx n="99" d="100"/>
          <a:sy n="99" d="100"/>
        </p:scale>
        <p:origin x="97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12980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90465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282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13673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42359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48313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90440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62026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93143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9668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" name="Google Shape;2519;ge7f9c668d6_0_10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0" name="Google Shape;2520;ge7f9c668d6_0_10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40679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69356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20350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4630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8906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3689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2396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5892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9195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18491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6525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9_1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0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0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0"/>
          <p:cNvSpPr txBox="1">
            <a:spLocks noGrp="1"/>
          </p:cNvSpPr>
          <p:nvPr>
            <p:ph type="subTitle" idx="1"/>
          </p:nvPr>
        </p:nvSpPr>
        <p:spPr>
          <a:xfrm>
            <a:off x="1667256" y="2355825"/>
            <a:ext cx="2891100" cy="156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20"/>
          <p:cNvSpPr txBox="1">
            <a:spLocks noGrp="1"/>
          </p:cNvSpPr>
          <p:nvPr>
            <p:ph type="title"/>
          </p:nvPr>
        </p:nvSpPr>
        <p:spPr>
          <a:xfrm>
            <a:off x="1121875" y="1183920"/>
            <a:ext cx="28911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20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2" name="Google Shape;362;p20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3" name="Google Shape;363;p20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4" name="Google Shape;364;p20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5" name="Google Shape;365;p20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6" name="Google Shape;366;p20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7" name="Google Shape;367;p20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8" name="Google Shape;368;p20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9" name="Google Shape;369;p20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0" name="Google Shape;370;p20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1" name="Google Shape;371;p20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2" name="Google Shape;372;p20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3" name="Google Shape;373;p20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4" name="Google Shape;374;p20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6" r:id="rId3"/>
    <p:sldLayoutId id="2147483669" r:id="rId4"/>
    <p:sldLayoutId id="2147483670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ceec.edu.tw/xmfile?xsmsid=0J052424829869345634" TargetMode="Externa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ceec.edu.tw/files/file_pool/1/0m053357638065462325/02-111%e5%ad%b8%e6%b8%ac%e8%8b%b1%e6%96%87%e8%a9%a6%e5%8d%b7.pdf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.com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flaticon.com/" TargetMode="Externa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877425" y="2511978"/>
            <a:ext cx="6591214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tx2"/>
                </a:solidFill>
              </a:rPr>
              <a:t>&lt;title&gt;</a:t>
            </a:r>
            <a:r>
              <a:rPr lang="zh-TW" altLang="en-US" sz="3200" b="1" dirty="0">
                <a:solidFill>
                  <a:schemeClr val="tx2"/>
                </a:solidFill>
              </a:rPr>
              <a:t> </a:t>
            </a:r>
            <a:r>
              <a:rPr lang="en-US" altLang="zh-TW" sz="3200" b="1" dirty="0">
                <a:solidFill>
                  <a:schemeClr val="accent6"/>
                </a:solidFill>
              </a:rPr>
              <a:t>HTML</a:t>
            </a:r>
            <a:r>
              <a:rPr lang="zh-TW" altLang="en-US" sz="3200" b="1" dirty="0">
                <a:solidFill>
                  <a:schemeClr val="accent6"/>
                </a:solidFill>
              </a:rPr>
              <a:t>入門 </a:t>
            </a:r>
            <a:r>
              <a:rPr lang="en-US" sz="3200" b="1" dirty="0">
                <a:solidFill>
                  <a:schemeClr val="tx2"/>
                </a:solidFill>
              </a:rPr>
              <a:t>&lt;/title&gt;</a:t>
            </a:r>
            <a:endParaRPr sz="3200" b="1" dirty="0">
              <a:solidFill>
                <a:schemeClr val="tx2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index</a:t>
            </a:r>
            <a:r>
              <a:rPr lang="en" sz="1400" dirty="0">
                <a:solidFill>
                  <a:schemeClr val="accent3"/>
                </a:solidFill>
              </a:rPr>
              <a:t>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style</a:t>
            </a:r>
            <a:r>
              <a:rPr lang="en" sz="1400" dirty="0">
                <a:solidFill>
                  <a:schemeClr val="accent3"/>
                </a:solidFill>
              </a:rPr>
              <a:t>.css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15" name="Google Shape;501;p30">
            <a:extLst>
              <a:ext uri="{FF2B5EF4-FFF2-40B4-BE49-F238E27FC236}">
                <a16:creationId xmlns:a16="http://schemas.microsoft.com/office/drawing/2014/main" id="{1FE33B67-4FFC-4EFA-8058-F1E5E5628519}"/>
              </a:ext>
            </a:extLst>
          </p:cNvPr>
          <p:cNvSpPr txBox="1">
            <a:spLocks/>
          </p:cNvSpPr>
          <p:nvPr/>
        </p:nvSpPr>
        <p:spPr>
          <a:xfrm>
            <a:off x="1624664" y="1768525"/>
            <a:ext cx="5377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3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</a:rPr>
              <a:t>&lt;!-- </a:t>
            </a:r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</a:rPr>
              <a:t>第二章 </a:t>
            </a:r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</a:rPr>
              <a:t>--&gt;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274156" y="820749"/>
            <a:ext cx="5705764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tx2"/>
                </a:solidFill>
              </a:rPr>
              <a:t>&lt;</a:t>
            </a:r>
            <a:r>
              <a:rPr lang="zh-TW" altLang="en-US" sz="3200" b="1" dirty="0">
                <a:solidFill>
                  <a:schemeClr val="tx2"/>
                </a:solidFill>
              </a:rPr>
              <a:t>概念：絕對路徑和相對路徑</a:t>
            </a:r>
            <a:r>
              <a:rPr lang="en-US" sz="3200" b="1" dirty="0">
                <a:solidFill>
                  <a:schemeClr val="tx2"/>
                </a:solidFill>
              </a:rPr>
              <a:t>&gt;</a:t>
            </a:r>
            <a:endParaRPr sz="3200" b="1" dirty="0">
              <a:solidFill>
                <a:schemeClr val="tx2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index</a:t>
            </a:r>
            <a:r>
              <a:rPr lang="en" sz="1400" dirty="0">
                <a:solidFill>
                  <a:schemeClr val="accent3"/>
                </a:solidFill>
              </a:rPr>
              <a:t>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style</a:t>
            </a:r>
            <a:r>
              <a:rPr lang="en" sz="1400" dirty="0">
                <a:solidFill>
                  <a:schemeClr val="accent3"/>
                </a:solidFill>
              </a:rPr>
              <a:t>.css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15" name="Google Shape;501;p30">
            <a:extLst>
              <a:ext uri="{FF2B5EF4-FFF2-40B4-BE49-F238E27FC236}">
                <a16:creationId xmlns:a16="http://schemas.microsoft.com/office/drawing/2014/main" id="{1FE33B67-4FFC-4EFA-8058-F1E5E5628519}"/>
              </a:ext>
            </a:extLst>
          </p:cNvPr>
          <p:cNvSpPr txBox="1">
            <a:spLocks/>
          </p:cNvSpPr>
          <p:nvPr/>
        </p:nvSpPr>
        <p:spPr>
          <a:xfrm>
            <a:off x="1706811" y="1432027"/>
            <a:ext cx="5377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3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Google Shape;502;p30">
            <a:extLst>
              <a:ext uri="{FF2B5EF4-FFF2-40B4-BE49-F238E27FC236}">
                <a16:creationId xmlns:a16="http://schemas.microsoft.com/office/drawing/2014/main" id="{34536931-5C7F-4C97-BAFF-9671E2DBB873}"/>
              </a:ext>
            </a:extLst>
          </p:cNvPr>
          <p:cNvSpPr txBox="1">
            <a:spLocks/>
          </p:cNvSpPr>
          <p:nvPr/>
        </p:nvSpPr>
        <p:spPr>
          <a:xfrm>
            <a:off x="1881513" y="3609599"/>
            <a:ext cx="5202498" cy="412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lnSpc>
                <a:spcPct val="150000"/>
              </a:lnSpc>
            </a:pPr>
            <a:endParaRPr lang="en-US" altLang="zh-TW" sz="1800" b="1" dirty="0"/>
          </a:p>
        </p:txBody>
      </p:sp>
      <p:sp>
        <p:nvSpPr>
          <p:cNvPr id="26" name="Google Shape;502;p30">
            <a:extLst>
              <a:ext uri="{FF2B5EF4-FFF2-40B4-BE49-F238E27FC236}">
                <a16:creationId xmlns:a16="http://schemas.microsoft.com/office/drawing/2014/main" id="{10CE7A3E-F5CA-4C83-8760-8EE44F4EC149}"/>
              </a:ext>
            </a:extLst>
          </p:cNvPr>
          <p:cNvSpPr txBox="1">
            <a:spLocks/>
          </p:cNvSpPr>
          <p:nvPr/>
        </p:nvSpPr>
        <p:spPr>
          <a:xfrm>
            <a:off x="1886231" y="2276448"/>
            <a:ext cx="5202498" cy="412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lnSpc>
                <a:spcPct val="150000"/>
              </a:lnSpc>
            </a:pPr>
            <a:endParaRPr lang="en-US" altLang="zh-TW" sz="1800" b="1" dirty="0"/>
          </a:p>
        </p:txBody>
      </p:sp>
      <p:sp>
        <p:nvSpPr>
          <p:cNvPr id="13" name="Google Shape;502;p30">
            <a:extLst>
              <a:ext uri="{FF2B5EF4-FFF2-40B4-BE49-F238E27FC236}">
                <a16:creationId xmlns:a16="http://schemas.microsoft.com/office/drawing/2014/main" id="{BA9160DF-C19C-44A8-995F-F82A98245B5D}"/>
              </a:ext>
            </a:extLst>
          </p:cNvPr>
          <p:cNvSpPr txBox="1">
            <a:spLocks/>
          </p:cNvSpPr>
          <p:nvPr/>
        </p:nvSpPr>
        <p:spPr>
          <a:xfrm>
            <a:off x="1509176" y="1005052"/>
            <a:ext cx="6987124" cy="1566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zh-TW" altLang="en-US" sz="1800" b="1" dirty="0">
                <a:solidFill>
                  <a:schemeClr val="accent6"/>
                </a:solidFill>
              </a:rPr>
              <a:t>一個網頁總是依靠許多檔案組合而成，所以在網頁設計中，各個檔案的關聯路徑十分重要。路徑表示方法分成以下兩種：</a:t>
            </a:r>
            <a:endParaRPr lang="en-US" altLang="zh-TW" sz="1800" b="1" dirty="0">
              <a:solidFill>
                <a:schemeClr val="accent6"/>
              </a:solidFill>
            </a:endParaRPr>
          </a:p>
        </p:txBody>
      </p:sp>
      <p:sp>
        <p:nvSpPr>
          <p:cNvPr id="16" name="Google Shape;502;p30">
            <a:extLst>
              <a:ext uri="{FF2B5EF4-FFF2-40B4-BE49-F238E27FC236}">
                <a16:creationId xmlns:a16="http://schemas.microsoft.com/office/drawing/2014/main" id="{94A26A1E-9EDA-4C9F-8490-C63B425B5457}"/>
              </a:ext>
            </a:extLst>
          </p:cNvPr>
          <p:cNvSpPr txBox="1">
            <a:spLocks/>
          </p:cNvSpPr>
          <p:nvPr/>
        </p:nvSpPr>
        <p:spPr>
          <a:xfrm>
            <a:off x="1706811" y="2276448"/>
            <a:ext cx="6421383" cy="2120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TW" altLang="en-US" sz="1800" b="1" dirty="0">
                <a:solidFill>
                  <a:schemeClr val="accent6"/>
                </a:solidFill>
              </a:rPr>
              <a:t>絕對路徑：對於「本伺服器」來說的絕對位置</a:t>
            </a:r>
            <a:endParaRPr lang="en-US" altLang="zh-TW" sz="1800" b="1" dirty="0">
              <a:solidFill>
                <a:schemeClr val="accent6"/>
              </a:solidFill>
            </a:endParaRPr>
          </a:p>
          <a:p>
            <a:pPr marL="0" indent="0">
              <a:lnSpc>
                <a:spcPct val="150000"/>
              </a:lnSpc>
              <a:buClr>
                <a:schemeClr val="tx2"/>
              </a:buClr>
            </a:pPr>
            <a:endParaRPr lang="en-US" altLang="zh-TW" sz="1800" b="1" dirty="0">
              <a:solidFill>
                <a:schemeClr val="accent6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altLang="zh-TW" sz="1800" b="1" dirty="0">
              <a:solidFill>
                <a:schemeClr val="accent6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TW" altLang="en-US" sz="1800" b="1" dirty="0">
                <a:solidFill>
                  <a:schemeClr val="accent6"/>
                </a:solidFill>
              </a:rPr>
              <a:t>相對路徑：對於「目前檔案」來說的相對位置</a:t>
            </a:r>
            <a:endParaRPr lang="en-US" altLang="zh-TW" sz="1800" b="1" dirty="0">
              <a:solidFill>
                <a:schemeClr val="accent6"/>
              </a:solidFill>
            </a:endParaRP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3D5F33DC-9568-4432-B34C-F4CF79103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217" y="2798404"/>
            <a:ext cx="319700" cy="3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Google Shape;502;p30">
            <a:extLst>
              <a:ext uri="{FF2B5EF4-FFF2-40B4-BE49-F238E27FC236}">
                <a16:creationId xmlns:a16="http://schemas.microsoft.com/office/drawing/2014/main" id="{38397CED-5945-4CDE-913D-AF5EE9F2E895}"/>
              </a:ext>
            </a:extLst>
          </p:cNvPr>
          <p:cNvSpPr txBox="1">
            <a:spLocks/>
          </p:cNvSpPr>
          <p:nvPr/>
        </p:nvSpPr>
        <p:spPr>
          <a:xfrm>
            <a:off x="2157917" y="2707815"/>
            <a:ext cx="6871784" cy="44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US" altLang="zh-TW" sz="1800" b="1" dirty="0">
                <a:solidFill>
                  <a:schemeClr val="bg2"/>
                </a:solidFill>
              </a:rPr>
              <a:t>/folder1/folder2/icon.png</a:t>
            </a:r>
            <a:r>
              <a:rPr lang="zh-TW" altLang="en-US" sz="1800" b="1" dirty="0"/>
              <a:t>：從伺服器「根目錄」開始找</a:t>
            </a:r>
            <a:endParaRPr lang="en-US" altLang="zh-TW" sz="1800" b="1" dirty="0"/>
          </a:p>
          <a:p>
            <a:pPr marL="0" indent="0">
              <a:lnSpc>
                <a:spcPct val="150000"/>
              </a:lnSpc>
            </a:pPr>
            <a:r>
              <a:rPr lang="en-US" altLang="zh-TW" sz="1800" b="1" dirty="0">
                <a:solidFill>
                  <a:schemeClr val="bg2"/>
                </a:solidFill>
              </a:rPr>
              <a:t>http://127.0.0.1/icon.png</a:t>
            </a:r>
            <a:r>
              <a:rPr lang="zh-TW" altLang="en-US" sz="1800" b="1" dirty="0"/>
              <a:t>：以</a:t>
            </a:r>
            <a:r>
              <a:rPr lang="en-US" altLang="zh-TW" sz="1800" b="1" dirty="0"/>
              <a:t>http</a:t>
            </a:r>
            <a:r>
              <a:rPr lang="zh-TW" altLang="en-US" sz="1800" b="1" dirty="0"/>
              <a:t>協定請求檔案</a:t>
            </a:r>
            <a:endParaRPr lang="en-US" altLang="zh-TW" sz="1800" b="1" dirty="0"/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E0BD1729-8920-4E07-BD2F-50D2D2F57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217" y="4006408"/>
            <a:ext cx="319700" cy="3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Google Shape;502;p30">
            <a:extLst>
              <a:ext uri="{FF2B5EF4-FFF2-40B4-BE49-F238E27FC236}">
                <a16:creationId xmlns:a16="http://schemas.microsoft.com/office/drawing/2014/main" id="{64C32700-DC81-453C-AC25-B7CB6CC4D615}"/>
              </a:ext>
            </a:extLst>
          </p:cNvPr>
          <p:cNvSpPr txBox="1">
            <a:spLocks/>
          </p:cNvSpPr>
          <p:nvPr/>
        </p:nvSpPr>
        <p:spPr>
          <a:xfrm>
            <a:off x="2157917" y="3915819"/>
            <a:ext cx="6871784" cy="44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zh-TW" altLang="en-US" sz="1800" b="1" dirty="0"/>
              <a:t>「 </a:t>
            </a:r>
            <a:r>
              <a:rPr lang="en-US" altLang="zh-TW" sz="1800" b="1" dirty="0"/>
              <a:t>./</a:t>
            </a:r>
            <a:r>
              <a:rPr lang="zh-TW" altLang="en-US" sz="1800" b="1" dirty="0"/>
              <a:t> 」：目前資料夾、「 </a:t>
            </a:r>
            <a:r>
              <a:rPr lang="en-US" altLang="zh-TW" sz="1800" b="1" dirty="0"/>
              <a:t>../</a:t>
            </a:r>
            <a:r>
              <a:rPr lang="zh-TW" altLang="en-US" sz="1800" b="1" dirty="0"/>
              <a:t> 」：上一層資料夾</a:t>
            </a:r>
            <a:endParaRPr lang="en-US" altLang="zh-TW" sz="1800" b="1" dirty="0"/>
          </a:p>
        </p:txBody>
      </p:sp>
    </p:spTree>
    <p:extLst>
      <p:ext uri="{BB962C8B-B14F-4D97-AF65-F5344CB8AC3E}">
        <p14:creationId xmlns:p14="http://schemas.microsoft.com/office/powerpoint/2010/main" val="1183302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274156" y="820749"/>
            <a:ext cx="4661823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tx2"/>
                </a:solidFill>
              </a:rPr>
              <a:t>&lt;</a:t>
            </a:r>
            <a:r>
              <a:rPr lang="zh-TW" altLang="en-US" sz="3200" b="1" dirty="0">
                <a:solidFill>
                  <a:schemeClr val="tx2"/>
                </a:solidFill>
              </a:rPr>
              <a:t>概念：標籤額外屬性</a:t>
            </a:r>
            <a:r>
              <a:rPr lang="en-US" sz="3200" b="1" dirty="0">
                <a:solidFill>
                  <a:schemeClr val="tx2"/>
                </a:solidFill>
              </a:rPr>
              <a:t>&gt;</a:t>
            </a:r>
            <a:endParaRPr sz="3200" b="1" dirty="0">
              <a:solidFill>
                <a:schemeClr val="tx2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index</a:t>
            </a:r>
            <a:r>
              <a:rPr lang="en" sz="1400" dirty="0">
                <a:solidFill>
                  <a:schemeClr val="accent3"/>
                </a:solidFill>
              </a:rPr>
              <a:t>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style</a:t>
            </a:r>
            <a:r>
              <a:rPr lang="en" sz="1400" dirty="0">
                <a:solidFill>
                  <a:schemeClr val="accent3"/>
                </a:solidFill>
              </a:rPr>
              <a:t>.css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15" name="Google Shape;501;p30">
            <a:extLst>
              <a:ext uri="{FF2B5EF4-FFF2-40B4-BE49-F238E27FC236}">
                <a16:creationId xmlns:a16="http://schemas.microsoft.com/office/drawing/2014/main" id="{1FE33B67-4FFC-4EFA-8058-F1E5E5628519}"/>
              </a:ext>
            </a:extLst>
          </p:cNvPr>
          <p:cNvSpPr txBox="1">
            <a:spLocks/>
          </p:cNvSpPr>
          <p:nvPr/>
        </p:nvSpPr>
        <p:spPr>
          <a:xfrm>
            <a:off x="1691571" y="1523200"/>
            <a:ext cx="5377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3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Google Shape;502;p30">
            <a:extLst>
              <a:ext uri="{FF2B5EF4-FFF2-40B4-BE49-F238E27FC236}">
                <a16:creationId xmlns:a16="http://schemas.microsoft.com/office/drawing/2014/main" id="{0EE94903-6605-4DCD-9B99-32A585667E54}"/>
              </a:ext>
            </a:extLst>
          </p:cNvPr>
          <p:cNvSpPr txBox="1">
            <a:spLocks/>
          </p:cNvSpPr>
          <p:nvPr/>
        </p:nvSpPr>
        <p:spPr>
          <a:xfrm>
            <a:off x="1874451" y="2991939"/>
            <a:ext cx="6722752" cy="11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zh-TW" altLang="en-US" sz="1800" b="1" dirty="0">
                <a:solidFill>
                  <a:schemeClr val="accent6"/>
                </a:solidFill>
              </a:rPr>
              <a:t>例如：</a:t>
            </a:r>
            <a:r>
              <a:rPr lang="en-US" altLang="zh-TW" sz="1800" b="1" dirty="0">
                <a:solidFill>
                  <a:schemeClr val="bg2"/>
                </a:solidFill>
              </a:rPr>
              <a:t>&lt;</a:t>
            </a:r>
            <a:r>
              <a:rPr lang="en-US" altLang="zh-TW" sz="1800" b="1" dirty="0">
                <a:solidFill>
                  <a:schemeClr val="tx2"/>
                </a:solidFill>
              </a:rPr>
              <a:t>meta</a:t>
            </a:r>
            <a:r>
              <a:rPr lang="en-US" altLang="zh-TW" sz="1800" b="1" dirty="0">
                <a:solidFill>
                  <a:schemeClr val="bg2"/>
                </a:solidFill>
              </a:rPr>
              <a:t> charset</a:t>
            </a:r>
            <a:r>
              <a:rPr lang="en-US" altLang="zh-TW" sz="1800" b="1" dirty="0">
                <a:solidFill>
                  <a:schemeClr val="accent6"/>
                </a:solidFill>
              </a:rPr>
              <a:t>=</a:t>
            </a:r>
            <a:r>
              <a:rPr lang="en-US" altLang="zh-TW" sz="1800" b="1" dirty="0">
                <a:solidFill>
                  <a:schemeClr val="bg1"/>
                </a:solidFill>
              </a:rPr>
              <a:t>“utf-8”</a:t>
            </a:r>
            <a:r>
              <a:rPr lang="en-US" altLang="zh-TW" sz="1800" b="1" dirty="0">
                <a:solidFill>
                  <a:schemeClr val="bg2"/>
                </a:solidFill>
              </a:rPr>
              <a:t>&gt;</a:t>
            </a:r>
          </a:p>
          <a:p>
            <a:pPr marL="0" indent="0">
              <a:lnSpc>
                <a:spcPct val="150000"/>
              </a:lnSpc>
            </a:pPr>
            <a:r>
              <a:rPr lang="zh-TW" altLang="en-US" sz="1800" b="1" dirty="0">
                <a:solidFill>
                  <a:schemeClr val="bg2"/>
                </a:solidFill>
              </a:rPr>
              <a:t>　　　</a:t>
            </a:r>
            <a:r>
              <a:rPr lang="en-US" altLang="zh-TW" sz="1800" b="1" dirty="0">
                <a:solidFill>
                  <a:schemeClr val="bg2"/>
                </a:solidFill>
              </a:rPr>
              <a:t>&lt;</a:t>
            </a:r>
            <a:r>
              <a:rPr lang="en-US" altLang="zh-TW" sz="1800" b="1" dirty="0">
                <a:solidFill>
                  <a:schemeClr val="tx2"/>
                </a:solidFill>
              </a:rPr>
              <a:t>link</a:t>
            </a:r>
            <a:r>
              <a:rPr lang="en-US" altLang="zh-TW" sz="1800" b="1" dirty="0">
                <a:solidFill>
                  <a:schemeClr val="bg2"/>
                </a:solidFill>
              </a:rPr>
              <a:t> </a:t>
            </a:r>
            <a:r>
              <a:rPr lang="en-US" altLang="zh-TW" sz="1800" b="1" dirty="0" err="1">
                <a:solidFill>
                  <a:schemeClr val="bg2"/>
                </a:solidFill>
              </a:rPr>
              <a:t>rel</a:t>
            </a:r>
            <a:r>
              <a:rPr lang="en-US" altLang="zh-TW" sz="1800" b="1" dirty="0">
                <a:solidFill>
                  <a:schemeClr val="accent6"/>
                </a:solidFill>
              </a:rPr>
              <a:t>=</a:t>
            </a:r>
            <a:r>
              <a:rPr lang="en-US" altLang="zh-TW" sz="1800" b="1" dirty="0">
                <a:solidFill>
                  <a:schemeClr val="bg1"/>
                </a:solidFill>
              </a:rPr>
              <a:t>“icon”</a:t>
            </a:r>
            <a:r>
              <a:rPr lang="en-US" altLang="zh-TW" sz="1800" b="1" dirty="0">
                <a:solidFill>
                  <a:schemeClr val="bg2"/>
                </a:solidFill>
              </a:rPr>
              <a:t> </a:t>
            </a:r>
            <a:r>
              <a:rPr lang="en-US" altLang="zh-TW" sz="1800" b="1" dirty="0" err="1">
                <a:solidFill>
                  <a:schemeClr val="bg2"/>
                </a:solidFill>
              </a:rPr>
              <a:t>href</a:t>
            </a:r>
            <a:r>
              <a:rPr lang="en-US" altLang="zh-TW" sz="1800" b="1" dirty="0">
                <a:solidFill>
                  <a:schemeClr val="accent6"/>
                </a:solidFill>
              </a:rPr>
              <a:t>=</a:t>
            </a:r>
            <a:r>
              <a:rPr lang="en-US" altLang="zh-TW" sz="1800" b="1" dirty="0">
                <a:solidFill>
                  <a:schemeClr val="bg1"/>
                </a:solidFill>
              </a:rPr>
              <a:t>“./favicon.png”</a:t>
            </a:r>
            <a:r>
              <a:rPr lang="en-US" altLang="zh-TW" sz="1800" b="1" dirty="0">
                <a:solidFill>
                  <a:schemeClr val="bg2"/>
                </a:solidFill>
              </a:rPr>
              <a:t>&gt;</a:t>
            </a:r>
          </a:p>
        </p:txBody>
      </p:sp>
      <p:sp>
        <p:nvSpPr>
          <p:cNvPr id="16" name="Google Shape;502;p30">
            <a:extLst>
              <a:ext uri="{FF2B5EF4-FFF2-40B4-BE49-F238E27FC236}">
                <a16:creationId xmlns:a16="http://schemas.microsoft.com/office/drawing/2014/main" id="{09830DE0-4636-4025-902F-329755D88B0A}"/>
              </a:ext>
            </a:extLst>
          </p:cNvPr>
          <p:cNvSpPr txBox="1">
            <a:spLocks/>
          </p:cNvSpPr>
          <p:nvPr/>
        </p:nvSpPr>
        <p:spPr>
          <a:xfrm>
            <a:off x="1402496" y="1425241"/>
            <a:ext cx="6987124" cy="1566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zh-TW" altLang="en-US" sz="1800" b="1" dirty="0"/>
              <a:t>大部分標籤除了在</a:t>
            </a:r>
            <a:r>
              <a:rPr lang="en-US" altLang="zh-TW" sz="1800" b="1" dirty="0"/>
              <a:t>“&lt;&gt;”</a:t>
            </a:r>
            <a:r>
              <a:rPr lang="zh-TW" altLang="en-US" sz="1800" b="1" dirty="0"/>
              <a:t>中指定本身的類型之外，也可以加上其他的屬性設定值，讓標籤擁有</a:t>
            </a:r>
            <a:r>
              <a:rPr lang="zh-TW" altLang="en-US" sz="1800" b="1" u="sng" dirty="0"/>
              <a:t>更高的自訂性</a:t>
            </a:r>
            <a:r>
              <a:rPr lang="zh-TW" altLang="en-US" sz="1800" b="1" dirty="0"/>
              <a:t>、</a:t>
            </a:r>
            <a:r>
              <a:rPr lang="zh-TW" altLang="en-US" sz="1800" b="1" u="sng" dirty="0"/>
              <a:t>更多的功能</a:t>
            </a:r>
            <a:r>
              <a:rPr lang="zh-TW" altLang="en-US" sz="1800" b="1" dirty="0"/>
              <a:t>。</a:t>
            </a:r>
            <a:endParaRPr lang="en-US" altLang="zh-TW" sz="1800" b="1" dirty="0"/>
          </a:p>
          <a:p>
            <a:pPr marL="0" indent="0">
              <a:lnSpc>
                <a:spcPct val="150000"/>
              </a:lnSpc>
            </a:pPr>
            <a:r>
              <a:rPr lang="zh-TW" altLang="en-US" sz="1800" b="1" dirty="0"/>
              <a:t>語法為：</a:t>
            </a:r>
            <a:r>
              <a:rPr lang="en-US" altLang="zh-TW" sz="1800" b="1" dirty="0">
                <a:solidFill>
                  <a:schemeClr val="bg2"/>
                </a:solidFill>
              </a:rPr>
              <a:t>&lt;</a:t>
            </a:r>
            <a:r>
              <a:rPr lang="zh-TW" altLang="en-US" sz="1800" b="1" dirty="0">
                <a:solidFill>
                  <a:schemeClr val="tx2"/>
                </a:solidFill>
              </a:rPr>
              <a:t>標籤類型 </a:t>
            </a:r>
            <a:r>
              <a:rPr lang="zh-TW" altLang="en-US" sz="1800" b="1" dirty="0">
                <a:solidFill>
                  <a:schemeClr val="bg2"/>
                </a:solidFill>
              </a:rPr>
              <a:t>屬性</a:t>
            </a:r>
            <a:r>
              <a:rPr lang="en-US" altLang="zh-TW" sz="1800" b="1" dirty="0">
                <a:solidFill>
                  <a:schemeClr val="bg2"/>
                </a:solidFill>
              </a:rPr>
              <a:t>1</a:t>
            </a:r>
            <a:r>
              <a:rPr lang="en-US" altLang="zh-TW" sz="1800" b="1" dirty="0">
                <a:solidFill>
                  <a:schemeClr val="accent6"/>
                </a:solidFill>
              </a:rPr>
              <a:t>=</a:t>
            </a:r>
            <a:r>
              <a:rPr lang="en-US" altLang="zh-TW" sz="1800" b="1" dirty="0">
                <a:solidFill>
                  <a:schemeClr val="bg1"/>
                </a:solidFill>
              </a:rPr>
              <a:t>“</a:t>
            </a:r>
            <a:r>
              <a:rPr lang="zh-TW" altLang="en-US" sz="1800" b="1" dirty="0">
                <a:solidFill>
                  <a:schemeClr val="bg1"/>
                </a:solidFill>
              </a:rPr>
              <a:t>設定值</a:t>
            </a:r>
            <a:r>
              <a:rPr lang="en-US" altLang="zh-TW" sz="1800" b="1" dirty="0">
                <a:solidFill>
                  <a:schemeClr val="bg1"/>
                </a:solidFill>
              </a:rPr>
              <a:t>”</a:t>
            </a:r>
            <a:r>
              <a:rPr lang="zh-TW" altLang="en-US" sz="1800" b="1" dirty="0">
                <a:solidFill>
                  <a:schemeClr val="bg2"/>
                </a:solidFill>
              </a:rPr>
              <a:t> 屬性</a:t>
            </a:r>
            <a:r>
              <a:rPr lang="en-US" altLang="zh-TW" sz="1800" b="1" dirty="0">
                <a:solidFill>
                  <a:schemeClr val="bg2"/>
                </a:solidFill>
              </a:rPr>
              <a:t>2</a:t>
            </a:r>
            <a:r>
              <a:rPr lang="en-US" altLang="zh-TW" sz="1800" b="1" dirty="0">
                <a:solidFill>
                  <a:schemeClr val="accent6"/>
                </a:solidFill>
              </a:rPr>
              <a:t>=</a:t>
            </a:r>
            <a:r>
              <a:rPr lang="en-US" altLang="zh-TW" sz="1800" b="1" dirty="0">
                <a:solidFill>
                  <a:schemeClr val="bg1"/>
                </a:solidFill>
              </a:rPr>
              <a:t>“</a:t>
            </a:r>
            <a:r>
              <a:rPr lang="zh-TW" altLang="en-US" sz="1800" b="1" dirty="0">
                <a:solidFill>
                  <a:schemeClr val="bg1"/>
                </a:solidFill>
              </a:rPr>
              <a:t>設定值</a:t>
            </a:r>
            <a:r>
              <a:rPr lang="en-US" altLang="zh-TW" sz="1800" b="1" dirty="0">
                <a:solidFill>
                  <a:schemeClr val="bg1"/>
                </a:solidFill>
              </a:rPr>
              <a:t>”</a:t>
            </a:r>
            <a:r>
              <a:rPr lang="en-US" altLang="zh-TW" sz="1800" b="1" dirty="0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•••</a:t>
            </a:r>
            <a:r>
              <a:rPr lang="en-US" altLang="zh-TW" sz="1800" b="1" dirty="0">
                <a:solidFill>
                  <a:schemeClr val="bg2"/>
                </a:solidFill>
              </a:rPr>
              <a:t>&gt;</a:t>
            </a: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2CFC2A81-A3F5-4732-8E6F-D7DDC741C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286" y="3176333"/>
            <a:ext cx="349405" cy="349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488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274156" y="820749"/>
            <a:ext cx="6079143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tx2"/>
                </a:solidFill>
              </a:rPr>
              <a:t>&lt;body</a:t>
            </a:r>
            <a:r>
              <a:rPr lang="zh-TW" altLang="en-US" sz="3200" b="1" dirty="0">
                <a:solidFill>
                  <a:schemeClr val="tx2"/>
                </a:solidFill>
              </a:rPr>
              <a:t>常用標籤：文字類</a:t>
            </a:r>
            <a:r>
              <a:rPr lang="en-US" sz="3200" b="1" dirty="0">
                <a:solidFill>
                  <a:schemeClr val="tx2"/>
                </a:solidFill>
              </a:rPr>
              <a:t>&gt;</a:t>
            </a:r>
            <a:endParaRPr sz="3200" b="1" dirty="0">
              <a:solidFill>
                <a:schemeClr val="tx2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index</a:t>
            </a:r>
            <a:r>
              <a:rPr lang="en" sz="1400" dirty="0">
                <a:solidFill>
                  <a:schemeClr val="accent3"/>
                </a:solidFill>
              </a:rPr>
              <a:t>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style</a:t>
            </a:r>
            <a:r>
              <a:rPr lang="en" sz="1400" dirty="0">
                <a:solidFill>
                  <a:schemeClr val="accent3"/>
                </a:solidFill>
              </a:rPr>
              <a:t>.css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15" name="Google Shape;501;p30">
            <a:extLst>
              <a:ext uri="{FF2B5EF4-FFF2-40B4-BE49-F238E27FC236}">
                <a16:creationId xmlns:a16="http://schemas.microsoft.com/office/drawing/2014/main" id="{1FE33B67-4FFC-4EFA-8058-F1E5E5628519}"/>
              </a:ext>
            </a:extLst>
          </p:cNvPr>
          <p:cNvSpPr txBox="1">
            <a:spLocks/>
          </p:cNvSpPr>
          <p:nvPr/>
        </p:nvSpPr>
        <p:spPr>
          <a:xfrm>
            <a:off x="1625127" y="3146260"/>
            <a:ext cx="5377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3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Google Shape;502;p30">
            <a:extLst>
              <a:ext uri="{FF2B5EF4-FFF2-40B4-BE49-F238E27FC236}">
                <a16:creationId xmlns:a16="http://schemas.microsoft.com/office/drawing/2014/main" id="{ED05F525-362F-49F3-A02E-1720E69C4341}"/>
              </a:ext>
            </a:extLst>
          </p:cNvPr>
          <p:cNvSpPr txBox="1">
            <a:spLocks/>
          </p:cNvSpPr>
          <p:nvPr/>
        </p:nvSpPr>
        <p:spPr>
          <a:xfrm>
            <a:off x="1533897" y="1390661"/>
            <a:ext cx="3297183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US" altLang="zh-TW" sz="1800" b="1" dirty="0">
                <a:solidFill>
                  <a:schemeClr val="bg2"/>
                </a:solidFill>
              </a:rPr>
              <a:t>&lt;</a:t>
            </a:r>
            <a:r>
              <a:rPr lang="en-US" altLang="zh-TW" sz="1800" b="1" dirty="0" err="1">
                <a:solidFill>
                  <a:schemeClr val="bg2"/>
                </a:solidFill>
              </a:rPr>
              <a:t>br</a:t>
            </a:r>
            <a:r>
              <a:rPr lang="en-US" altLang="zh-TW" sz="1800" b="1" dirty="0">
                <a:solidFill>
                  <a:schemeClr val="bg2"/>
                </a:solidFill>
              </a:rPr>
              <a:t> /&gt;</a:t>
            </a:r>
            <a:r>
              <a:rPr lang="zh-TW" altLang="en-US" sz="1800" b="1" dirty="0">
                <a:solidFill>
                  <a:schemeClr val="accent6"/>
                </a:solidFill>
              </a:rPr>
              <a:t>：換行標籤（空元素）</a:t>
            </a:r>
            <a:endParaRPr lang="en-US" altLang="zh-TW" sz="1800" b="1" dirty="0">
              <a:solidFill>
                <a:schemeClr val="accent6"/>
              </a:solidFill>
            </a:endParaRPr>
          </a:p>
        </p:txBody>
      </p:sp>
      <p:sp>
        <p:nvSpPr>
          <p:cNvPr id="24" name="Google Shape;502;p30">
            <a:extLst>
              <a:ext uri="{FF2B5EF4-FFF2-40B4-BE49-F238E27FC236}">
                <a16:creationId xmlns:a16="http://schemas.microsoft.com/office/drawing/2014/main" id="{B714F959-D173-40ED-9155-AE00328864F0}"/>
              </a:ext>
            </a:extLst>
          </p:cNvPr>
          <p:cNvSpPr txBox="1">
            <a:spLocks/>
          </p:cNvSpPr>
          <p:nvPr/>
        </p:nvSpPr>
        <p:spPr>
          <a:xfrm>
            <a:off x="1533897" y="1814437"/>
            <a:ext cx="3648862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US" altLang="zh-TW" sz="1800" b="1" dirty="0">
                <a:solidFill>
                  <a:schemeClr val="bg2"/>
                </a:solidFill>
              </a:rPr>
              <a:t>&lt;a&gt;&lt;/a&gt;</a:t>
            </a:r>
            <a:r>
              <a:rPr lang="zh-TW" altLang="en-US" sz="1800" b="1" dirty="0">
                <a:solidFill>
                  <a:schemeClr val="accent6"/>
                </a:solidFill>
              </a:rPr>
              <a:t>：超連結標籤</a:t>
            </a:r>
            <a:endParaRPr lang="en-US" altLang="zh-TW" sz="1800" b="1" dirty="0">
              <a:solidFill>
                <a:schemeClr val="accent6"/>
              </a:solidFill>
            </a:endParaRP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35099712-E6EC-4494-9B31-F3230D00A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187" y="2355070"/>
            <a:ext cx="319700" cy="3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Google Shape;502;p30">
            <a:extLst>
              <a:ext uri="{FF2B5EF4-FFF2-40B4-BE49-F238E27FC236}">
                <a16:creationId xmlns:a16="http://schemas.microsoft.com/office/drawing/2014/main" id="{CB5FE35D-27F5-40BE-AC4F-C6F2581B0F3D}"/>
              </a:ext>
            </a:extLst>
          </p:cNvPr>
          <p:cNvSpPr txBox="1">
            <a:spLocks/>
          </p:cNvSpPr>
          <p:nvPr/>
        </p:nvSpPr>
        <p:spPr>
          <a:xfrm>
            <a:off x="2043887" y="2346685"/>
            <a:ext cx="5994480" cy="819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zh-TW" altLang="en-US" sz="1800" b="1" dirty="0"/>
              <a:t>使用</a:t>
            </a:r>
            <a:r>
              <a:rPr lang="en-US" altLang="zh-TW" sz="1800" b="1" dirty="0" err="1"/>
              <a:t>href</a:t>
            </a:r>
            <a:r>
              <a:rPr lang="zh-TW" altLang="en-US" sz="1800" b="1" dirty="0"/>
              <a:t>屬性配合，設定導向目的地</a:t>
            </a:r>
            <a:endParaRPr lang="en-US" altLang="zh-TW" sz="1800" b="1" dirty="0"/>
          </a:p>
          <a:p>
            <a:pPr marL="0" indent="0">
              <a:lnSpc>
                <a:spcPct val="150000"/>
              </a:lnSpc>
            </a:pPr>
            <a:r>
              <a:rPr lang="zh-TW" altLang="en-US" sz="1800" b="1" dirty="0"/>
              <a:t>將要顯示的文字用</a:t>
            </a:r>
            <a:r>
              <a:rPr lang="en-US" altLang="zh-TW" sz="1800" b="1" dirty="0">
                <a:solidFill>
                  <a:schemeClr val="bg2"/>
                </a:solidFill>
              </a:rPr>
              <a:t>&lt;a&gt;&lt;/a&gt;</a:t>
            </a:r>
            <a:r>
              <a:rPr lang="zh-TW" altLang="en-US" sz="1800" b="1" dirty="0"/>
              <a:t>標籤包住</a:t>
            </a:r>
            <a:endParaRPr lang="en-US" altLang="zh-TW" sz="1800" b="1" dirty="0"/>
          </a:p>
        </p:txBody>
      </p:sp>
      <p:pic>
        <p:nvPicPr>
          <p:cNvPr id="31" name="Picture 6">
            <a:extLst>
              <a:ext uri="{FF2B5EF4-FFF2-40B4-BE49-F238E27FC236}">
                <a16:creationId xmlns:a16="http://schemas.microsoft.com/office/drawing/2014/main" id="{3E4F386B-987B-4F55-9BED-DD67A0D49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673" y="3542187"/>
            <a:ext cx="451953" cy="451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Google Shape;502;p30">
            <a:extLst>
              <a:ext uri="{FF2B5EF4-FFF2-40B4-BE49-F238E27FC236}">
                <a16:creationId xmlns:a16="http://schemas.microsoft.com/office/drawing/2014/main" id="{DC2B5794-E99E-4E7B-B081-C417ACA53745}"/>
              </a:ext>
            </a:extLst>
          </p:cNvPr>
          <p:cNvSpPr txBox="1">
            <a:spLocks/>
          </p:cNvSpPr>
          <p:nvPr/>
        </p:nvSpPr>
        <p:spPr>
          <a:xfrm>
            <a:off x="2555425" y="3542187"/>
            <a:ext cx="5994480" cy="451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zh-TW" altLang="en-US" sz="1800" b="1" dirty="0"/>
              <a:t>實作：嘗試製作右圖中的結果</a:t>
            </a:r>
            <a:endParaRPr lang="en-US" altLang="zh-TW" sz="1800" b="1" dirty="0">
              <a:solidFill>
                <a:schemeClr val="accent6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9541096-4A50-404F-BCA7-642747C4750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580" t="53341" r="57215" b="33502"/>
          <a:stretch/>
        </p:blipFill>
        <p:spPr>
          <a:xfrm>
            <a:off x="6228611" y="3116928"/>
            <a:ext cx="2676071" cy="1302470"/>
          </a:xfrm>
          <a:prstGeom prst="roundRect">
            <a:avLst>
              <a:gd name="adj" fmla="val 10232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CE55DEF-DB38-45E2-A696-9F01F0439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042" y="1308844"/>
            <a:ext cx="1477207" cy="1477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7220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274156" y="820749"/>
            <a:ext cx="6079143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tx2"/>
                </a:solidFill>
              </a:rPr>
              <a:t>&lt;body</a:t>
            </a:r>
            <a:r>
              <a:rPr lang="zh-TW" altLang="en-US" sz="3200" b="1" dirty="0">
                <a:solidFill>
                  <a:schemeClr val="tx2"/>
                </a:solidFill>
              </a:rPr>
              <a:t>常用標籤：文字類</a:t>
            </a:r>
            <a:r>
              <a:rPr lang="en-US" sz="3200" b="1" dirty="0">
                <a:solidFill>
                  <a:schemeClr val="tx2"/>
                </a:solidFill>
              </a:rPr>
              <a:t>&gt;</a:t>
            </a:r>
            <a:endParaRPr sz="3200" b="1" dirty="0">
              <a:solidFill>
                <a:schemeClr val="tx2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index</a:t>
            </a:r>
            <a:r>
              <a:rPr lang="en" sz="1400" dirty="0">
                <a:solidFill>
                  <a:schemeClr val="accent3"/>
                </a:solidFill>
              </a:rPr>
              <a:t>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style</a:t>
            </a:r>
            <a:r>
              <a:rPr lang="en" sz="1400" dirty="0">
                <a:solidFill>
                  <a:schemeClr val="accent3"/>
                </a:solidFill>
              </a:rPr>
              <a:t>.css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10" name="Google Shape;502;p30">
            <a:extLst>
              <a:ext uri="{FF2B5EF4-FFF2-40B4-BE49-F238E27FC236}">
                <a16:creationId xmlns:a16="http://schemas.microsoft.com/office/drawing/2014/main" id="{4A108107-F25D-44BC-B2F2-E4D342D13F8D}"/>
              </a:ext>
            </a:extLst>
          </p:cNvPr>
          <p:cNvSpPr txBox="1">
            <a:spLocks/>
          </p:cNvSpPr>
          <p:nvPr/>
        </p:nvSpPr>
        <p:spPr>
          <a:xfrm>
            <a:off x="1648197" y="1743863"/>
            <a:ext cx="3630905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US" altLang="zh-TW" sz="1800" b="1" dirty="0">
                <a:solidFill>
                  <a:schemeClr val="bg2"/>
                </a:solidFill>
              </a:rPr>
              <a:t>&lt;h1&gt;</a:t>
            </a:r>
            <a:r>
              <a:rPr lang="zh-TW" altLang="en-US" sz="1800" b="1" dirty="0">
                <a:solidFill>
                  <a:schemeClr val="bg2"/>
                </a:solidFill>
              </a:rPr>
              <a:t>到</a:t>
            </a:r>
            <a:r>
              <a:rPr lang="en-US" altLang="zh-TW" sz="1800" b="1" dirty="0">
                <a:solidFill>
                  <a:schemeClr val="bg2"/>
                </a:solidFill>
              </a:rPr>
              <a:t>&lt;h6&gt;</a:t>
            </a:r>
            <a:r>
              <a:rPr lang="zh-TW" altLang="en-US" sz="1800" b="1" dirty="0">
                <a:solidFill>
                  <a:schemeClr val="accent6"/>
                </a:solidFill>
              </a:rPr>
              <a:t>：</a:t>
            </a:r>
            <a:r>
              <a:rPr lang="en-US" altLang="zh-TW" sz="1800" b="1" dirty="0">
                <a:solidFill>
                  <a:schemeClr val="accent6"/>
                </a:solidFill>
              </a:rPr>
              <a:t>Headings</a:t>
            </a:r>
            <a:r>
              <a:rPr lang="zh-TW" altLang="en-US" sz="1800" b="1" dirty="0">
                <a:solidFill>
                  <a:schemeClr val="accent6"/>
                </a:solidFill>
              </a:rPr>
              <a:t>標籤</a:t>
            </a:r>
            <a:endParaRPr lang="en-US" altLang="zh-TW" sz="1800" b="1" dirty="0">
              <a:solidFill>
                <a:schemeClr val="accent6"/>
              </a:solidFill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05FE7670-EC55-40A0-801E-2BE7C793C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487" y="2284496"/>
            <a:ext cx="318127" cy="3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502;p30">
            <a:extLst>
              <a:ext uri="{FF2B5EF4-FFF2-40B4-BE49-F238E27FC236}">
                <a16:creationId xmlns:a16="http://schemas.microsoft.com/office/drawing/2014/main" id="{19688F82-1495-4792-8DB1-9403F202AD2B}"/>
              </a:ext>
            </a:extLst>
          </p:cNvPr>
          <p:cNvSpPr txBox="1">
            <a:spLocks/>
          </p:cNvSpPr>
          <p:nvPr/>
        </p:nvSpPr>
        <p:spPr>
          <a:xfrm>
            <a:off x="2158187" y="2276111"/>
            <a:ext cx="3630905" cy="848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US" altLang="zh-TW" sz="1800" b="1" dirty="0"/>
              <a:t>&lt;h1&gt;</a:t>
            </a:r>
            <a:r>
              <a:rPr lang="zh-TW" altLang="en-US" sz="1800" b="1" dirty="0"/>
              <a:t>字體最大，</a:t>
            </a:r>
            <a:r>
              <a:rPr lang="en-US" altLang="zh-TW" sz="1800" b="1" dirty="0"/>
              <a:t>&lt;h6&gt;</a:t>
            </a:r>
            <a:r>
              <a:rPr lang="zh-TW" altLang="en-US" sz="1800" b="1" dirty="0"/>
              <a:t>最小</a:t>
            </a:r>
            <a:endParaRPr lang="en-US" altLang="zh-TW" sz="1800" b="1" dirty="0"/>
          </a:p>
          <a:p>
            <a:pPr marL="0" indent="0">
              <a:lnSpc>
                <a:spcPct val="150000"/>
              </a:lnSpc>
            </a:pPr>
            <a:r>
              <a:rPr lang="zh-TW" altLang="en-US" sz="1800" b="1" dirty="0"/>
              <a:t>標籤自成一行，不須</a:t>
            </a:r>
            <a:r>
              <a:rPr lang="en-US" altLang="zh-TW" sz="1800" b="1" dirty="0">
                <a:solidFill>
                  <a:schemeClr val="bg2"/>
                </a:solidFill>
              </a:rPr>
              <a:t>&lt;</a:t>
            </a:r>
            <a:r>
              <a:rPr lang="en-US" altLang="zh-TW" sz="1800" b="1" dirty="0" err="1">
                <a:solidFill>
                  <a:schemeClr val="bg2"/>
                </a:solidFill>
              </a:rPr>
              <a:t>br</a:t>
            </a:r>
            <a:r>
              <a:rPr lang="en-US" altLang="zh-TW" sz="1800" b="1" dirty="0">
                <a:solidFill>
                  <a:schemeClr val="bg2"/>
                </a:solidFill>
              </a:rPr>
              <a:t>&gt;</a:t>
            </a:r>
            <a:r>
              <a:rPr lang="zh-TW" altLang="en-US" sz="1800" b="1" dirty="0">
                <a:solidFill>
                  <a:schemeClr val="accent6"/>
                </a:solidFill>
              </a:rPr>
              <a:t>換行</a:t>
            </a:r>
            <a:endParaRPr lang="en-US" altLang="zh-TW" sz="1800" b="1" dirty="0">
              <a:solidFill>
                <a:schemeClr val="accent6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9206CBE-36B7-4275-A6F4-FF39ED10E5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932" r="84098" b="51259"/>
          <a:stretch/>
        </p:blipFill>
        <p:spPr>
          <a:xfrm>
            <a:off x="6289373" y="1493140"/>
            <a:ext cx="2271866" cy="2797201"/>
          </a:xfrm>
          <a:prstGeom prst="roundRect">
            <a:avLst>
              <a:gd name="adj" fmla="val 5877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9C643858-0D14-4F47-8A6F-4C0DBE541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152" y="3533600"/>
            <a:ext cx="349405" cy="349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Google Shape;502;p30">
            <a:extLst>
              <a:ext uri="{FF2B5EF4-FFF2-40B4-BE49-F238E27FC236}">
                <a16:creationId xmlns:a16="http://schemas.microsoft.com/office/drawing/2014/main" id="{AF150D6B-135B-4130-8904-E87FAFFDC787}"/>
              </a:ext>
            </a:extLst>
          </p:cNvPr>
          <p:cNvSpPr txBox="1">
            <a:spLocks/>
          </p:cNvSpPr>
          <p:nvPr/>
        </p:nvSpPr>
        <p:spPr>
          <a:xfrm>
            <a:off x="1861557" y="3154161"/>
            <a:ext cx="6722752" cy="11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zh-TW" altLang="en-US" sz="1800" b="1" dirty="0">
                <a:solidFill>
                  <a:schemeClr val="accent6"/>
                </a:solidFill>
              </a:rPr>
              <a:t>範例：</a:t>
            </a:r>
            <a:r>
              <a:rPr lang="en-US" altLang="zh-TW" sz="1800" b="1" dirty="0">
                <a:solidFill>
                  <a:schemeClr val="bg2"/>
                </a:solidFill>
              </a:rPr>
              <a:t>&lt;h1&gt;</a:t>
            </a:r>
            <a:r>
              <a:rPr lang="en-US" altLang="zh-TW" sz="1800" b="1" dirty="0">
                <a:solidFill>
                  <a:schemeClr val="accent6"/>
                </a:solidFill>
              </a:rPr>
              <a:t>This is h1 text</a:t>
            </a:r>
            <a:r>
              <a:rPr lang="en-US" altLang="zh-TW" sz="1800" b="1" dirty="0">
                <a:solidFill>
                  <a:schemeClr val="bg2"/>
                </a:solidFill>
              </a:rPr>
              <a:t>&lt;/h1&gt;</a:t>
            </a:r>
          </a:p>
        </p:txBody>
      </p:sp>
    </p:spTree>
    <p:extLst>
      <p:ext uri="{BB962C8B-B14F-4D97-AF65-F5344CB8AC3E}">
        <p14:creationId xmlns:p14="http://schemas.microsoft.com/office/powerpoint/2010/main" val="528841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274156" y="820749"/>
            <a:ext cx="6079143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tx2"/>
                </a:solidFill>
              </a:rPr>
              <a:t>&lt;body</a:t>
            </a:r>
            <a:r>
              <a:rPr lang="zh-TW" altLang="en-US" sz="3200" b="1" dirty="0">
                <a:solidFill>
                  <a:schemeClr val="tx2"/>
                </a:solidFill>
              </a:rPr>
              <a:t>常用標籤：文字類</a:t>
            </a:r>
            <a:r>
              <a:rPr lang="en-US" sz="3200" b="1" dirty="0">
                <a:solidFill>
                  <a:schemeClr val="tx2"/>
                </a:solidFill>
              </a:rPr>
              <a:t>&gt;</a:t>
            </a:r>
            <a:endParaRPr sz="3200" b="1" dirty="0">
              <a:solidFill>
                <a:schemeClr val="tx2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index</a:t>
            </a:r>
            <a:r>
              <a:rPr lang="en" sz="1400" dirty="0">
                <a:solidFill>
                  <a:schemeClr val="accent3"/>
                </a:solidFill>
              </a:rPr>
              <a:t>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style</a:t>
            </a:r>
            <a:r>
              <a:rPr lang="en" sz="1400" dirty="0">
                <a:solidFill>
                  <a:schemeClr val="accent3"/>
                </a:solidFill>
              </a:rPr>
              <a:t>.css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10" name="Google Shape;502;p30">
            <a:extLst>
              <a:ext uri="{FF2B5EF4-FFF2-40B4-BE49-F238E27FC236}">
                <a16:creationId xmlns:a16="http://schemas.microsoft.com/office/drawing/2014/main" id="{4A108107-F25D-44BC-B2F2-E4D342D13F8D}"/>
              </a:ext>
            </a:extLst>
          </p:cNvPr>
          <p:cNvSpPr txBox="1">
            <a:spLocks/>
          </p:cNvSpPr>
          <p:nvPr/>
        </p:nvSpPr>
        <p:spPr>
          <a:xfrm>
            <a:off x="1274156" y="1622622"/>
            <a:ext cx="6421383" cy="1706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US" altLang="zh-TW" sz="1800" b="1" dirty="0">
                <a:solidFill>
                  <a:schemeClr val="bg2"/>
                </a:solidFill>
              </a:rPr>
              <a:t>&lt;b&gt;</a:t>
            </a:r>
            <a:r>
              <a:rPr lang="zh-TW" altLang="en-US" sz="1800" b="1" dirty="0">
                <a:solidFill>
                  <a:schemeClr val="accent6"/>
                </a:solidFill>
              </a:rPr>
              <a:t>或</a:t>
            </a:r>
            <a:r>
              <a:rPr lang="en-US" altLang="zh-TW" sz="1800" b="1" dirty="0">
                <a:solidFill>
                  <a:schemeClr val="bg2"/>
                </a:solidFill>
              </a:rPr>
              <a:t>&lt;strong&gt;</a:t>
            </a:r>
            <a:r>
              <a:rPr lang="zh-TW" altLang="en-US" sz="1800" b="1" dirty="0">
                <a:solidFill>
                  <a:schemeClr val="accent6"/>
                </a:solidFill>
              </a:rPr>
              <a:t>：粗體文字（</a:t>
            </a:r>
            <a:r>
              <a:rPr lang="en-US" altLang="zh-TW" sz="1800" b="1" dirty="0">
                <a:solidFill>
                  <a:schemeClr val="accent6"/>
                </a:solidFill>
              </a:rPr>
              <a:t>bold</a:t>
            </a:r>
            <a:r>
              <a:rPr lang="zh-TW" altLang="en-US" sz="1800" b="1" dirty="0">
                <a:solidFill>
                  <a:schemeClr val="accent6"/>
                </a:solidFill>
              </a:rPr>
              <a:t>）</a:t>
            </a:r>
            <a:endParaRPr lang="en-US" altLang="zh-TW" sz="1800" b="1" dirty="0">
              <a:solidFill>
                <a:schemeClr val="accent6"/>
              </a:solidFill>
            </a:endParaRPr>
          </a:p>
          <a:p>
            <a:pPr marL="0" indent="0">
              <a:lnSpc>
                <a:spcPct val="150000"/>
              </a:lnSpc>
            </a:pPr>
            <a:r>
              <a:rPr lang="en-US" altLang="zh-TW" sz="1800" b="1" dirty="0">
                <a:solidFill>
                  <a:schemeClr val="bg2"/>
                </a:solidFill>
              </a:rPr>
              <a:t>&lt;</a:t>
            </a:r>
            <a:r>
              <a:rPr lang="en-US" altLang="zh-TW" sz="1800" b="1" dirty="0" err="1">
                <a:solidFill>
                  <a:schemeClr val="bg2"/>
                </a:solidFill>
              </a:rPr>
              <a:t>i</a:t>
            </a:r>
            <a:r>
              <a:rPr lang="en-US" altLang="zh-TW" sz="1800" b="1" dirty="0">
                <a:solidFill>
                  <a:schemeClr val="bg2"/>
                </a:solidFill>
              </a:rPr>
              <a:t>&gt;</a:t>
            </a:r>
            <a:r>
              <a:rPr lang="zh-TW" altLang="en-US" sz="1800" b="1" dirty="0">
                <a:solidFill>
                  <a:schemeClr val="accent6"/>
                </a:solidFill>
              </a:rPr>
              <a:t>或</a:t>
            </a:r>
            <a:r>
              <a:rPr lang="en-US" altLang="zh-TW" sz="1800" b="1" dirty="0">
                <a:solidFill>
                  <a:schemeClr val="bg2"/>
                </a:solidFill>
              </a:rPr>
              <a:t>&lt;</a:t>
            </a:r>
            <a:r>
              <a:rPr lang="en-US" altLang="zh-TW" sz="1800" b="1" dirty="0" err="1">
                <a:solidFill>
                  <a:schemeClr val="bg2"/>
                </a:solidFill>
              </a:rPr>
              <a:t>em</a:t>
            </a:r>
            <a:r>
              <a:rPr lang="en-US" altLang="zh-TW" sz="1800" b="1" dirty="0">
                <a:solidFill>
                  <a:schemeClr val="bg2"/>
                </a:solidFill>
              </a:rPr>
              <a:t>&gt;</a:t>
            </a:r>
            <a:r>
              <a:rPr lang="zh-TW" altLang="en-US" sz="1800" b="1" dirty="0">
                <a:solidFill>
                  <a:schemeClr val="accent6"/>
                </a:solidFill>
              </a:rPr>
              <a:t>：斜體文字（</a:t>
            </a:r>
            <a:r>
              <a:rPr lang="en-US" altLang="zh-TW" sz="1800" b="1" dirty="0">
                <a:solidFill>
                  <a:schemeClr val="accent6"/>
                </a:solidFill>
              </a:rPr>
              <a:t>Italic/Emphasis</a:t>
            </a:r>
            <a:r>
              <a:rPr lang="zh-TW" altLang="en-US" sz="1800" b="1" dirty="0">
                <a:solidFill>
                  <a:schemeClr val="accent6"/>
                </a:solidFill>
              </a:rPr>
              <a:t>）</a:t>
            </a:r>
            <a:endParaRPr lang="en-US" altLang="zh-TW" sz="1800" b="1" dirty="0">
              <a:solidFill>
                <a:schemeClr val="accent6"/>
              </a:solidFill>
            </a:endParaRPr>
          </a:p>
          <a:p>
            <a:pPr marL="0" indent="0">
              <a:lnSpc>
                <a:spcPct val="150000"/>
              </a:lnSpc>
            </a:pPr>
            <a:r>
              <a:rPr lang="en-US" altLang="zh-TW" sz="1800" b="1" dirty="0">
                <a:solidFill>
                  <a:schemeClr val="bg2"/>
                </a:solidFill>
              </a:rPr>
              <a:t>&lt;u&gt;</a:t>
            </a:r>
            <a:r>
              <a:rPr lang="zh-TW" altLang="en-US" sz="1800" b="1" dirty="0">
                <a:solidFill>
                  <a:schemeClr val="accent6"/>
                </a:solidFill>
              </a:rPr>
              <a:t>：底線文字（</a:t>
            </a:r>
            <a:r>
              <a:rPr lang="en-US" altLang="zh-TW" sz="1800" b="1" dirty="0">
                <a:solidFill>
                  <a:schemeClr val="accent6"/>
                </a:solidFill>
              </a:rPr>
              <a:t>underlined</a:t>
            </a:r>
            <a:r>
              <a:rPr lang="zh-TW" altLang="en-US" sz="1800" b="1" dirty="0">
                <a:solidFill>
                  <a:schemeClr val="accent6"/>
                </a:solidFill>
              </a:rPr>
              <a:t>）</a:t>
            </a:r>
            <a:endParaRPr lang="en-US" altLang="zh-TW" sz="1800" b="1" dirty="0">
              <a:solidFill>
                <a:schemeClr val="accent6"/>
              </a:solidFill>
            </a:endParaRPr>
          </a:p>
          <a:p>
            <a:pPr marL="0" indent="0">
              <a:lnSpc>
                <a:spcPct val="150000"/>
              </a:lnSpc>
            </a:pPr>
            <a:r>
              <a:rPr lang="en-US" altLang="zh-TW" sz="1800" b="1" dirty="0">
                <a:solidFill>
                  <a:schemeClr val="bg2"/>
                </a:solidFill>
              </a:rPr>
              <a:t>&lt;del&gt;</a:t>
            </a:r>
            <a:r>
              <a:rPr lang="zh-TW" altLang="en-US" sz="1800" b="1" dirty="0">
                <a:solidFill>
                  <a:schemeClr val="accent6"/>
                </a:solidFill>
              </a:rPr>
              <a:t>：刪除線（</a:t>
            </a:r>
            <a:r>
              <a:rPr lang="en-US" altLang="zh-TW" sz="1800" b="1" dirty="0">
                <a:solidFill>
                  <a:schemeClr val="accent6"/>
                </a:solidFill>
              </a:rPr>
              <a:t>deleted</a:t>
            </a:r>
            <a:r>
              <a:rPr lang="zh-TW" altLang="en-US" sz="1800" b="1" dirty="0">
                <a:solidFill>
                  <a:schemeClr val="accent6"/>
                </a:solidFill>
              </a:rPr>
              <a:t>）</a:t>
            </a:r>
            <a:endParaRPr lang="en-US" altLang="zh-TW" sz="1800" b="1" dirty="0">
              <a:solidFill>
                <a:schemeClr val="accent6"/>
              </a:solidFill>
            </a:endParaRP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9C643858-0D14-4F47-8A6F-4C0DBE541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152" y="3627558"/>
            <a:ext cx="349405" cy="349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4D759E8A-2373-49DD-A0B9-F456230C096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957" r="72333" b="23556"/>
          <a:stretch/>
        </p:blipFill>
        <p:spPr>
          <a:xfrm>
            <a:off x="6539321" y="1409699"/>
            <a:ext cx="2185053" cy="2687155"/>
          </a:xfrm>
          <a:prstGeom prst="roundRect">
            <a:avLst>
              <a:gd name="adj" fmla="val 8646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Google Shape;502;p30">
            <a:extLst>
              <a:ext uri="{FF2B5EF4-FFF2-40B4-BE49-F238E27FC236}">
                <a16:creationId xmlns:a16="http://schemas.microsoft.com/office/drawing/2014/main" id="{CFE9649E-014B-4567-BCFC-906BB814A10D}"/>
              </a:ext>
            </a:extLst>
          </p:cNvPr>
          <p:cNvSpPr txBox="1">
            <a:spLocks/>
          </p:cNvSpPr>
          <p:nvPr/>
        </p:nvSpPr>
        <p:spPr>
          <a:xfrm>
            <a:off x="1861557" y="3230361"/>
            <a:ext cx="4272543" cy="11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zh-TW" altLang="en-US" sz="1800" b="1" dirty="0">
                <a:solidFill>
                  <a:schemeClr val="accent6"/>
                </a:solidFill>
              </a:rPr>
              <a:t>補充：以上效果也可以用</a:t>
            </a:r>
            <a:r>
              <a:rPr lang="en-US" altLang="zh-TW" sz="1800" b="1" dirty="0">
                <a:solidFill>
                  <a:schemeClr val="accent6"/>
                </a:solidFill>
              </a:rPr>
              <a:t>CSS</a:t>
            </a:r>
            <a:r>
              <a:rPr lang="zh-TW" altLang="en-US" sz="1800" b="1" dirty="0">
                <a:solidFill>
                  <a:schemeClr val="accent6"/>
                </a:solidFill>
              </a:rPr>
              <a:t>語法實現</a:t>
            </a:r>
            <a:endParaRPr lang="en-US" altLang="zh-TW" sz="18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417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274156" y="820749"/>
            <a:ext cx="6079143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tx2"/>
                </a:solidFill>
              </a:rPr>
              <a:t>&lt;body</a:t>
            </a:r>
            <a:r>
              <a:rPr lang="zh-TW" altLang="en-US" sz="3200" b="1" dirty="0">
                <a:solidFill>
                  <a:schemeClr val="tx2"/>
                </a:solidFill>
              </a:rPr>
              <a:t>常用標籤：文字類</a:t>
            </a:r>
            <a:r>
              <a:rPr lang="en-US" sz="3200" b="1" dirty="0">
                <a:solidFill>
                  <a:schemeClr val="tx2"/>
                </a:solidFill>
              </a:rPr>
              <a:t>&gt;</a:t>
            </a:r>
            <a:endParaRPr sz="3200" b="1" dirty="0">
              <a:solidFill>
                <a:schemeClr val="tx2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index</a:t>
            </a:r>
            <a:r>
              <a:rPr lang="en" sz="1400" dirty="0">
                <a:solidFill>
                  <a:schemeClr val="accent3"/>
                </a:solidFill>
              </a:rPr>
              <a:t>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style</a:t>
            </a:r>
            <a:r>
              <a:rPr lang="en" sz="1400" dirty="0">
                <a:solidFill>
                  <a:schemeClr val="accent3"/>
                </a:solidFill>
              </a:rPr>
              <a:t>.css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12" name="Google Shape;502;p30">
            <a:extLst>
              <a:ext uri="{FF2B5EF4-FFF2-40B4-BE49-F238E27FC236}">
                <a16:creationId xmlns:a16="http://schemas.microsoft.com/office/drawing/2014/main" id="{E3286540-6932-4146-B4C8-6A40358ACD70}"/>
              </a:ext>
            </a:extLst>
          </p:cNvPr>
          <p:cNvSpPr txBox="1">
            <a:spLocks/>
          </p:cNvSpPr>
          <p:nvPr/>
        </p:nvSpPr>
        <p:spPr>
          <a:xfrm>
            <a:off x="1500866" y="1645293"/>
            <a:ext cx="6421383" cy="682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zh-TW" altLang="en-US" sz="1800" b="1" dirty="0">
                <a:solidFill>
                  <a:schemeClr val="accent6"/>
                </a:solidFill>
              </a:rPr>
              <a:t>列表清單分成兩種：</a:t>
            </a:r>
            <a:endParaRPr lang="en-US" altLang="zh-TW" sz="1800" b="1" dirty="0">
              <a:solidFill>
                <a:schemeClr val="accent6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altLang="zh-TW" sz="1800" b="1" dirty="0">
                <a:solidFill>
                  <a:schemeClr val="bg2"/>
                </a:solidFill>
              </a:rPr>
              <a:t>&lt;</a:t>
            </a:r>
            <a:r>
              <a:rPr lang="en-US" altLang="zh-TW" sz="1800" b="1" dirty="0" err="1">
                <a:solidFill>
                  <a:schemeClr val="bg2"/>
                </a:solidFill>
              </a:rPr>
              <a:t>ul</a:t>
            </a:r>
            <a:r>
              <a:rPr lang="en-US" altLang="zh-TW" sz="1800" b="1" dirty="0">
                <a:solidFill>
                  <a:schemeClr val="bg2"/>
                </a:solidFill>
              </a:rPr>
              <a:t>&gt;&lt;/</a:t>
            </a:r>
            <a:r>
              <a:rPr lang="en-US" altLang="zh-TW" sz="1800" b="1" dirty="0" err="1">
                <a:solidFill>
                  <a:schemeClr val="bg2"/>
                </a:solidFill>
              </a:rPr>
              <a:t>ul</a:t>
            </a:r>
            <a:r>
              <a:rPr lang="en-US" altLang="zh-TW" sz="1800" b="1" dirty="0">
                <a:solidFill>
                  <a:schemeClr val="bg2"/>
                </a:solidFill>
              </a:rPr>
              <a:t>&gt;</a:t>
            </a:r>
            <a:r>
              <a:rPr lang="zh-TW" altLang="en-US" sz="1800" b="1" dirty="0">
                <a:solidFill>
                  <a:schemeClr val="accent6"/>
                </a:solidFill>
              </a:rPr>
              <a:t>：無序清單（</a:t>
            </a:r>
            <a:r>
              <a:rPr lang="en-US" altLang="zh-TW" sz="1800" b="1" dirty="0">
                <a:solidFill>
                  <a:schemeClr val="accent6"/>
                </a:solidFill>
              </a:rPr>
              <a:t>unordered list</a:t>
            </a:r>
            <a:r>
              <a:rPr lang="zh-TW" altLang="en-US" sz="1800" b="1" dirty="0">
                <a:solidFill>
                  <a:schemeClr val="accent6"/>
                </a:solidFill>
              </a:rPr>
              <a:t>）</a:t>
            </a:r>
            <a:endParaRPr lang="en-US" altLang="zh-TW" sz="1800" b="1" dirty="0">
              <a:solidFill>
                <a:schemeClr val="accent6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altLang="zh-TW" sz="1800" b="1" dirty="0">
                <a:solidFill>
                  <a:schemeClr val="bg2"/>
                </a:solidFill>
              </a:rPr>
              <a:t>&lt;</a:t>
            </a:r>
            <a:r>
              <a:rPr lang="en-US" altLang="zh-TW" sz="1800" b="1" dirty="0" err="1">
                <a:solidFill>
                  <a:schemeClr val="bg2"/>
                </a:solidFill>
              </a:rPr>
              <a:t>ol</a:t>
            </a:r>
            <a:r>
              <a:rPr lang="en-US" altLang="zh-TW" sz="1800" b="1" dirty="0">
                <a:solidFill>
                  <a:schemeClr val="bg2"/>
                </a:solidFill>
              </a:rPr>
              <a:t>&gt;&lt;/</a:t>
            </a:r>
            <a:r>
              <a:rPr lang="en-US" altLang="zh-TW" sz="1800" b="1" dirty="0" err="1">
                <a:solidFill>
                  <a:schemeClr val="bg2"/>
                </a:solidFill>
              </a:rPr>
              <a:t>ol</a:t>
            </a:r>
            <a:r>
              <a:rPr lang="en-US" altLang="zh-TW" sz="1800" b="1" dirty="0">
                <a:solidFill>
                  <a:schemeClr val="bg2"/>
                </a:solidFill>
              </a:rPr>
              <a:t>&gt;</a:t>
            </a:r>
            <a:r>
              <a:rPr lang="zh-TW" altLang="en-US" sz="1800" b="1" dirty="0">
                <a:solidFill>
                  <a:schemeClr val="accent6"/>
                </a:solidFill>
              </a:rPr>
              <a:t>：有序清單（</a:t>
            </a:r>
            <a:r>
              <a:rPr lang="en-US" altLang="zh-TW" sz="1800" b="1" dirty="0">
                <a:solidFill>
                  <a:schemeClr val="accent6"/>
                </a:solidFill>
              </a:rPr>
              <a:t>ordered list</a:t>
            </a:r>
            <a:r>
              <a:rPr lang="zh-TW" altLang="en-US" sz="1800" b="1" dirty="0">
                <a:solidFill>
                  <a:schemeClr val="accent6"/>
                </a:solidFill>
              </a:rPr>
              <a:t>）</a:t>
            </a:r>
            <a:endParaRPr lang="en-US" altLang="zh-TW" sz="1800" b="1" dirty="0">
              <a:solidFill>
                <a:schemeClr val="accent6"/>
              </a:solidFill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4195D2A1-01D7-4BBD-81F4-3C56734C3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218" y="2624879"/>
            <a:ext cx="318127" cy="3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Google Shape;502;p30">
            <a:extLst>
              <a:ext uri="{FF2B5EF4-FFF2-40B4-BE49-F238E27FC236}">
                <a16:creationId xmlns:a16="http://schemas.microsoft.com/office/drawing/2014/main" id="{9525749B-251C-41B9-B74E-B185E3B625D3}"/>
              </a:ext>
            </a:extLst>
          </p:cNvPr>
          <p:cNvSpPr txBox="1">
            <a:spLocks/>
          </p:cNvSpPr>
          <p:nvPr/>
        </p:nvSpPr>
        <p:spPr>
          <a:xfrm>
            <a:off x="1923918" y="2601381"/>
            <a:ext cx="6607962" cy="829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US" altLang="zh-TW" sz="1800" b="1" dirty="0">
                <a:solidFill>
                  <a:schemeClr val="bg2"/>
                </a:solidFill>
              </a:rPr>
              <a:t>&lt;</a:t>
            </a:r>
            <a:r>
              <a:rPr lang="en-US" altLang="zh-TW" sz="1800" b="1" dirty="0" err="1">
                <a:solidFill>
                  <a:schemeClr val="bg2"/>
                </a:solidFill>
              </a:rPr>
              <a:t>ol</a:t>
            </a:r>
            <a:r>
              <a:rPr lang="en-US" altLang="zh-TW" sz="1800" b="1" dirty="0">
                <a:solidFill>
                  <a:schemeClr val="bg2"/>
                </a:solidFill>
              </a:rPr>
              <a:t>&gt;</a:t>
            </a:r>
            <a:r>
              <a:rPr lang="zh-TW" altLang="en-US" sz="1800" b="1" dirty="0">
                <a:solidFill>
                  <a:schemeClr val="accent6"/>
                </a:solidFill>
              </a:rPr>
              <a:t>可配合</a:t>
            </a:r>
            <a:r>
              <a:rPr lang="en-US" altLang="zh-TW" sz="1800" b="1" dirty="0">
                <a:solidFill>
                  <a:schemeClr val="accent6"/>
                </a:solidFill>
              </a:rPr>
              <a:t>type</a:t>
            </a:r>
            <a:r>
              <a:rPr lang="zh-TW" altLang="en-US" sz="1800" b="1" dirty="0">
                <a:solidFill>
                  <a:schemeClr val="accent6"/>
                </a:solidFill>
              </a:rPr>
              <a:t>屬性設定編號類型（</a:t>
            </a:r>
            <a:r>
              <a:rPr lang="en-US" altLang="zh-TW" sz="1800" b="1" dirty="0">
                <a:solidFill>
                  <a:schemeClr val="accent6"/>
                </a:solidFill>
              </a:rPr>
              <a:t>1-</a:t>
            </a:r>
            <a:r>
              <a:rPr lang="zh-TW" altLang="en-US" sz="1800" b="1" dirty="0">
                <a:solidFill>
                  <a:schemeClr val="accent6"/>
                </a:solidFill>
              </a:rPr>
              <a:t>數字、</a:t>
            </a:r>
            <a:r>
              <a:rPr lang="en-US" altLang="zh-TW" sz="1800" b="1" dirty="0">
                <a:solidFill>
                  <a:schemeClr val="accent6"/>
                </a:solidFill>
              </a:rPr>
              <a:t>A-</a:t>
            </a:r>
            <a:r>
              <a:rPr lang="zh-TW" altLang="en-US" sz="1800" b="1" dirty="0">
                <a:solidFill>
                  <a:schemeClr val="accent6"/>
                </a:solidFill>
              </a:rPr>
              <a:t>字母等等）</a:t>
            </a:r>
            <a:endParaRPr lang="en-US" altLang="zh-TW" sz="1800" b="1" dirty="0">
              <a:solidFill>
                <a:schemeClr val="accent6"/>
              </a:solidFill>
            </a:endParaRPr>
          </a:p>
          <a:p>
            <a:pPr marL="0" indent="0">
              <a:lnSpc>
                <a:spcPct val="150000"/>
              </a:lnSpc>
            </a:pPr>
            <a:r>
              <a:rPr lang="en-US" altLang="zh-TW" sz="1800" b="1" dirty="0">
                <a:solidFill>
                  <a:schemeClr val="accent6"/>
                </a:solidFill>
              </a:rPr>
              <a:t>    </a:t>
            </a:r>
            <a:r>
              <a:rPr lang="zh-TW" altLang="en-US" sz="1800" b="1" dirty="0">
                <a:solidFill>
                  <a:schemeClr val="accent6"/>
                </a:solidFill>
              </a:rPr>
              <a:t>也可使用</a:t>
            </a:r>
            <a:r>
              <a:rPr lang="en-US" altLang="zh-TW" sz="1800" b="1" dirty="0">
                <a:solidFill>
                  <a:schemeClr val="accent6"/>
                </a:solidFill>
              </a:rPr>
              <a:t>start</a:t>
            </a:r>
            <a:r>
              <a:rPr lang="zh-TW" altLang="en-US" sz="1800" b="1" dirty="0">
                <a:solidFill>
                  <a:schemeClr val="accent6"/>
                </a:solidFill>
              </a:rPr>
              <a:t>屬性設定初始編號</a:t>
            </a:r>
            <a:endParaRPr lang="en-US" altLang="zh-TW" sz="1800" b="1" dirty="0">
              <a:solidFill>
                <a:schemeClr val="accent6"/>
              </a:solidFill>
            </a:endParaRPr>
          </a:p>
        </p:txBody>
      </p:sp>
      <p:sp>
        <p:nvSpPr>
          <p:cNvPr id="16" name="Google Shape;502;p30">
            <a:extLst>
              <a:ext uri="{FF2B5EF4-FFF2-40B4-BE49-F238E27FC236}">
                <a16:creationId xmlns:a16="http://schemas.microsoft.com/office/drawing/2014/main" id="{7EE961F5-26DD-4ACB-97A3-A198A09F904A}"/>
              </a:ext>
            </a:extLst>
          </p:cNvPr>
          <p:cNvSpPr txBox="1">
            <a:spLocks/>
          </p:cNvSpPr>
          <p:nvPr/>
        </p:nvSpPr>
        <p:spPr>
          <a:xfrm>
            <a:off x="1500866" y="3353285"/>
            <a:ext cx="6421383" cy="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lnSpc>
                <a:spcPct val="150000"/>
              </a:lnSpc>
              <a:buClr>
                <a:schemeClr val="tx2"/>
              </a:buClr>
            </a:pPr>
            <a:r>
              <a:rPr lang="zh-TW" altLang="en-US" sz="1800" b="1" dirty="0">
                <a:solidFill>
                  <a:schemeClr val="accent6"/>
                </a:solidFill>
              </a:rPr>
              <a:t>清單中每個項目必須使用</a:t>
            </a:r>
            <a:r>
              <a:rPr lang="en-US" altLang="zh-TW" sz="1800" b="1" dirty="0">
                <a:solidFill>
                  <a:schemeClr val="bg2"/>
                </a:solidFill>
              </a:rPr>
              <a:t>&lt;li&gt;&lt;/li&gt;</a:t>
            </a:r>
            <a:r>
              <a:rPr lang="zh-TW" altLang="en-US" sz="1800" b="1" dirty="0">
                <a:solidFill>
                  <a:schemeClr val="accent6"/>
                </a:solidFill>
              </a:rPr>
              <a:t>標籤表示（</a:t>
            </a:r>
            <a:r>
              <a:rPr lang="en-US" altLang="zh-TW" sz="1800" b="1" dirty="0">
                <a:solidFill>
                  <a:schemeClr val="accent6"/>
                </a:solidFill>
              </a:rPr>
              <a:t>list item</a:t>
            </a:r>
            <a:r>
              <a:rPr lang="zh-TW" altLang="en-US" sz="1800" b="1" dirty="0">
                <a:solidFill>
                  <a:schemeClr val="accent6"/>
                </a:solidFill>
              </a:rPr>
              <a:t>）</a:t>
            </a:r>
            <a:endParaRPr lang="en-US" altLang="zh-TW" sz="1800" b="1" dirty="0">
              <a:solidFill>
                <a:schemeClr val="bg2"/>
              </a:solidFill>
            </a:endParaRP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2B2C5456-2D43-4B67-945A-7938ADCB0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218" y="3984991"/>
            <a:ext cx="349405" cy="349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Google Shape;502;p30">
            <a:extLst>
              <a:ext uri="{FF2B5EF4-FFF2-40B4-BE49-F238E27FC236}">
                <a16:creationId xmlns:a16="http://schemas.microsoft.com/office/drawing/2014/main" id="{F569C566-16F1-43E2-B7FC-9121C5AEC3C1}"/>
              </a:ext>
            </a:extLst>
          </p:cNvPr>
          <p:cNvSpPr txBox="1">
            <a:spLocks/>
          </p:cNvSpPr>
          <p:nvPr/>
        </p:nvSpPr>
        <p:spPr>
          <a:xfrm>
            <a:off x="1953623" y="3587794"/>
            <a:ext cx="5689511" cy="11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zh-TW" altLang="en-US" sz="1800" b="1" dirty="0">
                <a:solidFill>
                  <a:schemeClr val="accent6"/>
                </a:solidFill>
              </a:rPr>
              <a:t>補充：常用於階層式摺疊選單，例如：</a:t>
            </a:r>
            <a:r>
              <a:rPr lang="zh-TW" altLang="en-US" sz="1800" b="1" dirty="0">
                <a:solidFill>
                  <a:schemeClr val="bg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大考中心網站</a:t>
            </a:r>
            <a:endParaRPr lang="en-US" altLang="zh-TW" sz="18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62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274156" y="820749"/>
            <a:ext cx="6079143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tx2"/>
                </a:solidFill>
              </a:rPr>
              <a:t>&lt;body</a:t>
            </a:r>
            <a:r>
              <a:rPr lang="zh-TW" altLang="en-US" sz="3200" b="1" dirty="0">
                <a:solidFill>
                  <a:schemeClr val="tx2"/>
                </a:solidFill>
              </a:rPr>
              <a:t>常用標籤：文字類</a:t>
            </a:r>
            <a:r>
              <a:rPr lang="en-US" sz="3200" b="1" dirty="0">
                <a:solidFill>
                  <a:schemeClr val="tx2"/>
                </a:solidFill>
              </a:rPr>
              <a:t>&gt;</a:t>
            </a:r>
            <a:endParaRPr sz="3200" b="1" dirty="0">
              <a:solidFill>
                <a:schemeClr val="tx2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index</a:t>
            </a:r>
            <a:r>
              <a:rPr lang="en" sz="1400" dirty="0">
                <a:solidFill>
                  <a:schemeClr val="accent3"/>
                </a:solidFill>
              </a:rPr>
              <a:t>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style</a:t>
            </a:r>
            <a:r>
              <a:rPr lang="en" sz="1400" dirty="0">
                <a:solidFill>
                  <a:schemeClr val="accent3"/>
                </a:solidFill>
              </a:rPr>
              <a:t>.css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28788958-DE57-44AD-A44C-AA799C16B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296" y="1577362"/>
            <a:ext cx="451953" cy="451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502;p30">
            <a:extLst>
              <a:ext uri="{FF2B5EF4-FFF2-40B4-BE49-F238E27FC236}">
                <a16:creationId xmlns:a16="http://schemas.microsoft.com/office/drawing/2014/main" id="{0B0DDB07-6AE2-466E-BCAC-7943569F2FD2}"/>
              </a:ext>
            </a:extLst>
          </p:cNvPr>
          <p:cNvSpPr txBox="1">
            <a:spLocks/>
          </p:cNvSpPr>
          <p:nvPr/>
        </p:nvSpPr>
        <p:spPr>
          <a:xfrm>
            <a:off x="1966048" y="1577362"/>
            <a:ext cx="5994480" cy="451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zh-TW" altLang="en-US" sz="1800" b="1" dirty="0"/>
              <a:t>實作：將</a:t>
            </a:r>
            <a:r>
              <a:rPr lang="en-US" altLang="zh-TW" sz="1800" b="1" dirty="0">
                <a:solidFill>
                  <a:schemeClr val="bg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111</a:t>
            </a:r>
            <a:r>
              <a:rPr lang="zh-TW" altLang="en-US" sz="1800" b="1" dirty="0">
                <a:solidFill>
                  <a:schemeClr val="bg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學測英文考題</a:t>
            </a:r>
            <a:r>
              <a:rPr lang="zh-TW" altLang="en-US" sz="1800" b="1" dirty="0">
                <a:solidFill>
                  <a:schemeClr val="accent6"/>
                </a:solidFill>
              </a:rPr>
              <a:t>整理成網頁，並達成以下要求：</a:t>
            </a:r>
            <a:endParaRPr lang="en-US" altLang="zh-TW" sz="1800" b="1" dirty="0">
              <a:solidFill>
                <a:schemeClr val="bg2"/>
              </a:solidFill>
            </a:endParaRPr>
          </a:p>
        </p:txBody>
      </p:sp>
      <p:sp>
        <p:nvSpPr>
          <p:cNvPr id="11" name="Google Shape;502;p30">
            <a:extLst>
              <a:ext uri="{FF2B5EF4-FFF2-40B4-BE49-F238E27FC236}">
                <a16:creationId xmlns:a16="http://schemas.microsoft.com/office/drawing/2014/main" id="{220C553C-785D-4FB3-8E3E-A0258947956D}"/>
              </a:ext>
            </a:extLst>
          </p:cNvPr>
          <p:cNvSpPr txBox="1">
            <a:spLocks/>
          </p:cNvSpPr>
          <p:nvPr/>
        </p:nvSpPr>
        <p:spPr>
          <a:xfrm>
            <a:off x="1684358" y="2261275"/>
            <a:ext cx="6557860" cy="1793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TW" altLang="en-US" sz="1800" b="1" dirty="0">
                <a:solidFill>
                  <a:schemeClr val="accent6"/>
                </a:solidFill>
              </a:rPr>
              <a:t>標題使用</a:t>
            </a:r>
            <a:r>
              <a:rPr lang="en-US" altLang="zh-TW" sz="1800" b="1" dirty="0">
                <a:solidFill>
                  <a:schemeClr val="accent6"/>
                </a:solidFill>
              </a:rPr>
              <a:t>&lt;h2&gt;</a:t>
            </a:r>
            <a:r>
              <a:rPr lang="zh-TW" altLang="en-US" sz="1800" b="1" dirty="0">
                <a:solidFill>
                  <a:schemeClr val="accent6"/>
                </a:solidFill>
              </a:rPr>
              <a:t>：</a:t>
            </a:r>
            <a:r>
              <a:rPr lang="en-US" altLang="zh-TW" sz="1800" b="1" dirty="0">
                <a:solidFill>
                  <a:schemeClr val="accent6"/>
                </a:solidFill>
              </a:rPr>
              <a:t>111</a:t>
            </a:r>
            <a:r>
              <a:rPr lang="zh-TW" altLang="en-US" sz="1800" b="1" dirty="0">
                <a:solidFill>
                  <a:schemeClr val="accent6"/>
                </a:solidFill>
              </a:rPr>
              <a:t>年學測英文</a:t>
            </a:r>
            <a:endParaRPr lang="en-US" altLang="zh-TW" sz="1800" b="1" dirty="0">
              <a:solidFill>
                <a:schemeClr val="accent6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TW" altLang="en-US" sz="1800" b="1" dirty="0">
                <a:solidFill>
                  <a:schemeClr val="accent6"/>
                </a:solidFill>
              </a:rPr>
              <a:t>題目文字使用</a:t>
            </a:r>
            <a:r>
              <a:rPr lang="en-US" altLang="zh-TW" sz="1800" b="1" dirty="0">
                <a:solidFill>
                  <a:schemeClr val="accent6"/>
                </a:solidFill>
              </a:rPr>
              <a:t>&lt;h3&gt; heading</a:t>
            </a:r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TW" altLang="en-US" sz="1800" b="1" dirty="0">
                <a:solidFill>
                  <a:schemeClr val="accent6"/>
                </a:solidFill>
              </a:rPr>
              <a:t>製作第</a:t>
            </a:r>
            <a:r>
              <a:rPr lang="en-US" altLang="zh-TW" sz="1800" b="1" dirty="0">
                <a:solidFill>
                  <a:schemeClr val="accent6"/>
                </a:solidFill>
              </a:rPr>
              <a:t>5~10</a:t>
            </a:r>
            <a:r>
              <a:rPr lang="zh-TW" altLang="en-US" sz="1800" b="1" dirty="0">
                <a:solidFill>
                  <a:schemeClr val="accent6"/>
                </a:solidFill>
              </a:rPr>
              <a:t>題，題號使用</a:t>
            </a:r>
            <a:r>
              <a:rPr lang="en-US" altLang="zh-TW" sz="1800" b="1" dirty="0">
                <a:solidFill>
                  <a:schemeClr val="accent6"/>
                </a:solidFill>
              </a:rPr>
              <a:t>ordered list</a:t>
            </a:r>
            <a:r>
              <a:rPr lang="zh-TW" altLang="en-US" sz="1800" b="1" dirty="0">
                <a:solidFill>
                  <a:schemeClr val="accent6"/>
                </a:solidFill>
              </a:rPr>
              <a:t>（阿拉伯數字）</a:t>
            </a:r>
            <a:endParaRPr lang="en-US" altLang="zh-TW" sz="1800" b="1" dirty="0">
              <a:solidFill>
                <a:schemeClr val="accent6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TW" altLang="en-US" sz="1800" b="1" dirty="0">
                <a:solidFill>
                  <a:schemeClr val="accent6"/>
                </a:solidFill>
              </a:rPr>
              <a:t>選項使用</a:t>
            </a:r>
            <a:r>
              <a:rPr lang="en-US" altLang="zh-TW" sz="1800" b="1" dirty="0">
                <a:solidFill>
                  <a:schemeClr val="accent6"/>
                </a:solidFill>
              </a:rPr>
              <a:t>ordered list</a:t>
            </a:r>
            <a:r>
              <a:rPr lang="zh-TW" altLang="en-US" sz="1800" b="1" dirty="0">
                <a:solidFill>
                  <a:schemeClr val="accent6"/>
                </a:solidFill>
              </a:rPr>
              <a:t>（大寫字母）</a:t>
            </a:r>
            <a:endParaRPr lang="en-US" altLang="zh-TW" sz="1800" b="1" dirty="0">
              <a:solidFill>
                <a:schemeClr val="accent6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TW" altLang="en-US" sz="1800" b="1" dirty="0">
                <a:solidFill>
                  <a:schemeClr val="accent6"/>
                </a:solidFill>
              </a:rPr>
              <a:t>正確答案使用「粗斜體」標示</a:t>
            </a:r>
            <a:endParaRPr lang="en-US" altLang="zh-TW" sz="18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912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274156" y="820749"/>
            <a:ext cx="6079143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tx2"/>
                </a:solidFill>
              </a:rPr>
              <a:t>&lt;body</a:t>
            </a:r>
            <a:r>
              <a:rPr lang="zh-TW" altLang="en-US" sz="3200" b="1" dirty="0">
                <a:solidFill>
                  <a:schemeClr val="tx2"/>
                </a:solidFill>
              </a:rPr>
              <a:t>常用標籤：多媒體</a:t>
            </a:r>
            <a:r>
              <a:rPr lang="en-US" sz="3200" b="1" dirty="0">
                <a:solidFill>
                  <a:schemeClr val="tx2"/>
                </a:solidFill>
              </a:rPr>
              <a:t>&gt;</a:t>
            </a:r>
            <a:endParaRPr sz="3200" b="1" dirty="0">
              <a:solidFill>
                <a:schemeClr val="tx2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index</a:t>
            </a:r>
            <a:r>
              <a:rPr lang="en" sz="1400" dirty="0">
                <a:solidFill>
                  <a:schemeClr val="accent3"/>
                </a:solidFill>
              </a:rPr>
              <a:t>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style</a:t>
            </a:r>
            <a:r>
              <a:rPr lang="en" sz="1400" dirty="0">
                <a:solidFill>
                  <a:schemeClr val="accent3"/>
                </a:solidFill>
              </a:rPr>
              <a:t>.css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14" name="Google Shape;502;p30">
            <a:extLst>
              <a:ext uri="{FF2B5EF4-FFF2-40B4-BE49-F238E27FC236}">
                <a16:creationId xmlns:a16="http://schemas.microsoft.com/office/drawing/2014/main" id="{3A86F658-8768-4BC2-BFE7-2E9796251D0A}"/>
              </a:ext>
            </a:extLst>
          </p:cNvPr>
          <p:cNvSpPr txBox="1">
            <a:spLocks/>
          </p:cNvSpPr>
          <p:nvPr/>
        </p:nvSpPr>
        <p:spPr>
          <a:xfrm>
            <a:off x="1274156" y="1376732"/>
            <a:ext cx="6421383" cy="1195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US" altLang="zh-TW" sz="1800" b="1" dirty="0">
                <a:solidFill>
                  <a:schemeClr val="bg2"/>
                </a:solidFill>
              </a:rPr>
              <a:t>&lt;</a:t>
            </a:r>
            <a:r>
              <a:rPr lang="en-US" altLang="zh-TW" sz="1800" b="1" dirty="0" err="1">
                <a:solidFill>
                  <a:schemeClr val="bg2"/>
                </a:solidFill>
              </a:rPr>
              <a:t>img</a:t>
            </a:r>
            <a:r>
              <a:rPr lang="en-US" altLang="zh-TW" sz="1800" b="1" dirty="0">
                <a:solidFill>
                  <a:schemeClr val="bg2"/>
                </a:solidFill>
              </a:rPr>
              <a:t>&gt;</a:t>
            </a:r>
            <a:r>
              <a:rPr lang="zh-TW" altLang="en-US" sz="1800" b="1" dirty="0">
                <a:solidFill>
                  <a:schemeClr val="accent6"/>
                </a:solidFill>
              </a:rPr>
              <a:t>：嵌入圖片</a:t>
            </a:r>
            <a:endParaRPr lang="en-US" altLang="zh-TW" sz="1800" b="1" dirty="0">
              <a:solidFill>
                <a:schemeClr val="accent6"/>
              </a:solidFill>
            </a:endParaRPr>
          </a:p>
          <a:p>
            <a:pPr marL="0" indent="0">
              <a:lnSpc>
                <a:spcPct val="150000"/>
              </a:lnSpc>
            </a:pPr>
            <a:endParaRPr lang="en-US" altLang="zh-TW" sz="1800" b="1" dirty="0">
              <a:solidFill>
                <a:schemeClr val="accent6"/>
              </a:solidFill>
            </a:endParaRPr>
          </a:p>
          <a:p>
            <a:pPr marL="0" indent="0">
              <a:lnSpc>
                <a:spcPct val="150000"/>
              </a:lnSpc>
            </a:pPr>
            <a:r>
              <a:rPr lang="en-US" altLang="zh-TW" sz="1800" b="1" dirty="0">
                <a:solidFill>
                  <a:schemeClr val="bg2"/>
                </a:solidFill>
              </a:rPr>
              <a:t>&lt;video&gt;&lt;/video&gt;</a:t>
            </a:r>
            <a:r>
              <a:rPr lang="zh-TW" altLang="en-US" sz="1800" b="1" dirty="0">
                <a:solidFill>
                  <a:schemeClr val="accent6"/>
                </a:solidFill>
              </a:rPr>
              <a:t>和</a:t>
            </a:r>
            <a:r>
              <a:rPr lang="en-US" altLang="zh-TW" sz="1800" b="1" dirty="0">
                <a:solidFill>
                  <a:schemeClr val="bg2"/>
                </a:solidFill>
              </a:rPr>
              <a:t>&lt;audio&gt;&lt;/audio&gt;</a:t>
            </a:r>
            <a:r>
              <a:rPr lang="zh-TW" altLang="en-US" sz="1800" b="1" dirty="0">
                <a:solidFill>
                  <a:schemeClr val="accent6"/>
                </a:solidFill>
              </a:rPr>
              <a:t>：影片、音訊元素</a:t>
            </a:r>
            <a:endParaRPr lang="en-US" altLang="zh-TW" sz="1800" b="1" dirty="0">
              <a:solidFill>
                <a:schemeClr val="accent6"/>
              </a:solidFill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107CB085-A3D6-44B3-97B6-522E1A349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746" y="1814114"/>
            <a:ext cx="318127" cy="274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Google Shape;502;p30">
            <a:extLst>
              <a:ext uri="{FF2B5EF4-FFF2-40B4-BE49-F238E27FC236}">
                <a16:creationId xmlns:a16="http://schemas.microsoft.com/office/drawing/2014/main" id="{A4CC3A8E-1171-47B8-85EC-7EA037976A61}"/>
              </a:ext>
            </a:extLst>
          </p:cNvPr>
          <p:cNvSpPr txBox="1">
            <a:spLocks/>
          </p:cNvSpPr>
          <p:nvPr/>
        </p:nvSpPr>
        <p:spPr>
          <a:xfrm>
            <a:off x="1878196" y="1559486"/>
            <a:ext cx="6607962" cy="829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zh-TW" altLang="en-US" sz="1800" b="1" dirty="0">
                <a:solidFill>
                  <a:schemeClr val="accent6"/>
                </a:solidFill>
              </a:rPr>
              <a:t>使用</a:t>
            </a:r>
            <a:r>
              <a:rPr lang="en-US" altLang="zh-TW" sz="1800" b="1" dirty="0" err="1">
                <a:solidFill>
                  <a:schemeClr val="accent6"/>
                </a:solidFill>
              </a:rPr>
              <a:t>src</a:t>
            </a:r>
            <a:r>
              <a:rPr lang="zh-TW" altLang="en-US" sz="1800" b="1" dirty="0">
                <a:solidFill>
                  <a:schemeClr val="accent6"/>
                </a:solidFill>
              </a:rPr>
              <a:t>屬性（</a:t>
            </a:r>
            <a:r>
              <a:rPr lang="en-US" altLang="zh-TW" sz="1800" b="1" dirty="0">
                <a:solidFill>
                  <a:schemeClr val="accent6"/>
                </a:solidFill>
              </a:rPr>
              <a:t>source</a:t>
            </a:r>
            <a:r>
              <a:rPr lang="zh-TW" altLang="en-US" sz="1800" b="1" dirty="0">
                <a:solidFill>
                  <a:schemeClr val="accent6"/>
                </a:solidFill>
              </a:rPr>
              <a:t>）設定引入圖片的路徑</a:t>
            </a:r>
            <a:endParaRPr lang="en-US" altLang="zh-TW" sz="1800" b="1" dirty="0">
              <a:solidFill>
                <a:schemeClr val="accent6"/>
              </a:solidFill>
            </a:endParaRP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E310BF4F-FCE1-414C-8810-547C06857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746" y="2646609"/>
            <a:ext cx="318127" cy="274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Google Shape;502;p30">
            <a:extLst>
              <a:ext uri="{FF2B5EF4-FFF2-40B4-BE49-F238E27FC236}">
                <a16:creationId xmlns:a16="http://schemas.microsoft.com/office/drawing/2014/main" id="{A25F71E9-56CF-4882-84F2-5A8D88CEF10D}"/>
              </a:ext>
            </a:extLst>
          </p:cNvPr>
          <p:cNvSpPr txBox="1">
            <a:spLocks/>
          </p:cNvSpPr>
          <p:nvPr/>
        </p:nvSpPr>
        <p:spPr>
          <a:xfrm>
            <a:off x="1954396" y="2818326"/>
            <a:ext cx="6607962" cy="1195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TW" altLang="en-US" sz="1800" b="1" dirty="0">
                <a:solidFill>
                  <a:schemeClr val="accent6"/>
                </a:solidFill>
              </a:rPr>
              <a:t>包住多個</a:t>
            </a:r>
            <a:r>
              <a:rPr lang="en-US" altLang="zh-TW" sz="1800" b="1" dirty="0">
                <a:solidFill>
                  <a:schemeClr val="bg2"/>
                </a:solidFill>
              </a:rPr>
              <a:t>&lt;source&gt;</a:t>
            </a:r>
            <a:r>
              <a:rPr lang="zh-TW" altLang="en-US" sz="1800" b="1" dirty="0">
                <a:solidFill>
                  <a:schemeClr val="accent6"/>
                </a:solidFill>
              </a:rPr>
              <a:t>標籤，在</a:t>
            </a:r>
            <a:r>
              <a:rPr lang="en-US" altLang="zh-TW" sz="1800" b="1" dirty="0">
                <a:solidFill>
                  <a:schemeClr val="bg2"/>
                </a:solidFill>
              </a:rPr>
              <a:t>&lt;source&gt;</a:t>
            </a:r>
            <a:r>
              <a:rPr lang="zh-TW" altLang="en-US" sz="1800" b="1" dirty="0">
                <a:solidFill>
                  <a:schemeClr val="accent6"/>
                </a:solidFill>
              </a:rPr>
              <a:t>中設定</a:t>
            </a:r>
            <a:r>
              <a:rPr lang="en-US" altLang="zh-TW" sz="1800" b="1" dirty="0" err="1">
                <a:solidFill>
                  <a:schemeClr val="accent6"/>
                </a:solidFill>
              </a:rPr>
              <a:t>src</a:t>
            </a:r>
            <a:r>
              <a:rPr lang="zh-TW" altLang="en-US" sz="1800" b="1" dirty="0">
                <a:solidFill>
                  <a:schemeClr val="accent6"/>
                </a:solidFill>
              </a:rPr>
              <a:t>，可以引入多個不同類型的多媒體檔案作為候補，並以</a:t>
            </a:r>
            <a:r>
              <a:rPr lang="en-US" altLang="zh-TW" sz="1800" b="1" dirty="0">
                <a:solidFill>
                  <a:schemeClr val="accent6"/>
                </a:solidFill>
              </a:rPr>
              <a:t>type</a:t>
            </a:r>
            <a:r>
              <a:rPr lang="zh-TW" altLang="en-US" sz="1800" b="1" dirty="0">
                <a:solidFill>
                  <a:schemeClr val="accent6"/>
                </a:solidFill>
              </a:rPr>
              <a:t>屬性指定檔案類型避免無法找到合適的解碼器。</a:t>
            </a:r>
            <a:endParaRPr lang="en-US" altLang="zh-TW" sz="1800" b="1" dirty="0">
              <a:solidFill>
                <a:schemeClr val="accent6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altLang="zh-TW" sz="1800" b="1" dirty="0">
                <a:solidFill>
                  <a:schemeClr val="accent6"/>
                </a:solidFill>
              </a:rPr>
              <a:t>&lt;video&gt;</a:t>
            </a:r>
            <a:r>
              <a:rPr lang="zh-TW" altLang="en-US" sz="1800" b="1" dirty="0">
                <a:solidFill>
                  <a:schemeClr val="accent6"/>
                </a:solidFill>
              </a:rPr>
              <a:t>也有許多屬性來控制撥放器行為（例如：初始靜音）</a:t>
            </a:r>
            <a:endParaRPr lang="en-US" altLang="zh-TW" sz="18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839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274156" y="820749"/>
            <a:ext cx="6079143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tx2"/>
                </a:solidFill>
              </a:rPr>
              <a:t>&lt;body</a:t>
            </a:r>
            <a:r>
              <a:rPr lang="zh-TW" altLang="en-US" sz="3200" b="1" dirty="0">
                <a:solidFill>
                  <a:schemeClr val="tx2"/>
                </a:solidFill>
              </a:rPr>
              <a:t>常用標籤：多媒體</a:t>
            </a:r>
            <a:r>
              <a:rPr lang="en-US" sz="3200" b="1" dirty="0">
                <a:solidFill>
                  <a:schemeClr val="tx2"/>
                </a:solidFill>
              </a:rPr>
              <a:t>&gt;</a:t>
            </a:r>
            <a:endParaRPr sz="3200" b="1" dirty="0">
              <a:solidFill>
                <a:schemeClr val="tx2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index</a:t>
            </a:r>
            <a:r>
              <a:rPr lang="en" sz="1400" dirty="0">
                <a:solidFill>
                  <a:schemeClr val="accent3"/>
                </a:solidFill>
              </a:rPr>
              <a:t>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style</a:t>
            </a:r>
            <a:r>
              <a:rPr lang="en" sz="1400" dirty="0">
                <a:solidFill>
                  <a:schemeClr val="accent3"/>
                </a:solidFill>
              </a:rPr>
              <a:t>.css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F9568EB4-909C-4CE8-A332-D0D2CF7C2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296" y="1445628"/>
            <a:ext cx="451953" cy="451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502;p30">
            <a:extLst>
              <a:ext uri="{FF2B5EF4-FFF2-40B4-BE49-F238E27FC236}">
                <a16:creationId xmlns:a16="http://schemas.microsoft.com/office/drawing/2014/main" id="{A0ED6978-5621-496F-909E-096CA6EA0503}"/>
              </a:ext>
            </a:extLst>
          </p:cNvPr>
          <p:cNvSpPr txBox="1">
            <a:spLocks/>
          </p:cNvSpPr>
          <p:nvPr/>
        </p:nvSpPr>
        <p:spPr>
          <a:xfrm>
            <a:off x="1966048" y="1445628"/>
            <a:ext cx="6339122" cy="451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zh-TW" altLang="en-US" sz="1800" b="1" dirty="0"/>
              <a:t>實作：利用附檔中的電影海報及預告片檔案，完成以下要求</a:t>
            </a:r>
            <a:r>
              <a:rPr lang="zh-TW" altLang="en-US" sz="1800" b="1" dirty="0">
                <a:solidFill>
                  <a:schemeClr val="accent6"/>
                </a:solidFill>
              </a:rPr>
              <a:t>：</a:t>
            </a:r>
            <a:endParaRPr lang="en-US" altLang="zh-TW" sz="1800" b="1" dirty="0">
              <a:solidFill>
                <a:schemeClr val="bg2"/>
              </a:solidFill>
            </a:endParaRPr>
          </a:p>
        </p:txBody>
      </p:sp>
      <p:sp>
        <p:nvSpPr>
          <p:cNvPr id="12" name="Google Shape;502;p30">
            <a:extLst>
              <a:ext uri="{FF2B5EF4-FFF2-40B4-BE49-F238E27FC236}">
                <a16:creationId xmlns:a16="http://schemas.microsoft.com/office/drawing/2014/main" id="{A0E83871-CD73-4E41-BC9B-122DE66335FF}"/>
              </a:ext>
            </a:extLst>
          </p:cNvPr>
          <p:cNvSpPr txBox="1">
            <a:spLocks/>
          </p:cNvSpPr>
          <p:nvPr/>
        </p:nvSpPr>
        <p:spPr>
          <a:xfrm>
            <a:off x="1684358" y="2028542"/>
            <a:ext cx="6557860" cy="2227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TW" altLang="en-US" sz="1800" b="1" dirty="0">
                <a:solidFill>
                  <a:schemeClr val="accent6"/>
                </a:solidFill>
              </a:rPr>
              <a:t>首頁放上所有電影海報及標題</a:t>
            </a:r>
            <a:r>
              <a:rPr lang="en-US" altLang="zh-TW" sz="1800" b="1" dirty="0">
                <a:solidFill>
                  <a:schemeClr val="accent6"/>
                </a:solidFill>
              </a:rPr>
              <a:t>(h2)</a:t>
            </a:r>
            <a:r>
              <a:rPr lang="zh-TW" altLang="en-US" sz="1800" b="1" dirty="0">
                <a:solidFill>
                  <a:schemeClr val="accent6"/>
                </a:solidFill>
              </a:rPr>
              <a:t>，並自動撥放背景音樂</a:t>
            </a:r>
            <a:endParaRPr lang="en-US" altLang="zh-TW" sz="1800" b="1" dirty="0">
              <a:solidFill>
                <a:schemeClr val="accent6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TW" altLang="en-US" sz="1800" b="1" dirty="0">
                <a:solidFill>
                  <a:schemeClr val="accent6"/>
                </a:solidFill>
              </a:rPr>
              <a:t>背景音樂設定為循環撥放</a:t>
            </a:r>
            <a:endParaRPr lang="en-US" altLang="zh-TW" sz="1800" b="1" dirty="0">
              <a:solidFill>
                <a:schemeClr val="accent6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TW" altLang="en-US" sz="1800" b="1" dirty="0">
                <a:solidFill>
                  <a:schemeClr val="accent6"/>
                </a:solidFill>
              </a:rPr>
              <a:t>點擊海報圖及標題時跳轉至對應頁面並開始自動撥放預告</a:t>
            </a:r>
            <a:endParaRPr lang="en-US" altLang="zh-TW" sz="1800" b="1" dirty="0">
              <a:solidFill>
                <a:schemeClr val="accent6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TW" altLang="en-US" sz="1800" b="1" dirty="0">
                <a:solidFill>
                  <a:schemeClr val="accent6"/>
                </a:solidFill>
              </a:rPr>
              <a:t>隱藏背景音樂撥放器控制按鈕，顯示影片控制按鈕</a:t>
            </a:r>
            <a:endParaRPr lang="en-US" altLang="zh-TW" sz="1800" b="1" dirty="0">
              <a:solidFill>
                <a:schemeClr val="accent6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TW" altLang="en-US" sz="1800" b="1" dirty="0">
                <a:solidFill>
                  <a:schemeClr val="accent6"/>
                </a:solidFill>
              </a:rPr>
              <a:t>依照自行喜好，嘗試設定海報及影片之寬度和高度</a:t>
            </a:r>
            <a:endParaRPr lang="en-US" altLang="zh-TW" sz="1800" b="1" dirty="0">
              <a:solidFill>
                <a:schemeClr val="accent6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altLang="zh-TW" sz="18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53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274156" y="820749"/>
            <a:ext cx="6079143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tx2"/>
                </a:solidFill>
              </a:rPr>
              <a:t>&lt;</a:t>
            </a:r>
            <a:r>
              <a:rPr lang="zh-TW" altLang="en-US" sz="3200" b="1" dirty="0">
                <a:solidFill>
                  <a:schemeClr val="tx2"/>
                </a:solidFill>
              </a:rPr>
              <a:t>概念：</a:t>
            </a:r>
            <a:r>
              <a:rPr lang="en-US" altLang="zh-TW" sz="3200" b="1" dirty="0">
                <a:solidFill>
                  <a:schemeClr val="tx2"/>
                </a:solidFill>
              </a:rPr>
              <a:t>id</a:t>
            </a:r>
            <a:r>
              <a:rPr lang="zh-TW" altLang="en-US" sz="3200" b="1" dirty="0">
                <a:solidFill>
                  <a:schemeClr val="tx2"/>
                </a:solidFill>
              </a:rPr>
              <a:t>與</a:t>
            </a:r>
            <a:r>
              <a:rPr lang="en-US" altLang="zh-TW" sz="3200" b="1" dirty="0">
                <a:solidFill>
                  <a:schemeClr val="tx2"/>
                </a:solidFill>
              </a:rPr>
              <a:t>class</a:t>
            </a:r>
            <a:r>
              <a:rPr lang="en-US" sz="3200" b="1" dirty="0">
                <a:solidFill>
                  <a:schemeClr val="tx2"/>
                </a:solidFill>
              </a:rPr>
              <a:t>&gt;</a:t>
            </a:r>
            <a:endParaRPr sz="3200" b="1" dirty="0">
              <a:solidFill>
                <a:schemeClr val="tx2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index</a:t>
            </a:r>
            <a:r>
              <a:rPr lang="en" sz="1400" dirty="0">
                <a:solidFill>
                  <a:schemeClr val="accent3"/>
                </a:solidFill>
              </a:rPr>
              <a:t>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style</a:t>
            </a:r>
            <a:r>
              <a:rPr lang="en" sz="1400" dirty="0">
                <a:solidFill>
                  <a:schemeClr val="accent3"/>
                </a:solidFill>
              </a:rPr>
              <a:t>.css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0" name="Google Shape;502;p30">
            <a:extLst>
              <a:ext uri="{FF2B5EF4-FFF2-40B4-BE49-F238E27FC236}">
                <a16:creationId xmlns:a16="http://schemas.microsoft.com/office/drawing/2014/main" id="{67431D94-821B-4B1B-9E84-B23148236ED8}"/>
              </a:ext>
            </a:extLst>
          </p:cNvPr>
          <p:cNvSpPr txBox="1">
            <a:spLocks/>
          </p:cNvSpPr>
          <p:nvPr/>
        </p:nvSpPr>
        <p:spPr>
          <a:xfrm>
            <a:off x="1500866" y="1645293"/>
            <a:ext cx="6421383" cy="682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lnSpc>
                <a:spcPct val="150000"/>
              </a:lnSpc>
              <a:buClr>
                <a:schemeClr val="tx2"/>
              </a:buClr>
            </a:pPr>
            <a:endParaRPr lang="en-US" altLang="zh-TW" sz="1800" b="1" dirty="0">
              <a:solidFill>
                <a:schemeClr val="accent6"/>
              </a:solidFill>
            </a:endParaRPr>
          </a:p>
        </p:txBody>
      </p:sp>
      <p:sp>
        <p:nvSpPr>
          <p:cNvPr id="21" name="Google Shape;502;p30">
            <a:extLst>
              <a:ext uri="{FF2B5EF4-FFF2-40B4-BE49-F238E27FC236}">
                <a16:creationId xmlns:a16="http://schemas.microsoft.com/office/drawing/2014/main" id="{8320BDEB-0020-41DA-BFB1-EC0C9846654B}"/>
              </a:ext>
            </a:extLst>
          </p:cNvPr>
          <p:cNvSpPr txBox="1">
            <a:spLocks/>
          </p:cNvSpPr>
          <p:nvPr/>
        </p:nvSpPr>
        <p:spPr>
          <a:xfrm>
            <a:off x="1500866" y="1436678"/>
            <a:ext cx="6987124" cy="2270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zh-TW" altLang="en-US" sz="1800" b="1" dirty="0">
                <a:solidFill>
                  <a:schemeClr val="accent6"/>
                </a:solidFill>
              </a:rPr>
              <a:t>為了方便</a:t>
            </a:r>
            <a:r>
              <a:rPr lang="en-US" altLang="zh-TW" sz="1800" b="1" dirty="0">
                <a:solidFill>
                  <a:schemeClr val="accent6"/>
                </a:solidFill>
              </a:rPr>
              <a:t>CSS</a:t>
            </a:r>
            <a:r>
              <a:rPr lang="zh-TW" altLang="en-US" sz="1800" b="1" dirty="0">
                <a:solidFill>
                  <a:schemeClr val="accent6"/>
                </a:solidFill>
              </a:rPr>
              <a:t>與</a:t>
            </a:r>
            <a:r>
              <a:rPr lang="en-US" altLang="zh-TW" sz="1800" b="1" dirty="0">
                <a:solidFill>
                  <a:schemeClr val="accent6"/>
                </a:solidFill>
              </a:rPr>
              <a:t>JavaScript</a:t>
            </a:r>
            <a:r>
              <a:rPr lang="zh-TW" altLang="en-US" sz="1800" b="1" dirty="0">
                <a:solidFill>
                  <a:schemeClr val="accent6"/>
                </a:solidFill>
              </a:rPr>
              <a:t>辨識頁面元素，我們通常會將標籤加上</a:t>
            </a:r>
            <a:r>
              <a:rPr lang="en-US" altLang="zh-TW" sz="1800" b="1" dirty="0">
                <a:solidFill>
                  <a:schemeClr val="accent6"/>
                </a:solidFill>
              </a:rPr>
              <a:t>id</a:t>
            </a:r>
            <a:r>
              <a:rPr lang="zh-TW" altLang="en-US" sz="1800" b="1" dirty="0">
                <a:solidFill>
                  <a:schemeClr val="accent6"/>
                </a:solidFill>
              </a:rPr>
              <a:t>和</a:t>
            </a:r>
            <a:r>
              <a:rPr lang="en-US" altLang="zh-TW" sz="1800" b="1" dirty="0">
                <a:solidFill>
                  <a:schemeClr val="accent6"/>
                </a:solidFill>
              </a:rPr>
              <a:t>class</a:t>
            </a:r>
            <a:r>
              <a:rPr lang="zh-TW" altLang="en-US" sz="1800" b="1" dirty="0">
                <a:solidFill>
                  <a:schemeClr val="accent6"/>
                </a:solidFill>
              </a:rPr>
              <a:t>屬性，以下整理兩者差異：</a:t>
            </a:r>
            <a:endParaRPr lang="en-US" altLang="zh-TW" sz="1800" b="1" dirty="0">
              <a:solidFill>
                <a:schemeClr val="accent6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altLang="zh-TW" sz="1800" b="1" dirty="0">
                <a:solidFill>
                  <a:schemeClr val="accent6"/>
                </a:solidFill>
              </a:rPr>
              <a:t>id</a:t>
            </a:r>
            <a:r>
              <a:rPr lang="zh-TW" altLang="en-US" sz="1800" b="1" dirty="0">
                <a:solidFill>
                  <a:schemeClr val="accent6"/>
                </a:solidFill>
              </a:rPr>
              <a:t>：唯一識別碼，不能與他人重複，用「</a:t>
            </a:r>
            <a:r>
              <a:rPr lang="en-US" altLang="zh-TW" sz="1800" b="1" dirty="0">
                <a:solidFill>
                  <a:schemeClr val="accent6"/>
                </a:solidFill>
              </a:rPr>
              <a:t>#</a:t>
            </a:r>
            <a:r>
              <a:rPr lang="zh-TW" altLang="en-US" sz="1800" b="1" dirty="0">
                <a:solidFill>
                  <a:schemeClr val="accent6"/>
                </a:solidFill>
              </a:rPr>
              <a:t>」加上</a:t>
            </a:r>
            <a:r>
              <a:rPr lang="en-US" altLang="zh-TW" sz="1800" b="1" dirty="0">
                <a:solidFill>
                  <a:schemeClr val="accent6"/>
                </a:solidFill>
              </a:rPr>
              <a:t>id</a:t>
            </a:r>
            <a:r>
              <a:rPr lang="zh-TW" altLang="en-US" sz="1800" b="1" dirty="0">
                <a:solidFill>
                  <a:schemeClr val="accent6"/>
                </a:solidFill>
              </a:rPr>
              <a:t>來選取物件</a:t>
            </a:r>
            <a:endParaRPr lang="en-US" altLang="zh-TW" sz="1800" b="1" dirty="0">
              <a:solidFill>
                <a:schemeClr val="accent6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altLang="zh-TW" sz="1800" b="1" dirty="0">
                <a:solidFill>
                  <a:schemeClr val="accent6"/>
                </a:solidFill>
              </a:rPr>
              <a:t>class</a:t>
            </a:r>
            <a:r>
              <a:rPr lang="zh-TW" altLang="en-US" sz="1800" b="1" dirty="0">
                <a:solidFill>
                  <a:schemeClr val="accent6"/>
                </a:solidFill>
              </a:rPr>
              <a:t>：將多個元素標示成一個群組（類別），一個元素可以被標示為好幾個群組的成員。用「</a:t>
            </a:r>
            <a:r>
              <a:rPr lang="en-US" altLang="zh-TW" sz="1800" b="1" dirty="0">
                <a:solidFill>
                  <a:schemeClr val="accent6"/>
                </a:solidFill>
              </a:rPr>
              <a:t>.</a:t>
            </a:r>
            <a:r>
              <a:rPr lang="zh-TW" altLang="en-US" sz="1800" b="1" dirty="0">
                <a:solidFill>
                  <a:schemeClr val="accent6"/>
                </a:solidFill>
              </a:rPr>
              <a:t>」加上</a:t>
            </a:r>
            <a:r>
              <a:rPr lang="en-US" altLang="zh-TW" sz="1800" b="1" dirty="0">
                <a:solidFill>
                  <a:schemeClr val="accent6"/>
                </a:solidFill>
              </a:rPr>
              <a:t>class</a:t>
            </a:r>
            <a:r>
              <a:rPr lang="zh-TW" altLang="en-US" sz="1800" b="1" dirty="0">
                <a:solidFill>
                  <a:schemeClr val="accent6"/>
                </a:solidFill>
              </a:rPr>
              <a:t>來選取多個物件</a:t>
            </a:r>
            <a:endParaRPr lang="en-US" altLang="zh-TW" sz="1800" b="1" dirty="0">
              <a:solidFill>
                <a:schemeClr val="accent6"/>
              </a:solidFill>
            </a:endParaRPr>
          </a:p>
        </p:txBody>
      </p:sp>
      <p:sp>
        <p:nvSpPr>
          <p:cNvPr id="23" name="Google Shape;502;p30">
            <a:extLst>
              <a:ext uri="{FF2B5EF4-FFF2-40B4-BE49-F238E27FC236}">
                <a16:creationId xmlns:a16="http://schemas.microsoft.com/office/drawing/2014/main" id="{B1A95F38-EF5B-42B8-95BF-CEEB6A27C8A0}"/>
              </a:ext>
            </a:extLst>
          </p:cNvPr>
          <p:cNvSpPr txBox="1">
            <a:spLocks/>
          </p:cNvSpPr>
          <p:nvPr/>
        </p:nvSpPr>
        <p:spPr>
          <a:xfrm>
            <a:off x="1781735" y="3706822"/>
            <a:ext cx="6987124" cy="571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US" altLang="zh-TW" sz="1800" b="1" dirty="0">
                <a:solidFill>
                  <a:schemeClr val="bg2"/>
                </a:solidFill>
              </a:rPr>
              <a:t>&lt;</a:t>
            </a:r>
            <a:r>
              <a:rPr lang="en-US" altLang="zh-TW" sz="1800" b="1" dirty="0">
                <a:solidFill>
                  <a:schemeClr val="tx2"/>
                </a:solidFill>
              </a:rPr>
              <a:t>h1 </a:t>
            </a:r>
            <a:r>
              <a:rPr lang="en-US" altLang="zh-TW" sz="1800" b="1" dirty="0">
                <a:solidFill>
                  <a:schemeClr val="bg2"/>
                </a:solidFill>
              </a:rPr>
              <a:t>id</a:t>
            </a:r>
            <a:r>
              <a:rPr lang="en-US" altLang="zh-TW" sz="1800" b="1" dirty="0">
                <a:solidFill>
                  <a:schemeClr val="accent6"/>
                </a:solidFill>
              </a:rPr>
              <a:t>=</a:t>
            </a:r>
            <a:r>
              <a:rPr lang="en-US" altLang="zh-TW" sz="1800" b="1" dirty="0">
                <a:solidFill>
                  <a:schemeClr val="bg1"/>
                </a:solidFill>
              </a:rPr>
              <a:t>“title”</a:t>
            </a:r>
            <a:r>
              <a:rPr lang="zh-TW" altLang="en-US" sz="1800" b="1" dirty="0">
                <a:solidFill>
                  <a:schemeClr val="bg2"/>
                </a:solidFill>
              </a:rPr>
              <a:t> </a:t>
            </a:r>
            <a:r>
              <a:rPr lang="en-US" altLang="zh-TW" sz="1800" b="1" dirty="0">
                <a:solidFill>
                  <a:schemeClr val="bg2"/>
                </a:solidFill>
              </a:rPr>
              <a:t>class</a:t>
            </a:r>
            <a:r>
              <a:rPr lang="en-US" altLang="zh-TW" sz="1800" b="1" dirty="0">
                <a:solidFill>
                  <a:schemeClr val="accent6"/>
                </a:solidFill>
              </a:rPr>
              <a:t>=</a:t>
            </a:r>
            <a:r>
              <a:rPr lang="en-US" altLang="zh-TW" sz="1800" b="1" dirty="0">
                <a:solidFill>
                  <a:schemeClr val="bg1"/>
                </a:solidFill>
              </a:rPr>
              <a:t>“class01</a:t>
            </a:r>
            <a:r>
              <a:rPr lang="zh-TW" altLang="en-US" sz="1800" b="1" dirty="0">
                <a:solidFill>
                  <a:schemeClr val="bg1"/>
                </a:solidFill>
              </a:rPr>
              <a:t> </a:t>
            </a:r>
            <a:r>
              <a:rPr lang="en-US" altLang="zh-TW" sz="1800" b="1" dirty="0">
                <a:solidFill>
                  <a:schemeClr val="bg1"/>
                </a:solidFill>
              </a:rPr>
              <a:t>class02”</a:t>
            </a:r>
            <a:r>
              <a:rPr lang="en-US" altLang="zh-TW" sz="1800" b="1" dirty="0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•••</a:t>
            </a:r>
            <a:r>
              <a:rPr lang="en-US" altLang="zh-TW" sz="1800" b="1" dirty="0">
                <a:solidFill>
                  <a:schemeClr val="bg2"/>
                </a:solidFill>
              </a:rPr>
              <a:t>&gt;</a:t>
            </a:r>
            <a:endParaRPr lang="en-US" altLang="zh-TW" sz="18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278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2" name="Google Shape;2522;p48"/>
          <p:cNvSpPr txBox="1">
            <a:spLocks noGrp="1"/>
          </p:cNvSpPr>
          <p:nvPr>
            <p:ph type="title"/>
          </p:nvPr>
        </p:nvSpPr>
        <p:spPr>
          <a:xfrm>
            <a:off x="1141397" y="1229290"/>
            <a:ext cx="3835899" cy="5611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1" dirty="0">
                <a:solidFill>
                  <a:schemeClr val="tx2"/>
                </a:solidFill>
              </a:rPr>
              <a:t>&lt;</a:t>
            </a:r>
            <a:r>
              <a:rPr lang="zh-TW" altLang="en-US" b="1" dirty="0">
                <a:solidFill>
                  <a:schemeClr val="tx2"/>
                </a:solidFill>
              </a:rPr>
              <a:t>網頁設計的百科全書</a:t>
            </a:r>
            <a:r>
              <a:rPr lang="en-US" altLang="zh-TW" b="1" dirty="0">
                <a:solidFill>
                  <a:schemeClr val="tx2"/>
                </a:solidFill>
              </a:rPr>
              <a:t>&gt;</a:t>
            </a:r>
            <a:endParaRPr b="1" dirty="0">
              <a:solidFill>
                <a:schemeClr val="tx2"/>
              </a:solidFill>
            </a:endParaRPr>
          </a:p>
        </p:txBody>
      </p:sp>
      <p:sp>
        <p:nvSpPr>
          <p:cNvPr id="2525" name="Google Shape;2525;p48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index</a:t>
            </a:r>
            <a:r>
              <a:rPr lang="en" sz="1400" dirty="0">
                <a:solidFill>
                  <a:schemeClr val="accent3"/>
                </a:solidFill>
              </a:rPr>
              <a:t>.html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7C5292F4-7573-41B8-9BAD-A7515C8BD85E}"/>
              </a:ext>
            </a:extLst>
          </p:cNvPr>
          <p:cNvGrpSpPr/>
          <p:nvPr/>
        </p:nvGrpSpPr>
        <p:grpSpPr>
          <a:xfrm>
            <a:off x="5233637" y="1150372"/>
            <a:ext cx="3635293" cy="3003396"/>
            <a:chOff x="4484017" y="765717"/>
            <a:chExt cx="4399782" cy="3583259"/>
          </a:xfrm>
        </p:grpSpPr>
        <p:grpSp>
          <p:nvGrpSpPr>
            <p:cNvPr id="2531" name="Google Shape;2531;p48"/>
            <p:cNvGrpSpPr/>
            <p:nvPr/>
          </p:nvGrpSpPr>
          <p:grpSpPr>
            <a:xfrm>
              <a:off x="4484017" y="765717"/>
              <a:ext cx="4399782" cy="3583259"/>
              <a:chOff x="4994678" y="1173377"/>
              <a:chExt cx="3439196" cy="2775803"/>
            </a:xfrm>
          </p:grpSpPr>
          <p:grpSp>
            <p:nvGrpSpPr>
              <p:cNvPr id="2532" name="Google Shape;2532;p48"/>
              <p:cNvGrpSpPr/>
              <p:nvPr/>
            </p:nvGrpSpPr>
            <p:grpSpPr>
              <a:xfrm>
                <a:off x="4994678" y="1173377"/>
                <a:ext cx="3439196" cy="2775803"/>
                <a:chOff x="4572031" y="1415284"/>
                <a:chExt cx="2875341" cy="2319354"/>
              </a:xfrm>
            </p:grpSpPr>
            <p:grpSp>
              <p:nvGrpSpPr>
                <p:cNvPr id="2533" name="Google Shape;2533;p48"/>
                <p:cNvGrpSpPr/>
                <p:nvPr/>
              </p:nvGrpSpPr>
              <p:grpSpPr>
                <a:xfrm>
                  <a:off x="4572031" y="1415284"/>
                  <a:ext cx="2875341" cy="1993075"/>
                  <a:chOff x="3665860" y="822037"/>
                  <a:chExt cx="4758136" cy="3243937"/>
                </a:xfrm>
              </p:grpSpPr>
              <p:grpSp>
                <p:nvGrpSpPr>
                  <p:cNvPr id="2534" name="Google Shape;2534;p48"/>
                  <p:cNvGrpSpPr/>
                  <p:nvPr/>
                </p:nvGrpSpPr>
                <p:grpSpPr>
                  <a:xfrm>
                    <a:off x="3665860" y="822037"/>
                    <a:ext cx="4758136" cy="3243937"/>
                    <a:chOff x="518725" y="252435"/>
                    <a:chExt cx="6524250" cy="4448015"/>
                  </a:xfrm>
                </p:grpSpPr>
                <p:sp>
                  <p:nvSpPr>
                    <p:cNvPr id="2535" name="Google Shape;2535;p48"/>
                    <p:cNvSpPr/>
                    <p:nvPr/>
                  </p:nvSpPr>
                  <p:spPr>
                    <a:xfrm>
                      <a:off x="518725" y="4131625"/>
                      <a:ext cx="6524250" cy="5688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0970" h="22753" extrusionOk="0">
                          <a:moveTo>
                            <a:pt x="0" y="14846"/>
                          </a:moveTo>
                          <a:cubicBezTo>
                            <a:pt x="0" y="19169"/>
                            <a:pt x="4039" y="22753"/>
                            <a:pt x="8305" y="22753"/>
                          </a:cubicBezTo>
                          <a:lnTo>
                            <a:pt x="253120" y="22753"/>
                          </a:lnTo>
                          <a:cubicBezTo>
                            <a:pt x="257443" y="22696"/>
                            <a:pt x="260913" y="19169"/>
                            <a:pt x="260970" y="14846"/>
                          </a:cubicBezTo>
                          <a:lnTo>
                            <a:pt x="26097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accent3"/>
                        </a:solidFill>
                      </a:endParaRPr>
                    </a:p>
                  </p:txBody>
                </p:sp>
                <p:sp>
                  <p:nvSpPr>
                    <p:cNvPr id="2536" name="Google Shape;2536;p48"/>
                    <p:cNvSpPr/>
                    <p:nvPr/>
                  </p:nvSpPr>
                  <p:spPr>
                    <a:xfrm>
                      <a:off x="518725" y="252435"/>
                      <a:ext cx="6524250" cy="38935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0970" h="155741" extrusionOk="0">
                          <a:moveTo>
                            <a:pt x="249594" y="9954"/>
                          </a:moveTo>
                          <a:lnTo>
                            <a:pt x="249594" y="144364"/>
                          </a:lnTo>
                          <a:lnTo>
                            <a:pt x="11376" y="144364"/>
                          </a:lnTo>
                          <a:lnTo>
                            <a:pt x="11376" y="9954"/>
                          </a:lnTo>
                          <a:close/>
                          <a:moveTo>
                            <a:pt x="8305" y="0"/>
                          </a:moveTo>
                          <a:cubicBezTo>
                            <a:pt x="4039" y="0"/>
                            <a:pt x="0" y="2844"/>
                            <a:pt x="0" y="7110"/>
                          </a:cubicBezTo>
                          <a:lnTo>
                            <a:pt x="0" y="155740"/>
                          </a:lnTo>
                          <a:lnTo>
                            <a:pt x="260970" y="155740"/>
                          </a:lnTo>
                          <a:lnTo>
                            <a:pt x="260970" y="7110"/>
                          </a:lnTo>
                          <a:cubicBezTo>
                            <a:pt x="260970" y="2844"/>
                            <a:pt x="257386" y="0"/>
                            <a:pt x="253120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accent3"/>
                        </a:solidFill>
                      </a:endParaRPr>
                    </a:p>
                  </p:txBody>
                </p:sp>
              </p:grpSp>
              <p:sp>
                <p:nvSpPr>
                  <p:cNvPr id="2537" name="Google Shape;2537;p48"/>
                  <p:cNvSpPr/>
                  <p:nvPr/>
                </p:nvSpPr>
                <p:spPr>
                  <a:xfrm>
                    <a:off x="5947879" y="3778845"/>
                    <a:ext cx="194076" cy="1661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27" h="9100" extrusionOk="0">
                        <a:moveTo>
                          <a:pt x="6092" y="0"/>
                        </a:moveTo>
                        <a:cubicBezTo>
                          <a:pt x="2020" y="0"/>
                          <a:pt x="0" y="4900"/>
                          <a:pt x="2881" y="7747"/>
                        </a:cubicBezTo>
                        <a:cubicBezTo>
                          <a:pt x="3804" y="8681"/>
                          <a:pt x="4944" y="9100"/>
                          <a:pt x="6063" y="9100"/>
                        </a:cubicBezTo>
                        <a:cubicBezTo>
                          <a:pt x="8391" y="9100"/>
                          <a:pt x="10627" y="7286"/>
                          <a:pt x="10627" y="4536"/>
                        </a:cubicBezTo>
                        <a:cubicBezTo>
                          <a:pt x="10627" y="2020"/>
                          <a:pt x="8608" y="0"/>
                          <a:pt x="6092" y="0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accent3"/>
                      </a:solidFill>
                    </a:endParaRPr>
                  </a:p>
                </p:txBody>
              </p:sp>
            </p:grpSp>
            <p:sp>
              <p:nvSpPr>
                <p:cNvPr id="2538" name="Google Shape;2538;p48"/>
                <p:cNvSpPr/>
                <p:nvPr/>
              </p:nvSpPr>
              <p:spPr>
                <a:xfrm>
                  <a:off x="5498909" y="3408365"/>
                  <a:ext cx="1040944" cy="326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481" h="29125" extrusionOk="0">
                      <a:moveTo>
                        <a:pt x="79805" y="18317"/>
                      </a:moveTo>
                      <a:cubicBezTo>
                        <a:pt x="74117" y="12515"/>
                        <a:pt x="73889" y="1"/>
                        <a:pt x="73889" y="1"/>
                      </a:cubicBezTo>
                      <a:lnTo>
                        <a:pt x="20592" y="1"/>
                      </a:lnTo>
                      <a:cubicBezTo>
                        <a:pt x="20592" y="1"/>
                        <a:pt x="20364" y="12515"/>
                        <a:pt x="14676" y="18317"/>
                      </a:cubicBezTo>
                      <a:cubicBezTo>
                        <a:pt x="8931" y="24175"/>
                        <a:pt x="1" y="29124"/>
                        <a:pt x="15529" y="29124"/>
                      </a:cubicBezTo>
                      <a:lnTo>
                        <a:pt x="78952" y="29124"/>
                      </a:lnTo>
                      <a:cubicBezTo>
                        <a:pt x="94480" y="29124"/>
                        <a:pt x="85493" y="24175"/>
                        <a:pt x="79805" y="1831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3"/>
                    </a:solidFill>
                  </a:endParaRPr>
                </a:p>
              </p:txBody>
            </p:sp>
          </p:grpSp>
          <p:cxnSp>
            <p:nvCxnSpPr>
              <p:cNvPr id="2539" name="Google Shape;2539;p48"/>
              <p:cNvCxnSpPr/>
              <p:nvPr/>
            </p:nvCxnSpPr>
            <p:spPr>
              <a:xfrm rot="10800000">
                <a:off x="5370275" y="3949180"/>
                <a:ext cx="2688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9BC9B374-5D7A-4433-B066-66D24BC980E2}"/>
                </a:ext>
              </a:extLst>
            </p:cNvPr>
            <p:cNvGrpSpPr/>
            <p:nvPr/>
          </p:nvGrpSpPr>
          <p:grpSpPr>
            <a:xfrm>
              <a:off x="4678078" y="1016351"/>
              <a:ext cx="4008502" cy="2190475"/>
              <a:chOff x="-17546" y="638030"/>
              <a:chExt cx="7815992" cy="4204703"/>
            </a:xfrm>
          </p:grpSpPr>
          <p:pic>
            <p:nvPicPr>
              <p:cNvPr id="3" name="圖片 2">
                <a:extLst>
                  <a:ext uri="{FF2B5EF4-FFF2-40B4-BE49-F238E27FC236}">
                    <a16:creationId xmlns:a16="http://schemas.microsoft.com/office/drawing/2014/main" id="{AAD2EF04-169D-477C-A84E-AACEDCBE85BC}"/>
                  </a:ext>
                </a:extLst>
              </p:cNvPr>
              <p:cNvPicPr>
                <a:picLocks/>
              </p:cNvPicPr>
              <p:nvPr/>
            </p:nvPicPr>
            <p:blipFill rotWithShape="1">
              <a:blip r:embed="rId3"/>
              <a:srcRect t="12430" r="14631" b="6341"/>
              <a:stretch/>
            </p:blipFill>
            <p:spPr>
              <a:xfrm>
                <a:off x="-17546" y="638030"/>
                <a:ext cx="7815992" cy="4204703"/>
              </a:xfrm>
              <a:prstGeom prst="rect">
                <a:avLst/>
              </a:prstGeom>
            </p:spPr>
          </p:pic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E8C81EB7-60E1-4504-95A8-75D25950449B}"/>
                  </a:ext>
                </a:extLst>
              </p:cNvPr>
              <p:cNvSpPr/>
              <p:nvPr/>
            </p:nvSpPr>
            <p:spPr>
              <a:xfrm>
                <a:off x="5355779" y="675311"/>
                <a:ext cx="2428147" cy="28437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25" name="Google Shape;466;p27">
            <a:extLst>
              <a:ext uri="{FF2B5EF4-FFF2-40B4-BE49-F238E27FC236}">
                <a16:creationId xmlns:a16="http://schemas.microsoft.com/office/drawing/2014/main" id="{433EC19B-DC95-4BFA-8263-AD2ED8EDE17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w</a:t>
            </a:r>
            <a:r>
              <a:rPr lang="en-US" sz="1400" dirty="0">
                <a:solidFill>
                  <a:schemeClr val="accent3"/>
                </a:solidFill>
              </a:rPr>
              <a:t>3school.com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6" name="Google Shape;502;p30">
            <a:extLst>
              <a:ext uri="{FF2B5EF4-FFF2-40B4-BE49-F238E27FC236}">
                <a16:creationId xmlns:a16="http://schemas.microsoft.com/office/drawing/2014/main" id="{F7A6FA21-47E8-4741-8C99-1DA16C22EC2A}"/>
              </a:ext>
            </a:extLst>
          </p:cNvPr>
          <p:cNvSpPr txBox="1">
            <a:spLocks/>
          </p:cNvSpPr>
          <p:nvPr/>
        </p:nvSpPr>
        <p:spPr>
          <a:xfrm>
            <a:off x="1224725" y="1966364"/>
            <a:ext cx="3835899" cy="1764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US" sz="1800" b="1" dirty="0">
                <a:solidFill>
                  <a:schemeClr val="bg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w3school.com</a:t>
            </a:r>
            <a:r>
              <a:rPr lang="zh-TW" altLang="en-US" sz="1800" b="1" dirty="0"/>
              <a:t> 免費提供詳細教學</a:t>
            </a:r>
            <a:endParaRPr lang="en-US" altLang="zh-TW" sz="1800" b="1" dirty="0"/>
          </a:p>
          <a:p>
            <a:pPr marL="0" indent="0">
              <a:lnSpc>
                <a:spcPct val="150000"/>
              </a:lnSpc>
            </a:pPr>
            <a:r>
              <a:rPr lang="zh-TW" altLang="en-US" sz="1800" b="1" dirty="0"/>
              <a:t>涵蓋時下所有常用的網頁設計語法</a:t>
            </a:r>
            <a:endParaRPr lang="en-US" altLang="zh-TW" sz="1800" b="1" dirty="0"/>
          </a:p>
          <a:p>
            <a:pPr marL="0" indent="0">
              <a:lnSpc>
                <a:spcPct val="150000"/>
              </a:lnSpc>
            </a:pPr>
            <a:r>
              <a:rPr lang="zh-TW" altLang="en-US" sz="1800" b="1" dirty="0"/>
              <a:t>以簡易的範例、練習使人更快理解</a:t>
            </a:r>
            <a:endParaRPr lang="en-US" altLang="zh-TW" sz="1800" b="1" dirty="0"/>
          </a:p>
          <a:p>
            <a:pPr marL="0" indent="0">
              <a:lnSpc>
                <a:spcPct val="150000"/>
              </a:lnSpc>
            </a:pPr>
            <a:r>
              <a:rPr lang="zh-TW" altLang="en-US" sz="1800" b="1" dirty="0"/>
              <a:t>是網頁開發者必須知道的工具之一</a:t>
            </a:r>
            <a:endParaRPr lang="en-US" altLang="zh-TW" sz="1800" b="1" dirty="0"/>
          </a:p>
        </p:txBody>
      </p:sp>
    </p:spTree>
    <p:extLst>
      <p:ext uri="{BB962C8B-B14F-4D97-AF65-F5344CB8AC3E}">
        <p14:creationId xmlns:p14="http://schemas.microsoft.com/office/powerpoint/2010/main" val="667269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274156" y="820749"/>
            <a:ext cx="6079143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tx2"/>
                </a:solidFill>
              </a:rPr>
              <a:t>&lt;body</a:t>
            </a:r>
            <a:r>
              <a:rPr lang="zh-TW" altLang="en-US" sz="3200" b="1" dirty="0">
                <a:solidFill>
                  <a:schemeClr val="tx2"/>
                </a:solidFill>
              </a:rPr>
              <a:t>常用標籤：表單</a:t>
            </a:r>
            <a:r>
              <a:rPr lang="en-US" sz="3200" b="1" dirty="0">
                <a:solidFill>
                  <a:schemeClr val="tx2"/>
                </a:solidFill>
              </a:rPr>
              <a:t>&gt;</a:t>
            </a:r>
            <a:endParaRPr sz="3200" b="1" dirty="0">
              <a:solidFill>
                <a:schemeClr val="tx2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index</a:t>
            </a:r>
            <a:r>
              <a:rPr lang="en" sz="1400" dirty="0">
                <a:solidFill>
                  <a:schemeClr val="accent3"/>
                </a:solidFill>
              </a:rPr>
              <a:t>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style</a:t>
            </a:r>
            <a:r>
              <a:rPr lang="en" sz="1400" dirty="0">
                <a:solidFill>
                  <a:schemeClr val="accent3"/>
                </a:solidFill>
              </a:rPr>
              <a:t>.css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8" name="Google Shape;502;p30">
            <a:extLst>
              <a:ext uri="{FF2B5EF4-FFF2-40B4-BE49-F238E27FC236}">
                <a16:creationId xmlns:a16="http://schemas.microsoft.com/office/drawing/2014/main" id="{E2C3A5F5-EE78-4BC2-A537-CF08925063C3}"/>
              </a:ext>
            </a:extLst>
          </p:cNvPr>
          <p:cNvSpPr txBox="1">
            <a:spLocks/>
          </p:cNvSpPr>
          <p:nvPr/>
        </p:nvSpPr>
        <p:spPr>
          <a:xfrm>
            <a:off x="1524114" y="1140760"/>
            <a:ext cx="7050961" cy="3034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zh-TW" altLang="en-US" sz="1800" b="1" dirty="0">
                <a:solidFill>
                  <a:schemeClr val="accent6"/>
                </a:solidFill>
              </a:rPr>
              <a:t>表單基本上由以下幾種標籤組成</a:t>
            </a:r>
            <a:r>
              <a:rPr lang="zh-TW" altLang="en-US" sz="1800" b="1" dirty="0">
                <a:solidFill>
                  <a:schemeClr val="accent6"/>
                </a:solidFill>
                <a:sym typeface="Wingdings" panose="05000000000000000000" pitchFamily="2" charset="2"/>
              </a:rPr>
              <a:t>：（詳見範例）</a:t>
            </a:r>
            <a:endParaRPr lang="en-US" altLang="zh-TW" sz="1800" b="1" dirty="0">
              <a:solidFill>
                <a:schemeClr val="accent6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altLang="zh-TW" sz="1800" b="1" dirty="0">
                <a:solidFill>
                  <a:schemeClr val="bg2"/>
                </a:solidFill>
              </a:rPr>
              <a:t>&lt;form&gt;&lt;/form&gt;</a:t>
            </a:r>
            <a:r>
              <a:rPr lang="zh-TW" altLang="en-US" sz="1800" b="1" dirty="0">
                <a:solidFill>
                  <a:schemeClr val="accent6"/>
                </a:solidFill>
              </a:rPr>
              <a:t>：標示整個表單的開始與結束</a:t>
            </a:r>
            <a:endParaRPr lang="en-US" altLang="zh-TW" sz="1800" b="1" dirty="0">
              <a:solidFill>
                <a:schemeClr val="accent6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altLang="zh-TW" sz="1800" b="1" dirty="0">
              <a:solidFill>
                <a:schemeClr val="accent6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altLang="zh-TW" sz="1800" b="1" dirty="0">
              <a:solidFill>
                <a:schemeClr val="bg2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altLang="zh-TW" sz="1800" b="1" dirty="0">
                <a:solidFill>
                  <a:schemeClr val="bg2"/>
                </a:solidFill>
              </a:rPr>
              <a:t>&lt;input&gt;</a:t>
            </a:r>
            <a:r>
              <a:rPr lang="zh-TW" altLang="en-US" sz="1800" b="1" dirty="0">
                <a:solidFill>
                  <a:schemeClr val="accent6"/>
                </a:solidFill>
              </a:rPr>
              <a:t>：各種表單填寫功能，用</a:t>
            </a:r>
            <a:r>
              <a:rPr lang="en-US" altLang="zh-TW" sz="1800" b="1" dirty="0">
                <a:solidFill>
                  <a:schemeClr val="accent6"/>
                </a:solidFill>
              </a:rPr>
              <a:t>type</a:t>
            </a:r>
            <a:r>
              <a:rPr lang="zh-TW" altLang="en-US" sz="1800" b="1" dirty="0">
                <a:solidFill>
                  <a:schemeClr val="accent6"/>
                </a:solidFill>
              </a:rPr>
              <a:t>屬性來指定種類，常用的有</a:t>
            </a:r>
            <a:r>
              <a:rPr lang="en-US" altLang="zh-TW" sz="1800" b="1" dirty="0">
                <a:solidFill>
                  <a:schemeClr val="accent6"/>
                </a:solidFill>
              </a:rPr>
              <a:t>text(</a:t>
            </a:r>
            <a:r>
              <a:rPr lang="zh-TW" altLang="en-US" sz="1800" b="1" dirty="0">
                <a:solidFill>
                  <a:schemeClr val="accent6"/>
                </a:solidFill>
              </a:rPr>
              <a:t>普通文字</a:t>
            </a:r>
            <a:r>
              <a:rPr lang="en-US" altLang="zh-TW" sz="1800" b="1" dirty="0">
                <a:solidFill>
                  <a:schemeClr val="accent6"/>
                </a:solidFill>
              </a:rPr>
              <a:t>)</a:t>
            </a:r>
            <a:r>
              <a:rPr lang="zh-TW" altLang="en-US" sz="1800" b="1" dirty="0">
                <a:solidFill>
                  <a:schemeClr val="accent6"/>
                </a:solidFill>
              </a:rPr>
              <a:t>、</a:t>
            </a:r>
            <a:r>
              <a:rPr lang="en-US" altLang="zh-TW" sz="1800" b="1" dirty="0">
                <a:solidFill>
                  <a:schemeClr val="accent6"/>
                </a:solidFill>
              </a:rPr>
              <a:t>checkbox(</a:t>
            </a:r>
            <a:r>
              <a:rPr lang="zh-TW" altLang="en-US" sz="1800" b="1" dirty="0">
                <a:solidFill>
                  <a:schemeClr val="accent6"/>
                </a:solidFill>
              </a:rPr>
              <a:t>複選框</a:t>
            </a:r>
            <a:r>
              <a:rPr lang="en-US" altLang="zh-TW" sz="1800" b="1" dirty="0">
                <a:solidFill>
                  <a:schemeClr val="accent6"/>
                </a:solidFill>
              </a:rPr>
              <a:t>)</a:t>
            </a:r>
            <a:r>
              <a:rPr lang="zh-TW" altLang="en-US" sz="1800" b="1" dirty="0">
                <a:solidFill>
                  <a:schemeClr val="accent6"/>
                </a:solidFill>
              </a:rPr>
              <a:t>、</a:t>
            </a:r>
            <a:r>
              <a:rPr lang="en-US" altLang="zh-TW" sz="1800" b="1" dirty="0">
                <a:solidFill>
                  <a:schemeClr val="accent6"/>
                </a:solidFill>
              </a:rPr>
              <a:t>radio(</a:t>
            </a:r>
            <a:r>
              <a:rPr lang="zh-TW" altLang="en-US" sz="1800" b="1" dirty="0">
                <a:solidFill>
                  <a:schemeClr val="accent6"/>
                </a:solidFill>
              </a:rPr>
              <a:t>單選按鈕</a:t>
            </a:r>
            <a:r>
              <a:rPr lang="en-US" altLang="zh-TW" sz="1800" b="1" dirty="0">
                <a:solidFill>
                  <a:schemeClr val="accent6"/>
                </a:solidFill>
              </a:rPr>
              <a:t>)</a:t>
            </a:r>
            <a:r>
              <a:rPr lang="zh-TW" altLang="en-US" sz="1800" b="1" dirty="0">
                <a:solidFill>
                  <a:schemeClr val="accent6"/>
                </a:solidFill>
              </a:rPr>
              <a:t>、</a:t>
            </a:r>
            <a:r>
              <a:rPr lang="en-US" altLang="zh-TW" sz="1800" b="1" dirty="0">
                <a:solidFill>
                  <a:schemeClr val="accent6"/>
                </a:solidFill>
              </a:rPr>
              <a:t>submit(</a:t>
            </a:r>
            <a:r>
              <a:rPr lang="zh-TW" altLang="en-US" sz="1800" b="1" dirty="0">
                <a:solidFill>
                  <a:schemeClr val="accent6"/>
                </a:solidFill>
              </a:rPr>
              <a:t>送出按鈕</a:t>
            </a:r>
            <a:r>
              <a:rPr lang="en-US" altLang="zh-TW" sz="1800" b="1" dirty="0">
                <a:solidFill>
                  <a:schemeClr val="accent6"/>
                </a:solidFill>
              </a:rPr>
              <a:t>)</a:t>
            </a:r>
            <a:r>
              <a:rPr lang="zh-TW" altLang="en-US" sz="1800" b="1" dirty="0">
                <a:solidFill>
                  <a:schemeClr val="accent6"/>
                </a:solidFill>
              </a:rPr>
              <a:t>、</a:t>
            </a:r>
            <a:r>
              <a:rPr lang="en-US" altLang="zh-TW" sz="1800" b="1" dirty="0">
                <a:solidFill>
                  <a:schemeClr val="accent6"/>
                </a:solidFill>
              </a:rPr>
              <a:t>reset(</a:t>
            </a:r>
            <a:r>
              <a:rPr lang="zh-TW" altLang="en-US" sz="1800" b="1" dirty="0">
                <a:solidFill>
                  <a:schemeClr val="accent6"/>
                </a:solidFill>
              </a:rPr>
              <a:t>清除按鈕</a:t>
            </a:r>
            <a:r>
              <a:rPr lang="en-US" altLang="zh-TW" sz="1800" b="1" dirty="0">
                <a:solidFill>
                  <a:schemeClr val="accent6"/>
                </a:solidFill>
              </a:rPr>
              <a:t>)</a:t>
            </a:r>
            <a:r>
              <a:rPr lang="zh-TW" altLang="en-US" sz="1800" b="1" dirty="0">
                <a:solidFill>
                  <a:schemeClr val="accent6"/>
                </a:solidFill>
              </a:rPr>
              <a:t>等等。</a:t>
            </a:r>
            <a:endParaRPr lang="en-US" altLang="zh-TW" sz="1800" b="1" dirty="0">
              <a:solidFill>
                <a:schemeClr val="accent6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altLang="zh-TW" sz="1800" b="1" dirty="0">
                <a:solidFill>
                  <a:schemeClr val="bg2"/>
                </a:solidFill>
              </a:rPr>
              <a:t>&lt;</a:t>
            </a:r>
            <a:r>
              <a:rPr lang="en-US" altLang="zh-TW" sz="1800" b="1" dirty="0" err="1">
                <a:solidFill>
                  <a:schemeClr val="bg2"/>
                </a:solidFill>
              </a:rPr>
              <a:t>textarea</a:t>
            </a:r>
            <a:r>
              <a:rPr lang="en-US" altLang="zh-TW" sz="1800" b="1" dirty="0">
                <a:solidFill>
                  <a:schemeClr val="bg2"/>
                </a:solidFill>
              </a:rPr>
              <a:t>&gt;&lt;/</a:t>
            </a:r>
            <a:r>
              <a:rPr lang="en-US" altLang="zh-TW" sz="1800" b="1" dirty="0" err="1">
                <a:solidFill>
                  <a:schemeClr val="bg2"/>
                </a:solidFill>
              </a:rPr>
              <a:t>textarea</a:t>
            </a:r>
            <a:r>
              <a:rPr lang="en-US" altLang="zh-TW" sz="1800" b="1" dirty="0">
                <a:solidFill>
                  <a:schemeClr val="bg2"/>
                </a:solidFill>
              </a:rPr>
              <a:t>&gt;</a:t>
            </a:r>
            <a:r>
              <a:rPr lang="zh-TW" altLang="en-US" sz="1800" b="1" dirty="0">
                <a:solidFill>
                  <a:schemeClr val="accent6"/>
                </a:solidFill>
              </a:rPr>
              <a:t>：較大文字區域（可以換行輸入）</a:t>
            </a:r>
            <a:endParaRPr lang="en-US" altLang="zh-TW" sz="1800" b="1" dirty="0">
              <a:solidFill>
                <a:schemeClr val="accent6"/>
              </a:solidFill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6FC30EB7-466A-4C9B-A251-003434FC6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986" y="2093084"/>
            <a:ext cx="318127" cy="274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502;p30">
            <a:extLst>
              <a:ext uri="{FF2B5EF4-FFF2-40B4-BE49-F238E27FC236}">
                <a16:creationId xmlns:a16="http://schemas.microsoft.com/office/drawing/2014/main" id="{44E3D92E-D471-43A3-89A1-54B30152C061}"/>
              </a:ext>
            </a:extLst>
          </p:cNvPr>
          <p:cNvSpPr txBox="1">
            <a:spLocks/>
          </p:cNvSpPr>
          <p:nvPr/>
        </p:nvSpPr>
        <p:spPr>
          <a:xfrm>
            <a:off x="1967113" y="2066666"/>
            <a:ext cx="6607962" cy="829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zh-TW" altLang="en-US" sz="1800" b="1" dirty="0">
                <a:solidFill>
                  <a:schemeClr val="accent6"/>
                </a:solidFill>
              </a:rPr>
              <a:t>可用</a:t>
            </a:r>
            <a:r>
              <a:rPr lang="en-US" altLang="zh-TW" sz="1800" b="1" dirty="0">
                <a:solidFill>
                  <a:schemeClr val="accent6"/>
                </a:solidFill>
              </a:rPr>
              <a:t>action</a:t>
            </a:r>
            <a:r>
              <a:rPr lang="zh-TW" altLang="en-US" sz="1800" b="1" dirty="0">
                <a:solidFill>
                  <a:schemeClr val="accent6"/>
                </a:solidFill>
              </a:rPr>
              <a:t>屬性設定回傳資料的位址（可用</a:t>
            </a:r>
            <a:r>
              <a:rPr lang="en-US" altLang="zh-TW" sz="1800" b="1" dirty="0" err="1">
                <a:solidFill>
                  <a:schemeClr val="accent6"/>
                </a:solidFill>
              </a:rPr>
              <a:t>php</a:t>
            </a:r>
            <a:r>
              <a:rPr lang="zh-TW" altLang="en-US" sz="1800" b="1" dirty="0">
                <a:solidFill>
                  <a:schemeClr val="accent6"/>
                </a:solidFill>
              </a:rPr>
              <a:t>處理回傳資料）</a:t>
            </a:r>
            <a:endParaRPr lang="en-US" altLang="zh-TW" sz="1800" b="1" dirty="0">
              <a:solidFill>
                <a:schemeClr val="accent6"/>
              </a:solidFill>
            </a:endParaRPr>
          </a:p>
          <a:p>
            <a:pPr marL="0" indent="0">
              <a:lnSpc>
                <a:spcPct val="150000"/>
              </a:lnSpc>
            </a:pPr>
            <a:r>
              <a:rPr lang="en-US" altLang="zh-TW" sz="1800" b="1" dirty="0">
                <a:solidFill>
                  <a:schemeClr val="accent6"/>
                </a:solidFill>
              </a:rPr>
              <a:t>method</a:t>
            </a:r>
            <a:r>
              <a:rPr lang="zh-TW" altLang="en-US" sz="1800" b="1" dirty="0">
                <a:solidFill>
                  <a:schemeClr val="accent6"/>
                </a:solidFill>
              </a:rPr>
              <a:t>屬性設定回傳請求方式（通常用</a:t>
            </a:r>
            <a:r>
              <a:rPr lang="en-US" altLang="zh-TW" sz="1800" b="1" dirty="0">
                <a:solidFill>
                  <a:schemeClr val="accent6"/>
                </a:solidFill>
              </a:rPr>
              <a:t>POST</a:t>
            </a:r>
            <a:r>
              <a:rPr lang="zh-TW" altLang="en-US" sz="1800" b="1" dirty="0">
                <a:solidFill>
                  <a:schemeClr val="accent6"/>
                </a:solidFill>
              </a:rPr>
              <a:t>回傳資料）</a:t>
            </a:r>
            <a:endParaRPr lang="en-US" altLang="zh-TW" sz="1800" b="1" dirty="0">
              <a:solidFill>
                <a:schemeClr val="accent6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F2AB823-0BCF-4B7E-BB15-95B7EBEEA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222" y="787322"/>
            <a:ext cx="1152041" cy="1152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70786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274156" y="820749"/>
            <a:ext cx="6079143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tx2"/>
                </a:solidFill>
              </a:rPr>
              <a:t>&lt;body</a:t>
            </a:r>
            <a:r>
              <a:rPr lang="zh-TW" altLang="en-US" sz="3200" b="1" dirty="0">
                <a:solidFill>
                  <a:schemeClr val="tx2"/>
                </a:solidFill>
              </a:rPr>
              <a:t>常用標籤：表單</a:t>
            </a:r>
            <a:r>
              <a:rPr lang="en-US" sz="3200" b="1" dirty="0">
                <a:solidFill>
                  <a:schemeClr val="tx2"/>
                </a:solidFill>
              </a:rPr>
              <a:t>&gt;</a:t>
            </a:r>
            <a:endParaRPr sz="3200" b="1" dirty="0">
              <a:solidFill>
                <a:schemeClr val="tx2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index</a:t>
            </a:r>
            <a:r>
              <a:rPr lang="en" sz="1400" dirty="0">
                <a:solidFill>
                  <a:schemeClr val="accent3"/>
                </a:solidFill>
              </a:rPr>
              <a:t>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style</a:t>
            </a:r>
            <a:r>
              <a:rPr lang="en" sz="1400" dirty="0">
                <a:solidFill>
                  <a:schemeClr val="accent3"/>
                </a:solidFill>
              </a:rPr>
              <a:t>.css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28788958-DE57-44AD-A44C-AA799C16B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296" y="1616107"/>
            <a:ext cx="451953" cy="451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502;p30">
            <a:extLst>
              <a:ext uri="{FF2B5EF4-FFF2-40B4-BE49-F238E27FC236}">
                <a16:creationId xmlns:a16="http://schemas.microsoft.com/office/drawing/2014/main" id="{0B0DDB07-6AE2-466E-BCAC-7943569F2FD2}"/>
              </a:ext>
            </a:extLst>
          </p:cNvPr>
          <p:cNvSpPr txBox="1">
            <a:spLocks/>
          </p:cNvSpPr>
          <p:nvPr/>
        </p:nvSpPr>
        <p:spPr>
          <a:xfrm>
            <a:off x="1966048" y="1616107"/>
            <a:ext cx="5994480" cy="451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zh-TW" altLang="en-US" sz="1800" b="1" dirty="0"/>
              <a:t>實作：修改剛剛製作的學測英文網站</a:t>
            </a:r>
            <a:r>
              <a:rPr lang="zh-TW" altLang="en-US" sz="1800" b="1" dirty="0">
                <a:solidFill>
                  <a:schemeClr val="accent6"/>
                </a:solidFill>
              </a:rPr>
              <a:t>，並達成以下要求：</a:t>
            </a:r>
            <a:endParaRPr lang="en-US" altLang="zh-TW" sz="1800" b="1" dirty="0">
              <a:solidFill>
                <a:schemeClr val="bg2"/>
              </a:solidFill>
            </a:endParaRPr>
          </a:p>
        </p:txBody>
      </p:sp>
      <p:sp>
        <p:nvSpPr>
          <p:cNvPr id="11" name="Google Shape;502;p30">
            <a:extLst>
              <a:ext uri="{FF2B5EF4-FFF2-40B4-BE49-F238E27FC236}">
                <a16:creationId xmlns:a16="http://schemas.microsoft.com/office/drawing/2014/main" id="{220C553C-785D-4FB3-8E3E-A0258947956D}"/>
              </a:ext>
            </a:extLst>
          </p:cNvPr>
          <p:cNvSpPr txBox="1">
            <a:spLocks/>
          </p:cNvSpPr>
          <p:nvPr/>
        </p:nvSpPr>
        <p:spPr>
          <a:xfrm>
            <a:off x="1684358" y="2448831"/>
            <a:ext cx="6557860" cy="1793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TW" altLang="en-US" sz="1800" b="1" dirty="0">
                <a:solidFill>
                  <a:schemeClr val="accent6"/>
                </a:solidFill>
              </a:rPr>
              <a:t>要求填寫姓名、學號（必為數字）、電子郵件（符合格式）</a:t>
            </a:r>
            <a:endParaRPr lang="en-US" altLang="zh-TW" sz="1800" b="1" dirty="0">
              <a:solidFill>
                <a:schemeClr val="accent6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TW" altLang="en-US" sz="1800" b="1" dirty="0">
                <a:solidFill>
                  <a:schemeClr val="accent6"/>
                </a:solidFill>
              </a:rPr>
              <a:t>將每個選項加上單選按鈕，表單結尾加上送出及清除按鈕</a:t>
            </a:r>
            <a:endParaRPr lang="en-US" altLang="zh-TW" sz="1800" b="1" dirty="0">
              <a:solidFill>
                <a:schemeClr val="accent6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TW" altLang="en-US" sz="1800" b="1" dirty="0">
                <a:solidFill>
                  <a:schemeClr val="accent6"/>
                </a:solidFill>
              </a:rPr>
              <a:t>點選文字或是按下按鈕本身都可以進行答題</a:t>
            </a:r>
            <a:endParaRPr lang="en-US" altLang="zh-TW" sz="1800" b="1" dirty="0">
              <a:solidFill>
                <a:schemeClr val="accent6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TW" altLang="en-US" sz="1800" b="1" dirty="0">
                <a:solidFill>
                  <a:schemeClr val="accent6"/>
                </a:solidFill>
              </a:rPr>
              <a:t>按下送出時自動檢查是否已全部答題完畢</a:t>
            </a:r>
            <a:endParaRPr lang="en-US" altLang="zh-TW" sz="1800" b="1" dirty="0">
              <a:solidFill>
                <a:schemeClr val="accent6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altLang="zh-TW" sz="18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3635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274156" y="820749"/>
            <a:ext cx="6079143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tx2"/>
                </a:solidFill>
              </a:rPr>
              <a:t>&lt;</a:t>
            </a:r>
            <a:r>
              <a:rPr lang="zh-TW" altLang="en-US" sz="3200" b="1" dirty="0">
                <a:solidFill>
                  <a:schemeClr val="tx2"/>
                </a:solidFill>
              </a:rPr>
              <a:t>萬用標籤</a:t>
            </a:r>
            <a:r>
              <a:rPr lang="en-US" sz="3200" b="1" dirty="0">
                <a:solidFill>
                  <a:schemeClr val="tx2"/>
                </a:solidFill>
              </a:rPr>
              <a:t>&gt;</a:t>
            </a:r>
            <a:endParaRPr sz="3200" b="1" dirty="0">
              <a:solidFill>
                <a:schemeClr val="tx2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index</a:t>
            </a:r>
            <a:r>
              <a:rPr lang="en" sz="1400" dirty="0">
                <a:solidFill>
                  <a:schemeClr val="accent3"/>
                </a:solidFill>
              </a:rPr>
              <a:t>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style</a:t>
            </a:r>
            <a:r>
              <a:rPr lang="en" sz="1400" dirty="0">
                <a:solidFill>
                  <a:schemeClr val="accent3"/>
                </a:solidFill>
              </a:rPr>
              <a:t>.css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11" name="Google Shape;502;p30">
            <a:extLst>
              <a:ext uri="{FF2B5EF4-FFF2-40B4-BE49-F238E27FC236}">
                <a16:creationId xmlns:a16="http://schemas.microsoft.com/office/drawing/2014/main" id="{3919D8EE-4355-4C99-841E-6A0C80389A96}"/>
              </a:ext>
            </a:extLst>
          </p:cNvPr>
          <p:cNvSpPr txBox="1">
            <a:spLocks/>
          </p:cNvSpPr>
          <p:nvPr/>
        </p:nvSpPr>
        <p:spPr>
          <a:xfrm>
            <a:off x="1448461" y="1359386"/>
            <a:ext cx="6421383" cy="1706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US" altLang="zh-TW" sz="1800" b="1" dirty="0">
                <a:solidFill>
                  <a:schemeClr val="accent6"/>
                </a:solidFill>
              </a:rPr>
              <a:t>&lt;span&gt;</a:t>
            </a:r>
            <a:r>
              <a:rPr lang="zh-TW" altLang="en-US" sz="1800" b="1" dirty="0">
                <a:solidFill>
                  <a:schemeClr val="accent6"/>
                </a:solidFill>
              </a:rPr>
              <a:t>：沒有特殊功能，標籤內容「行內」顯示</a:t>
            </a:r>
            <a:r>
              <a:rPr lang="en-US" altLang="zh-TW" sz="1800" b="1" dirty="0">
                <a:solidFill>
                  <a:schemeClr val="accent6"/>
                </a:solidFill>
              </a:rPr>
              <a:t>(inline)</a:t>
            </a:r>
          </a:p>
          <a:p>
            <a:pPr marL="0" indent="0">
              <a:lnSpc>
                <a:spcPct val="150000"/>
              </a:lnSpc>
            </a:pPr>
            <a:r>
              <a:rPr lang="en-US" altLang="zh-TW" sz="1800" b="1" dirty="0">
                <a:solidFill>
                  <a:schemeClr val="accent6"/>
                </a:solidFill>
              </a:rPr>
              <a:t>&lt;div&gt;</a:t>
            </a:r>
            <a:r>
              <a:rPr lang="zh-TW" altLang="en-US" sz="1800" b="1" dirty="0">
                <a:solidFill>
                  <a:schemeClr val="accent6"/>
                </a:solidFill>
              </a:rPr>
              <a:t>：沒有特殊功能，標籤內容「區塊」顯示</a:t>
            </a:r>
            <a:r>
              <a:rPr lang="en-US" altLang="zh-TW" sz="1800" b="1" dirty="0">
                <a:solidFill>
                  <a:schemeClr val="accent6"/>
                </a:solidFill>
              </a:rPr>
              <a:t>(block)</a:t>
            </a:r>
          </a:p>
          <a:p>
            <a:pPr marL="0" indent="0">
              <a:lnSpc>
                <a:spcPct val="150000"/>
              </a:lnSpc>
            </a:pPr>
            <a:r>
              <a:rPr lang="en-US" altLang="zh-TW" sz="1800" b="1" dirty="0">
                <a:solidFill>
                  <a:schemeClr val="accent6"/>
                </a:solidFill>
              </a:rPr>
              <a:t>&lt;p&gt;</a:t>
            </a:r>
            <a:r>
              <a:rPr lang="zh-TW" altLang="en-US" sz="1800" b="1" dirty="0">
                <a:solidFill>
                  <a:schemeClr val="accent6"/>
                </a:solidFill>
              </a:rPr>
              <a:t>：段落（</a:t>
            </a:r>
            <a:r>
              <a:rPr lang="en-US" altLang="zh-TW" sz="1800" b="1" dirty="0">
                <a:solidFill>
                  <a:schemeClr val="accent6"/>
                </a:solidFill>
              </a:rPr>
              <a:t>paragraph</a:t>
            </a:r>
            <a:r>
              <a:rPr lang="zh-TW" altLang="en-US" sz="1800" b="1" dirty="0">
                <a:solidFill>
                  <a:schemeClr val="accent6"/>
                </a:solidFill>
              </a:rPr>
              <a:t>）</a:t>
            </a:r>
            <a:endParaRPr lang="en-US" altLang="zh-TW" sz="1800" b="1" dirty="0">
              <a:solidFill>
                <a:schemeClr val="accent6"/>
              </a:solidFill>
            </a:endParaRP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FF5FAE8C-85F5-4A28-8CFD-1E3E44664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788" y="2867963"/>
            <a:ext cx="318127" cy="3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Google Shape;502;p30">
            <a:extLst>
              <a:ext uri="{FF2B5EF4-FFF2-40B4-BE49-F238E27FC236}">
                <a16:creationId xmlns:a16="http://schemas.microsoft.com/office/drawing/2014/main" id="{D2E31CAC-996C-407F-B62D-8823A8A063D4}"/>
              </a:ext>
            </a:extLst>
          </p:cNvPr>
          <p:cNvSpPr txBox="1">
            <a:spLocks/>
          </p:cNvSpPr>
          <p:nvPr/>
        </p:nvSpPr>
        <p:spPr>
          <a:xfrm>
            <a:off x="1997915" y="2663371"/>
            <a:ext cx="6607962" cy="829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zh-TW" altLang="en-US" sz="1800" b="1" dirty="0">
                <a:solidFill>
                  <a:schemeClr val="accent6"/>
                </a:solidFill>
              </a:rPr>
              <a:t>與</a:t>
            </a:r>
            <a:r>
              <a:rPr lang="en-US" altLang="zh-TW" sz="1800" b="1" dirty="0">
                <a:solidFill>
                  <a:schemeClr val="accent6"/>
                </a:solidFill>
              </a:rPr>
              <a:t>&lt;div&gt;</a:t>
            </a:r>
            <a:r>
              <a:rPr lang="zh-TW" altLang="en-US" sz="1800" b="1" dirty="0">
                <a:solidFill>
                  <a:schemeClr val="accent6"/>
                </a:solidFill>
              </a:rPr>
              <a:t>相似，但區塊與區塊之間有較大的空白處</a:t>
            </a:r>
            <a:r>
              <a:rPr lang="en-US" altLang="zh-TW" sz="1800" b="1" dirty="0">
                <a:solidFill>
                  <a:schemeClr val="accent6"/>
                </a:solidFill>
              </a:rPr>
              <a:t>(margin)</a:t>
            </a: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471BD5F6-898C-41B4-A184-6D70DEF9B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510" y="3697471"/>
            <a:ext cx="349405" cy="349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Google Shape;502;p30">
            <a:extLst>
              <a:ext uri="{FF2B5EF4-FFF2-40B4-BE49-F238E27FC236}">
                <a16:creationId xmlns:a16="http://schemas.microsoft.com/office/drawing/2014/main" id="{6FF879AB-81D7-4E65-AC62-1E41F0BB1AF1}"/>
              </a:ext>
            </a:extLst>
          </p:cNvPr>
          <p:cNvSpPr txBox="1">
            <a:spLocks/>
          </p:cNvSpPr>
          <p:nvPr/>
        </p:nvSpPr>
        <p:spPr>
          <a:xfrm>
            <a:off x="1997915" y="3300274"/>
            <a:ext cx="6607962" cy="11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zh-TW" altLang="en-US" sz="1800" b="1" dirty="0">
                <a:solidFill>
                  <a:schemeClr val="accent6"/>
                </a:solidFill>
              </a:rPr>
              <a:t>補充：更精細的切分頁面，協助小範圍設定</a:t>
            </a:r>
            <a:r>
              <a:rPr lang="en-US" altLang="zh-TW" sz="1800" b="1" dirty="0">
                <a:solidFill>
                  <a:schemeClr val="accent6"/>
                </a:solidFill>
              </a:rPr>
              <a:t>CSS</a:t>
            </a:r>
            <a:r>
              <a:rPr lang="zh-TW" altLang="en-US" sz="1800" b="1" dirty="0">
                <a:solidFill>
                  <a:schemeClr val="accent6"/>
                </a:solidFill>
              </a:rPr>
              <a:t>（見範例）</a:t>
            </a:r>
            <a:endParaRPr lang="en-US" altLang="zh-TW" sz="18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893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270418" y="958243"/>
            <a:ext cx="3368489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tx2"/>
                </a:solidFill>
              </a:rPr>
              <a:t>&lt;HTM</a:t>
            </a:r>
            <a:r>
              <a:rPr lang="en-US" altLang="zh-TW" sz="3200" b="1" dirty="0">
                <a:solidFill>
                  <a:schemeClr val="tx2"/>
                </a:solidFill>
              </a:rPr>
              <a:t>L</a:t>
            </a:r>
            <a:r>
              <a:rPr lang="zh-TW" altLang="en-US" sz="3200" b="1" dirty="0">
                <a:solidFill>
                  <a:schemeClr val="tx2"/>
                </a:solidFill>
              </a:rPr>
              <a:t>基本介紹</a:t>
            </a:r>
            <a:r>
              <a:rPr lang="en-US" sz="3200" b="1" dirty="0">
                <a:solidFill>
                  <a:schemeClr val="tx2"/>
                </a:solidFill>
              </a:rPr>
              <a:t>&gt;</a:t>
            </a:r>
            <a:endParaRPr sz="3200" b="1" dirty="0">
              <a:solidFill>
                <a:schemeClr val="tx2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index</a:t>
            </a:r>
            <a:r>
              <a:rPr lang="en" sz="1400" dirty="0">
                <a:solidFill>
                  <a:schemeClr val="accent3"/>
                </a:solidFill>
              </a:rPr>
              <a:t>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style</a:t>
            </a:r>
            <a:r>
              <a:rPr lang="en" sz="1400" dirty="0">
                <a:solidFill>
                  <a:schemeClr val="accent3"/>
                </a:solidFill>
              </a:rPr>
              <a:t>.css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15" name="Google Shape;501;p30">
            <a:extLst>
              <a:ext uri="{FF2B5EF4-FFF2-40B4-BE49-F238E27FC236}">
                <a16:creationId xmlns:a16="http://schemas.microsoft.com/office/drawing/2014/main" id="{1FE33B67-4FFC-4EFA-8058-F1E5E5628519}"/>
              </a:ext>
            </a:extLst>
          </p:cNvPr>
          <p:cNvSpPr txBox="1">
            <a:spLocks/>
          </p:cNvSpPr>
          <p:nvPr/>
        </p:nvSpPr>
        <p:spPr>
          <a:xfrm>
            <a:off x="1624664" y="1523203"/>
            <a:ext cx="5377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3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Google Shape;502;p30">
            <a:extLst>
              <a:ext uri="{FF2B5EF4-FFF2-40B4-BE49-F238E27FC236}">
                <a16:creationId xmlns:a16="http://schemas.microsoft.com/office/drawing/2014/main" id="{6FC0D691-CF49-4344-BA9E-0BC76DBD1C47}"/>
              </a:ext>
            </a:extLst>
          </p:cNvPr>
          <p:cNvSpPr txBox="1">
            <a:spLocks/>
          </p:cNvSpPr>
          <p:nvPr/>
        </p:nvSpPr>
        <p:spPr>
          <a:xfrm>
            <a:off x="1402496" y="1419043"/>
            <a:ext cx="5043766" cy="1764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zh-TW" altLang="en-US" sz="1800" b="1" dirty="0"/>
              <a:t>一種標記語言，利用各種不同的「標籤」將文件進行結構化（將文件切割成許多區段），方便軟體進行排版呈現。目前通用的語法版本為</a:t>
            </a:r>
            <a:r>
              <a:rPr lang="en-US" altLang="zh-TW" sz="1800" b="1" dirty="0"/>
              <a:t>HTML5</a:t>
            </a:r>
            <a:r>
              <a:rPr lang="zh-TW" altLang="en-US" sz="1800" b="1" dirty="0"/>
              <a:t>，副檔名為「</a:t>
            </a:r>
            <a:r>
              <a:rPr lang="en-US" altLang="zh-TW" sz="1800" b="1" dirty="0"/>
              <a:t>.html</a:t>
            </a:r>
            <a:r>
              <a:rPr lang="zh-TW" altLang="en-US" sz="1800" b="1" dirty="0"/>
              <a:t>」，為網頁設計的根本。</a:t>
            </a:r>
            <a:endParaRPr lang="en-US" altLang="zh-TW" sz="1800" b="1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2CFC2A81-A3F5-4732-8E6F-D7DDC741C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961" y="3392259"/>
            <a:ext cx="349405" cy="349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Google Shape;502;p30">
            <a:extLst>
              <a:ext uri="{FF2B5EF4-FFF2-40B4-BE49-F238E27FC236}">
                <a16:creationId xmlns:a16="http://schemas.microsoft.com/office/drawing/2014/main" id="{34536931-5C7F-4C97-BAFF-9671E2DBB873}"/>
              </a:ext>
            </a:extLst>
          </p:cNvPr>
          <p:cNvSpPr txBox="1">
            <a:spLocks/>
          </p:cNvSpPr>
          <p:nvPr/>
        </p:nvSpPr>
        <p:spPr>
          <a:xfrm>
            <a:off x="1799366" y="3566961"/>
            <a:ext cx="5202498" cy="412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zh-TW" altLang="en-US" sz="1800" b="1" dirty="0"/>
              <a:t>補充：還有許多其他用途的標記語言，常見的有</a:t>
            </a:r>
            <a:r>
              <a:rPr lang="en-US" altLang="zh-TW" sz="1800" b="1" dirty="0"/>
              <a:t>XML</a:t>
            </a:r>
            <a:r>
              <a:rPr lang="zh-TW" altLang="en-US" sz="1800" b="1" dirty="0"/>
              <a:t>、</a:t>
            </a:r>
            <a:r>
              <a:rPr lang="en-US" altLang="zh-TW" sz="1800" b="1" dirty="0"/>
              <a:t>Markdown</a:t>
            </a:r>
            <a:r>
              <a:rPr lang="zh-TW" altLang="en-US" sz="1800" b="1" dirty="0"/>
              <a:t>等等，目標都是將文件結構化。</a:t>
            </a:r>
            <a:endParaRPr lang="en-US" altLang="zh-TW" sz="1800" b="1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DD01471-572D-41E9-848A-5BE8C27C1A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0538" y="2714616"/>
            <a:ext cx="1251753" cy="1251753"/>
          </a:xfrm>
          <a:prstGeom prst="rect">
            <a:avLst/>
          </a:prstGeom>
        </p:spPr>
      </p:pic>
      <p:pic>
        <p:nvPicPr>
          <p:cNvPr id="3" name="圖片 2" descr="一張含有 文字, 急救箱, 標誌 的圖片&#10;&#10;自動產生的描述">
            <a:extLst>
              <a:ext uri="{FF2B5EF4-FFF2-40B4-BE49-F238E27FC236}">
                <a16:creationId xmlns:a16="http://schemas.microsoft.com/office/drawing/2014/main" id="{231A00D0-6DD2-4A67-BB11-7862A8C5CA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5599" y="1471079"/>
            <a:ext cx="1531434" cy="153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777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699005" y="2571750"/>
            <a:ext cx="6924604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tx2"/>
                </a:solidFill>
              </a:rPr>
              <a:t>&lt;title&gt;</a:t>
            </a:r>
            <a:r>
              <a:rPr lang="zh-TW" altLang="en-US" sz="3200" b="1" dirty="0">
                <a:solidFill>
                  <a:schemeClr val="tx2"/>
                </a:solidFill>
              </a:rPr>
              <a:t> </a:t>
            </a:r>
            <a:r>
              <a:rPr lang="zh-TW" altLang="en-US" sz="3200" b="1" dirty="0">
                <a:solidFill>
                  <a:schemeClr val="accent6"/>
                </a:solidFill>
              </a:rPr>
              <a:t>網頁常見標籤 </a:t>
            </a:r>
            <a:r>
              <a:rPr lang="en-US" sz="3200" b="1" dirty="0">
                <a:solidFill>
                  <a:schemeClr val="tx2"/>
                </a:solidFill>
              </a:rPr>
              <a:t>&lt;/title&gt;</a:t>
            </a:r>
            <a:endParaRPr sz="3200" b="1" dirty="0">
              <a:solidFill>
                <a:schemeClr val="tx2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index</a:t>
            </a:r>
            <a:r>
              <a:rPr lang="en" sz="1400" dirty="0">
                <a:solidFill>
                  <a:schemeClr val="accent3"/>
                </a:solidFill>
              </a:rPr>
              <a:t>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style</a:t>
            </a:r>
            <a:r>
              <a:rPr lang="en" sz="1400" dirty="0">
                <a:solidFill>
                  <a:schemeClr val="accent3"/>
                </a:solidFill>
              </a:rPr>
              <a:t>.css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15" name="Google Shape;501;p30">
            <a:extLst>
              <a:ext uri="{FF2B5EF4-FFF2-40B4-BE49-F238E27FC236}">
                <a16:creationId xmlns:a16="http://schemas.microsoft.com/office/drawing/2014/main" id="{1FE33B67-4FFC-4EFA-8058-F1E5E5628519}"/>
              </a:ext>
            </a:extLst>
          </p:cNvPr>
          <p:cNvSpPr txBox="1">
            <a:spLocks/>
          </p:cNvSpPr>
          <p:nvPr/>
        </p:nvSpPr>
        <p:spPr>
          <a:xfrm>
            <a:off x="1480800" y="1768525"/>
            <a:ext cx="5377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3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</a:rPr>
              <a:t>&lt;!– Lesson 2-1 --&gt;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78663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333630" y="694368"/>
            <a:ext cx="4007826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tx2"/>
                </a:solidFill>
              </a:rPr>
              <a:t>&lt;</a:t>
            </a:r>
            <a:r>
              <a:rPr lang="zh-TW" altLang="en-US" sz="3200" b="1" dirty="0">
                <a:solidFill>
                  <a:schemeClr val="tx2"/>
                </a:solidFill>
              </a:rPr>
              <a:t>概念：成對的標籤</a:t>
            </a:r>
            <a:r>
              <a:rPr lang="en-US" sz="3200" b="1" dirty="0">
                <a:solidFill>
                  <a:schemeClr val="tx2"/>
                </a:solidFill>
              </a:rPr>
              <a:t>&gt;</a:t>
            </a:r>
            <a:endParaRPr sz="3200" b="1" dirty="0">
              <a:solidFill>
                <a:schemeClr val="tx2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index</a:t>
            </a:r>
            <a:r>
              <a:rPr lang="en" sz="1400" dirty="0">
                <a:solidFill>
                  <a:schemeClr val="accent3"/>
                </a:solidFill>
              </a:rPr>
              <a:t>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style</a:t>
            </a:r>
            <a:r>
              <a:rPr lang="en" sz="1400" dirty="0">
                <a:solidFill>
                  <a:schemeClr val="accent3"/>
                </a:solidFill>
              </a:rPr>
              <a:t>.css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15" name="Google Shape;501;p30">
            <a:extLst>
              <a:ext uri="{FF2B5EF4-FFF2-40B4-BE49-F238E27FC236}">
                <a16:creationId xmlns:a16="http://schemas.microsoft.com/office/drawing/2014/main" id="{1FE33B67-4FFC-4EFA-8058-F1E5E5628519}"/>
              </a:ext>
            </a:extLst>
          </p:cNvPr>
          <p:cNvSpPr txBox="1">
            <a:spLocks/>
          </p:cNvSpPr>
          <p:nvPr/>
        </p:nvSpPr>
        <p:spPr>
          <a:xfrm>
            <a:off x="1572625" y="1552936"/>
            <a:ext cx="5377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3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Google Shape;502;p30">
            <a:extLst>
              <a:ext uri="{FF2B5EF4-FFF2-40B4-BE49-F238E27FC236}">
                <a16:creationId xmlns:a16="http://schemas.microsoft.com/office/drawing/2014/main" id="{6FC0D691-CF49-4344-BA9E-0BC76DBD1C47}"/>
              </a:ext>
            </a:extLst>
          </p:cNvPr>
          <p:cNvSpPr txBox="1">
            <a:spLocks/>
          </p:cNvSpPr>
          <p:nvPr/>
        </p:nvSpPr>
        <p:spPr>
          <a:xfrm>
            <a:off x="1510947" y="925727"/>
            <a:ext cx="7075492" cy="308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285750" indent="-285750">
              <a:lnSpc>
                <a:spcPct val="15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zh-TW" altLang="en-US" sz="1800" b="1" dirty="0"/>
              <a:t>在</a:t>
            </a:r>
            <a:r>
              <a:rPr lang="en-US" altLang="zh-TW" sz="1800" b="1" dirty="0"/>
              <a:t>HTML</a:t>
            </a:r>
            <a:r>
              <a:rPr lang="zh-TW" altLang="en-US" sz="1800" b="1" dirty="0"/>
              <a:t>中，大多標籤都會成對出現</a:t>
            </a:r>
            <a:endParaRPr lang="en-US" altLang="zh-TW" sz="1800" b="1" dirty="0"/>
          </a:p>
          <a:p>
            <a:pPr marL="285750" indent="-285750">
              <a:lnSpc>
                <a:spcPct val="15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altLang="zh-TW" sz="1800" b="1" dirty="0"/>
          </a:p>
          <a:p>
            <a:pPr marL="285750" indent="-285750">
              <a:lnSpc>
                <a:spcPct val="15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altLang="zh-TW" sz="1800" b="1" dirty="0"/>
          </a:p>
          <a:p>
            <a:pPr marL="285750" indent="-285750">
              <a:lnSpc>
                <a:spcPct val="15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altLang="zh-TW" sz="1800" b="1" dirty="0"/>
          </a:p>
          <a:p>
            <a:pPr marL="285750" indent="-285750">
              <a:lnSpc>
                <a:spcPct val="15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zh-TW" altLang="en-US" sz="1800" b="1" dirty="0">
                <a:solidFill>
                  <a:schemeClr val="accent6"/>
                </a:solidFill>
              </a:rPr>
              <a:t>標籤可以堆疊使用，依照排版需求進行多層包裝</a:t>
            </a:r>
            <a:endParaRPr lang="en-US" altLang="zh-TW" sz="1800" b="1" dirty="0">
              <a:solidFill>
                <a:schemeClr val="accent6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zh-TW" altLang="en-US" sz="1800" b="1" dirty="0">
                <a:solidFill>
                  <a:schemeClr val="accent6"/>
                </a:solidFill>
              </a:rPr>
              <a:t>有些標籤不需成對出現，稱為空元素（不是用於包裝物件的標籤）</a:t>
            </a:r>
            <a:endParaRPr lang="en-US" altLang="zh-TW" sz="1800" b="1" dirty="0">
              <a:solidFill>
                <a:schemeClr val="accent6"/>
              </a:solidFill>
            </a:endParaRPr>
          </a:p>
        </p:txBody>
      </p:sp>
      <p:sp>
        <p:nvSpPr>
          <p:cNvPr id="14" name="Google Shape;502;p30">
            <a:extLst>
              <a:ext uri="{FF2B5EF4-FFF2-40B4-BE49-F238E27FC236}">
                <a16:creationId xmlns:a16="http://schemas.microsoft.com/office/drawing/2014/main" id="{34536931-5C7F-4C97-BAFF-9671E2DBB873}"/>
              </a:ext>
            </a:extLst>
          </p:cNvPr>
          <p:cNvSpPr txBox="1">
            <a:spLocks/>
          </p:cNvSpPr>
          <p:nvPr/>
        </p:nvSpPr>
        <p:spPr>
          <a:xfrm>
            <a:off x="1747327" y="3596694"/>
            <a:ext cx="5202498" cy="412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lnSpc>
                <a:spcPct val="150000"/>
              </a:lnSpc>
            </a:pPr>
            <a:endParaRPr lang="en-US" altLang="zh-TW" sz="1800" b="1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25D83D6-7B88-459D-A1F8-303E15B0EC83}"/>
              </a:ext>
            </a:extLst>
          </p:cNvPr>
          <p:cNvSpPr txBox="1"/>
          <p:nvPr/>
        </p:nvSpPr>
        <p:spPr>
          <a:xfrm>
            <a:off x="2050691" y="1660836"/>
            <a:ext cx="5377200" cy="1165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zh-TW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Fira Code" panose="020B0809050000020004" pitchFamily="49" charset="0"/>
                <a:cs typeface="Fira Code" panose="020B0809050000020004" pitchFamily="49" charset="0"/>
                <a:sym typeface="Arial"/>
              </a:rPr>
              <a:t>例如：</a:t>
            </a:r>
            <a:r>
              <a:rPr kumimoji="0" lang="en-US" altLang="zh-TW" sz="1600" b="1" i="0" u="none" strike="noStrike" kern="0" cap="none" spc="0" normalizeH="0" baseline="0" noProof="0" dirty="0">
                <a:ln>
                  <a:noFill/>
                </a:ln>
                <a:solidFill>
                  <a:srgbClr val="FCC642"/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&lt;html&gt;</a:t>
            </a:r>
            <a:r>
              <a:rPr kumimoji="0" lang="zh-TW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 panose="020B0809050000020004" pitchFamily="49" charset="0"/>
                <a:cs typeface="Fira Code" panose="020B0809050000020004" pitchFamily="49" charset="0"/>
                <a:sym typeface="Arial"/>
              </a:rPr>
              <a:t>與</a:t>
            </a:r>
            <a:r>
              <a:rPr kumimoji="0" lang="en-US" altLang="zh-TW" sz="1600" b="1" i="0" u="none" strike="noStrike" kern="0" cap="none" spc="0" normalizeH="0" baseline="0" noProof="0" dirty="0">
                <a:ln>
                  <a:noFill/>
                </a:ln>
                <a:solidFill>
                  <a:srgbClr val="FCC642"/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&lt;/html&gt;</a:t>
            </a:r>
            <a:r>
              <a:rPr kumimoji="0" lang="zh-TW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 panose="020B0809050000020004" pitchFamily="49" charset="0"/>
                <a:cs typeface="Fira Code" panose="020B0809050000020004" pitchFamily="49" charset="0"/>
                <a:sym typeface="Arial"/>
              </a:rPr>
              <a:t>必須成對出現</a:t>
            </a:r>
            <a:endParaRPr kumimoji="0" lang="en-US" altLang="zh-TW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TW" sz="1600" b="1" i="0" u="none" strike="noStrike" kern="0" cap="none" spc="0" normalizeH="0" baseline="0" noProof="0" dirty="0">
                <a:ln>
                  <a:noFill/>
                </a:ln>
                <a:solidFill>
                  <a:srgbClr val="FCC642"/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&lt;html&gt;</a:t>
            </a:r>
            <a:r>
              <a:rPr kumimoji="0" lang="zh-TW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 panose="020B0809050000020004" pitchFamily="49" charset="0"/>
                <a:cs typeface="Fira Code" panose="020B0809050000020004" pitchFamily="49" charset="0"/>
                <a:sym typeface="Arial"/>
              </a:rPr>
              <a:t>為「開始標籤」、</a:t>
            </a:r>
            <a:r>
              <a:rPr kumimoji="0" lang="en-US" altLang="zh-TW" sz="1600" b="1" i="0" u="none" strike="noStrike" kern="0" cap="none" spc="0" normalizeH="0" baseline="0" noProof="0" dirty="0">
                <a:ln>
                  <a:noFill/>
                </a:ln>
                <a:solidFill>
                  <a:srgbClr val="FCC642"/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&lt;/html&gt;</a:t>
            </a:r>
            <a:r>
              <a:rPr kumimoji="0" lang="zh-TW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 panose="020B0809050000020004" pitchFamily="49" charset="0"/>
                <a:cs typeface="Fira Code" panose="020B0809050000020004" pitchFamily="49" charset="0"/>
                <a:sym typeface="Arial"/>
              </a:rPr>
              <a:t>為「結束標籤」</a:t>
            </a:r>
            <a:endParaRPr kumimoji="0" lang="en-US" altLang="zh-TW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2D9F0"/>
              </a:buClr>
              <a:buSzTx/>
              <a:buFont typeface="Arial"/>
              <a:buNone/>
              <a:tabLst/>
              <a:defRPr/>
            </a:pPr>
            <a:r>
              <a:rPr lang="zh-TW" altLang="en-US" sz="1600" b="1" dirty="0">
                <a:solidFill>
                  <a:srgbClr val="FFFFFF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放置於</a:t>
            </a:r>
            <a:r>
              <a:rPr kumimoji="0" lang="zh-TW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 panose="020B0809050000020004" pitchFamily="49" charset="0"/>
                <a:cs typeface="Fira Code" panose="020B0809050000020004" pitchFamily="49" charset="0"/>
                <a:sym typeface="Arial"/>
              </a:rPr>
              <a:t>兩者之間的文字或物件就是該標籤區段的內容。</a:t>
            </a:r>
            <a:endParaRPr kumimoji="0" lang="en-US" altLang="zh-TW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Arial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7B8CA609-70A3-401E-8F06-ED27FB8C4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412" y="1698006"/>
            <a:ext cx="319700" cy="3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23E06894-B3C5-40DC-A9B0-ADEB5BB79CA9}"/>
              </a:ext>
            </a:extLst>
          </p:cNvPr>
          <p:cNvSpPr txBox="1"/>
          <p:nvPr/>
        </p:nvSpPr>
        <p:spPr>
          <a:xfrm>
            <a:off x="2050691" y="3661126"/>
            <a:ext cx="6476275" cy="795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zh-TW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Fira Code" panose="020B0809050000020004" pitchFamily="49" charset="0"/>
                <a:cs typeface="Fira Code" panose="020B0809050000020004" pitchFamily="49" charset="0"/>
                <a:sym typeface="Arial"/>
              </a:rPr>
              <a:t>例如：</a:t>
            </a:r>
            <a:r>
              <a:rPr kumimoji="0" lang="en-US" altLang="zh-TW" sz="1600" b="1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Fira Code" panose="020B0809050000020004" pitchFamily="49" charset="0"/>
                <a:cs typeface="Fira Code" panose="020B0809050000020004" pitchFamily="49" charset="0"/>
                <a:sym typeface="Arial"/>
              </a:rPr>
              <a:t>&lt;</a:t>
            </a:r>
            <a:r>
              <a:rPr kumimoji="0" lang="en-US" altLang="zh-TW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Fira Code" panose="020B0809050000020004" pitchFamily="49" charset="0"/>
                <a:cs typeface="Fira Code" panose="020B0809050000020004" pitchFamily="49" charset="0"/>
                <a:sym typeface="Arial"/>
              </a:rPr>
              <a:t>br</a:t>
            </a:r>
            <a:r>
              <a:rPr kumimoji="0" lang="en-US" altLang="zh-TW" sz="1600" b="1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Fira Code" panose="020B0809050000020004" pitchFamily="49" charset="0"/>
                <a:cs typeface="Fira Code" panose="020B0809050000020004" pitchFamily="49" charset="0"/>
                <a:sym typeface="Arial"/>
              </a:rPr>
              <a:t>&gt;</a:t>
            </a:r>
            <a:r>
              <a:rPr kumimoji="0" lang="zh-TW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Fira Code" panose="020B0809050000020004" pitchFamily="49" charset="0"/>
                <a:cs typeface="Fira Code" panose="020B0809050000020004" pitchFamily="49" charset="0"/>
                <a:sym typeface="Arial"/>
              </a:rPr>
              <a:t>（換行符號）、</a:t>
            </a:r>
            <a:r>
              <a:rPr kumimoji="0" lang="en-US" altLang="zh-TW" sz="1600" b="1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Fira Code" panose="020B0809050000020004" pitchFamily="49" charset="0"/>
                <a:cs typeface="Fira Code" panose="020B0809050000020004" pitchFamily="49" charset="0"/>
                <a:sym typeface="Arial"/>
              </a:rPr>
              <a:t>&lt;</a:t>
            </a:r>
            <a:r>
              <a:rPr kumimoji="0" lang="en-US" altLang="zh-TW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Fira Code" panose="020B0809050000020004" pitchFamily="49" charset="0"/>
                <a:cs typeface="Fira Code" panose="020B0809050000020004" pitchFamily="49" charset="0"/>
                <a:sym typeface="Arial"/>
              </a:rPr>
              <a:t>img</a:t>
            </a:r>
            <a:r>
              <a:rPr kumimoji="0" lang="en-US" altLang="zh-TW" sz="1600" b="1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Fira Code" panose="020B0809050000020004" pitchFamily="49" charset="0"/>
                <a:cs typeface="Fira Code" panose="020B0809050000020004" pitchFamily="49" charset="0"/>
                <a:sym typeface="Arial"/>
              </a:rPr>
              <a:t>&gt;</a:t>
            </a:r>
            <a:r>
              <a:rPr kumimoji="0" lang="zh-TW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Fira Code" panose="020B0809050000020004" pitchFamily="49" charset="0"/>
                <a:cs typeface="Fira Code" panose="020B0809050000020004" pitchFamily="49" charset="0"/>
                <a:sym typeface="Arial"/>
              </a:rPr>
              <a:t>（嵌入</a:t>
            </a:r>
            <a:r>
              <a:rPr lang="zh-TW" altLang="en-US" sz="1600" b="1" dirty="0">
                <a:solidFill>
                  <a:schemeClr val="accent6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圖片</a:t>
            </a:r>
            <a:r>
              <a:rPr kumimoji="0" lang="zh-TW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Fira Code" panose="020B0809050000020004" pitchFamily="49" charset="0"/>
                <a:cs typeface="Fira Code" panose="020B0809050000020004" pitchFamily="49" charset="0"/>
                <a:sym typeface="Arial"/>
              </a:rPr>
              <a:t>），兩者皆有獨立功能</a:t>
            </a:r>
            <a:r>
              <a:rPr lang="zh-TW" altLang="en-US" sz="1600" b="1" dirty="0">
                <a:solidFill>
                  <a:schemeClr val="accent6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，無法用於包裝其他物件，所以不需成對出現</a:t>
            </a:r>
            <a:r>
              <a:rPr lang="zh-TW" altLang="en-US" sz="1600" b="1" dirty="0">
                <a:solidFill>
                  <a:srgbClr val="FFFFFF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。</a:t>
            </a:r>
            <a:endParaRPr kumimoji="0" lang="en-US" altLang="zh-TW" sz="1600" b="1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Fira Code" panose="020B0809050000020004" pitchFamily="49" charset="0"/>
              <a:cs typeface="Fira Code" panose="020B0809050000020004" pitchFamily="49" charset="0"/>
              <a:sym typeface="Arial"/>
            </a:endParaRP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8856E191-7861-4ABD-9DC4-DDB4A2F12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412" y="3700907"/>
            <a:ext cx="319700" cy="3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D0B5508A-D882-499C-BE0C-3AF9F0004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696" y="1541846"/>
            <a:ext cx="1170795" cy="1170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181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274157" y="820749"/>
            <a:ext cx="4007826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tx2"/>
                </a:solidFill>
              </a:rPr>
              <a:t>&lt;</a:t>
            </a:r>
            <a:r>
              <a:rPr lang="zh-TW" altLang="en-US" sz="3200" b="1" dirty="0">
                <a:solidFill>
                  <a:schemeClr val="tx2"/>
                </a:solidFill>
              </a:rPr>
              <a:t>必要標籤 </a:t>
            </a:r>
            <a:r>
              <a:rPr lang="en-US" altLang="zh-TW" sz="3200" b="1" dirty="0">
                <a:solidFill>
                  <a:schemeClr val="tx2"/>
                </a:solidFill>
              </a:rPr>
              <a:t>01</a:t>
            </a:r>
            <a:r>
              <a:rPr lang="en-US" sz="3200" b="1" dirty="0">
                <a:solidFill>
                  <a:schemeClr val="tx2"/>
                </a:solidFill>
              </a:rPr>
              <a:t>&gt;</a:t>
            </a:r>
            <a:endParaRPr sz="3200" b="1" dirty="0">
              <a:solidFill>
                <a:schemeClr val="tx2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index</a:t>
            </a:r>
            <a:r>
              <a:rPr lang="en" sz="1400" dirty="0">
                <a:solidFill>
                  <a:schemeClr val="accent3"/>
                </a:solidFill>
              </a:rPr>
              <a:t>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style</a:t>
            </a:r>
            <a:r>
              <a:rPr lang="en" sz="1400" dirty="0">
                <a:solidFill>
                  <a:schemeClr val="accent3"/>
                </a:solidFill>
              </a:rPr>
              <a:t>.css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15" name="Google Shape;501;p30">
            <a:extLst>
              <a:ext uri="{FF2B5EF4-FFF2-40B4-BE49-F238E27FC236}">
                <a16:creationId xmlns:a16="http://schemas.microsoft.com/office/drawing/2014/main" id="{1FE33B67-4FFC-4EFA-8058-F1E5E5628519}"/>
              </a:ext>
            </a:extLst>
          </p:cNvPr>
          <p:cNvSpPr txBox="1">
            <a:spLocks/>
          </p:cNvSpPr>
          <p:nvPr/>
        </p:nvSpPr>
        <p:spPr>
          <a:xfrm>
            <a:off x="1691571" y="1523200"/>
            <a:ext cx="5377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3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Google Shape;502;p30">
            <a:extLst>
              <a:ext uri="{FF2B5EF4-FFF2-40B4-BE49-F238E27FC236}">
                <a16:creationId xmlns:a16="http://schemas.microsoft.com/office/drawing/2014/main" id="{34536931-5C7F-4C97-BAFF-9671E2DBB873}"/>
              </a:ext>
            </a:extLst>
          </p:cNvPr>
          <p:cNvSpPr txBox="1">
            <a:spLocks/>
          </p:cNvSpPr>
          <p:nvPr/>
        </p:nvSpPr>
        <p:spPr>
          <a:xfrm>
            <a:off x="1866273" y="3566958"/>
            <a:ext cx="5202498" cy="412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lnSpc>
                <a:spcPct val="150000"/>
              </a:lnSpc>
            </a:pPr>
            <a:endParaRPr lang="en-US" altLang="zh-TW" sz="1800" b="1" dirty="0"/>
          </a:p>
        </p:txBody>
      </p:sp>
      <p:sp>
        <p:nvSpPr>
          <p:cNvPr id="13" name="Google Shape;502;p30">
            <a:extLst>
              <a:ext uri="{FF2B5EF4-FFF2-40B4-BE49-F238E27FC236}">
                <a16:creationId xmlns:a16="http://schemas.microsoft.com/office/drawing/2014/main" id="{FD73592B-7F63-4AFF-81E9-84D57893EA57}"/>
              </a:ext>
            </a:extLst>
          </p:cNvPr>
          <p:cNvSpPr txBox="1">
            <a:spLocks/>
          </p:cNvSpPr>
          <p:nvPr/>
        </p:nvSpPr>
        <p:spPr>
          <a:xfrm>
            <a:off x="1691571" y="2817051"/>
            <a:ext cx="2017211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US" altLang="zh-TW" sz="1800" b="1" dirty="0">
                <a:solidFill>
                  <a:schemeClr val="bg2"/>
                </a:solidFill>
              </a:rPr>
              <a:t>&lt;html&gt;&lt;/html&gt;</a:t>
            </a:r>
            <a:endParaRPr lang="en-US" altLang="zh-TW" sz="1800" b="1" dirty="0">
              <a:solidFill>
                <a:schemeClr val="accent6"/>
              </a:solidFill>
            </a:endParaRP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D445442F-08BE-4926-8C57-86C241175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325" y="3351360"/>
            <a:ext cx="319700" cy="3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Google Shape;502;p30">
            <a:extLst>
              <a:ext uri="{FF2B5EF4-FFF2-40B4-BE49-F238E27FC236}">
                <a16:creationId xmlns:a16="http://schemas.microsoft.com/office/drawing/2014/main" id="{623A288B-F22C-4651-B881-FA94B074C78D}"/>
              </a:ext>
            </a:extLst>
          </p:cNvPr>
          <p:cNvSpPr txBox="1">
            <a:spLocks/>
          </p:cNvSpPr>
          <p:nvPr/>
        </p:nvSpPr>
        <p:spPr>
          <a:xfrm>
            <a:off x="2280025" y="3347760"/>
            <a:ext cx="5994480" cy="412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zh-TW" altLang="en-US" sz="1800" b="1" dirty="0"/>
              <a:t>整份</a:t>
            </a:r>
            <a:r>
              <a:rPr lang="en-US" altLang="zh-TW" sz="1800" b="1" dirty="0"/>
              <a:t>html</a:t>
            </a:r>
            <a:r>
              <a:rPr lang="zh-TW" altLang="en-US" sz="1800" b="1" dirty="0"/>
              <a:t>文件開始與結束的標記，包住該網頁的所有元素</a:t>
            </a:r>
            <a:endParaRPr lang="en-US" altLang="zh-TW" sz="1800" b="1" dirty="0"/>
          </a:p>
        </p:txBody>
      </p:sp>
      <p:sp>
        <p:nvSpPr>
          <p:cNvPr id="26" name="Google Shape;502;p30">
            <a:extLst>
              <a:ext uri="{FF2B5EF4-FFF2-40B4-BE49-F238E27FC236}">
                <a16:creationId xmlns:a16="http://schemas.microsoft.com/office/drawing/2014/main" id="{10CE7A3E-F5CA-4C83-8760-8EE44F4EC149}"/>
              </a:ext>
            </a:extLst>
          </p:cNvPr>
          <p:cNvSpPr txBox="1">
            <a:spLocks/>
          </p:cNvSpPr>
          <p:nvPr/>
        </p:nvSpPr>
        <p:spPr>
          <a:xfrm>
            <a:off x="1870991" y="2367621"/>
            <a:ext cx="5202498" cy="412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lnSpc>
                <a:spcPct val="150000"/>
              </a:lnSpc>
            </a:pPr>
            <a:endParaRPr lang="en-US" altLang="zh-TW" sz="1800" b="1" dirty="0"/>
          </a:p>
        </p:txBody>
      </p:sp>
      <p:sp>
        <p:nvSpPr>
          <p:cNvPr id="27" name="Google Shape;502;p30">
            <a:extLst>
              <a:ext uri="{FF2B5EF4-FFF2-40B4-BE49-F238E27FC236}">
                <a16:creationId xmlns:a16="http://schemas.microsoft.com/office/drawing/2014/main" id="{261B2A94-EA27-410C-BA57-E8578D9ECCC7}"/>
              </a:ext>
            </a:extLst>
          </p:cNvPr>
          <p:cNvSpPr txBox="1">
            <a:spLocks/>
          </p:cNvSpPr>
          <p:nvPr/>
        </p:nvSpPr>
        <p:spPr>
          <a:xfrm>
            <a:off x="1696289" y="1617714"/>
            <a:ext cx="3648862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US" altLang="zh-TW" sz="1800" b="1" dirty="0">
                <a:solidFill>
                  <a:schemeClr val="bg2"/>
                </a:solidFill>
              </a:rPr>
              <a:t>&lt;!DOCTYPE html&gt;</a:t>
            </a:r>
            <a:endParaRPr lang="en-US" altLang="zh-TW" sz="1800" b="1" dirty="0">
              <a:solidFill>
                <a:schemeClr val="accent6"/>
              </a:solidFill>
            </a:endParaRPr>
          </a:p>
        </p:txBody>
      </p:sp>
      <p:pic>
        <p:nvPicPr>
          <p:cNvPr id="28" name="Picture 2">
            <a:extLst>
              <a:ext uri="{FF2B5EF4-FFF2-40B4-BE49-F238E27FC236}">
                <a16:creationId xmlns:a16="http://schemas.microsoft.com/office/drawing/2014/main" id="{7FD48BCA-7BFB-4BD0-A827-7623B858A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043" y="2152023"/>
            <a:ext cx="319700" cy="3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Google Shape;502;p30">
            <a:extLst>
              <a:ext uri="{FF2B5EF4-FFF2-40B4-BE49-F238E27FC236}">
                <a16:creationId xmlns:a16="http://schemas.microsoft.com/office/drawing/2014/main" id="{0CFD9177-B9FB-4501-B6CE-A31907E47F4C}"/>
              </a:ext>
            </a:extLst>
          </p:cNvPr>
          <p:cNvSpPr txBox="1">
            <a:spLocks/>
          </p:cNvSpPr>
          <p:nvPr/>
        </p:nvSpPr>
        <p:spPr>
          <a:xfrm>
            <a:off x="2284743" y="2148423"/>
            <a:ext cx="5994480" cy="412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zh-TW" altLang="en-US" sz="1800" b="1" dirty="0"/>
              <a:t>放置於第一行，告知瀏覽器這份文件為</a:t>
            </a:r>
            <a:r>
              <a:rPr lang="en-US" altLang="zh-TW" sz="1800" b="1" dirty="0"/>
              <a:t>HTML5</a:t>
            </a:r>
            <a:r>
              <a:rPr lang="zh-TW" altLang="en-US" sz="1800" b="1" dirty="0"/>
              <a:t>語法</a:t>
            </a:r>
            <a:endParaRPr lang="en-US" altLang="zh-TW" sz="1800" b="1" dirty="0"/>
          </a:p>
        </p:txBody>
      </p:sp>
    </p:spTree>
    <p:extLst>
      <p:ext uri="{BB962C8B-B14F-4D97-AF65-F5344CB8AC3E}">
        <p14:creationId xmlns:p14="http://schemas.microsoft.com/office/powerpoint/2010/main" val="3204665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274157" y="820749"/>
            <a:ext cx="4007826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tx2"/>
                </a:solidFill>
              </a:rPr>
              <a:t>&lt;</a:t>
            </a:r>
            <a:r>
              <a:rPr lang="zh-TW" altLang="en-US" sz="3200" b="1" dirty="0">
                <a:solidFill>
                  <a:schemeClr val="tx2"/>
                </a:solidFill>
              </a:rPr>
              <a:t>必要標籤 </a:t>
            </a:r>
            <a:r>
              <a:rPr lang="en-US" altLang="zh-TW" sz="3200" b="1" dirty="0">
                <a:solidFill>
                  <a:schemeClr val="tx2"/>
                </a:solidFill>
              </a:rPr>
              <a:t>02</a:t>
            </a:r>
            <a:r>
              <a:rPr lang="en-US" sz="3200" b="1" dirty="0">
                <a:solidFill>
                  <a:schemeClr val="tx2"/>
                </a:solidFill>
              </a:rPr>
              <a:t>&gt;</a:t>
            </a:r>
            <a:endParaRPr sz="3200" b="1" dirty="0">
              <a:solidFill>
                <a:schemeClr val="tx2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index</a:t>
            </a:r>
            <a:r>
              <a:rPr lang="en" sz="1400" dirty="0">
                <a:solidFill>
                  <a:schemeClr val="accent3"/>
                </a:solidFill>
              </a:rPr>
              <a:t>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style</a:t>
            </a:r>
            <a:r>
              <a:rPr lang="en" sz="1400" dirty="0">
                <a:solidFill>
                  <a:schemeClr val="accent3"/>
                </a:solidFill>
              </a:rPr>
              <a:t>.css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15" name="Google Shape;501;p30">
            <a:extLst>
              <a:ext uri="{FF2B5EF4-FFF2-40B4-BE49-F238E27FC236}">
                <a16:creationId xmlns:a16="http://schemas.microsoft.com/office/drawing/2014/main" id="{1FE33B67-4FFC-4EFA-8058-F1E5E5628519}"/>
              </a:ext>
            </a:extLst>
          </p:cNvPr>
          <p:cNvSpPr txBox="1">
            <a:spLocks/>
          </p:cNvSpPr>
          <p:nvPr/>
        </p:nvSpPr>
        <p:spPr>
          <a:xfrm>
            <a:off x="1691571" y="1523200"/>
            <a:ext cx="5377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3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Google Shape;502;p30">
            <a:extLst>
              <a:ext uri="{FF2B5EF4-FFF2-40B4-BE49-F238E27FC236}">
                <a16:creationId xmlns:a16="http://schemas.microsoft.com/office/drawing/2014/main" id="{34536931-5C7F-4C97-BAFF-9671E2DBB873}"/>
              </a:ext>
            </a:extLst>
          </p:cNvPr>
          <p:cNvSpPr txBox="1">
            <a:spLocks/>
          </p:cNvSpPr>
          <p:nvPr/>
        </p:nvSpPr>
        <p:spPr>
          <a:xfrm>
            <a:off x="1866273" y="3700772"/>
            <a:ext cx="5202498" cy="412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lnSpc>
                <a:spcPct val="150000"/>
              </a:lnSpc>
            </a:pPr>
            <a:endParaRPr lang="en-US" altLang="zh-TW" sz="1800" b="1" dirty="0"/>
          </a:p>
        </p:txBody>
      </p:sp>
      <p:sp>
        <p:nvSpPr>
          <p:cNvPr id="13" name="Google Shape;502;p30">
            <a:extLst>
              <a:ext uri="{FF2B5EF4-FFF2-40B4-BE49-F238E27FC236}">
                <a16:creationId xmlns:a16="http://schemas.microsoft.com/office/drawing/2014/main" id="{FD73592B-7F63-4AFF-81E9-84D57893EA57}"/>
              </a:ext>
            </a:extLst>
          </p:cNvPr>
          <p:cNvSpPr txBox="1">
            <a:spLocks/>
          </p:cNvSpPr>
          <p:nvPr/>
        </p:nvSpPr>
        <p:spPr>
          <a:xfrm>
            <a:off x="1691571" y="2950865"/>
            <a:ext cx="2017211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US" altLang="zh-TW" sz="1800" b="1" dirty="0">
                <a:solidFill>
                  <a:schemeClr val="bg2"/>
                </a:solidFill>
              </a:rPr>
              <a:t>&lt;body&gt;&lt;/body&gt;</a:t>
            </a:r>
            <a:endParaRPr lang="en-US" altLang="zh-TW" sz="1800" b="1" dirty="0">
              <a:solidFill>
                <a:schemeClr val="accent6"/>
              </a:solidFill>
            </a:endParaRP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D445442F-08BE-4926-8C57-86C241175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325" y="3485174"/>
            <a:ext cx="319700" cy="3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Google Shape;502;p30">
            <a:extLst>
              <a:ext uri="{FF2B5EF4-FFF2-40B4-BE49-F238E27FC236}">
                <a16:creationId xmlns:a16="http://schemas.microsoft.com/office/drawing/2014/main" id="{623A288B-F22C-4651-B881-FA94B074C78D}"/>
              </a:ext>
            </a:extLst>
          </p:cNvPr>
          <p:cNvSpPr txBox="1">
            <a:spLocks/>
          </p:cNvSpPr>
          <p:nvPr/>
        </p:nvSpPr>
        <p:spPr>
          <a:xfrm>
            <a:off x="2280025" y="3481574"/>
            <a:ext cx="5994480" cy="412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zh-TW" altLang="en-US" sz="1800" b="1" dirty="0"/>
              <a:t>所有要呈現在頁面上的內容標籤都放在</a:t>
            </a:r>
            <a:r>
              <a:rPr lang="en-US" altLang="zh-TW" sz="1800" b="1" dirty="0"/>
              <a:t>body</a:t>
            </a:r>
            <a:r>
              <a:rPr lang="zh-TW" altLang="en-US" sz="1800" b="1" dirty="0"/>
              <a:t>裡面。</a:t>
            </a:r>
            <a:endParaRPr lang="en-US" altLang="zh-TW" sz="1800" b="1" dirty="0"/>
          </a:p>
        </p:txBody>
      </p:sp>
      <p:sp>
        <p:nvSpPr>
          <p:cNvPr id="26" name="Google Shape;502;p30">
            <a:extLst>
              <a:ext uri="{FF2B5EF4-FFF2-40B4-BE49-F238E27FC236}">
                <a16:creationId xmlns:a16="http://schemas.microsoft.com/office/drawing/2014/main" id="{10CE7A3E-F5CA-4C83-8760-8EE44F4EC149}"/>
              </a:ext>
            </a:extLst>
          </p:cNvPr>
          <p:cNvSpPr txBox="1">
            <a:spLocks/>
          </p:cNvSpPr>
          <p:nvPr/>
        </p:nvSpPr>
        <p:spPr>
          <a:xfrm>
            <a:off x="1870991" y="2367621"/>
            <a:ext cx="5202498" cy="412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lnSpc>
                <a:spcPct val="150000"/>
              </a:lnSpc>
            </a:pPr>
            <a:endParaRPr lang="en-US" altLang="zh-TW" sz="1800" b="1" dirty="0"/>
          </a:p>
        </p:txBody>
      </p:sp>
      <p:sp>
        <p:nvSpPr>
          <p:cNvPr id="27" name="Google Shape;502;p30">
            <a:extLst>
              <a:ext uri="{FF2B5EF4-FFF2-40B4-BE49-F238E27FC236}">
                <a16:creationId xmlns:a16="http://schemas.microsoft.com/office/drawing/2014/main" id="{261B2A94-EA27-410C-BA57-E8578D9ECCC7}"/>
              </a:ext>
            </a:extLst>
          </p:cNvPr>
          <p:cNvSpPr txBox="1">
            <a:spLocks/>
          </p:cNvSpPr>
          <p:nvPr/>
        </p:nvSpPr>
        <p:spPr>
          <a:xfrm>
            <a:off x="1696289" y="1617714"/>
            <a:ext cx="3648862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US" altLang="zh-TW" sz="1800" b="1" dirty="0">
                <a:solidFill>
                  <a:schemeClr val="bg2"/>
                </a:solidFill>
              </a:rPr>
              <a:t>&lt;head&gt;&lt;/head&gt;</a:t>
            </a:r>
            <a:endParaRPr lang="en-US" altLang="zh-TW" sz="1800" b="1" dirty="0">
              <a:solidFill>
                <a:schemeClr val="accent6"/>
              </a:solidFill>
            </a:endParaRPr>
          </a:p>
        </p:txBody>
      </p:sp>
      <p:pic>
        <p:nvPicPr>
          <p:cNvPr id="28" name="Picture 2">
            <a:extLst>
              <a:ext uri="{FF2B5EF4-FFF2-40B4-BE49-F238E27FC236}">
                <a16:creationId xmlns:a16="http://schemas.microsoft.com/office/drawing/2014/main" id="{7FD48BCA-7BFB-4BD0-A827-7623B858A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043" y="2152023"/>
            <a:ext cx="319700" cy="3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Google Shape;502;p30">
            <a:extLst>
              <a:ext uri="{FF2B5EF4-FFF2-40B4-BE49-F238E27FC236}">
                <a16:creationId xmlns:a16="http://schemas.microsoft.com/office/drawing/2014/main" id="{0CFD9177-B9FB-4501-B6CE-A31907E47F4C}"/>
              </a:ext>
            </a:extLst>
          </p:cNvPr>
          <p:cNvSpPr txBox="1">
            <a:spLocks/>
          </p:cNvSpPr>
          <p:nvPr/>
        </p:nvSpPr>
        <p:spPr>
          <a:xfrm>
            <a:off x="2284743" y="2148423"/>
            <a:ext cx="5994480" cy="841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zh-TW" altLang="en-US" sz="1800" b="1" dirty="0"/>
              <a:t>描述網頁「屬性」的標籤都放置於</a:t>
            </a:r>
            <a:r>
              <a:rPr lang="en-US" altLang="zh-TW" sz="1800" b="1" dirty="0"/>
              <a:t>head</a:t>
            </a:r>
            <a:r>
              <a:rPr lang="zh-TW" altLang="en-US" sz="1800" b="1" dirty="0"/>
              <a:t>中，供瀏覽器使用，但不會顯示於頁面中。</a:t>
            </a:r>
            <a:endParaRPr lang="en-US" altLang="zh-TW" sz="1800" b="1" dirty="0"/>
          </a:p>
        </p:txBody>
      </p:sp>
    </p:spTree>
    <p:extLst>
      <p:ext uri="{BB962C8B-B14F-4D97-AF65-F5344CB8AC3E}">
        <p14:creationId xmlns:p14="http://schemas.microsoft.com/office/powerpoint/2010/main" val="1687999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268391" y="833340"/>
            <a:ext cx="4007826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tx2"/>
                </a:solidFill>
              </a:rPr>
              <a:t>&lt;</a:t>
            </a:r>
            <a:r>
              <a:rPr lang="zh-TW" altLang="en-US" sz="3200" b="1" dirty="0">
                <a:solidFill>
                  <a:schemeClr val="tx2"/>
                </a:solidFill>
              </a:rPr>
              <a:t>簡易範例</a:t>
            </a:r>
            <a:r>
              <a:rPr lang="en-US" sz="3200" b="1" dirty="0">
                <a:solidFill>
                  <a:schemeClr val="tx2"/>
                </a:solidFill>
              </a:rPr>
              <a:t>&gt;</a:t>
            </a:r>
            <a:endParaRPr sz="3200" b="1" dirty="0">
              <a:solidFill>
                <a:schemeClr val="tx2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index</a:t>
            </a:r>
            <a:r>
              <a:rPr lang="en" sz="1400" dirty="0">
                <a:solidFill>
                  <a:schemeClr val="accent3"/>
                </a:solidFill>
              </a:rPr>
              <a:t>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style</a:t>
            </a:r>
            <a:r>
              <a:rPr lang="en" sz="1400" dirty="0">
                <a:solidFill>
                  <a:schemeClr val="accent3"/>
                </a:solidFill>
              </a:rPr>
              <a:t>.css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15" name="Google Shape;501;p30">
            <a:extLst>
              <a:ext uri="{FF2B5EF4-FFF2-40B4-BE49-F238E27FC236}">
                <a16:creationId xmlns:a16="http://schemas.microsoft.com/office/drawing/2014/main" id="{1FE33B67-4FFC-4EFA-8058-F1E5E5628519}"/>
              </a:ext>
            </a:extLst>
          </p:cNvPr>
          <p:cNvSpPr txBox="1">
            <a:spLocks/>
          </p:cNvSpPr>
          <p:nvPr/>
        </p:nvSpPr>
        <p:spPr>
          <a:xfrm>
            <a:off x="1691571" y="1523200"/>
            <a:ext cx="5377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3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Google Shape;502;p30">
            <a:extLst>
              <a:ext uri="{FF2B5EF4-FFF2-40B4-BE49-F238E27FC236}">
                <a16:creationId xmlns:a16="http://schemas.microsoft.com/office/drawing/2014/main" id="{34536931-5C7F-4C97-BAFF-9671E2DBB873}"/>
              </a:ext>
            </a:extLst>
          </p:cNvPr>
          <p:cNvSpPr txBox="1">
            <a:spLocks/>
          </p:cNvSpPr>
          <p:nvPr/>
        </p:nvSpPr>
        <p:spPr>
          <a:xfrm>
            <a:off x="1866273" y="3700772"/>
            <a:ext cx="5202498" cy="412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lnSpc>
                <a:spcPct val="150000"/>
              </a:lnSpc>
            </a:pPr>
            <a:endParaRPr lang="en-US" altLang="zh-TW" sz="1800" b="1" dirty="0"/>
          </a:p>
        </p:txBody>
      </p:sp>
      <p:sp>
        <p:nvSpPr>
          <p:cNvPr id="26" name="Google Shape;502;p30">
            <a:extLst>
              <a:ext uri="{FF2B5EF4-FFF2-40B4-BE49-F238E27FC236}">
                <a16:creationId xmlns:a16="http://schemas.microsoft.com/office/drawing/2014/main" id="{10CE7A3E-F5CA-4C83-8760-8EE44F4EC149}"/>
              </a:ext>
            </a:extLst>
          </p:cNvPr>
          <p:cNvSpPr txBox="1">
            <a:spLocks/>
          </p:cNvSpPr>
          <p:nvPr/>
        </p:nvSpPr>
        <p:spPr>
          <a:xfrm>
            <a:off x="1870991" y="2367621"/>
            <a:ext cx="5202498" cy="412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lnSpc>
                <a:spcPct val="150000"/>
              </a:lnSpc>
            </a:pPr>
            <a:endParaRPr lang="en-US" altLang="zh-TW" sz="1800" b="1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CF0EC9E-36B3-4C0B-81C4-913972986A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826" t="9894" r="48087" b="57024"/>
          <a:stretch/>
        </p:blipFill>
        <p:spPr>
          <a:xfrm>
            <a:off x="1268391" y="1442728"/>
            <a:ext cx="3879537" cy="2767402"/>
          </a:xfrm>
          <a:prstGeom prst="rect">
            <a:avLst/>
          </a:prstGeom>
        </p:spPr>
      </p:pic>
      <p:sp>
        <p:nvSpPr>
          <p:cNvPr id="12" name="Google Shape;502;p30">
            <a:extLst>
              <a:ext uri="{FF2B5EF4-FFF2-40B4-BE49-F238E27FC236}">
                <a16:creationId xmlns:a16="http://schemas.microsoft.com/office/drawing/2014/main" id="{9894F42D-36B6-46EB-8AC8-2B83C9B21113}"/>
              </a:ext>
            </a:extLst>
          </p:cNvPr>
          <p:cNvSpPr txBox="1">
            <a:spLocks/>
          </p:cNvSpPr>
          <p:nvPr/>
        </p:nvSpPr>
        <p:spPr>
          <a:xfrm>
            <a:off x="5172068" y="1666919"/>
            <a:ext cx="3648862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US" altLang="zh-TW" sz="1800" b="1" dirty="0">
                <a:solidFill>
                  <a:schemeClr val="bg2"/>
                </a:solidFill>
              </a:rPr>
              <a:t>&lt;meta charset=“utf-8”&gt;</a:t>
            </a:r>
            <a:r>
              <a:rPr lang="zh-TW" altLang="en-US" sz="1800" b="1" dirty="0">
                <a:solidFill>
                  <a:schemeClr val="accent6"/>
                </a:solidFill>
              </a:rPr>
              <a:t>：</a:t>
            </a:r>
            <a:endParaRPr lang="en-US" altLang="zh-TW" sz="1800" b="1" dirty="0">
              <a:solidFill>
                <a:schemeClr val="accent6"/>
              </a:solidFill>
            </a:endParaRPr>
          </a:p>
        </p:txBody>
      </p:sp>
      <p:sp>
        <p:nvSpPr>
          <p:cNvPr id="16" name="Google Shape;502;p30">
            <a:extLst>
              <a:ext uri="{FF2B5EF4-FFF2-40B4-BE49-F238E27FC236}">
                <a16:creationId xmlns:a16="http://schemas.microsoft.com/office/drawing/2014/main" id="{53C90C6D-A973-4E52-A2AB-0465649C3414}"/>
              </a:ext>
            </a:extLst>
          </p:cNvPr>
          <p:cNvSpPr txBox="1">
            <a:spLocks/>
          </p:cNvSpPr>
          <p:nvPr/>
        </p:nvSpPr>
        <p:spPr>
          <a:xfrm>
            <a:off x="5258183" y="2078852"/>
            <a:ext cx="3476632" cy="841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zh-TW" altLang="en-US" sz="1800" b="1" dirty="0"/>
              <a:t>將編碼設為萬國碼</a:t>
            </a:r>
            <a:r>
              <a:rPr lang="en-US" altLang="zh-TW" sz="1800" b="1" dirty="0"/>
              <a:t>(utf-8)</a:t>
            </a:r>
          </a:p>
          <a:p>
            <a:pPr marL="0" indent="0">
              <a:lnSpc>
                <a:spcPct val="150000"/>
              </a:lnSpc>
            </a:pPr>
            <a:r>
              <a:rPr lang="zh-TW" altLang="en-US" sz="1800" b="1" dirty="0"/>
              <a:t>避免瀏覽器用錯邊碼而顯示亂碼。</a:t>
            </a:r>
            <a:endParaRPr lang="en-US" altLang="zh-TW" sz="1800" b="1" dirty="0"/>
          </a:p>
        </p:txBody>
      </p:sp>
      <p:sp>
        <p:nvSpPr>
          <p:cNvPr id="17" name="Google Shape;502;p30">
            <a:extLst>
              <a:ext uri="{FF2B5EF4-FFF2-40B4-BE49-F238E27FC236}">
                <a16:creationId xmlns:a16="http://schemas.microsoft.com/office/drawing/2014/main" id="{F63FF6D6-67F6-42E6-B709-8F7491B827A3}"/>
              </a:ext>
            </a:extLst>
          </p:cNvPr>
          <p:cNvSpPr txBox="1">
            <a:spLocks/>
          </p:cNvSpPr>
          <p:nvPr/>
        </p:nvSpPr>
        <p:spPr>
          <a:xfrm>
            <a:off x="5172068" y="3135194"/>
            <a:ext cx="3648862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US" altLang="zh-TW" sz="1800" b="1" dirty="0">
                <a:solidFill>
                  <a:schemeClr val="bg2"/>
                </a:solidFill>
              </a:rPr>
              <a:t>&lt;title&gt;&lt;/title&gt;</a:t>
            </a:r>
            <a:r>
              <a:rPr lang="zh-TW" altLang="en-US" sz="1800" b="1" dirty="0">
                <a:solidFill>
                  <a:schemeClr val="accent6"/>
                </a:solidFill>
              </a:rPr>
              <a:t>：</a:t>
            </a:r>
            <a:endParaRPr lang="en-US" altLang="zh-TW" sz="1800" b="1" dirty="0">
              <a:solidFill>
                <a:schemeClr val="accent6"/>
              </a:solidFill>
            </a:endParaRPr>
          </a:p>
        </p:txBody>
      </p:sp>
      <p:sp>
        <p:nvSpPr>
          <p:cNvPr id="18" name="Google Shape;502;p30">
            <a:extLst>
              <a:ext uri="{FF2B5EF4-FFF2-40B4-BE49-F238E27FC236}">
                <a16:creationId xmlns:a16="http://schemas.microsoft.com/office/drawing/2014/main" id="{9FD5D9AB-A8D1-4283-9346-6CAE60B71359}"/>
              </a:ext>
            </a:extLst>
          </p:cNvPr>
          <p:cNvSpPr txBox="1">
            <a:spLocks/>
          </p:cNvSpPr>
          <p:nvPr/>
        </p:nvSpPr>
        <p:spPr>
          <a:xfrm>
            <a:off x="5276217" y="3604335"/>
            <a:ext cx="2494585" cy="382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zh-TW" altLang="en-US" sz="1800" b="1" dirty="0"/>
              <a:t>設定該網頁標題名稱</a:t>
            </a:r>
            <a:endParaRPr lang="en-US" altLang="zh-TW" sz="1800" b="1" dirty="0"/>
          </a:p>
        </p:txBody>
      </p:sp>
    </p:spTree>
    <p:extLst>
      <p:ext uri="{BB962C8B-B14F-4D97-AF65-F5344CB8AC3E}">
        <p14:creationId xmlns:p14="http://schemas.microsoft.com/office/powerpoint/2010/main" val="990770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274156" y="820749"/>
            <a:ext cx="4661823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tx2"/>
                </a:solidFill>
              </a:rPr>
              <a:t>&lt;head</a:t>
            </a:r>
            <a:r>
              <a:rPr lang="zh-TW" altLang="en-US" sz="3200" b="1" dirty="0">
                <a:solidFill>
                  <a:schemeClr val="tx2"/>
                </a:solidFill>
              </a:rPr>
              <a:t>中其它常用標籤</a:t>
            </a:r>
            <a:r>
              <a:rPr lang="en-US" sz="3200" b="1" dirty="0">
                <a:solidFill>
                  <a:schemeClr val="tx2"/>
                </a:solidFill>
              </a:rPr>
              <a:t>&gt;</a:t>
            </a:r>
            <a:endParaRPr sz="3200" b="1" dirty="0">
              <a:solidFill>
                <a:schemeClr val="tx2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index</a:t>
            </a:r>
            <a:r>
              <a:rPr lang="en" sz="1400" dirty="0">
                <a:solidFill>
                  <a:schemeClr val="accent3"/>
                </a:solidFill>
              </a:rPr>
              <a:t>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style</a:t>
            </a:r>
            <a:r>
              <a:rPr lang="en" sz="1400" dirty="0">
                <a:solidFill>
                  <a:schemeClr val="accent3"/>
                </a:solidFill>
              </a:rPr>
              <a:t>.css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15" name="Google Shape;501;p30">
            <a:extLst>
              <a:ext uri="{FF2B5EF4-FFF2-40B4-BE49-F238E27FC236}">
                <a16:creationId xmlns:a16="http://schemas.microsoft.com/office/drawing/2014/main" id="{1FE33B67-4FFC-4EFA-8058-F1E5E5628519}"/>
              </a:ext>
            </a:extLst>
          </p:cNvPr>
          <p:cNvSpPr txBox="1">
            <a:spLocks/>
          </p:cNvSpPr>
          <p:nvPr/>
        </p:nvSpPr>
        <p:spPr>
          <a:xfrm>
            <a:off x="1691571" y="1523200"/>
            <a:ext cx="5377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3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Google Shape;502;p30">
            <a:extLst>
              <a:ext uri="{FF2B5EF4-FFF2-40B4-BE49-F238E27FC236}">
                <a16:creationId xmlns:a16="http://schemas.microsoft.com/office/drawing/2014/main" id="{34536931-5C7F-4C97-BAFF-9671E2DBB873}"/>
              </a:ext>
            </a:extLst>
          </p:cNvPr>
          <p:cNvSpPr txBox="1">
            <a:spLocks/>
          </p:cNvSpPr>
          <p:nvPr/>
        </p:nvSpPr>
        <p:spPr>
          <a:xfrm>
            <a:off x="1866273" y="3700772"/>
            <a:ext cx="5202498" cy="412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lnSpc>
                <a:spcPct val="150000"/>
              </a:lnSpc>
            </a:pPr>
            <a:endParaRPr lang="en-US" altLang="zh-TW" sz="1800" b="1" dirty="0"/>
          </a:p>
        </p:txBody>
      </p:sp>
      <p:sp>
        <p:nvSpPr>
          <p:cNvPr id="26" name="Google Shape;502;p30">
            <a:extLst>
              <a:ext uri="{FF2B5EF4-FFF2-40B4-BE49-F238E27FC236}">
                <a16:creationId xmlns:a16="http://schemas.microsoft.com/office/drawing/2014/main" id="{10CE7A3E-F5CA-4C83-8760-8EE44F4EC149}"/>
              </a:ext>
            </a:extLst>
          </p:cNvPr>
          <p:cNvSpPr txBox="1">
            <a:spLocks/>
          </p:cNvSpPr>
          <p:nvPr/>
        </p:nvSpPr>
        <p:spPr>
          <a:xfrm>
            <a:off x="1870991" y="2367621"/>
            <a:ext cx="5202498" cy="412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lnSpc>
                <a:spcPct val="150000"/>
              </a:lnSpc>
            </a:pPr>
            <a:endParaRPr lang="en-US" altLang="zh-TW" sz="1800" b="1" dirty="0"/>
          </a:p>
        </p:txBody>
      </p:sp>
      <p:sp>
        <p:nvSpPr>
          <p:cNvPr id="27" name="Google Shape;502;p30">
            <a:extLst>
              <a:ext uri="{FF2B5EF4-FFF2-40B4-BE49-F238E27FC236}">
                <a16:creationId xmlns:a16="http://schemas.microsoft.com/office/drawing/2014/main" id="{261B2A94-EA27-410C-BA57-E8578D9ECCC7}"/>
              </a:ext>
            </a:extLst>
          </p:cNvPr>
          <p:cNvSpPr txBox="1">
            <a:spLocks/>
          </p:cNvSpPr>
          <p:nvPr/>
        </p:nvSpPr>
        <p:spPr>
          <a:xfrm>
            <a:off x="1696289" y="1617714"/>
            <a:ext cx="3648862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US" altLang="zh-TW" sz="1800" b="1" dirty="0">
                <a:solidFill>
                  <a:schemeClr val="bg2"/>
                </a:solidFill>
              </a:rPr>
              <a:t>&lt;link&gt;</a:t>
            </a:r>
            <a:r>
              <a:rPr lang="zh-TW" altLang="en-US" sz="1800" b="1" dirty="0">
                <a:solidFill>
                  <a:schemeClr val="bg2"/>
                </a:solidFill>
              </a:rPr>
              <a:t>標籤</a:t>
            </a:r>
            <a:endParaRPr lang="en-US" altLang="zh-TW" sz="1800" b="1" dirty="0">
              <a:solidFill>
                <a:schemeClr val="accent6"/>
              </a:solidFill>
            </a:endParaRPr>
          </a:p>
        </p:txBody>
      </p:sp>
      <p:pic>
        <p:nvPicPr>
          <p:cNvPr id="28" name="Picture 2">
            <a:extLst>
              <a:ext uri="{FF2B5EF4-FFF2-40B4-BE49-F238E27FC236}">
                <a16:creationId xmlns:a16="http://schemas.microsoft.com/office/drawing/2014/main" id="{7FD48BCA-7BFB-4BD0-A827-7623B858A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043" y="2152023"/>
            <a:ext cx="319700" cy="3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Google Shape;502;p30">
            <a:extLst>
              <a:ext uri="{FF2B5EF4-FFF2-40B4-BE49-F238E27FC236}">
                <a16:creationId xmlns:a16="http://schemas.microsoft.com/office/drawing/2014/main" id="{0CFD9177-B9FB-4501-B6CE-A31907E47F4C}"/>
              </a:ext>
            </a:extLst>
          </p:cNvPr>
          <p:cNvSpPr txBox="1">
            <a:spLocks/>
          </p:cNvSpPr>
          <p:nvPr/>
        </p:nvSpPr>
        <p:spPr>
          <a:xfrm>
            <a:off x="2284743" y="2148423"/>
            <a:ext cx="5994480" cy="412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zh-TW" altLang="en-US" sz="1800" b="1" dirty="0"/>
              <a:t>引入外部檔案，常用於引入網頁</a:t>
            </a:r>
            <a:r>
              <a:rPr lang="en-US" altLang="zh-TW" sz="1800" b="1" dirty="0"/>
              <a:t>icon</a:t>
            </a:r>
            <a:r>
              <a:rPr lang="zh-TW" altLang="en-US" sz="1800" b="1" dirty="0"/>
              <a:t>圖標或是</a:t>
            </a:r>
            <a:r>
              <a:rPr lang="en-US" altLang="zh-TW" sz="1800" b="1" dirty="0"/>
              <a:t>CSS</a:t>
            </a:r>
            <a:r>
              <a:rPr lang="zh-TW" altLang="en-US" sz="1800" b="1" dirty="0"/>
              <a:t>樣式表</a:t>
            </a:r>
            <a:endParaRPr lang="en-US" altLang="zh-TW" sz="1800" b="1" dirty="0"/>
          </a:p>
        </p:txBody>
      </p:sp>
      <p:pic>
        <p:nvPicPr>
          <p:cNvPr id="23" name="Picture 6">
            <a:extLst>
              <a:ext uri="{FF2B5EF4-FFF2-40B4-BE49-F238E27FC236}">
                <a16:creationId xmlns:a16="http://schemas.microsoft.com/office/drawing/2014/main" id="{2E9EF344-D09D-41FD-9D76-C7908E3A7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273" y="3068653"/>
            <a:ext cx="451953" cy="451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Google Shape;502;p30">
            <a:extLst>
              <a:ext uri="{FF2B5EF4-FFF2-40B4-BE49-F238E27FC236}">
                <a16:creationId xmlns:a16="http://schemas.microsoft.com/office/drawing/2014/main" id="{2EC72411-C9BF-4BC6-9E92-8723305F37F2}"/>
              </a:ext>
            </a:extLst>
          </p:cNvPr>
          <p:cNvSpPr txBox="1">
            <a:spLocks/>
          </p:cNvSpPr>
          <p:nvPr/>
        </p:nvSpPr>
        <p:spPr>
          <a:xfrm>
            <a:off x="2280025" y="3068653"/>
            <a:ext cx="5994480" cy="863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zh-TW" altLang="en-US" sz="1800" b="1" dirty="0"/>
              <a:t>實作：到</a:t>
            </a:r>
            <a:r>
              <a:rPr lang="en-US" altLang="zh-TW" sz="1800" b="1" dirty="0">
                <a:solidFill>
                  <a:schemeClr val="bg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flaticon.com</a:t>
            </a:r>
            <a:r>
              <a:rPr lang="zh-TW" altLang="en-US" sz="1800" b="1" dirty="0">
                <a:solidFill>
                  <a:schemeClr val="accent6"/>
                </a:solidFill>
              </a:rPr>
              <a:t>下載喜愛的圖標，並想辦法設定</a:t>
            </a:r>
            <a:endParaRPr lang="en-US" altLang="zh-TW" sz="1800" b="1" dirty="0">
              <a:solidFill>
                <a:schemeClr val="accent6"/>
              </a:solidFill>
            </a:endParaRPr>
          </a:p>
          <a:p>
            <a:pPr marL="0" indent="0">
              <a:lnSpc>
                <a:spcPct val="150000"/>
              </a:lnSpc>
            </a:pPr>
            <a:r>
              <a:rPr lang="zh-TW" altLang="en-US" sz="1800" b="1" dirty="0">
                <a:solidFill>
                  <a:schemeClr val="accent6"/>
                </a:solidFill>
              </a:rPr>
              <a:t>　　　為網頁</a:t>
            </a:r>
            <a:r>
              <a:rPr lang="en-US" altLang="zh-TW" sz="1800" b="1" dirty="0">
                <a:solidFill>
                  <a:schemeClr val="accent6"/>
                </a:solidFill>
              </a:rPr>
              <a:t>icon</a:t>
            </a:r>
            <a:r>
              <a:rPr lang="zh-TW" altLang="en-US" sz="1800" b="1" dirty="0">
                <a:solidFill>
                  <a:schemeClr val="accent6"/>
                </a:solidFill>
              </a:rPr>
              <a:t>（上網搜尋方法並嘗試）</a:t>
            </a:r>
            <a:endParaRPr lang="en-US" altLang="zh-TW" sz="18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147015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2319</TotalTime>
  <Words>1732</Words>
  <Application>Microsoft Office PowerPoint</Application>
  <PresentationFormat>如螢幕大小 (16:9)</PresentationFormat>
  <Paragraphs>174</Paragraphs>
  <Slides>22</Slides>
  <Notes>22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6" baseType="lpstr">
      <vt:lpstr>Arial</vt:lpstr>
      <vt:lpstr>Fira Code</vt:lpstr>
      <vt:lpstr>標楷體</vt:lpstr>
      <vt:lpstr>Programming Language Workshop for Beginners by Slidesgo</vt:lpstr>
      <vt:lpstr>PowerPoint 簡報</vt:lpstr>
      <vt:lpstr>&lt;網頁設計的百科全書&gt;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Wang Wilson</dc:creator>
  <cp:lastModifiedBy>Wang Wilson</cp:lastModifiedBy>
  <cp:revision>9</cp:revision>
  <dcterms:modified xsi:type="dcterms:W3CDTF">2023-01-28T00:57:35Z</dcterms:modified>
</cp:coreProperties>
</file>