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4" r:id="rId2"/>
    <p:sldId id="285" r:id="rId3"/>
    <p:sldId id="291" r:id="rId4"/>
    <p:sldId id="286" r:id="rId5"/>
    <p:sldId id="271" r:id="rId6"/>
    <p:sldId id="270" r:id="rId7"/>
    <p:sldId id="277" r:id="rId8"/>
    <p:sldId id="278" r:id="rId9"/>
    <p:sldId id="279" r:id="rId10"/>
    <p:sldId id="280" r:id="rId11"/>
    <p:sldId id="281" r:id="rId12"/>
    <p:sldId id="287" r:id="rId13"/>
    <p:sldId id="282" r:id="rId14"/>
    <p:sldId id="283" r:id="rId15"/>
    <p:sldId id="266" r:id="rId16"/>
    <p:sldId id="267" r:id="rId17"/>
    <p:sldId id="265" r:id="rId18"/>
    <p:sldId id="269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059" autoAdjust="0"/>
  </p:normalViewPr>
  <p:slideViewPr>
    <p:cSldViewPr snapToGrid="0">
      <p:cViewPr varScale="1">
        <p:scale>
          <a:sx n="92" d="100"/>
          <a:sy n="92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5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71FD-DB7E-4006-8939-972B034AB8BC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6E61-2F6D-4AB7-BBB6-04C75FAF9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Din=0&gt;1&gt;0&gt;1&gt;0&gt;1&gt;0&gt;1</a:t>
            </a:r>
          </a:p>
          <a:p>
            <a:r>
              <a:rPr lang="en-US" altLang="zh-TW" dirty="0"/>
              <a:t>S0&gt;S2&gt;S3&gt;S1&gt;S0&gt;S2</a:t>
            </a:r>
          </a:p>
          <a:p>
            <a:endParaRPr lang="en-US" altLang="zh-TW" dirty="0"/>
          </a:p>
          <a:p>
            <a:r>
              <a:rPr lang="en-US" altLang="zh-TW" dirty="0"/>
              <a:t>00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11</a:t>
            </a:r>
          </a:p>
          <a:p>
            <a:r>
              <a:rPr lang="en-US" altLang="zh-TW" dirty="0"/>
              <a:t>01</a:t>
            </a:r>
          </a:p>
          <a:p>
            <a:r>
              <a:rPr lang="en-US" altLang="zh-TW" dirty="0"/>
              <a:t>00</a:t>
            </a:r>
          </a:p>
          <a:p>
            <a:r>
              <a:rPr lang="en-US" altLang="zh-TW" dirty="0"/>
              <a:t>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76E61-2F6D-4AB7-BBB6-04C75FAF9AC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8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Din</a:t>
            </a:r>
            <a:r>
              <a:rPr lang="en-US" altLang="zh-TW" baseline="0" dirty="0"/>
              <a:t>   </a:t>
            </a:r>
            <a:r>
              <a:rPr lang="en-US" altLang="zh-TW" dirty="0"/>
              <a:t>=0&gt;1&gt;1&gt;1&gt;1&gt;0&gt;1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Dout</a:t>
            </a:r>
            <a:r>
              <a:rPr lang="en-US" altLang="zh-TW" dirty="0"/>
              <a:t>=0&gt;1&gt;0&gt;1&gt;1&gt;1&gt;0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76E61-2F6D-4AB7-BBB6-04C75FAF9AC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0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1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1875" y="89088"/>
            <a:ext cx="1794225" cy="16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F9AF-67DD-4CD9-BED1-30A51B7F8E36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2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Level trigger</a:t>
            </a:r>
            <a:br>
              <a:rPr lang="en-US" altLang="zh-TW" b="1" dirty="0"/>
            </a:br>
            <a:r>
              <a:rPr lang="en-US" altLang="zh-TW" b="1" dirty="0"/>
              <a:t>V.S.</a:t>
            </a:r>
            <a:br>
              <a:rPr lang="en-US" altLang="zh-TW" b="1" dirty="0"/>
            </a:br>
            <a:r>
              <a:rPr lang="en-US" altLang="zh-TW" b="1" dirty="0"/>
              <a:t>Edge trigger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5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 Latches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75" y="1825625"/>
            <a:ext cx="7709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201697" cy="43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7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58328" cy="48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0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5" y="1825625"/>
            <a:ext cx="7159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Separate combinational and sequential circuits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05" y="2239448"/>
            <a:ext cx="7359573" cy="44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2825" cy="1325563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Lab#5-0</a:t>
            </a:r>
            <a:br>
              <a:rPr lang="en-US" altLang="zh-TW" dirty="0"/>
            </a:br>
            <a:r>
              <a:rPr lang="en-US" altLang="zh-TW" dirty="0"/>
              <a:t>Moore machine with </a:t>
            </a:r>
            <a:br>
              <a:rPr lang="en-US" altLang="zh-TW" dirty="0"/>
            </a:br>
            <a:r>
              <a:rPr lang="en-US" altLang="zh-TW" dirty="0"/>
              <a:t>Binary encoded state machine_1/2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1825625"/>
            <a:ext cx="6086476" cy="49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2825" cy="1325563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Lab#5-0</a:t>
            </a:r>
            <a:br>
              <a:rPr lang="en-US" altLang="zh-TW" dirty="0"/>
            </a:br>
            <a:r>
              <a:rPr lang="en-US" altLang="zh-TW" dirty="0"/>
              <a:t>Moore machine with </a:t>
            </a:r>
            <a:br>
              <a:rPr lang="en-US" altLang="zh-TW" dirty="0"/>
            </a:br>
            <a:r>
              <a:rPr lang="en-US" altLang="zh-TW" dirty="0"/>
              <a:t>Binary encoded state machine</a:t>
            </a:r>
            <a:r>
              <a:rPr lang="zh-TW" altLang="en-US" dirty="0"/>
              <a:t> </a:t>
            </a:r>
            <a:r>
              <a:rPr lang="en-US" altLang="zh-TW" dirty="0"/>
              <a:t>2/2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9715501" cy="3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Lab#5-1</a:t>
            </a:r>
            <a:br>
              <a:rPr lang="en-US" altLang="zh-TW" dirty="0"/>
            </a:br>
            <a:r>
              <a:rPr lang="en-US" altLang="zh-TW" dirty="0"/>
              <a:t>Odd Parity Check(</a:t>
            </a:r>
            <a:r>
              <a:rPr lang="zh-TW" altLang="en-US" dirty="0"/>
              <a:t>奇同位核對電路</a:t>
            </a:r>
            <a:r>
              <a:rPr lang="en-US" altLang="zh-TW" dirty="0"/>
              <a:t>)FSM_2/2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50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Lab#5-1</a:t>
            </a:r>
            <a:br>
              <a:rPr lang="en-US" altLang="zh-TW" dirty="0"/>
            </a:br>
            <a:r>
              <a:rPr lang="en-US" altLang="zh-TW" dirty="0"/>
              <a:t>Odd Parity Check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奇同位核對電路</a:t>
            </a:r>
            <a:r>
              <a:rPr lang="en-US" altLang="zh-TW" dirty="0"/>
              <a:t>)FSM_2/2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825626"/>
            <a:ext cx="9372600" cy="30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Lab#5-2</a:t>
            </a:r>
            <a:br>
              <a:rPr lang="en-US" altLang="zh-TW" dirty="0"/>
            </a:br>
            <a:r>
              <a:rPr lang="en-US" altLang="zh-TW" dirty="0"/>
              <a:t>Sequence Detector FSM_1/3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a sequence detector that can search the string “110” using Verilog HDL </a:t>
            </a:r>
            <a:r>
              <a:rPr lang="zh-TW" altLang="en-US" dirty="0"/>
              <a:t> </a:t>
            </a:r>
          </a:p>
          <a:p>
            <a:r>
              <a:rPr lang="en-US" altLang="zh-TW" dirty="0" err="1"/>
              <a:t>str_in</a:t>
            </a:r>
            <a:r>
              <a:rPr lang="en-US" altLang="zh-TW" dirty="0"/>
              <a:t> (serial input) ; </a:t>
            </a:r>
            <a:r>
              <a:rPr lang="en-US" altLang="zh-TW" dirty="0" err="1"/>
              <a:t>str_out</a:t>
            </a:r>
            <a:r>
              <a:rPr lang="en-US" altLang="zh-TW" dirty="0"/>
              <a:t> (parallel output) </a:t>
            </a:r>
          </a:p>
          <a:p>
            <a:pPr marL="0" indent="0">
              <a:buNone/>
            </a:pPr>
            <a:r>
              <a:rPr lang="en-US" altLang="zh-TW" dirty="0"/>
              <a:t>Ex: </a:t>
            </a:r>
            <a:r>
              <a:rPr lang="en-US" altLang="zh-TW" dirty="0" err="1"/>
              <a:t>str_out</a:t>
            </a:r>
            <a:r>
              <a:rPr lang="en-US" altLang="zh-TW" dirty="0"/>
              <a:t> : 100; match : 0 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str_out</a:t>
            </a:r>
            <a:r>
              <a:rPr lang="en-US" altLang="zh-TW" dirty="0"/>
              <a:t> : 110; match : 1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9" y="4272875"/>
            <a:ext cx="7983301" cy="2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Clock period: </a:t>
            </a:r>
            <a:r>
              <a:rPr lang="zh-TW" altLang="en-US" dirty="0"/>
              <a:t>一個</a:t>
            </a:r>
            <a:r>
              <a:rPr lang="en-US" altLang="zh-TW" dirty="0"/>
              <a:t>cycle </a:t>
            </a:r>
            <a:r>
              <a:rPr lang="zh-TW" altLang="en-US" dirty="0"/>
              <a:t>的時間</a:t>
            </a:r>
            <a:r>
              <a:rPr lang="en-US" altLang="zh-TW" dirty="0"/>
              <a:t>(second/cycle)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Clock frequency: clock period </a:t>
            </a:r>
            <a:r>
              <a:rPr lang="zh-TW" altLang="en-US" dirty="0"/>
              <a:t>的倒數</a:t>
            </a:r>
            <a:r>
              <a:rPr lang="en-US" altLang="zh-TW" dirty="0"/>
              <a:t>. (cycle/second)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Clock width: clock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的時間長度</a:t>
            </a:r>
            <a:r>
              <a:rPr lang="en-US" altLang="zh-TW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Duty cycle: clock width/clock period</a:t>
            </a:r>
            <a:r>
              <a:rPr lang="zh-TW" altLang="en-US" dirty="0"/>
              <a:t>，即一個</a:t>
            </a:r>
            <a:r>
              <a:rPr lang="en-US" altLang="zh-TW" dirty="0"/>
              <a:t>clock period </a:t>
            </a:r>
            <a:r>
              <a:rPr lang="zh-TW" altLang="en-US" dirty="0"/>
              <a:t>內</a:t>
            </a:r>
            <a:r>
              <a:rPr lang="en-US" altLang="zh-TW" dirty="0"/>
              <a:t>clock 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的比例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Rising edge</a:t>
            </a:r>
            <a:r>
              <a:rPr lang="zh-TW" altLang="en-US" dirty="0"/>
              <a:t>：</a:t>
            </a:r>
            <a:r>
              <a:rPr lang="en-US" altLang="zh-TW" dirty="0"/>
              <a:t>clock</a:t>
            </a:r>
            <a:r>
              <a:rPr lang="zh-TW" altLang="en-US" dirty="0"/>
              <a:t>由</a:t>
            </a:r>
            <a:r>
              <a:rPr lang="en-US" altLang="zh-TW" dirty="0"/>
              <a:t>0</a:t>
            </a:r>
            <a:r>
              <a:rPr lang="zh-TW" altLang="en-US" dirty="0"/>
              <a:t>變</a:t>
            </a:r>
            <a:r>
              <a:rPr lang="en-US" altLang="zh-TW" dirty="0"/>
              <a:t>1</a:t>
            </a:r>
            <a:r>
              <a:rPr lang="zh-TW" altLang="en-US" dirty="0"/>
              <a:t>的時刻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Falling edge</a:t>
            </a:r>
            <a:r>
              <a:rPr lang="zh-TW" altLang="en-US" dirty="0"/>
              <a:t>：</a:t>
            </a:r>
            <a:r>
              <a:rPr lang="en-US" altLang="zh-TW" dirty="0"/>
              <a:t>clock</a:t>
            </a:r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變</a:t>
            </a:r>
            <a:r>
              <a:rPr lang="en-US" altLang="zh-TW" dirty="0"/>
              <a:t>0</a:t>
            </a:r>
            <a:r>
              <a:rPr lang="zh-TW" altLang="en-US" dirty="0"/>
              <a:t>的時刻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9" y="4945626"/>
            <a:ext cx="4837696" cy="17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3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Lab#5-2</a:t>
            </a:r>
            <a:br>
              <a:rPr lang="en-US" altLang="zh-TW" dirty="0"/>
            </a:br>
            <a:r>
              <a:rPr lang="en-US" altLang="zh-TW" dirty="0"/>
              <a:t>Sequence Detector FSM_2/3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Transition Diagram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20" y="2383500"/>
            <a:ext cx="4339510" cy="44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Lab#5-2</a:t>
            </a:r>
            <a:br>
              <a:rPr lang="en-US" altLang="zh-TW" dirty="0"/>
            </a:br>
            <a:r>
              <a:rPr lang="en-US" altLang="zh-TW" dirty="0"/>
              <a:t>Sequence Detector FSM_3/3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9" b="41043"/>
          <a:stretch/>
        </p:blipFill>
        <p:spPr>
          <a:xfrm>
            <a:off x="707228" y="4642851"/>
            <a:ext cx="11341897" cy="197702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893601" cy="2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 trigger V.S. Edge trigger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Level trigger</a:t>
            </a:r>
            <a:r>
              <a:rPr lang="zh-TW" altLang="en-US" dirty="0"/>
              <a:t>：</a:t>
            </a:r>
            <a:r>
              <a:rPr lang="en-US" altLang="zh-TW" dirty="0"/>
              <a:t>input </a:t>
            </a:r>
            <a:r>
              <a:rPr lang="zh-TW" altLang="en-US" dirty="0"/>
              <a:t>可在</a:t>
            </a:r>
            <a:r>
              <a:rPr lang="en-US" altLang="zh-TW" dirty="0"/>
              <a:t>clock </a:t>
            </a:r>
            <a:r>
              <a:rPr lang="zh-TW" altLang="en-US" dirty="0"/>
              <a:t>為</a:t>
            </a:r>
            <a:r>
              <a:rPr lang="en-US" altLang="zh-TW" dirty="0"/>
              <a:t>0 </a:t>
            </a:r>
            <a:r>
              <a:rPr lang="zh-TW" altLang="en-US" dirty="0"/>
              <a:t>或者</a:t>
            </a:r>
            <a:r>
              <a:rPr lang="en-US" altLang="zh-TW" dirty="0"/>
              <a:t>1 </a:t>
            </a:r>
            <a:r>
              <a:rPr lang="zh-TW" altLang="en-US" dirty="0"/>
              <a:t>時改變</a:t>
            </a:r>
            <a:r>
              <a:rPr lang="en-US" altLang="zh-TW" dirty="0"/>
              <a:t>output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Edge trigger</a:t>
            </a:r>
            <a:r>
              <a:rPr lang="zh-TW" altLang="en-US" dirty="0"/>
              <a:t>：</a:t>
            </a:r>
            <a:r>
              <a:rPr lang="en-US" altLang="zh-TW" dirty="0"/>
              <a:t>input </a:t>
            </a:r>
            <a:r>
              <a:rPr lang="zh-TW" altLang="en-US" dirty="0"/>
              <a:t>只可在</a:t>
            </a:r>
            <a:r>
              <a:rPr lang="en-US" altLang="zh-TW" dirty="0"/>
              <a:t>Rising Edge </a:t>
            </a:r>
            <a:r>
              <a:rPr lang="zh-TW" altLang="en-US" dirty="0"/>
              <a:t>或者</a:t>
            </a:r>
            <a:r>
              <a:rPr lang="en-US" altLang="zh-TW" dirty="0"/>
              <a:t>Falling Edge</a:t>
            </a:r>
            <a:r>
              <a:rPr lang="zh-TW" altLang="en-US" dirty="0"/>
              <a:t>時改變</a:t>
            </a:r>
            <a:r>
              <a:rPr lang="en-US" altLang="zh-TW" dirty="0"/>
              <a:t>output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16" y="3508550"/>
            <a:ext cx="8278762" cy="29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 trigger V.S. Edge trigger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Level trigger</a:t>
            </a:r>
            <a:r>
              <a:rPr lang="zh-TW" altLang="en-US" dirty="0"/>
              <a:t>：如</a:t>
            </a:r>
            <a:r>
              <a:rPr lang="en-US" altLang="zh-TW" dirty="0">
                <a:solidFill>
                  <a:srgbClr val="FF0000"/>
                </a:solidFill>
              </a:rPr>
              <a:t>Latch</a:t>
            </a:r>
            <a:r>
              <a:rPr lang="zh-TW" altLang="en-US" dirty="0"/>
              <a:t>，</a:t>
            </a:r>
            <a:r>
              <a:rPr lang="en-US" altLang="zh-TW" dirty="0"/>
              <a:t>input </a:t>
            </a:r>
            <a:r>
              <a:rPr lang="zh-TW" altLang="en-US" dirty="0"/>
              <a:t>可改變</a:t>
            </a:r>
            <a:r>
              <a:rPr lang="en-US" altLang="zh-TW" dirty="0"/>
              <a:t>output </a:t>
            </a:r>
            <a:r>
              <a:rPr lang="zh-TW" altLang="en-US" dirty="0"/>
              <a:t>的時間較長，在此期間電路雜訊可能會影響</a:t>
            </a:r>
            <a:r>
              <a:rPr lang="en-US" altLang="zh-TW" dirty="0"/>
              <a:t>output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Edge trigger</a:t>
            </a:r>
            <a:r>
              <a:rPr lang="zh-TW" altLang="en-US" dirty="0"/>
              <a:t>：如</a:t>
            </a:r>
            <a:r>
              <a:rPr lang="en-US" altLang="zh-TW" dirty="0">
                <a:solidFill>
                  <a:srgbClr val="FF0000"/>
                </a:solidFill>
              </a:rPr>
              <a:t>Flip-Flop</a:t>
            </a:r>
            <a:r>
              <a:rPr lang="zh-TW" altLang="en-US" dirty="0"/>
              <a:t>，</a:t>
            </a:r>
            <a:r>
              <a:rPr lang="en-US" altLang="zh-TW" dirty="0"/>
              <a:t>input </a:t>
            </a:r>
            <a:r>
              <a:rPr lang="zh-TW" altLang="en-US" dirty="0"/>
              <a:t>只可在</a:t>
            </a:r>
            <a:r>
              <a:rPr lang="en-US" altLang="zh-TW" dirty="0"/>
              <a:t>Rising / Falling</a:t>
            </a:r>
            <a:r>
              <a:rPr lang="zh-TW" altLang="en-US" dirty="0"/>
              <a:t> </a:t>
            </a:r>
            <a:r>
              <a:rPr lang="en-US" altLang="zh-TW" dirty="0"/>
              <a:t>Edge </a:t>
            </a:r>
            <a:r>
              <a:rPr lang="zh-TW" altLang="en-US" dirty="0"/>
              <a:t>改變</a:t>
            </a:r>
            <a:r>
              <a:rPr lang="en-US" altLang="zh-TW" dirty="0"/>
              <a:t>output</a:t>
            </a:r>
            <a:r>
              <a:rPr lang="zh-TW" altLang="en-US" dirty="0"/>
              <a:t>，可避免雜訊影響</a:t>
            </a:r>
            <a:r>
              <a:rPr lang="en-US" altLang="zh-TW" dirty="0"/>
              <a:t>output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28" y="3636369"/>
            <a:ext cx="8278762" cy="29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6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電路中任一時刻的</a:t>
            </a:r>
            <a:r>
              <a:rPr lang="en-US" altLang="zh-TW" dirty="0"/>
              <a:t>output</a:t>
            </a:r>
            <a:r>
              <a:rPr lang="zh-TW" altLang="en-US" dirty="0"/>
              <a:t>，只取決於當時的</a:t>
            </a:r>
            <a:r>
              <a:rPr lang="en-US" altLang="zh-TW" dirty="0"/>
              <a:t>input</a:t>
            </a:r>
            <a:r>
              <a:rPr lang="zh-TW" altLang="en-US" dirty="0"/>
              <a:t>，與該時刻以前的</a:t>
            </a:r>
            <a:r>
              <a:rPr lang="en-US" altLang="zh-TW" dirty="0"/>
              <a:t>input </a:t>
            </a:r>
            <a:r>
              <a:rPr lang="zh-TW" altLang="en-US" dirty="0"/>
              <a:t>無關。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電路中無</a:t>
            </a:r>
            <a:r>
              <a:rPr lang="en-US" altLang="zh-TW" dirty="0"/>
              <a:t>memory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E.g. Lab#1-2</a:t>
            </a:r>
            <a:r>
              <a:rPr lang="zh-TW" altLang="en-US" dirty="0"/>
              <a:t>的</a:t>
            </a:r>
            <a:r>
              <a:rPr lang="en-US" altLang="zh-TW" dirty="0"/>
              <a:t>MUX / DEMUX </a:t>
            </a:r>
            <a:r>
              <a:rPr lang="zh-TW" altLang="en-US" dirty="0"/>
              <a:t>及</a:t>
            </a:r>
            <a:r>
              <a:rPr lang="en-US" altLang="zh-TW" dirty="0"/>
              <a:t>Encoder / Decoder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61" y="3878519"/>
            <a:ext cx="6929656" cy="24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電路中任一時刻的</a:t>
            </a:r>
            <a:r>
              <a:rPr lang="en-US" altLang="zh-TW" dirty="0"/>
              <a:t>output </a:t>
            </a:r>
            <a:r>
              <a:rPr lang="zh-TW" altLang="en-US" dirty="0"/>
              <a:t>和當時的</a:t>
            </a:r>
            <a:r>
              <a:rPr lang="en-US" altLang="zh-TW" dirty="0"/>
              <a:t>input </a:t>
            </a:r>
            <a:r>
              <a:rPr lang="zh-TW" altLang="en-US" dirty="0"/>
              <a:t>及前一個時刻</a:t>
            </a:r>
            <a:r>
              <a:rPr lang="en-US" altLang="zh-TW" dirty="0"/>
              <a:t>input </a:t>
            </a:r>
            <a:r>
              <a:rPr lang="zh-TW" altLang="en-US" dirty="0"/>
              <a:t>產生的</a:t>
            </a:r>
            <a:r>
              <a:rPr lang="en-US" altLang="zh-TW" dirty="0"/>
              <a:t>output </a:t>
            </a:r>
            <a:r>
              <a:rPr lang="zh-TW" altLang="en-US" dirty="0"/>
              <a:t>有關</a:t>
            </a:r>
            <a:r>
              <a:rPr lang="en-US" altLang="zh-TW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電路中有</a:t>
            </a:r>
            <a:r>
              <a:rPr lang="en-US" altLang="zh-TW" dirty="0"/>
              <a:t>memory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E.g. Lab#4</a:t>
            </a:r>
            <a:r>
              <a:rPr lang="zh-TW" altLang="en-US" dirty="0"/>
              <a:t>的</a:t>
            </a:r>
            <a:r>
              <a:rPr lang="en-US" altLang="zh-TW" dirty="0"/>
              <a:t>LFSR</a:t>
            </a:r>
            <a:r>
              <a:rPr lang="zh-TW" altLang="en-US" dirty="0"/>
              <a:t>及</a:t>
            </a:r>
            <a:r>
              <a:rPr lang="en-US" altLang="zh-TW" dirty="0"/>
              <a:t>SIPO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57" y="3676406"/>
            <a:ext cx="8343001" cy="30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5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Circuit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 feedback path</a:t>
            </a:r>
          </a:p>
          <a:p>
            <a:r>
              <a:rPr lang="en-US" altLang="zh-TW" dirty="0"/>
              <a:t>the state transition</a:t>
            </a:r>
          </a:p>
          <a:p>
            <a:pPr lvl="1"/>
            <a:r>
              <a:rPr lang="en-US" altLang="zh-TW" dirty="0"/>
              <a:t>synchronous circuits</a:t>
            </a:r>
          </a:p>
          <a:p>
            <a:pPr lvl="1"/>
            <a:r>
              <a:rPr lang="en-US" altLang="zh-TW" dirty="0"/>
              <a:t>asynchronous circuits</a:t>
            </a:r>
          </a:p>
          <a:p>
            <a:r>
              <a:rPr lang="en-US" altLang="zh-TW" dirty="0"/>
              <a:t>Examples</a:t>
            </a:r>
          </a:p>
          <a:p>
            <a:pPr marL="457200" lvl="1" indent="0">
              <a:buNone/>
            </a:pPr>
            <a:r>
              <a:rPr lang="en-US" altLang="zh-TW" dirty="0"/>
              <a:t>– D flip-flop</a:t>
            </a:r>
          </a:p>
          <a:p>
            <a:pPr marL="457200" lvl="1" indent="0">
              <a:buNone/>
            </a:pPr>
            <a:r>
              <a:rPr lang="en-US" altLang="zh-TW" dirty="0"/>
              <a:t>– D latch</a:t>
            </a:r>
          </a:p>
          <a:p>
            <a:pPr marL="457200" lvl="1" indent="0">
              <a:buNone/>
            </a:pPr>
            <a:r>
              <a:rPr lang="en-US" altLang="zh-TW" dirty="0"/>
              <a:t>– register</a:t>
            </a:r>
          </a:p>
          <a:p>
            <a:pPr marL="457200" lvl="1" indent="0">
              <a:buNone/>
            </a:pPr>
            <a:r>
              <a:rPr lang="en-US" altLang="zh-TW" dirty="0"/>
              <a:t>– shifter</a:t>
            </a:r>
          </a:p>
          <a:p>
            <a:pPr marL="457200" lvl="1" indent="0">
              <a:buNone/>
            </a:pPr>
            <a:r>
              <a:rPr lang="en-US" altLang="zh-TW" dirty="0"/>
              <a:t>– counter</a:t>
            </a:r>
          </a:p>
          <a:p>
            <a:pPr marL="457200" lvl="1" indent="0">
              <a:buNone/>
            </a:pPr>
            <a:r>
              <a:rPr lang="en-US" altLang="zh-TW" dirty="0"/>
              <a:t>– pipeline</a:t>
            </a:r>
          </a:p>
          <a:p>
            <a:pPr marL="457200" lvl="1" indent="0">
              <a:buNone/>
            </a:pPr>
            <a:r>
              <a:rPr lang="en-US" altLang="zh-TW" dirty="0"/>
              <a:t>– FSM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60" y="1690688"/>
            <a:ext cx="7492199" cy="17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Flip-Flop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7" y="1825625"/>
            <a:ext cx="5867400" cy="43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33"/>
            <a:ext cx="7063844" cy="42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494</Words>
  <Application>Microsoft Office PowerPoint</Application>
  <PresentationFormat>寬螢幕</PresentationFormat>
  <Paragraphs>68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佈景主題</vt:lpstr>
      <vt:lpstr>Level trigger V.S. Edge trigger</vt:lpstr>
      <vt:lpstr>Clock</vt:lpstr>
      <vt:lpstr>Level trigger V.S. Edge trigger</vt:lpstr>
      <vt:lpstr>Level trigger V.S. Edge trigger</vt:lpstr>
      <vt:lpstr>Combinational Circuit</vt:lpstr>
      <vt:lpstr>Sequential Circuit</vt:lpstr>
      <vt:lpstr>Sequential Circuit Design</vt:lpstr>
      <vt:lpstr>Flip-Flop</vt:lpstr>
      <vt:lpstr>Register</vt:lpstr>
      <vt:lpstr>D Latches</vt:lpstr>
      <vt:lpstr>Shifter</vt:lpstr>
      <vt:lpstr>Pipelines</vt:lpstr>
      <vt:lpstr>Finite State Machine</vt:lpstr>
      <vt:lpstr>Efficient Description</vt:lpstr>
      <vt:lpstr> Lab#5-0 Moore machine with  Binary encoded state machine_1/2 </vt:lpstr>
      <vt:lpstr> Lab#5-0 Moore machine with  Binary encoded state machine 2/2 </vt:lpstr>
      <vt:lpstr> Lab#5-1 Odd Parity Check(奇同位核對電路)FSM_2/2 </vt:lpstr>
      <vt:lpstr> Lab#5-1 Odd Parity Check (奇同位核對電路)FSM_2/2 </vt:lpstr>
      <vt:lpstr> Lab#5-2 Sequence Detector FSM_1/3 </vt:lpstr>
      <vt:lpstr> Lab#5-2 Sequence Detector FSM_2/3 </vt:lpstr>
      <vt:lpstr> Lab#5-2 Sequence Detector FSM_3/3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林明義</dc:creator>
  <cp:lastModifiedBy>user</cp:lastModifiedBy>
  <cp:revision>39</cp:revision>
  <dcterms:created xsi:type="dcterms:W3CDTF">2023-03-13T05:30:48Z</dcterms:created>
  <dcterms:modified xsi:type="dcterms:W3CDTF">2023-03-24T08:13:23Z</dcterms:modified>
</cp:coreProperties>
</file>