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B0B46E5-6252-46C8-96CE-B6217EF4E722}">
  <a:tblStyle styleId="{3B0B46E5-6252-46C8-96CE-B6217EF4E72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5.xml"/><Relationship Id="rId22" Type="http://schemas.openxmlformats.org/officeDocument/2006/relationships/font" Target="fonts/Roboto-italic.fntdata"/><Relationship Id="rId10" Type="http://schemas.openxmlformats.org/officeDocument/2006/relationships/slide" Target="slides/slide4.xml"/><Relationship Id="rId21" Type="http://schemas.openxmlformats.org/officeDocument/2006/relationships/font" Target="fonts/Robo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Slab-bold.fntdata"/><Relationship Id="rId6" Type="http://schemas.openxmlformats.org/officeDocument/2006/relationships/notesMaster" Target="notesMasters/notesMaster1.xml"/><Relationship Id="rId18" Type="http://schemas.openxmlformats.org/officeDocument/2006/relationships/font" Target="fonts/RobotoSlab-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W207. I’m Adam Sohn on behalf of my teammates Chloe Wu, Erik Hou, and Curtis Lin. Our project is to use Machine Learning with cartographic variables to predict Forest Cover Types.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e3efdaee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e3efdaee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Kaggle submission was a marked drop in accuracy, which is suspected to be due to overfit issues as the train data was uniformly representing each cover type.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de5b4e5d4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de5b4e5d4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conclude, Random Forest and Decision Tree were the top performers due to their abilities to navigate complex decision boundaries.  </a:t>
            </a:r>
            <a:endParaRPr/>
          </a:p>
          <a:p>
            <a:pPr indent="0" lvl="0" marL="0" rtl="0" algn="l">
              <a:spcBef>
                <a:spcPts val="0"/>
              </a:spcBef>
              <a:spcAft>
                <a:spcPts val="0"/>
              </a:spcAft>
              <a:buNone/>
            </a:pPr>
            <a:r>
              <a:rPr lang="en"/>
              <a:t>Still, cover types 1 and 2 were difficult to disambiguate.</a:t>
            </a:r>
            <a:endParaRPr/>
          </a:p>
          <a:p>
            <a:pPr indent="0" lvl="0" marL="0" rtl="0" algn="l">
              <a:spcBef>
                <a:spcPts val="0"/>
              </a:spcBef>
              <a:spcAft>
                <a:spcPts val="0"/>
              </a:spcAft>
              <a:buNone/>
            </a:pPr>
            <a:r>
              <a:rPr lang="en"/>
              <a:t>Next steps recommended for this analysis would be to </a:t>
            </a:r>
            <a:r>
              <a:rPr lang="en"/>
              <a:t>address</a:t>
            </a:r>
            <a:r>
              <a:rPr lang="en"/>
              <a:t> the possibility of an overfit, change treatment of training data, and seek additional features to increase correlations.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Thank you</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de5b4e5d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de5b4e5d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motivation for the analysis is to aid conservation efforts.</a:t>
            </a:r>
            <a:endParaRPr/>
          </a:p>
          <a:p>
            <a:pPr indent="0" lvl="0" marL="0" rtl="0" algn="l">
              <a:spcBef>
                <a:spcPts val="0"/>
              </a:spcBef>
              <a:spcAft>
                <a:spcPts val="0"/>
              </a:spcAft>
              <a:buNone/>
            </a:pPr>
            <a:r>
              <a:rPr lang="en"/>
              <a:t>Forests are an important part of the landscape of the United States and house much bioversity.</a:t>
            </a:r>
            <a:endParaRPr/>
          </a:p>
          <a:p>
            <a:pPr indent="0" lvl="0" marL="0" rtl="0" algn="l">
              <a:spcBef>
                <a:spcPts val="0"/>
              </a:spcBef>
              <a:spcAft>
                <a:spcPts val="0"/>
              </a:spcAft>
              <a:buNone/>
            </a:pPr>
            <a:r>
              <a:rPr lang="en"/>
              <a:t>Conservationists</a:t>
            </a:r>
            <a:r>
              <a:rPr lang="en"/>
              <a:t> focus on ensuring nature is conserved.</a:t>
            </a:r>
            <a:endParaRPr/>
          </a:p>
          <a:p>
            <a:pPr indent="0" lvl="0" marL="0" rtl="0" algn="l">
              <a:spcBef>
                <a:spcPts val="0"/>
              </a:spcBef>
              <a:spcAft>
                <a:spcPts val="0"/>
              </a:spcAft>
              <a:buNone/>
            </a:pPr>
            <a:r>
              <a:rPr lang="en"/>
              <a:t>We can help. We can develo</a:t>
            </a:r>
            <a:r>
              <a:rPr lang="en"/>
              <a:t>p a machine learning-based forest classification tool that will help conservationists understand cover types based on minimal feature data about the landscape.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e3efdaee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e3efdaee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analysis plan begins by getting to know the data by EDA and cleaning the data to be functional in a Machine Learning model.</a:t>
            </a:r>
            <a:endParaRPr/>
          </a:p>
          <a:p>
            <a:pPr indent="0" lvl="0" marL="0" rtl="0" algn="l">
              <a:spcBef>
                <a:spcPts val="0"/>
              </a:spcBef>
              <a:spcAft>
                <a:spcPts val="0"/>
              </a:spcAft>
              <a:buNone/>
            </a:pPr>
            <a:r>
              <a:rPr lang="en"/>
              <a:t>Then a baseline analysis is performed to note the relative performance of some common classifier varieties.</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rPr lang="en"/>
              <a:t>Choosing the top 3 performing models, there are 2 different avenues of feature engineering that are attempted to improve performance.</a:t>
            </a:r>
            <a:endParaRPr/>
          </a:p>
          <a:p>
            <a:pPr indent="0" lvl="0" marL="0" rtl="0" algn="l">
              <a:spcBef>
                <a:spcPts val="0"/>
              </a:spcBef>
              <a:spcAft>
                <a:spcPts val="0"/>
              </a:spcAft>
              <a:buNone/>
            </a:pPr>
            <a:r>
              <a:rPr lang="en"/>
              <a:t>The avenue on the left is to pursue Feature Engineering based on Feature Categorization. Then, attempts at improvement are made by Bagging and hyperparameter turning. Dissapointed in the results, attempts were made to add soil features.</a:t>
            </a:r>
            <a:endParaRPr/>
          </a:p>
          <a:p>
            <a:pPr indent="0" lvl="0" marL="0" rtl="0" algn="l">
              <a:spcBef>
                <a:spcPts val="0"/>
              </a:spcBef>
              <a:spcAft>
                <a:spcPts val="0"/>
              </a:spcAft>
              <a:buNone/>
            </a:pPr>
            <a:r>
              <a:rPr lang="en"/>
              <a:t>The avenue on the right is to pursue Feature Engineering based on Feature Reduction. </a:t>
            </a:r>
            <a:r>
              <a:rPr lang="en"/>
              <a:t>Then, attempts at improvement are made by Bagging and hyperparameter turning.  This path gave better results.</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rPr lang="en"/>
              <a:t>Then performance is graded w/ the Kaggle submission.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de5b4e5d4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de5b4e5d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EDA, each feature was pored over for comprehension, </a:t>
            </a:r>
            <a:r>
              <a:rPr lang="en"/>
              <a:t>identification</a:t>
            </a:r>
            <a:r>
              <a:rPr lang="en"/>
              <a:t> of data distribution, correlations, and ability to differentiate over cover types.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e24f0fa98_0_8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e24f0fa98_0_8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Data Cleaning, Soil_Type7 &amp; 15 are removed for lack of training data. This keeps models concise.</a:t>
            </a:r>
            <a:endParaRPr/>
          </a:p>
          <a:p>
            <a:pPr indent="0" lvl="0" marL="0" rtl="0" algn="l">
              <a:spcBef>
                <a:spcPts val="0"/>
              </a:spcBef>
              <a:spcAft>
                <a:spcPts val="0"/>
              </a:spcAft>
              <a:buNone/>
            </a:pPr>
            <a:r>
              <a:rPr lang="en"/>
              <a:t>We wanted to include ID, as it could be a key to random order, however felt it could only serve as a source of </a:t>
            </a:r>
            <a:r>
              <a:rPr lang="en"/>
              <a:t>error</a:t>
            </a:r>
            <a:r>
              <a:rPr lang="en"/>
              <a:t> as the rules of assignment are unknown and not necessarily consistent between datasets.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df383298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df383298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minimal adjustments and no feature engineering, the top 3 performing classifiers are shown in the green box.</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e272441c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e272441c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Following the categorization path, Aspect and Elevation showed potential to be broken into 3 bucketed categories as shown by red boxes. This did offer some </a:t>
            </a:r>
            <a:r>
              <a:rPr lang="en"/>
              <a:t>improvement</a:t>
            </a:r>
            <a:r>
              <a:rPr lang="en"/>
              <a:t>.</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rPr lang="en"/>
              <a:t>Error analysis then shows there is a confounding issue between Cover Types 1 and 2.</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rPr lang="en"/>
              <a:t>Attempting to correct this, the soil types were further featurized based on their descriptions. This did not offer any improvement.</a:t>
            </a:r>
            <a:endParaRPr/>
          </a:p>
          <a:p>
            <a:pPr indent="0" lvl="0" marL="0" rtl="0" algn="l">
              <a:spcBef>
                <a:spcPts val="0"/>
              </a:spcBef>
              <a:spcAft>
                <a:spcPts val="0"/>
              </a:spcAft>
              <a:buNone/>
            </a:pPr>
            <a:r>
              <a:rPr lang="en"/>
              <a:t>As you can see below, at the end of the process, Decision Tree, w/ AdaBoost was the highest performer, increasing 7 percentage points to 85.6%</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e272441c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e272441c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Instead of the categorization path, the </a:t>
            </a:r>
            <a:r>
              <a:rPr lang="en"/>
              <a:t>feature reduction path leverages the correlations between hydrology vectors in green and shade vectors in blue.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rPr lang="en"/>
              <a:t>1-component PCA gave the best results, with Decision Tree still showing best performance, increasing almost 9 percentage points to 88.14%</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e2c0277d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e2c0277d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hyperparameter tuning, shown is the improvement of the leading classifiers compared to original baselines. For the hyperparameters, estimator count was modified, as well as max depth and learning rate.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15.png"/><Relationship Id="rId6" Type="http://schemas.openxmlformats.org/officeDocument/2006/relationships/image" Target="../media/image7.png"/><Relationship Id="rId7"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200">
                <a:solidFill>
                  <a:srgbClr val="FFFFFF"/>
                </a:solidFill>
                <a:latin typeface="Arial"/>
                <a:ea typeface="Arial"/>
                <a:cs typeface="Arial"/>
                <a:sym typeface="Arial"/>
              </a:rPr>
              <a:t>Forest Cover Type Prediction</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r">
              <a:lnSpc>
                <a:spcPct val="120000"/>
              </a:lnSpc>
              <a:spcBef>
                <a:spcPts val="800"/>
              </a:spcBef>
              <a:spcAft>
                <a:spcPts val="0"/>
              </a:spcAft>
              <a:buNone/>
            </a:pPr>
            <a:r>
              <a:rPr lang="en" sz="1700">
                <a:solidFill>
                  <a:srgbClr val="FFFFFF"/>
                </a:solidFill>
                <a:latin typeface="Arial"/>
                <a:ea typeface="Arial"/>
                <a:cs typeface="Arial"/>
                <a:sym typeface="Arial"/>
              </a:rPr>
              <a:t>Chloe</a:t>
            </a:r>
            <a:r>
              <a:rPr lang="en" sz="1700">
                <a:solidFill>
                  <a:srgbClr val="FFFFFF"/>
                </a:solidFill>
                <a:latin typeface="Arial"/>
                <a:ea typeface="Arial"/>
                <a:cs typeface="Arial"/>
                <a:sym typeface="Arial"/>
              </a:rPr>
              <a:t> Wu, Erik Hou, Adam Sohn, Curtis Lin</a:t>
            </a:r>
            <a:endParaRPr sz="1700">
              <a:solidFill>
                <a:srgbClr val="FFFFFF"/>
              </a:solidFill>
              <a:latin typeface="Arial"/>
              <a:ea typeface="Arial"/>
              <a:cs typeface="Arial"/>
              <a:sym typeface="Arial"/>
            </a:endParaRPr>
          </a:p>
          <a:p>
            <a:pPr indent="0" lvl="0" marL="0" rtl="0" algn="ctr">
              <a:spcBef>
                <a:spcPts val="500"/>
              </a:spcBef>
              <a:spcAft>
                <a:spcPts val="0"/>
              </a:spcAft>
              <a:buNone/>
            </a:pPr>
            <a:r>
              <a:t/>
            </a:r>
            <a:endParaRPr/>
          </a:p>
        </p:txBody>
      </p:sp>
      <p:pic>
        <p:nvPicPr>
          <p:cNvPr id="65" name="Google Shape;65;p13"/>
          <p:cNvPicPr preferRelativeResize="0"/>
          <p:nvPr/>
        </p:nvPicPr>
        <p:blipFill>
          <a:blip r:embed="rId3">
            <a:alphaModFix/>
          </a:blip>
          <a:stretch>
            <a:fillRect/>
          </a:stretch>
        </p:blipFill>
        <p:spPr>
          <a:xfrm>
            <a:off x="1633538" y="1188925"/>
            <a:ext cx="6162675" cy="1314450"/>
          </a:xfrm>
          <a:prstGeom prst="rect">
            <a:avLst/>
          </a:prstGeom>
          <a:noFill/>
          <a:ln>
            <a:noFill/>
          </a:ln>
        </p:spPr>
      </p:pic>
      <p:pic>
        <p:nvPicPr>
          <p:cNvPr id="66" name="Google Shape;66;p13"/>
          <p:cNvPicPr preferRelativeResize="0"/>
          <p:nvPr/>
        </p:nvPicPr>
        <p:blipFill>
          <a:blip r:embed="rId4">
            <a:alphaModFix/>
          </a:blip>
          <a:stretch>
            <a:fillRect/>
          </a:stretch>
        </p:blipFill>
        <p:spPr>
          <a:xfrm>
            <a:off x="1709750" y="1265125"/>
            <a:ext cx="719125" cy="277750"/>
          </a:xfrm>
          <a:prstGeom prst="rect">
            <a:avLst/>
          </a:prstGeom>
          <a:noFill/>
          <a:ln>
            <a:noFill/>
          </a:ln>
        </p:spPr>
      </p:pic>
      <p:pic>
        <p:nvPicPr>
          <p:cNvPr id="67" name="Google Shape;67;p13"/>
          <p:cNvPicPr preferRelativeResize="0"/>
          <p:nvPr/>
        </p:nvPicPr>
        <p:blipFill>
          <a:blip r:embed="rId5">
            <a:alphaModFix/>
          </a:blip>
          <a:stretch>
            <a:fillRect/>
          </a:stretch>
        </p:blipFill>
        <p:spPr>
          <a:xfrm>
            <a:off x="84625" y="3573250"/>
            <a:ext cx="3188047" cy="1457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Kaggle Submission</a:t>
            </a:r>
            <a:endParaRPr/>
          </a:p>
        </p:txBody>
      </p:sp>
      <p:pic>
        <p:nvPicPr>
          <p:cNvPr id="201" name="Google Shape;201;p22"/>
          <p:cNvPicPr preferRelativeResize="0"/>
          <p:nvPr/>
        </p:nvPicPr>
        <p:blipFill>
          <a:blip r:embed="rId3">
            <a:alphaModFix/>
          </a:blip>
          <a:stretch>
            <a:fillRect/>
          </a:stretch>
        </p:blipFill>
        <p:spPr>
          <a:xfrm>
            <a:off x="1241225" y="1866900"/>
            <a:ext cx="6438900" cy="1409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FFFFFF"/>
                </a:solidFill>
                <a:latin typeface="Arial"/>
                <a:ea typeface="Arial"/>
                <a:cs typeface="Arial"/>
                <a:sym typeface="Arial"/>
              </a:rPr>
              <a:t>Conclusion</a:t>
            </a:r>
            <a:endParaRPr sz="3600"/>
          </a:p>
        </p:txBody>
      </p:sp>
      <p:sp>
        <p:nvSpPr>
          <p:cNvPr id="207" name="Google Shape;207;p23"/>
          <p:cNvSpPr txBox="1"/>
          <p:nvPr>
            <p:ph idx="1" type="body"/>
          </p:nvPr>
        </p:nvSpPr>
        <p:spPr>
          <a:xfrm>
            <a:off x="387900" y="1489825"/>
            <a:ext cx="8368200" cy="35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and Decision Tree were optimal due to their abilities to navigate complex decision boundaries.</a:t>
            </a:r>
            <a:endParaRPr/>
          </a:p>
          <a:p>
            <a:pPr indent="0" lvl="0" marL="0" rtl="0" algn="l">
              <a:spcBef>
                <a:spcPts val="1600"/>
              </a:spcBef>
              <a:spcAft>
                <a:spcPts val="0"/>
              </a:spcAft>
              <a:buNone/>
            </a:pPr>
            <a:r>
              <a:rPr lang="en"/>
              <a:t>Still, classifiers had difficulty disambiguating Cover Type 1 &amp; 2.</a:t>
            </a:r>
            <a:endParaRPr/>
          </a:p>
          <a:p>
            <a:pPr indent="0" lvl="0" marL="0" rtl="0" algn="l">
              <a:spcBef>
                <a:spcPts val="1600"/>
              </a:spcBef>
              <a:spcAft>
                <a:spcPts val="0"/>
              </a:spcAft>
              <a:buNone/>
            </a:pPr>
            <a:r>
              <a:rPr lang="en"/>
              <a:t>Next recommended steps are:</a:t>
            </a:r>
            <a:endParaRPr/>
          </a:p>
          <a:p>
            <a:pPr indent="-342900" lvl="0" marL="457200" rtl="0" algn="l">
              <a:spcBef>
                <a:spcPts val="1600"/>
              </a:spcBef>
              <a:spcAft>
                <a:spcPts val="0"/>
              </a:spcAft>
              <a:buSzPts val="1800"/>
              <a:buChar char="●"/>
            </a:pPr>
            <a:r>
              <a:rPr lang="en"/>
              <a:t>Address possible over-fit</a:t>
            </a:r>
            <a:endParaRPr/>
          </a:p>
          <a:p>
            <a:pPr indent="-342900" lvl="0" marL="457200" rtl="0" algn="l">
              <a:spcBef>
                <a:spcPts val="0"/>
              </a:spcBef>
              <a:spcAft>
                <a:spcPts val="0"/>
              </a:spcAft>
              <a:buSzPts val="1800"/>
              <a:buChar char="●"/>
            </a:pPr>
            <a:r>
              <a:rPr lang="en"/>
              <a:t>Modify training data set </a:t>
            </a:r>
            <a:endParaRPr/>
          </a:p>
          <a:p>
            <a:pPr indent="-317500" lvl="1" marL="914400" rtl="0" algn="l">
              <a:spcBef>
                <a:spcPts val="0"/>
              </a:spcBef>
              <a:spcAft>
                <a:spcPts val="0"/>
              </a:spcAft>
              <a:buSzPts val="1400"/>
              <a:buChar char="○"/>
            </a:pPr>
            <a:r>
              <a:rPr lang="en"/>
              <a:t>change train/dev %, perhaps eliminate dev set for final step.</a:t>
            </a:r>
            <a:endParaRPr/>
          </a:p>
          <a:p>
            <a:pPr indent="-317500" lvl="1" marL="914400" rtl="0" algn="l">
              <a:spcBef>
                <a:spcPts val="0"/>
              </a:spcBef>
              <a:spcAft>
                <a:spcPts val="0"/>
              </a:spcAft>
              <a:buSzPts val="1400"/>
              <a:buChar char="○"/>
            </a:pPr>
            <a:r>
              <a:rPr lang="en"/>
              <a:t>ensemble learn w/ split training set</a:t>
            </a:r>
            <a:endParaRPr/>
          </a:p>
          <a:p>
            <a:pPr indent="-342900" lvl="0" marL="457200" rtl="0" algn="l">
              <a:spcBef>
                <a:spcPts val="0"/>
              </a:spcBef>
              <a:spcAft>
                <a:spcPts val="0"/>
              </a:spcAft>
              <a:buSzPts val="1800"/>
              <a:buChar char="●"/>
            </a:pPr>
            <a:r>
              <a:rPr lang="en"/>
              <a:t>Seek location data such as </a:t>
            </a:r>
            <a:r>
              <a:rPr lang="en"/>
              <a:t>latitude</a:t>
            </a:r>
            <a:r>
              <a:rPr lang="en"/>
              <a:t> and longitude</a:t>
            </a:r>
            <a:endParaRPr/>
          </a:p>
        </p:txBody>
      </p:sp>
      <p:pic>
        <p:nvPicPr>
          <p:cNvPr id="208" name="Google Shape;208;p23"/>
          <p:cNvPicPr preferRelativeResize="0"/>
          <p:nvPr/>
        </p:nvPicPr>
        <p:blipFill>
          <a:blip r:embed="rId3">
            <a:alphaModFix/>
          </a:blip>
          <a:stretch>
            <a:fillRect/>
          </a:stretch>
        </p:blipFill>
        <p:spPr>
          <a:xfrm>
            <a:off x="7671125" y="3216325"/>
            <a:ext cx="1414550" cy="1692825"/>
          </a:xfrm>
          <a:prstGeom prst="rect">
            <a:avLst/>
          </a:prstGeom>
          <a:noFill/>
          <a:ln>
            <a:noFill/>
          </a:ln>
        </p:spPr>
      </p:pic>
      <p:pic>
        <p:nvPicPr>
          <p:cNvPr id="209" name="Google Shape;209;p23"/>
          <p:cNvPicPr preferRelativeResize="0"/>
          <p:nvPr/>
        </p:nvPicPr>
        <p:blipFill>
          <a:blip r:embed="rId4">
            <a:alphaModFix/>
          </a:blip>
          <a:stretch>
            <a:fillRect/>
          </a:stretch>
        </p:blipFill>
        <p:spPr>
          <a:xfrm>
            <a:off x="6160200" y="3216325"/>
            <a:ext cx="1414550" cy="1692825"/>
          </a:xfrm>
          <a:prstGeom prst="rect">
            <a:avLst/>
          </a:prstGeom>
          <a:noFill/>
          <a:ln>
            <a:noFill/>
          </a:ln>
        </p:spPr>
      </p:pic>
      <p:sp>
        <p:nvSpPr>
          <p:cNvPr id="210" name="Google Shape;210;p23"/>
          <p:cNvSpPr txBox="1"/>
          <p:nvPr/>
        </p:nvSpPr>
        <p:spPr>
          <a:xfrm>
            <a:off x="6295075" y="2897100"/>
            <a:ext cx="1144800" cy="42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rgbClr val="FFFF00"/>
                </a:solidFill>
                <a:latin typeface="Roboto"/>
                <a:ea typeface="Roboto"/>
                <a:cs typeface="Roboto"/>
                <a:sym typeface="Roboto"/>
              </a:rPr>
              <a:t>Cover Type 1</a:t>
            </a:r>
            <a:endParaRPr sz="1200">
              <a:solidFill>
                <a:srgbClr val="FFFF00"/>
              </a:solidFill>
            </a:endParaRPr>
          </a:p>
        </p:txBody>
      </p:sp>
      <p:sp>
        <p:nvSpPr>
          <p:cNvPr id="211" name="Google Shape;211;p23"/>
          <p:cNvSpPr txBox="1"/>
          <p:nvPr/>
        </p:nvSpPr>
        <p:spPr>
          <a:xfrm>
            <a:off x="7806000" y="2897100"/>
            <a:ext cx="1144800" cy="42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rgbClr val="FFFF00"/>
                </a:solidFill>
                <a:latin typeface="Roboto"/>
                <a:ea typeface="Roboto"/>
                <a:cs typeface="Roboto"/>
                <a:sym typeface="Roboto"/>
              </a:rPr>
              <a:t>Cover Type 2</a:t>
            </a:r>
            <a:endParaRPr sz="1200">
              <a:solidFill>
                <a:srgbClr val="FFFF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solidFill>
                  <a:srgbClr val="FFFFFF"/>
                </a:solidFill>
                <a:latin typeface="Arial"/>
                <a:ea typeface="Arial"/>
                <a:cs typeface="Arial"/>
                <a:sym typeface="Arial"/>
              </a:rPr>
              <a:t>Motivation - Aid conservation efforts </a:t>
            </a:r>
            <a:endParaRPr sz="2800"/>
          </a:p>
        </p:txBody>
      </p:sp>
      <p:sp>
        <p:nvSpPr>
          <p:cNvPr id="73" name="Google Shape;73;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Forests are 740 million acres of United States ~ one third of total land.</a:t>
            </a:r>
            <a:endParaRPr sz="1600">
              <a:solidFill>
                <a:srgbClr val="FFFFFF"/>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Forests are homes for a myriad of species.</a:t>
            </a:r>
            <a:endParaRPr sz="1600">
              <a:solidFill>
                <a:srgbClr val="FFFFFF"/>
              </a:solidFill>
              <a:latin typeface="Arial"/>
              <a:ea typeface="Arial"/>
              <a:cs typeface="Arial"/>
              <a:sym typeface="Arial"/>
            </a:endParaRPr>
          </a:p>
          <a:p>
            <a:pPr indent="0" lvl="0" marL="457200" rtl="0" algn="l">
              <a:spcBef>
                <a:spcPts val="0"/>
              </a:spcBef>
              <a:spcAft>
                <a:spcPts val="0"/>
              </a:spcAft>
              <a:buNone/>
            </a:pPr>
            <a:r>
              <a:t/>
            </a:r>
            <a:endParaRPr sz="1600">
              <a:solidFill>
                <a:srgbClr val="FFFFFF"/>
              </a:solidFill>
              <a:latin typeface="Arial"/>
              <a:ea typeface="Arial"/>
              <a:cs typeface="Arial"/>
              <a:sym typeface="Arial"/>
            </a:endParaRPr>
          </a:p>
          <a:p>
            <a:pPr indent="-330200" lvl="0" marL="457200" rtl="0" algn="l">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Forests can be strengthened by sustainable usage and weakened by wildfire and development.</a:t>
            </a:r>
            <a:endParaRPr sz="1600">
              <a:solidFill>
                <a:srgbClr val="FFFFFF"/>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330200" lvl="0" marL="457200" rtl="0" algn="l">
              <a:spcBef>
                <a:spcPts val="0"/>
              </a:spcBef>
              <a:spcAft>
                <a:spcPts val="0"/>
              </a:spcAft>
              <a:buSzPts val="1600"/>
              <a:buFont typeface="Arial"/>
              <a:buChar char="●"/>
            </a:pPr>
            <a:r>
              <a:rPr lang="en" sz="1600">
                <a:solidFill>
                  <a:srgbClr val="FFFFFF"/>
                </a:solidFill>
                <a:latin typeface="Arial"/>
                <a:ea typeface="Arial"/>
                <a:cs typeface="Arial"/>
                <a:sym typeface="Arial"/>
              </a:rPr>
              <a:t>Developing an </a:t>
            </a:r>
            <a:r>
              <a:rPr b="1" lang="en" sz="1600">
                <a:solidFill>
                  <a:srgbClr val="FFC000"/>
                </a:solidFill>
                <a:latin typeface="Arial"/>
                <a:ea typeface="Arial"/>
                <a:cs typeface="Arial"/>
                <a:sym typeface="Arial"/>
              </a:rPr>
              <a:t>machine learning-based forest classification tool </a:t>
            </a:r>
            <a:r>
              <a:rPr lang="en" sz="1600">
                <a:solidFill>
                  <a:srgbClr val="FFFFFF"/>
                </a:solidFill>
                <a:latin typeface="Arial"/>
                <a:ea typeface="Arial"/>
                <a:cs typeface="Arial"/>
                <a:sym typeface="Arial"/>
              </a:rPr>
              <a:t>provides </a:t>
            </a:r>
            <a:r>
              <a:rPr lang="en" sz="1600">
                <a:solidFill>
                  <a:srgbClr val="FFFFFF"/>
                </a:solidFill>
                <a:latin typeface="Arial"/>
                <a:ea typeface="Arial"/>
                <a:cs typeface="Arial"/>
                <a:sym typeface="Arial"/>
              </a:rPr>
              <a:t>conservationists a tool to leverage minimal data to better characterize the environment. </a:t>
            </a:r>
            <a:r>
              <a:rPr lang="en" sz="1600">
                <a:solidFill>
                  <a:srgbClr val="FFFFFF"/>
                </a:solidFill>
                <a:latin typeface="Arial"/>
                <a:ea typeface="Arial"/>
                <a:cs typeface="Arial"/>
                <a:sym typeface="Arial"/>
              </a:rPr>
              <a:t>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218975" y="93800"/>
            <a:ext cx="65217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analysis plan</a:t>
            </a:r>
            <a:endParaRPr/>
          </a:p>
        </p:txBody>
      </p:sp>
      <p:sp>
        <p:nvSpPr>
          <p:cNvPr id="79" name="Google Shape;79;p15"/>
          <p:cNvSpPr txBox="1"/>
          <p:nvPr/>
        </p:nvSpPr>
        <p:spPr>
          <a:xfrm>
            <a:off x="1000325" y="745800"/>
            <a:ext cx="10017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Roboto"/>
                <a:ea typeface="Roboto"/>
                <a:cs typeface="Roboto"/>
                <a:sym typeface="Roboto"/>
              </a:rPr>
              <a:t>Raw data  </a:t>
            </a:r>
            <a:endParaRPr>
              <a:solidFill>
                <a:srgbClr val="FFFF00"/>
              </a:solidFill>
              <a:latin typeface="Roboto"/>
              <a:ea typeface="Roboto"/>
              <a:cs typeface="Roboto"/>
              <a:sym typeface="Roboto"/>
            </a:endParaRPr>
          </a:p>
        </p:txBody>
      </p:sp>
      <p:sp>
        <p:nvSpPr>
          <p:cNvPr id="80" name="Google Shape;80;p15"/>
          <p:cNvSpPr txBox="1"/>
          <p:nvPr/>
        </p:nvSpPr>
        <p:spPr>
          <a:xfrm>
            <a:off x="760025" y="1802350"/>
            <a:ext cx="30000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Roboto"/>
                <a:ea typeface="Roboto"/>
                <a:cs typeface="Roboto"/>
                <a:sym typeface="Roboto"/>
              </a:rPr>
              <a:t>Model selection (Best 3 models)</a:t>
            </a:r>
            <a:endParaRPr>
              <a:solidFill>
                <a:srgbClr val="FFFF00"/>
              </a:solidFill>
              <a:latin typeface="Roboto"/>
              <a:ea typeface="Roboto"/>
              <a:cs typeface="Roboto"/>
              <a:sym typeface="Roboto"/>
            </a:endParaRPr>
          </a:p>
        </p:txBody>
      </p:sp>
      <p:sp>
        <p:nvSpPr>
          <p:cNvPr id="81" name="Google Shape;81;p15"/>
          <p:cNvSpPr/>
          <p:nvPr/>
        </p:nvSpPr>
        <p:spPr>
          <a:xfrm>
            <a:off x="1380125" y="1099000"/>
            <a:ext cx="242100" cy="346200"/>
          </a:xfrm>
          <a:prstGeom prst="downArrow">
            <a:avLst>
              <a:gd fmla="val 18922" name="adj1"/>
              <a:gd fmla="val 5423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txBox="1"/>
          <p:nvPr/>
        </p:nvSpPr>
        <p:spPr>
          <a:xfrm>
            <a:off x="6189000" y="4268275"/>
            <a:ext cx="2894700" cy="6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Roboto"/>
                <a:ea typeface="Roboto"/>
                <a:cs typeface="Roboto"/>
                <a:sym typeface="Roboto"/>
              </a:rPr>
              <a:t>Test_data prediction for Kaggle submission</a:t>
            </a:r>
            <a:endParaRPr/>
          </a:p>
        </p:txBody>
      </p:sp>
      <p:sp>
        <p:nvSpPr>
          <p:cNvPr id="83" name="Google Shape;83;p15"/>
          <p:cNvSpPr txBox="1"/>
          <p:nvPr/>
        </p:nvSpPr>
        <p:spPr>
          <a:xfrm>
            <a:off x="1464825" y="1016500"/>
            <a:ext cx="21582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EDA / Data Clean </a:t>
            </a:r>
            <a:endParaRPr>
              <a:solidFill>
                <a:srgbClr val="FFFFFF"/>
              </a:solidFill>
              <a:latin typeface="Roboto"/>
              <a:ea typeface="Roboto"/>
              <a:cs typeface="Roboto"/>
              <a:sym typeface="Roboto"/>
            </a:endParaRPr>
          </a:p>
        </p:txBody>
      </p:sp>
      <p:sp>
        <p:nvSpPr>
          <p:cNvPr id="84" name="Google Shape;84;p15"/>
          <p:cNvSpPr/>
          <p:nvPr/>
        </p:nvSpPr>
        <p:spPr>
          <a:xfrm>
            <a:off x="1380125" y="1480000"/>
            <a:ext cx="242100" cy="346200"/>
          </a:xfrm>
          <a:prstGeom prst="downArrow">
            <a:avLst>
              <a:gd fmla="val 18922" name="adj1"/>
              <a:gd fmla="val 5423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nvSpPr>
        <p:spPr>
          <a:xfrm>
            <a:off x="1546025" y="1362700"/>
            <a:ext cx="27078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Baseline analysis (7 models)</a:t>
            </a:r>
            <a:endParaRPr>
              <a:solidFill>
                <a:srgbClr val="FFFFFF"/>
              </a:solidFill>
              <a:latin typeface="Roboto"/>
              <a:ea typeface="Roboto"/>
              <a:cs typeface="Roboto"/>
              <a:sym typeface="Roboto"/>
            </a:endParaRPr>
          </a:p>
        </p:txBody>
      </p:sp>
      <p:sp>
        <p:nvSpPr>
          <p:cNvPr id="86" name="Google Shape;86;p15"/>
          <p:cNvSpPr/>
          <p:nvPr/>
        </p:nvSpPr>
        <p:spPr>
          <a:xfrm>
            <a:off x="1380125" y="2165800"/>
            <a:ext cx="242100" cy="346200"/>
          </a:xfrm>
          <a:prstGeom prst="downArrow">
            <a:avLst>
              <a:gd fmla="val 18922" name="adj1"/>
              <a:gd fmla="val 5423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1380125" y="2546800"/>
            <a:ext cx="242100" cy="346200"/>
          </a:xfrm>
          <a:prstGeom prst="downArrow">
            <a:avLst>
              <a:gd fmla="val 18922" name="adj1"/>
              <a:gd fmla="val 5423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txBox="1"/>
          <p:nvPr/>
        </p:nvSpPr>
        <p:spPr>
          <a:xfrm>
            <a:off x="1546025" y="2100425"/>
            <a:ext cx="40257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Feature engineering (categorization)</a:t>
            </a:r>
            <a:endParaRPr>
              <a:solidFill>
                <a:srgbClr val="FFFFFF"/>
              </a:solidFill>
              <a:latin typeface="Roboto"/>
              <a:ea typeface="Roboto"/>
              <a:cs typeface="Roboto"/>
              <a:sym typeface="Roboto"/>
            </a:endParaRPr>
          </a:p>
        </p:txBody>
      </p:sp>
      <p:sp>
        <p:nvSpPr>
          <p:cNvPr id="89" name="Google Shape;89;p15"/>
          <p:cNvSpPr txBox="1"/>
          <p:nvPr/>
        </p:nvSpPr>
        <p:spPr>
          <a:xfrm>
            <a:off x="1546025" y="2467525"/>
            <a:ext cx="27078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Bagging</a:t>
            </a:r>
            <a:endParaRPr>
              <a:solidFill>
                <a:srgbClr val="FFFFFF"/>
              </a:solidFill>
              <a:latin typeface="Roboto"/>
              <a:ea typeface="Roboto"/>
              <a:cs typeface="Roboto"/>
              <a:sym typeface="Roboto"/>
            </a:endParaRPr>
          </a:p>
        </p:txBody>
      </p:sp>
      <p:sp>
        <p:nvSpPr>
          <p:cNvPr id="90" name="Google Shape;90;p15"/>
          <p:cNvSpPr/>
          <p:nvPr/>
        </p:nvSpPr>
        <p:spPr>
          <a:xfrm>
            <a:off x="1380125" y="3689800"/>
            <a:ext cx="242100" cy="346200"/>
          </a:xfrm>
          <a:prstGeom prst="downArrow">
            <a:avLst>
              <a:gd fmla="val 18922" name="adj1"/>
              <a:gd fmla="val 5423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1380125" y="4070800"/>
            <a:ext cx="242100" cy="346200"/>
          </a:xfrm>
          <a:prstGeom prst="downArrow">
            <a:avLst>
              <a:gd fmla="val 18922" name="adj1"/>
              <a:gd fmla="val 5423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1393661" y="2963393"/>
            <a:ext cx="242100" cy="346200"/>
          </a:xfrm>
          <a:prstGeom prst="downArrow">
            <a:avLst>
              <a:gd fmla="val 18922" name="adj1"/>
              <a:gd fmla="val 5423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txBox="1"/>
          <p:nvPr/>
        </p:nvSpPr>
        <p:spPr>
          <a:xfrm>
            <a:off x="1546025" y="2851600"/>
            <a:ext cx="27078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Hyper-parameter tuning</a:t>
            </a:r>
            <a:endParaRPr>
              <a:solidFill>
                <a:srgbClr val="FFFFFF"/>
              </a:solidFill>
              <a:latin typeface="Roboto"/>
              <a:ea typeface="Roboto"/>
              <a:cs typeface="Roboto"/>
              <a:sym typeface="Roboto"/>
            </a:endParaRPr>
          </a:p>
        </p:txBody>
      </p:sp>
      <p:sp>
        <p:nvSpPr>
          <p:cNvPr id="94" name="Google Shape;94;p15"/>
          <p:cNvSpPr txBox="1"/>
          <p:nvPr/>
        </p:nvSpPr>
        <p:spPr>
          <a:xfrm>
            <a:off x="1546025" y="3660978"/>
            <a:ext cx="27078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Error analysis</a:t>
            </a:r>
            <a:endParaRPr>
              <a:solidFill>
                <a:srgbClr val="FFFFFF"/>
              </a:solidFill>
              <a:latin typeface="Roboto"/>
              <a:ea typeface="Roboto"/>
              <a:cs typeface="Roboto"/>
              <a:sym typeface="Roboto"/>
            </a:endParaRPr>
          </a:p>
        </p:txBody>
      </p:sp>
      <p:sp>
        <p:nvSpPr>
          <p:cNvPr id="95" name="Google Shape;95;p15"/>
          <p:cNvSpPr txBox="1"/>
          <p:nvPr/>
        </p:nvSpPr>
        <p:spPr>
          <a:xfrm>
            <a:off x="1546025" y="4041978"/>
            <a:ext cx="46170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Feature engineering (focus on soil features)</a:t>
            </a:r>
            <a:endParaRPr>
              <a:solidFill>
                <a:srgbClr val="FFFFFF"/>
              </a:solidFill>
              <a:latin typeface="Roboto"/>
              <a:ea typeface="Roboto"/>
              <a:cs typeface="Roboto"/>
              <a:sym typeface="Roboto"/>
            </a:endParaRPr>
          </a:p>
        </p:txBody>
      </p:sp>
      <p:sp>
        <p:nvSpPr>
          <p:cNvPr id="96" name="Google Shape;96;p15"/>
          <p:cNvSpPr txBox="1"/>
          <p:nvPr/>
        </p:nvSpPr>
        <p:spPr>
          <a:xfrm>
            <a:off x="381000" y="4355300"/>
            <a:ext cx="33006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Roboto"/>
                <a:ea typeface="Roboto"/>
                <a:cs typeface="Roboto"/>
                <a:sym typeface="Roboto"/>
              </a:rPr>
              <a:t>Performance improvement (comparison to baseline)</a:t>
            </a:r>
            <a:endParaRPr/>
          </a:p>
        </p:txBody>
      </p:sp>
      <p:cxnSp>
        <p:nvCxnSpPr>
          <p:cNvPr id="97" name="Google Shape;97;p15"/>
          <p:cNvCxnSpPr/>
          <p:nvPr/>
        </p:nvCxnSpPr>
        <p:spPr>
          <a:xfrm flipH="1" rot="10800000">
            <a:off x="3805500" y="2030350"/>
            <a:ext cx="1238400" cy="6300"/>
          </a:xfrm>
          <a:prstGeom prst="straightConnector1">
            <a:avLst/>
          </a:prstGeom>
          <a:noFill/>
          <a:ln cap="flat" cmpd="sng" w="28575">
            <a:solidFill>
              <a:srgbClr val="FFFFFF"/>
            </a:solidFill>
            <a:prstDash val="solid"/>
            <a:round/>
            <a:headEnd len="med" w="med" type="none"/>
            <a:tailEnd len="med" w="med" type="none"/>
          </a:ln>
        </p:spPr>
      </p:cxnSp>
      <p:sp>
        <p:nvSpPr>
          <p:cNvPr id="98" name="Google Shape;98;p15"/>
          <p:cNvSpPr/>
          <p:nvPr/>
        </p:nvSpPr>
        <p:spPr>
          <a:xfrm>
            <a:off x="4900938" y="2024225"/>
            <a:ext cx="242100" cy="498600"/>
          </a:xfrm>
          <a:prstGeom prst="downArrow">
            <a:avLst>
              <a:gd fmla="val 18922" name="adj1"/>
              <a:gd fmla="val 5423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txBox="1"/>
          <p:nvPr/>
        </p:nvSpPr>
        <p:spPr>
          <a:xfrm>
            <a:off x="5043900" y="2100425"/>
            <a:ext cx="36951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Feature engineering (feature reduction)</a:t>
            </a:r>
            <a:endParaRPr>
              <a:solidFill>
                <a:srgbClr val="FFFFFF"/>
              </a:solidFill>
              <a:latin typeface="Roboto"/>
              <a:ea typeface="Roboto"/>
              <a:cs typeface="Roboto"/>
              <a:sym typeface="Roboto"/>
            </a:endParaRPr>
          </a:p>
        </p:txBody>
      </p:sp>
      <p:sp>
        <p:nvSpPr>
          <p:cNvPr id="100" name="Google Shape;100;p15"/>
          <p:cNvSpPr txBox="1"/>
          <p:nvPr/>
        </p:nvSpPr>
        <p:spPr>
          <a:xfrm>
            <a:off x="5039743" y="2474850"/>
            <a:ext cx="27078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Bagging</a:t>
            </a:r>
            <a:endParaRPr>
              <a:solidFill>
                <a:srgbClr val="FFFFFF"/>
              </a:solidFill>
              <a:latin typeface="Roboto"/>
              <a:ea typeface="Roboto"/>
              <a:cs typeface="Roboto"/>
              <a:sym typeface="Roboto"/>
            </a:endParaRPr>
          </a:p>
        </p:txBody>
      </p:sp>
      <p:sp>
        <p:nvSpPr>
          <p:cNvPr id="101" name="Google Shape;101;p15"/>
          <p:cNvSpPr/>
          <p:nvPr/>
        </p:nvSpPr>
        <p:spPr>
          <a:xfrm>
            <a:off x="4912396" y="2546800"/>
            <a:ext cx="242100" cy="346200"/>
          </a:xfrm>
          <a:prstGeom prst="downArrow">
            <a:avLst>
              <a:gd fmla="val 18922" name="adj1"/>
              <a:gd fmla="val 5423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txBox="1"/>
          <p:nvPr/>
        </p:nvSpPr>
        <p:spPr>
          <a:xfrm>
            <a:off x="3908771" y="3184350"/>
            <a:ext cx="2894700" cy="4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Roboto"/>
                <a:ea typeface="Roboto"/>
                <a:cs typeface="Roboto"/>
                <a:sym typeface="Roboto"/>
              </a:rPr>
              <a:t>Performance improvement (comparison to baseline)</a:t>
            </a:r>
            <a:endParaRPr/>
          </a:p>
        </p:txBody>
      </p:sp>
      <p:sp>
        <p:nvSpPr>
          <p:cNvPr id="103" name="Google Shape;103;p15"/>
          <p:cNvSpPr/>
          <p:nvPr/>
        </p:nvSpPr>
        <p:spPr>
          <a:xfrm>
            <a:off x="4925932" y="2922787"/>
            <a:ext cx="242100" cy="346200"/>
          </a:xfrm>
          <a:prstGeom prst="downArrow">
            <a:avLst>
              <a:gd fmla="val 18922" name="adj1"/>
              <a:gd fmla="val 5423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txBox="1"/>
          <p:nvPr/>
        </p:nvSpPr>
        <p:spPr>
          <a:xfrm>
            <a:off x="5078296" y="2810993"/>
            <a:ext cx="27078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Hyper-parameter tuning</a:t>
            </a:r>
            <a:endParaRPr>
              <a:solidFill>
                <a:srgbClr val="FFFFFF"/>
              </a:solidFill>
              <a:latin typeface="Roboto"/>
              <a:ea typeface="Roboto"/>
              <a:cs typeface="Roboto"/>
              <a:sym typeface="Roboto"/>
            </a:endParaRPr>
          </a:p>
        </p:txBody>
      </p:sp>
      <p:cxnSp>
        <p:nvCxnSpPr>
          <p:cNvPr id="105" name="Google Shape;105;p15"/>
          <p:cNvCxnSpPr/>
          <p:nvPr/>
        </p:nvCxnSpPr>
        <p:spPr>
          <a:xfrm>
            <a:off x="6171300" y="3514650"/>
            <a:ext cx="463800" cy="130800"/>
          </a:xfrm>
          <a:prstGeom prst="straightConnector1">
            <a:avLst/>
          </a:prstGeom>
          <a:noFill/>
          <a:ln cap="flat" cmpd="sng" w="9525">
            <a:solidFill>
              <a:srgbClr val="FFFFFF"/>
            </a:solidFill>
            <a:prstDash val="solid"/>
            <a:round/>
            <a:headEnd len="med" w="med" type="none"/>
            <a:tailEnd len="med" w="med" type="triangle"/>
          </a:ln>
        </p:spPr>
      </p:cxnSp>
      <p:sp>
        <p:nvSpPr>
          <p:cNvPr id="106" name="Google Shape;106;p15"/>
          <p:cNvSpPr txBox="1"/>
          <p:nvPr/>
        </p:nvSpPr>
        <p:spPr>
          <a:xfrm>
            <a:off x="6714600" y="3416300"/>
            <a:ext cx="21582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Roboto"/>
                <a:ea typeface="Roboto"/>
                <a:cs typeface="Roboto"/>
                <a:sym typeface="Roboto"/>
              </a:rPr>
              <a:t>Final Model selection (Best 2 models)</a:t>
            </a:r>
            <a:endParaRPr>
              <a:solidFill>
                <a:srgbClr val="FFFF00"/>
              </a:solidFill>
              <a:latin typeface="Roboto"/>
              <a:ea typeface="Roboto"/>
              <a:cs typeface="Roboto"/>
              <a:sym typeface="Roboto"/>
            </a:endParaRPr>
          </a:p>
        </p:txBody>
      </p:sp>
      <p:sp>
        <p:nvSpPr>
          <p:cNvPr id="107" name="Google Shape;107;p15"/>
          <p:cNvSpPr/>
          <p:nvPr/>
        </p:nvSpPr>
        <p:spPr>
          <a:xfrm>
            <a:off x="7184461" y="3994593"/>
            <a:ext cx="242100" cy="346200"/>
          </a:xfrm>
          <a:prstGeom prst="downArrow">
            <a:avLst>
              <a:gd fmla="val 18922" name="adj1"/>
              <a:gd fmla="val 5423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txBox="1"/>
          <p:nvPr/>
        </p:nvSpPr>
        <p:spPr>
          <a:xfrm>
            <a:off x="383225" y="3194488"/>
            <a:ext cx="33006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Roboto"/>
                <a:ea typeface="Roboto"/>
                <a:cs typeface="Roboto"/>
                <a:sym typeface="Roboto"/>
              </a:rPr>
              <a:t>Performance improvement (comparison to baseline)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par>
                                <p:cTn fill="hold" nodeType="with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par>
                                <p:cTn fill="hold" nodeType="with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par>
                                <p:cTn fill="hold" nodeType="with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par>
                                <p:cTn fill="hold" nodeType="with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par>
                                <p:cTn fill="hold" nodeType="with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431675"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EDA</a:t>
            </a:r>
            <a:endParaRPr sz="3600"/>
          </a:p>
        </p:txBody>
      </p:sp>
      <p:sp>
        <p:nvSpPr>
          <p:cNvPr id="114" name="Google Shape;114;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5" name="Google Shape;115;p16"/>
          <p:cNvPicPr preferRelativeResize="0"/>
          <p:nvPr/>
        </p:nvPicPr>
        <p:blipFill>
          <a:blip r:embed="rId3">
            <a:alphaModFix/>
          </a:blip>
          <a:stretch>
            <a:fillRect/>
          </a:stretch>
        </p:blipFill>
        <p:spPr>
          <a:xfrm>
            <a:off x="76600" y="1489825"/>
            <a:ext cx="6567337" cy="2997575"/>
          </a:xfrm>
          <a:prstGeom prst="rect">
            <a:avLst/>
          </a:prstGeom>
          <a:noFill/>
          <a:ln>
            <a:noFill/>
          </a:ln>
        </p:spPr>
      </p:pic>
      <p:sp>
        <p:nvSpPr>
          <p:cNvPr id="116" name="Google Shape;116;p16"/>
          <p:cNvSpPr/>
          <p:nvPr/>
        </p:nvSpPr>
        <p:spPr>
          <a:xfrm>
            <a:off x="5766675" y="1551000"/>
            <a:ext cx="1364100" cy="2119500"/>
          </a:xfrm>
          <a:prstGeom prst="rightBrace">
            <a:avLst>
              <a:gd fmla="val 8333" name="adj1"/>
              <a:gd fmla="val 49543"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117" name="Google Shape;117;p16"/>
          <p:cNvSpPr/>
          <p:nvPr/>
        </p:nvSpPr>
        <p:spPr>
          <a:xfrm>
            <a:off x="6588050" y="3670500"/>
            <a:ext cx="672000" cy="737100"/>
          </a:xfrm>
          <a:prstGeom prst="rightBrace">
            <a:avLst>
              <a:gd fmla="val 8333" name="adj1"/>
              <a:gd fmla="val 49543"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highlight>
                <a:srgbClr val="000000"/>
              </a:highlight>
            </a:endParaRPr>
          </a:p>
        </p:txBody>
      </p:sp>
      <p:sp>
        <p:nvSpPr>
          <p:cNvPr id="118" name="Google Shape;118;p16"/>
          <p:cNvSpPr/>
          <p:nvPr/>
        </p:nvSpPr>
        <p:spPr>
          <a:xfrm>
            <a:off x="7208200" y="2349800"/>
            <a:ext cx="1300923" cy="369501"/>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Continuous</a:t>
            </a:r>
          </a:p>
        </p:txBody>
      </p:sp>
      <p:sp>
        <p:nvSpPr>
          <p:cNvPr id="119" name="Google Shape;119;p16"/>
          <p:cNvSpPr/>
          <p:nvPr/>
        </p:nvSpPr>
        <p:spPr>
          <a:xfrm>
            <a:off x="7350575" y="3778100"/>
            <a:ext cx="863773" cy="36950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Discrete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Clean</a:t>
            </a:r>
            <a:endParaRPr/>
          </a:p>
        </p:txBody>
      </p:sp>
      <p:pic>
        <p:nvPicPr>
          <p:cNvPr id="125" name="Google Shape;125;p17"/>
          <p:cNvPicPr preferRelativeResize="0"/>
          <p:nvPr/>
        </p:nvPicPr>
        <p:blipFill>
          <a:blip r:embed="rId3">
            <a:alphaModFix/>
          </a:blip>
          <a:stretch>
            <a:fillRect/>
          </a:stretch>
        </p:blipFill>
        <p:spPr>
          <a:xfrm>
            <a:off x="384750" y="1729100"/>
            <a:ext cx="444175" cy="1942575"/>
          </a:xfrm>
          <a:prstGeom prst="rect">
            <a:avLst/>
          </a:prstGeom>
          <a:noFill/>
          <a:ln>
            <a:noFill/>
          </a:ln>
        </p:spPr>
      </p:pic>
      <p:pic>
        <p:nvPicPr>
          <p:cNvPr id="126" name="Google Shape;126;p17"/>
          <p:cNvPicPr preferRelativeResize="0"/>
          <p:nvPr/>
        </p:nvPicPr>
        <p:blipFill>
          <a:blip r:embed="rId4">
            <a:alphaModFix/>
          </a:blip>
          <a:stretch>
            <a:fillRect/>
          </a:stretch>
        </p:blipFill>
        <p:spPr>
          <a:xfrm>
            <a:off x="889402" y="1729100"/>
            <a:ext cx="2054061" cy="1942575"/>
          </a:xfrm>
          <a:prstGeom prst="rect">
            <a:avLst/>
          </a:prstGeom>
          <a:noFill/>
          <a:ln>
            <a:noFill/>
          </a:ln>
        </p:spPr>
      </p:pic>
      <p:pic>
        <p:nvPicPr>
          <p:cNvPr id="127" name="Google Shape;127;p17"/>
          <p:cNvPicPr preferRelativeResize="0"/>
          <p:nvPr/>
        </p:nvPicPr>
        <p:blipFill>
          <a:blip r:embed="rId5">
            <a:alphaModFix/>
          </a:blip>
          <a:stretch>
            <a:fillRect/>
          </a:stretch>
        </p:blipFill>
        <p:spPr>
          <a:xfrm>
            <a:off x="3003948" y="1729100"/>
            <a:ext cx="2024744" cy="1942575"/>
          </a:xfrm>
          <a:prstGeom prst="rect">
            <a:avLst/>
          </a:prstGeom>
          <a:noFill/>
          <a:ln>
            <a:noFill/>
          </a:ln>
        </p:spPr>
      </p:pic>
      <p:pic>
        <p:nvPicPr>
          <p:cNvPr id="128" name="Google Shape;128;p17"/>
          <p:cNvPicPr preferRelativeResize="0"/>
          <p:nvPr/>
        </p:nvPicPr>
        <p:blipFill>
          <a:blip r:embed="rId6">
            <a:alphaModFix/>
          </a:blip>
          <a:stretch>
            <a:fillRect/>
          </a:stretch>
        </p:blipFill>
        <p:spPr>
          <a:xfrm>
            <a:off x="5940094" y="1729100"/>
            <a:ext cx="700650" cy="1045925"/>
          </a:xfrm>
          <a:prstGeom prst="rect">
            <a:avLst/>
          </a:prstGeom>
          <a:noFill/>
          <a:ln>
            <a:noFill/>
          </a:ln>
        </p:spPr>
      </p:pic>
      <p:sp>
        <p:nvSpPr>
          <p:cNvPr id="129" name="Google Shape;129;p17"/>
          <p:cNvSpPr/>
          <p:nvPr/>
        </p:nvSpPr>
        <p:spPr>
          <a:xfrm>
            <a:off x="1728374" y="2571750"/>
            <a:ext cx="589654" cy="35157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No data</a:t>
            </a:r>
          </a:p>
        </p:txBody>
      </p:sp>
      <p:sp>
        <p:nvSpPr>
          <p:cNvPr id="130" name="Google Shape;130;p17"/>
          <p:cNvSpPr/>
          <p:nvPr/>
        </p:nvSpPr>
        <p:spPr>
          <a:xfrm>
            <a:off x="6717129" y="2143149"/>
            <a:ext cx="921520" cy="2178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Sequential</a:t>
            </a:r>
          </a:p>
        </p:txBody>
      </p:sp>
      <p:sp>
        <p:nvSpPr>
          <p:cNvPr id="131" name="Google Shape;131;p17"/>
          <p:cNvSpPr/>
          <p:nvPr/>
        </p:nvSpPr>
        <p:spPr>
          <a:xfrm>
            <a:off x="3784949" y="2636600"/>
            <a:ext cx="589654" cy="35157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No data</a:t>
            </a:r>
          </a:p>
        </p:txBody>
      </p:sp>
      <p:pic>
        <p:nvPicPr>
          <p:cNvPr id="132" name="Google Shape;132;p17"/>
          <p:cNvPicPr preferRelativeResize="0"/>
          <p:nvPr/>
        </p:nvPicPr>
        <p:blipFill>
          <a:blip r:embed="rId7">
            <a:alphaModFix/>
          </a:blip>
          <a:stretch>
            <a:fillRect/>
          </a:stretch>
        </p:blipFill>
        <p:spPr>
          <a:xfrm>
            <a:off x="6253890" y="3671675"/>
            <a:ext cx="1901863" cy="1319424"/>
          </a:xfrm>
          <a:prstGeom prst="rect">
            <a:avLst/>
          </a:prstGeom>
          <a:noFill/>
          <a:ln>
            <a:noFill/>
          </a:ln>
        </p:spPr>
      </p:pic>
      <p:sp>
        <p:nvSpPr>
          <p:cNvPr id="133" name="Google Shape;133;p17"/>
          <p:cNvSpPr/>
          <p:nvPr/>
        </p:nvSpPr>
        <p:spPr>
          <a:xfrm>
            <a:off x="1639225" y="1729100"/>
            <a:ext cx="700800" cy="2757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7"/>
          <p:cNvSpPr/>
          <p:nvPr/>
        </p:nvSpPr>
        <p:spPr>
          <a:xfrm>
            <a:off x="3665925" y="1787050"/>
            <a:ext cx="700800" cy="2178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a:off x="6147300" y="1729200"/>
            <a:ext cx="493500" cy="2757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 name="Google Shape;136;p17"/>
          <p:cNvCxnSpPr>
            <a:endCxn id="132" idx="0"/>
          </p:cNvCxnSpPr>
          <p:nvPr/>
        </p:nvCxnSpPr>
        <p:spPr>
          <a:xfrm>
            <a:off x="4469421" y="1825175"/>
            <a:ext cx="2735400" cy="1846500"/>
          </a:xfrm>
          <a:prstGeom prst="straightConnector1">
            <a:avLst/>
          </a:prstGeom>
          <a:noFill/>
          <a:ln cap="flat" cmpd="sng" w="38100">
            <a:solidFill>
              <a:srgbClr val="FF0000"/>
            </a:solidFill>
            <a:prstDash val="solid"/>
            <a:round/>
            <a:headEnd len="med" w="med" type="none"/>
            <a:tailEnd len="med" w="med" type="triangle"/>
          </a:ln>
        </p:spPr>
      </p:cxnSp>
      <p:cxnSp>
        <p:nvCxnSpPr>
          <p:cNvPr id="137" name="Google Shape;137;p17"/>
          <p:cNvCxnSpPr/>
          <p:nvPr/>
        </p:nvCxnSpPr>
        <p:spPr>
          <a:xfrm>
            <a:off x="2492425" y="1936050"/>
            <a:ext cx="3861900" cy="2218200"/>
          </a:xfrm>
          <a:prstGeom prst="straightConnector1">
            <a:avLst/>
          </a:prstGeom>
          <a:noFill/>
          <a:ln cap="flat" cmpd="sng" w="38100">
            <a:solidFill>
              <a:srgbClr val="FF0000"/>
            </a:solidFill>
            <a:prstDash val="solid"/>
            <a:round/>
            <a:headEnd len="med" w="med" type="none"/>
            <a:tailEnd len="med" w="med" type="triangle"/>
          </a:ln>
        </p:spPr>
      </p:cxnSp>
      <p:cxnSp>
        <p:nvCxnSpPr>
          <p:cNvPr id="138" name="Google Shape;138;p17"/>
          <p:cNvCxnSpPr/>
          <p:nvPr/>
        </p:nvCxnSpPr>
        <p:spPr>
          <a:xfrm>
            <a:off x="6640750" y="1721938"/>
            <a:ext cx="716400" cy="19569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Baseline Analysis</a:t>
            </a:r>
            <a:endParaRPr sz="3600"/>
          </a:p>
        </p:txBody>
      </p:sp>
      <p:graphicFrame>
        <p:nvGraphicFramePr>
          <p:cNvPr id="144" name="Google Shape;144;p18"/>
          <p:cNvGraphicFramePr/>
          <p:nvPr/>
        </p:nvGraphicFramePr>
        <p:xfrm>
          <a:off x="1624475" y="1098025"/>
          <a:ext cx="3000000" cy="3000000"/>
        </p:xfrm>
        <a:graphic>
          <a:graphicData uri="http://schemas.openxmlformats.org/drawingml/2006/table">
            <a:tbl>
              <a:tblPr>
                <a:noFill/>
                <a:tableStyleId>{3B0B46E5-6252-46C8-96CE-B6217EF4E722}</a:tableStyleId>
              </a:tblPr>
              <a:tblGrid>
                <a:gridCol w="3926000"/>
                <a:gridCol w="1393300"/>
              </a:tblGrid>
              <a:tr h="286875">
                <a:tc>
                  <a:txBody>
                    <a:bodyPr/>
                    <a:lstStyle/>
                    <a:p>
                      <a:pPr indent="0" lvl="0" marL="0" rtl="0" algn="l">
                        <a:spcBef>
                          <a:spcPts val="0"/>
                        </a:spcBef>
                        <a:spcAft>
                          <a:spcPts val="0"/>
                        </a:spcAft>
                        <a:buNone/>
                      </a:pPr>
                      <a:r>
                        <a:rPr b="1" lang="en" sz="1200"/>
                        <a:t>Classifier </a:t>
                      </a:r>
                      <a:endParaRPr b="1" sz="1200"/>
                    </a:p>
                  </a:txBody>
                  <a:tcPr marT="91425" marB="91425" marR="91425" marL="91425">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b="1" lang="en" sz="1200"/>
                        <a:t>Accuracy</a:t>
                      </a:r>
                      <a:endParaRPr b="1" sz="1200"/>
                    </a:p>
                  </a:txBody>
                  <a:tcPr marT="91425" marB="91425" marR="91425" marL="91425">
                    <a:lnB cap="flat" cmpd="sng" w="9525">
                      <a:solidFill>
                        <a:srgbClr val="9E9E9E"/>
                      </a:solidFill>
                      <a:prstDash val="solid"/>
                      <a:round/>
                      <a:headEnd len="sm" w="sm" type="none"/>
                      <a:tailEnd len="sm" w="sm" type="none"/>
                    </a:lnB>
                    <a:solidFill>
                      <a:schemeClr val="dk1"/>
                    </a:solidFill>
                  </a:tcPr>
                </a:tc>
              </a:tr>
              <a:tr h="264900">
                <a:tc>
                  <a:txBody>
                    <a:bodyPr/>
                    <a:lstStyle/>
                    <a:p>
                      <a:pPr indent="0" lvl="0" marL="0" rtl="0" algn="l">
                        <a:spcBef>
                          <a:spcPts val="0"/>
                        </a:spcBef>
                        <a:spcAft>
                          <a:spcPts val="0"/>
                        </a:spcAft>
                        <a:buNone/>
                      </a:pPr>
                      <a:r>
                        <a:rPr lang="en" sz="1200"/>
                        <a:t>Support Vector Machine (SVM)  Un-normalized</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200"/>
                        <a:t>0.8488</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r>
              <a:tr h="264900">
                <a:tc>
                  <a:txBody>
                    <a:bodyPr/>
                    <a:lstStyle/>
                    <a:p>
                      <a:pPr indent="0" lvl="0" marL="0" rtl="0" algn="l">
                        <a:spcBef>
                          <a:spcPts val="0"/>
                        </a:spcBef>
                        <a:spcAft>
                          <a:spcPts val="0"/>
                        </a:spcAft>
                        <a:buNone/>
                      </a:pPr>
                      <a:r>
                        <a:rPr lang="en" sz="1200"/>
                        <a:t>Random Forest</a:t>
                      </a:r>
                      <a:endParaRPr sz="1200"/>
                    </a:p>
                  </a:txBody>
                  <a:tcPr marT="91425" marB="91425" marR="91425" marL="91425">
                    <a:lnT cap="flat" cmpd="sng" w="9525">
                      <a:solidFill>
                        <a:srgbClr val="9E9E9E"/>
                      </a:solidFill>
                      <a:prstDash val="solid"/>
                      <a:round/>
                      <a:headEnd len="sm" w="sm" type="none"/>
                      <a:tailEnd len="sm" w="sm" type="none"/>
                    </a:lnT>
                    <a:lnB cap="flat" cmpd="sng" w="9525">
                      <a:solidFill>
                        <a:srgbClr val="666666"/>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200"/>
                        <a:t>0.8208</a:t>
                      </a:r>
                      <a:endParaRPr sz="1200"/>
                    </a:p>
                  </a:txBody>
                  <a:tcPr marT="91425" marB="91425" marR="91425" marL="91425">
                    <a:lnT cap="flat" cmpd="sng" w="9525">
                      <a:solidFill>
                        <a:srgbClr val="9E9E9E"/>
                      </a:solidFill>
                      <a:prstDash val="solid"/>
                      <a:round/>
                      <a:headEnd len="sm" w="sm" type="none"/>
                      <a:tailEnd len="sm" w="sm" type="none"/>
                    </a:lnT>
                    <a:lnB cap="flat" cmpd="sng" w="9525">
                      <a:solidFill>
                        <a:srgbClr val="666666"/>
                      </a:solidFill>
                      <a:prstDash val="solid"/>
                      <a:round/>
                      <a:headEnd len="sm" w="sm" type="none"/>
                      <a:tailEnd len="sm" w="sm" type="none"/>
                    </a:lnB>
                    <a:solidFill>
                      <a:schemeClr val="dk1"/>
                    </a:solidFill>
                  </a:tcPr>
                </a:tc>
              </a:tr>
              <a:tr h="363825">
                <a:tc>
                  <a:txBody>
                    <a:bodyPr/>
                    <a:lstStyle/>
                    <a:p>
                      <a:pPr indent="0" lvl="0" marL="0" rtl="0" algn="l">
                        <a:spcBef>
                          <a:spcPts val="0"/>
                        </a:spcBef>
                        <a:spcAft>
                          <a:spcPts val="0"/>
                        </a:spcAft>
                        <a:buNone/>
                      </a:pPr>
                      <a:r>
                        <a:rPr lang="en" sz="1200"/>
                        <a:t>Decision Tree</a:t>
                      </a:r>
                      <a:endParaRPr sz="1200"/>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200"/>
                        <a:t>0.7923</a:t>
                      </a:r>
                      <a:endParaRPr sz="1200"/>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chemeClr val="dk1"/>
                    </a:solidFill>
                  </a:tcPr>
                </a:tc>
              </a:tr>
              <a:tr h="303725">
                <a:tc>
                  <a:txBody>
                    <a:bodyPr/>
                    <a:lstStyle/>
                    <a:p>
                      <a:pPr indent="0" lvl="0" marL="0" rtl="0" algn="l">
                        <a:spcBef>
                          <a:spcPts val="0"/>
                        </a:spcBef>
                        <a:spcAft>
                          <a:spcPts val="0"/>
                        </a:spcAft>
                        <a:buNone/>
                      </a:pPr>
                      <a:r>
                        <a:rPr lang="en" sz="1200">
                          <a:solidFill>
                            <a:srgbClr val="666666"/>
                          </a:solidFill>
                        </a:rPr>
                        <a:t>K-Nearest Neighbors</a:t>
                      </a:r>
                      <a:endParaRPr sz="1200">
                        <a:solidFill>
                          <a:srgbClr val="666666"/>
                        </a:solidFill>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200">
                          <a:solidFill>
                            <a:srgbClr val="666666"/>
                          </a:solidFill>
                        </a:rPr>
                        <a:t>0.7919</a:t>
                      </a:r>
                      <a:endParaRPr sz="1200">
                        <a:solidFill>
                          <a:srgbClr val="666666"/>
                        </a:solidFill>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chemeClr val="dk1"/>
                    </a:solidFill>
                  </a:tcPr>
                </a:tc>
              </a:tr>
              <a:tr h="303725">
                <a:tc>
                  <a:txBody>
                    <a:bodyPr/>
                    <a:lstStyle/>
                    <a:p>
                      <a:pPr indent="0" lvl="0" marL="0" rtl="0" algn="l">
                        <a:spcBef>
                          <a:spcPts val="0"/>
                        </a:spcBef>
                        <a:spcAft>
                          <a:spcPts val="0"/>
                        </a:spcAft>
                        <a:buNone/>
                      </a:pPr>
                      <a:r>
                        <a:rPr lang="en" sz="1200">
                          <a:solidFill>
                            <a:srgbClr val="666666"/>
                          </a:solidFill>
                        </a:rPr>
                        <a:t>Logistic Regression</a:t>
                      </a:r>
                      <a:endParaRPr sz="1200">
                        <a:solidFill>
                          <a:srgbClr val="666666"/>
                        </a:solidFill>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200">
                          <a:solidFill>
                            <a:srgbClr val="666666"/>
                          </a:solidFill>
                        </a:rPr>
                        <a:t>0.6759</a:t>
                      </a:r>
                      <a:endParaRPr sz="1200">
                        <a:solidFill>
                          <a:srgbClr val="666666"/>
                        </a:solidFill>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chemeClr val="dk1"/>
                    </a:solidFill>
                  </a:tcPr>
                </a:tc>
              </a:tr>
              <a:tr h="303725">
                <a:tc>
                  <a:txBody>
                    <a:bodyPr/>
                    <a:lstStyle/>
                    <a:p>
                      <a:pPr indent="0" lvl="0" marL="0" rtl="0" algn="l">
                        <a:spcBef>
                          <a:spcPts val="0"/>
                        </a:spcBef>
                        <a:spcAft>
                          <a:spcPts val="0"/>
                        </a:spcAft>
                        <a:buNone/>
                      </a:pPr>
                      <a:r>
                        <a:rPr lang="en" sz="1200">
                          <a:solidFill>
                            <a:srgbClr val="666666"/>
                          </a:solidFill>
                        </a:rPr>
                        <a:t>Support Vector Model (SVM) Normalized</a:t>
                      </a:r>
                      <a:endParaRPr sz="1200">
                        <a:solidFill>
                          <a:srgbClr val="666666"/>
                        </a:solidFill>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200">
                          <a:solidFill>
                            <a:srgbClr val="666666"/>
                          </a:solidFill>
                        </a:rPr>
                        <a:t>0.6232</a:t>
                      </a:r>
                      <a:endParaRPr sz="1200">
                        <a:solidFill>
                          <a:srgbClr val="666666"/>
                        </a:solidFill>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chemeClr val="dk1"/>
                    </a:solidFill>
                  </a:tcPr>
                </a:tc>
              </a:tr>
              <a:tr h="303725">
                <a:tc>
                  <a:txBody>
                    <a:bodyPr/>
                    <a:lstStyle/>
                    <a:p>
                      <a:pPr indent="0" lvl="0" marL="0" rtl="0" algn="l">
                        <a:spcBef>
                          <a:spcPts val="0"/>
                        </a:spcBef>
                        <a:spcAft>
                          <a:spcPts val="0"/>
                        </a:spcAft>
                        <a:buNone/>
                      </a:pPr>
                      <a:r>
                        <a:rPr lang="en" sz="1200">
                          <a:solidFill>
                            <a:srgbClr val="666666"/>
                          </a:solidFill>
                        </a:rPr>
                        <a:t>Gaussian Naive Bayes</a:t>
                      </a:r>
                      <a:endParaRPr sz="1200">
                        <a:solidFill>
                          <a:srgbClr val="666666"/>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200">
                          <a:solidFill>
                            <a:srgbClr val="666666"/>
                          </a:solidFill>
                        </a:rPr>
                        <a:t>0.5983</a:t>
                      </a:r>
                      <a:endParaRPr sz="1200">
                        <a:solidFill>
                          <a:srgbClr val="666666"/>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r>
            </a:tbl>
          </a:graphicData>
        </a:graphic>
      </p:graphicFrame>
      <p:sp>
        <p:nvSpPr>
          <p:cNvPr id="145" name="Google Shape;145;p18"/>
          <p:cNvSpPr/>
          <p:nvPr/>
        </p:nvSpPr>
        <p:spPr>
          <a:xfrm>
            <a:off x="1624475" y="1461850"/>
            <a:ext cx="5319300" cy="1091400"/>
          </a:xfrm>
          <a:prstGeom prst="roundRect">
            <a:avLst>
              <a:gd fmla="val 16667" name="adj"/>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6" name="Google Shape;146;p18"/>
          <p:cNvSpPr txBox="1"/>
          <p:nvPr/>
        </p:nvSpPr>
        <p:spPr>
          <a:xfrm>
            <a:off x="7132750" y="1705225"/>
            <a:ext cx="2318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Minimal hyperparameter tuning &amp; no Feature Engineering</a:t>
            </a:r>
            <a:endParaRPr b="1"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Google Shape;151;p19"/>
          <p:cNvPicPr preferRelativeResize="0"/>
          <p:nvPr/>
        </p:nvPicPr>
        <p:blipFill>
          <a:blip r:embed="rId3">
            <a:alphaModFix/>
          </a:blip>
          <a:stretch>
            <a:fillRect/>
          </a:stretch>
        </p:blipFill>
        <p:spPr>
          <a:xfrm>
            <a:off x="5893098" y="3155111"/>
            <a:ext cx="2798713" cy="1073839"/>
          </a:xfrm>
          <a:prstGeom prst="rect">
            <a:avLst/>
          </a:prstGeom>
          <a:noFill/>
          <a:ln>
            <a:noFill/>
          </a:ln>
        </p:spPr>
      </p:pic>
      <p:sp>
        <p:nvSpPr>
          <p:cNvPr id="152" name="Google Shape;152;p19"/>
          <p:cNvSpPr txBox="1"/>
          <p:nvPr/>
        </p:nvSpPr>
        <p:spPr>
          <a:xfrm>
            <a:off x="5902131" y="2924882"/>
            <a:ext cx="1303800" cy="2301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Soil Features</a:t>
            </a:r>
            <a:endParaRPr>
              <a:solidFill>
                <a:srgbClr val="FF0000"/>
              </a:solidFill>
              <a:latin typeface="Roboto"/>
              <a:ea typeface="Roboto"/>
              <a:cs typeface="Roboto"/>
              <a:sym typeface="Roboto"/>
            </a:endParaRPr>
          </a:p>
        </p:txBody>
      </p:sp>
      <p:sp>
        <p:nvSpPr>
          <p:cNvPr id="153" name="Google Shape;153;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 Engineering - Categorization</a:t>
            </a:r>
            <a:endParaRPr/>
          </a:p>
        </p:txBody>
      </p:sp>
      <p:pic>
        <p:nvPicPr>
          <p:cNvPr id="154" name="Google Shape;154;p19"/>
          <p:cNvPicPr preferRelativeResize="0"/>
          <p:nvPr/>
        </p:nvPicPr>
        <p:blipFill>
          <a:blip r:embed="rId4">
            <a:alphaModFix/>
          </a:blip>
          <a:stretch>
            <a:fillRect/>
          </a:stretch>
        </p:blipFill>
        <p:spPr>
          <a:xfrm>
            <a:off x="83100" y="1343025"/>
            <a:ext cx="4184100" cy="1527228"/>
          </a:xfrm>
          <a:prstGeom prst="rect">
            <a:avLst/>
          </a:prstGeom>
          <a:noFill/>
          <a:ln>
            <a:noFill/>
          </a:ln>
        </p:spPr>
      </p:pic>
      <p:sp>
        <p:nvSpPr>
          <p:cNvPr id="155" name="Google Shape;155;p19"/>
          <p:cNvSpPr/>
          <p:nvPr/>
        </p:nvSpPr>
        <p:spPr>
          <a:xfrm>
            <a:off x="232625" y="1475800"/>
            <a:ext cx="407400" cy="6297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9"/>
          <p:cNvSpPr/>
          <p:nvPr/>
        </p:nvSpPr>
        <p:spPr>
          <a:xfrm>
            <a:off x="659225" y="1475800"/>
            <a:ext cx="167400" cy="6297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
          <p:cNvSpPr/>
          <p:nvPr/>
        </p:nvSpPr>
        <p:spPr>
          <a:xfrm>
            <a:off x="1050640" y="1475800"/>
            <a:ext cx="244800" cy="6297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9"/>
          <p:cNvSpPr/>
          <p:nvPr/>
        </p:nvSpPr>
        <p:spPr>
          <a:xfrm>
            <a:off x="1295440" y="1475800"/>
            <a:ext cx="167400" cy="6297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p:nvPr/>
        </p:nvSpPr>
        <p:spPr>
          <a:xfrm>
            <a:off x="1458611" y="1471442"/>
            <a:ext cx="167400" cy="629700"/>
          </a:xfrm>
          <a:prstGeom prst="roundRect">
            <a:avLst>
              <a:gd fmla="val 15949"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txBox="1"/>
          <p:nvPr/>
        </p:nvSpPr>
        <p:spPr>
          <a:xfrm>
            <a:off x="1387925" y="4321275"/>
            <a:ext cx="7659900" cy="810600"/>
          </a:xfrm>
          <a:prstGeom prst="rect">
            <a:avLst/>
          </a:prstGeom>
          <a:solidFill>
            <a:schemeClr val="dk1"/>
          </a:solidFill>
          <a:ln cap="flat" cmpd="sng" w="9525">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latin typeface="Roboto"/>
                <a:ea typeface="Roboto"/>
                <a:cs typeface="Roboto"/>
                <a:sym typeface="Roboto"/>
              </a:rPr>
              <a:t>Improvement (Max delta)</a:t>
            </a:r>
            <a:r>
              <a:rPr lang="en" sz="1000">
                <a:latin typeface="Roboto"/>
                <a:ea typeface="Roboto"/>
                <a:cs typeface="Roboto"/>
                <a:sym typeface="Roboto"/>
              </a:rPr>
              <a:t>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Random Forest: 0.8208 (baseline) -&gt; 0.8302 (no bagging) -&gt; N/A (w/ bagging) -&gt; 0.8543 (w/ hyperparameter tuning)= </a:t>
            </a:r>
            <a:r>
              <a:rPr b="1" lang="en" sz="1000">
                <a:solidFill>
                  <a:srgbClr val="0000FF"/>
                </a:solidFill>
                <a:latin typeface="Roboto"/>
                <a:ea typeface="Roboto"/>
                <a:cs typeface="Roboto"/>
                <a:sym typeface="Roboto"/>
              </a:rPr>
              <a:t>+ 3.35%</a:t>
            </a:r>
            <a:endParaRPr b="1" sz="1000">
              <a:solidFill>
                <a:srgbClr val="0000FF"/>
              </a:solidFill>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SVM: 		0.8488 (baseline) -&gt; 0.8492(no bagging) -&gt; 0.8415(w/ bagging) </a:t>
            </a:r>
            <a:r>
              <a:rPr lang="en" sz="1000">
                <a:latin typeface="Roboto"/>
                <a:ea typeface="Roboto"/>
                <a:cs typeface="Roboto"/>
                <a:sym typeface="Roboto"/>
              </a:rPr>
              <a:t>-&gt; 0.8611 (w/ hyperparameter tuning) </a:t>
            </a:r>
            <a:r>
              <a:rPr lang="en" sz="1000">
                <a:latin typeface="Roboto"/>
                <a:ea typeface="Roboto"/>
                <a:cs typeface="Roboto"/>
                <a:sym typeface="Roboto"/>
              </a:rPr>
              <a:t>= </a:t>
            </a:r>
            <a:r>
              <a:rPr b="1" lang="en" sz="1000">
                <a:solidFill>
                  <a:srgbClr val="0000FF"/>
                </a:solidFill>
                <a:latin typeface="Roboto"/>
                <a:ea typeface="Roboto"/>
                <a:cs typeface="Roboto"/>
                <a:sym typeface="Roboto"/>
              </a:rPr>
              <a:t>+ 1.23%</a:t>
            </a:r>
            <a:endParaRPr b="1" sz="1000">
              <a:solidFill>
                <a:srgbClr val="0000FF"/>
              </a:solidFill>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Decision Tree:</a:t>
            </a:r>
            <a:r>
              <a:rPr lang="en" sz="1000">
                <a:latin typeface="Roboto"/>
                <a:ea typeface="Roboto"/>
                <a:cs typeface="Roboto"/>
                <a:sym typeface="Roboto"/>
              </a:rPr>
              <a:t>	0.7923 (baseline) -&gt; 0.7897(no bagging) -&gt; 0.8646 (w/ Adaboost) -&gt; </a:t>
            </a:r>
            <a:r>
              <a:rPr b="1" lang="en" sz="1000">
                <a:latin typeface="Roboto"/>
                <a:ea typeface="Roboto"/>
                <a:cs typeface="Roboto"/>
                <a:sym typeface="Roboto"/>
              </a:rPr>
              <a:t>0.8560</a:t>
            </a:r>
            <a:r>
              <a:rPr lang="en" sz="1000">
                <a:latin typeface="Roboto"/>
                <a:ea typeface="Roboto"/>
                <a:cs typeface="Roboto"/>
                <a:sym typeface="Roboto"/>
              </a:rPr>
              <a:t> (w/ hyperparameter tuning) = </a:t>
            </a:r>
            <a:r>
              <a:rPr b="1" lang="en" sz="1000">
                <a:solidFill>
                  <a:srgbClr val="0000FF"/>
                </a:solidFill>
                <a:latin typeface="Roboto"/>
                <a:ea typeface="Roboto"/>
                <a:cs typeface="Roboto"/>
                <a:sym typeface="Roboto"/>
              </a:rPr>
              <a:t>+ 7.23%</a:t>
            </a:r>
            <a:endParaRPr b="1" sz="1000">
              <a:solidFill>
                <a:srgbClr val="0000FF"/>
              </a:solidFill>
              <a:latin typeface="Roboto"/>
              <a:ea typeface="Roboto"/>
              <a:cs typeface="Roboto"/>
              <a:sym typeface="Roboto"/>
            </a:endParaRPr>
          </a:p>
          <a:p>
            <a:pPr indent="0" lvl="0" marL="0" rtl="0" algn="l">
              <a:spcBef>
                <a:spcPts val="0"/>
              </a:spcBef>
              <a:spcAft>
                <a:spcPts val="0"/>
              </a:spcAft>
              <a:buNone/>
            </a:pPr>
            <a:r>
              <a:t/>
            </a:r>
            <a:endParaRPr i="1" sz="1000">
              <a:latin typeface="Roboto"/>
              <a:ea typeface="Roboto"/>
              <a:cs typeface="Roboto"/>
              <a:sym typeface="Roboto"/>
            </a:endParaRPr>
          </a:p>
          <a:p>
            <a:pPr indent="0" lvl="0" marL="0" rtl="0" algn="l">
              <a:spcBef>
                <a:spcPts val="0"/>
              </a:spcBef>
              <a:spcAft>
                <a:spcPts val="0"/>
              </a:spcAft>
              <a:buNone/>
            </a:pPr>
            <a:r>
              <a:t/>
            </a:r>
            <a:endParaRPr sz="1000">
              <a:solidFill>
                <a:srgbClr val="00FF00"/>
              </a:solidFill>
              <a:latin typeface="Roboto"/>
              <a:ea typeface="Roboto"/>
              <a:cs typeface="Roboto"/>
              <a:sym typeface="Roboto"/>
            </a:endParaRPr>
          </a:p>
        </p:txBody>
      </p:sp>
      <p:sp>
        <p:nvSpPr>
          <p:cNvPr id="161" name="Google Shape;161;p19"/>
          <p:cNvSpPr/>
          <p:nvPr/>
        </p:nvSpPr>
        <p:spPr>
          <a:xfrm>
            <a:off x="6824712" y="3259692"/>
            <a:ext cx="644700" cy="1494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p:nvPr/>
        </p:nvSpPr>
        <p:spPr>
          <a:xfrm>
            <a:off x="6700062" y="3993671"/>
            <a:ext cx="644700" cy="1080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p:nvPr/>
        </p:nvSpPr>
        <p:spPr>
          <a:xfrm>
            <a:off x="6653179" y="3744599"/>
            <a:ext cx="644700" cy="1494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p:nvPr/>
        </p:nvSpPr>
        <p:spPr>
          <a:xfrm>
            <a:off x="7709394" y="3723908"/>
            <a:ext cx="305100" cy="149400"/>
          </a:xfrm>
          <a:prstGeom prst="roundRect">
            <a:avLst>
              <a:gd fmla="val 16667" name="adj"/>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5" name="Google Shape;165;p19"/>
          <p:cNvSpPr/>
          <p:nvPr/>
        </p:nvSpPr>
        <p:spPr>
          <a:xfrm>
            <a:off x="8337861" y="3301564"/>
            <a:ext cx="244800" cy="108000"/>
          </a:xfrm>
          <a:prstGeom prst="roundRect">
            <a:avLst>
              <a:gd fmla="val 16667" name="adj"/>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
          <p:cNvSpPr/>
          <p:nvPr/>
        </p:nvSpPr>
        <p:spPr>
          <a:xfrm>
            <a:off x="7709394" y="3537431"/>
            <a:ext cx="305100" cy="108000"/>
          </a:xfrm>
          <a:prstGeom prst="roundRect">
            <a:avLst>
              <a:gd fmla="val 16667" name="adj"/>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9"/>
          <p:cNvSpPr/>
          <p:nvPr/>
        </p:nvSpPr>
        <p:spPr>
          <a:xfrm>
            <a:off x="7760667" y="3972981"/>
            <a:ext cx="305100" cy="149400"/>
          </a:xfrm>
          <a:prstGeom prst="roundRect">
            <a:avLst>
              <a:gd fmla="val 16667" name="adj"/>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pic>
        <p:nvPicPr>
          <p:cNvPr id="168" name="Google Shape;168;p19"/>
          <p:cNvPicPr preferRelativeResize="0"/>
          <p:nvPr/>
        </p:nvPicPr>
        <p:blipFill>
          <a:blip r:embed="rId5">
            <a:alphaModFix/>
          </a:blip>
          <a:stretch>
            <a:fillRect/>
          </a:stretch>
        </p:blipFill>
        <p:spPr>
          <a:xfrm>
            <a:off x="6181838" y="1153158"/>
            <a:ext cx="2221225" cy="970190"/>
          </a:xfrm>
          <a:prstGeom prst="rect">
            <a:avLst/>
          </a:prstGeom>
          <a:noFill/>
          <a:ln>
            <a:noFill/>
          </a:ln>
        </p:spPr>
      </p:pic>
      <p:sp>
        <p:nvSpPr>
          <p:cNvPr id="169" name="Google Shape;169;p19"/>
          <p:cNvSpPr/>
          <p:nvPr/>
        </p:nvSpPr>
        <p:spPr>
          <a:xfrm>
            <a:off x="4537175" y="1577450"/>
            <a:ext cx="1223100" cy="326700"/>
          </a:xfrm>
          <a:prstGeom prst="rightArrow">
            <a:avLst>
              <a:gd fmla="val 50000" name="adj1"/>
              <a:gd fmla="val 500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50">
                <a:solidFill>
                  <a:schemeClr val="dk1"/>
                </a:solidFill>
              </a:rPr>
              <a:t>Error Analysis</a:t>
            </a:r>
            <a:endParaRPr sz="1050"/>
          </a:p>
        </p:txBody>
      </p:sp>
      <p:sp>
        <p:nvSpPr>
          <p:cNvPr id="170" name="Google Shape;170;p19"/>
          <p:cNvSpPr/>
          <p:nvPr/>
        </p:nvSpPr>
        <p:spPr>
          <a:xfrm rot="5400000">
            <a:off x="7087600" y="2228325"/>
            <a:ext cx="917700" cy="834300"/>
          </a:xfrm>
          <a:prstGeom prst="rightArrow">
            <a:avLst>
              <a:gd fmla="val 50000" name="adj1"/>
              <a:gd fmla="val 500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50">
                <a:solidFill>
                  <a:schemeClr val="dk1"/>
                </a:solidFill>
              </a:rPr>
              <a:t>Adding Features</a:t>
            </a:r>
            <a:endParaRPr sz="1050"/>
          </a:p>
        </p:txBody>
      </p:sp>
      <p:sp>
        <p:nvSpPr>
          <p:cNvPr id="171" name="Google Shape;171;p19"/>
          <p:cNvSpPr/>
          <p:nvPr/>
        </p:nvSpPr>
        <p:spPr>
          <a:xfrm>
            <a:off x="6287625" y="1274450"/>
            <a:ext cx="459600" cy="2301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 Engineering - </a:t>
            </a:r>
            <a:r>
              <a:rPr lang="en"/>
              <a:t>Feature Reduction</a:t>
            </a:r>
            <a:endParaRPr/>
          </a:p>
        </p:txBody>
      </p:sp>
      <p:sp>
        <p:nvSpPr>
          <p:cNvPr id="177" name="Google Shape;177;p20"/>
          <p:cNvSpPr txBox="1"/>
          <p:nvPr>
            <p:ph idx="1" type="body"/>
          </p:nvPr>
        </p:nvSpPr>
        <p:spPr>
          <a:xfrm>
            <a:off x="2923800" y="1540550"/>
            <a:ext cx="5728800" cy="3078900"/>
          </a:xfrm>
          <a:prstGeom prst="rect">
            <a:avLst/>
          </a:prstGeom>
        </p:spPr>
        <p:txBody>
          <a:bodyPr anchorCtr="0" anchor="t" bIns="91425" lIns="91425" spcFirstLastPara="1" rIns="91425" wrap="square" tIns="91425">
            <a:noAutofit/>
          </a:bodyPr>
          <a:lstStyle/>
          <a:p>
            <a:pPr indent="-295275" lvl="0" marL="457200" rtl="0" algn="l">
              <a:spcBef>
                <a:spcPts val="1100"/>
              </a:spcBef>
              <a:spcAft>
                <a:spcPts val="0"/>
              </a:spcAft>
              <a:buClr>
                <a:schemeClr val="dk1"/>
              </a:buClr>
              <a:buSzPts val="1050"/>
              <a:buFont typeface="Arial"/>
              <a:buChar char="●"/>
            </a:pPr>
            <a:r>
              <a:rPr lang="en" sz="1050">
                <a:latin typeface="Arial"/>
                <a:ea typeface="Arial"/>
                <a:cs typeface="Arial"/>
                <a:sym typeface="Arial"/>
              </a:rPr>
              <a:t>'Horizontal_Distance_To_Hydrology'</a:t>
            </a:r>
            <a:endParaRPr sz="1050">
              <a:latin typeface="Arial"/>
              <a:ea typeface="Arial"/>
              <a:cs typeface="Arial"/>
              <a:sym typeface="Arial"/>
            </a:endParaRPr>
          </a:p>
          <a:p>
            <a:pPr indent="-295275" lvl="0" marL="457200" rtl="0" algn="l">
              <a:spcBef>
                <a:spcPts val="0"/>
              </a:spcBef>
              <a:spcAft>
                <a:spcPts val="0"/>
              </a:spcAft>
              <a:buClr>
                <a:schemeClr val="dk1"/>
              </a:buClr>
              <a:buSzPts val="1050"/>
              <a:buFont typeface="Arial"/>
              <a:buChar char="●"/>
            </a:pPr>
            <a:r>
              <a:rPr lang="en" sz="1050">
                <a:latin typeface="Arial"/>
                <a:ea typeface="Arial"/>
                <a:cs typeface="Arial"/>
                <a:sym typeface="Arial"/>
              </a:rPr>
              <a:t>'Vertical_Distance_To_Hydrology' </a:t>
            </a:r>
            <a:endParaRPr sz="1050">
              <a:latin typeface="Arial"/>
              <a:ea typeface="Arial"/>
              <a:cs typeface="Arial"/>
              <a:sym typeface="Arial"/>
            </a:endParaRPr>
          </a:p>
          <a:p>
            <a:pPr indent="0" lvl="0" marL="0" rtl="0" algn="l">
              <a:spcBef>
                <a:spcPts val="1100"/>
              </a:spcBef>
              <a:spcAft>
                <a:spcPts val="0"/>
              </a:spcAft>
              <a:buNone/>
            </a:pPr>
            <a:r>
              <a:t/>
            </a:r>
            <a:endParaRPr sz="1050">
              <a:latin typeface="Arial"/>
              <a:ea typeface="Arial"/>
              <a:cs typeface="Arial"/>
              <a:sym typeface="Arial"/>
            </a:endParaRPr>
          </a:p>
          <a:p>
            <a:pPr indent="-295275" lvl="0" marL="457200" rtl="0" algn="l">
              <a:spcBef>
                <a:spcPts val="1100"/>
              </a:spcBef>
              <a:spcAft>
                <a:spcPts val="0"/>
              </a:spcAft>
              <a:buClr>
                <a:schemeClr val="dk1"/>
              </a:buClr>
              <a:buSzPts val="1050"/>
              <a:buFont typeface="Arial"/>
              <a:buChar char="●"/>
            </a:pPr>
            <a:r>
              <a:rPr lang="en" sz="1050">
                <a:latin typeface="Arial"/>
                <a:ea typeface="Arial"/>
                <a:cs typeface="Arial"/>
                <a:sym typeface="Arial"/>
              </a:rPr>
              <a:t>'Aspect'</a:t>
            </a:r>
            <a:endParaRPr sz="1050">
              <a:latin typeface="Arial"/>
              <a:ea typeface="Arial"/>
              <a:cs typeface="Arial"/>
              <a:sym typeface="Arial"/>
            </a:endParaRPr>
          </a:p>
          <a:p>
            <a:pPr indent="-295275" lvl="0" marL="457200" rtl="0" algn="l">
              <a:spcBef>
                <a:spcPts val="0"/>
              </a:spcBef>
              <a:spcAft>
                <a:spcPts val="0"/>
              </a:spcAft>
              <a:buClr>
                <a:schemeClr val="dk1"/>
              </a:buClr>
              <a:buSzPts val="1050"/>
              <a:buFont typeface="Arial"/>
              <a:buChar char="●"/>
            </a:pPr>
            <a:r>
              <a:rPr lang="en" sz="1050">
                <a:latin typeface="Arial"/>
                <a:ea typeface="Arial"/>
                <a:cs typeface="Arial"/>
                <a:sym typeface="Arial"/>
              </a:rPr>
              <a:t>‘</a:t>
            </a:r>
            <a:r>
              <a:rPr lang="en" sz="1050">
                <a:latin typeface="Arial"/>
                <a:ea typeface="Arial"/>
                <a:cs typeface="Arial"/>
                <a:sym typeface="Arial"/>
              </a:rPr>
              <a:t>Slope</a:t>
            </a:r>
            <a:r>
              <a:rPr lang="en" sz="1050">
                <a:latin typeface="Arial"/>
                <a:ea typeface="Arial"/>
                <a:cs typeface="Arial"/>
                <a:sym typeface="Arial"/>
              </a:rPr>
              <a:t>'</a:t>
            </a:r>
            <a:endParaRPr sz="1050">
              <a:latin typeface="Arial"/>
              <a:ea typeface="Arial"/>
              <a:cs typeface="Arial"/>
              <a:sym typeface="Arial"/>
            </a:endParaRPr>
          </a:p>
          <a:p>
            <a:pPr indent="-295275" lvl="0" marL="457200" rtl="0" algn="l">
              <a:spcBef>
                <a:spcPts val="0"/>
              </a:spcBef>
              <a:spcAft>
                <a:spcPts val="0"/>
              </a:spcAft>
              <a:buClr>
                <a:schemeClr val="dk1"/>
              </a:buClr>
              <a:buSzPts val="1050"/>
              <a:buFont typeface="Arial"/>
              <a:buChar char="●"/>
            </a:pPr>
            <a:r>
              <a:rPr lang="en" sz="1050">
                <a:latin typeface="Arial"/>
                <a:ea typeface="Arial"/>
                <a:cs typeface="Arial"/>
                <a:sym typeface="Arial"/>
              </a:rPr>
              <a:t>'Hillshade_9am'</a:t>
            </a:r>
            <a:endParaRPr sz="1050">
              <a:latin typeface="Arial"/>
              <a:ea typeface="Arial"/>
              <a:cs typeface="Arial"/>
              <a:sym typeface="Arial"/>
            </a:endParaRPr>
          </a:p>
          <a:p>
            <a:pPr indent="-295275" lvl="0" marL="457200" rtl="0" algn="l">
              <a:spcBef>
                <a:spcPts val="0"/>
              </a:spcBef>
              <a:spcAft>
                <a:spcPts val="0"/>
              </a:spcAft>
              <a:buClr>
                <a:schemeClr val="dk1"/>
              </a:buClr>
              <a:buSzPts val="1050"/>
              <a:buFont typeface="Arial"/>
              <a:buChar char="●"/>
            </a:pPr>
            <a:r>
              <a:rPr lang="en" sz="1050">
                <a:latin typeface="Arial"/>
                <a:ea typeface="Arial"/>
                <a:cs typeface="Arial"/>
                <a:sym typeface="Arial"/>
              </a:rPr>
              <a:t>'Hillshade_Noon'</a:t>
            </a:r>
            <a:endParaRPr sz="1050">
              <a:latin typeface="Arial"/>
              <a:ea typeface="Arial"/>
              <a:cs typeface="Arial"/>
              <a:sym typeface="Arial"/>
            </a:endParaRPr>
          </a:p>
          <a:p>
            <a:pPr indent="-295275" lvl="0" marL="457200" rtl="0" algn="l">
              <a:spcBef>
                <a:spcPts val="0"/>
              </a:spcBef>
              <a:spcAft>
                <a:spcPts val="0"/>
              </a:spcAft>
              <a:buClr>
                <a:schemeClr val="dk1"/>
              </a:buClr>
              <a:buSzPts val="1050"/>
              <a:buFont typeface="Arial"/>
              <a:buChar char="●"/>
            </a:pPr>
            <a:r>
              <a:rPr lang="en" sz="1050">
                <a:latin typeface="Arial"/>
                <a:ea typeface="Arial"/>
                <a:cs typeface="Arial"/>
                <a:sym typeface="Arial"/>
              </a:rPr>
              <a:t>'Hillshade_3pm' </a:t>
            </a:r>
            <a:endParaRPr sz="1050">
              <a:latin typeface="Arial"/>
              <a:ea typeface="Arial"/>
              <a:cs typeface="Arial"/>
              <a:sym typeface="Arial"/>
            </a:endParaRPr>
          </a:p>
          <a:p>
            <a:pPr indent="0" lvl="0" marL="0" rtl="0" algn="l">
              <a:spcBef>
                <a:spcPts val="700"/>
              </a:spcBef>
              <a:spcAft>
                <a:spcPts val="1600"/>
              </a:spcAft>
              <a:buNone/>
            </a:pPr>
            <a:r>
              <a:t/>
            </a:r>
            <a:endParaRPr/>
          </a:p>
        </p:txBody>
      </p:sp>
      <p:pic>
        <p:nvPicPr>
          <p:cNvPr id="178" name="Google Shape;178;p20"/>
          <p:cNvPicPr preferRelativeResize="0"/>
          <p:nvPr/>
        </p:nvPicPr>
        <p:blipFill>
          <a:blip r:embed="rId3">
            <a:alphaModFix/>
          </a:blip>
          <a:stretch>
            <a:fillRect/>
          </a:stretch>
        </p:blipFill>
        <p:spPr>
          <a:xfrm>
            <a:off x="487575" y="1337425"/>
            <a:ext cx="2817225" cy="2678025"/>
          </a:xfrm>
          <a:prstGeom prst="rect">
            <a:avLst/>
          </a:prstGeom>
          <a:noFill/>
          <a:ln>
            <a:noFill/>
          </a:ln>
        </p:spPr>
      </p:pic>
      <p:sp>
        <p:nvSpPr>
          <p:cNvPr id="179" name="Google Shape;179;p20"/>
          <p:cNvSpPr/>
          <p:nvPr/>
        </p:nvSpPr>
        <p:spPr>
          <a:xfrm>
            <a:off x="1913911" y="3028206"/>
            <a:ext cx="280200" cy="199500"/>
          </a:xfrm>
          <a:prstGeom prst="roundRect">
            <a:avLst>
              <a:gd fmla="val 16667" name="adj"/>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80" name="Google Shape;180;p20"/>
          <p:cNvSpPr/>
          <p:nvPr/>
        </p:nvSpPr>
        <p:spPr>
          <a:xfrm>
            <a:off x="2384530" y="3461823"/>
            <a:ext cx="358200" cy="3486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
          <p:cNvSpPr/>
          <p:nvPr/>
        </p:nvSpPr>
        <p:spPr>
          <a:xfrm>
            <a:off x="2146228" y="3461825"/>
            <a:ext cx="108300" cy="3486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p:nvPr/>
        </p:nvSpPr>
        <p:spPr>
          <a:xfrm>
            <a:off x="5680175" y="1780575"/>
            <a:ext cx="1423800" cy="326700"/>
          </a:xfrm>
          <a:prstGeom prst="rightArrow">
            <a:avLst>
              <a:gd fmla="val 50000" name="adj1"/>
              <a:gd fmla="val 500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50">
                <a:solidFill>
                  <a:schemeClr val="dk1"/>
                </a:solidFill>
              </a:rPr>
              <a:t>1-component PCA</a:t>
            </a:r>
            <a:endParaRPr sz="1050"/>
          </a:p>
        </p:txBody>
      </p:sp>
      <p:sp>
        <p:nvSpPr>
          <p:cNvPr id="183" name="Google Shape;183;p20"/>
          <p:cNvSpPr txBox="1"/>
          <p:nvPr/>
        </p:nvSpPr>
        <p:spPr>
          <a:xfrm>
            <a:off x="7103975" y="1614375"/>
            <a:ext cx="3000000" cy="2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700"/>
              </a:spcAft>
              <a:buNone/>
            </a:pPr>
            <a:r>
              <a:rPr lang="en" sz="1050">
                <a:solidFill>
                  <a:schemeClr val="dk1"/>
                </a:solidFill>
              </a:rPr>
              <a:t>'Distance_To_Hydrology'</a:t>
            </a:r>
            <a:endParaRPr/>
          </a:p>
        </p:txBody>
      </p:sp>
      <p:sp>
        <p:nvSpPr>
          <p:cNvPr id="184" name="Google Shape;184;p20"/>
          <p:cNvSpPr/>
          <p:nvPr/>
        </p:nvSpPr>
        <p:spPr>
          <a:xfrm>
            <a:off x="5680175" y="2876925"/>
            <a:ext cx="1423800" cy="326700"/>
          </a:xfrm>
          <a:prstGeom prst="rightArrow">
            <a:avLst>
              <a:gd fmla="val 50000" name="adj1"/>
              <a:gd fmla="val 500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050">
                <a:solidFill>
                  <a:schemeClr val="dk1"/>
                </a:solidFill>
              </a:rPr>
              <a:t>1</a:t>
            </a:r>
            <a:r>
              <a:rPr lang="en" sz="1050">
                <a:solidFill>
                  <a:schemeClr val="dk1"/>
                </a:solidFill>
              </a:rPr>
              <a:t>-component PCA</a:t>
            </a:r>
            <a:endParaRPr sz="1050">
              <a:solidFill>
                <a:schemeClr val="dk1"/>
              </a:solidFill>
            </a:endParaRPr>
          </a:p>
        </p:txBody>
      </p:sp>
      <p:sp>
        <p:nvSpPr>
          <p:cNvPr id="185" name="Google Shape;185;p20"/>
          <p:cNvSpPr txBox="1"/>
          <p:nvPr/>
        </p:nvSpPr>
        <p:spPr>
          <a:xfrm>
            <a:off x="7156675" y="2747800"/>
            <a:ext cx="1891200" cy="2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700"/>
              </a:spcAft>
              <a:buNone/>
            </a:pPr>
            <a:r>
              <a:rPr lang="en" sz="1050">
                <a:solidFill>
                  <a:schemeClr val="dk1"/>
                </a:solidFill>
              </a:rPr>
              <a:t>'Shade’'</a:t>
            </a:r>
            <a:endParaRPr/>
          </a:p>
        </p:txBody>
      </p:sp>
      <p:sp>
        <p:nvSpPr>
          <p:cNvPr id="186" name="Google Shape;186;p20"/>
          <p:cNvSpPr txBox="1"/>
          <p:nvPr/>
        </p:nvSpPr>
        <p:spPr>
          <a:xfrm>
            <a:off x="1184625" y="4332900"/>
            <a:ext cx="7863000" cy="810600"/>
          </a:xfrm>
          <a:prstGeom prst="rect">
            <a:avLst/>
          </a:prstGeom>
          <a:solidFill>
            <a:schemeClr val="dk1"/>
          </a:solidFill>
          <a:ln cap="flat" cmpd="sng" w="9525">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latin typeface="Roboto"/>
                <a:ea typeface="Roboto"/>
                <a:cs typeface="Roboto"/>
                <a:sym typeface="Roboto"/>
              </a:rPr>
              <a:t>Improvement (Max delta)</a:t>
            </a:r>
            <a:r>
              <a:rPr lang="en" sz="1000">
                <a:latin typeface="Roboto"/>
                <a:ea typeface="Roboto"/>
                <a:cs typeface="Roboto"/>
                <a:sym typeface="Roboto"/>
              </a:rPr>
              <a:t>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Random Forest: 0.8208 (baseline) -&gt; 0.8781 (no bagging) -&gt; N/A (w/ bagging) -&gt; 0. 8796(w/ hyperparameter tuning)= </a:t>
            </a:r>
            <a:r>
              <a:rPr b="1" lang="en" sz="1000">
                <a:solidFill>
                  <a:srgbClr val="0000FF"/>
                </a:solidFill>
                <a:latin typeface="Roboto"/>
                <a:ea typeface="Roboto"/>
                <a:cs typeface="Roboto"/>
                <a:sym typeface="Roboto"/>
              </a:rPr>
              <a:t>+ 5.88%</a:t>
            </a:r>
            <a:endParaRPr b="1" sz="1000">
              <a:solidFill>
                <a:srgbClr val="0000FF"/>
              </a:solidFill>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SVM: 		0.8488 (baseline) -&gt; 0.8479 (no bagging) -&gt; N/A(w/ bagging) -&gt; 0.8479 (w/ hyperparameter tuning) = </a:t>
            </a:r>
            <a:r>
              <a:rPr b="1" lang="en" sz="1000">
                <a:solidFill>
                  <a:srgbClr val="FF0000"/>
                </a:solidFill>
                <a:latin typeface="Roboto"/>
                <a:ea typeface="Roboto"/>
                <a:cs typeface="Roboto"/>
                <a:sym typeface="Roboto"/>
              </a:rPr>
              <a:t>-</a:t>
            </a:r>
            <a:r>
              <a:rPr b="1" lang="en" sz="1000">
                <a:solidFill>
                  <a:srgbClr val="FF0000"/>
                </a:solidFill>
                <a:latin typeface="Roboto"/>
                <a:ea typeface="Roboto"/>
                <a:cs typeface="Roboto"/>
                <a:sym typeface="Roboto"/>
              </a:rPr>
              <a:t> 0.09%</a:t>
            </a:r>
            <a:endParaRPr b="1" sz="1000">
              <a:solidFill>
                <a:srgbClr val="FF0000"/>
              </a:solidFill>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Decision Tree:	0.7923 (baseline) -&gt; N/A (no bagging) -&gt; 0.8805(w/ Adaboost) -&gt; </a:t>
            </a:r>
            <a:r>
              <a:rPr b="1" lang="en" sz="1000">
                <a:latin typeface="Roboto"/>
                <a:ea typeface="Roboto"/>
                <a:cs typeface="Roboto"/>
                <a:sym typeface="Roboto"/>
              </a:rPr>
              <a:t>0.8814</a:t>
            </a:r>
            <a:r>
              <a:rPr lang="en" sz="1000">
                <a:latin typeface="Roboto"/>
                <a:ea typeface="Roboto"/>
                <a:cs typeface="Roboto"/>
                <a:sym typeface="Roboto"/>
              </a:rPr>
              <a:t>(Adaboost w/ hyperparameter tuning) = </a:t>
            </a:r>
            <a:r>
              <a:rPr b="1" lang="en" sz="1000">
                <a:solidFill>
                  <a:srgbClr val="0000FF"/>
                </a:solidFill>
                <a:latin typeface="Roboto"/>
                <a:ea typeface="Roboto"/>
                <a:cs typeface="Roboto"/>
                <a:sym typeface="Roboto"/>
              </a:rPr>
              <a:t>+ 8.91%</a:t>
            </a:r>
            <a:endParaRPr b="1" sz="1000">
              <a:solidFill>
                <a:srgbClr val="0000FF"/>
              </a:solidFill>
              <a:latin typeface="Roboto"/>
              <a:ea typeface="Roboto"/>
              <a:cs typeface="Roboto"/>
              <a:sym typeface="Roboto"/>
            </a:endParaRPr>
          </a:p>
          <a:p>
            <a:pPr indent="0" lvl="0" marL="0" rtl="0" algn="l">
              <a:spcBef>
                <a:spcPts val="0"/>
              </a:spcBef>
              <a:spcAft>
                <a:spcPts val="0"/>
              </a:spcAft>
              <a:buNone/>
            </a:pPr>
            <a:r>
              <a:t/>
            </a:r>
            <a:endParaRPr i="1" sz="1000">
              <a:latin typeface="Roboto"/>
              <a:ea typeface="Roboto"/>
              <a:cs typeface="Roboto"/>
              <a:sym typeface="Roboto"/>
            </a:endParaRPr>
          </a:p>
          <a:p>
            <a:pPr indent="0" lvl="0" marL="0" rtl="0" algn="l">
              <a:spcBef>
                <a:spcPts val="0"/>
              </a:spcBef>
              <a:spcAft>
                <a:spcPts val="0"/>
              </a:spcAft>
              <a:buNone/>
            </a:pPr>
            <a:r>
              <a:t/>
            </a:r>
            <a:endParaRPr sz="1000">
              <a:solidFill>
                <a:srgbClr val="00FF00"/>
              </a:solidFill>
              <a:latin typeface="Roboto"/>
              <a:ea typeface="Roboto"/>
              <a:cs typeface="Roboto"/>
              <a:sym typeface="Roboto"/>
            </a:endParaRPr>
          </a:p>
        </p:txBody>
      </p:sp>
      <p:sp>
        <p:nvSpPr>
          <p:cNvPr id="187" name="Google Shape;187;p20"/>
          <p:cNvSpPr/>
          <p:nvPr/>
        </p:nvSpPr>
        <p:spPr>
          <a:xfrm>
            <a:off x="3426726" y="1732718"/>
            <a:ext cx="2212800" cy="423900"/>
          </a:xfrm>
          <a:prstGeom prst="roundRect">
            <a:avLst>
              <a:gd fmla="val 16667" name="adj"/>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88" name="Google Shape;188;p20"/>
          <p:cNvSpPr/>
          <p:nvPr/>
        </p:nvSpPr>
        <p:spPr>
          <a:xfrm>
            <a:off x="3426736" y="2502100"/>
            <a:ext cx="2253600" cy="10428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Hyperparameter Tuning</a:t>
            </a:r>
            <a:endParaRPr/>
          </a:p>
        </p:txBody>
      </p:sp>
      <p:graphicFrame>
        <p:nvGraphicFramePr>
          <p:cNvPr id="194" name="Google Shape;194;p21"/>
          <p:cNvGraphicFramePr/>
          <p:nvPr/>
        </p:nvGraphicFramePr>
        <p:xfrm>
          <a:off x="339275" y="1669965"/>
          <a:ext cx="3000000" cy="3000000"/>
        </p:xfrm>
        <a:graphic>
          <a:graphicData uri="http://schemas.openxmlformats.org/drawingml/2006/table">
            <a:tbl>
              <a:tblPr>
                <a:noFill/>
                <a:tableStyleId>{3B0B46E5-6252-46C8-96CE-B6217EF4E722}</a:tableStyleId>
              </a:tblPr>
              <a:tblGrid>
                <a:gridCol w="3721400"/>
                <a:gridCol w="1937225"/>
                <a:gridCol w="1860075"/>
              </a:tblGrid>
              <a:tr h="224950">
                <a:tc>
                  <a:txBody>
                    <a:bodyPr/>
                    <a:lstStyle/>
                    <a:p>
                      <a:pPr indent="0" lvl="0" marL="0" rtl="0" algn="l">
                        <a:spcBef>
                          <a:spcPts val="0"/>
                        </a:spcBef>
                        <a:spcAft>
                          <a:spcPts val="0"/>
                        </a:spcAft>
                        <a:buNone/>
                      </a:pPr>
                      <a:r>
                        <a:rPr b="1" lang="en"/>
                        <a:t>Classifier</a:t>
                      </a:r>
                      <a:endParaRPr b="1"/>
                    </a:p>
                  </a:txBody>
                  <a:tcPr marT="91425" marB="91425" marR="91425" marL="91425">
                    <a:solidFill>
                      <a:schemeClr val="dk1"/>
                    </a:solidFill>
                  </a:tcPr>
                </a:tc>
                <a:tc>
                  <a:txBody>
                    <a:bodyPr/>
                    <a:lstStyle/>
                    <a:p>
                      <a:pPr indent="0" lvl="0" marL="0" rtl="0" algn="l">
                        <a:spcBef>
                          <a:spcPts val="0"/>
                        </a:spcBef>
                        <a:spcAft>
                          <a:spcPts val="0"/>
                        </a:spcAft>
                        <a:buNone/>
                      </a:pPr>
                      <a:r>
                        <a:rPr b="1" lang="en"/>
                        <a:t>Baseline</a:t>
                      </a:r>
                      <a:endParaRPr b="1"/>
                    </a:p>
                  </a:txBody>
                  <a:tcPr marT="91425" marB="91425" marR="91425" marL="91425">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b="1" lang="en"/>
                        <a:t>After Tuning</a:t>
                      </a:r>
                      <a:endParaRPr b="1"/>
                    </a:p>
                  </a:txBody>
                  <a:tcPr marT="91425" marB="91425" marR="91425" marL="91425">
                    <a:solidFill>
                      <a:schemeClr val="dk1"/>
                    </a:solidFill>
                  </a:tcPr>
                </a:tc>
              </a:tr>
              <a:tr h="345075">
                <a:tc>
                  <a:txBody>
                    <a:bodyPr/>
                    <a:lstStyle/>
                    <a:p>
                      <a:pPr indent="0" lvl="0" marL="0" rtl="0" algn="l">
                        <a:spcBef>
                          <a:spcPts val="0"/>
                        </a:spcBef>
                        <a:spcAft>
                          <a:spcPts val="0"/>
                        </a:spcAft>
                        <a:buNone/>
                      </a:pPr>
                      <a:r>
                        <a:rPr lang="en">
                          <a:latin typeface="Roboto Slab"/>
                          <a:ea typeface="Roboto Slab"/>
                          <a:cs typeface="Roboto Slab"/>
                          <a:sym typeface="Roboto Slab"/>
                        </a:rPr>
                        <a:t>Random Forest</a:t>
                      </a:r>
                      <a:endParaRPr/>
                    </a:p>
                  </a:txBody>
                  <a:tcPr marT="91425" marB="91425" marR="91425" marL="91425">
                    <a:lnR cap="flat" cmpd="sng" w="9525">
                      <a:solidFill>
                        <a:srgbClr val="9E9E9E"/>
                      </a:solidFill>
                      <a:prstDash val="solid"/>
                      <a:round/>
                      <a:headEnd len="sm" w="sm" type="none"/>
                      <a:tailEnd len="sm" w="sm" type="none"/>
                    </a:lnR>
                    <a:solidFill>
                      <a:schemeClr val="dk1"/>
                    </a:solidFill>
                  </a:tcPr>
                </a:tc>
                <a:tc>
                  <a:txBody>
                    <a:bodyPr/>
                    <a:lstStyle/>
                    <a:p>
                      <a:pPr indent="0" lvl="0" marL="0" rtl="0" algn="l">
                        <a:spcBef>
                          <a:spcPts val="0"/>
                        </a:spcBef>
                        <a:spcAft>
                          <a:spcPts val="0"/>
                        </a:spcAft>
                        <a:buNone/>
                      </a:pPr>
                      <a:r>
                        <a:rPr lang="en"/>
                        <a:t>0.</a:t>
                      </a:r>
                      <a:r>
                        <a:rPr lang="en"/>
                        <a:t>8208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a:t>0.8796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solidFill>
                      <a:schemeClr val="dk1"/>
                    </a:solidFill>
                  </a:tcPr>
                </a:tc>
              </a:tr>
              <a:tr h="345075">
                <a:tc>
                  <a:txBody>
                    <a:bodyPr/>
                    <a:lstStyle/>
                    <a:p>
                      <a:pPr indent="0" lvl="0" marL="0" rtl="0" algn="l">
                        <a:spcBef>
                          <a:spcPts val="0"/>
                        </a:spcBef>
                        <a:spcAft>
                          <a:spcPts val="0"/>
                        </a:spcAft>
                        <a:buNone/>
                      </a:pPr>
                      <a:r>
                        <a:rPr lang="en">
                          <a:latin typeface="Roboto Slab"/>
                          <a:ea typeface="Roboto Slab"/>
                          <a:cs typeface="Roboto Slab"/>
                          <a:sym typeface="Roboto Slab"/>
                        </a:rPr>
                        <a:t>Decision Tree w/ AdaBoost</a:t>
                      </a:r>
                      <a:endParaRPr/>
                    </a:p>
                  </a:txBody>
                  <a:tcPr marT="91425" marB="91425" marR="91425" marL="91425">
                    <a:lnR cap="flat" cmpd="sng" w="9525">
                      <a:solidFill>
                        <a:srgbClr val="9E9E9E"/>
                      </a:solidFill>
                      <a:prstDash val="solid"/>
                      <a:round/>
                      <a:headEnd len="sm" w="sm" type="none"/>
                      <a:tailEnd len="sm" w="sm" type="none"/>
                    </a:lnR>
                    <a:solidFill>
                      <a:schemeClr val="dk1"/>
                    </a:solidFill>
                  </a:tcPr>
                </a:tc>
                <a:tc>
                  <a:txBody>
                    <a:bodyPr/>
                    <a:lstStyle/>
                    <a:p>
                      <a:pPr indent="0" lvl="0" marL="0" rtl="0" algn="l">
                        <a:spcBef>
                          <a:spcPts val="0"/>
                        </a:spcBef>
                        <a:spcAft>
                          <a:spcPts val="0"/>
                        </a:spcAft>
                        <a:buNone/>
                      </a:pPr>
                      <a:r>
                        <a:rPr lang="en"/>
                        <a:t>0.7923 (no AdaBoost)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a:t>0.8814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solidFill>
                      <a:schemeClr val="dk1"/>
                    </a:solidFill>
                  </a:tcPr>
                </a:tc>
              </a:tr>
            </a:tbl>
          </a:graphicData>
        </a:graphic>
      </p:graphicFrame>
      <p:sp>
        <p:nvSpPr>
          <p:cNvPr id="195" name="Google Shape;195;p21"/>
          <p:cNvSpPr txBox="1"/>
          <p:nvPr/>
        </p:nvSpPr>
        <p:spPr>
          <a:xfrm>
            <a:off x="1630450" y="4250400"/>
            <a:ext cx="5392500" cy="810600"/>
          </a:xfrm>
          <a:prstGeom prst="rect">
            <a:avLst/>
          </a:prstGeom>
          <a:solidFill>
            <a:schemeClr val="dk1"/>
          </a:solidFill>
          <a:ln cap="flat" cmpd="sng" w="9525">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Hyperparameter Modified:</a:t>
            </a:r>
            <a:endParaRPr b="1"/>
          </a:p>
          <a:p>
            <a:pPr indent="0" lvl="0" marL="0" rtl="0" algn="l">
              <a:spcBef>
                <a:spcPts val="0"/>
              </a:spcBef>
              <a:spcAft>
                <a:spcPts val="0"/>
              </a:spcAft>
              <a:buNone/>
            </a:pPr>
            <a:r>
              <a:rPr lang="en"/>
              <a:t>Modified # of estimators, Max depth, Learning Rate</a:t>
            </a:r>
            <a:endParaRPr sz="1000">
              <a:solidFill>
                <a:srgbClr val="00FF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