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A3990"/>
        </a:fontRef>
        <a:srgbClr val="2A399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E"/>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A3990"/>
        </a:fontRef>
        <a:srgbClr val="2A3990"/>
      </a:tcTxStyle>
      <a:tcStyle>
        <a:tcBdr>
          <a:left>
            <a:ln w="12700" cap="flat">
              <a:noFill/>
              <a:miter lim="400000"/>
            </a:ln>
          </a:left>
          <a:right>
            <a:ln w="12700" cap="flat">
              <a:noFill/>
              <a:miter lim="400000"/>
            </a:ln>
          </a:right>
          <a:top>
            <a:ln w="508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A3990"/>
        </a:fontRef>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B"/>
          </a:solidFill>
        </a:fill>
      </a:tcStyle>
    </a:wholeTbl>
    <a:band2H>
      <a:tcTxStyle b="def" i="def"/>
      <a:tcStyle>
        <a:tcBdr/>
        <a:fill>
          <a:solidFill>
            <a:srgbClr val="E7E7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firstRow>
  </a:tblStyle>
  <a:tblStyle styleId="{2708684C-4D16-4618-839F-0558EEFCDFE6}" styleName="">
    <a:tblBg/>
    <a:wholeTbl>
      <a:tcTxStyle b="off"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wholeTbl>
    <a:band2H>
      <a:tcTxStyle b="def" i="def"/>
      <a:tcStyle>
        <a:tcBdr/>
        <a:fill>
          <a:solidFill>
            <a:srgbClr val="FFFFFF"/>
          </a:solidFill>
        </a:fill>
      </a:tcStyle>
    </a:band2H>
    <a:firstCol>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firstCol>
    <a:la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508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lastRow>
    <a:firstRow>
      <a:tcTxStyle b="on" i="off">
        <a:fontRef idx="major">
          <a:srgbClr val="2A3990"/>
        </a:fontRef>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254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75" name="Shape 275"/>
          <p:cNvSpPr/>
          <p:nvPr>
            <p:ph type="sldImg"/>
          </p:nvPr>
        </p:nvSpPr>
        <p:spPr>
          <a:xfrm>
            <a:off x="1143000" y="685800"/>
            <a:ext cx="4572000" cy="3429000"/>
          </a:xfrm>
          <a:prstGeom prst="rect">
            <a:avLst/>
          </a:prstGeom>
        </p:spPr>
        <p:txBody>
          <a:bodyPr/>
          <a:lstStyle/>
          <a:p>
            <a:pPr/>
          </a:p>
        </p:txBody>
      </p:sp>
      <p:sp>
        <p:nvSpPr>
          <p:cNvPr id="276" name="Shape 2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lvl1pPr>
              <a:defRPr sz="1100"/>
            </a:lvl1pPr>
          </a:lstStyle>
          <a:p>
            <a:pPr/>
            <a:r>
              <a:t>https://abdulapopoola.com/2014/06/05/i-git-stashing-explained/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defRPr sz="1100"/>
            </a:pPr>
            <a:r>
              <a:t>For task time and polmodoro tracking</a:t>
            </a:r>
          </a:p>
          <a:p>
            <a:pPr>
              <a:defRPr sz="1100"/>
            </a:pPr>
            <a:r>
              <a:t>https://kanbanflow.com/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Shape 430"/>
          <p:cNvSpPr/>
          <p:nvPr>
            <p:ph type="sldImg"/>
          </p:nvPr>
        </p:nvSpPr>
        <p:spPr>
          <a:prstGeom prst="rect">
            <a:avLst/>
          </a:prstGeom>
        </p:spPr>
        <p:txBody>
          <a:bodyPr/>
          <a:lstStyle/>
          <a:p>
            <a:pPr/>
          </a:p>
        </p:txBody>
      </p:sp>
      <p:sp>
        <p:nvSpPr>
          <p:cNvPr id="431" name="Shape 431"/>
          <p:cNvSpPr/>
          <p:nvPr>
            <p:ph type="body" sz="quarter" idx="1"/>
          </p:nvPr>
        </p:nvSpPr>
        <p:spPr>
          <a:prstGeom prst="rect">
            <a:avLst/>
          </a:prstGeom>
        </p:spPr>
        <p:txBody>
          <a:bodyPr/>
          <a:lstStyle/>
          <a:p>
            <a:pPr>
              <a:defRPr sz="1100"/>
            </a:pPr>
            <a:r>
              <a:t>How do these relate to </a:t>
            </a:r>
            <a:r>
              <a:rPr b="1"/>
              <a:t>solution space</a:t>
            </a: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Shape 448"/>
          <p:cNvSpPr/>
          <p:nvPr>
            <p:ph type="sldImg"/>
          </p:nvPr>
        </p:nvSpPr>
        <p:spPr>
          <a:prstGeom prst="rect">
            <a:avLst/>
          </a:prstGeom>
        </p:spPr>
        <p:txBody>
          <a:bodyPr/>
          <a:lstStyle/>
          <a:p>
            <a:pPr/>
          </a:p>
        </p:txBody>
      </p:sp>
      <p:sp>
        <p:nvSpPr>
          <p:cNvPr id="449" name="Shape 449"/>
          <p:cNvSpPr/>
          <p:nvPr>
            <p:ph type="body" sz="quarter" idx="1"/>
          </p:nvPr>
        </p:nvSpPr>
        <p:spPr>
          <a:prstGeom prst="rect">
            <a:avLst/>
          </a:prstGeom>
        </p:spPr>
        <p:txBody>
          <a:bodyPr/>
          <a:lstStyle/>
          <a:p>
            <a:pPr>
              <a:defRPr sz="1100"/>
            </a:pPr>
            <a:r>
              <a:t>How do these relate to </a:t>
            </a:r>
            <a:r>
              <a:rPr b="1"/>
              <a:t>solution space</a:t>
            </a: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4" name="Rectangle"/>
          <p:cNvSpPr/>
          <p:nvPr/>
        </p:nvSpPr>
        <p:spPr>
          <a:xfrm>
            <a:off x="-68778" y="4267200"/>
            <a:ext cx="9281556" cy="895903"/>
          </a:xfrm>
          <a:prstGeom prst="rect">
            <a:avLst/>
          </a:prstGeom>
          <a:solidFill>
            <a:srgbClr val="003262"/>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15" name="ucberkeleyLogo2-white.png" descr="ucberkeleyLogo2-white.png"/>
          <p:cNvPicPr>
            <a:picLocks noChangeAspect="1"/>
          </p:cNvPicPr>
          <p:nvPr/>
        </p:nvPicPr>
        <p:blipFill>
          <a:blip r:embed="rId2">
            <a:extLst/>
          </a:blip>
          <a:stretch>
            <a:fillRect/>
          </a:stretch>
        </p:blipFill>
        <p:spPr>
          <a:xfrm>
            <a:off x="158749" y="4409163"/>
            <a:ext cx="1702549" cy="611977"/>
          </a:xfrm>
          <a:prstGeom prst="rect">
            <a:avLst/>
          </a:prstGeom>
          <a:ln w="12700">
            <a:miter lim="400000"/>
          </a:ln>
        </p:spPr>
      </p:pic>
      <p:sp>
        <p:nvSpPr>
          <p:cNvPr id="16" name="W200-Python"/>
          <p:cNvSpPr txBox="1"/>
          <p:nvPr/>
        </p:nvSpPr>
        <p:spPr>
          <a:xfrm>
            <a:off x="7682329" y="4273851"/>
            <a:ext cx="1396976" cy="40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sz="1800">
                <a:solidFill>
                  <a:srgbClr val="DDD5C7"/>
                </a:solidFill>
                <a:latin typeface="FreightSans Pro"/>
                <a:ea typeface="FreightSans Pro"/>
                <a:cs typeface="FreightSans Pro"/>
                <a:sym typeface="FreightSans Pro"/>
              </a:defRPr>
            </a:lvl1pPr>
          </a:lstStyle>
          <a:p>
            <a:pPr/>
            <a:r>
              <a:t>W200-Python</a:t>
            </a:r>
          </a:p>
        </p:txBody>
      </p:sp>
      <p:sp>
        <p:nvSpPr>
          <p:cNvPr id="17" name="Slide Number"/>
          <p:cNvSpPr txBox="1"/>
          <p:nvPr>
            <p:ph type="sldNum" sz="quarter" idx="2"/>
          </p:nvPr>
        </p:nvSpPr>
        <p:spPr>
          <a:xfrm>
            <a:off x="8700042" y="4701193"/>
            <a:ext cx="309089" cy="34439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2A3990"/>
        </a:solidFill>
      </p:bgPr>
    </p:bg>
    <p:spTree>
      <p:nvGrpSpPr>
        <p:cNvPr id="1" name=""/>
        <p:cNvGrpSpPr/>
        <p:nvPr/>
      </p:nvGrpSpPr>
      <p:grpSpPr>
        <a:xfrm>
          <a:off x="0" y="0"/>
          <a:ext cx="0" cy="0"/>
          <a:chOff x="0" y="0"/>
          <a:chExt cx="0" cy="0"/>
        </a:xfrm>
      </p:grpSpPr>
      <p:grpSp>
        <p:nvGrpSpPr>
          <p:cNvPr id="114" name="Google Shape;70;p11"/>
          <p:cNvGrpSpPr/>
          <p:nvPr/>
        </p:nvGrpSpPr>
        <p:grpSpPr>
          <a:xfrm>
            <a:off x="6098378" y="4"/>
            <a:ext cx="3045626" cy="2030572"/>
            <a:chOff x="0" y="0"/>
            <a:chExt cx="3045625" cy="2030570"/>
          </a:xfrm>
        </p:grpSpPr>
        <p:sp>
          <p:nvSpPr>
            <p:cNvPr id="109" name="Google Shape;71;p11"/>
            <p:cNvSpPr/>
            <p:nvPr/>
          </p:nvSpPr>
          <p:spPr>
            <a:xfrm>
              <a:off x="2030424" y="10"/>
              <a:ext cx="1015201" cy="1015202"/>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0" name="Google Shape;72;p11"/>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73;p11"/>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2" name="Google Shape;74;p11"/>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3" name="Google Shape;75;p11"/>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5" name="Title Text"/>
          <p:cNvSpPr txBox="1"/>
          <p:nvPr>
            <p:ph type="title"/>
          </p:nvPr>
        </p:nvSpPr>
        <p:spPr>
          <a:xfrm>
            <a:off x="311699" y="1256049"/>
            <a:ext cx="8520602" cy="2030702"/>
          </a:xfrm>
          <a:prstGeom prst="rect">
            <a:avLst/>
          </a:prstGeom>
        </p:spPr>
        <p:txBody>
          <a:bodyPr anchor="b"/>
          <a:lstStyle>
            <a:lvl1pPr algn="ctr">
              <a:defRPr sz="12000">
                <a:solidFill>
                  <a:srgbClr val="FFFFFF"/>
                </a:solidFill>
                <a:latin typeface="FreightSans Pro"/>
                <a:ea typeface="FreightSans Pro"/>
                <a:cs typeface="FreightSans Pro"/>
                <a:sym typeface="FreightSans Pro"/>
              </a:defRPr>
            </a:lvl1pPr>
          </a:lstStyle>
          <a:p>
            <a:pPr/>
            <a:r>
              <a:t>Title Text</a:t>
            </a:r>
          </a:p>
        </p:txBody>
      </p:sp>
      <p:sp>
        <p:nvSpPr>
          <p:cNvPr id="116" name="Body Level One…"/>
          <p:cNvSpPr txBox="1"/>
          <p:nvPr>
            <p:ph type="body" sz="half" idx="1"/>
          </p:nvPr>
        </p:nvSpPr>
        <p:spPr>
          <a:xfrm>
            <a:off x="311699" y="3369224"/>
            <a:ext cx="8520602" cy="1281901"/>
          </a:xfrm>
          <a:prstGeom prst="rect">
            <a:avLst/>
          </a:prstGeom>
        </p:spPr>
        <p:txBody>
          <a:bodyPr>
            <a:normAutofit fontScale="100000" lnSpcReduction="0"/>
          </a:bodyPr>
          <a:lstStyle>
            <a:lvl1pPr marL="457200" indent="-342900" algn="ctr">
              <a:buClr>
                <a:srgbClr val="FFFFFF"/>
              </a:buClr>
              <a:buSzPts val="1800"/>
              <a:defRPr>
                <a:solidFill>
                  <a:srgbClr val="FFFFFF"/>
                </a:solidFill>
                <a:latin typeface="FreightSans Pro"/>
                <a:ea typeface="FreightSans Pro"/>
                <a:cs typeface="FreightSans Pro"/>
                <a:sym typeface="FreightSans Pro"/>
              </a:defRPr>
            </a:lvl1pPr>
            <a:lvl2pPr marL="1005114" indent="-408214" algn="ctr">
              <a:buClr>
                <a:srgbClr val="FFFFFF"/>
              </a:buClr>
              <a:defRPr>
                <a:solidFill>
                  <a:srgbClr val="FFFFFF"/>
                </a:solidFill>
                <a:latin typeface="FreightSans Pro"/>
                <a:ea typeface="FreightSans Pro"/>
                <a:cs typeface="FreightSans Pro"/>
                <a:sym typeface="FreightSans Pro"/>
              </a:defRPr>
            </a:lvl2pPr>
            <a:lvl3pPr marL="1462314" indent="-408214" algn="ctr">
              <a:buClr>
                <a:srgbClr val="FFFFFF"/>
              </a:buClr>
              <a:defRPr>
                <a:solidFill>
                  <a:srgbClr val="FFFFFF"/>
                </a:solidFill>
                <a:latin typeface="FreightSans Pro"/>
                <a:ea typeface="FreightSans Pro"/>
                <a:cs typeface="FreightSans Pro"/>
                <a:sym typeface="FreightSans Pro"/>
              </a:defRPr>
            </a:lvl3pPr>
            <a:lvl4pPr marL="1919514" indent="-408214" algn="ctr">
              <a:buClr>
                <a:srgbClr val="FFFFFF"/>
              </a:buClr>
              <a:defRPr>
                <a:solidFill>
                  <a:srgbClr val="FFFFFF"/>
                </a:solidFill>
                <a:latin typeface="FreightSans Pro"/>
                <a:ea typeface="FreightSans Pro"/>
                <a:cs typeface="FreightSans Pro"/>
                <a:sym typeface="FreightSans Pro"/>
              </a:defRPr>
            </a:lvl4pPr>
            <a:lvl5pPr marL="2376714" indent="-408214" algn="ctr">
              <a:buClr>
                <a:srgbClr val="FFFFFF"/>
              </a:buClr>
              <a:defRPr>
                <a:solidFill>
                  <a:srgbClr val="FFFFFF"/>
                </a:solidFill>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bg>
      <p:bgPr>
        <a:solidFill>
          <a:srgbClr val="FFFFFF"/>
        </a:solidFill>
      </p:bgPr>
    </p:bg>
    <p:spTree>
      <p:nvGrpSpPr>
        <p:cNvPr id="1" name=""/>
        <p:cNvGrpSpPr/>
        <p:nvPr/>
      </p:nvGrpSpPr>
      <p:grpSpPr>
        <a:xfrm>
          <a:off x="0" y="0"/>
          <a:ext cx="0" cy="0"/>
          <a:chOff x="0" y="0"/>
          <a:chExt cx="0" cy="0"/>
        </a:xfrm>
      </p:grpSpPr>
      <p:sp>
        <p:nvSpPr>
          <p:cNvPr id="131" name="Title Text"/>
          <p:cNvSpPr txBox="1"/>
          <p:nvPr>
            <p:ph type="title"/>
          </p:nvPr>
        </p:nvSpPr>
        <p:spPr>
          <a:xfrm>
            <a:off x="457200" y="205978"/>
            <a:ext cx="8229600" cy="857400"/>
          </a:xfrm>
          <a:prstGeom prst="rect">
            <a:avLst/>
          </a:prstGeom>
        </p:spPr>
        <p:txBody>
          <a:bodyPr/>
          <a:lstStyle>
            <a:lvl1pPr algn="ctr">
              <a:defRPr i="1" sz="4400">
                <a:solidFill>
                  <a:srgbClr val="2A3990"/>
                </a:solidFill>
                <a:latin typeface="FreightTextBookItalic"/>
                <a:ea typeface="FreightTextBookItalic"/>
                <a:cs typeface="FreightTextBookItalic"/>
                <a:sym typeface="FreightTextBookItalic"/>
              </a:defRPr>
            </a:lvl1pPr>
          </a:lstStyle>
          <a:p>
            <a:pPr/>
            <a:r>
              <a:t>Title Text</a:t>
            </a:r>
          </a:p>
        </p:txBody>
      </p:sp>
      <p:sp>
        <p:nvSpPr>
          <p:cNvPr id="132" name="Body Level One…"/>
          <p:cNvSpPr txBox="1"/>
          <p:nvPr>
            <p:ph type="body" idx="1"/>
          </p:nvPr>
        </p:nvSpPr>
        <p:spPr>
          <a:xfrm>
            <a:off x="457200" y="1200150"/>
            <a:ext cx="8229600" cy="3394501"/>
          </a:xfrm>
          <a:prstGeom prst="rect">
            <a:avLst/>
          </a:prstGeom>
        </p:spPr>
        <p:txBody>
          <a:bodyPr>
            <a:normAutofit fontScale="100000" lnSpcReduction="0"/>
          </a:bodyPr>
          <a:lstStyle>
            <a:lvl1pPr marL="457200" indent="-43180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1pPr>
            <a:lvl2pPr marL="972457" indent="-464457">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2pPr>
            <a:lvl3pPr marL="1498600" indent="-50800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3pPr>
            <a:lvl4pPr marL="2042160" indent="-56896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4pPr>
            <a:lvl5pPr marL="2499360" indent="-56896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5pPr>
          </a:lstStyle>
          <a:p>
            <a:pPr/>
            <a:r>
              <a:t>Body Level One</a:t>
            </a:r>
          </a:p>
          <a:p>
            <a:pPr lvl="1"/>
            <a:r>
              <a:t>Body Level Two</a:t>
            </a:r>
          </a:p>
          <a:p>
            <a:pPr lvl="2"/>
            <a:r>
              <a:t>Body Level Three</a:t>
            </a:r>
          </a:p>
          <a:p>
            <a:pPr lvl="3"/>
            <a:r>
              <a:t>Body Level Four</a:t>
            </a:r>
          </a:p>
          <a:p>
            <a:pPr lvl="4"/>
            <a:r>
              <a:t>Body Level Five</a:t>
            </a:r>
          </a:p>
        </p:txBody>
      </p:sp>
      <p:sp>
        <p:nvSpPr>
          <p:cNvPr id="133" name="Slide Number"/>
          <p:cNvSpPr txBox="1"/>
          <p:nvPr>
            <p:ph type="sldNum" sz="quarter" idx="2"/>
          </p:nvPr>
        </p:nvSpPr>
        <p:spPr>
          <a:xfrm>
            <a:off x="8449959" y="4787723"/>
            <a:ext cx="236841" cy="232980"/>
          </a:xfrm>
          <a:prstGeom prst="rect">
            <a:avLst/>
          </a:prstGeom>
        </p:spPr>
        <p:txBody>
          <a:bodyPr lIns="45699" tIns="45699" rIns="45699" bIns="45699"/>
          <a:lstStyle>
            <a:lvl1pPr>
              <a:defRPr i="1" sz="1200">
                <a:solidFill>
                  <a:srgbClr val="888888"/>
                </a:solidFill>
                <a:latin typeface="FreightTextBookItalic"/>
                <a:ea typeface="FreightTextBookItalic"/>
                <a:cs typeface="FreightTextBookItalic"/>
                <a:sym typeface="FreightTextBookItal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2A3990"/>
        </a:solidFill>
      </p:bgPr>
    </p:bg>
    <p:spTree>
      <p:nvGrpSpPr>
        <p:cNvPr id="1" name=""/>
        <p:cNvGrpSpPr/>
        <p:nvPr/>
      </p:nvGrpSpPr>
      <p:grpSpPr>
        <a:xfrm>
          <a:off x="0" y="0"/>
          <a:ext cx="0" cy="0"/>
          <a:chOff x="0" y="0"/>
          <a:chExt cx="0" cy="0"/>
        </a:xfrm>
      </p:grpSpPr>
      <p:grpSp>
        <p:nvGrpSpPr>
          <p:cNvPr id="145" name="Google Shape;92;p15"/>
          <p:cNvGrpSpPr/>
          <p:nvPr/>
        </p:nvGrpSpPr>
        <p:grpSpPr>
          <a:xfrm>
            <a:off x="6098378" y="4"/>
            <a:ext cx="3045626" cy="2030572"/>
            <a:chOff x="0" y="0"/>
            <a:chExt cx="3045625" cy="2030570"/>
          </a:xfrm>
        </p:grpSpPr>
        <p:sp>
          <p:nvSpPr>
            <p:cNvPr id="140" name="Google Shape;93;p15"/>
            <p:cNvSpPr/>
            <p:nvPr/>
          </p:nvSpPr>
          <p:spPr>
            <a:xfrm>
              <a:off x="2030424" y="10"/>
              <a:ext cx="1015201" cy="1015202"/>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1" name="Google Shape;94;p15"/>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2" name="Google Shape;95;p15"/>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3" name="Google Shape;96;p15"/>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4" name="Google Shape;97;p15"/>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6" name="Title Text"/>
          <p:cNvSpPr txBox="1"/>
          <p:nvPr>
            <p:ph type="title"/>
          </p:nvPr>
        </p:nvSpPr>
        <p:spPr>
          <a:xfrm>
            <a:off x="598100" y="1775222"/>
            <a:ext cx="8222100" cy="838801"/>
          </a:xfrm>
          <a:prstGeom prst="rect">
            <a:avLst/>
          </a:prstGeom>
        </p:spPr>
        <p:txBody>
          <a:bodyPr anchor="b"/>
          <a:lstStyle>
            <a:lvl1pPr>
              <a:defRPr>
                <a:solidFill>
                  <a:srgbClr val="FFFFFF"/>
                </a:solidFill>
                <a:latin typeface="FreightSans Pro"/>
                <a:ea typeface="FreightSans Pro"/>
                <a:cs typeface="FreightSans Pro"/>
                <a:sym typeface="FreightSans Pro"/>
              </a:defRPr>
            </a:lvl1pPr>
          </a:lstStyle>
          <a:p>
            <a:pPr/>
            <a:r>
              <a:t>Title Text</a:t>
            </a:r>
          </a:p>
        </p:txBody>
      </p:sp>
      <p:sp>
        <p:nvSpPr>
          <p:cNvPr id="147" name="Body Level One…"/>
          <p:cNvSpPr txBox="1"/>
          <p:nvPr>
            <p:ph type="body" sz="quarter" idx="1"/>
          </p:nvPr>
        </p:nvSpPr>
        <p:spPr>
          <a:xfrm>
            <a:off x="598088" y="2715912"/>
            <a:ext cx="8222100" cy="432901"/>
          </a:xfrm>
          <a:prstGeom prst="rect">
            <a:avLst/>
          </a:prstGeom>
        </p:spPr>
        <p:txBody>
          <a:bodyPr>
            <a:normAutofit fontScale="100000" lnSpcReduction="0"/>
          </a:bodyPr>
          <a:lstStyle>
            <a:lvl1pPr marL="342900" indent="-228600">
              <a:lnSpc>
                <a:spcPct val="100000"/>
              </a:lnSpc>
              <a:buClrTx/>
              <a:buSzTx/>
              <a:buFontTx/>
              <a:buNone/>
              <a:defRPr sz="2100">
                <a:solidFill>
                  <a:srgbClr val="FFFFFF"/>
                </a:solidFill>
                <a:latin typeface="FreightSans Pro"/>
                <a:ea typeface="FreightSans Pro"/>
                <a:cs typeface="FreightSans Pro"/>
                <a:sym typeface="FreightSans Pro"/>
              </a:defRPr>
            </a:lvl1pPr>
            <a:lvl2pPr marL="342900" indent="254000">
              <a:lnSpc>
                <a:spcPct val="100000"/>
              </a:lnSpc>
              <a:buClrTx/>
              <a:buSzTx/>
              <a:buFontTx/>
              <a:buNone/>
              <a:defRPr sz="2100">
                <a:solidFill>
                  <a:srgbClr val="FFFFFF"/>
                </a:solidFill>
                <a:latin typeface="FreightSans Pro"/>
                <a:ea typeface="FreightSans Pro"/>
                <a:cs typeface="FreightSans Pro"/>
                <a:sym typeface="FreightSans Pro"/>
              </a:defRPr>
            </a:lvl2pPr>
            <a:lvl3pPr marL="342900" indent="711200">
              <a:lnSpc>
                <a:spcPct val="100000"/>
              </a:lnSpc>
              <a:buClrTx/>
              <a:buSzTx/>
              <a:buFontTx/>
              <a:buNone/>
              <a:defRPr sz="2100">
                <a:solidFill>
                  <a:srgbClr val="FFFFFF"/>
                </a:solidFill>
                <a:latin typeface="FreightSans Pro"/>
                <a:ea typeface="FreightSans Pro"/>
                <a:cs typeface="FreightSans Pro"/>
                <a:sym typeface="FreightSans Pro"/>
              </a:defRPr>
            </a:lvl3pPr>
            <a:lvl4pPr marL="342900" indent="1168400">
              <a:lnSpc>
                <a:spcPct val="100000"/>
              </a:lnSpc>
              <a:buClrTx/>
              <a:buSzTx/>
              <a:buFontTx/>
              <a:buNone/>
              <a:defRPr sz="2100">
                <a:solidFill>
                  <a:srgbClr val="FFFFFF"/>
                </a:solidFill>
                <a:latin typeface="FreightSans Pro"/>
                <a:ea typeface="FreightSans Pro"/>
                <a:cs typeface="FreightSans Pro"/>
                <a:sym typeface="FreightSans Pro"/>
              </a:defRPr>
            </a:lvl4pPr>
            <a:lvl5pPr marL="342900" indent="1625600">
              <a:lnSpc>
                <a:spcPct val="100000"/>
              </a:lnSpc>
              <a:buClrTx/>
              <a:buSzTx/>
              <a:buFontTx/>
              <a:buNone/>
              <a:defRPr sz="2100">
                <a:solidFill>
                  <a:srgbClr val="FFFFFF"/>
                </a:solidFill>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48"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bg>
      <p:bgPr>
        <a:solidFill>
          <a:srgbClr val="FFFFFF"/>
        </a:solidFill>
      </p:bgPr>
    </p:bg>
    <p:spTree>
      <p:nvGrpSpPr>
        <p:cNvPr id="1" name=""/>
        <p:cNvGrpSpPr/>
        <p:nvPr/>
      </p:nvGrpSpPr>
      <p:grpSpPr>
        <a:xfrm>
          <a:off x="0" y="0"/>
          <a:ext cx="0" cy="0"/>
          <a:chOff x="0" y="0"/>
          <a:chExt cx="0" cy="0"/>
        </a:xfrm>
      </p:grpSpPr>
      <p:grpSp>
        <p:nvGrpSpPr>
          <p:cNvPr id="160" name="Google Shape;102;p16"/>
          <p:cNvGrpSpPr/>
          <p:nvPr/>
        </p:nvGrpSpPr>
        <p:grpSpPr>
          <a:xfrm>
            <a:off x="0" y="3903669"/>
            <a:ext cx="9144000" cy="1239926"/>
            <a:chOff x="0" y="0"/>
            <a:chExt cx="9144000" cy="1239924"/>
          </a:xfrm>
        </p:grpSpPr>
        <p:sp>
          <p:nvSpPr>
            <p:cNvPr id="155" name="Google Shape;103;p16"/>
            <p:cNvSpPr/>
            <p:nvPr/>
          </p:nvSpPr>
          <p:spPr>
            <a:xfrm>
              <a:off x="8154895"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6" name="Google Shape;104;p16"/>
            <p:cNvSpPr/>
            <p:nvPr/>
          </p:nvSpPr>
          <p:spPr>
            <a:xfrm flipH="1">
              <a:off x="6181163"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7" name="Google Shape;105;p16"/>
            <p:cNvSpPr/>
            <p:nvPr/>
          </p:nvSpPr>
          <p:spPr>
            <a:xfrm>
              <a:off x="7170273" y="0"/>
              <a:ext cx="989101" cy="987900"/>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8" name="Google Shape;106;p16"/>
            <p:cNvSpPr/>
            <p:nvPr/>
          </p:nvSpPr>
          <p:spPr>
            <a:xfrm rot="10800000">
              <a:off x="8154757" y="12"/>
              <a:ext cx="989101" cy="987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9" name="Google Shape;107;p16"/>
            <p:cNvSpPr/>
            <p:nvPr/>
          </p:nvSpPr>
          <p:spPr>
            <a:xfrm>
              <a:off x="0" y="987924"/>
              <a:ext cx="9144000" cy="252001"/>
            </a:xfrm>
            <a:prstGeom prst="rect">
              <a:avLst/>
            </a:prstGeom>
            <a:solidFill>
              <a:srgbClr val="2A3990"/>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1"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162" name="Body Level One…"/>
          <p:cNvSpPr txBox="1"/>
          <p:nvPr>
            <p:ph type="body" idx="1"/>
          </p:nvPr>
        </p:nvSpPr>
        <p:spPr>
          <a:xfrm>
            <a:off x="311699" y="1229875"/>
            <a:ext cx="8520602" cy="3339001"/>
          </a:xfrm>
          <a:prstGeom prst="rect">
            <a:avLst/>
          </a:prstGeom>
        </p:spPr>
        <p:txBody>
          <a:bodyPr>
            <a:normAutofit fontScale="100000" lnSpcReduction="0"/>
          </a:bodyPr>
          <a:lstStyle>
            <a:lvl1pPr marL="457200" indent="-342900">
              <a:buSzPts val="1800"/>
              <a:defRPr>
                <a:latin typeface="FreightSans Pro"/>
                <a:ea typeface="FreightSans Pro"/>
                <a:cs typeface="FreightSans Pro"/>
                <a:sym typeface="FreightSans Pro"/>
              </a:defRPr>
            </a:lvl1pPr>
            <a:lvl2pPr marL="1005114" indent="-408214">
              <a:defRPr>
                <a:latin typeface="FreightSans Pro"/>
                <a:ea typeface="FreightSans Pro"/>
                <a:cs typeface="FreightSans Pro"/>
                <a:sym typeface="FreightSans Pro"/>
              </a:defRPr>
            </a:lvl2pPr>
            <a:lvl3pPr marL="1462314" indent="-408214">
              <a:defRPr>
                <a:latin typeface="FreightSans Pro"/>
                <a:ea typeface="FreightSans Pro"/>
                <a:cs typeface="FreightSans Pro"/>
                <a:sym typeface="FreightSans Pro"/>
              </a:defRPr>
            </a:lvl3pPr>
            <a:lvl4pPr marL="1919514" indent="-408214">
              <a:defRPr>
                <a:latin typeface="FreightSans Pro"/>
                <a:ea typeface="FreightSans Pro"/>
                <a:cs typeface="FreightSans Pro"/>
                <a:sym typeface="FreightSans Pro"/>
              </a:defRPr>
            </a:lvl4pPr>
            <a:lvl5pPr marL="2376714" indent="-408214">
              <a:defRPr>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solidFill>
          <a:srgbClr val="FFFFFF"/>
        </a:solidFill>
      </p:bgPr>
    </p:bg>
    <p:spTree>
      <p:nvGrpSpPr>
        <p:cNvPr id="1" name=""/>
        <p:cNvGrpSpPr/>
        <p:nvPr/>
      </p:nvGrpSpPr>
      <p:grpSpPr>
        <a:xfrm>
          <a:off x="0" y="0"/>
          <a:ext cx="0" cy="0"/>
          <a:chOff x="0" y="0"/>
          <a:chExt cx="0" cy="0"/>
        </a:xfrm>
      </p:grpSpPr>
      <p:sp>
        <p:nvSpPr>
          <p:cNvPr id="170"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171"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2A3990"/>
        </a:solidFill>
      </p:bgPr>
    </p:bg>
    <p:spTree>
      <p:nvGrpSpPr>
        <p:cNvPr id="1" name=""/>
        <p:cNvGrpSpPr/>
        <p:nvPr/>
      </p:nvGrpSpPr>
      <p:grpSpPr>
        <a:xfrm>
          <a:off x="0" y="0"/>
          <a:ext cx="0" cy="0"/>
          <a:chOff x="0" y="0"/>
          <a:chExt cx="0" cy="0"/>
        </a:xfrm>
      </p:grpSpPr>
      <p:grpSp>
        <p:nvGrpSpPr>
          <p:cNvPr id="183" name="Google Shape;115;p18"/>
          <p:cNvGrpSpPr/>
          <p:nvPr/>
        </p:nvGrpSpPr>
        <p:grpSpPr>
          <a:xfrm>
            <a:off x="6098378" y="4"/>
            <a:ext cx="3045626" cy="2030572"/>
            <a:chOff x="0" y="0"/>
            <a:chExt cx="3045625" cy="2030570"/>
          </a:xfrm>
        </p:grpSpPr>
        <p:sp>
          <p:nvSpPr>
            <p:cNvPr id="178" name="Google Shape;116;p18"/>
            <p:cNvSpPr/>
            <p:nvPr/>
          </p:nvSpPr>
          <p:spPr>
            <a:xfrm>
              <a:off x="2030424" y="10"/>
              <a:ext cx="1015201" cy="1015202"/>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9" name="Google Shape;117;p18"/>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0" name="Google Shape;118;p18"/>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1" name="Google Shape;119;p18"/>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2" name="Google Shape;120;p18"/>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84" name="Title Text"/>
          <p:cNvSpPr txBox="1"/>
          <p:nvPr>
            <p:ph type="title"/>
          </p:nvPr>
        </p:nvSpPr>
        <p:spPr>
          <a:xfrm>
            <a:off x="598100" y="2152346"/>
            <a:ext cx="8222100" cy="838801"/>
          </a:xfrm>
          <a:prstGeom prst="rect">
            <a:avLst/>
          </a:prstGeom>
        </p:spPr>
        <p:txBody>
          <a:bodyPr/>
          <a:lstStyle>
            <a:lvl1pPr>
              <a:defRPr>
                <a:solidFill>
                  <a:srgbClr val="FFFFFF"/>
                </a:solidFill>
                <a:latin typeface="FreightSans Pro"/>
                <a:ea typeface="FreightSans Pro"/>
                <a:cs typeface="FreightSans Pro"/>
                <a:sym typeface="FreightSans Pro"/>
              </a:defRPr>
            </a:lvl1pPr>
          </a:lstStyle>
          <a:p>
            <a:pPr/>
            <a:r>
              <a:t>Title Text</a:t>
            </a:r>
          </a:p>
        </p:txBody>
      </p:sp>
      <p:sp>
        <p:nvSpPr>
          <p:cNvPr id="185"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bg>
      <p:bgPr>
        <a:solidFill>
          <a:srgbClr val="FFFFFF"/>
        </a:solidFill>
      </p:bgPr>
    </p:bg>
    <p:spTree>
      <p:nvGrpSpPr>
        <p:cNvPr id="1" name=""/>
        <p:cNvGrpSpPr/>
        <p:nvPr/>
      </p:nvGrpSpPr>
      <p:grpSpPr>
        <a:xfrm>
          <a:off x="0" y="0"/>
          <a:ext cx="0" cy="0"/>
          <a:chOff x="0" y="0"/>
          <a:chExt cx="0" cy="0"/>
        </a:xfrm>
      </p:grpSpPr>
      <p:sp>
        <p:nvSpPr>
          <p:cNvPr id="192"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193" name="Body Level One…"/>
          <p:cNvSpPr txBox="1"/>
          <p:nvPr>
            <p:ph type="body" sz="half" idx="1"/>
          </p:nvPr>
        </p:nvSpPr>
        <p:spPr>
          <a:xfrm>
            <a:off x="311699" y="1229975"/>
            <a:ext cx="3999902" cy="3339001"/>
          </a:xfrm>
          <a:prstGeom prst="rect">
            <a:avLst/>
          </a:prstGeom>
        </p:spPr>
        <p:txBody>
          <a:bodyPr>
            <a:normAutofit fontScale="100000" lnSpcReduction="0"/>
          </a:bodyPr>
          <a:lstStyle>
            <a:lvl1pPr marL="457200" indent="-317500">
              <a:defRPr sz="1400">
                <a:latin typeface="FreightSans Pro"/>
                <a:ea typeface="FreightSans Pro"/>
                <a:cs typeface="FreightSans Pro"/>
                <a:sym typeface="FreightSans Pro"/>
              </a:defRPr>
            </a:lvl1pPr>
            <a:lvl2pPr marL="965200" indent="-355600">
              <a:buSzPts val="1400"/>
              <a:defRPr sz="1400">
                <a:latin typeface="FreightSans Pro"/>
                <a:ea typeface="FreightSans Pro"/>
                <a:cs typeface="FreightSans Pro"/>
                <a:sym typeface="FreightSans Pro"/>
              </a:defRPr>
            </a:lvl2pPr>
            <a:lvl3pPr marL="1422400" indent="-355600">
              <a:buSzPts val="1400"/>
              <a:defRPr sz="1400">
                <a:latin typeface="FreightSans Pro"/>
                <a:ea typeface="FreightSans Pro"/>
                <a:cs typeface="FreightSans Pro"/>
                <a:sym typeface="FreightSans Pro"/>
              </a:defRPr>
            </a:lvl3pPr>
            <a:lvl4pPr marL="1879600" indent="-355600">
              <a:buSzPts val="1400"/>
              <a:defRPr sz="1400">
                <a:latin typeface="FreightSans Pro"/>
                <a:ea typeface="FreightSans Pro"/>
                <a:cs typeface="FreightSans Pro"/>
                <a:sym typeface="FreightSans Pro"/>
              </a:defRPr>
            </a:lvl4pPr>
            <a:lvl5pPr marL="2336800" indent="-355600">
              <a:buSzPts val="1400"/>
              <a:defRPr sz="14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94" name="Google Shape;126;p19"/>
          <p:cNvSpPr txBox="1"/>
          <p:nvPr>
            <p:ph type="body" sz="half" idx="13"/>
          </p:nvPr>
        </p:nvSpPr>
        <p:spPr>
          <a:xfrm>
            <a:off x="4832399" y="1229975"/>
            <a:ext cx="3999902" cy="3339001"/>
          </a:xfrm>
          <a:prstGeom prst="rect">
            <a:avLst/>
          </a:prstGeom>
        </p:spPr>
        <p:txBody>
          <a:bodyPr>
            <a:normAutofit fontScale="100000" lnSpcReduction="0"/>
          </a:bodyPr>
          <a:lstStyle/>
          <a:p>
            <a:pPr marL="457200" indent="-317500">
              <a:defRPr sz="1400">
                <a:latin typeface="FreightSans Pro"/>
                <a:ea typeface="FreightSans Pro"/>
                <a:cs typeface="FreightSans Pro"/>
                <a:sym typeface="FreightSans Pro"/>
              </a:defRPr>
            </a:pPr>
          </a:p>
        </p:txBody>
      </p:sp>
      <p:sp>
        <p:nvSpPr>
          <p:cNvPr id="195"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 column text">
    <p:bg>
      <p:bgPr>
        <a:solidFill>
          <a:srgbClr val="FFFFFF"/>
        </a:solidFill>
      </p:bgPr>
    </p:bg>
    <p:spTree>
      <p:nvGrpSpPr>
        <p:cNvPr id="1" name=""/>
        <p:cNvGrpSpPr/>
        <p:nvPr/>
      </p:nvGrpSpPr>
      <p:grpSpPr>
        <a:xfrm>
          <a:off x="0" y="0"/>
          <a:ext cx="0" cy="0"/>
          <a:chOff x="0" y="0"/>
          <a:chExt cx="0" cy="0"/>
        </a:xfrm>
      </p:grpSpPr>
      <p:sp>
        <p:nvSpPr>
          <p:cNvPr id="202" name="Title Text"/>
          <p:cNvSpPr txBox="1"/>
          <p:nvPr>
            <p:ph type="title"/>
          </p:nvPr>
        </p:nvSpPr>
        <p:spPr>
          <a:xfrm>
            <a:off x="311699" y="555600"/>
            <a:ext cx="2808001" cy="755700"/>
          </a:xfrm>
          <a:prstGeom prst="rect">
            <a:avLst/>
          </a:prstGeom>
        </p:spPr>
        <p:txBody>
          <a:bodyPr anchor="b"/>
          <a:lstStyle>
            <a:lvl1pPr>
              <a:defRPr sz="2400">
                <a:solidFill>
                  <a:srgbClr val="2A3990"/>
                </a:solidFill>
                <a:latin typeface="FreightSans Pro"/>
                <a:ea typeface="FreightSans Pro"/>
                <a:cs typeface="FreightSans Pro"/>
                <a:sym typeface="FreightSans Pro"/>
              </a:defRPr>
            </a:lvl1pPr>
          </a:lstStyle>
          <a:p>
            <a:pPr/>
            <a:r>
              <a:t>Title Text</a:t>
            </a:r>
          </a:p>
        </p:txBody>
      </p:sp>
      <p:sp>
        <p:nvSpPr>
          <p:cNvPr id="203" name="Body Level One…"/>
          <p:cNvSpPr txBox="1"/>
          <p:nvPr>
            <p:ph type="body" sz="quarter" idx="1"/>
          </p:nvPr>
        </p:nvSpPr>
        <p:spPr>
          <a:xfrm>
            <a:off x="311699" y="1465804"/>
            <a:ext cx="2808001" cy="3103200"/>
          </a:xfrm>
          <a:prstGeom prst="rect">
            <a:avLst/>
          </a:prstGeom>
        </p:spPr>
        <p:txBody>
          <a:bodyPr>
            <a:normAutofit fontScale="100000" lnSpcReduction="0"/>
          </a:bodyPr>
          <a:lstStyle>
            <a:lvl1pPr marL="457200" indent="-304800">
              <a:buSzPts val="1200"/>
              <a:defRPr sz="1200">
                <a:latin typeface="FreightSans Pro"/>
                <a:ea typeface="FreightSans Pro"/>
                <a:cs typeface="FreightSans Pro"/>
                <a:sym typeface="FreightSans Pro"/>
              </a:defRPr>
            </a:lvl1pPr>
            <a:lvl2pPr marL="914400" indent="-304800">
              <a:buSzPts val="1200"/>
              <a:defRPr sz="1200">
                <a:latin typeface="FreightSans Pro"/>
                <a:ea typeface="FreightSans Pro"/>
                <a:cs typeface="FreightSans Pro"/>
                <a:sym typeface="FreightSans Pro"/>
              </a:defRPr>
            </a:lvl2pPr>
            <a:lvl3pPr marL="1371600" indent="-304800">
              <a:buSzPts val="1200"/>
              <a:defRPr sz="1200">
                <a:latin typeface="FreightSans Pro"/>
                <a:ea typeface="FreightSans Pro"/>
                <a:cs typeface="FreightSans Pro"/>
                <a:sym typeface="FreightSans Pro"/>
              </a:defRPr>
            </a:lvl3pPr>
            <a:lvl4pPr marL="1828800" indent="-304800">
              <a:buSzPts val="1200"/>
              <a:defRPr sz="1200">
                <a:latin typeface="FreightSans Pro"/>
                <a:ea typeface="FreightSans Pro"/>
                <a:cs typeface="FreightSans Pro"/>
                <a:sym typeface="FreightSans Pro"/>
              </a:defRPr>
            </a:lvl4pPr>
            <a:lvl5pPr marL="2286000" indent="-304800">
              <a:buSzPts val="1200"/>
              <a:defRPr sz="12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204"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 point">
    <p:bg>
      <p:bgPr>
        <a:solidFill>
          <a:schemeClr val="accent4"/>
        </a:solidFill>
      </p:bgPr>
    </p:bg>
    <p:spTree>
      <p:nvGrpSpPr>
        <p:cNvPr id="1" name=""/>
        <p:cNvGrpSpPr/>
        <p:nvPr/>
      </p:nvGrpSpPr>
      <p:grpSpPr>
        <a:xfrm>
          <a:off x="0" y="0"/>
          <a:ext cx="0" cy="0"/>
          <a:chOff x="0" y="0"/>
          <a:chExt cx="0" cy="0"/>
        </a:xfrm>
      </p:grpSpPr>
      <p:grpSp>
        <p:nvGrpSpPr>
          <p:cNvPr id="216" name="Google Shape;133;p21"/>
          <p:cNvGrpSpPr/>
          <p:nvPr/>
        </p:nvGrpSpPr>
        <p:grpSpPr>
          <a:xfrm>
            <a:off x="6098378" y="4"/>
            <a:ext cx="3045626" cy="2030572"/>
            <a:chOff x="0" y="0"/>
            <a:chExt cx="3045625" cy="2030570"/>
          </a:xfrm>
        </p:grpSpPr>
        <p:sp>
          <p:nvSpPr>
            <p:cNvPr id="211" name="Google Shape;134;p21"/>
            <p:cNvSpPr/>
            <p:nvPr/>
          </p:nvSpPr>
          <p:spPr>
            <a:xfrm>
              <a:off x="2030424" y="10"/>
              <a:ext cx="1015201" cy="1015202"/>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35;p21"/>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3" name="Google Shape;136;p21"/>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4" name="Google Shape;137;p21"/>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5" name="Google Shape;138;p21"/>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17" name="Title Text"/>
          <p:cNvSpPr txBox="1"/>
          <p:nvPr>
            <p:ph type="title"/>
          </p:nvPr>
        </p:nvSpPr>
        <p:spPr>
          <a:xfrm>
            <a:off x="490250" y="526349"/>
            <a:ext cx="5618701" cy="4090801"/>
          </a:xfrm>
          <a:prstGeom prst="rect">
            <a:avLst/>
          </a:prstGeom>
        </p:spPr>
        <p:txBody>
          <a:bodyPr/>
          <a:lstStyle>
            <a:lvl1pPr>
              <a:defRPr sz="4800">
                <a:solidFill>
                  <a:srgbClr val="FFFFFF"/>
                </a:solidFill>
                <a:latin typeface="FreightSans Pro"/>
                <a:ea typeface="FreightSans Pro"/>
                <a:cs typeface="FreightSans Pro"/>
                <a:sym typeface="FreightSans Pro"/>
              </a:defRPr>
            </a:lvl1pPr>
          </a:lstStyle>
          <a:p>
            <a:pPr/>
            <a:r>
              <a:t>Title Text</a:t>
            </a:r>
          </a:p>
        </p:txBody>
      </p:sp>
      <p:sp>
        <p:nvSpPr>
          <p:cNvPr id="218"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4" name="Slide Number"/>
          <p:cNvSpPr txBox="1"/>
          <p:nvPr>
            <p:ph type="sldNum" sz="quarter" idx="2"/>
          </p:nvPr>
        </p:nvSpPr>
        <p:spPr>
          <a:prstGeom prst="rect">
            <a:avLst/>
          </a:prstGeom>
        </p:spPr>
        <p:txBody>
          <a:bodyPr/>
          <a:lstStyle/>
          <a:p>
            <a:pPr/>
            <a:fld id="{86CB4B4D-7CA3-9044-876B-883B54F8677D}" type="slidenum"/>
          </a:p>
        </p:txBody>
      </p:sp>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title and description">
    <p:bg>
      <p:bgPr>
        <a:solidFill>
          <a:srgbClr val="FFFFFF"/>
        </a:solidFill>
      </p:bgPr>
    </p:bg>
    <p:spTree>
      <p:nvGrpSpPr>
        <p:cNvPr id="1" name=""/>
        <p:cNvGrpSpPr/>
        <p:nvPr/>
      </p:nvGrpSpPr>
      <p:grpSpPr>
        <a:xfrm>
          <a:off x="0" y="0"/>
          <a:ext cx="0" cy="0"/>
          <a:chOff x="0" y="0"/>
          <a:chExt cx="0" cy="0"/>
        </a:xfrm>
      </p:grpSpPr>
      <p:sp>
        <p:nvSpPr>
          <p:cNvPr id="225" name="Google Shape;142;p22"/>
          <p:cNvSpPr/>
          <p:nvPr/>
        </p:nvSpPr>
        <p:spPr>
          <a:xfrm>
            <a:off x="4572000" y="-175"/>
            <a:ext cx="4572000" cy="5143501"/>
          </a:xfrm>
          <a:prstGeom prst="rect">
            <a:avLst/>
          </a:prstGeom>
          <a:solidFill>
            <a:srgbClr val="2A3990"/>
          </a:solidFill>
          <a:ln w="12700">
            <a:miter lim="400000"/>
          </a:ln>
        </p:spPr>
        <p:txBody>
          <a:bodyPr lIns="0" tIns="0" rIns="0" bIns="0" anchor="ctr"/>
          <a:lstStyle/>
          <a:p>
            <a:pPr>
              <a:defRPr>
                <a:solidFill>
                  <a:srgbClr val="000000"/>
                </a:solidFill>
              </a:defRPr>
            </a:pPr>
          </a:p>
        </p:txBody>
      </p:sp>
      <p:sp>
        <p:nvSpPr>
          <p:cNvPr id="226" name="Google Shape;143;p22"/>
          <p:cNvSpPr/>
          <p:nvPr/>
        </p:nvSpPr>
        <p:spPr>
          <a:xfrm>
            <a:off x="5029675" y="4495500"/>
            <a:ext cx="468301" cy="1"/>
          </a:xfrm>
          <a:prstGeom prst="line">
            <a:avLst/>
          </a:prstGeom>
          <a:ln w="19050">
            <a:solidFill>
              <a:srgbClr val="FFFFFF"/>
            </a:solidFill>
          </a:ln>
        </p:spPr>
        <p:txBody>
          <a:bodyPr lIns="0" tIns="0" rIns="0" bIns="0"/>
          <a:lstStyle/>
          <a:p>
            <a:pPr/>
          </a:p>
        </p:txBody>
      </p:sp>
      <p:sp>
        <p:nvSpPr>
          <p:cNvPr id="227" name="Title Text"/>
          <p:cNvSpPr txBox="1"/>
          <p:nvPr>
            <p:ph type="title"/>
          </p:nvPr>
        </p:nvSpPr>
        <p:spPr>
          <a:xfrm>
            <a:off x="265500" y="1151099"/>
            <a:ext cx="4045200" cy="1564502"/>
          </a:xfrm>
          <a:prstGeom prst="rect">
            <a:avLst/>
          </a:prstGeom>
        </p:spPr>
        <p:txBody>
          <a:bodyPr anchor="b"/>
          <a:lstStyle>
            <a:lvl1pPr algn="ctr">
              <a:defRPr>
                <a:solidFill>
                  <a:srgbClr val="2A3990"/>
                </a:solidFill>
                <a:latin typeface="FreightSans Pro"/>
                <a:ea typeface="FreightSans Pro"/>
                <a:cs typeface="FreightSans Pro"/>
                <a:sym typeface="FreightSans Pro"/>
              </a:defRPr>
            </a:lvl1pPr>
          </a:lstStyle>
          <a:p>
            <a:pPr/>
            <a:r>
              <a:t>Title Text</a:t>
            </a:r>
          </a:p>
        </p:txBody>
      </p:sp>
      <p:sp>
        <p:nvSpPr>
          <p:cNvPr id="228" name="Body Level One…"/>
          <p:cNvSpPr txBox="1"/>
          <p:nvPr>
            <p:ph type="body" sz="quarter" idx="1"/>
          </p:nvPr>
        </p:nvSpPr>
        <p:spPr>
          <a:xfrm>
            <a:off x="265500" y="2769000"/>
            <a:ext cx="4045200" cy="1269301"/>
          </a:xfrm>
          <a:prstGeom prst="rect">
            <a:avLst/>
          </a:prstGeom>
        </p:spPr>
        <p:txBody>
          <a:bodyPr>
            <a:normAutofit fontScale="100000" lnSpcReduction="0"/>
          </a:bodyPr>
          <a:lstStyle>
            <a:lvl1pPr marL="342900" indent="-228600" algn="ctr">
              <a:lnSpc>
                <a:spcPct val="100000"/>
              </a:lnSpc>
              <a:buClrTx/>
              <a:buSzTx/>
              <a:buFontTx/>
              <a:buNone/>
              <a:defRPr sz="2100">
                <a:latin typeface="FreightSans Pro"/>
                <a:ea typeface="FreightSans Pro"/>
                <a:cs typeface="FreightSans Pro"/>
                <a:sym typeface="FreightSans Pro"/>
              </a:defRPr>
            </a:lvl1pPr>
            <a:lvl2pPr marL="342900" indent="254000" algn="ctr">
              <a:lnSpc>
                <a:spcPct val="100000"/>
              </a:lnSpc>
              <a:buClrTx/>
              <a:buSzTx/>
              <a:buFontTx/>
              <a:buNone/>
              <a:defRPr sz="2100">
                <a:latin typeface="FreightSans Pro"/>
                <a:ea typeface="FreightSans Pro"/>
                <a:cs typeface="FreightSans Pro"/>
                <a:sym typeface="FreightSans Pro"/>
              </a:defRPr>
            </a:lvl2pPr>
            <a:lvl3pPr marL="342900" indent="711200" algn="ctr">
              <a:lnSpc>
                <a:spcPct val="100000"/>
              </a:lnSpc>
              <a:buClrTx/>
              <a:buSzTx/>
              <a:buFontTx/>
              <a:buNone/>
              <a:defRPr sz="2100">
                <a:latin typeface="FreightSans Pro"/>
                <a:ea typeface="FreightSans Pro"/>
                <a:cs typeface="FreightSans Pro"/>
                <a:sym typeface="FreightSans Pro"/>
              </a:defRPr>
            </a:lvl3pPr>
            <a:lvl4pPr marL="342900" indent="1168400" algn="ctr">
              <a:lnSpc>
                <a:spcPct val="100000"/>
              </a:lnSpc>
              <a:buClrTx/>
              <a:buSzTx/>
              <a:buFontTx/>
              <a:buNone/>
              <a:defRPr sz="2100">
                <a:latin typeface="FreightSans Pro"/>
                <a:ea typeface="FreightSans Pro"/>
                <a:cs typeface="FreightSans Pro"/>
                <a:sym typeface="FreightSans Pro"/>
              </a:defRPr>
            </a:lvl4pPr>
            <a:lvl5pPr marL="342900" indent="1625600" algn="ctr">
              <a:lnSpc>
                <a:spcPct val="100000"/>
              </a:lnSpc>
              <a:buClrTx/>
              <a:buSzTx/>
              <a:buFontTx/>
              <a:buNone/>
              <a:defRPr sz="21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229" name="Google Shape;146;p22"/>
          <p:cNvSpPr txBox="1"/>
          <p:nvPr>
            <p:ph type="body" sz="half" idx="13"/>
          </p:nvPr>
        </p:nvSpPr>
        <p:spPr>
          <a:xfrm>
            <a:off x="4939500" y="724199"/>
            <a:ext cx="3837000" cy="3695102"/>
          </a:xfrm>
          <a:prstGeom prst="rect">
            <a:avLst/>
          </a:prstGeom>
        </p:spPr>
        <p:txBody>
          <a:bodyPr anchor="ctr">
            <a:normAutofit fontScale="100000" lnSpcReduction="0"/>
          </a:bodyPr>
          <a:lstStyle/>
          <a:p>
            <a:pPr marL="457200" indent="-342900">
              <a:buClr>
                <a:srgbClr val="FFFFFF"/>
              </a:buClr>
              <a:buSzPts val="1800"/>
              <a:defRPr>
                <a:solidFill>
                  <a:srgbClr val="FFFFFF"/>
                </a:solidFill>
                <a:latin typeface="FreightSans Pro"/>
                <a:ea typeface="FreightSans Pro"/>
                <a:cs typeface="FreightSans Pro"/>
                <a:sym typeface="FreightSans Pro"/>
              </a:defRPr>
            </a:pPr>
          </a:p>
        </p:txBody>
      </p:sp>
      <p:sp>
        <p:nvSpPr>
          <p:cNvPr id="230"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
    <p:bg>
      <p:bgPr>
        <a:solidFill>
          <a:srgbClr val="FFFFFF"/>
        </a:solidFill>
      </p:bgPr>
    </p:bg>
    <p:spTree>
      <p:nvGrpSpPr>
        <p:cNvPr id="1" name=""/>
        <p:cNvGrpSpPr/>
        <p:nvPr/>
      </p:nvGrpSpPr>
      <p:grpSpPr>
        <a:xfrm>
          <a:off x="0" y="0"/>
          <a:ext cx="0" cy="0"/>
          <a:chOff x="0" y="0"/>
          <a:chExt cx="0" cy="0"/>
        </a:xfrm>
      </p:grpSpPr>
      <p:sp>
        <p:nvSpPr>
          <p:cNvPr id="237" name="Body Level One…"/>
          <p:cNvSpPr txBox="1"/>
          <p:nvPr>
            <p:ph type="body" sz="quarter" idx="1"/>
          </p:nvPr>
        </p:nvSpPr>
        <p:spPr>
          <a:xfrm>
            <a:off x="319499" y="4230575"/>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FreightSans Pro"/>
                <a:ea typeface="FreightSans Pro"/>
                <a:cs typeface="FreightSans Pro"/>
                <a:sym typeface="FreightSans Pro"/>
              </a:defRPr>
            </a:lvl1pPr>
            <a:lvl2pPr marL="1005114" indent="-408214">
              <a:lnSpc>
                <a:spcPct val="100000"/>
              </a:lnSpc>
              <a:buClrTx/>
              <a:buFontTx/>
              <a:defRPr>
                <a:latin typeface="FreightSans Pro"/>
                <a:ea typeface="FreightSans Pro"/>
                <a:cs typeface="FreightSans Pro"/>
                <a:sym typeface="FreightSans Pro"/>
              </a:defRPr>
            </a:lvl2pPr>
            <a:lvl3pPr marL="1462314" indent="-408214">
              <a:lnSpc>
                <a:spcPct val="100000"/>
              </a:lnSpc>
              <a:buClrTx/>
              <a:buFontTx/>
              <a:defRPr>
                <a:latin typeface="FreightSans Pro"/>
                <a:ea typeface="FreightSans Pro"/>
                <a:cs typeface="FreightSans Pro"/>
                <a:sym typeface="FreightSans Pro"/>
              </a:defRPr>
            </a:lvl3pPr>
            <a:lvl4pPr marL="1919514" indent="-408214">
              <a:lnSpc>
                <a:spcPct val="100000"/>
              </a:lnSpc>
              <a:buClrTx/>
              <a:buFontTx/>
              <a:defRPr>
                <a:latin typeface="FreightSans Pro"/>
                <a:ea typeface="FreightSans Pro"/>
                <a:cs typeface="FreightSans Pro"/>
                <a:sym typeface="FreightSans Pro"/>
              </a:defRPr>
            </a:lvl4pPr>
            <a:lvl5pPr marL="2376714" indent="-408214">
              <a:lnSpc>
                <a:spcPct val="100000"/>
              </a:lnSpc>
              <a:buClrTx/>
              <a:buFontTx/>
              <a:defRPr>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238"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number">
    <p:bg>
      <p:bgPr>
        <a:solidFill>
          <a:srgbClr val="2A3990"/>
        </a:solidFill>
      </p:bgPr>
    </p:bg>
    <p:spTree>
      <p:nvGrpSpPr>
        <p:cNvPr id="1" name=""/>
        <p:cNvGrpSpPr/>
        <p:nvPr/>
      </p:nvGrpSpPr>
      <p:grpSpPr>
        <a:xfrm>
          <a:off x="0" y="0"/>
          <a:ext cx="0" cy="0"/>
          <a:chOff x="0" y="0"/>
          <a:chExt cx="0" cy="0"/>
        </a:xfrm>
      </p:grpSpPr>
      <p:grpSp>
        <p:nvGrpSpPr>
          <p:cNvPr id="250" name="Google Shape;152;p24"/>
          <p:cNvGrpSpPr/>
          <p:nvPr/>
        </p:nvGrpSpPr>
        <p:grpSpPr>
          <a:xfrm>
            <a:off x="6098378" y="4"/>
            <a:ext cx="3045626" cy="2030572"/>
            <a:chOff x="0" y="0"/>
            <a:chExt cx="3045625" cy="2030570"/>
          </a:xfrm>
        </p:grpSpPr>
        <p:sp>
          <p:nvSpPr>
            <p:cNvPr id="245" name="Google Shape;153;p24"/>
            <p:cNvSpPr/>
            <p:nvPr/>
          </p:nvSpPr>
          <p:spPr>
            <a:xfrm>
              <a:off x="2030424" y="10"/>
              <a:ext cx="1015201" cy="1015202"/>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6" name="Google Shape;154;p24"/>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7" name="Google Shape;155;p24"/>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8" name="Google Shape;156;p24"/>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157;p24"/>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51" name="Title Text"/>
          <p:cNvSpPr txBox="1"/>
          <p:nvPr>
            <p:ph type="title"/>
          </p:nvPr>
        </p:nvSpPr>
        <p:spPr>
          <a:xfrm>
            <a:off x="311699" y="1256049"/>
            <a:ext cx="8520602" cy="2030702"/>
          </a:xfrm>
          <a:prstGeom prst="rect">
            <a:avLst/>
          </a:prstGeom>
        </p:spPr>
        <p:txBody>
          <a:bodyPr anchor="b"/>
          <a:lstStyle>
            <a:lvl1pPr algn="ctr">
              <a:defRPr sz="12000">
                <a:solidFill>
                  <a:srgbClr val="FFFFFF"/>
                </a:solidFill>
                <a:latin typeface="FreightSans Pro"/>
                <a:ea typeface="FreightSans Pro"/>
                <a:cs typeface="FreightSans Pro"/>
                <a:sym typeface="FreightSans Pro"/>
              </a:defRPr>
            </a:lvl1pPr>
          </a:lstStyle>
          <a:p>
            <a:pPr/>
            <a:r>
              <a:t>Title Text</a:t>
            </a:r>
          </a:p>
        </p:txBody>
      </p:sp>
      <p:sp>
        <p:nvSpPr>
          <p:cNvPr id="252" name="Body Level One…"/>
          <p:cNvSpPr txBox="1"/>
          <p:nvPr>
            <p:ph type="body" sz="half" idx="1"/>
          </p:nvPr>
        </p:nvSpPr>
        <p:spPr>
          <a:xfrm>
            <a:off x="311699" y="3369224"/>
            <a:ext cx="8520602" cy="1281901"/>
          </a:xfrm>
          <a:prstGeom prst="rect">
            <a:avLst/>
          </a:prstGeom>
        </p:spPr>
        <p:txBody>
          <a:bodyPr>
            <a:normAutofit fontScale="100000" lnSpcReduction="0"/>
          </a:bodyPr>
          <a:lstStyle>
            <a:lvl1pPr marL="457200" indent="-342900" algn="ctr">
              <a:buClr>
                <a:srgbClr val="FFFFFF"/>
              </a:buClr>
              <a:buSzPts val="1800"/>
              <a:defRPr>
                <a:solidFill>
                  <a:srgbClr val="FFFFFF"/>
                </a:solidFill>
                <a:latin typeface="FreightSans Pro"/>
                <a:ea typeface="FreightSans Pro"/>
                <a:cs typeface="FreightSans Pro"/>
                <a:sym typeface="FreightSans Pro"/>
              </a:defRPr>
            </a:lvl1pPr>
            <a:lvl2pPr marL="1005114" indent="-408214" algn="ctr">
              <a:buClr>
                <a:srgbClr val="FFFFFF"/>
              </a:buClr>
              <a:defRPr>
                <a:solidFill>
                  <a:srgbClr val="FFFFFF"/>
                </a:solidFill>
                <a:latin typeface="FreightSans Pro"/>
                <a:ea typeface="FreightSans Pro"/>
                <a:cs typeface="FreightSans Pro"/>
                <a:sym typeface="FreightSans Pro"/>
              </a:defRPr>
            </a:lvl2pPr>
            <a:lvl3pPr marL="1462314" indent="-408214" algn="ctr">
              <a:buClr>
                <a:srgbClr val="FFFFFF"/>
              </a:buClr>
              <a:defRPr>
                <a:solidFill>
                  <a:srgbClr val="FFFFFF"/>
                </a:solidFill>
                <a:latin typeface="FreightSans Pro"/>
                <a:ea typeface="FreightSans Pro"/>
                <a:cs typeface="FreightSans Pro"/>
                <a:sym typeface="FreightSans Pro"/>
              </a:defRPr>
            </a:lvl3pPr>
            <a:lvl4pPr marL="1919514" indent="-408214" algn="ctr">
              <a:buClr>
                <a:srgbClr val="FFFFFF"/>
              </a:buClr>
              <a:defRPr>
                <a:solidFill>
                  <a:srgbClr val="FFFFFF"/>
                </a:solidFill>
                <a:latin typeface="FreightSans Pro"/>
                <a:ea typeface="FreightSans Pro"/>
                <a:cs typeface="FreightSans Pro"/>
                <a:sym typeface="FreightSans Pro"/>
              </a:defRPr>
            </a:lvl4pPr>
            <a:lvl5pPr marL="2376714" indent="-408214" algn="ctr">
              <a:buClr>
                <a:srgbClr val="FFFFFF"/>
              </a:buClr>
              <a:defRPr>
                <a:solidFill>
                  <a:srgbClr val="FFFFFF"/>
                </a:solidFill>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253" name="Slide Number"/>
          <p:cNvSpPr txBox="1"/>
          <p:nvPr>
            <p:ph type="sldNum" sz="quarter" idx="2"/>
          </p:nvPr>
        </p:nvSpPr>
        <p:spPr>
          <a:xfrm>
            <a:off x="8460430" y="4657873"/>
            <a:ext cx="393319" cy="380234"/>
          </a:xfrm>
          <a:prstGeom prst="rect">
            <a:avLst/>
          </a:prstGeom>
        </p:spPr>
        <p:txBody>
          <a:bodyPr/>
          <a:lstStyle>
            <a:lvl1pPr algn="l">
              <a:defRPr sz="1400">
                <a:solidFill>
                  <a:srgbClr val="000000"/>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260" name="Slide Number"/>
          <p:cNvSpPr txBox="1"/>
          <p:nvPr>
            <p:ph type="sldNum" sz="quarter" idx="2"/>
          </p:nvPr>
        </p:nvSpPr>
        <p:spPr>
          <a:xfrm>
            <a:off x="8460430" y="4657873"/>
            <a:ext cx="393319" cy="380234"/>
          </a:xfrm>
          <a:prstGeom prst="rect">
            <a:avLst/>
          </a:prstGeom>
        </p:spPr>
        <p:txBody>
          <a:bodyPr/>
          <a:lstStyle>
            <a:lvl1pPr algn="l">
              <a:defRPr sz="1400">
                <a:solidFill>
                  <a:srgbClr val="434343"/>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bg>
      <p:bgPr>
        <a:solidFill>
          <a:srgbClr val="FFFFFF"/>
        </a:solidFill>
      </p:bgPr>
    </p:bg>
    <p:spTree>
      <p:nvGrpSpPr>
        <p:cNvPr id="1" name=""/>
        <p:cNvGrpSpPr/>
        <p:nvPr/>
      </p:nvGrpSpPr>
      <p:grpSpPr>
        <a:xfrm>
          <a:off x="0" y="0"/>
          <a:ext cx="0" cy="0"/>
          <a:chOff x="0" y="0"/>
          <a:chExt cx="0" cy="0"/>
        </a:xfrm>
      </p:grpSpPr>
      <p:sp>
        <p:nvSpPr>
          <p:cNvPr id="267" name="Title Text"/>
          <p:cNvSpPr txBox="1"/>
          <p:nvPr>
            <p:ph type="title"/>
          </p:nvPr>
        </p:nvSpPr>
        <p:spPr>
          <a:xfrm>
            <a:off x="457200" y="205978"/>
            <a:ext cx="8229600" cy="857400"/>
          </a:xfrm>
          <a:prstGeom prst="rect">
            <a:avLst/>
          </a:prstGeom>
        </p:spPr>
        <p:txBody>
          <a:bodyPr/>
          <a:lstStyle>
            <a:lvl1pPr algn="ctr">
              <a:defRPr i="1" sz="4400">
                <a:solidFill>
                  <a:srgbClr val="2A3990"/>
                </a:solidFill>
                <a:latin typeface="FreightTextBookItalic"/>
                <a:ea typeface="FreightTextBookItalic"/>
                <a:cs typeface="FreightTextBookItalic"/>
                <a:sym typeface="FreightTextBookItalic"/>
              </a:defRPr>
            </a:lvl1pPr>
          </a:lstStyle>
          <a:p>
            <a:pPr/>
            <a:r>
              <a:t>Title Text</a:t>
            </a:r>
          </a:p>
        </p:txBody>
      </p:sp>
      <p:sp>
        <p:nvSpPr>
          <p:cNvPr id="268" name="Body Level One…"/>
          <p:cNvSpPr txBox="1"/>
          <p:nvPr>
            <p:ph type="body" idx="1"/>
          </p:nvPr>
        </p:nvSpPr>
        <p:spPr>
          <a:xfrm>
            <a:off x="457200" y="1200150"/>
            <a:ext cx="8229600" cy="3394501"/>
          </a:xfrm>
          <a:prstGeom prst="rect">
            <a:avLst/>
          </a:prstGeom>
        </p:spPr>
        <p:txBody>
          <a:bodyPr>
            <a:normAutofit fontScale="100000" lnSpcReduction="0"/>
          </a:bodyPr>
          <a:lstStyle>
            <a:lvl1pPr marL="457200" indent="-43180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1pPr>
            <a:lvl2pPr marL="972457" indent="-464457">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2pPr>
            <a:lvl3pPr marL="1498600" indent="-50800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3pPr>
            <a:lvl4pPr marL="2042160" indent="-56896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4pPr>
            <a:lvl5pPr marL="2499360" indent="-568960">
              <a:spcBef>
                <a:spcPts val="600"/>
              </a:spcBef>
              <a:buClr>
                <a:srgbClr val="2A3990"/>
              </a:buClr>
              <a:buSzPts val="3200"/>
              <a:buFont typeface="Arial"/>
              <a:buChar char="»"/>
              <a:defRPr i="1" sz="3200">
                <a:solidFill>
                  <a:srgbClr val="2A3990"/>
                </a:solidFill>
                <a:latin typeface="FreightTextBookItalic"/>
                <a:ea typeface="FreightTextBookItalic"/>
                <a:cs typeface="FreightTextBookItalic"/>
                <a:sym typeface="FreightTextBookItalic"/>
              </a:defRPr>
            </a:lvl5pPr>
          </a:lstStyle>
          <a:p>
            <a:pPr/>
            <a:r>
              <a:t>Body Level One</a:t>
            </a:r>
          </a:p>
          <a:p>
            <a:pPr lvl="1"/>
            <a:r>
              <a:t>Body Level Two</a:t>
            </a:r>
          </a:p>
          <a:p>
            <a:pPr lvl="2"/>
            <a:r>
              <a:t>Body Level Three</a:t>
            </a:r>
          </a:p>
          <a:p>
            <a:pPr lvl="3"/>
            <a:r>
              <a:t>Body Level Four</a:t>
            </a:r>
          </a:p>
          <a:p>
            <a:pPr lvl="4"/>
            <a:r>
              <a:t>Body Level Five</a:t>
            </a:r>
          </a:p>
        </p:txBody>
      </p:sp>
      <p:sp>
        <p:nvSpPr>
          <p:cNvPr id="269" name="Slide Number"/>
          <p:cNvSpPr txBox="1"/>
          <p:nvPr>
            <p:ph type="sldNum" sz="quarter" idx="2"/>
          </p:nvPr>
        </p:nvSpPr>
        <p:spPr>
          <a:xfrm>
            <a:off x="8449959" y="4787723"/>
            <a:ext cx="236841" cy="232980"/>
          </a:xfrm>
          <a:prstGeom prst="rect">
            <a:avLst/>
          </a:prstGeom>
        </p:spPr>
        <p:txBody>
          <a:bodyPr lIns="45699" tIns="45699" rIns="45699" bIns="45699"/>
          <a:lstStyle>
            <a:lvl1pPr>
              <a:defRPr i="1" sz="1200">
                <a:solidFill>
                  <a:srgbClr val="888888"/>
                </a:solidFill>
                <a:latin typeface="FreightTextBookItalic"/>
                <a:ea typeface="FreightTextBookItalic"/>
                <a:cs typeface="FreightTextBookItalic"/>
                <a:sym typeface="FreightTextBookItal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bg>
      <p:bgPr>
        <a:solidFill>
          <a:srgbClr val="FFFFFF"/>
        </a:solidFill>
      </p:bgPr>
    </p:bg>
    <p:spTree>
      <p:nvGrpSpPr>
        <p:cNvPr id="1" name=""/>
        <p:cNvGrpSpPr/>
        <p:nvPr/>
      </p:nvGrpSpPr>
      <p:grpSpPr>
        <a:xfrm>
          <a:off x="0" y="0"/>
          <a:ext cx="0" cy="0"/>
          <a:chOff x="0" y="0"/>
          <a:chExt cx="0" cy="0"/>
        </a:xfrm>
      </p:grpSpPr>
      <p:grpSp>
        <p:nvGrpSpPr>
          <p:cNvPr id="38" name="Google Shape;29;p4"/>
          <p:cNvGrpSpPr/>
          <p:nvPr/>
        </p:nvGrpSpPr>
        <p:grpSpPr>
          <a:xfrm>
            <a:off x="0" y="3903669"/>
            <a:ext cx="9144000" cy="1239926"/>
            <a:chOff x="0" y="0"/>
            <a:chExt cx="9144000" cy="1239924"/>
          </a:xfrm>
        </p:grpSpPr>
        <p:sp>
          <p:nvSpPr>
            <p:cNvPr id="33" name="Google Shape;30;p4"/>
            <p:cNvSpPr/>
            <p:nvPr/>
          </p:nvSpPr>
          <p:spPr>
            <a:xfrm>
              <a:off x="8154895"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1;p4"/>
            <p:cNvSpPr/>
            <p:nvPr/>
          </p:nvSpPr>
          <p:spPr>
            <a:xfrm flipH="1">
              <a:off x="6181163"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2;p4"/>
            <p:cNvSpPr/>
            <p:nvPr/>
          </p:nvSpPr>
          <p:spPr>
            <a:xfrm>
              <a:off x="7170273" y="0"/>
              <a:ext cx="989101" cy="987900"/>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3;p4"/>
            <p:cNvSpPr/>
            <p:nvPr/>
          </p:nvSpPr>
          <p:spPr>
            <a:xfrm rot="10800000">
              <a:off x="8154757" y="12"/>
              <a:ext cx="989101" cy="987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4;p4"/>
            <p:cNvSpPr/>
            <p:nvPr/>
          </p:nvSpPr>
          <p:spPr>
            <a:xfrm>
              <a:off x="0" y="987924"/>
              <a:ext cx="9144000" cy="252001"/>
            </a:xfrm>
            <a:prstGeom prst="rect">
              <a:avLst/>
            </a:prstGeom>
            <a:solidFill>
              <a:srgbClr val="2A3990"/>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9"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40" name="Body Level One…"/>
          <p:cNvSpPr txBox="1"/>
          <p:nvPr>
            <p:ph type="body" idx="1"/>
          </p:nvPr>
        </p:nvSpPr>
        <p:spPr>
          <a:xfrm>
            <a:off x="311699" y="1229875"/>
            <a:ext cx="8520602" cy="3339001"/>
          </a:xfrm>
          <a:prstGeom prst="rect">
            <a:avLst/>
          </a:prstGeom>
        </p:spPr>
        <p:txBody>
          <a:bodyPr>
            <a:normAutofit fontScale="100000" lnSpcReduction="0"/>
          </a:bodyPr>
          <a:lstStyle>
            <a:lvl1pPr marL="457200" indent="-342900">
              <a:buSzPts val="1800"/>
              <a:defRPr>
                <a:latin typeface="FreightSans Pro"/>
                <a:ea typeface="FreightSans Pro"/>
                <a:cs typeface="FreightSans Pro"/>
                <a:sym typeface="FreightSans Pro"/>
              </a:defRPr>
            </a:lvl1pPr>
            <a:lvl2pPr marL="1005114" indent="-408214">
              <a:defRPr>
                <a:latin typeface="FreightSans Pro"/>
                <a:ea typeface="FreightSans Pro"/>
                <a:cs typeface="FreightSans Pro"/>
                <a:sym typeface="FreightSans Pro"/>
              </a:defRPr>
            </a:lvl2pPr>
            <a:lvl3pPr marL="1462314" indent="-408214">
              <a:defRPr>
                <a:latin typeface="FreightSans Pro"/>
                <a:ea typeface="FreightSans Pro"/>
                <a:cs typeface="FreightSans Pro"/>
                <a:sym typeface="FreightSans Pro"/>
              </a:defRPr>
            </a:lvl3pPr>
            <a:lvl4pPr marL="1919514" indent="-408214">
              <a:defRPr>
                <a:latin typeface="FreightSans Pro"/>
                <a:ea typeface="FreightSans Pro"/>
                <a:cs typeface="FreightSans Pro"/>
                <a:sym typeface="FreightSans Pro"/>
              </a:defRPr>
            </a:lvl4pPr>
            <a:lvl5pPr marL="2376714" indent="-408214">
              <a:defRPr>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bg>
      <p:bgPr>
        <a:solidFill>
          <a:srgbClr val="FFFFFF"/>
        </a:solidFill>
      </p:bgPr>
    </p:bg>
    <p:spTree>
      <p:nvGrpSpPr>
        <p:cNvPr id="1" name=""/>
        <p:cNvGrpSpPr/>
        <p:nvPr/>
      </p:nvGrpSpPr>
      <p:grpSpPr>
        <a:xfrm>
          <a:off x="0" y="0"/>
          <a:ext cx="0" cy="0"/>
          <a:chOff x="0" y="0"/>
          <a:chExt cx="0" cy="0"/>
        </a:xfrm>
      </p:grpSpPr>
      <p:sp>
        <p:nvSpPr>
          <p:cNvPr id="48"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49" name="Body Level One…"/>
          <p:cNvSpPr txBox="1"/>
          <p:nvPr>
            <p:ph type="body" sz="half" idx="1"/>
          </p:nvPr>
        </p:nvSpPr>
        <p:spPr>
          <a:xfrm>
            <a:off x="311699" y="1229975"/>
            <a:ext cx="3999902" cy="3339001"/>
          </a:xfrm>
          <a:prstGeom prst="rect">
            <a:avLst/>
          </a:prstGeom>
        </p:spPr>
        <p:txBody>
          <a:bodyPr>
            <a:normAutofit fontScale="100000" lnSpcReduction="0"/>
          </a:bodyPr>
          <a:lstStyle>
            <a:lvl1pPr marL="457200" indent="-317500">
              <a:defRPr sz="1400">
                <a:latin typeface="FreightSans Pro"/>
                <a:ea typeface="FreightSans Pro"/>
                <a:cs typeface="FreightSans Pro"/>
                <a:sym typeface="FreightSans Pro"/>
              </a:defRPr>
            </a:lvl1pPr>
            <a:lvl2pPr marL="965200" indent="-355600">
              <a:buSzPts val="1400"/>
              <a:defRPr sz="1400">
                <a:latin typeface="FreightSans Pro"/>
                <a:ea typeface="FreightSans Pro"/>
                <a:cs typeface="FreightSans Pro"/>
                <a:sym typeface="FreightSans Pro"/>
              </a:defRPr>
            </a:lvl2pPr>
            <a:lvl3pPr marL="1422400" indent="-355600">
              <a:buSzPts val="1400"/>
              <a:defRPr sz="1400">
                <a:latin typeface="FreightSans Pro"/>
                <a:ea typeface="FreightSans Pro"/>
                <a:cs typeface="FreightSans Pro"/>
                <a:sym typeface="FreightSans Pro"/>
              </a:defRPr>
            </a:lvl3pPr>
            <a:lvl4pPr marL="1879600" indent="-355600">
              <a:buSzPts val="1400"/>
              <a:defRPr sz="1400">
                <a:latin typeface="FreightSans Pro"/>
                <a:ea typeface="FreightSans Pro"/>
                <a:cs typeface="FreightSans Pro"/>
                <a:sym typeface="FreightSans Pro"/>
              </a:defRPr>
            </a:lvl4pPr>
            <a:lvl5pPr marL="2336800" indent="-355600">
              <a:buSzPts val="1400"/>
              <a:defRPr sz="14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50" name="Google Shape;41;p5"/>
          <p:cNvSpPr txBox="1"/>
          <p:nvPr>
            <p:ph type="body" sz="half" idx="13"/>
          </p:nvPr>
        </p:nvSpPr>
        <p:spPr>
          <a:xfrm>
            <a:off x="4832399" y="1229975"/>
            <a:ext cx="3999902" cy="3339001"/>
          </a:xfrm>
          <a:prstGeom prst="rect">
            <a:avLst/>
          </a:prstGeom>
        </p:spPr>
        <p:txBody>
          <a:bodyPr>
            <a:normAutofit fontScale="100000" lnSpcReduction="0"/>
          </a:bodyPr>
          <a:lstStyle/>
          <a:p>
            <a:pPr marL="457200" indent="-317500">
              <a:defRPr sz="1400">
                <a:latin typeface="FreightSans Pro"/>
                <a:ea typeface="FreightSans Pro"/>
                <a:cs typeface="FreightSans Pro"/>
                <a:sym typeface="FreightSans Pro"/>
              </a:defRPr>
            </a:pPr>
          </a:p>
        </p:txBody>
      </p:sp>
      <p:sp>
        <p:nvSpPr>
          <p:cNvPr id="51"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solidFill>
          <a:srgbClr val="FFFFFF"/>
        </a:solidFill>
      </p:bgPr>
    </p:bg>
    <p:spTree>
      <p:nvGrpSpPr>
        <p:cNvPr id="1" name=""/>
        <p:cNvGrpSpPr/>
        <p:nvPr/>
      </p:nvGrpSpPr>
      <p:grpSpPr>
        <a:xfrm>
          <a:off x="0" y="0"/>
          <a:ext cx="0" cy="0"/>
          <a:chOff x="0" y="0"/>
          <a:chExt cx="0" cy="0"/>
        </a:xfrm>
      </p:grpSpPr>
      <p:sp>
        <p:nvSpPr>
          <p:cNvPr id="58" name="Title Text"/>
          <p:cNvSpPr txBox="1"/>
          <p:nvPr>
            <p:ph type="title"/>
          </p:nvPr>
        </p:nvSpPr>
        <p:spPr>
          <a:xfrm>
            <a:off x="311699" y="410000"/>
            <a:ext cx="8520602" cy="607801"/>
          </a:xfrm>
          <a:prstGeom prst="rect">
            <a:avLst/>
          </a:prstGeom>
        </p:spPr>
        <p:txBody>
          <a:bodyPr anchor="t"/>
          <a:lstStyle>
            <a:lvl1pPr>
              <a:defRPr sz="3000">
                <a:solidFill>
                  <a:srgbClr val="2A3990"/>
                </a:solidFill>
                <a:latin typeface="FreightSans Pro"/>
                <a:ea typeface="FreightSans Pro"/>
                <a:cs typeface="FreightSans Pro"/>
                <a:sym typeface="FreightSans Pro"/>
              </a:defRPr>
            </a:lvl1pPr>
          </a:lstStyle>
          <a:p>
            <a:pPr/>
            <a:r>
              <a:t>Title Text</a:t>
            </a:r>
          </a:p>
        </p:txBody>
      </p:sp>
      <p:sp>
        <p:nvSpPr>
          <p:cNvPr id="59"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bg>
      <p:bgPr>
        <a:solidFill>
          <a:srgbClr val="FFFFFF"/>
        </a:solidFill>
      </p:bgPr>
    </p:bg>
    <p:spTree>
      <p:nvGrpSpPr>
        <p:cNvPr id="1" name=""/>
        <p:cNvGrpSpPr/>
        <p:nvPr/>
      </p:nvGrpSpPr>
      <p:grpSpPr>
        <a:xfrm>
          <a:off x="0" y="0"/>
          <a:ext cx="0" cy="0"/>
          <a:chOff x="0" y="0"/>
          <a:chExt cx="0" cy="0"/>
        </a:xfrm>
      </p:grpSpPr>
      <p:sp>
        <p:nvSpPr>
          <p:cNvPr id="66" name="Title Text"/>
          <p:cNvSpPr txBox="1"/>
          <p:nvPr>
            <p:ph type="title"/>
          </p:nvPr>
        </p:nvSpPr>
        <p:spPr>
          <a:xfrm>
            <a:off x="311699" y="555600"/>
            <a:ext cx="2808001" cy="755700"/>
          </a:xfrm>
          <a:prstGeom prst="rect">
            <a:avLst/>
          </a:prstGeom>
        </p:spPr>
        <p:txBody>
          <a:bodyPr anchor="b"/>
          <a:lstStyle>
            <a:lvl1pPr>
              <a:defRPr sz="2400">
                <a:solidFill>
                  <a:srgbClr val="2A3990"/>
                </a:solidFill>
                <a:latin typeface="FreightSans Pro"/>
                <a:ea typeface="FreightSans Pro"/>
                <a:cs typeface="FreightSans Pro"/>
                <a:sym typeface="FreightSans Pro"/>
              </a:defRPr>
            </a:lvl1pPr>
          </a:lstStyle>
          <a:p>
            <a:pPr/>
            <a:r>
              <a:t>Title Text</a:t>
            </a:r>
          </a:p>
        </p:txBody>
      </p:sp>
      <p:sp>
        <p:nvSpPr>
          <p:cNvPr id="67" name="Body Level One…"/>
          <p:cNvSpPr txBox="1"/>
          <p:nvPr>
            <p:ph type="body" sz="quarter" idx="1"/>
          </p:nvPr>
        </p:nvSpPr>
        <p:spPr>
          <a:xfrm>
            <a:off x="311699" y="1465804"/>
            <a:ext cx="2808001" cy="3103200"/>
          </a:xfrm>
          <a:prstGeom prst="rect">
            <a:avLst/>
          </a:prstGeom>
        </p:spPr>
        <p:txBody>
          <a:bodyPr>
            <a:normAutofit fontScale="100000" lnSpcReduction="0"/>
          </a:bodyPr>
          <a:lstStyle>
            <a:lvl1pPr marL="457200" indent="-304800">
              <a:buSzPts val="1200"/>
              <a:defRPr sz="1200">
                <a:latin typeface="FreightSans Pro"/>
                <a:ea typeface="FreightSans Pro"/>
                <a:cs typeface="FreightSans Pro"/>
                <a:sym typeface="FreightSans Pro"/>
              </a:defRPr>
            </a:lvl1pPr>
            <a:lvl2pPr marL="914400" indent="-304800">
              <a:buSzPts val="1200"/>
              <a:defRPr sz="1200">
                <a:latin typeface="FreightSans Pro"/>
                <a:ea typeface="FreightSans Pro"/>
                <a:cs typeface="FreightSans Pro"/>
                <a:sym typeface="FreightSans Pro"/>
              </a:defRPr>
            </a:lvl2pPr>
            <a:lvl3pPr marL="1371600" indent="-304800">
              <a:buSzPts val="1200"/>
              <a:defRPr sz="1200">
                <a:latin typeface="FreightSans Pro"/>
                <a:ea typeface="FreightSans Pro"/>
                <a:cs typeface="FreightSans Pro"/>
                <a:sym typeface="FreightSans Pro"/>
              </a:defRPr>
            </a:lvl3pPr>
            <a:lvl4pPr marL="1828800" indent="-304800">
              <a:buSzPts val="1200"/>
              <a:defRPr sz="1200">
                <a:latin typeface="FreightSans Pro"/>
                <a:ea typeface="FreightSans Pro"/>
                <a:cs typeface="FreightSans Pro"/>
                <a:sym typeface="FreightSans Pro"/>
              </a:defRPr>
            </a:lvl4pPr>
            <a:lvl5pPr marL="2286000" indent="-304800">
              <a:buSzPts val="1200"/>
              <a:defRPr sz="12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chemeClr val="accent4"/>
        </a:solidFill>
      </p:bgPr>
    </p:bg>
    <p:spTree>
      <p:nvGrpSpPr>
        <p:cNvPr id="1" name=""/>
        <p:cNvGrpSpPr/>
        <p:nvPr/>
      </p:nvGrpSpPr>
      <p:grpSpPr>
        <a:xfrm>
          <a:off x="0" y="0"/>
          <a:ext cx="0" cy="0"/>
          <a:chOff x="0" y="0"/>
          <a:chExt cx="0" cy="0"/>
        </a:xfrm>
      </p:grpSpPr>
      <p:grpSp>
        <p:nvGrpSpPr>
          <p:cNvPr id="80" name="Google Shape;51;p8"/>
          <p:cNvGrpSpPr/>
          <p:nvPr/>
        </p:nvGrpSpPr>
        <p:grpSpPr>
          <a:xfrm>
            <a:off x="6098378" y="4"/>
            <a:ext cx="3045626" cy="2030572"/>
            <a:chOff x="0" y="0"/>
            <a:chExt cx="3045625" cy="2030570"/>
          </a:xfrm>
        </p:grpSpPr>
        <p:sp>
          <p:nvSpPr>
            <p:cNvPr id="75" name="Google Shape;52;p8"/>
            <p:cNvSpPr/>
            <p:nvPr/>
          </p:nvSpPr>
          <p:spPr>
            <a:xfrm>
              <a:off x="2030424" y="10"/>
              <a:ext cx="1015201" cy="1015202"/>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6" name="Google Shape;53;p8"/>
            <p:cNvSpPr/>
            <p:nvPr/>
          </p:nvSpPr>
          <p:spPr>
            <a:xfrm flipH="1">
              <a:off x="1015084" y="-1"/>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54;p8"/>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55;p8"/>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56;p8"/>
            <p:cNvSpPr/>
            <p:nvPr/>
          </p:nvSpPr>
          <p:spPr>
            <a:xfrm rot="10800000">
              <a:off x="2030410" y="1015369"/>
              <a:ext cx="1015201"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81" name="Title Text"/>
          <p:cNvSpPr txBox="1"/>
          <p:nvPr>
            <p:ph type="title"/>
          </p:nvPr>
        </p:nvSpPr>
        <p:spPr>
          <a:xfrm>
            <a:off x="490250" y="526349"/>
            <a:ext cx="5618701" cy="4090801"/>
          </a:xfrm>
          <a:prstGeom prst="rect">
            <a:avLst/>
          </a:prstGeom>
        </p:spPr>
        <p:txBody>
          <a:bodyPr/>
          <a:lstStyle>
            <a:lvl1pPr>
              <a:defRPr sz="4800">
                <a:solidFill>
                  <a:srgbClr val="FFFFFF"/>
                </a:solidFill>
                <a:latin typeface="FreightSans Pro"/>
                <a:ea typeface="FreightSans Pro"/>
                <a:cs typeface="FreightSans Pro"/>
                <a:sym typeface="FreightSans Pro"/>
              </a:defRPr>
            </a:lvl1pPr>
          </a:lstStyle>
          <a:p>
            <a:pPr/>
            <a:r>
              <a:t>Title Text</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FFFFFF"/>
        </a:solidFill>
      </p:bgPr>
    </p:bg>
    <p:spTree>
      <p:nvGrpSpPr>
        <p:cNvPr id="1" name=""/>
        <p:cNvGrpSpPr/>
        <p:nvPr/>
      </p:nvGrpSpPr>
      <p:grpSpPr>
        <a:xfrm>
          <a:off x="0" y="0"/>
          <a:ext cx="0" cy="0"/>
          <a:chOff x="0" y="0"/>
          <a:chExt cx="0" cy="0"/>
        </a:xfrm>
      </p:grpSpPr>
      <p:sp>
        <p:nvSpPr>
          <p:cNvPr id="89" name="Google Shape;60;p9"/>
          <p:cNvSpPr/>
          <p:nvPr/>
        </p:nvSpPr>
        <p:spPr>
          <a:xfrm>
            <a:off x="4572000" y="-175"/>
            <a:ext cx="4572000" cy="5143501"/>
          </a:xfrm>
          <a:prstGeom prst="rect">
            <a:avLst/>
          </a:prstGeom>
          <a:solidFill>
            <a:srgbClr val="2A3990"/>
          </a:solidFill>
          <a:ln w="12700">
            <a:miter lim="400000"/>
          </a:ln>
        </p:spPr>
        <p:txBody>
          <a:bodyPr lIns="0" tIns="0" rIns="0" bIns="0" anchor="ctr"/>
          <a:lstStyle/>
          <a:p>
            <a:pPr>
              <a:defRPr>
                <a:solidFill>
                  <a:srgbClr val="000000"/>
                </a:solidFill>
              </a:defRPr>
            </a:pPr>
          </a:p>
        </p:txBody>
      </p:sp>
      <p:sp>
        <p:nvSpPr>
          <p:cNvPr id="90" name="Google Shape;61;p9"/>
          <p:cNvSpPr/>
          <p:nvPr/>
        </p:nvSpPr>
        <p:spPr>
          <a:xfrm>
            <a:off x="5029675" y="4495500"/>
            <a:ext cx="468301" cy="1"/>
          </a:xfrm>
          <a:prstGeom prst="line">
            <a:avLst/>
          </a:prstGeom>
          <a:ln w="19050">
            <a:solidFill>
              <a:srgbClr val="FFFFFF"/>
            </a:solidFill>
          </a:ln>
        </p:spPr>
        <p:txBody>
          <a:bodyPr lIns="0" tIns="0" rIns="0" bIns="0"/>
          <a:lstStyle/>
          <a:p>
            <a:pPr/>
          </a:p>
        </p:txBody>
      </p:sp>
      <p:sp>
        <p:nvSpPr>
          <p:cNvPr id="91" name="Title Text"/>
          <p:cNvSpPr txBox="1"/>
          <p:nvPr>
            <p:ph type="title"/>
          </p:nvPr>
        </p:nvSpPr>
        <p:spPr>
          <a:xfrm>
            <a:off x="265500" y="1151099"/>
            <a:ext cx="4045200" cy="1564502"/>
          </a:xfrm>
          <a:prstGeom prst="rect">
            <a:avLst/>
          </a:prstGeom>
        </p:spPr>
        <p:txBody>
          <a:bodyPr anchor="b"/>
          <a:lstStyle>
            <a:lvl1pPr algn="ctr">
              <a:defRPr>
                <a:solidFill>
                  <a:srgbClr val="2A3990"/>
                </a:solidFill>
                <a:latin typeface="FreightSans Pro"/>
                <a:ea typeface="FreightSans Pro"/>
                <a:cs typeface="FreightSans Pro"/>
                <a:sym typeface="FreightSans Pro"/>
              </a:defRPr>
            </a:lvl1pPr>
          </a:lstStyle>
          <a:p>
            <a:pPr/>
            <a:r>
              <a:t>Title Text</a:t>
            </a:r>
          </a:p>
        </p:txBody>
      </p:sp>
      <p:sp>
        <p:nvSpPr>
          <p:cNvPr id="92" name="Body Level One…"/>
          <p:cNvSpPr txBox="1"/>
          <p:nvPr>
            <p:ph type="body" sz="quarter" idx="1"/>
          </p:nvPr>
        </p:nvSpPr>
        <p:spPr>
          <a:xfrm>
            <a:off x="265500" y="2769000"/>
            <a:ext cx="4045200" cy="1269301"/>
          </a:xfrm>
          <a:prstGeom prst="rect">
            <a:avLst/>
          </a:prstGeom>
        </p:spPr>
        <p:txBody>
          <a:bodyPr>
            <a:normAutofit fontScale="100000" lnSpcReduction="0"/>
          </a:bodyPr>
          <a:lstStyle>
            <a:lvl1pPr marL="342900" indent="-228600" algn="ctr">
              <a:lnSpc>
                <a:spcPct val="100000"/>
              </a:lnSpc>
              <a:buClrTx/>
              <a:buSzTx/>
              <a:buFontTx/>
              <a:buNone/>
              <a:defRPr sz="2100">
                <a:latin typeface="FreightSans Pro"/>
                <a:ea typeface="FreightSans Pro"/>
                <a:cs typeface="FreightSans Pro"/>
                <a:sym typeface="FreightSans Pro"/>
              </a:defRPr>
            </a:lvl1pPr>
            <a:lvl2pPr marL="342900" indent="254000" algn="ctr">
              <a:lnSpc>
                <a:spcPct val="100000"/>
              </a:lnSpc>
              <a:buClrTx/>
              <a:buSzTx/>
              <a:buFontTx/>
              <a:buNone/>
              <a:defRPr sz="2100">
                <a:latin typeface="FreightSans Pro"/>
                <a:ea typeface="FreightSans Pro"/>
                <a:cs typeface="FreightSans Pro"/>
                <a:sym typeface="FreightSans Pro"/>
              </a:defRPr>
            </a:lvl2pPr>
            <a:lvl3pPr marL="342900" indent="711200" algn="ctr">
              <a:lnSpc>
                <a:spcPct val="100000"/>
              </a:lnSpc>
              <a:buClrTx/>
              <a:buSzTx/>
              <a:buFontTx/>
              <a:buNone/>
              <a:defRPr sz="2100">
                <a:latin typeface="FreightSans Pro"/>
                <a:ea typeface="FreightSans Pro"/>
                <a:cs typeface="FreightSans Pro"/>
                <a:sym typeface="FreightSans Pro"/>
              </a:defRPr>
            </a:lvl3pPr>
            <a:lvl4pPr marL="342900" indent="1168400" algn="ctr">
              <a:lnSpc>
                <a:spcPct val="100000"/>
              </a:lnSpc>
              <a:buClrTx/>
              <a:buSzTx/>
              <a:buFontTx/>
              <a:buNone/>
              <a:defRPr sz="2100">
                <a:latin typeface="FreightSans Pro"/>
                <a:ea typeface="FreightSans Pro"/>
                <a:cs typeface="FreightSans Pro"/>
                <a:sym typeface="FreightSans Pro"/>
              </a:defRPr>
            </a:lvl4pPr>
            <a:lvl5pPr marL="342900" indent="1625600" algn="ctr">
              <a:lnSpc>
                <a:spcPct val="100000"/>
              </a:lnSpc>
              <a:buClrTx/>
              <a:buSzTx/>
              <a:buFontTx/>
              <a:buNone/>
              <a:defRPr sz="2100">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93" name="Google Shape;64;p9"/>
          <p:cNvSpPr txBox="1"/>
          <p:nvPr>
            <p:ph type="body" sz="half" idx="13"/>
          </p:nvPr>
        </p:nvSpPr>
        <p:spPr>
          <a:xfrm>
            <a:off x="4939500" y="724199"/>
            <a:ext cx="3837000" cy="3695102"/>
          </a:xfrm>
          <a:prstGeom prst="rect">
            <a:avLst/>
          </a:prstGeom>
        </p:spPr>
        <p:txBody>
          <a:bodyPr anchor="ctr">
            <a:normAutofit fontScale="100000" lnSpcReduction="0"/>
          </a:bodyPr>
          <a:lstStyle/>
          <a:p>
            <a:pPr marL="457200" indent="-342900">
              <a:buClr>
                <a:srgbClr val="FFFFFF"/>
              </a:buClr>
              <a:buSzPts val="1800"/>
              <a:defRPr>
                <a:solidFill>
                  <a:srgbClr val="FFFFFF"/>
                </a:solidFill>
                <a:latin typeface="FreightSans Pro"/>
                <a:ea typeface="FreightSans Pro"/>
                <a:cs typeface="FreightSans Pro"/>
                <a:sym typeface="FreightSans Pro"/>
              </a:defRPr>
            </a:pP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bg>
      <p:bgPr>
        <a:solidFill>
          <a:srgbClr val="FFFFFF"/>
        </a:solidFill>
      </p:bgPr>
    </p:bg>
    <p:spTree>
      <p:nvGrpSpPr>
        <p:cNvPr id="1" name=""/>
        <p:cNvGrpSpPr/>
        <p:nvPr/>
      </p:nvGrpSpPr>
      <p:grpSpPr>
        <a:xfrm>
          <a:off x="0" y="0"/>
          <a:ext cx="0" cy="0"/>
          <a:chOff x="0" y="0"/>
          <a:chExt cx="0" cy="0"/>
        </a:xfrm>
      </p:grpSpPr>
      <p:sp>
        <p:nvSpPr>
          <p:cNvPr id="101" name="Body Level One…"/>
          <p:cNvSpPr txBox="1"/>
          <p:nvPr>
            <p:ph type="body" sz="quarter" idx="1"/>
          </p:nvPr>
        </p:nvSpPr>
        <p:spPr>
          <a:xfrm>
            <a:off x="319499" y="4230575"/>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FreightSans Pro"/>
                <a:ea typeface="FreightSans Pro"/>
                <a:cs typeface="FreightSans Pro"/>
                <a:sym typeface="FreightSans Pro"/>
              </a:defRPr>
            </a:lvl1pPr>
            <a:lvl2pPr marL="1005114" indent="-408214">
              <a:lnSpc>
                <a:spcPct val="100000"/>
              </a:lnSpc>
              <a:buClrTx/>
              <a:buFontTx/>
              <a:defRPr>
                <a:latin typeface="FreightSans Pro"/>
                <a:ea typeface="FreightSans Pro"/>
                <a:cs typeface="FreightSans Pro"/>
                <a:sym typeface="FreightSans Pro"/>
              </a:defRPr>
            </a:lvl2pPr>
            <a:lvl3pPr marL="1462314" indent="-408214">
              <a:lnSpc>
                <a:spcPct val="100000"/>
              </a:lnSpc>
              <a:buClrTx/>
              <a:buFontTx/>
              <a:defRPr>
                <a:latin typeface="FreightSans Pro"/>
                <a:ea typeface="FreightSans Pro"/>
                <a:cs typeface="FreightSans Pro"/>
                <a:sym typeface="FreightSans Pro"/>
              </a:defRPr>
            </a:lvl3pPr>
            <a:lvl4pPr marL="1919514" indent="-408214">
              <a:lnSpc>
                <a:spcPct val="100000"/>
              </a:lnSpc>
              <a:buClrTx/>
              <a:buFontTx/>
              <a:defRPr>
                <a:latin typeface="FreightSans Pro"/>
                <a:ea typeface="FreightSans Pro"/>
                <a:cs typeface="FreightSans Pro"/>
                <a:sym typeface="FreightSans Pro"/>
              </a:defRPr>
            </a:lvl4pPr>
            <a:lvl5pPr marL="2376714" indent="-408214">
              <a:lnSpc>
                <a:spcPct val="100000"/>
              </a:lnSpc>
              <a:buClrTx/>
              <a:buFontTx/>
              <a:defRPr>
                <a:latin typeface="FreightSans Pro"/>
                <a:ea typeface="FreightSans Pro"/>
                <a:cs typeface="FreightSans Pro"/>
                <a:sym typeface="FreightSans Pro"/>
              </a:defRPr>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DDD5C7"/>
        </a:solidFill>
      </p:bgPr>
    </p:bg>
    <p:spTree>
      <p:nvGrpSpPr>
        <p:cNvPr id="1" name=""/>
        <p:cNvGrpSpPr/>
        <p:nvPr/>
      </p:nvGrpSpPr>
      <p:grpSpPr>
        <a:xfrm>
          <a:off x="0" y="0"/>
          <a:ext cx="0" cy="0"/>
          <a:chOff x="0" y="0"/>
          <a:chExt cx="0" cy="0"/>
        </a:xfrm>
      </p:grpSpPr>
      <p:sp>
        <p:nvSpPr>
          <p:cNvPr id="2" name="Rectangle"/>
          <p:cNvSpPr/>
          <p:nvPr/>
        </p:nvSpPr>
        <p:spPr>
          <a:xfrm>
            <a:off x="-28136" y="4450949"/>
            <a:ext cx="9181297" cy="692552"/>
          </a:xfrm>
          <a:prstGeom prst="rect">
            <a:avLst/>
          </a:prstGeom>
          <a:solidFill>
            <a:srgbClr val="003262"/>
          </a:solidFill>
          <a:ln w="12700">
            <a:miter lim="400000"/>
          </a:ln>
        </p:spPr>
        <p:txBody>
          <a:bodyPr lIns="50800" tIns="50800" rIns="50800" bIns="50800" anchor="ctr"/>
          <a:lstStyle/>
          <a:p>
            <a:pPr algn="ctr" defTabSz="584200">
              <a:defRPr sz="2200">
                <a:solidFill>
                  <a:srgbClr val="FFFFFF"/>
                </a:solidFill>
                <a:latin typeface="Helvetica Neue Medium"/>
                <a:ea typeface="Helvetica Neue Medium"/>
                <a:cs typeface="Helvetica Neue Medium"/>
                <a:sym typeface="Helvetica Neue Medium"/>
              </a:defRPr>
            </a:pPr>
          </a:p>
        </p:txBody>
      </p:sp>
      <p:pic>
        <p:nvPicPr>
          <p:cNvPr id="3" name="ucberkeleyLogo2-white.png" descr="ucberkeleyLogo2-white.png"/>
          <p:cNvPicPr>
            <a:picLocks noChangeAspect="1"/>
          </p:cNvPicPr>
          <p:nvPr/>
        </p:nvPicPr>
        <p:blipFill>
          <a:blip r:embed="rId2">
            <a:extLst/>
          </a:blip>
          <a:stretch>
            <a:fillRect/>
          </a:stretch>
        </p:blipFill>
        <p:spPr>
          <a:xfrm>
            <a:off x="165100" y="4495999"/>
            <a:ext cx="1702548" cy="611977"/>
          </a:xfrm>
          <a:prstGeom prst="rect">
            <a:avLst/>
          </a:prstGeom>
          <a:ln w="12700">
            <a:miter lim="400000"/>
          </a:ln>
        </p:spPr>
      </p:pic>
      <p:sp>
        <p:nvSpPr>
          <p:cNvPr id="4" name="W200-Python"/>
          <p:cNvSpPr txBox="1"/>
          <p:nvPr/>
        </p:nvSpPr>
        <p:spPr>
          <a:xfrm>
            <a:off x="7663279" y="4436887"/>
            <a:ext cx="1396976" cy="40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defRPr sz="1800">
                <a:solidFill>
                  <a:srgbClr val="DDD5C7"/>
                </a:solidFill>
                <a:latin typeface="FreightSans Pro"/>
                <a:ea typeface="FreightSans Pro"/>
                <a:cs typeface="FreightSans Pro"/>
                <a:sym typeface="FreightSans Pro"/>
              </a:defRPr>
            </a:lvl1pPr>
          </a:lstStyle>
          <a:p>
            <a:pPr/>
            <a:r>
              <a:t>W200-Python</a:t>
            </a:r>
          </a:p>
        </p:txBody>
      </p:sp>
      <p:sp>
        <p:nvSpPr>
          <p:cNvPr id="5" name="Slide Number"/>
          <p:cNvSpPr txBox="1"/>
          <p:nvPr>
            <p:ph type="sldNum" sz="quarter" idx="2"/>
          </p:nvPr>
        </p:nvSpPr>
        <p:spPr>
          <a:xfrm>
            <a:off x="8700042" y="4675793"/>
            <a:ext cx="309089" cy="344395"/>
          </a:xfrm>
          <a:prstGeom prst="rect">
            <a:avLst/>
          </a:prstGeom>
          <a:ln w="12700">
            <a:miter lim="400000"/>
          </a:ln>
        </p:spPr>
        <p:txBody>
          <a:bodyPr wrap="none" lIns="91424" tIns="91424" rIns="91424" bIns="91424" anchor="ctr">
            <a:spAutoFit/>
          </a:bodyPr>
          <a:lstStyle>
            <a:lvl1pPr algn="r">
              <a:defRPr sz="1000">
                <a:solidFill>
                  <a:srgbClr val="FFFFFF"/>
                </a:solidFill>
                <a:latin typeface="FreightSans Pro"/>
                <a:ea typeface="FreightSans Pro"/>
                <a:cs typeface="FreightSans Pro"/>
                <a:sym typeface="FreightSans Pro"/>
              </a:defRPr>
            </a:lvl1pPr>
          </a:lstStyle>
          <a:p>
            <a:pPr/>
            <a:fld id="{86CB4B4D-7CA3-9044-876B-883B54F8677D}" type="slidenum"/>
          </a:p>
        </p:txBody>
      </p:sp>
      <p:sp>
        <p:nvSpPr>
          <p:cNvPr id="6" name="Title Text"/>
          <p:cNvSpPr txBox="1"/>
          <p:nvPr>
            <p:ph type="title"/>
          </p:nvPr>
        </p:nvSpPr>
        <p:spPr>
          <a:xfrm>
            <a:off x="166300" y="94946"/>
            <a:ext cx="8222100" cy="838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Title Text</a:t>
            </a:r>
          </a:p>
        </p:txBody>
      </p:sp>
      <p:sp>
        <p:nvSpPr>
          <p:cNvPr id="7" name="Body Level One…"/>
          <p:cNvSpPr txBox="1"/>
          <p:nvPr>
            <p:ph type="body" idx="1"/>
          </p:nvPr>
        </p:nvSpPr>
        <p:spPr>
          <a:xfrm>
            <a:off x="391149" y="833834"/>
            <a:ext cx="7772401" cy="317435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lvl2pPr marL="431800" indent="-241300"/>
            <a:lvl3pPr marL="647700" indent="-215900"/>
            <a:lvl4pPr marL="850900" indent="-228600"/>
            <a:lvl5pPr marL="1028700" indent="-190500"/>
          </a:lstStyle>
          <a:p>
            <a:pPr/>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transition xmlns:p14="http://schemas.microsoft.com/office/powerpoint/2010/main" spd="med" advClick="1"/>
  <p:txStyles>
    <p:titleStyle>
      <a:lvl1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1pPr>
      <a:lvl2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2pPr>
      <a:lvl3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3pPr>
      <a:lvl4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4pPr>
      <a:lvl5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5pPr>
      <a:lvl6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6pPr>
      <a:lvl7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7pPr>
      <a:lvl8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8pPr>
      <a:lvl9pPr marL="0" marR="0" indent="0" algn="l" defTabSz="914400" latinLnBrk="0">
        <a:lnSpc>
          <a:spcPct val="100000"/>
        </a:lnSpc>
        <a:spcBef>
          <a:spcPts val="0"/>
        </a:spcBef>
        <a:spcAft>
          <a:spcPts val="0"/>
        </a:spcAft>
        <a:buClrTx/>
        <a:buSzTx/>
        <a:buFontTx/>
        <a:buNone/>
        <a:tabLst/>
        <a:defRPr b="0" baseline="0" cap="none" i="0" spc="0" strike="noStrike" sz="4200" u="none">
          <a:ln>
            <a:noFill/>
          </a:ln>
          <a:solidFill>
            <a:srgbClr val="594A25"/>
          </a:solidFill>
          <a:uFillTx/>
          <a:latin typeface="Freight Sans Medium"/>
          <a:ea typeface="Freight Sans Medium"/>
          <a:cs typeface="Freight Sans Medium"/>
          <a:sym typeface="Freight Sans Medium"/>
        </a:defRPr>
      </a:lvl9pPr>
    </p:titleStyle>
    <p:bodyStyle>
      <a:lvl1pPr marL="203200" marR="0" indent="-203200" algn="l" defTabSz="914400" latinLnBrk="0">
        <a:lnSpc>
          <a:spcPct val="115000"/>
        </a:lnSpc>
        <a:spcBef>
          <a:spcPts val="0"/>
        </a:spcBef>
        <a:spcAft>
          <a:spcPts val="0"/>
        </a:spcAft>
        <a:buClr>
          <a:srgbClr val="434343"/>
        </a:buClr>
        <a:buSzPts val="14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1pPr>
      <a:lvl2pPr marL="10051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2pPr>
      <a:lvl3pPr marL="14623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3pPr>
      <a:lvl4pPr marL="19195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4pPr>
      <a:lvl5pPr marL="23767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5pPr>
      <a:lvl6pPr marL="28339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6pPr>
      <a:lvl7pPr marL="32911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7pPr>
      <a:lvl8pPr marL="37483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8pPr>
      <a:lvl9pPr marL="4205514" marR="0" indent="-408214" algn="l" defTabSz="91440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Freight Sans Medium"/>
          <a:ea typeface="Freight Sans Medium"/>
          <a:cs typeface="Freight Sans Medium"/>
          <a:sym typeface="Freight Sans Medium"/>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FreightSans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3.6/library/random.html" TargetMode="External"/><Relationship Id="rId3" Type="http://schemas.openxmlformats.org/officeDocument/2006/relationships/image" Target="../media/image2.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 Id="rId3"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tif"/><Relationship Id="rId4" Type="http://schemas.openxmlformats.org/officeDocument/2006/relationships/image" Target="../media/image5.png"/><Relationship Id="rId5" Type="http://schemas.openxmlformats.org/officeDocument/2006/relationships/image" Target="../media/image5.tif"/><Relationship Id="rId6" Type="http://schemas.openxmlformats.org/officeDocument/2006/relationships/image" Target="../media/image6.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DS-INFO-W18/assignments-upstream-spring18" TargetMode="External"/><Relationship Id="rId3" Type="http://schemas.openxmlformats.org/officeDocument/2006/relationships/hyperlink" Target="https://groups.google.com/forum/#!forum/w200-python-2018-spring" TargetMode="External"/><Relationship Id="rId4" Type="http://schemas.openxmlformats.org/officeDocument/2006/relationships/hyperlink" Target="https://docs.google.com/spreadsheets/d/11DxadnNwyFaJIPYLUJSPUlNGCtTenBCR4yaR1CbFBKg/edit?usp=sharing"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gist.github.com/carnivore/997001" TargetMode="External"/><Relationship Id="rId4" Type="http://schemas.openxmlformats.org/officeDocument/2006/relationships/hyperlink" Target="https://git-scm.com/downloads"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lide Number"/>
          <p:cNvSpPr txBox="1"/>
          <p:nvPr>
            <p:ph type="sldNum" sz="quarter" idx="2"/>
          </p:nvPr>
        </p:nvSpPr>
        <p:spPr>
          <a:xfrm>
            <a:off x="8772178" y="4701193"/>
            <a:ext cx="236953"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9" name="Image" descr="Image"/>
          <p:cNvPicPr>
            <a:picLocks noChangeAspect="1"/>
          </p:cNvPicPr>
          <p:nvPr/>
        </p:nvPicPr>
        <p:blipFill>
          <a:blip r:embed="rId2">
            <a:extLst/>
          </a:blip>
          <a:stretch>
            <a:fillRect/>
          </a:stretch>
        </p:blipFill>
        <p:spPr>
          <a:xfrm rot="600000">
            <a:off x="5467350" y="292100"/>
            <a:ext cx="3591422" cy="3591422"/>
          </a:xfrm>
          <a:prstGeom prst="rect">
            <a:avLst/>
          </a:prstGeom>
          <a:ln w="12700">
            <a:miter lim="400000"/>
          </a:ln>
          <a:effectLst>
            <a:outerShdw sx="100000" sy="100000" kx="0" ky="0" algn="b" rotWithShape="0" blurRad="101600" dist="25400" dir="8521631">
              <a:srgbClr val="000000">
                <a:alpha val="75000"/>
              </a:srgbClr>
            </a:outerShdw>
          </a:effectLst>
        </p:spPr>
      </p:pic>
      <p:sp>
        <p:nvSpPr>
          <p:cNvPr id="280" name="W200 - Python for Data Science…"/>
          <p:cNvSpPr txBox="1"/>
          <p:nvPr/>
        </p:nvSpPr>
        <p:spPr>
          <a:xfrm>
            <a:off x="338608" y="415658"/>
            <a:ext cx="4816349" cy="1874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ct val="120000"/>
              </a:lnSpc>
              <a:buClr>
                <a:srgbClr val="434343"/>
              </a:buClr>
              <a:buFont typeface="Helvetica"/>
              <a:defRPr sz="2400">
                <a:solidFill>
                  <a:schemeClr val="accent3"/>
                </a:solidFill>
                <a:latin typeface="Freight Sans Medium"/>
                <a:ea typeface="Freight Sans Medium"/>
                <a:cs typeface="Freight Sans Medium"/>
                <a:sym typeface="Freight Sans Medium"/>
              </a:defRPr>
            </a:pPr>
            <a:r>
              <a:t>W200 - Python for Data Science</a:t>
            </a:r>
          </a:p>
          <a:p>
            <a:pPr>
              <a:lnSpc>
                <a:spcPct val="120000"/>
              </a:lnSpc>
              <a:buClr>
                <a:srgbClr val="434343"/>
              </a:buClr>
              <a:buFont typeface="Helvetica"/>
              <a:defRPr sz="2400">
                <a:solidFill>
                  <a:schemeClr val="accent3"/>
                </a:solidFill>
                <a:latin typeface="Freight Sans Medium"/>
                <a:ea typeface="Freight Sans Medium"/>
                <a:cs typeface="Freight Sans Medium"/>
                <a:sym typeface="Freight Sans Medium"/>
              </a:defRPr>
            </a:pPr>
          </a:p>
          <a:p>
            <a:pPr>
              <a:lnSpc>
                <a:spcPct val="120000"/>
              </a:lnSpc>
              <a:buClr>
                <a:srgbClr val="434343"/>
              </a:buClr>
              <a:buFont typeface="Helvetica"/>
              <a:defRPr sz="2400">
                <a:solidFill>
                  <a:schemeClr val="accent3"/>
                </a:solidFill>
                <a:latin typeface="Freight Sans Medium"/>
                <a:ea typeface="Freight Sans Medium"/>
                <a:cs typeface="Freight Sans Medium"/>
                <a:sym typeface="Freight Sans Medium"/>
              </a:defRPr>
            </a:pPr>
            <a:r>
              <a:t>Topic 4:</a:t>
            </a:r>
          </a:p>
          <a:p>
            <a:pPr>
              <a:lnSpc>
                <a:spcPct val="120000"/>
              </a:lnSpc>
              <a:buClr>
                <a:srgbClr val="434343"/>
              </a:buClr>
              <a:buFont typeface="Helvetica"/>
              <a:defRPr sz="2400">
                <a:solidFill>
                  <a:schemeClr val="accent3"/>
                </a:solidFill>
                <a:latin typeface="Freight Sans Bold"/>
                <a:ea typeface="Freight Sans Bold"/>
                <a:cs typeface="Freight Sans Bold"/>
                <a:sym typeface="Freight Sans Bold"/>
              </a:defRPr>
            </a:pPr>
            <a:r>
              <a:t>More About Control and Algorithms</a:t>
            </a:r>
          </a:p>
        </p:txBody>
      </p:sp>
      <p:sp>
        <p:nvSpPr>
          <p:cNvPr id="281" name="updated Sept 21, 2018"/>
          <p:cNvSpPr txBox="1"/>
          <p:nvPr/>
        </p:nvSpPr>
        <p:spPr>
          <a:xfrm>
            <a:off x="7679208" y="4792618"/>
            <a:ext cx="1095376" cy="1615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000">
                <a:solidFill>
                  <a:srgbClr val="DDD5C7"/>
                </a:solidFill>
                <a:latin typeface="FreightSans Pro"/>
                <a:ea typeface="FreightSans Pro"/>
                <a:cs typeface="FreightSans Pro"/>
                <a:sym typeface="FreightSans Pro"/>
              </a:defRPr>
            </a:lvl1pPr>
          </a:lstStyle>
          <a:p>
            <a:pPr/>
            <a:r>
              <a:t>updated Sept 21, 2018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18" name="Slide Number"/>
          <p:cNvSpPr txBox="1"/>
          <p:nvPr>
            <p:ph type="sldNum" sz="quarter" idx="2"/>
          </p:nvPr>
        </p:nvSpPr>
        <p:spPr>
          <a:xfrm>
            <a:off x="8742206" y="4675793"/>
            <a:ext cx="26692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Google Shape;228;p36"/>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Week 4 </a:t>
            </a:r>
            <a:r>
              <a:rPr>
                <a:latin typeface="Freight Sans Medium"/>
                <a:ea typeface="Freight Sans Medium"/>
                <a:cs typeface="Freight Sans Medium"/>
                <a:sym typeface="Freight Sans Medium"/>
              </a:rPr>
              <a:t>| Agenda</a:t>
            </a:r>
          </a:p>
        </p:txBody>
      </p:sp>
      <p:sp>
        <p:nvSpPr>
          <p:cNvPr id="320" name="Google Shape;227;p36"/>
          <p:cNvSpPr txBox="1"/>
          <p:nvPr>
            <p:ph type="body" idx="1"/>
          </p:nvPr>
        </p:nvSpPr>
        <p:spPr>
          <a:prstGeom prst="rect">
            <a:avLst/>
          </a:prstGeom>
        </p:spPr>
        <p:txBody>
          <a:bodyPr/>
          <a:lstStyle/>
          <a:p>
            <a:pPr marL="0" indent="0">
              <a:lnSpc>
                <a:spcPct val="200000"/>
              </a:lnSpc>
              <a:buSzTx/>
              <a:buNone/>
              <a:defRPr sz="2000"/>
            </a:pPr>
            <a:r>
              <a:t>Week 2 Assignment Review</a:t>
            </a:r>
            <a:br/>
            <a:r>
              <a:rPr>
                <a:solidFill>
                  <a:schemeClr val="accent3"/>
                </a:solidFill>
              </a:rPr>
              <a:t>Week 3 Assignment Discussion</a:t>
            </a:r>
            <a:br>
              <a:rPr>
                <a:solidFill>
                  <a:schemeClr val="accent3"/>
                </a:solidFill>
              </a:rPr>
            </a:br>
            <a:r>
              <a:rPr>
                <a:solidFill>
                  <a:srgbClr val="999999"/>
                </a:solidFill>
              </a:rPr>
              <a:t>Pseudocoding &amp; Algorithms - Activity 1</a:t>
            </a:r>
            <a:br>
              <a:rPr>
                <a:solidFill>
                  <a:srgbClr val="999999"/>
                </a:solidFill>
              </a:rPr>
            </a:br>
            <a:r>
              <a:rPr>
                <a:solidFill>
                  <a:srgbClr val="999999"/>
                </a:solidFill>
              </a:rPr>
              <a:t>For Loops vs. While Loops - Activity 2</a:t>
            </a:r>
            <a:br>
              <a:rPr>
                <a:solidFill>
                  <a:srgbClr val="999999"/>
                </a:solidFill>
              </a:rPr>
            </a:br>
            <a:r>
              <a:rPr>
                <a:solidFill>
                  <a:srgbClr val="999999"/>
                </a:solidFill>
              </a:rPr>
              <a:t>Exiting Loops Early</a:t>
            </a:r>
            <a:br>
              <a:rPr>
                <a:solidFill>
                  <a:srgbClr val="999999"/>
                </a:solidFill>
              </a:rPr>
            </a:br>
            <a:r>
              <a:rPr>
                <a:solidFill>
                  <a:srgbClr val="999999"/>
                </a:solidFill>
              </a:rPr>
              <a:t>Comprehensions - Activity 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lide Number"/>
          <p:cNvSpPr txBox="1"/>
          <p:nvPr>
            <p:ph type="sldNum" sz="quarter" idx="2"/>
          </p:nvPr>
        </p:nvSpPr>
        <p:spPr>
          <a:xfrm>
            <a:off x="8751350" y="4675793"/>
            <a:ext cx="25778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3" name="Google Shape;233;p37"/>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Week 3 </a:t>
            </a:r>
            <a:r>
              <a:rPr>
                <a:latin typeface="Freight Sans Medium"/>
                <a:ea typeface="Freight Sans Medium"/>
                <a:cs typeface="Freight Sans Medium"/>
                <a:sym typeface="Freight Sans Medium"/>
              </a:rPr>
              <a:t>| Polls </a:t>
            </a:r>
          </a:p>
        </p:txBody>
      </p:sp>
      <p:sp>
        <p:nvSpPr>
          <p:cNvPr id="324" name="Google Shape;234;p37"/>
          <p:cNvSpPr txBox="1"/>
          <p:nvPr>
            <p:ph type="body" idx="1"/>
          </p:nvPr>
        </p:nvSpPr>
        <p:spPr>
          <a:prstGeom prst="rect">
            <a:avLst/>
          </a:prstGeom>
        </p:spPr>
        <p:txBody>
          <a:bodyPr>
            <a:normAutofit fontScale="100000" lnSpcReduction="0"/>
          </a:bodyPr>
          <a:lstStyle/>
          <a:p>
            <a:pPr marL="0" indent="0">
              <a:lnSpc>
                <a:spcPct val="100000"/>
              </a:lnSpc>
              <a:buSzTx/>
              <a:buNone/>
              <a:defRPr sz="2400"/>
            </a:pPr>
            <a:r>
              <a:t>Discuss: What was the hardest part of HW3?</a:t>
            </a:r>
          </a:p>
          <a:p>
            <a:pPr marL="0" indent="0">
              <a:lnSpc>
                <a:spcPct val="100000"/>
              </a:lnSpc>
              <a:spcBef>
                <a:spcPts val="1600"/>
              </a:spcBef>
              <a:buSzTx/>
              <a:buNone/>
              <a:defRPr sz="2400"/>
            </a:pPr>
            <a:r>
              <a:t>Poll: How long did you spend on this week’s assignment?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lide Number"/>
          <p:cNvSpPr txBox="1"/>
          <p:nvPr>
            <p:ph type="sldNum" sz="quarter" idx="2"/>
          </p:nvPr>
        </p:nvSpPr>
        <p:spPr>
          <a:xfrm>
            <a:off x="8749699" y="4675793"/>
            <a:ext cx="259432"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7" name="Google Shape;239;p38"/>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Look Forward - Arrays | </a:t>
            </a:r>
            <a:r>
              <a:rPr>
                <a:latin typeface="Freight Sans Medium"/>
                <a:ea typeface="Freight Sans Medium"/>
                <a:cs typeface="Freight Sans Medium"/>
                <a:sym typeface="Freight Sans Medium"/>
              </a:rPr>
              <a:t>NumPy</a:t>
            </a:r>
          </a:p>
        </p:txBody>
      </p:sp>
      <p:sp>
        <p:nvSpPr>
          <p:cNvPr id="328" name="Google Shape;240;p38"/>
          <p:cNvSpPr txBox="1"/>
          <p:nvPr>
            <p:ph type="body" idx="1"/>
          </p:nvPr>
        </p:nvSpPr>
        <p:spPr>
          <a:prstGeom prst="rect">
            <a:avLst/>
          </a:prstGeom>
        </p:spPr>
        <p:txBody>
          <a:bodyPr>
            <a:normAutofit fontScale="100000" lnSpcReduction="0"/>
          </a:bodyPr>
          <a:lstStyle/>
          <a:p>
            <a:pPr marL="0" indent="0">
              <a:buSzTx/>
              <a:buNone/>
            </a:pPr>
            <a:r>
              <a:t>We will come back to the topic of </a:t>
            </a:r>
            <a:r>
              <a:rPr i="1"/>
              <a:t>arrays</a:t>
            </a:r>
            <a:r>
              <a:t> when we discuss NumPy.</a:t>
            </a:r>
          </a:p>
          <a:p>
            <a:pPr marL="0" indent="0">
              <a:spcBef>
                <a:spcPts val="1600"/>
              </a:spcBef>
              <a:buSzTx/>
              <a:buNone/>
            </a:pPr>
            <a:r>
              <a:t>Other programming languages use “</a:t>
            </a:r>
            <a:r>
              <a:rPr i="1"/>
              <a:t>arrays</a:t>
            </a:r>
            <a:r>
              <a:t>” and “</a:t>
            </a:r>
            <a:r>
              <a:rPr i="1"/>
              <a:t>matrices</a:t>
            </a:r>
            <a:r>
              <a:t>” frequently.  </a:t>
            </a:r>
            <a:br/>
            <a:r>
              <a:t>In Python, a lot can be done with </a:t>
            </a:r>
            <a:r>
              <a:rPr i="1"/>
              <a:t>lists</a:t>
            </a:r>
            <a:r>
              <a:t> instead.</a:t>
            </a:r>
          </a:p>
          <a:p>
            <a:pPr marL="0" indent="0">
              <a:spcBef>
                <a:spcPts val="1600"/>
              </a:spcBef>
              <a:buSzTx/>
              <a:buNone/>
            </a:pPr>
            <a:r>
              <a:t>When working with large vectors or matrices of numeric calculations, NumPy arrays are much, much faster.</a:t>
            </a:r>
          </a:p>
          <a:p>
            <a:pPr marL="0" indent="0">
              <a:spcBef>
                <a:spcPts val="1600"/>
              </a:spcBef>
              <a:buSzTx/>
              <a:buNone/>
            </a:pPr>
            <a:r>
              <a:t>NumPy also has some useful data generation functions, such as those in the “random” library, that can be leveraged in code. There is also the regular “random” library. </a:t>
            </a:r>
            <a:r>
              <a:rPr u="sng">
                <a:solidFill>
                  <a:schemeClr val="accent5"/>
                </a:solidFill>
                <a:uFill>
                  <a:solidFill>
                    <a:schemeClr val="accent5"/>
                  </a:solidFill>
                </a:uFill>
                <a:hlinkClick r:id="rId2" invalidUrl="" action="" tgtFrame="" tooltip="" history="1" highlightClick="0" endSnd="0"/>
              </a:rPr>
              <a:t>https://docs.python.org/3.6/library/random.html</a:t>
            </a:r>
          </a:p>
        </p:txBody>
      </p:sp>
      <p:pic>
        <p:nvPicPr>
          <p:cNvPr id="329" name="Image" descr="Image"/>
          <p:cNvPicPr>
            <a:picLocks noChangeAspect="1"/>
          </p:cNvPicPr>
          <p:nvPr/>
        </p:nvPicPr>
        <p:blipFill>
          <a:blip r:embed="rId3">
            <a:extLst/>
          </a:blip>
          <a:stretch>
            <a:fillRect/>
          </a:stretch>
        </p:blipFill>
        <p:spPr>
          <a:xfrm>
            <a:off x="7477933" y="3800331"/>
            <a:ext cx="1564467" cy="61926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lide Number"/>
          <p:cNvSpPr txBox="1"/>
          <p:nvPr>
            <p:ph type="sldNum" sz="quarter" idx="2"/>
          </p:nvPr>
        </p:nvSpPr>
        <p:spPr>
          <a:xfrm>
            <a:off x="8698772" y="4675793"/>
            <a:ext cx="310359"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2" name="Google Shape;245;p39"/>
          <p:cNvSpPr txBox="1"/>
          <p:nvPr>
            <p:ph type="title"/>
          </p:nvPr>
        </p:nvSpPr>
        <p:spPr>
          <a:prstGeom prst="rect">
            <a:avLst/>
          </a:prstGeom>
        </p:spPr>
        <p:txBody>
          <a:bodyPr/>
          <a:lstStyle>
            <a:lvl1pPr defTabSz="822959">
              <a:defRPr sz="3780">
                <a:latin typeface="Freight Sans Bold"/>
                <a:ea typeface="Freight Sans Bold"/>
                <a:cs typeface="Freight Sans Bold"/>
                <a:sym typeface="Freight Sans Bold"/>
              </a:defRPr>
            </a:lvl1pPr>
          </a:lstStyle>
          <a:p>
            <a:pPr/>
            <a:r>
              <a:t>Soft skills; stamina = energy and focus</a:t>
            </a:r>
          </a:p>
        </p:txBody>
      </p:sp>
      <p:sp>
        <p:nvSpPr>
          <p:cNvPr id="333" name="Google Shape;246;p39"/>
          <p:cNvSpPr txBox="1"/>
          <p:nvPr>
            <p:ph type="body" idx="1"/>
          </p:nvPr>
        </p:nvSpPr>
        <p:spPr>
          <a:prstGeom prst="rect">
            <a:avLst/>
          </a:prstGeom>
        </p:spPr>
        <p:txBody>
          <a:bodyPr>
            <a:normAutofit fontScale="100000" lnSpcReduction="0"/>
          </a:bodyPr>
          <a:lstStyle/>
          <a:p>
            <a:pPr marL="0" indent="0">
              <a:buSzTx/>
              <a:buNone/>
            </a:pPr>
            <a:r>
              <a:t>Coding can be strenuous and tiring and confusing</a:t>
            </a:r>
          </a:p>
          <a:p>
            <a:pPr>
              <a:spcBef>
                <a:spcPts val="1600"/>
              </a:spcBef>
            </a:pPr>
            <a:r>
              <a:t>Breaks </a:t>
            </a:r>
          </a:p>
          <a:p>
            <a:pPr/>
            <a:r>
              <a:t>Polmodoros (25on:5off)</a:t>
            </a:r>
          </a:p>
          <a:p>
            <a:pPr/>
            <a:r>
              <a:t>Time tracking</a:t>
            </a:r>
          </a:p>
          <a:p>
            <a:pPr/>
            <a:r>
              <a:t>Psuedocoding </a:t>
            </a:r>
          </a:p>
        </p:txBody>
      </p:sp>
      <p:pic>
        <p:nvPicPr>
          <p:cNvPr id="334" name="Google Shape;247;p39" descr="Google Shape;247;p39"/>
          <p:cNvPicPr>
            <a:picLocks noChangeAspect="1"/>
          </p:cNvPicPr>
          <p:nvPr/>
        </p:nvPicPr>
        <p:blipFill>
          <a:blip r:embed="rId3">
            <a:extLst/>
          </a:blip>
          <a:stretch>
            <a:fillRect/>
          </a:stretch>
        </p:blipFill>
        <p:spPr>
          <a:xfrm>
            <a:off x="3491698" y="1320849"/>
            <a:ext cx="4495451" cy="31122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lide Number"/>
          <p:cNvSpPr txBox="1"/>
          <p:nvPr>
            <p:ph type="sldNum" sz="quarter" idx="2"/>
          </p:nvPr>
        </p:nvSpPr>
        <p:spPr>
          <a:xfrm>
            <a:off x="8730776" y="4675793"/>
            <a:ext cx="27835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9" name="While coding - take a break!  Polmodors (try 25 min on, 5 min off).  Keep track of your time while working.…"/>
          <p:cNvSpPr txBox="1"/>
          <p:nvPr>
            <p:ph type="body" idx="1"/>
          </p:nvPr>
        </p:nvSpPr>
        <p:spPr>
          <a:xfrm>
            <a:off x="340215" y="253258"/>
            <a:ext cx="8581833" cy="3592112"/>
          </a:xfrm>
          <a:prstGeom prst="rect">
            <a:avLst/>
          </a:prstGeom>
        </p:spPr>
        <p:txBody>
          <a:bodyPr lIns="50800" tIns="50800" rIns="50800" bIns="50800">
            <a:normAutofit fontScale="100000" lnSpcReduction="0"/>
          </a:bodyPr>
          <a:lstStyle/>
          <a:p>
            <a:pPr marL="240030" indent="-240030" defTabSz="315468">
              <a:lnSpc>
                <a:spcPct val="100000"/>
              </a:lnSpc>
              <a:spcBef>
                <a:spcPts val="1500"/>
              </a:spcBef>
              <a:buClrTx/>
              <a:buSzPct val="55000"/>
              <a:buFontTx/>
              <a:buChar char="•"/>
              <a:defRPr sz="2268">
                <a:solidFill>
                  <a:srgbClr val="003262"/>
                </a:solidFill>
              </a:defRPr>
            </a:pPr>
            <a:r>
              <a:t>While coding - take a break!  Polmodors (try 25 min on, 5 min off).  Keep track of your time while working.</a:t>
            </a:r>
          </a:p>
          <a:p>
            <a:pPr marL="240030" indent="-240030" defTabSz="315468">
              <a:lnSpc>
                <a:spcPct val="100000"/>
              </a:lnSpc>
              <a:spcBef>
                <a:spcPts val="1500"/>
              </a:spcBef>
              <a:buClrTx/>
              <a:buSzPct val="55000"/>
              <a:buFontTx/>
              <a:buChar char="•"/>
              <a:defRPr sz="2268">
                <a:solidFill>
                  <a:srgbClr val="003262"/>
                </a:solidFill>
              </a:defRPr>
            </a:pPr>
            <a:r>
              <a:t>Pseudocoding (aka “Structured English”) to clarify your goals; the logic of the program … </a:t>
            </a:r>
            <a:r>
              <a:rPr i="1"/>
              <a:t>modularize the code’s activities … </a:t>
            </a:r>
            <a:r>
              <a:t>very important.</a:t>
            </a:r>
          </a:p>
          <a:p>
            <a:pPr marL="240030" indent="-240030" defTabSz="315468">
              <a:lnSpc>
                <a:spcPct val="100000"/>
              </a:lnSpc>
              <a:spcBef>
                <a:spcPts val="1500"/>
              </a:spcBef>
              <a:buClrTx/>
              <a:buSzPct val="55000"/>
              <a:buFontTx/>
              <a:buChar char="•"/>
              <a:defRPr sz="2268">
                <a:solidFill>
                  <a:srgbClr val="003262"/>
                </a:solidFill>
              </a:defRPr>
            </a:pPr>
            <a:r>
              <a:t>Very easy to get lost in complicated tasks - use the resources </a:t>
            </a:r>
            <a:r>
              <a:rPr i="1"/>
              <a:t>you can</a:t>
            </a:r>
            <a:r>
              <a:t> understand.</a:t>
            </a:r>
          </a:p>
          <a:p>
            <a:pPr marL="240030" indent="-240030" defTabSz="315468">
              <a:lnSpc>
                <a:spcPct val="100000"/>
              </a:lnSpc>
              <a:spcBef>
                <a:spcPts val="1500"/>
              </a:spcBef>
              <a:buClrTx/>
              <a:buSzPct val="55000"/>
              <a:buFontTx/>
              <a:buChar char="•"/>
              <a:defRPr sz="2268">
                <a:solidFill>
                  <a:srgbClr val="003262"/>
                </a:solidFill>
              </a:defRPr>
            </a:pPr>
            <a:r>
              <a:t>Control the scope of your vars.</a:t>
            </a:r>
          </a:p>
          <a:p>
            <a:pPr marL="240030" indent="-240030" defTabSz="315468">
              <a:lnSpc>
                <a:spcPct val="100000"/>
              </a:lnSpc>
              <a:spcBef>
                <a:spcPts val="1500"/>
              </a:spcBef>
              <a:buClrTx/>
              <a:buSzPct val="55000"/>
              <a:buFontTx/>
              <a:buChar char="•"/>
              <a:defRPr sz="2268">
                <a:solidFill>
                  <a:srgbClr val="003262"/>
                </a:solidFill>
              </a:defRPr>
            </a:pPr>
            <a:r>
              <a:t>Less, simpler, clarity … but balance… </a:t>
            </a:r>
          </a:p>
        </p:txBody>
      </p:sp>
      <p:grpSp>
        <p:nvGrpSpPr>
          <p:cNvPr id="342" name="Image"/>
          <p:cNvGrpSpPr/>
          <p:nvPr/>
        </p:nvGrpSpPr>
        <p:grpSpPr>
          <a:xfrm rot="549155">
            <a:off x="4776125" y="2772219"/>
            <a:ext cx="3141446" cy="2080168"/>
            <a:chOff x="0" y="0"/>
            <a:chExt cx="3141445" cy="2080166"/>
          </a:xfrm>
        </p:grpSpPr>
        <p:pic>
          <p:nvPicPr>
            <p:cNvPr id="341" name="Image" descr="Image"/>
            <p:cNvPicPr>
              <a:picLocks noChangeAspect="1"/>
            </p:cNvPicPr>
            <p:nvPr/>
          </p:nvPicPr>
          <p:blipFill>
            <a:blip r:embed="rId2">
              <a:extLst/>
            </a:blip>
            <a:stretch>
              <a:fillRect/>
            </a:stretch>
          </p:blipFill>
          <p:spPr>
            <a:xfrm>
              <a:off x="126999" y="88900"/>
              <a:ext cx="2887447" cy="1749967"/>
            </a:xfrm>
            <a:prstGeom prst="rect">
              <a:avLst/>
            </a:prstGeom>
            <a:ln>
              <a:noFill/>
            </a:ln>
            <a:effectLst/>
          </p:spPr>
        </p:pic>
        <p:pic>
          <p:nvPicPr>
            <p:cNvPr id="340" name="Image" descr="Image"/>
            <p:cNvPicPr>
              <a:picLocks noChangeAspect="0"/>
            </p:cNvPicPr>
            <p:nvPr/>
          </p:nvPicPr>
          <p:blipFill>
            <a:blip r:embed="rId3">
              <a:extLst/>
            </a:blip>
            <a:stretch>
              <a:fillRect/>
            </a:stretch>
          </p:blipFill>
          <p:spPr>
            <a:xfrm>
              <a:off x="0" y="0"/>
              <a:ext cx="3141446" cy="2080167"/>
            </a:xfrm>
            <a:prstGeom prst="rect">
              <a:avLst/>
            </a:prstGeom>
            <a:effectLst/>
          </p:spPr>
        </p:pic>
      </p:grpSp>
      <p:sp>
        <p:nvSpPr>
          <p:cNvPr id="343" name="https://en.wikipedia.org/wiki/Pomodoro_Technique"/>
          <p:cNvSpPr txBox="1"/>
          <p:nvPr/>
        </p:nvSpPr>
        <p:spPr>
          <a:xfrm>
            <a:off x="409519" y="4174858"/>
            <a:ext cx="3956162"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https://en.wikipedia.org/wiki/Pomodoro_Technique</a:t>
            </a:r>
          </a:p>
        </p:txBody>
      </p:sp>
      <p:sp>
        <p:nvSpPr>
          <p:cNvPr id="344" name="https://en.wikipedia.org/wiki/Pseudocode"/>
          <p:cNvSpPr txBox="1"/>
          <p:nvPr/>
        </p:nvSpPr>
        <p:spPr>
          <a:xfrm>
            <a:off x="420170" y="3987622"/>
            <a:ext cx="3214924"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https://en.wikipedia.org/wiki/Pseudocode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lide Number"/>
          <p:cNvSpPr txBox="1"/>
          <p:nvPr>
            <p:ph type="sldNum" sz="quarter" idx="2"/>
          </p:nvPr>
        </p:nvSpPr>
        <p:spPr>
          <a:xfrm>
            <a:off x="8716298" y="4675793"/>
            <a:ext cx="292833"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7" name="Google Shape;252;p40"/>
          <p:cNvSpPr txBox="1"/>
          <p:nvPr>
            <p:ph type="title"/>
          </p:nvPr>
        </p:nvSpPr>
        <p:spPr>
          <a:prstGeom prst="rect">
            <a:avLst/>
          </a:prstGeom>
        </p:spPr>
        <p:txBody>
          <a:bodyPr/>
          <a:lstStyle>
            <a:lvl1pPr defTabSz="768095">
              <a:defRPr sz="3528">
                <a:latin typeface="Freight Sans Bold"/>
                <a:ea typeface="Freight Sans Bold"/>
                <a:cs typeface="Freight Sans Bold"/>
                <a:sym typeface="Freight Sans Bold"/>
              </a:defRPr>
            </a:lvl1pPr>
          </a:lstStyle>
          <a:p>
            <a:pPr/>
            <a:r>
              <a:t>Soft skills - More answers than questions</a:t>
            </a:r>
          </a:p>
        </p:txBody>
      </p:sp>
      <p:sp>
        <p:nvSpPr>
          <p:cNvPr id="348" name="Google Shape;253;p40"/>
          <p:cNvSpPr txBox="1"/>
          <p:nvPr>
            <p:ph type="body" idx="1"/>
          </p:nvPr>
        </p:nvSpPr>
        <p:spPr>
          <a:prstGeom prst="rect">
            <a:avLst/>
          </a:prstGeom>
        </p:spPr>
        <p:txBody>
          <a:bodyPr>
            <a:normAutofit fontScale="100000" lnSpcReduction="0"/>
          </a:bodyPr>
          <a:lstStyle/>
          <a:p>
            <a:pPr marL="0" indent="0">
              <a:buSzTx/>
              <a:buNone/>
              <a:defRPr>
                <a:latin typeface="Freight Sans Bold"/>
                <a:ea typeface="Freight Sans Bold"/>
                <a:cs typeface="Freight Sans Bold"/>
                <a:sym typeface="Freight Sans Bold"/>
              </a:defRPr>
            </a:pPr>
            <a:r>
              <a:t>Don’t get lost in the forest</a:t>
            </a:r>
          </a:p>
          <a:p>
            <a:pPr marL="0" indent="0">
              <a:spcBef>
                <a:spcPts val="1600"/>
              </a:spcBef>
              <a:buSzTx/>
              <a:buNone/>
            </a:pPr>
            <a:r>
              <a:t>Use resources that </a:t>
            </a:r>
            <a:r>
              <a:rPr>
                <a:latin typeface="Freight Sans Bold"/>
                <a:ea typeface="Freight Sans Bold"/>
                <a:cs typeface="Freight Sans Bold"/>
                <a:sym typeface="Freight Sans Bold"/>
              </a:rPr>
              <a:t>you can</a:t>
            </a:r>
            <a:r>
              <a:t> understand.</a:t>
            </a:r>
          </a:p>
          <a:p>
            <a:pPr marL="0" indent="0">
              <a:spcBef>
                <a:spcPts val="1600"/>
              </a:spcBef>
              <a:buSzTx/>
              <a:buNone/>
            </a:pPr>
            <a:r>
              <a:t>Identify your specific question. </a:t>
            </a:r>
          </a:p>
          <a:p>
            <a:pPr marL="0" indent="0">
              <a:spcBef>
                <a:spcPts val="1600"/>
              </a:spcBef>
              <a:buSzTx/>
              <a:buNone/>
            </a:pPr>
            <a:r>
              <a:t>Control scope of your vars.</a:t>
            </a:r>
          </a:p>
          <a:p>
            <a:pPr marL="0" indent="0">
              <a:spcBef>
                <a:spcPts val="1600"/>
              </a:spcBef>
              <a:buSzTx/>
              <a:buNone/>
            </a:pPr>
            <a:r>
              <a:t>Eliminate more than you keep </a:t>
            </a:r>
          </a:p>
        </p:txBody>
      </p:sp>
      <p:pic>
        <p:nvPicPr>
          <p:cNvPr id="349" name="Google Shape;254;p40" descr="Google Shape;254;p40"/>
          <p:cNvPicPr>
            <a:picLocks noChangeAspect="1"/>
          </p:cNvPicPr>
          <p:nvPr/>
        </p:nvPicPr>
        <p:blipFill>
          <a:blip r:embed="rId2">
            <a:extLst/>
          </a:blip>
          <a:stretch>
            <a:fillRect/>
          </a:stretch>
        </p:blipFill>
        <p:spPr>
          <a:xfrm>
            <a:off x="3728818" y="1939675"/>
            <a:ext cx="5296832" cy="24006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51" name="Slide Number"/>
          <p:cNvSpPr txBox="1"/>
          <p:nvPr>
            <p:ph type="sldNum" sz="quarter" idx="2"/>
          </p:nvPr>
        </p:nvSpPr>
        <p:spPr>
          <a:xfrm>
            <a:off x="8742206" y="4675793"/>
            <a:ext cx="26692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2" name="Google Shape;260;p41"/>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Week 4 </a:t>
            </a:r>
            <a:r>
              <a:rPr>
                <a:latin typeface="Freight Sans Medium"/>
                <a:ea typeface="Freight Sans Medium"/>
                <a:cs typeface="Freight Sans Medium"/>
                <a:sym typeface="Freight Sans Medium"/>
              </a:rPr>
              <a:t>| Agenda</a:t>
            </a:r>
          </a:p>
        </p:txBody>
      </p:sp>
      <p:sp>
        <p:nvSpPr>
          <p:cNvPr id="353" name="Google Shape;259;p41"/>
          <p:cNvSpPr txBox="1"/>
          <p:nvPr>
            <p:ph type="body" idx="1"/>
          </p:nvPr>
        </p:nvSpPr>
        <p:spPr>
          <a:prstGeom prst="rect">
            <a:avLst/>
          </a:prstGeom>
        </p:spPr>
        <p:txBody>
          <a:bodyPr/>
          <a:lstStyle/>
          <a:p>
            <a:pPr marL="0" indent="0">
              <a:lnSpc>
                <a:spcPct val="200000"/>
              </a:lnSpc>
              <a:buSzTx/>
              <a:buNone/>
              <a:defRPr sz="2000"/>
            </a:pPr>
            <a:r>
              <a:t>Week 2 Assignment Review</a:t>
            </a:r>
            <a:br/>
            <a:r>
              <a:t>Week 3 Assignment Discussion</a:t>
            </a:r>
            <a:br/>
            <a:r>
              <a:rPr>
                <a:solidFill>
                  <a:schemeClr val="accent3"/>
                </a:solidFill>
              </a:rPr>
              <a:t>Pseudocoding &amp; Algorithms - Activity 1</a:t>
            </a:r>
            <a:br>
              <a:rPr>
                <a:solidFill>
                  <a:schemeClr val="accent3"/>
                </a:solidFill>
              </a:rPr>
            </a:br>
            <a:r>
              <a:rPr>
                <a:solidFill>
                  <a:srgbClr val="999999"/>
                </a:solidFill>
              </a:rPr>
              <a:t>For Loops vs. While Loops - Activity 2</a:t>
            </a:r>
            <a:br>
              <a:rPr>
                <a:solidFill>
                  <a:srgbClr val="999999"/>
                </a:solidFill>
              </a:rPr>
            </a:br>
            <a:r>
              <a:rPr>
                <a:solidFill>
                  <a:srgbClr val="999999"/>
                </a:solidFill>
              </a:rPr>
              <a:t>Exiting Loops Early</a:t>
            </a:r>
            <a:br>
              <a:rPr>
                <a:solidFill>
                  <a:srgbClr val="999999"/>
                </a:solidFill>
              </a:rPr>
            </a:br>
            <a:r>
              <a:rPr>
                <a:solidFill>
                  <a:srgbClr val="999999"/>
                </a:solidFill>
              </a:rPr>
              <a:t>Comprehensions - Activity 3</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lide Number"/>
          <p:cNvSpPr txBox="1"/>
          <p:nvPr>
            <p:ph type="sldNum" sz="quarter" idx="2"/>
          </p:nvPr>
        </p:nvSpPr>
        <p:spPr>
          <a:xfrm>
            <a:off x="8718965" y="4675793"/>
            <a:ext cx="290166"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6" name="Google Shape;265;p42"/>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357" name="Google Shape;266;p42"/>
          <p:cNvSpPr txBox="1"/>
          <p:nvPr>
            <p:ph type="body" idx="1"/>
          </p:nvPr>
        </p:nvSpPr>
        <p:spPr>
          <a:prstGeom prst="rect">
            <a:avLst/>
          </a:prstGeom>
        </p:spPr>
        <p:txBody>
          <a:bodyPr>
            <a:normAutofit fontScale="100000" lnSpcReduction="0"/>
          </a:bodyPr>
          <a:lstStyle/>
          <a:p>
            <a:pPr marL="0" indent="0">
              <a:lnSpc>
                <a:spcPct val="100000"/>
              </a:lnSpc>
              <a:buSzTx/>
              <a:buNone/>
              <a:defRPr sz="2400"/>
            </a:pPr>
            <a:r>
              <a:t>What is Pseudocoding?</a:t>
            </a:r>
          </a:p>
          <a:p>
            <a:pPr marL="0" indent="0">
              <a:lnSpc>
                <a:spcPct val="100000"/>
              </a:lnSpc>
              <a:spcBef>
                <a:spcPts val="1600"/>
              </a:spcBef>
              <a:buSzTx/>
              <a:buNone/>
              <a:defRPr sz="2400"/>
            </a:pPr>
            <a:r>
              <a:t>Who used it in Homework 3?</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Slide Number"/>
          <p:cNvSpPr txBox="1"/>
          <p:nvPr>
            <p:ph type="sldNum" sz="quarter" idx="2"/>
          </p:nvPr>
        </p:nvSpPr>
        <p:spPr>
          <a:xfrm>
            <a:off x="8708551" y="4675793"/>
            <a:ext cx="300580"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Google Shape;271;p43"/>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361" name="Google Shape;272;p43"/>
          <p:cNvSpPr txBox="1"/>
          <p:nvPr>
            <p:ph type="body" idx="1"/>
          </p:nvPr>
        </p:nvSpPr>
        <p:spPr>
          <a:prstGeom prst="rect">
            <a:avLst/>
          </a:prstGeom>
        </p:spPr>
        <p:txBody>
          <a:bodyPr>
            <a:normAutofit fontScale="100000" lnSpcReduction="0"/>
          </a:bodyPr>
          <a:lstStyle/>
          <a:p>
            <a:pPr marL="0" indent="0">
              <a:lnSpc>
                <a:spcPct val="100000"/>
              </a:lnSpc>
              <a:buSzTx/>
              <a:buNone/>
              <a:defRPr sz="2400"/>
            </a:pPr>
            <a:r>
              <a:t>What is </a:t>
            </a:r>
            <a:r>
              <a:rPr i="1"/>
              <a:t>Pseudocoding</a:t>
            </a:r>
            <a:r>
              <a:t>?</a:t>
            </a:r>
          </a:p>
          <a:p>
            <a:pPr marL="0" indent="0">
              <a:lnSpc>
                <a:spcPct val="100000"/>
              </a:lnSpc>
              <a:spcBef>
                <a:spcPts val="1600"/>
              </a:spcBef>
              <a:buSzTx/>
              <a:buNone/>
              <a:defRPr sz="1400">
                <a:solidFill>
                  <a:schemeClr val="accent3"/>
                </a:solidFill>
                <a:latin typeface="Freight Sans Bold"/>
                <a:ea typeface="Freight Sans Bold"/>
                <a:cs typeface="Freight Sans Bold"/>
                <a:sym typeface="Freight Sans Bold"/>
              </a:defRPr>
            </a:pPr>
            <a:r>
              <a:t>Pseudocode</a:t>
            </a:r>
            <a:r>
              <a:rPr>
                <a:latin typeface="Freight Sans Medium"/>
                <a:ea typeface="Freight Sans Medium"/>
                <a:cs typeface="Freight Sans Medium"/>
                <a:sym typeface="Freight Sans Medium"/>
              </a:rPr>
              <a:t> is an informal high-level description of the operating principle of a computer program or other algorithm. It uses the structural conventions of a normal programming language, but is intended for human reading rather than machine reading (Wikipedia).</a:t>
            </a:r>
            <a:br>
              <a:rPr>
                <a:latin typeface="Freight Sans Medium"/>
                <a:ea typeface="Freight Sans Medium"/>
                <a:cs typeface="Freight Sans Medium"/>
                <a:sym typeface="Freight Sans Medium"/>
              </a:rPr>
            </a:br>
            <a:endParaRPr>
              <a:solidFill>
                <a:srgbClr val="545454"/>
              </a:solidFill>
            </a:endParaRPr>
          </a:p>
          <a:p>
            <a:pPr marL="0" indent="0">
              <a:lnSpc>
                <a:spcPct val="100000"/>
              </a:lnSpc>
              <a:spcBef>
                <a:spcPts val="1600"/>
              </a:spcBef>
              <a:buSzTx/>
              <a:buNone/>
              <a:defRPr sz="2400"/>
            </a:pPr>
            <a:r>
              <a:t>Planning leads to smart coding! </a:t>
            </a:r>
          </a:p>
          <a:p>
            <a:pPr marL="0" indent="0">
              <a:lnSpc>
                <a:spcPct val="100000"/>
              </a:lnSpc>
              <a:spcBef>
                <a:spcPts val="1600"/>
              </a:spcBef>
              <a:buSzTx/>
              <a:buNone/>
              <a:defRPr sz="2400"/>
            </a:pPr>
            <a:r>
              <a:t>Modularization.</a:t>
            </a:r>
          </a:p>
          <a:p>
            <a:pPr marL="0" indent="0">
              <a:lnSpc>
                <a:spcPct val="100000"/>
              </a:lnSpc>
              <a:spcBef>
                <a:spcPts val="1600"/>
              </a:spcBef>
              <a:buSzTx/>
              <a:buNone/>
              <a:defRPr sz="2400"/>
            </a:pPr>
            <a:r>
              <a:t>Saves time, and in the real world, saves money.</a:t>
            </a:r>
          </a:p>
        </p:txBody>
      </p:sp>
      <p:sp>
        <p:nvSpPr>
          <p:cNvPr id="362" name="https://en.wikipedia.org/wiki/Software_design"/>
          <p:cNvSpPr txBox="1"/>
          <p:nvPr/>
        </p:nvSpPr>
        <p:spPr>
          <a:xfrm>
            <a:off x="447092" y="4153402"/>
            <a:ext cx="3550816"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https://en.wikipedia.org/wiki/Software_design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64" name="Slide Number"/>
          <p:cNvSpPr txBox="1"/>
          <p:nvPr>
            <p:ph type="sldNum" sz="quarter" idx="2"/>
          </p:nvPr>
        </p:nvSpPr>
        <p:spPr>
          <a:xfrm>
            <a:off x="8742206" y="4675793"/>
            <a:ext cx="26692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5" name="Google Shape;277;p44"/>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366" name="Google Shape;278;p44"/>
          <p:cNvSpPr txBox="1"/>
          <p:nvPr>
            <p:ph type="body" idx="1"/>
          </p:nvPr>
        </p:nvSpPr>
        <p:spPr>
          <a:prstGeom prst="rect">
            <a:avLst/>
          </a:prstGeom>
        </p:spPr>
        <p:txBody>
          <a:bodyPr>
            <a:normAutofit fontScale="100000" lnSpcReduction="0"/>
          </a:bodyPr>
          <a:lstStyle>
            <a:lvl1pPr marL="0" indent="0">
              <a:lnSpc>
                <a:spcPct val="100000"/>
              </a:lnSpc>
              <a:buSzTx/>
              <a:buNone/>
              <a:defRPr sz="2400"/>
            </a:lvl1pPr>
          </a:lstStyle>
          <a:p>
            <a:pPr/>
            <a:r>
              <a:t>Pause for Demo - Pseudocoding Pascal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lide Number"/>
          <p:cNvSpPr txBox="1"/>
          <p:nvPr>
            <p:ph type="sldNum" sz="quarter" idx="2"/>
          </p:nvPr>
        </p:nvSpPr>
        <p:spPr>
          <a:xfrm>
            <a:off x="8757700" y="4675793"/>
            <a:ext cx="25143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4" name="Google Shape;179;p28"/>
          <p:cNvSpPr txBox="1"/>
          <p:nvPr>
            <p:ph type="title"/>
          </p:nvPr>
        </p:nvSpPr>
        <p:spPr>
          <a:prstGeom prst="rect">
            <a:avLst/>
          </a:prstGeom>
        </p:spPr>
        <p:txBody>
          <a:bodyPr/>
          <a:lstStyle/>
          <a:p>
            <a:pPr defTabSz="722376">
              <a:defRPr sz="3318">
                <a:latin typeface="Freight Sans Bold"/>
                <a:ea typeface="Freight Sans Bold"/>
                <a:cs typeface="Freight Sans Bold"/>
                <a:sym typeface="Freight Sans Bold"/>
              </a:defRPr>
            </a:pPr>
            <a:r>
              <a:t>Course Content </a:t>
            </a:r>
            <a:r>
              <a:rPr>
                <a:latin typeface="Freight Sans Medium"/>
                <a:ea typeface="Freight Sans Medium"/>
                <a:cs typeface="Freight Sans Medium"/>
                <a:sym typeface="Freight Sans Medium"/>
              </a:rPr>
              <a:t>| First 8 Weeks - Programming</a:t>
            </a:r>
          </a:p>
        </p:txBody>
      </p:sp>
      <p:sp>
        <p:nvSpPr>
          <p:cNvPr id="285" name="Google Shape;180;p28"/>
          <p:cNvSpPr txBox="1"/>
          <p:nvPr>
            <p:ph type="body" idx="1"/>
          </p:nvPr>
        </p:nvSpPr>
        <p:spPr>
          <a:prstGeom prst="rect">
            <a:avLst/>
          </a:prstGeom>
        </p:spPr>
        <p:txBody>
          <a:bodyPr/>
          <a:lstStyle/>
          <a:p>
            <a:pPr marL="0" indent="0">
              <a:lnSpc>
                <a:spcPct val="120000"/>
              </a:lnSpc>
              <a:buSzTx/>
              <a:buNone/>
              <a:defRPr sz="2400"/>
            </a:pPr>
            <a:r>
              <a:t>Unit 1 | Introduction, the Command Line, Source Control</a:t>
            </a:r>
          </a:p>
          <a:p>
            <a:pPr marL="0" indent="0">
              <a:lnSpc>
                <a:spcPct val="120000"/>
              </a:lnSpc>
              <a:buSzTx/>
              <a:buNone/>
              <a:defRPr sz="2400"/>
            </a:pPr>
            <a:r>
              <a:t>Unit 2 | Starting Out with Python</a:t>
            </a:r>
          </a:p>
          <a:p>
            <a:pPr marL="0" indent="0">
              <a:lnSpc>
                <a:spcPct val="120000"/>
              </a:lnSpc>
              <a:buSzTx/>
              <a:buNone/>
              <a:defRPr sz="2400"/>
            </a:pPr>
            <a:r>
              <a:t>Unit 3 | Sequence Types and Dictionaries</a:t>
            </a:r>
          </a:p>
          <a:p>
            <a:pPr marL="0" indent="0">
              <a:lnSpc>
                <a:spcPct val="120000"/>
              </a:lnSpc>
              <a:buSzTx/>
              <a:buNone/>
              <a:defRPr sz="2400">
                <a:solidFill>
                  <a:schemeClr val="accent3"/>
                </a:solidFill>
              </a:defRPr>
            </a:pPr>
            <a:r>
              <a:t>Unit 4 | More About Control and Algorithms</a:t>
            </a:r>
          </a:p>
          <a:p>
            <a:pPr marL="0" indent="0">
              <a:lnSpc>
                <a:spcPct val="120000"/>
              </a:lnSpc>
              <a:buSzTx/>
              <a:buNone/>
              <a:defRPr sz="2400">
                <a:solidFill>
                  <a:srgbClr val="999999"/>
                </a:solidFill>
              </a:defRPr>
            </a:pPr>
            <a:r>
              <a:t>Unit 5 | Functions</a:t>
            </a:r>
          </a:p>
          <a:p>
            <a:pPr marL="0" indent="0">
              <a:lnSpc>
                <a:spcPct val="120000"/>
              </a:lnSpc>
              <a:buSzTx/>
              <a:buNone/>
              <a:defRPr sz="2400">
                <a:solidFill>
                  <a:srgbClr val="999999"/>
                </a:solidFill>
              </a:defRPr>
            </a:pPr>
            <a:r>
              <a:t>Unit 6 | Modules and Packages</a:t>
            </a:r>
          </a:p>
          <a:p>
            <a:pPr marL="0" indent="0">
              <a:lnSpc>
                <a:spcPct val="120000"/>
              </a:lnSpc>
              <a:buSzTx/>
              <a:buNone/>
              <a:defRPr sz="2400">
                <a:solidFill>
                  <a:srgbClr val="999999"/>
                </a:solidFill>
              </a:defRPr>
            </a:pPr>
            <a:r>
              <a:t>Unit 7 | Classes</a:t>
            </a:r>
          </a:p>
          <a:p>
            <a:pPr marL="0" indent="0">
              <a:lnSpc>
                <a:spcPct val="120000"/>
              </a:lnSpc>
              <a:buSzTx/>
              <a:buNone/>
              <a:defRPr sz="2400">
                <a:solidFill>
                  <a:srgbClr val="999999"/>
                </a:solidFill>
              </a:defRPr>
            </a:pPr>
            <a:r>
              <a:t>Unit 8 | Object-Oriented Programming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lide Number"/>
          <p:cNvSpPr txBox="1"/>
          <p:nvPr>
            <p:ph type="sldNum" sz="quarter" idx="2"/>
          </p:nvPr>
        </p:nvSpPr>
        <p:spPr>
          <a:xfrm>
            <a:off x="8718965" y="4675793"/>
            <a:ext cx="290166"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Google Shape;283;p45"/>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370" name="Google Shape;284;p45"/>
          <p:cNvSpPr txBox="1"/>
          <p:nvPr>
            <p:ph type="body" sz="half" idx="1"/>
          </p:nvPr>
        </p:nvSpPr>
        <p:spPr>
          <a:xfrm>
            <a:off x="391149" y="833834"/>
            <a:ext cx="4235551" cy="3174356"/>
          </a:xfrm>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Pause - Draw it out</a:t>
            </a:r>
          </a:p>
          <a:p>
            <a:pPr>
              <a:lnSpc>
                <a:spcPct val="100000"/>
              </a:lnSpc>
              <a:spcBef>
                <a:spcPts val="1600"/>
              </a:spcBef>
            </a:pPr>
            <a:r>
              <a:t>These statements should be distilled to </a:t>
            </a:r>
            <a:r>
              <a:rPr>
                <a:latin typeface="Freight Sans Bold"/>
                <a:ea typeface="Freight Sans Bold"/>
                <a:cs typeface="Freight Sans Bold"/>
                <a:sym typeface="Freight Sans Bold"/>
              </a:rPr>
              <a:t>simplicity </a:t>
            </a:r>
            <a:endParaRPr>
              <a:latin typeface="Freight Sans Bold"/>
              <a:ea typeface="Freight Sans Bold"/>
              <a:cs typeface="Freight Sans Bold"/>
              <a:sym typeface="Freight Sans Bold"/>
            </a:endParaRPr>
          </a:p>
          <a:p>
            <a:pPr>
              <a:lnSpc>
                <a:spcPct val="100000"/>
              </a:lnSpc>
            </a:pPr>
            <a:r>
              <a:t>There are 1s flanking each row</a:t>
            </a:r>
          </a:p>
          <a:p>
            <a:pPr>
              <a:lnSpc>
                <a:spcPct val="100000"/>
              </a:lnSpc>
            </a:pPr>
            <a:r>
              <a:t>Adding each possible pair of previous row makes next row without the flanking 1s</a:t>
            </a:r>
          </a:p>
        </p:txBody>
      </p:sp>
      <p:grpSp>
        <p:nvGrpSpPr>
          <p:cNvPr id="373" name="Google Shape;285;p45"/>
          <p:cNvGrpSpPr/>
          <p:nvPr/>
        </p:nvGrpSpPr>
        <p:grpSpPr>
          <a:xfrm>
            <a:off x="5111587" y="999081"/>
            <a:ext cx="3843325" cy="2843862"/>
            <a:chOff x="0" y="0"/>
            <a:chExt cx="3843323" cy="2843861"/>
          </a:xfrm>
        </p:grpSpPr>
        <p:pic>
          <p:nvPicPr>
            <p:cNvPr id="372" name="Google Shape;285;p45" descr="Google Shape;285;p45"/>
            <p:cNvPicPr>
              <a:picLocks noChangeAspect="1"/>
            </p:cNvPicPr>
            <p:nvPr/>
          </p:nvPicPr>
          <p:blipFill>
            <a:blip r:embed="rId2">
              <a:extLst/>
            </a:blip>
            <a:stretch>
              <a:fillRect/>
            </a:stretch>
          </p:blipFill>
          <p:spPr>
            <a:xfrm>
              <a:off x="203200" y="203200"/>
              <a:ext cx="3436924" cy="2399362"/>
            </a:xfrm>
            <a:prstGeom prst="rect">
              <a:avLst/>
            </a:prstGeom>
            <a:ln>
              <a:noFill/>
            </a:ln>
            <a:effectLst/>
          </p:spPr>
        </p:pic>
        <p:pic>
          <p:nvPicPr>
            <p:cNvPr id="371" name="Google Shape;285;p45" descr="Google Shape;285;p45"/>
            <p:cNvPicPr>
              <a:picLocks noChangeAspect="0"/>
            </p:cNvPicPr>
            <p:nvPr/>
          </p:nvPicPr>
          <p:blipFill>
            <a:blip r:embed="rId3">
              <a:extLst/>
            </a:blip>
            <a:stretch>
              <a:fillRect/>
            </a:stretch>
          </p:blipFill>
          <p:spPr>
            <a:xfrm>
              <a:off x="0" y="0"/>
              <a:ext cx="3843324" cy="2843862"/>
            </a:xfrm>
            <a:prstGeom prst="rect">
              <a:avLst/>
            </a:prstGeom>
            <a:effectLst/>
          </p:spPr>
        </p:pic>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Slide Number"/>
          <p:cNvSpPr txBox="1"/>
          <p:nvPr>
            <p:ph type="sldNum" sz="quarter" idx="2"/>
          </p:nvPr>
        </p:nvSpPr>
        <p:spPr>
          <a:xfrm>
            <a:off x="8708297" y="4675793"/>
            <a:ext cx="30083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6" name="Google Shape;290;p46"/>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377" name="Google Shape;291;p46"/>
          <p:cNvSpPr txBox="1"/>
          <p:nvPr>
            <p:ph type="body" idx="1"/>
          </p:nvPr>
        </p:nvSpPr>
        <p:spPr>
          <a:prstGeom prst="rect">
            <a:avLst/>
          </a:prstGeom>
        </p:spPr>
        <p:txBody>
          <a:bodyPr>
            <a:normAutofit fontScale="100000" lnSpcReduction="0"/>
          </a:bodyPr>
          <a:lstStyle/>
          <a:p>
            <a:pPr marL="0" indent="0">
              <a:lnSpc>
                <a:spcPct val="100000"/>
              </a:lnSpc>
              <a:spcBef>
                <a:spcPts val="1600"/>
              </a:spcBef>
              <a:buSzTx/>
              <a:buNone/>
              <a:defRPr sz="1400"/>
            </a:pPr>
            <a:r>
              <a:t>## We will use two arrays, one for the "last row" one for "current row"</a:t>
            </a:r>
            <a:br/>
            <a:r>
              <a:t>## Insight: Each pass through the loop, we can set "current row" to "last row". Then we can build a new "current row".</a:t>
            </a:r>
            <a:b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lide Number"/>
          <p:cNvSpPr txBox="1"/>
          <p:nvPr>
            <p:ph type="sldNum" sz="quarter" idx="2"/>
          </p:nvPr>
        </p:nvSpPr>
        <p:spPr>
          <a:xfrm>
            <a:off x="8716425" y="4675793"/>
            <a:ext cx="292706"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0" name="Initialize a list with the number 1.…"/>
          <p:cNvSpPr txBox="1"/>
          <p:nvPr/>
        </p:nvSpPr>
        <p:spPr>
          <a:xfrm>
            <a:off x="87982" y="99958"/>
            <a:ext cx="8714036" cy="18741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33399" indent="-393699" defTabSz="584200">
              <a:buClr>
                <a:srgbClr val="333333"/>
              </a:buClr>
              <a:buSzPct val="100000"/>
              <a:buFont typeface="Helvetica"/>
              <a:buAutoNum type="arabicPeriod" startAt="1"/>
              <a:defRPr sz="1600">
                <a:solidFill>
                  <a:srgbClr val="003262"/>
                </a:solidFill>
                <a:latin typeface="FreightText Pro"/>
                <a:ea typeface="FreightText Pro"/>
                <a:cs typeface="FreightText Pro"/>
                <a:sym typeface="FreightText Pro"/>
              </a:defRPr>
            </a:pPr>
            <a:r>
              <a:t>Initialize a </a:t>
            </a:r>
            <a:r>
              <a:t>list</a:t>
            </a:r>
            <a:r>
              <a:t> with the number 1.</a:t>
            </a:r>
          </a:p>
          <a:p>
            <a:pPr marL="533399" indent="-393699" defTabSz="584200">
              <a:buClr>
                <a:srgbClr val="333333"/>
              </a:buClr>
              <a:buSzPct val="100000"/>
              <a:buFont typeface="Helvetica"/>
              <a:buAutoNum type="arabicPeriod" startAt="1"/>
              <a:defRPr sz="1600">
                <a:solidFill>
                  <a:srgbClr val="003262"/>
                </a:solidFill>
                <a:latin typeface="FreightText Pro"/>
                <a:ea typeface="FreightText Pro"/>
                <a:cs typeface="FreightText Pro"/>
                <a:sym typeface="FreightText Pro"/>
              </a:defRPr>
            </a:pPr>
            <a:r>
              <a:t>Then, make a new list in each iteration.</a:t>
            </a:r>
          </a:p>
          <a:p>
            <a:pPr marL="533399" indent="-393699" defTabSz="584200">
              <a:buClr>
                <a:srgbClr val="333333"/>
              </a:buClr>
              <a:buSzPct val="100000"/>
              <a:buFont typeface="Helvetica"/>
              <a:buAutoNum type="arabicPeriod" startAt="1"/>
              <a:defRPr sz="1600">
                <a:solidFill>
                  <a:srgbClr val="003262"/>
                </a:solidFill>
                <a:latin typeface="FreightText Pro"/>
                <a:ea typeface="FreightText Pro"/>
                <a:cs typeface="FreightText Pro"/>
                <a:sym typeface="FreightText Pro"/>
              </a:defRPr>
            </a:pPr>
            <a:r>
              <a:t>In that list, put in the first element of the old list.</a:t>
            </a:r>
          </a:p>
          <a:p>
            <a:pPr marL="533399" indent="-393699" defTabSz="584200">
              <a:buClr>
                <a:srgbClr val="333333"/>
              </a:buClr>
              <a:buSzPct val="100000"/>
              <a:buFont typeface="Helvetica"/>
              <a:buAutoNum type="arabicPeriod" startAt="1"/>
              <a:defRPr sz="1600">
                <a:solidFill>
                  <a:srgbClr val="003262"/>
                </a:solidFill>
                <a:latin typeface="FreightText Pro"/>
                <a:ea typeface="FreightText Pro"/>
                <a:cs typeface="FreightText Pro"/>
                <a:sym typeface="FreightText Pro"/>
              </a:defRPr>
            </a:pPr>
            <a:r>
              <a:t>Then, go through every 2 elements in the list (firstelement + secondele, secondele + thirdele) till you are at the last element, and append every addition to the newList.</a:t>
            </a:r>
          </a:p>
          <a:p>
            <a:pPr marL="533399" indent="-393699" defTabSz="584200">
              <a:buClr>
                <a:srgbClr val="333333"/>
              </a:buClr>
              <a:buSzPct val="100000"/>
              <a:buFont typeface="Helvetica"/>
              <a:buAutoNum type="arabicPeriod" startAt="1"/>
              <a:defRPr sz="1600">
                <a:solidFill>
                  <a:srgbClr val="003262"/>
                </a:solidFill>
                <a:latin typeface="FreightText Pro"/>
                <a:ea typeface="FreightText Pro"/>
                <a:cs typeface="FreightText Pro"/>
                <a:sym typeface="FreightText Pro"/>
              </a:defRPr>
            </a:pPr>
            <a:r>
              <a:t>Finally, append the last element of the oldList to the new list.</a:t>
            </a:r>
          </a:p>
          <a:p>
            <a:pPr marL="533399" indent="-393699" defTabSz="584200">
              <a:buClr>
                <a:srgbClr val="333333"/>
              </a:buClr>
              <a:buSzPct val="100000"/>
              <a:buFont typeface="Helvetica"/>
              <a:buAutoNum type="arabicPeriod" startAt="1"/>
              <a:defRPr sz="1600">
                <a:solidFill>
                  <a:srgbClr val="003262"/>
                </a:solidFill>
                <a:latin typeface="FreightText Pro"/>
                <a:ea typeface="FreightText Pro"/>
                <a:cs typeface="FreightText Pro"/>
                <a:sym typeface="FreightText Pro"/>
              </a:defRPr>
            </a:pPr>
            <a:r>
              <a:t>Print out the list sometime</a:t>
            </a:r>
          </a:p>
        </p:txBody>
      </p:sp>
      <p:sp>
        <p:nvSpPr>
          <p:cNvPr id="381" name="# pascal.py…"/>
          <p:cNvSpPr txBox="1"/>
          <p:nvPr/>
        </p:nvSpPr>
        <p:spPr>
          <a:xfrm>
            <a:off x="3855243" y="1903729"/>
            <a:ext cx="5021125" cy="2349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584200">
              <a:defRPr sz="1500">
                <a:solidFill>
                  <a:srgbClr val="594A25"/>
                </a:solidFill>
                <a:latin typeface="Prestige Elite Std"/>
                <a:ea typeface="Prestige Elite Std"/>
                <a:cs typeface="Prestige Elite Std"/>
                <a:sym typeface="Prestige Elite Std"/>
              </a:defRPr>
            </a:pPr>
            <a:r>
              <a:t># pascal.py</a:t>
            </a:r>
          </a:p>
          <a:p>
            <a:pPr defTabSz="584200">
              <a:defRPr sz="1500">
                <a:solidFill>
                  <a:srgbClr val="594A25"/>
                </a:solidFill>
                <a:latin typeface="Prestige Elite Std"/>
                <a:ea typeface="Prestige Elite Std"/>
                <a:cs typeface="Prestige Elite Std"/>
                <a:sym typeface="Prestige Elite Std"/>
              </a:defRPr>
            </a:pPr>
            <a:r>
              <a:t>list = [1]</a:t>
            </a:r>
          </a:p>
          <a:p>
            <a:pPr defTabSz="584200">
              <a:defRPr sz="1500">
                <a:solidFill>
                  <a:srgbClr val="594A25"/>
                </a:solidFill>
                <a:latin typeface="Prestige Elite Std"/>
                <a:ea typeface="Prestige Elite Std"/>
                <a:cs typeface="Prestige Elite Std"/>
                <a:sym typeface="Prestige Elite Std"/>
              </a:defRPr>
            </a:pPr>
            <a:r>
              <a:t>for i in range(10):</a:t>
            </a:r>
          </a:p>
          <a:p>
            <a:pPr defTabSz="584200">
              <a:defRPr sz="1500">
                <a:solidFill>
                  <a:srgbClr val="594A25"/>
                </a:solidFill>
                <a:latin typeface="Prestige Elite Std"/>
                <a:ea typeface="Prestige Elite Std"/>
                <a:cs typeface="Prestige Elite Std"/>
                <a:sym typeface="Prestige Elite Std"/>
              </a:defRPr>
            </a:pPr>
            <a:r>
              <a:t>    print(list)</a:t>
            </a:r>
          </a:p>
          <a:p>
            <a:pPr defTabSz="584200">
              <a:defRPr sz="1500">
                <a:solidFill>
                  <a:srgbClr val="594A25"/>
                </a:solidFill>
                <a:latin typeface="Prestige Elite Std"/>
                <a:ea typeface="Prestige Elite Std"/>
                <a:cs typeface="Prestige Elite Std"/>
                <a:sym typeface="Prestige Elite Std"/>
              </a:defRPr>
            </a:pPr>
            <a:r>
              <a:t>    newList = []</a:t>
            </a:r>
          </a:p>
          <a:p>
            <a:pPr defTabSz="584200">
              <a:defRPr sz="1500">
                <a:solidFill>
                  <a:srgbClr val="594A25"/>
                </a:solidFill>
                <a:latin typeface="Prestige Elite Std"/>
                <a:ea typeface="Prestige Elite Std"/>
                <a:cs typeface="Prestige Elite Std"/>
                <a:sym typeface="Prestige Elite Std"/>
              </a:defRPr>
            </a:pPr>
            <a:r>
              <a:t>    newList.append(list[0])</a:t>
            </a:r>
          </a:p>
          <a:p>
            <a:pPr defTabSz="584200">
              <a:defRPr sz="1500">
                <a:solidFill>
                  <a:srgbClr val="594A25"/>
                </a:solidFill>
                <a:latin typeface="Prestige Elite Std"/>
                <a:ea typeface="Prestige Elite Std"/>
                <a:cs typeface="Prestige Elite Std"/>
                <a:sym typeface="Prestige Elite Std"/>
              </a:defRPr>
            </a:pPr>
            <a:r>
              <a:t>    for i in range(len(list)-1):</a:t>
            </a:r>
          </a:p>
          <a:p>
            <a:pPr defTabSz="584200">
              <a:defRPr sz="1500">
                <a:solidFill>
                  <a:srgbClr val="594A25"/>
                </a:solidFill>
                <a:latin typeface="Prestige Elite Std"/>
                <a:ea typeface="Prestige Elite Std"/>
                <a:cs typeface="Prestige Elite Std"/>
                <a:sym typeface="Prestige Elite Std"/>
              </a:defRPr>
            </a:pPr>
            <a:r>
              <a:t>        newList.append(list[i]+list[i+1])</a:t>
            </a:r>
          </a:p>
          <a:p>
            <a:pPr defTabSz="584200">
              <a:defRPr sz="1500">
                <a:solidFill>
                  <a:srgbClr val="594A25"/>
                </a:solidFill>
                <a:latin typeface="Prestige Elite Std"/>
                <a:ea typeface="Prestige Elite Std"/>
                <a:cs typeface="Prestige Elite Std"/>
                <a:sym typeface="Prestige Elite Std"/>
              </a:defRPr>
            </a:pPr>
            <a:r>
              <a:t>    newList.append(list[-1])</a:t>
            </a:r>
          </a:p>
          <a:p>
            <a:pPr defTabSz="584200">
              <a:defRPr sz="1500">
                <a:solidFill>
                  <a:srgbClr val="594A25"/>
                </a:solidFill>
                <a:latin typeface="Prestige Elite Std"/>
                <a:ea typeface="Prestige Elite Std"/>
                <a:cs typeface="Prestige Elite Std"/>
                <a:sym typeface="Prestige Elite Std"/>
              </a:defRPr>
            </a:pPr>
            <a:r>
              <a:t>    list = newList</a:t>
            </a:r>
          </a:p>
        </p:txBody>
      </p:sp>
      <p:sp>
        <p:nvSpPr>
          <p:cNvPr id="382" name="## We will use two arrays, one for the &quot;last row&quot; one for &quot;current row&quot; ## Insight: Each pass through the loop, we can set &quot;current row&quot; to &quot;last row&quot;. Then we can build a new &quot;current row&quot;."/>
          <p:cNvSpPr txBox="1"/>
          <p:nvPr/>
        </p:nvSpPr>
        <p:spPr>
          <a:xfrm>
            <a:off x="213872" y="2030729"/>
            <a:ext cx="2994509" cy="161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600"/>
              </a:spcBef>
              <a:buClr>
                <a:srgbClr val="434343"/>
              </a:buClr>
              <a:buFont typeface="Helvetica"/>
              <a:defRPr>
                <a:solidFill>
                  <a:srgbClr val="003262"/>
                </a:solidFill>
                <a:latin typeface="Roboto"/>
                <a:ea typeface="Roboto"/>
                <a:cs typeface="Roboto"/>
                <a:sym typeface="Roboto"/>
              </a:defRPr>
            </a:pPr>
            <a:r>
              <a:t>## We will use two arrays, one for the "last row" one for "current row"</a:t>
            </a:r>
            <a:br/>
            <a:r>
              <a:t>## Insight: Each pass through the loop, we can set "current row" to "last row". Then we can build a new "current row".</a:t>
            </a:r>
            <a:b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Slide Number"/>
          <p:cNvSpPr txBox="1"/>
          <p:nvPr>
            <p:ph type="sldNum" sz="quarter" idx="2"/>
          </p:nvPr>
        </p:nvSpPr>
        <p:spPr>
          <a:xfrm>
            <a:off x="8709948" y="4701193"/>
            <a:ext cx="299183"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5" name="&gt;&gt;&gt; for i in range(10):…"/>
          <p:cNvSpPr txBox="1"/>
          <p:nvPr/>
        </p:nvSpPr>
        <p:spPr>
          <a:xfrm>
            <a:off x="1989323" y="146050"/>
            <a:ext cx="4936754" cy="42672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&gt;&gt;&gt; for i in range(10):</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     print(list)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     newList =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     newList.append(list[0])</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     for i in range(len(list)-1):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         newList.append(list[i]+list[i+1])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     newList.append(list[-1])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     list = newList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 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 2, 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 3, 3, 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 4, 6, 4, 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 5, 10, 10, 5, 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 6, 15, 20, 15, 6, 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 7, 21, 35, 35, 21, 7, 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 8, 28, 56, 70, 56, 28, 8, 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[1, 9, 36, 84, 126, 126, 84, 36, 9, 1]</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accent3">
                    <a:lumOff val="-7568"/>
                  </a:schemeClr>
                </a:solidFill>
                <a:latin typeface="Menlo"/>
                <a:ea typeface="Menlo"/>
                <a:cs typeface="Menlo"/>
                <a:sym typeface="Menlo"/>
              </a:defRPr>
            </a:pPr>
            <a:r>
              <a:t>&gt;&gt;&gt;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Slide Number"/>
          <p:cNvSpPr txBox="1"/>
          <p:nvPr>
            <p:ph type="sldNum" sz="quarter" idx="2"/>
          </p:nvPr>
        </p:nvSpPr>
        <p:spPr>
          <a:xfrm>
            <a:off x="8708297" y="4675793"/>
            <a:ext cx="30083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8" name="Google Shape;296;p47"/>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389" name="Google Shape;297;p47"/>
          <p:cNvSpPr txBox="1"/>
          <p:nvPr>
            <p:ph type="body" idx="1"/>
          </p:nvPr>
        </p:nvSpPr>
        <p:spPr>
          <a:xfrm>
            <a:off x="391149" y="833834"/>
            <a:ext cx="8559553" cy="3174356"/>
          </a:xfrm>
          <a:prstGeom prst="rect">
            <a:avLst/>
          </a:prstGeom>
        </p:spPr>
        <p:txBody>
          <a:bodyPr>
            <a:normAutofit fontScale="100000" lnSpcReduction="0"/>
          </a:bodyPr>
          <a:lstStyle/>
          <a:p>
            <a:pPr marL="0" indent="0">
              <a:lnSpc>
                <a:spcPct val="100000"/>
              </a:lnSpc>
              <a:buSzTx/>
              <a:buNone/>
              <a:defRPr sz="1600"/>
            </a:pPr>
            <a:r>
              <a:t>## We will use two arrays, one for the "last row" one for "current row"</a:t>
            </a:r>
            <a:br/>
            <a:r>
              <a:t>## Insight: Each pass through the loop, we can set "current row" to "last row". Then we can build a new "current row".</a:t>
            </a:r>
            <a:br/>
          </a:p>
          <a:p>
            <a:pPr marL="0" indent="0">
              <a:lnSpc>
                <a:spcPct val="100000"/>
              </a:lnSpc>
              <a:spcBef>
                <a:spcPts val="1600"/>
              </a:spcBef>
              <a:buSzTx/>
              <a:buNone/>
              <a:defRPr sz="1600"/>
            </a:pPr>
            <a:r>
              <a:t>## We first initialize the two arrays to [1] and [1,1] for rows 1 and 2</a:t>
            </a:r>
            <a:br/>
            <a:r>
              <a:t>## We then loop through an algorithm as follows:</a:t>
            </a:r>
            <a:b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Slide Number"/>
          <p:cNvSpPr txBox="1"/>
          <p:nvPr>
            <p:ph type="sldNum" sz="quarter" idx="2"/>
          </p:nvPr>
        </p:nvSpPr>
        <p:spPr>
          <a:xfrm>
            <a:off x="8684294" y="4675793"/>
            <a:ext cx="324837"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 name="Google Shape;302;p48"/>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393" name="Google Shape;303;p48"/>
          <p:cNvSpPr txBox="1"/>
          <p:nvPr>
            <p:ph type="body" idx="1"/>
          </p:nvPr>
        </p:nvSpPr>
        <p:spPr>
          <a:xfrm>
            <a:off x="391149" y="833834"/>
            <a:ext cx="8597008" cy="3174356"/>
          </a:xfrm>
          <a:prstGeom prst="rect">
            <a:avLst/>
          </a:prstGeom>
        </p:spPr>
        <p:txBody>
          <a:bodyPr>
            <a:normAutofit fontScale="100000" lnSpcReduction="0"/>
          </a:bodyPr>
          <a:lstStyle/>
          <a:p>
            <a:pPr marL="0" indent="0">
              <a:lnSpc>
                <a:spcPct val="100000"/>
              </a:lnSpc>
              <a:buSzTx/>
              <a:buNone/>
              <a:defRPr sz="1600"/>
            </a:pPr>
            <a:r>
              <a:t>## We will use two arrays, one for the "last row" one for "current row"</a:t>
            </a:r>
            <a:br/>
            <a:r>
              <a:t>## Insight: Each pass through the loop, we can set "current row" to "last row". Then we can build a new "current row".</a:t>
            </a:r>
            <a:br/>
          </a:p>
          <a:p>
            <a:pPr marL="0" indent="0">
              <a:lnSpc>
                <a:spcPct val="100000"/>
              </a:lnSpc>
              <a:spcBef>
                <a:spcPts val="1600"/>
              </a:spcBef>
              <a:buSzTx/>
              <a:buNone/>
              <a:defRPr sz="1600"/>
            </a:pPr>
            <a:r>
              <a:t>## We first initialize the two arrays to [1] and [1,1] for rows 1 and 2</a:t>
            </a:r>
            <a:br/>
            <a:r>
              <a:t>## We then loop through an algorithm as follows:</a:t>
            </a:r>
            <a:br/>
            <a:r>
              <a:t>## 1. Replace "last_row" with the contents of "current_row" so we can create a new "current_row".</a:t>
            </a:r>
            <a:b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Slide Number"/>
          <p:cNvSpPr txBox="1"/>
          <p:nvPr>
            <p:ph type="sldNum" sz="quarter" idx="2"/>
          </p:nvPr>
        </p:nvSpPr>
        <p:spPr>
          <a:xfrm>
            <a:off x="8716298" y="4675793"/>
            <a:ext cx="292833"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6" name="Google Shape;308;p49"/>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397" name="Google Shape;309;p49"/>
          <p:cNvSpPr txBox="1"/>
          <p:nvPr>
            <p:ph type="body" idx="1"/>
          </p:nvPr>
        </p:nvSpPr>
        <p:spPr>
          <a:xfrm>
            <a:off x="391149" y="833834"/>
            <a:ext cx="8650190" cy="3174356"/>
          </a:xfrm>
          <a:prstGeom prst="rect">
            <a:avLst/>
          </a:prstGeom>
        </p:spPr>
        <p:txBody>
          <a:bodyPr>
            <a:normAutofit fontScale="100000" lnSpcReduction="0"/>
          </a:bodyPr>
          <a:lstStyle/>
          <a:p>
            <a:pPr marL="0" indent="0">
              <a:lnSpc>
                <a:spcPct val="100000"/>
              </a:lnSpc>
              <a:buSzTx/>
              <a:buNone/>
              <a:defRPr sz="1600"/>
            </a:pPr>
            <a:r>
              <a:t>## We will use two arrays, one for the "last row" one for "current row"</a:t>
            </a:r>
            <a:br/>
            <a:r>
              <a:t>## Insight: Each pass through the loop, we can set "current row" to "last row". Then we can build a new "current row".</a:t>
            </a:r>
            <a:br/>
          </a:p>
          <a:p>
            <a:pPr marL="0" indent="0">
              <a:lnSpc>
                <a:spcPct val="100000"/>
              </a:lnSpc>
              <a:spcBef>
                <a:spcPts val="1600"/>
              </a:spcBef>
              <a:buSzTx/>
              <a:buNone/>
              <a:defRPr sz="1400"/>
            </a:pPr>
            <a:r>
              <a:rPr sz="1600"/>
              <a:t>## We first initialize the two arrays to [1] and [1,1] for rows 1 and 2</a:t>
            </a:r>
            <a:br>
              <a:rPr sz="1600"/>
            </a:br>
            <a:r>
              <a:rPr sz="1600"/>
              <a:t>## We then loop through an algorithm as follows:</a:t>
            </a:r>
            <a:br>
              <a:rPr sz="1600"/>
            </a:br>
            <a:r>
              <a:rPr sz="1600"/>
              <a:t>## 1. Replace "last_row" with the contents of "current_row" so we can create a new "current_row".</a:t>
            </a:r>
            <a:br>
              <a:rPr sz="1600"/>
            </a:br>
            <a:r>
              <a:rPr sz="1600"/>
              <a:t>## 2. Clear out "current_row" to have nothing in it.</a:t>
            </a:r>
            <a:br>
              <a:rPr sz="1600"/>
            </a:br>
            <a:b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Slide Number"/>
          <p:cNvSpPr txBox="1"/>
          <p:nvPr>
            <p:ph type="sldNum" sz="quarter" idx="2"/>
          </p:nvPr>
        </p:nvSpPr>
        <p:spPr>
          <a:xfrm>
            <a:off x="8701820" y="4675793"/>
            <a:ext cx="30731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0" name="Google Shape;314;p50"/>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401" name="Google Shape;315;p50"/>
          <p:cNvSpPr txBox="1"/>
          <p:nvPr>
            <p:ph type="body" idx="1"/>
          </p:nvPr>
        </p:nvSpPr>
        <p:spPr>
          <a:xfrm>
            <a:off x="391149" y="833834"/>
            <a:ext cx="8648156" cy="3174356"/>
          </a:xfrm>
          <a:prstGeom prst="rect">
            <a:avLst/>
          </a:prstGeom>
        </p:spPr>
        <p:txBody>
          <a:bodyPr>
            <a:normAutofit fontScale="100000" lnSpcReduction="0"/>
          </a:bodyPr>
          <a:lstStyle/>
          <a:p>
            <a:pPr marL="0" indent="0">
              <a:lnSpc>
                <a:spcPct val="100000"/>
              </a:lnSpc>
              <a:buSzTx/>
              <a:buNone/>
              <a:defRPr sz="1600"/>
            </a:pPr>
            <a:r>
              <a:t>## We will use two arrays, one for the "last row" one for "current row"</a:t>
            </a:r>
            <a:br/>
            <a:r>
              <a:t>## Insight: Each pass through the loop, we can set "current row" to "last row". Then we can build a new "current row".</a:t>
            </a:r>
            <a:br/>
          </a:p>
          <a:p>
            <a:pPr marL="0" indent="0">
              <a:lnSpc>
                <a:spcPct val="100000"/>
              </a:lnSpc>
              <a:spcBef>
                <a:spcPts val="1600"/>
              </a:spcBef>
              <a:buSzTx/>
              <a:buNone/>
              <a:defRPr sz="1600"/>
            </a:pPr>
            <a:r>
              <a:t>## We first initialize the two arrays to [1] and [1,1] for rows 1 and 2</a:t>
            </a:r>
            <a:br/>
            <a:r>
              <a:t>## We then loop through an algorithm as follows:</a:t>
            </a:r>
            <a:br/>
            <a:r>
              <a:t>## 1. Replace "last_row" with the contents of "current_row" so we can create a new "current_row".</a:t>
            </a:r>
            <a:br/>
            <a:r>
              <a:t>## 2. Clear out "current_row" to have nothing in it.</a:t>
            </a:r>
            <a:br/>
            <a:r>
              <a:t>## 3. The 0 digit in current_row is 1</a:t>
            </a:r>
            <a:br/>
            <a:b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Slide Number"/>
          <p:cNvSpPr txBox="1"/>
          <p:nvPr>
            <p:ph type="sldNum" sz="quarter" idx="2"/>
          </p:nvPr>
        </p:nvSpPr>
        <p:spPr>
          <a:xfrm>
            <a:off x="8704487" y="4675793"/>
            <a:ext cx="30464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4" name="Google Shape;320;p51"/>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405" name="Google Shape;321;p51"/>
          <p:cNvSpPr txBox="1"/>
          <p:nvPr>
            <p:ph type="body" idx="1"/>
          </p:nvPr>
        </p:nvSpPr>
        <p:spPr>
          <a:xfrm>
            <a:off x="391149" y="833834"/>
            <a:ext cx="8566548" cy="3174356"/>
          </a:xfrm>
          <a:prstGeom prst="rect">
            <a:avLst/>
          </a:prstGeom>
        </p:spPr>
        <p:txBody>
          <a:bodyPr>
            <a:normAutofit fontScale="100000" lnSpcReduction="0"/>
          </a:bodyPr>
          <a:lstStyle/>
          <a:p>
            <a:pPr marL="0" indent="0">
              <a:lnSpc>
                <a:spcPct val="100000"/>
              </a:lnSpc>
              <a:buSzTx/>
              <a:buNone/>
              <a:defRPr sz="1600"/>
            </a:pPr>
            <a:r>
              <a:t>## We will use two arrays, one for the "last row" one for "current row"</a:t>
            </a:r>
            <a:br/>
            <a:r>
              <a:t>## Insight: Each pass through the loop, we can set "current row" to "last row". Then we can build a new "current row".</a:t>
            </a:r>
            <a:br/>
          </a:p>
          <a:p>
            <a:pPr marL="0" indent="0">
              <a:lnSpc>
                <a:spcPct val="100000"/>
              </a:lnSpc>
              <a:spcBef>
                <a:spcPts val="1600"/>
              </a:spcBef>
              <a:buSzTx/>
              <a:buNone/>
              <a:defRPr sz="1600"/>
            </a:pPr>
            <a:r>
              <a:t>## We first initialize the two arrays to [1] and [1,1] for rows 1 and 2</a:t>
            </a:r>
            <a:br/>
            <a:r>
              <a:t>## We then loop through an algorithm as follows:</a:t>
            </a:r>
            <a:br/>
            <a:r>
              <a:t>## 1. Replace "last_row" with the contents of "current_row" so we can create a new "current_row".</a:t>
            </a:r>
            <a:br/>
            <a:r>
              <a:t>## 2. Clear out "current_row" to have nothing in it.</a:t>
            </a:r>
            <a:br/>
            <a:r>
              <a:t>## 3. The 0 digit in current_row is 1</a:t>
            </a:r>
            <a:br/>
            <a:r>
              <a:t>## 4. Start a "While" loop that iterates until len(current_row) == len(last_row)</a:t>
            </a:r>
            <a:b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Slide Number"/>
          <p:cNvSpPr txBox="1"/>
          <p:nvPr>
            <p:ph type="sldNum" sz="quarter" idx="2"/>
          </p:nvPr>
        </p:nvSpPr>
        <p:spPr>
          <a:xfrm>
            <a:off x="8694073" y="4675793"/>
            <a:ext cx="315058"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8" name="Google Shape;326;p52"/>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409" name="Google Shape;327;p52"/>
          <p:cNvSpPr txBox="1"/>
          <p:nvPr>
            <p:ph type="body" idx="1"/>
          </p:nvPr>
        </p:nvSpPr>
        <p:spPr>
          <a:xfrm>
            <a:off x="391149" y="833834"/>
            <a:ext cx="8672514" cy="3174356"/>
          </a:xfrm>
          <a:prstGeom prst="rect">
            <a:avLst/>
          </a:prstGeom>
        </p:spPr>
        <p:txBody>
          <a:bodyPr>
            <a:normAutofit fontScale="100000" lnSpcReduction="0"/>
          </a:bodyPr>
          <a:lstStyle/>
          <a:p>
            <a:pPr marL="0" indent="0">
              <a:lnSpc>
                <a:spcPct val="100000"/>
              </a:lnSpc>
              <a:buSzTx/>
              <a:buNone/>
              <a:defRPr sz="1600"/>
            </a:pPr>
            <a:r>
              <a:t>## We will use two arrays, one for the "last row" one for "current row"</a:t>
            </a:r>
            <a:br/>
            <a:r>
              <a:t>## Insight: Each pass through the loop, we can set "current row" to "last row". Then we can build a new "current row".</a:t>
            </a:r>
            <a:br/>
          </a:p>
          <a:p>
            <a:pPr marL="0" indent="0">
              <a:lnSpc>
                <a:spcPct val="100000"/>
              </a:lnSpc>
              <a:spcBef>
                <a:spcPts val="1600"/>
              </a:spcBef>
              <a:buSzTx/>
              <a:buNone/>
              <a:defRPr sz="1600"/>
            </a:pPr>
            <a:r>
              <a:t>## We first initialize the two arrays to [1] and [1,1] for rows 1 and 2</a:t>
            </a:r>
            <a:br/>
            <a:r>
              <a:t>## We then loop through an algorithm as follows:</a:t>
            </a:r>
            <a:br/>
            <a:r>
              <a:t>## 1. Replace "last_row" with the contents of "current_row" so we can create a new "current_row".</a:t>
            </a:r>
            <a:br/>
            <a:r>
              <a:t>## 2. Clear out "current_row" to have nothing in it.</a:t>
            </a:r>
            <a:br/>
            <a:r>
              <a:t>## 3. The 0 digit in current_row is 1</a:t>
            </a:r>
            <a:br/>
            <a:r>
              <a:t>## 4. Start a "While" loop that iterates until len(current_row) == len(last_row)</a:t>
            </a:r>
            <a:br/>
            <a:r>
              <a:t>    ## 5. Use a counter (n) that starts at 1 and increments by 1 each time through the loop</a:t>
            </a:r>
            <a:br/>
            <a:b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Slide Number"/>
          <p:cNvSpPr txBox="1"/>
          <p:nvPr>
            <p:ph type="sldNum" sz="quarter" idx="2"/>
          </p:nvPr>
        </p:nvSpPr>
        <p:spPr>
          <a:xfrm>
            <a:off x="8760367" y="4675793"/>
            <a:ext cx="24876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8" name="Google Shape;186;p29"/>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Week 4 </a:t>
            </a:r>
            <a:r>
              <a:rPr>
                <a:latin typeface="Freight Sans Medium"/>
                <a:ea typeface="Freight Sans Medium"/>
                <a:cs typeface="Freight Sans Medium"/>
                <a:sym typeface="Freight Sans Medium"/>
              </a:rPr>
              <a:t>| Agenda</a:t>
            </a:r>
          </a:p>
        </p:txBody>
      </p:sp>
      <p:sp>
        <p:nvSpPr>
          <p:cNvPr id="289" name="Google Shape;185;p29"/>
          <p:cNvSpPr txBox="1"/>
          <p:nvPr>
            <p:ph type="body" idx="1"/>
          </p:nvPr>
        </p:nvSpPr>
        <p:spPr>
          <a:prstGeom prst="rect">
            <a:avLst/>
          </a:prstGeom>
        </p:spPr>
        <p:txBody>
          <a:bodyPr/>
          <a:lstStyle/>
          <a:p>
            <a:pPr marL="0" indent="0">
              <a:lnSpc>
                <a:spcPct val="200000"/>
              </a:lnSpc>
              <a:spcBef>
                <a:spcPts val="1600"/>
              </a:spcBef>
              <a:buSzTx/>
              <a:buNone/>
              <a:defRPr sz="2000"/>
            </a:pPr>
            <a:r>
              <a:t>Week 2 Assignment Review</a:t>
            </a:r>
            <a:br/>
            <a:r>
              <a:t>Week 3 Assignment Discussion</a:t>
            </a:r>
            <a:br/>
            <a:r>
              <a:t>Pseudocoding &amp; Algorithms - Activity 1</a:t>
            </a:r>
            <a:br/>
            <a:r>
              <a:t>For Loops vs. While Loops - Activity 2</a:t>
            </a:r>
            <a:br/>
            <a:r>
              <a:t>Exiting Loops Early</a:t>
            </a:r>
            <a:br/>
            <a:r>
              <a:t>Comprehensions - Activity 3</a:t>
            </a:r>
          </a:p>
        </p:txBody>
      </p:sp>
      <p:sp>
        <p:nvSpPr>
          <p:cNvPr id="290" name="Some of the main points include…"/>
          <p:cNvSpPr txBox="1"/>
          <p:nvPr/>
        </p:nvSpPr>
        <p:spPr>
          <a:xfrm>
            <a:off x="4836319" y="951755"/>
            <a:ext cx="4085530" cy="23797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584200">
              <a:defRPr sz="2300">
                <a:solidFill>
                  <a:srgbClr val="C4820E"/>
                </a:solidFill>
                <a:latin typeface="FreightText Pro"/>
                <a:ea typeface="FreightText Pro"/>
                <a:cs typeface="FreightText Pro"/>
                <a:sym typeface="FreightText Pro"/>
              </a:defRPr>
            </a:pPr>
            <a:r>
              <a:t>Some of the main points include </a:t>
            </a:r>
          </a:p>
          <a:p>
            <a:pPr defTabSz="584200">
              <a:defRPr sz="2300">
                <a:solidFill>
                  <a:srgbClr val="C4820E"/>
                </a:solidFill>
                <a:latin typeface="FreightText Pro"/>
                <a:ea typeface="FreightText Pro"/>
                <a:cs typeface="FreightText Pro"/>
                <a:sym typeface="FreightText Pro"/>
              </a:defRPr>
            </a:pPr>
            <a:r>
              <a:t>(1) iterators vs. loop; </a:t>
            </a:r>
          </a:p>
          <a:p>
            <a:pPr defTabSz="584200">
              <a:defRPr sz="2300">
                <a:solidFill>
                  <a:srgbClr val="C4820E"/>
                </a:solidFill>
                <a:latin typeface="FreightText Pro"/>
                <a:ea typeface="FreightText Pro"/>
                <a:cs typeface="FreightText Pro"/>
                <a:sym typeface="FreightText Pro"/>
              </a:defRPr>
            </a:pPr>
            <a:r>
              <a:t>(2) the importance of pseudocoding, and </a:t>
            </a:r>
          </a:p>
          <a:p>
            <a:pPr defTabSz="584200">
              <a:defRPr sz="2300">
                <a:solidFill>
                  <a:srgbClr val="C4820E"/>
                </a:solidFill>
                <a:latin typeface="FreightText Pro"/>
                <a:ea typeface="FreightText Pro"/>
                <a:cs typeface="FreightText Pro"/>
                <a:sym typeface="FreightText Pro"/>
              </a:defRPr>
            </a:pPr>
            <a:r>
              <a:t>(3) planning ahead for algorithm efficiency.</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Slide Number"/>
          <p:cNvSpPr txBox="1"/>
          <p:nvPr>
            <p:ph type="sldNum" sz="quarter" idx="2"/>
          </p:nvPr>
        </p:nvSpPr>
        <p:spPr>
          <a:xfrm>
            <a:off x="8704487" y="4675793"/>
            <a:ext cx="30464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2" name="Google Shape;332;p53"/>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413" name="Google Shape;333;p53"/>
          <p:cNvSpPr txBox="1"/>
          <p:nvPr>
            <p:ph type="body" idx="1"/>
          </p:nvPr>
        </p:nvSpPr>
        <p:spPr>
          <a:xfrm>
            <a:off x="391149" y="833834"/>
            <a:ext cx="8609113" cy="3174356"/>
          </a:xfrm>
          <a:prstGeom prst="rect">
            <a:avLst/>
          </a:prstGeom>
        </p:spPr>
        <p:txBody>
          <a:bodyPr>
            <a:normAutofit fontScale="100000" lnSpcReduction="0"/>
          </a:bodyPr>
          <a:lstStyle/>
          <a:p>
            <a:pPr marL="0" indent="0">
              <a:lnSpc>
                <a:spcPct val="100000"/>
              </a:lnSpc>
              <a:buSzTx/>
              <a:buNone/>
              <a:defRPr sz="1600"/>
            </a:pPr>
            <a:r>
              <a:t>## We will use two arrays, one for the "last row" one for "current row"</a:t>
            </a:r>
            <a:br/>
            <a:r>
              <a:t>## Insight: Each pass through the loop, we can set "current row" to "last row". Then we can build a new "current row".</a:t>
            </a:r>
            <a:br/>
          </a:p>
          <a:p>
            <a:pPr marL="0" indent="0">
              <a:lnSpc>
                <a:spcPct val="100000"/>
              </a:lnSpc>
              <a:spcBef>
                <a:spcPts val="1600"/>
              </a:spcBef>
              <a:buSzTx/>
              <a:buNone/>
              <a:defRPr sz="1600"/>
            </a:pPr>
            <a:r>
              <a:t>## We first initialize the two arrays to [1] and [1,1] for rows 1 and 2</a:t>
            </a:r>
            <a:br/>
            <a:r>
              <a:t>## We then loop through an algorithm as follows:</a:t>
            </a:r>
            <a:br/>
            <a:r>
              <a:t>## 1. Replace "last_row" with the contents of "current_row" so we can create a new "current_row".</a:t>
            </a:r>
            <a:br/>
            <a:r>
              <a:t>## 2. Clear out "current_row" to have nothing in it.</a:t>
            </a:r>
            <a:br/>
            <a:r>
              <a:t>## 3. The 0 digit in current_row is 1</a:t>
            </a:r>
            <a:br/>
            <a:r>
              <a:t>## 4. Start a "While" loop that iterates until len(current_row) == len(last_row)</a:t>
            </a:r>
            <a:br/>
            <a:r>
              <a:t>    ## 5. Use a counter (n) that starts at 1 and increments by 1 each time through the loop</a:t>
            </a:r>
            <a:br/>
            <a:r>
              <a:t>    ## 6. Use "append" to set current_row[n] = last_row[n] + last_row[n-1]</a:t>
            </a:r>
            <a:b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Slide Number"/>
          <p:cNvSpPr txBox="1"/>
          <p:nvPr>
            <p:ph type="sldNum" sz="quarter" idx="2"/>
          </p:nvPr>
        </p:nvSpPr>
        <p:spPr>
          <a:xfrm>
            <a:off x="8693184" y="4675793"/>
            <a:ext cx="315947"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6" name="Google Shape;338;p54"/>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417" name="Google Shape;339;p54"/>
          <p:cNvSpPr txBox="1"/>
          <p:nvPr>
            <p:ph type="body" idx="1"/>
          </p:nvPr>
        </p:nvSpPr>
        <p:spPr>
          <a:xfrm>
            <a:off x="391149" y="833834"/>
            <a:ext cx="8616703" cy="3654575"/>
          </a:xfrm>
          <a:prstGeom prst="rect">
            <a:avLst/>
          </a:prstGeom>
        </p:spPr>
        <p:txBody>
          <a:bodyPr>
            <a:normAutofit fontScale="100000" lnSpcReduction="0"/>
          </a:bodyPr>
          <a:lstStyle/>
          <a:p>
            <a:pPr marL="0" indent="0">
              <a:lnSpc>
                <a:spcPct val="100000"/>
              </a:lnSpc>
              <a:buSzTx/>
              <a:buNone/>
              <a:defRPr sz="1600"/>
            </a:pPr>
            <a:r>
              <a:t>## We will use two arrays, one for the "last row" one for "current row"</a:t>
            </a:r>
            <a:br/>
            <a:r>
              <a:t>## Insight: Each pass through the loop, we can set "current row" to "last row". Then we can build a new "current row".</a:t>
            </a:r>
            <a:br/>
          </a:p>
          <a:p>
            <a:pPr marL="0" indent="0">
              <a:lnSpc>
                <a:spcPct val="100000"/>
              </a:lnSpc>
              <a:spcBef>
                <a:spcPts val="1600"/>
              </a:spcBef>
              <a:buSzTx/>
              <a:buNone/>
              <a:defRPr sz="1600"/>
            </a:pPr>
            <a:r>
              <a:t>## We first initialize the two arrays to [1] and [1,1] for rows 1 and 2</a:t>
            </a:r>
            <a:br/>
            <a:r>
              <a:t>## We then loop through an algorithm as follows:</a:t>
            </a:r>
            <a:br/>
            <a:r>
              <a:t>## 1. Replace "last_row" with the contents of "current_row" so we can create a new "current_row".</a:t>
            </a:r>
            <a:br/>
            <a:r>
              <a:t>## 2. Clear out "current_row" to have nothing in it.</a:t>
            </a:r>
            <a:br/>
            <a:r>
              <a:t>## 3. The 0 digit in current_row is 1</a:t>
            </a:r>
            <a:br/>
            <a:r>
              <a:t>## 4. Start a "While" loop that iterates until len(current_row) == len(last_row)</a:t>
            </a:r>
            <a:br/>
            <a:r>
              <a:t>    ## 5. Use a counter (n) that starts at 1 and increments by 1 each time through the loop</a:t>
            </a:r>
            <a:br/>
            <a:r>
              <a:t>    ## 6. Use "append" to set current_row[n] = last_row[n] + last_row[n-1]</a:t>
            </a:r>
            <a:br/>
            <a:r>
              <a:t>## 7. After exiting the loop, add the final "1"</a:t>
            </a:r>
          </a:p>
          <a:p>
            <a:pPr marL="0" indent="0">
              <a:lnSpc>
                <a:spcPct val="100000"/>
              </a:lnSpc>
              <a:spcBef>
                <a:spcPts val="1600"/>
              </a:spcBef>
              <a:buSzTx/>
              <a:buNone/>
              <a:defRPr sz="1600">
                <a:latin typeface="FreightSans Pro"/>
                <a:ea typeface="FreightSans Pro"/>
                <a:cs typeface="FreightSans Pro"/>
                <a:sym typeface="FreightSans Pro"/>
              </a:defRPr>
            </a:pPr>
            <a:r>
              <a:t>Does this fully solve the problem?</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Slide Number"/>
          <p:cNvSpPr txBox="1"/>
          <p:nvPr>
            <p:ph type="sldNum" sz="quarter" idx="2"/>
          </p:nvPr>
        </p:nvSpPr>
        <p:spPr>
          <a:xfrm>
            <a:off x="8702582" y="4675793"/>
            <a:ext cx="306549"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Google Shape;344;p55"/>
          <p:cNvSpPr txBox="1"/>
          <p:nvPr>
            <p:ph type="title"/>
          </p:nvPr>
        </p:nvSpPr>
        <p:spPr>
          <a:prstGeom prst="rect">
            <a:avLst/>
          </a:prstGeom>
        </p:spPr>
        <p:txBody>
          <a:bodyPr/>
          <a:lstStyle/>
          <a:p>
            <a:pPr defTabSz="740663">
              <a:defRPr sz="3402">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Pseudocoding</a:t>
            </a:r>
          </a:p>
        </p:txBody>
      </p:sp>
      <p:sp>
        <p:nvSpPr>
          <p:cNvPr id="421" name="Google Shape;345;p55"/>
          <p:cNvSpPr txBox="1"/>
          <p:nvPr>
            <p:ph type="body" idx="1"/>
          </p:nvPr>
        </p:nvSpPr>
        <p:spPr>
          <a:xfrm>
            <a:off x="391149" y="833834"/>
            <a:ext cx="8742860" cy="3818534"/>
          </a:xfrm>
          <a:prstGeom prst="rect">
            <a:avLst/>
          </a:prstGeom>
        </p:spPr>
        <p:txBody>
          <a:bodyPr>
            <a:normAutofit fontScale="100000" lnSpcReduction="0"/>
          </a:bodyPr>
          <a:lstStyle/>
          <a:p>
            <a:pPr marL="0" indent="0" defTabSz="740663">
              <a:lnSpc>
                <a:spcPct val="100000"/>
              </a:lnSpc>
              <a:buSzTx/>
              <a:buNone/>
              <a:defRPr sz="1458"/>
            </a:pPr>
            <a:r>
              <a:t>## We will use two arrays, one for the "last row" one for "current row"</a:t>
            </a:r>
            <a:br/>
            <a:r>
              <a:t>## Insight: Each pass through the loop, we can set "current row" to "last row". Then we can build a new "current row".</a:t>
            </a:r>
            <a:br/>
          </a:p>
          <a:p>
            <a:pPr marL="0" indent="0" defTabSz="740663">
              <a:lnSpc>
                <a:spcPct val="100000"/>
              </a:lnSpc>
              <a:spcBef>
                <a:spcPts val="1200"/>
              </a:spcBef>
              <a:buSzTx/>
              <a:buNone/>
              <a:defRPr sz="1458"/>
            </a:pPr>
            <a:r>
              <a:t>## We first initialize the two arrays to [1] and [1,1] for rows 1 and 2</a:t>
            </a:r>
            <a:br/>
            <a:r>
              <a:t>## We then loop through an algorithm as follows:</a:t>
            </a:r>
            <a:br/>
            <a:r>
              <a:t>## 1. Replace "last_row" with the contents of "current_row" so we can create a new "current_row".</a:t>
            </a:r>
            <a:br/>
            <a:r>
              <a:t>## 2. Clear out "current_row" to have nothing in it.</a:t>
            </a:r>
            <a:br/>
            <a:r>
              <a:t>## 3. The 0 digit in current_row is 1</a:t>
            </a:r>
            <a:br/>
            <a:r>
              <a:t>## 4. Start a "While" loop that iterates until len(current_row) == len(last_row)</a:t>
            </a:r>
            <a:br/>
            <a:r>
              <a:t>    ## 5. Use a counter (n) that starts at 1 and increments by 1 each time through the loop</a:t>
            </a:r>
            <a:br/>
            <a:r>
              <a:t>    ## 6. Use "append" to set current_row[n] = last_row[n] + last_row[n-1]</a:t>
            </a:r>
            <a:br/>
            <a:r>
              <a:t>## 7. After exiting the loop, add the final "1"</a:t>
            </a:r>
            <a:br/>
            <a:br/>
            <a:r>
              <a:rPr>
                <a:solidFill>
                  <a:schemeClr val="accent3"/>
                </a:solidFill>
              </a:rPr>
              <a:t>## Now wait, what is the problem? This only builds one row. Go into breakouts and, starting with</a:t>
            </a:r>
            <a:br>
              <a:rPr>
                <a:solidFill>
                  <a:schemeClr val="accent3"/>
                </a:solidFill>
              </a:rPr>
            </a:br>
            <a:r>
              <a:rPr>
                <a:solidFill>
                  <a:schemeClr val="accent3"/>
                </a:solidFill>
              </a:rPr>
              <a:t>    ## this pseudocode, update the pseudocode to find the "N"th line, as required in the problem. </a:t>
            </a:r>
            <a:br>
              <a:rPr>
                <a:solidFill>
                  <a:schemeClr val="accent3"/>
                </a:solidFill>
              </a:rPr>
            </a:br>
            <a:br>
              <a:rPr>
                <a:solidFill>
                  <a:schemeClr val="accent3"/>
                </a:solidFill>
              </a:rPr>
            </a:b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Slide Number"/>
          <p:cNvSpPr txBox="1"/>
          <p:nvPr>
            <p:ph type="sldNum" sz="quarter" idx="2"/>
          </p:nvPr>
        </p:nvSpPr>
        <p:spPr>
          <a:xfrm>
            <a:off x="8695470" y="4675793"/>
            <a:ext cx="31366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4" name="Google Shape;350;p56"/>
          <p:cNvSpPr txBox="1"/>
          <p:nvPr>
            <p:ph type="title"/>
          </p:nvPr>
        </p:nvSpPr>
        <p:spPr>
          <a:prstGeom prst="rect">
            <a:avLst/>
          </a:prstGeom>
        </p:spPr>
        <p:txBody>
          <a:bodyPr/>
          <a:lstStyle/>
          <a:p>
            <a:pPr defTabSz="841247">
              <a:defRPr sz="3864">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Activity 1</a:t>
            </a:r>
          </a:p>
        </p:txBody>
      </p:sp>
      <p:sp>
        <p:nvSpPr>
          <p:cNvPr id="425" name="Google Shape;351;p56"/>
          <p:cNvSpPr txBox="1"/>
          <p:nvPr>
            <p:ph type="body" idx="1"/>
          </p:nvPr>
        </p:nvSpPr>
        <p:spPr>
          <a:prstGeom prst="rect">
            <a:avLst/>
          </a:prstGeom>
        </p:spPr>
        <p:txBody>
          <a:bodyPr>
            <a:normAutofit fontScale="100000" lnSpcReduction="0"/>
          </a:bodyPr>
          <a:lstStyle>
            <a:lvl1pPr marL="0" indent="0">
              <a:lnSpc>
                <a:spcPct val="100000"/>
              </a:lnSpc>
              <a:spcBef>
                <a:spcPts val="1600"/>
              </a:spcBef>
              <a:buSzTx/>
              <a:buNone/>
              <a:defRPr sz="2400"/>
            </a:lvl1pPr>
          </a:lstStyle>
          <a:p>
            <a:pPr/>
            <a:r>
              <a:t>Activity 1 - Finish the Pseudocode then implement it!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Slide Number"/>
          <p:cNvSpPr txBox="1"/>
          <p:nvPr>
            <p:ph type="sldNum" sz="quarter" idx="2"/>
          </p:nvPr>
        </p:nvSpPr>
        <p:spPr>
          <a:xfrm>
            <a:off x="8693819" y="4675793"/>
            <a:ext cx="315312"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8" name="Google Shape;356;p57"/>
          <p:cNvSpPr txBox="1"/>
          <p:nvPr>
            <p:ph type="title"/>
          </p:nvPr>
        </p:nvSpPr>
        <p:spPr>
          <a:prstGeom prst="rect">
            <a:avLst/>
          </a:prstGeom>
        </p:spPr>
        <p:txBody>
          <a:bodyPr/>
          <a:lstStyle/>
          <a:p>
            <a:pPr defTabSz="795527">
              <a:defRPr sz="3654">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Algorithms</a:t>
            </a:r>
          </a:p>
        </p:txBody>
      </p:sp>
      <p:sp>
        <p:nvSpPr>
          <p:cNvPr id="429" name="Google Shape;357;p57"/>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Sans Pro"/>
                <a:ea typeface="FreightSans Pro"/>
                <a:cs typeface="FreightSans Pro"/>
                <a:sym typeface="FreightSans Pro"/>
              </a:defRPr>
            </a:pPr>
            <a:r>
              <a:t>Discuss:</a:t>
            </a:r>
            <a:r>
              <a:t> What is the underlying purpose of teaching you Search algorithms?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Slide Number"/>
          <p:cNvSpPr txBox="1"/>
          <p:nvPr>
            <p:ph type="sldNum" sz="quarter" idx="2"/>
          </p:nvPr>
        </p:nvSpPr>
        <p:spPr>
          <a:xfrm>
            <a:off x="8686961" y="4675793"/>
            <a:ext cx="322170"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4" name="Google Shape;362;p58"/>
          <p:cNvSpPr txBox="1"/>
          <p:nvPr>
            <p:ph type="title"/>
          </p:nvPr>
        </p:nvSpPr>
        <p:spPr>
          <a:prstGeom prst="rect">
            <a:avLst/>
          </a:prstGeom>
        </p:spPr>
        <p:txBody>
          <a:bodyPr/>
          <a:lstStyle/>
          <a:p>
            <a:pPr defTabSz="795527">
              <a:defRPr sz="3654">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Algorithms</a:t>
            </a:r>
          </a:p>
        </p:txBody>
      </p:sp>
      <p:sp>
        <p:nvSpPr>
          <p:cNvPr id="435" name="Google Shape;363;p58"/>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Sans Pro"/>
                <a:ea typeface="FreightSans Pro"/>
                <a:cs typeface="FreightSans Pro"/>
                <a:sym typeface="FreightSans Pro"/>
              </a:defRPr>
            </a:pPr>
            <a:r>
              <a:t>Discuss:</a:t>
            </a:r>
            <a:r>
              <a:t> What is the underlying purpose of teaching you Search algorithms?</a:t>
            </a:r>
          </a:p>
          <a:p>
            <a:pPr marL="0" indent="0">
              <a:lnSpc>
                <a:spcPct val="100000"/>
              </a:lnSpc>
              <a:spcBef>
                <a:spcPts val="1600"/>
              </a:spcBef>
              <a:buSzTx/>
              <a:buNone/>
              <a:defRPr>
                <a:solidFill>
                  <a:schemeClr val="accent3"/>
                </a:solidFill>
                <a:latin typeface="FreightSans Pro"/>
                <a:ea typeface="FreightSans Pro"/>
                <a:cs typeface="FreightSans Pro"/>
                <a:sym typeface="FreightSans Pro"/>
              </a:defRPr>
            </a:pPr>
            <a:r>
              <a:t>Answer:</a:t>
            </a:r>
            <a:r>
              <a:t> To show that creative code solutions can drastically improve runtimes.</a:t>
            </a:r>
          </a:p>
          <a:p>
            <a:pPr marL="0" indent="0">
              <a:lnSpc>
                <a:spcPct val="100000"/>
              </a:lnSpc>
              <a:spcBef>
                <a:spcPts val="1600"/>
              </a:spcBef>
              <a:buSzTx/>
              <a:buNone/>
              <a:defRPr>
                <a:solidFill>
                  <a:schemeClr val="accent3"/>
                </a:solidFill>
              </a:defRPr>
            </a:pPr>
            <a:r>
              <a:t>As you take courses on data at scale, it’s not enough for your code to work. It has to work, efficiently.  Planning and pseudocoding help!</a:t>
            </a:r>
          </a:p>
          <a:p>
            <a:pPr marL="0" indent="0">
              <a:lnSpc>
                <a:spcPct val="100000"/>
              </a:lnSpc>
              <a:spcBef>
                <a:spcPts val="1600"/>
              </a:spcBef>
              <a:buSzTx/>
              <a:buNone/>
              <a:defRPr>
                <a:solidFill>
                  <a:schemeClr val="accent3"/>
                </a:solidFill>
              </a:defRPr>
            </a:pPr>
            <a:r>
              <a:t>Unit 6 will explore this further.</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Slide Number"/>
          <p:cNvSpPr txBox="1"/>
          <p:nvPr>
            <p:ph type="sldNum" sz="quarter" idx="2"/>
          </p:nvPr>
        </p:nvSpPr>
        <p:spPr>
          <a:xfrm>
            <a:off x="8718965" y="4675793"/>
            <a:ext cx="290166"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8" name="Google Shape;368;p59"/>
          <p:cNvSpPr txBox="1"/>
          <p:nvPr>
            <p:ph type="title"/>
          </p:nvPr>
        </p:nvSpPr>
        <p:spPr>
          <a:prstGeom prst="rect">
            <a:avLst/>
          </a:prstGeom>
        </p:spPr>
        <p:txBody>
          <a:bodyPr/>
          <a:lstStyle/>
          <a:p>
            <a:pPr defTabSz="795527">
              <a:defRPr sz="3654">
                <a:latin typeface="Freight Sans Bold"/>
                <a:ea typeface="Freight Sans Bold"/>
                <a:cs typeface="Freight Sans Bold"/>
                <a:sym typeface="Freight Sans Bold"/>
              </a:defRPr>
            </a:pPr>
            <a:r>
              <a:t>Pseudocoding &amp; Algorithms </a:t>
            </a:r>
            <a:r>
              <a:rPr>
                <a:latin typeface="Freight Sans Medium"/>
                <a:ea typeface="Freight Sans Medium"/>
                <a:cs typeface="Freight Sans Medium"/>
                <a:sym typeface="Freight Sans Medium"/>
              </a:rPr>
              <a:t>| Algorithms</a:t>
            </a:r>
          </a:p>
        </p:txBody>
      </p:sp>
      <p:sp>
        <p:nvSpPr>
          <p:cNvPr id="439" name="Google Shape;369;p59"/>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Sans Pro"/>
                <a:ea typeface="FreightSans Pro"/>
                <a:cs typeface="FreightSans Pro"/>
                <a:sym typeface="FreightSans Pro"/>
              </a:defRPr>
            </a:pPr>
            <a:r>
              <a:t>Discuss:</a:t>
            </a:r>
            <a:r>
              <a:t> What is the difference between the three methods?</a:t>
            </a:r>
          </a:p>
          <a:p>
            <a:pPr>
              <a:lnSpc>
                <a:spcPct val="100000"/>
              </a:lnSpc>
              <a:spcBef>
                <a:spcPts val="1600"/>
              </a:spcBef>
            </a:pPr>
            <a:r>
              <a:t>Brute force</a:t>
            </a:r>
          </a:p>
          <a:p>
            <a:pPr>
              <a:lnSpc>
                <a:spcPct val="100000"/>
              </a:lnSpc>
            </a:pPr>
            <a:r>
              <a:t>Bisection search</a:t>
            </a:r>
          </a:p>
          <a:p>
            <a:pPr>
              <a:lnSpc>
                <a:spcPct val="100000"/>
              </a:lnSpc>
            </a:pPr>
            <a:r>
              <a:t>Heron’s method</a:t>
            </a:r>
          </a:p>
        </p:txBody>
      </p:sp>
      <p:grpSp>
        <p:nvGrpSpPr>
          <p:cNvPr id="442" name="Image"/>
          <p:cNvGrpSpPr/>
          <p:nvPr/>
        </p:nvGrpSpPr>
        <p:grpSpPr>
          <a:xfrm>
            <a:off x="2311493" y="1330106"/>
            <a:ext cx="3247302" cy="2521388"/>
            <a:chOff x="0" y="0"/>
            <a:chExt cx="3247301" cy="2521387"/>
          </a:xfrm>
        </p:grpSpPr>
        <p:pic>
          <p:nvPicPr>
            <p:cNvPr id="441" name="Image" descr="Image"/>
            <p:cNvPicPr>
              <a:picLocks noChangeAspect="1"/>
            </p:cNvPicPr>
            <p:nvPr/>
          </p:nvPicPr>
          <p:blipFill>
            <a:blip r:embed="rId3">
              <a:extLst/>
            </a:blip>
            <a:stretch>
              <a:fillRect/>
            </a:stretch>
          </p:blipFill>
          <p:spPr>
            <a:xfrm>
              <a:off x="203200" y="203200"/>
              <a:ext cx="2840902" cy="2076888"/>
            </a:xfrm>
            <a:prstGeom prst="rect">
              <a:avLst/>
            </a:prstGeom>
            <a:ln>
              <a:noFill/>
            </a:ln>
            <a:effectLst/>
          </p:spPr>
        </p:pic>
        <p:pic>
          <p:nvPicPr>
            <p:cNvPr id="440" name="Image" descr="Image"/>
            <p:cNvPicPr>
              <a:picLocks noChangeAspect="0"/>
            </p:cNvPicPr>
            <p:nvPr/>
          </p:nvPicPr>
          <p:blipFill>
            <a:blip r:embed="rId4">
              <a:extLst/>
            </a:blip>
            <a:stretch>
              <a:fillRect/>
            </a:stretch>
          </p:blipFill>
          <p:spPr>
            <a:xfrm>
              <a:off x="0" y="0"/>
              <a:ext cx="3247302" cy="2521388"/>
            </a:xfrm>
            <a:prstGeom prst="rect">
              <a:avLst/>
            </a:prstGeom>
            <a:effectLst/>
          </p:spPr>
        </p:pic>
      </p:grpSp>
      <p:grpSp>
        <p:nvGrpSpPr>
          <p:cNvPr id="445" name="Image"/>
          <p:cNvGrpSpPr/>
          <p:nvPr/>
        </p:nvGrpSpPr>
        <p:grpSpPr>
          <a:xfrm>
            <a:off x="5662344" y="1320594"/>
            <a:ext cx="3200949" cy="2540412"/>
            <a:chOff x="0" y="0"/>
            <a:chExt cx="3200947" cy="2540410"/>
          </a:xfrm>
        </p:grpSpPr>
        <p:pic>
          <p:nvPicPr>
            <p:cNvPr id="444" name="Image" descr="Image"/>
            <p:cNvPicPr>
              <a:picLocks noChangeAspect="1"/>
            </p:cNvPicPr>
            <p:nvPr/>
          </p:nvPicPr>
          <p:blipFill>
            <a:blip r:embed="rId5">
              <a:extLst/>
            </a:blip>
            <a:stretch>
              <a:fillRect/>
            </a:stretch>
          </p:blipFill>
          <p:spPr>
            <a:xfrm>
              <a:off x="203200" y="203199"/>
              <a:ext cx="2794548" cy="2095912"/>
            </a:xfrm>
            <a:prstGeom prst="rect">
              <a:avLst/>
            </a:prstGeom>
            <a:ln>
              <a:noFill/>
            </a:ln>
            <a:effectLst/>
          </p:spPr>
        </p:pic>
        <p:pic>
          <p:nvPicPr>
            <p:cNvPr id="443" name="Image" descr="Image"/>
            <p:cNvPicPr>
              <a:picLocks noChangeAspect="0"/>
            </p:cNvPicPr>
            <p:nvPr/>
          </p:nvPicPr>
          <p:blipFill>
            <a:blip r:embed="rId6">
              <a:extLst/>
            </a:blip>
            <a:stretch>
              <a:fillRect/>
            </a:stretch>
          </p:blipFill>
          <p:spPr>
            <a:xfrm>
              <a:off x="0" y="-1"/>
              <a:ext cx="3200948" cy="2540412"/>
            </a:xfrm>
            <a:prstGeom prst="rect">
              <a:avLst/>
            </a:prstGeom>
            <a:effectLst/>
          </p:spPr>
        </p:pic>
      </p:grpSp>
      <p:sp>
        <p:nvSpPr>
          <p:cNvPr id="446" name="Bisection search"/>
          <p:cNvSpPr txBox="1"/>
          <p:nvPr/>
        </p:nvSpPr>
        <p:spPr>
          <a:xfrm>
            <a:off x="2357908" y="3798530"/>
            <a:ext cx="1317205"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Bisection search</a:t>
            </a:r>
          </a:p>
        </p:txBody>
      </p:sp>
      <p:sp>
        <p:nvSpPr>
          <p:cNvPr id="447" name="Heron’s method"/>
          <p:cNvSpPr txBox="1"/>
          <p:nvPr/>
        </p:nvSpPr>
        <p:spPr>
          <a:xfrm>
            <a:off x="5736108" y="3798530"/>
            <a:ext cx="1264594"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Heron’s method</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51" name="Slide Number"/>
          <p:cNvSpPr txBox="1"/>
          <p:nvPr>
            <p:ph type="sldNum" sz="quarter" idx="2"/>
          </p:nvPr>
        </p:nvSpPr>
        <p:spPr>
          <a:xfrm>
            <a:off x="8742206" y="4675793"/>
            <a:ext cx="26692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2" name="Google Shape;375;p60"/>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Week 4 </a:t>
            </a:r>
            <a:r>
              <a:rPr>
                <a:latin typeface="Freight Sans Medium"/>
                <a:ea typeface="Freight Sans Medium"/>
                <a:cs typeface="Freight Sans Medium"/>
                <a:sym typeface="Freight Sans Medium"/>
              </a:rPr>
              <a:t>| Agenda</a:t>
            </a:r>
          </a:p>
        </p:txBody>
      </p:sp>
      <p:sp>
        <p:nvSpPr>
          <p:cNvPr id="453" name="Google Shape;374;p60"/>
          <p:cNvSpPr txBox="1"/>
          <p:nvPr>
            <p:ph type="body" idx="1"/>
          </p:nvPr>
        </p:nvSpPr>
        <p:spPr>
          <a:prstGeom prst="rect">
            <a:avLst/>
          </a:prstGeom>
        </p:spPr>
        <p:txBody>
          <a:bodyPr/>
          <a:lstStyle/>
          <a:p>
            <a:pPr marL="0" indent="0">
              <a:lnSpc>
                <a:spcPct val="200000"/>
              </a:lnSpc>
              <a:spcBef>
                <a:spcPts val="1600"/>
              </a:spcBef>
              <a:buSzTx/>
              <a:buNone/>
              <a:defRPr sz="2000"/>
            </a:pPr>
            <a:r>
              <a:t>Week 2 Assignment Review</a:t>
            </a:r>
            <a:br/>
            <a:r>
              <a:t>Week 3 Assignment Discussion</a:t>
            </a:r>
            <a:br/>
            <a:r>
              <a:t>Pseudocoding &amp; Algorithms - Activity 1</a:t>
            </a:r>
            <a:br/>
            <a:r>
              <a:rPr>
                <a:solidFill>
                  <a:schemeClr val="accent3"/>
                </a:solidFill>
              </a:rPr>
              <a:t>For Loops vs. While Loops - Activity 2</a:t>
            </a:r>
            <a:br>
              <a:rPr>
                <a:solidFill>
                  <a:schemeClr val="accent3"/>
                </a:solidFill>
              </a:rPr>
            </a:br>
            <a:r>
              <a:rPr>
                <a:solidFill>
                  <a:srgbClr val="999999"/>
                </a:solidFill>
              </a:rPr>
              <a:t>Exiting Loops Early</a:t>
            </a:r>
            <a:br>
              <a:rPr>
                <a:solidFill>
                  <a:srgbClr val="999999"/>
                </a:solidFill>
              </a:rPr>
            </a:br>
            <a:r>
              <a:rPr>
                <a:solidFill>
                  <a:srgbClr val="999999"/>
                </a:solidFill>
              </a:rPr>
              <a:t>Comprehensions - Activity 3</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Slide Number"/>
          <p:cNvSpPr txBox="1"/>
          <p:nvPr>
            <p:ph type="sldNum" sz="quarter" idx="2"/>
          </p:nvPr>
        </p:nvSpPr>
        <p:spPr>
          <a:xfrm>
            <a:off x="8704487" y="4675793"/>
            <a:ext cx="30464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6" name="Google Shape;380;p61"/>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Looping </a:t>
            </a:r>
            <a:r>
              <a:rPr>
                <a:latin typeface="Freight Sans Medium"/>
                <a:ea typeface="Freight Sans Medium"/>
                <a:cs typeface="Freight Sans Medium"/>
                <a:sym typeface="Freight Sans Medium"/>
              </a:rPr>
              <a:t>| For vs. While</a:t>
            </a:r>
          </a:p>
        </p:txBody>
      </p:sp>
      <p:sp>
        <p:nvSpPr>
          <p:cNvPr id="457" name="Google Shape;381;p61"/>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What is the difference between a “for” loop and a “while” loop?</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lide Number"/>
          <p:cNvSpPr txBox="1"/>
          <p:nvPr>
            <p:ph type="sldNum" sz="quarter" idx="2"/>
          </p:nvPr>
        </p:nvSpPr>
        <p:spPr>
          <a:xfrm>
            <a:off x="8707154" y="4675793"/>
            <a:ext cx="301977"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0" name="Google Shape;386;p62"/>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Looping </a:t>
            </a:r>
            <a:r>
              <a:rPr>
                <a:latin typeface="Freight Sans Medium"/>
                <a:ea typeface="Freight Sans Medium"/>
                <a:cs typeface="Freight Sans Medium"/>
                <a:sym typeface="Freight Sans Medium"/>
              </a:rPr>
              <a:t>| For </a:t>
            </a:r>
            <a:r>
              <a:rPr i="1">
                <a:latin typeface="Freight Sans Medium"/>
                <a:ea typeface="Freight Sans Medium"/>
                <a:cs typeface="Freight Sans Medium"/>
                <a:sym typeface="Freight Sans Medium"/>
              </a:rPr>
              <a:t>vs</a:t>
            </a:r>
            <a:r>
              <a:rPr>
                <a:latin typeface="Freight Sans Medium"/>
                <a:ea typeface="Freight Sans Medium"/>
                <a:cs typeface="Freight Sans Medium"/>
                <a:sym typeface="Freight Sans Medium"/>
              </a:rPr>
              <a:t>. While</a:t>
            </a:r>
          </a:p>
        </p:txBody>
      </p:sp>
      <p:sp>
        <p:nvSpPr>
          <p:cNvPr id="461" name="Google Shape;387;p62"/>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What is the difference between a “for” loop and a “while” loop?</a:t>
            </a:r>
          </a:p>
          <a:p>
            <a:pPr marL="0" indent="0">
              <a:lnSpc>
                <a:spcPct val="100000"/>
              </a:lnSpc>
              <a:spcBef>
                <a:spcPts val="1600"/>
              </a:spcBef>
              <a:buSzTx/>
              <a:buNone/>
              <a:defRPr>
                <a:solidFill>
                  <a:schemeClr val="accent3"/>
                </a:solidFill>
                <a:latin typeface="Freight Sans Bold"/>
                <a:ea typeface="Freight Sans Bold"/>
                <a:cs typeface="Freight Sans Bold"/>
                <a:sym typeface="Freight Sans Bold"/>
              </a:defRPr>
            </a:pPr>
            <a:r>
              <a:t>Answer:</a:t>
            </a:r>
            <a:r>
              <a:rPr>
                <a:latin typeface="Freight Sans Medium"/>
                <a:ea typeface="Freight Sans Medium"/>
                <a:cs typeface="Freight Sans Medium"/>
                <a:sym typeface="Freight Sans Medium"/>
              </a:rPr>
              <a:t> A “while” loop iterates until a condition is met.</a:t>
            </a:r>
            <a:br>
              <a:rPr>
                <a:latin typeface="Freight Sans Medium"/>
                <a:ea typeface="Freight Sans Medium"/>
                <a:cs typeface="Freight Sans Medium"/>
                <a:sym typeface="Freight Sans Medium"/>
              </a:rPr>
            </a:br>
            <a:r>
              <a:rPr>
                <a:latin typeface="Freight Sans Medium"/>
                <a:ea typeface="Freight Sans Medium"/>
                <a:cs typeface="Freight Sans Medium"/>
                <a:sym typeface="Freight Sans Medium"/>
              </a:rPr>
              <a:t>The programmer may not know in advance how many iterations are needed.</a:t>
            </a:r>
          </a:p>
          <a:p>
            <a:pPr marL="0" indent="0">
              <a:lnSpc>
                <a:spcPct val="100000"/>
              </a:lnSpc>
              <a:spcBef>
                <a:spcPts val="1600"/>
              </a:spcBef>
              <a:buSzTx/>
              <a:buNone/>
              <a:defRPr>
                <a:solidFill>
                  <a:schemeClr val="accent3"/>
                </a:solidFill>
              </a:defRPr>
            </a:pPr>
            <a:r>
              <a:t>A “for” loop iterates over a predefined group of objects, acting once on each one.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92" name="Slide Number"/>
          <p:cNvSpPr txBox="1"/>
          <p:nvPr>
            <p:ph type="sldNum" sz="quarter" idx="2"/>
          </p:nvPr>
        </p:nvSpPr>
        <p:spPr>
          <a:xfrm>
            <a:off x="8742206" y="4675793"/>
            <a:ext cx="26692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Google Shape;191;p30"/>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Review </a:t>
            </a:r>
            <a:r>
              <a:rPr>
                <a:latin typeface="Freight Sans Medium"/>
                <a:ea typeface="Freight Sans Medium"/>
                <a:cs typeface="Freight Sans Medium"/>
                <a:sym typeface="Freight Sans Medium"/>
              </a:rPr>
              <a:t>| Logistics</a:t>
            </a:r>
          </a:p>
        </p:txBody>
      </p:sp>
      <p:sp>
        <p:nvSpPr>
          <p:cNvPr id="294" name="Google Shape;192;p30"/>
          <p:cNvSpPr txBox="1"/>
          <p:nvPr>
            <p:ph type="body" idx="1"/>
          </p:nvPr>
        </p:nvSpPr>
        <p:spPr>
          <a:prstGeom prst="rect">
            <a:avLst/>
          </a:prstGeom>
        </p:spPr>
        <p:txBody>
          <a:bodyPr>
            <a:normAutofit fontScale="100000" lnSpcReduction="0"/>
          </a:bodyPr>
          <a:lstStyle/>
          <a:p>
            <a:pPr marL="0" indent="0" defTabSz="603504">
              <a:lnSpc>
                <a:spcPct val="100000"/>
              </a:lnSpc>
              <a:buSzTx/>
              <a:buNone/>
              <a:defRPr sz="1188" u="sng">
                <a:latin typeface="FreightSans Pro"/>
                <a:ea typeface="FreightSans Pro"/>
                <a:cs typeface="FreightSans Pro"/>
                <a:sym typeface="FreightSans Pro"/>
              </a:defRPr>
            </a:pPr>
            <a:r>
              <a:t>Asynchronous, class meetings, and breakout sessions</a:t>
            </a:r>
          </a:p>
          <a:p>
            <a:pPr marL="0" indent="0" defTabSz="603504">
              <a:lnSpc>
                <a:spcPct val="100000"/>
              </a:lnSpc>
              <a:spcBef>
                <a:spcPts val="1000"/>
              </a:spcBef>
              <a:buSzTx/>
              <a:buNone/>
              <a:defRPr sz="1188"/>
            </a:pPr>
            <a:r>
              <a:t>Using github to get and submit your assignments</a:t>
            </a:r>
          </a:p>
          <a:p>
            <a:pPr marL="0" indent="301752" defTabSz="603504">
              <a:lnSpc>
                <a:spcPct val="100000"/>
              </a:lnSpc>
              <a:spcBef>
                <a:spcPts val="1000"/>
              </a:spcBef>
              <a:buSzTx/>
              <a:buNone/>
              <a:defRPr sz="924" u="sng">
                <a:solidFill>
                  <a:schemeClr val="accent5"/>
                </a:solidFill>
                <a:latin typeface="+mj-lt"/>
                <a:ea typeface="+mj-ea"/>
                <a:cs typeface="+mj-cs"/>
                <a:sym typeface="Arial"/>
              </a:defRPr>
            </a:pPr>
            <a:r>
              <a:rPr>
                <a:uFill>
                  <a:solidFill>
                    <a:schemeClr val="accent5"/>
                  </a:solidFill>
                </a:uFill>
                <a:hlinkClick r:id="rId2" invalidUrl="" action="" tgtFrame="" tooltip="" history="1" highlightClick="0" endSnd="0"/>
              </a:rPr>
              <a:t>https://github.com/MIDS-INFO-W18/assignments-upstream-spring18</a:t>
            </a:r>
            <a:endParaRPr sz="792"/>
          </a:p>
          <a:p>
            <a:pPr marL="0" indent="0" defTabSz="603504">
              <a:lnSpc>
                <a:spcPct val="100000"/>
              </a:lnSpc>
              <a:spcBef>
                <a:spcPts val="1000"/>
              </a:spcBef>
              <a:buSzTx/>
              <a:buNone/>
              <a:defRPr sz="1188"/>
            </a:pPr>
            <a:r>
              <a:t>The Google group list</a:t>
            </a:r>
          </a:p>
          <a:p>
            <a:pPr marL="0" indent="301752" defTabSz="603504">
              <a:lnSpc>
                <a:spcPct val="100000"/>
              </a:lnSpc>
              <a:spcBef>
                <a:spcPts val="1000"/>
              </a:spcBef>
              <a:buSzTx/>
              <a:buNone/>
              <a:defRPr sz="924" u="sng">
                <a:solidFill>
                  <a:schemeClr val="accent5"/>
                </a:solidFill>
              </a:defRPr>
            </a:pPr>
            <a:r>
              <a:rPr>
                <a:uFill>
                  <a:solidFill>
                    <a:schemeClr val="accent5"/>
                  </a:solidFill>
                </a:uFill>
                <a:hlinkClick r:id="rId3" invalidUrl="" action="" tgtFrame="" tooltip="" history="1" highlightClick="0" endSnd="0"/>
              </a:rPr>
              <a:t>https://groups.google.com/forum/#!forum/w200-python-2018-spring</a:t>
            </a:r>
            <a:endParaRPr sz="792"/>
          </a:p>
          <a:p>
            <a:pPr marL="0" indent="0" defTabSz="603504">
              <a:lnSpc>
                <a:spcPct val="100000"/>
              </a:lnSpc>
              <a:spcBef>
                <a:spcPts val="1000"/>
              </a:spcBef>
              <a:buSzTx/>
              <a:buNone/>
              <a:defRPr sz="1188"/>
            </a:pPr>
            <a:r>
              <a:t>Course Schedule:</a:t>
            </a:r>
          </a:p>
          <a:p>
            <a:pPr marL="0" indent="0" defTabSz="603504">
              <a:buSzTx/>
              <a:buNone/>
              <a:defRPr sz="924" u="sng">
                <a:solidFill>
                  <a:schemeClr val="accent5"/>
                </a:solidFill>
              </a:defRPr>
            </a:pPr>
            <a:r>
              <a:rPr>
                <a:uFill>
                  <a:solidFill>
                    <a:schemeClr val="accent5"/>
                  </a:solidFill>
                </a:uFill>
                <a:hlinkClick r:id="rId4" invalidUrl="" action="" tgtFrame="" tooltip="" history="1" highlightClick="0" endSnd="0"/>
              </a:rPr>
              <a:t>https://docs.google.com/spreadsheets/d/11DxadnNwyFaJIPYLUJSPUlNGCtTenBCR4yaR1CbFBKg/edit?usp=sharing</a:t>
            </a:r>
          </a:p>
          <a:p>
            <a:pPr marL="0" indent="0" defTabSz="603504">
              <a:buSzTx/>
              <a:buNone/>
              <a:defRPr sz="1188"/>
            </a:pPr>
            <a:endParaRPr sz="924"/>
          </a:p>
          <a:p>
            <a:pPr marL="0" indent="0" defTabSz="603504">
              <a:buSzTx/>
              <a:buNone/>
              <a:defRPr sz="1188"/>
            </a:pPr>
            <a:endParaRPr sz="924"/>
          </a:p>
          <a:p>
            <a:pPr marL="0" indent="0" defTabSz="603504">
              <a:lnSpc>
                <a:spcPct val="100000"/>
              </a:lnSpc>
              <a:spcBef>
                <a:spcPts val="1000"/>
              </a:spcBef>
              <a:buSzTx/>
              <a:buNone/>
              <a:defRPr sz="1188"/>
            </a:pPr>
            <a:r>
              <a:t>	</a:t>
            </a:r>
          </a:p>
          <a:p>
            <a:pPr marL="0" indent="301752" defTabSz="603504">
              <a:spcBef>
                <a:spcPts val="1000"/>
              </a:spcBef>
              <a:buSzTx/>
              <a:buNone/>
              <a:defRPr sz="1188"/>
            </a:pPr>
            <a:endParaRPr sz="792"/>
          </a:p>
          <a:p>
            <a:pPr marL="0" indent="0" defTabSz="603504">
              <a:lnSpc>
                <a:spcPct val="100000"/>
              </a:lnSpc>
              <a:spcBef>
                <a:spcPts val="1000"/>
              </a:spcBef>
              <a:buSzTx/>
              <a:buNone/>
              <a:defRPr sz="1584"/>
            </a:pPr>
            <a:r>
              <a:t> </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Slide Number"/>
          <p:cNvSpPr txBox="1"/>
          <p:nvPr>
            <p:ph type="sldNum" sz="quarter" idx="2"/>
          </p:nvPr>
        </p:nvSpPr>
        <p:spPr>
          <a:xfrm>
            <a:off x="8695470" y="4675793"/>
            <a:ext cx="31366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4" name="Google Shape;392;p63"/>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Looping </a:t>
            </a:r>
            <a:r>
              <a:rPr>
                <a:latin typeface="Freight Sans Medium"/>
                <a:ea typeface="Freight Sans Medium"/>
                <a:cs typeface="Freight Sans Medium"/>
                <a:sym typeface="Freight Sans Medium"/>
              </a:rPr>
              <a:t>| Examples</a:t>
            </a:r>
          </a:p>
        </p:txBody>
      </p:sp>
      <p:grpSp>
        <p:nvGrpSpPr>
          <p:cNvPr id="467" name="Google Shape;393;p63"/>
          <p:cNvGrpSpPr/>
          <p:nvPr/>
        </p:nvGrpSpPr>
        <p:grpSpPr>
          <a:xfrm>
            <a:off x="567530" y="845749"/>
            <a:ext cx="3173852" cy="3490102"/>
            <a:chOff x="0" y="0"/>
            <a:chExt cx="3173850" cy="3490100"/>
          </a:xfrm>
        </p:grpSpPr>
        <p:pic>
          <p:nvPicPr>
            <p:cNvPr id="466" name="Google Shape;393;p63" descr="Google Shape;393;p63"/>
            <p:cNvPicPr>
              <a:picLocks noChangeAspect="1"/>
            </p:cNvPicPr>
            <p:nvPr/>
          </p:nvPicPr>
          <p:blipFill>
            <a:blip r:embed="rId2">
              <a:extLst/>
            </a:blip>
            <a:stretch>
              <a:fillRect/>
            </a:stretch>
          </p:blipFill>
          <p:spPr>
            <a:xfrm>
              <a:off x="203200" y="203200"/>
              <a:ext cx="2767451" cy="3045600"/>
            </a:xfrm>
            <a:prstGeom prst="rect">
              <a:avLst/>
            </a:prstGeom>
            <a:ln>
              <a:noFill/>
            </a:ln>
            <a:effectLst/>
          </p:spPr>
        </p:pic>
        <p:pic>
          <p:nvPicPr>
            <p:cNvPr id="465" name="Google Shape;393;p63" descr="Google Shape;393;p63"/>
            <p:cNvPicPr>
              <a:picLocks noChangeAspect="0"/>
            </p:cNvPicPr>
            <p:nvPr/>
          </p:nvPicPr>
          <p:blipFill>
            <a:blip r:embed="rId3">
              <a:extLst/>
            </a:blip>
            <a:stretch>
              <a:fillRect/>
            </a:stretch>
          </p:blipFill>
          <p:spPr>
            <a:xfrm>
              <a:off x="0" y="-1"/>
              <a:ext cx="3173851" cy="3490102"/>
            </a:xfrm>
            <a:prstGeom prst="rect">
              <a:avLst/>
            </a:prstGeom>
            <a:effectLst/>
          </p:spPr>
        </p:pic>
      </p:grpSp>
      <p:grpSp>
        <p:nvGrpSpPr>
          <p:cNvPr id="470" name="Google Shape;394;p63"/>
          <p:cNvGrpSpPr/>
          <p:nvPr/>
        </p:nvGrpSpPr>
        <p:grpSpPr>
          <a:xfrm>
            <a:off x="4268032" y="834075"/>
            <a:ext cx="4542650" cy="2505051"/>
            <a:chOff x="0" y="0"/>
            <a:chExt cx="4542649" cy="2505050"/>
          </a:xfrm>
        </p:grpSpPr>
        <p:pic>
          <p:nvPicPr>
            <p:cNvPr id="469" name="Google Shape;394;p63" descr="Google Shape;394;p63"/>
            <p:cNvPicPr>
              <a:picLocks noChangeAspect="1"/>
            </p:cNvPicPr>
            <p:nvPr/>
          </p:nvPicPr>
          <p:blipFill>
            <a:blip r:embed="rId4">
              <a:extLst/>
            </a:blip>
            <a:stretch>
              <a:fillRect/>
            </a:stretch>
          </p:blipFill>
          <p:spPr>
            <a:xfrm>
              <a:off x="203200" y="203200"/>
              <a:ext cx="4136250" cy="2060551"/>
            </a:xfrm>
            <a:prstGeom prst="rect">
              <a:avLst/>
            </a:prstGeom>
            <a:ln>
              <a:noFill/>
            </a:ln>
            <a:effectLst/>
          </p:spPr>
        </p:pic>
        <p:pic>
          <p:nvPicPr>
            <p:cNvPr id="468" name="Google Shape;394;p63" descr="Google Shape;394;p63"/>
            <p:cNvPicPr>
              <a:picLocks noChangeAspect="0"/>
            </p:cNvPicPr>
            <p:nvPr/>
          </p:nvPicPr>
          <p:blipFill>
            <a:blip r:embed="rId5">
              <a:extLst/>
            </a:blip>
            <a:stretch>
              <a:fillRect/>
            </a:stretch>
          </p:blipFill>
          <p:spPr>
            <a:xfrm>
              <a:off x="0" y="0"/>
              <a:ext cx="4542650" cy="2505051"/>
            </a:xfrm>
            <a:prstGeom prst="rect">
              <a:avLst/>
            </a:prstGeom>
            <a:effectLst/>
          </p:spPr>
        </p:pic>
      </p:gr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Slide Number"/>
          <p:cNvSpPr txBox="1"/>
          <p:nvPr>
            <p:ph type="sldNum" sz="quarter" idx="2"/>
          </p:nvPr>
        </p:nvSpPr>
        <p:spPr>
          <a:xfrm>
            <a:off x="8707154" y="4675793"/>
            <a:ext cx="301977"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3" name="Google Shape;399;p64"/>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Looping </a:t>
            </a:r>
            <a:r>
              <a:rPr>
                <a:latin typeface="Freight Sans Medium"/>
                <a:ea typeface="Freight Sans Medium"/>
                <a:cs typeface="Freight Sans Medium"/>
                <a:sym typeface="Freight Sans Medium"/>
              </a:rPr>
              <a:t>| Code Design</a:t>
            </a:r>
          </a:p>
        </p:txBody>
      </p:sp>
      <p:sp>
        <p:nvSpPr>
          <p:cNvPr id="474" name="Google Shape;400;p64"/>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Discuss: </a:t>
            </a:r>
            <a:r>
              <a:rPr>
                <a:latin typeface="Freight Sans Medium"/>
                <a:ea typeface="Freight Sans Medium"/>
                <a:cs typeface="Freight Sans Medium"/>
                <a:sym typeface="Freight Sans Medium"/>
              </a:rPr>
              <a:t>How should you select what type of loop to use?</a:t>
            </a:r>
          </a:p>
          <a:p>
            <a:pPr marL="0" indent="0">
              <a:lnSpc>
                <a:spcPct val="100000"/>
              </a:lnSpc>
              <a:spcBef>
                <a:spcPts val="1600"/>
              </a:spcBef>
              <a:buSzTx/>
              <a:buNone/>
              <a:defRPr sz="2400"/>
            </a:pPr>
            <a:r>
              <a:t>Is one more “general” than the other?</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Slide Number"/>
          <p:cNvSpPr txBox="1"/>
          <p:nvPr>
            <p:ph type="sldNum" sz="quarter" idx="2"/>
          </p:nvPr>
        </p:nvSpPr>
        <p:spPr>
          <a:xfrm>
            <a:off x="8696486" y="4675793"/>
            <a:ext cx="31264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7" name="Google Shape;405;p65"/>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Looping </a:t>
            </a:r>
            <a:r>
              <a:rPr>
                <a:latin typeface="Freight Sans Medium"/>
                <a:ea typeface="Freight Sans Medium"/>
                <a:cs typeface="Freight Sans Medium"/>
                <a:sym typeface="Freight Sans Medium"/>
              </a:rPr>
              <a:t>| Code Design</a:t>
            </a:r>
          </a:p>
        </p:txBody>
      </p:sp>
      <p:sp>
        <p:nvSpPr>
          <p:cNvPr id="478" name="Google Shape;406;p65"/>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Discuss: </a:t>
            </a:r>
            <a:r>
              <a:rPr>
                <a:latin typeface="Freight Sans Medium"/>
                <a:ea typeface="Freight Sans Medium"/>
                <a:cs typeface="Freight Sans Medium"/>
                <a:sym typeface="Freight Sans Medium"/>
              </a:rPr>
              <a:t>How should you select what type of loop to use?</a:t>
            </a:r>
          </a:p>
          <a:p>
            <a:pPr marL="0" indent="0">
              <a:lnSpc>
                <a:spcPct val="100000"/>
              </a:lnSpc>
              <a:spcBef>
                <a:spcPts val="1600"/>
              </a:spcBef>
              <a:buSzTx/>
              <a:buNone/>
              <a:defRPr sz="2400"/>
            </a:pPr>
            <a:r>
              <a:t>Is one more “general” than the other?</a:t>
            </a:r>
          </a:p>
          <a:p>
            <a:pPr marL="0" indent="0">
              <a:lnSpc>
                <a:spcPct val="100000"/>
              </a:lnSpc>
              <a:spcBef>
                <a:spcPts val="1600"/>
              </a:spcBef>
              <a:buSzTx/>
              <a:buNone/>
              <a:defRPr>
                <a:solidFill>
                  <a:schemeClr val="accent3"/>
                </a:solidFill>
                <a:latin typeface="Freight Sans Bold"/>
                <a:ea typeface="Freight Sans Bold"/>
                <a:cs typeface="Freight Sans Bold"/>
                <a:sym typeface="Freight Sans Bold"/>
              </a:defRPr>
            </a:pPr>
            <a:r>
              <a:t>Answer:</a:t>
            </a:r>
            <a:r>
              <a:rPr>
                <a:latin typeface="Freight Sans Medium"/>
                <a:ea typeface="Freight Sans Medium"/>
                <a:cs typeface="Freight Sans Medium"/>
                <a:sym typeface="Freight Sans Medium"/>
              </a:rPr>
              <a:t> Generally, use a “for” loop when you have a known set of items to iterate over.  Use a “while” loop when you are not sure how many iterations are needed in advance.</a:t>
            </a:r>
          </a:p>
          <a:p>
            <a:pPr marL="0" indent="0">
              <a:lnSpc>
                <a:spcPct val="100000"/>
              </a:lnSpc>
              <a:spcBef>
                <a:spcPts val="1600"/>
              </a:spcBef>
              <a:buSzTx/>
              <a:buNone/>
              <a:defRPr>
                <a:solidFill>
                  <a:schemeClr val="accent3"/>
                </a:solidFill>
              </a:defRPr>
            </a:pPr>
            <a:r>
              <a:t>All “for” loops can be re-written as “while” loops.  In fact, in the first weeks of this course we had you practice implementing several items as “while” loops that are easier to implement as “for” loops.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Slide Number"/>
          <p:cNvSpPr txBox="1"/>
          <p:nvPr>
            <p:ph type="sldNum" sz="quarter" idx="2"/>
          </p:nvPr>
        </p:nvSpPr>
        <p:spPr>
          <a:xfrm>
            <a:off x="8704614" y="4675793"/>
            <a:ext cx="304517"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1" name="Google Shape;411;p66"/>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Looping </a:t>
            </a:r>
            <a:r>
              <a:rPr>
                <a:latin typeface="Freight Sans Medium"/>
                <a:ea typeface="Freight Sans Medium"/>
                <a:cs typeface="Freight Sans Medium"/>
                <a:sym typeface="Freight Sans Medium"/>
              </a:rPr>
              <a:t>| Breakout Activity 2</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83" name="Slide Number"/>
          <p:cNvSpPr txBox="1"/>
          <p:nvPr>
            <p:ph type="sldNum" sz="quarter" idx="2"/>
          </p:nvPr>
        </p:nvSpPr>
        <p:spPr>
          <a:xfrm>
            <a:off x="8742206" y="4675793"/>
            <a:ext cx="26692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4" name="Google Shape;417;p67"/>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Week 4 </a:t>
            </a:r>
            <a:r>
              <a:rPr>
                <a:latin typeface="Freight Sans Medium"/>
                <a:ea typeface="Freight Sans Medium"/>
                <a:cs typeface="Freight Sans Medium"/>
                <a:sym typeface="Freight Sans Medium"/>
              </a:rPr>
              <a:t>| Agenda</a:t>
            </a:r>
          </a:p>
        </p:txBody>
      </p:sp>
      <p:sp>
        <p:nvSpPr>
          <p:cNvPr id="485" name="Google Shape;416;p67"/>
          <p:cNvSpPr txBox="1"/>
          <p:nvPr>
            <p:ph type="body" idx="1"/>
          </p:nvPr>
        </p:nvSpPr>
        <p:spPr>
          <a:prstGeom prst="rect">
            <a:avLst/>
          </a:prstGeom>
        </p:spPr>
        <p:txBody>
          <a:bodyPr/>
          <a:lstStyle/>
          <a:p>
            <a:pPr marL="0" indent="0">
              <a:lnSpc>
                <a:spcPct val="200000"/>
              </a:lnSpc>
              <a:spcBef>
                <a:spcPts val="1600"/>
              </a:spcBef>
              <a:buSzTx/>
              <a:buNone/>
              <a:defRPr sz="2000"/>
            </a:pPr>
            <a:r>
              <a:t>Week 2 Assignment Review</a:t>
            </a:r>
            <a:br/>
            <a:r>
              <a:t>Week 3 Assignment Discussion</a:t>
            </a:r>
            <a:br/>
            <a:r>
              <a:t>Pseudocoding &amp; Algorithms - Activity 1</a:t>
            </a:r>
            <a:br/>
            <a:r>
              <a:t>For Loops vs. While Loops - Activity 2</a:t>
            </a:r>
            <a:br/>
            <a:r>
              <a:rPr>
                <a:solidFill>
                  <a:schemeClr val="accent3"/>
                </a:solidFill>
              </a:rPr>
              <a:t>Exiting Loops Early</a:t>
            </a:r>
            <a:br>
              <a:rPr>
                <a:solidFill>
                  <a:schemeClr val="accent3"/>
                </a:solidFill>
              </a:rPr>
            </a:br>
            <a:r>
              <a:rPr>
                <a:solidFill>
                  <a:srgbClr val="999999"/>
                </a:solidFill>
              </a:rPr>
              <a:t>Comprehensions - Activity 3</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Slide Number"/>
          <p:cNvSpPr txBox="1"/>
          <p:nvPr>
            <p:ph type="sldNum" sz="quarter" idx="2"/>
          </p:nvPr>
        </p:nvSpPr>
        <p:spPr>
          <a:xfrm>
            <a:off x="8698137" y="4675793"/>
            <a:ext cx="31099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8" name="Google Shape;422;p68"/>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Exiting Loops </a:t>
            </a:r>
            <a:r>
              <a:rPr>
                <a:latin typeface="Freight Sans Medium"/>
                <a:ea typeface="Freight Sans Medium"/>
                <a:cs typeface="Freight Sans Medium"/>
                <a:sym typeface="Freight Sans Medium"/>
              </a:rPr>
              <a:t>| Purpose</a:t>
            </a:r>
          </a:p>
        </p:txBody>
      </p:sp>
      <p:sp>
        <p:nvSpPr>
          <p:cNvPr id="489" name="Google Shape;423;p68"/>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Why might we want to exit a loop early?</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1" name="Slide Number"/>
          <p:cNvSpPr txBox="1"/>
          <p:nvPr>
            <p:ph type="sldNum" sz="quarter" idx="2"/>
          </p:nvPr>
        </p:nvSpPr>
        <p:spPr>
          <a:xfrm>
            <a:off x="8696486" y="4675793"/>
            <a:ext cx="31264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2" name="Google Shape;428;p69"/>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Exiting Loops </a:t>
            </a:r>
            <a:r>
              <a:rPr>
                <a:latin typeface="Freight Sans Medium"/>
                <a:ea typeface="Freight Sans Medium"/>
                <a:cs typeface="Freight Sans Medium"/>
                <a:sym typeface="Freight Sans Medium"/>
              </a:rPr>
              <a:t>| Three Tools</a:t>
            </a:r>
          </a:p>
        </p:txBody>
      </p:sp>
      <p:sp>
        <p:nvSpPr>
          <p:cNvPr id="493" name="Google Shape;429;p69"/>
          <p:cNvSpPr txBox="1"/>
          <p:nvPr>
            <p:ph type="body" sz="half" idx="1"/>
          </p:nvPr>
        </p:nvSpPr>
        <p:spPr>
          <a:xfrm>
            <a:off x="391149" y="984572"/>
            <a:ext cx="7772401" cy="1753246"/>
          </a:xfrm>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Why might we want to exit a loop early?</a:t>
            </a:r>
          </a:p>
          <a:p>
            <a:pPr marL="457200" indent="-381000">
              <a:lnSpc>
                <a:spcPct val="100000"/>
              </a:lnSpc>
              <a:spcBef>
                <a:spcPts val="1600"/>
              </a:spcBef>
              <a:buSzPts val="1800"/>
              <a:buFontTx/>
              <a:buAutoNum type="arabicPeriod" startAt="1"/>
              <a:defRPr sz="2400"/>
            </a:pPr>
            <a:r>
              <a:t>Why “break” a loop?</a:t>
            </a:r>
          </a:p>
          <a:p>
            <a:pPr marL="457200" indent="-381000">
              <a:lnSpc>
                <a:spcPct val="100000"/>
              </a:lnSpc>
              <a:buSzPts val="1800"/>
              <a:buFontTx/>
              <a:buAutoNum type="arabicPeriod" startAt="1"/>
              <a:defRPr sz="2400"/>
            </a:pPr>
            <a:r>
              <a:t>Why use “continue”?</a:t>
            </a:r>
          </a:p>
          <a:p>
            <a:pPr marL="457200" indent="-381000">
              <a:lnSpc>
                <a:spcPct val="100000"/>
              </a:lnSpc>
              <a:buSzPts val="1800"/>
              <a:buFontTx/>
              <a:buAutoNum type="arabicPeriod" startAt="1"/>
              <a:defRPr sz="2400"/>
            </a:pPr>
            <a:r>
              <a:t>Why use “else” after a loop?</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5" name="Slide Number"/>
          <p:cNvSpPr txBox="1"/>
          <p:nvPr>
            <p:ph type="sldNum" sz="quarter" idx="2"/>
          </p:nvPr>
        </p:nvSpPr>
        <p:spPr>
          <a:xfrm>
            <a:off x="8676547" y="4675793"/>
            <a:ext cx="33258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6" name="Google Shape;434;p70"/>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Exiting Loops </a:t>
            </a:r>
            <a:r>
              <a:rPr>
                <a:latin typeface="Freight Sans Medium"/>
                <a:ea typeface="Freight Sans Medium"/>
                <a:cs typeface="Freight Sans Medium"/>
                <a:sym typeface="Freight Sans Medium"/>
              </a:rPr>
              <a:t>| Explanations</a:t>
            </a:r>
          </a:p>
        </p:txBody>
      </p:sp>
      <p:sp>
        <p:nvSpPr>
          <p:cNvPr id="497" name="Google Shape;435;p70"/>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Why might we want to exit a loop early?</a:t>
            </a:r>
          </a:p>
          <a:p>
            <a:pPr marL="0" indent="0">
              <a:lnSpc>
                <a:spcPct val="100000"/>
              </a:lnSpc>
              <a:spcBef>
                <a:spcPts val="1600"/>
              </a:spcBef>
              <a:buSzTx/>
              <a:buNone/>
              <a:defRPr>
                <a:solidFill>
                  <a:schemeClr val="accent3"/>
                </a:solidFill>
                <a:latin typeface="Freight Sans Bold"/>
                <a:ea typeface="Freight Sans Bold"/>
                <a:cs typeface="Freight Sans Bold"/>
                <a:sym typeface="Freight Sans Bold"/>
              </a:defRPr>
            </a:pPr>
            <a:r>
              <a:t>Break</a:t>
            </a:r>
            <a:r>
              <a:rPr>
                <a:latin typeface="Freight Sans Medium"/>
                <a:ea typeface="Freight Sans Medium"/>
                <a:cs typeface="Freight Sans Medium"/>
                <a:sym typeface="Freight Sans Medium"/>
              </a:rPr>
              <a:t> exits the entire loop early, preventing our code for running needlessly.</a:t>
            </a:r>
          </a:p>
          <a:p>
            <a:pPr marL="0" indent="0">
              <a:lnSpc>
                <a:spcPct val="100000"/>
              </a:lnSpc>
              <a:spcBef>
                <a:spcPts val="1600"/>
              </a:spcBef>
              <a:buSzTx/>
              <a:buNone/>
              <a:defRPr>
                <a:solidFill>
                  <a:schemeClr val="accent3"/>
                </a:solidFill>
                <a:latin typeface="Freight Sans Bold"/>
                <a:ea typeface="Freight Sans Bold"/>
                <a:cs typeface="Freight Sans Bold"/>
                <a:sym typeface="Freight Sans Bold"/>
              </a:defRPr>
            </a:pPr>
            <a:r>
              <a:t>Continue </a:t>
            </a:r>
            <a:r>
              <a:rPr>
                <a:latin typeface="Freight Sans Medium"/>
                <a:ea typeface="Freight Sans Medium"/>
                <a:cs typeface="Freight Sans Medium"/>
                <a:sym typeface="Freight Sans Medium"/>
              </a:rPr>
              <a:t>skips the rest of the iteration, and starts the next part of the loop. There is no need to continue processing a row.</a:t>
            </a:r>
          </a:p>
          <a:p>
            <a:pPr marL="0" indent="0">
              <a:lnSpc>
                <a:spcPct val="100000"/>
              </a:lnSpc>
              <a:spcBef>
                <a:spcPts val="1600"/>
              </a:spcBef>
              <a:buSzTx/>
              <a:buNone/>
              <a:defRPr>
                <a:solidFill>
                  <a:schemeClr val="accent3"/>
                </a:solidFill>
                <a:latin typeface="Freight Sans Bold"/>
                <a:ea typeface="Freight Sans Bold"/>
                <a:cs typeface="Freight Sans Bold"/>
                <a:sym typeface="Freight Sans Bold"/>
              </a:defRPr>
            </a:pPr>
            <a:r>
              <a:t>Else </a:t>
            </a:r>
            <a:r>
              <a:rPr>
                <a:latin typeface="Freight Sans Medium"/>
                <a:ea typeface="Freight Sans Medium"/>
                <a:cs typeface="Freight Sans Medium"/>
                <a:sym typeface="Freight Sans Medium"/>
              </a:rPr>
              <a:t>can be used </a:t>
            </a:r>
            <a:r>
              <a:rPr i="1">
                <a:latin typeface="Freight Sans Medium"/>
                <a:ea typeface="Freight Sans Medium"/>
                <a:cs typeface="Freight Sans Medium"/>
                <a:sym typeface="Freight Sans Medium"/>
              </a:rPr>
              <a:t>after</a:t>
            </a:r>
            <a:r>
              <a:rPr>
                <a:latin typeface="Freight Sans Medium"/>
                <a:ea typeface="Freight Sans Medium"/>
                <a:cs typeface="Freight Sans Medium"/>
                <a:sym typeface="Freight Sans Medium"/>
              </a:rPr>
              <a:t> a loop completes, and triggers if the loop never “breaks”.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Slide Number"/>
          <p:cNvSpPr txBox="1"/>
          <p:nvPr>
            <p:ph type="sldNum" sz="quarter" idx="2"/>
          </p:nvPr>
        </p:nvSpPr>
        <p:spPr>
          <a:xfrm>
            <a:off x="8708551" y="4675793"/>
            <a:ext cx="300580"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0" name="Google Shape;440;p71"/>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Exiting Loops </a:t>
            </a:r>
            <a:r>
              <a:rPr>
                <a:latin typeface="Freight Sans Medium"/>
                <a:ea typeface="Freight Sans Medium"/>
                <a:cs typeface="Freight Sans Medium"/>
                <a:sym typeface="Freight Sans Medium"/>
              </a:rPr>
              <a:t>| Break</a:t>
            </a:r>
          </a:p>
        </p:txBody>
      </p:sp>
      <p:sp>
        <p:nvSpPr>
          <p:cNvPr id="501" name="Google Shape;441;p71"/>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When would we use “break”?</a:t>
            </a:r>
          </a:p>
          <a:p>
            <a:pPr marL="0" indent="0">
              <a:lnSpc>
                <a:spcPct val="100000"/>
              </a:lnSpc>
              <a:spcBef>
                <a:spcPts val="1600"/>
              </a:spcBef>
              <a:buSzTx/>
              <a:buNone/>
              <a:defRPr sz="2400"/>
            </a:pPr>
            <a:br/>
            <a:r>
              <a:t>In the prime checker code, we do</a:t>
            </a:r>
            <a:br/>
            <a:r>
              <a:t>not need to check any values after</a:t>
            </a:r>
            <a:br/>
            <a:r>
              <a:t>we find the first non-prime value.</a:t>
            </a:r>
          </a:p>
          <a:p>
            <a:pPr marL="457200" indent="-381000">
              <a:lnSpc>
                <a:spcPct val="100000"/>
              </a:lnSpc>
              <a:spcBef>
                <a:spcPts val="1600"/>
              </a:spcBef>
              <a:buSzPts val="1800"/>
              <a:defRPr sz="2400"/>
            </a:pPr>
            <a:r>
              <a:t>* What is a </a:t>
            </a:r>
            <a:r>
              <a:rPr>
                <a:latin typeface="Freight Sans Bold"/>
                <a:ea typeface="Freight Sans Bold"/>
                <a:cs typeface="Freight Sans Bold"/>
                <a:sym typeface="Freight Sans Bold"/>
              </a:rPr>
              <a:t>boolean flag </a:t>
            </a:r>
          </a:p>
        </p:txBody>
      </p:sp>
      <p:grpSp>
        <p:nvGrpSpPr>
          <p:cNvPr id="504" name="Google Shape;442;p71"/>
          <p:cNvGrpSpPr/>
          <p:nvPr/>
        </p:nvGrpSpPr>
        <p:grpSpPr>
          <a:xfrm>
            <a:off x="5273888" y="602450"/>
            <a:ext cx="3673476" cy="3454401"/>
            <a:chOff x="0" y="0"/>
            <a:chExt cx="3673475" cy="3454400"/>
          </a:xfrm>
        </p:grpSpPr>
        <p:pic>
          <p:nvPicPr>
            <p:cNvPr id="503" name="Google Shape;442;p71" descr="Google Shape;442;p71"/>
            <p:cNvPicPr>
              <a:picLocks noChangeAspect="1"/>
            </p:cNvPicPr>
            <p:nvPr/>
          </p:nvPicPr>
          <p:blipFill>
            <a:blip r:embed="rId2">
              <a:extLst/>
            </a:blip>
            <a:stretch>
              <a:fillRect/>
            </a:stretch>
          </p:blipFill>
          <p:spPr>
            <a:xfrm>
              <a:off x="203200" y="203200"/>
              <a:ext cx="3267075" cy="3009900"/>
            </a:xfrm>
            <a:prstGeom prst="rect">
              <a:avLst/>
            </a:prstGeom>
            <a:ln>
              <a:noFill/>
            </a:ln>
            <a:effectLst/>
          </p:spPr>
        </p:pic>
        <p:pic>
          <p:nvPicPr>
            <p:cNvPr id="502" name="Google Shape;442;p71" descr="Google Shape;442;p71"/>
            <p:cNvPicPr>
              <a:picLocks noChangeAspect="0"/>
            </p:cNvPicPr>
            <p:nvPr/>
          </p:nvPicPr>
          <p:blipFill>
            <a:blip r:embed="rId3">
              <a:extLst/>
            </a:blip>
            <a:stretch>
              <a:fillRect/>
            </a:stretch>
          </p:blipFill>
          <p:spPr>
            <a:xfrm>
              <a:off x="0" y="0"/>
              <a:ext cx="3673475" cy="3454400"/>
            </a:xfrm>
            <a:prstGeom prst="rect">
              <a:avLst/>
            </a:prstGeom>
            <a:effectLst/>
          </p:spPr>
        </p:pic>
      </p:gr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Slide Number"/>
          <p:cNvSpPr txBox="1"/>
          <p:nvPr>
            <p:ph type="sldNum" sz="quarter" idx="2"/>
          </p:nvPr>
        </p:nvSpPr>
        <p:spPr>
          <a:xfrm>
            <a:off x="8694073" y="4675793"/>
            <a:ext cx="315058"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7" name="Google Shape;447;p72"/>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Exiting Loops </a:t>
            </a:r>
            <a:r>
              <a:rPr>
                <a:latin typeface="Freight Sans Medium"/>
                <a:ea typeface="Freight Sans Medium"/>
                <a:cs typeface="Freight Sans Medium"/>
                <a:sym typeface="Freight Sans Medium"/>
              </a:rPr>
              <a:t>| Continue</a:t>
            </a:r>
          </a:p>
        </p:txBody>
      </p:sp>
      <p:sp>
        <p:nvSpPr>
          <p:cNvPr id="508" name="Google Shape;448;p72"/>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Sans Pro"/>
                <a:ea typeface="FreightSans Pro"/>
                <a:cs typeface="FreightSans Pro"/>
                <a:sym typeface="FreightSans Pro"/>
              </a:defRPr>
            </a:pPr>
            <a:r>
              <a:t>Question: </a:t>
            </a:r>
            <a:r>
              <a:t>When would we use “</a:t>
            </a:r>
            <a:r>
              <a:rPr>
                <a:latin typeface="Courier"/>
                <a:ea typeface="Courier"/>
                <a:cs typeface="Courier"/>
                <a:sym typeface="Courier"/>
              </a:rPr>
              <a:t>continue</a:t>
            </a:r>
            <a:r>
              <a:t>”?</a:t>
            </a:r>
          </a:p>
          <a:p>
            <a:pPr marL="0" indent="0">
              <a:lnSpc>
                <a:spcPct val="100000"/>
              </a:lnSpc>
              <a:spcBef>
                <a:spcPts val="1600"/>
              </a:spcBef>
              <a:buSzTx/>
              <a:buNone/>
              <a:defRPr sz="2400"/>
            </a:pPr>
            <a:r>
              <a:t>Use of “continue” early in a </a:t>
            </a:r>
            <a:br/>
            <a:r>
              <a:t>loop can save you </a:t>
            </a:r>
            <a:br/>
            <a:r>
              <a:t>processing time on many </a:t>
            </a:r>
            <a:br/>
            <a:r>
              <a:t>iterations, or when only </a:t>
            </a:r>
            <a:br/>
            <a:r>
              <a:t>some values need to be</a:t>
            </a:r>
            <a:br/>
            <a:r>
              <a:t>processed (e.g., vowels).</a:t>
            </a:r>
            <a:br/>
          </a:p>
        </p:txBody>
      </p:sp>
      <p:pic>
        <p:nvPicPr>
          <p:cNvPr id="509" name="Google Shape;449;p72" descr="Google Shape;449;p72"/>
          <p:cNvPicPr>
            <a:picLocks noChangeAspect="1"/>
          </p:cNvPicPr>
          <p:nvPr/>
        </p:nvPicPr>
        <p:blipFill>
          <a:blip r:embed="rId2">
            <a:extLst/>
          </a:blip>
          <a:stretch>
            <a:fillRect/>
          </a:stretch>
        </p:blipFill>
        <p:spPr>
          <a:xfrm>
            <a:off x="3952825" y="1415561"/>
            <a:ext cx="5140107" cy="2198079"/>
          </a:xfrm>
          <a:prstGeom prst="rect">
            <a:avLst/>
          </a:prstGeom>
          <a:ln w="12700">
            <a:miter lim="400000"/>
          </a:ln>
        </p:spPr>
      </p:pic>
      <p:sp>
        <p:nvSpPr>
          <p:cNvPr id="510" name="Google Shape;450;p72"/>
          <p:cNvSpPr txBox="1"/>
          <p:nvPr/>
        </p:nvSpPr>
        <p:spPr>
          <a:xfrm>
            <a:off x="4219525" y="3680474"/>
            <a:ext cx="3119101" cy="31839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000">
                <a:solidFill>
                  <a:srgbClr val="000000"/>
                </a:solidFill>
              </a:defRPr>
            </a:lvl1pPr>
          </a:lstStyle>
          <a:p>
            <a:pPr/>
            <a:r>
              <a:t>See whether the vowels in the input are ordered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Slide Number"/>
          <p:cNvSpPr txBox="1"/>
          <p:nvPr>
            <p:ph type="sldNum" sz="quarter" idx="2"/>
          </p:nvPr>
        </p:nvSpPr>
        <p:spPr>
          <a:xfrm>
            <a:off x="8749953" y="4675793"/>
            <a:ext cx="259178"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7" name="Google Shape;197;p31"/>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Helpful Git Term </a:t>
            </a:r>
            <a:r>
              <a:rPr>
                <a:latin typeface="Freight Sans Medium"/>
                <a:ea typeface="Freight Sans Medium"/>
                <a:cs typeface="Freight Sans Medium"/>
                <a:sym typeface="Freight Sans Medium"/>
              </a:rPr>
              <a:t>| “git stash”</a:t>
            </a:r>
          </a:p>
        </p:txBody>
      </p:sp>
      <p:sp>
        <p:nvSpPr>
          <p:cNvPr id="298" name="Google Shape;198;p31"/>
          <p:cNvSpPr txBox="1"/>
          <p:nvPr>
            <p:ph type="body" idx="1"/>
          </p:nvPr>
        </p:nvSpPr>
        <p:spPr>
          <a:xfrm>
            <a:off x="474719" y="979427"/>
            <a:ext cx="8433042" cy="2549586"/>
          </a:xfrm>
          <a:prstGeom prst="rect">
            <a:avLst/>
          </a:prstGeom>
        </p:spPr>
        <p:txBody>
          <a:bodyPr lIns="50800" tIns="50800" rIns="50800" bIns="50800">
            <a:normAutofit fontScale="100000" lnSpcReduction="0"/>
          </a:bodyPr>
          <a:lstStyle/>
          <a:p>
            <a:pPr marL="257809" indent="-257809" defTabSz="338835">
              <a:lnSpc>
                <a:spcPct val="100000"/>
              </a:lnSpc>
              <a:spcBef>
                <a:spcPts val="1600"/>
              </a:spcBef>
              <a:buClrTx/>
              <a:buSzPct val="55000"/>
              <a:buFontTx/>
              <a:buChar char="•"/>
              <a:defRPr sz="1856">
                <a:solidFill>
                  <a:srgbClr val="003262"/>
                </a:solidFill>
                <a:latin typeface="FreightSans Pro"/>
                <a:ea typeface="FreightSans Pro"/>
                <a:cs typeface="FreightSans Pro"/>
                <a:sym typeface="FreightSans Pro"/>
              </a:defRPr>
            </a:pPr>
            <a:r>
              <a:t>If you’ve modified files in a repository but want to keep them without “committing” them, try “git stash” to stash the changes before using “</a:t>
            </a:r>
            <a:r>
              <a:rPr>
                <a:latin typeface="Prestige Elite Std"/>
                <a:ea typeface="Prestige Elite Std"/>
                <a:cs typeface="Prestige Elite Std"/>
                <a:sym typeface="Prestige Elite Std"/>
              </a:rPr>
              <a:t>git pull</a:t>
            </a:r>
            <a:r>
              <a:t>” or “</a:t>
            </a:r>
            <a:r>
              <a:rPr>
                <a:latin typeface="Prestige Elite Std"/>
                <a:ea typeface="Prestige Elite Std"/>
                <a:cs typeface="Prestige Elite Std"/>
                <a:sym typeface="Prestige Elite Std"/>
              </a:rPr>
              <a:t>git add</a:t>
            </a:r>
            <a:r>
              <a:t>”.</a:t>
            </a:r>
          </a:p>
          <a:p>
            <a:pPr marL="257809" indent="-257809" defTabSz="338835">
              <a:lnSpc>
                <a:spcPct val="100000"/>
              </a:lnSpc>
              <a:spcBef>
                <a:spcPts val="1600"/>
              </a:spcBef>
              <a:buClrTx/>
              <a:buSzPct val="55000"/>
              <a:buFontTx/>
              <a:buChar char="•"/>
              <a:defRPr sz="1856">
                <a:solidFill>
                  <a:srgbClr val="003262"/>
                </a:solidFill>
                <a:latin typeface="FreightSans Pro"/>
                <a:ea typeface="FreightSans Pro"/>
                <a:cs typeface="FreightSans Pro"/>
                <a:sym typeface="FreightSans Pro"/>
              </a:defRPr>
            </a:pPr>
            <a:r>
              <a:rPr b="1">
                <a:latin typeface="Courier"/>
                <a:ea typeface="Courier"/>
                <a:cs typeface="Courier"/>
                <a:sym typeface="Courier"/>
              </a:rPr>
              <a:t>Stash</a:t>
            </a:r>
            <a:r>
              <a:t> states away untracked changes.</a:t>
            </a:r>
          </a:p>
          <a:p>
            <a:pPr marL="257809" indent="-257809" defTabSz="338835">
              <a:lnSpc>
                <a:spcPct val="100000"/>
              </a:lnSpc>
              <a:spcBef>
                <a:spcPts val="1600"/>
              </a:spcBef>
              <a:buClrTx/>
              <a:buSzPct val="55000"/>
              <a:buFontTx/>
              <a:buChar char="•"/>
              <a:defRPr sz="1856">
                <a:solidFill>
                  <a:srgbClr val="003262"/>
                </a:solidFill>
                <a:latin typeface="FreightSans Pro"/>
                <a:ea typeface="FreightSans Pro"/>
                <a:cs typeface="FreightSans Pro"/>
                <a:sym typeface="FreightSans Pro"/>
              </a:defRPr>
            </a:pPr>
            <a:r>
              <a:t>See </a:t>
            </a:r>
            <a:r>
              <a:rPr u="sng">
                <a:hlinkClick r:id="rId3" invalidUrl="" action="" tgtFrame="" tooltip="" history="1" highlightClick="0" endSnd="0"/>
              </a:rPr>
              <a:t>https://gist.github.com/carnivore/997001</a:t>
            </a:r>
          </a:p>
          <a:p>
            <a:pPr marL="257809" indent="-257809" defTabSz="338835">
              <a:lnSpc>
                <a:spcPct val="100000"/>
              </a:lnSpc>
              <a:spcBef>
                <a:spcPts val="1600"/>
              </a:spcBef>
              <a:buClrTx/>
              <a:buSzPct val="55000"/>
              <a:buFontTx/>
              <a:buChar char="•"/>
              <a:defRPr sz="1856">
                <a:solidFill>
                  <a:srgbClr val="003262"/>
                </a:solidFill>
                <a:latin typeface="FreightSans Pro"/>
                <a:ea typeface="FreightSans Pro"/>
                <a:cs typeface="FreightSans Pro"/>
                <a:sym typeface="FreightSans Pro"/>
              </a:defRPr>
            </a:pPr>
            <a:r>
              <a:rPr u="sng">
                <a:hlinkClick r:id="rId4" invalidUrl="" action="" tgtFrame="" tooltip="" history="1" highlightClick="0" endSnd="0"/>
              </a:rPr>
              <a:t>https://git-scm.com/downloads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Slide Number"/>
          <p:cNvSpPr txBox="1"/>
          <p:nvPr>
            <p:ph type="sldNum" sz="quarter" idx="2"/>
          </p:nvPr>
        </p:nvSpPr>
        <p:spPr>
          <a:xfrm>
            <a:off x="8696740" y="4675793"/>
            <a:ext cx="31239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3" name="Google Shape;455;p73"/>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Exiting Loops </a:t>
            </a:r>
            <a:r>
              <a:rPr>
                <a:latin typeface="Freight Sans Medium"/>
                <a:ea typeface="Freight Sans Medium"/>
                <a:cs typeface="Freight Sans Medium"/>
                <a:sym typeface="Freight Sans Medium"/>
              </a:rPr>
              <a:t>| Break/Else</a:t>
            </a:r>
          </a:p>
        </p:txBody>
      </p:sp>
      <p:sp>
        <p:nvSpPr>
          <p:cNvPr id="514" name="Google Shape;456;p73"/>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Sans Pro"/>
                <a:ea typeface="FreightSans Pro"/>
                <a:cs typeface="FreightSans Pro"/>
                <a:sym typeface="FreightSans Pro"/>
              </a:defRPr>
            </a:pPr>
            <a:r>
              <a:t>Question: </a:t>
            </a:r>
            <a:r>
              <a:t>When would we use “else”?</a:t>
            </a:r>
          </a:p>
          <a:p>
            <a:pPr marL="0" indent="0">
              <a:lnSpc>
                <a:spcPct val="100000"/>
              </a:lnSpc>
              <a:spcBef>
                <a:spcPts val="1600"/>
              </a:spcBef>
              <a:buSzTx/>
              <a:buNone/>
              <a:defRPr sz="2400"/>
            </a:pPr>
            <a:r>
              <a:t>“Else” can be used to save</a:t>
            </a:r>
            <a:br/>
            <a:r>
              <a:t>coding effort by processing </a:t>
            </a:r>
            <a:br/>
            <a:r>
              <a:t>the data in a certain way if </a:t>
            </a:r>
            <a:br/>
            <a:r>
              <a:t>your entire loop runs.</a:t>
            </a:r>
          </a:p>
        </p:txBody>
      </p:sp>
      <p:grpSp>
        <p:nvGrpSpPr>
          <p:cNvPr id="517" name="Google Shape;457;p73"/>
          <p:cNvGrpSpPr/>
          <p:nvPr/>
        </p:nvGrpSpPr>
        <p:grpSpPr>
          <a:xfrm>
            <a:off x="4027075" y="1314487"/>
            <a:ext cx="4845051" cy="3025776"/>
            <a:chOff x="0" y="0"/>
            <a:chExt cx="4845050" cy="3025775"/>
          </a:xfrm>
        </p:grpSpPr>
        <p:pic>
          <p:nvPicPr>
            <p:cNvPr id="516" name="Google Shape;457;p73" descr="Google Shape;457;p73"/>
            <p:cNvPicPr>
              <a:picLocks noChangeAspect="1"/>
            </p:cNvPicPr>
            <p:nvPr/>
          </p:nvPicPr>
          <p:blipFill>
            <a:blip r:embed="rId2">
              <a:extLst/>
            </a:blip>
            <a:stretch>
              <a:fillRect/>
            </a:stretch>
          </p:blipFill>
          <p:spPr>
            <a:xfrm>
              <a:off x="203200" y="203200"/>
              <a:ext cx="4438650" cy="2581275"/>
            </a:xfrm>
            <a:prstGeom prst="rect">
              <a:avLst/>
            </a:prstGeom>
            <a:ln>
              <a:noFill/>
            </a:ln>
            <a:effectLst/>
          </p:spPr>
        </p:pic>
        <p:pic>
          <p:nvPicPr>
            <p:cNvPr id="515" name="Google Shape;457;p73" descr="Google Shape;457;p73"/>
            <p:cNvPicPr>
              <a:picLocks noChangeAspect="0"/>
            </p:cNvPicPr>
            <p:nvPr/>
          </p:nvPicPr>
          <p:blipFill>
            <a:blip r:embed="rId3">
              <a:extLst/>
            </a:blip>
            <a:stretch>
              <a:fillRect/>
            </a:stretch>
          </p:blipFill>
          <p:spPr>
            <a:xfrm>
              <a:off x="0" y="0"/>
              <a:ext cx="4845050" cy="3025775"/>
            </a:xfrm>
            <a:prstGeom prst="rect">
              <a:avLst/>
            </a:prstGeom>
            <a:effectLst/>
          </p:spPr>
        </p:pic>
      </p:gr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19" name="Slide Number"/>
          <p:cNvSpPr txBox="1"/>
          <p:nvPr>
            <p:ph type="sldNum" sz="quarter" idx="2"/>
          </p:nvPr>
        </p:nvSpPr>
        <p:spPr>
          <a:xfrm>
            <a:off x="8742206" y="4675793"/>
            <a:ext cx="26692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0" name="Google Shape;463;p74"/>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Week 4 </a:t>
            </a:r>
            <a:r>
              <a:rPr>
                <a:latin typeface="Freight Sans Medium"/>
                <a:ea typeface="Freight Sans Medium"/>
                <a:cs typeface="Freight Sans Medium"/>
                <a:sym typeface="Freight Sans Medium"/>
              </a:rPr>
              <a:t>| Agenda</a:t>
            </a:r>
          </a:p>
        </p:txBody>
      </p:sp>
      <p:sp>
        <p:nvSpPr>
          <p:cNvPr id="521" name="Google Shape;462;p74"/>
          <p:cNvSpPr txBox="1"/>
          <p:nvPr>
            <p:ph type="body" idx="1"/>
          </p:nvPr>
        </p:nvSpPr>
        <p:spPr>
          <a:prstGeom prst="rect">
            <a:avLst/>
          </a:prstGeom>
        </p:spPr>
        <p:txBody>
          <a:bodyPr/>
          <a:lstStyle/>
          <a:p>
            <a:pPr marL="0" indent="0">
              <a:lnSpc>
                <a:spcPct val="200000"/>
              </a:lnSpc>
              <a:spcBef>
                <a:spcPts val="1600"/>
              </a:spcBef>
              <a:buSzTx/>
              <a:buNone/>
              <a:defRPr sz="2000"/>
            </a:pPr>
            <a:r>
              <a:t>Week 2 Assignment Review</a:t>
            </a:r>
            <a:br/>
            <a:r>
              <a:t>Week 3 Assignment Discussion</a:t>
            </a:r>
            <a:br/>
            <a:r>
              <a:t>Pseudocoding &amp; Algorithms - Activity 1</a:t>
            </a:r>
            <a:br/>
            <a:r>
              <a:t>For Loops vs. While Loops - Activity 2</a:t>
            </a:r>
            <a:br/>
            <a:r>
              <a:t>Exiting Loops Early</a:t>
            </a:r>
            <a:br/>
            <a:r>
              <a:rPr>
                <a:solidFill>
                  <a:schemeClr val="accent3"/>
                </a:solidFill>
              </a:rPr>
              <a:t>Comprehensions - Activity 3</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Slide Number"/>
          <p:cNvSpPr txBox="1"/>
          <p:nvPr>
            <p:ph type="sldNum" sz="quarter" idx="2"/>
          </p:nvPr>
        </p:nvSpPr>
        <p:spPr>
          <a:xfrm>
            <a:off x="8685691" y="4675793"/>
            <a:ext cx="323440"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4" name="Google Shape;468;p75"/>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Comprehensions </a:t>
            </a:r>
            <a:r>
              <a:rPr>
                <a:latin typeface="Freight Sans Medium"/>
                <a:ea typeface="Freight Sans Medium"/>
                <a:cs typeface="Freight Sans Medium"/>
                <a:sym typeface="Freight Sans Medium"/>
              </a:rPr>
              <a:t>| Purpose</a:t>
            </a:r>
          </a:p>
        </p:txBody>
      </p:sp>
      <p:sp>
        <p:nvSpPr>
          <p:cNvPr id="525" name="Google Shape;469;p75"/>
          <p:cNvSpPr txBox="1"/>
          <p:nvPr>
            <p:ph type="body" idx="1"/>
          </p:nvPr>
        </p:nvSpPr>
        <p:spPr>
          <a:prstGeom prst="rect">
            <a:avLst/>
          </a:prstGeom>
        </p:spPr>
        <p:txBody>
          <a:bodyPr>
            <a:normAutofit fontScale="100000" lnSpcReduction="0"/>
          </a:bodyPr>
          <a:lstStyle/>
          <a:p>
            <a:pPr marL="0" indent="0">
              <a:lnSpc>
                <a:spcPct val="100000"/>
              </a:lnSpc>
              <a:buSzTx/>
              <a:buNone/>
              <a:defRPr sz="2400">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What is a “list comprehension”?</a:t>
            </a:r>
          </a:p>
          <a:p>
            <a:pPr marL="0" indent="0">
              <a:lnSpc>
                <a:spcPct val="100000"/>
              </a:lnSpc>
              <a:spcBef>
                <a:spcPts val="1600"/>
              </a:spcBef>
              <a:buSzTx/>
              <a:buNone/>
              <a:defRPr sz="2400"/>
            </a:pPr>
            <a:br/>
          </a:p>
          <a:p>
            <a:pPr marL="0" indent="0">
              <a:lnSpc>
                <a:spcPct val="100000"/>
              </a:lnSpc>
              <a:spcBef>
                <a:spcPts val="1600"/>
              </a:spcBef>
              <a:buSzTx/>
              <a:buNone/>
            </a:pPr>
            <a:endParaRPr sz="2400"/>
          </a:p>
          <a:p>
            <a:pPr marL="0" indent="0">
              <a:lnSpc>
                <a:spcPct val="100000"/>
              </a:lnSpc>
              <a:spcBef>
                <a:spcPts val="1600"/>
              </a:spcBef>
              <a:buSzTx/>
              <a:buNone/>
              <a:defRPr sz="2400">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Why would we want to use one?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Slide Number"/>
          <p:cNvSpPr txBox="1"/>
          <p:nvPr>
            <p:ph type="sldNum" sz="quarter" idx="2"/>
          </p:nvPr>
        </p:nvSpPr>
        <p:spPr>
          <a:xfrm>
            <a:off x="8696740" y="4675793"/>
            <a:ext cx="31239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8" name="Google Shape;474;p76"/>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Comprehensions </a:t>
            </a:r>
            <a:r>
              <a:rPr>
                <a:latin typeface="Freight Sans Medium"/>
                <a:ea typeface="Freight Sans Medium"/>
                <a:cs typeface="Freight Sans Medium"/>
                <a:sym typeface="Freight Sans Medium"/>
              </a:rPr>
              <a:t>| Purpose</a:t>
            </a:r>
          </a:p>
        </p:txBody>
      </p:sp>
      <p:sp>
        <p:nvSpPr>
          <p:cNvPr id="529" name="Google Shape;475;p76"/>
          <p:cNvSpPr txBox="1"/>
          <p:nvPr>
            <p:ph type="body" idx="1"/>
          </p:nvPr>
        </p:nvSpPr>
        <p:spPr>
          <a:prstGeom prst="rect">
            <a:avLst/>
          </a:prstGeom>
        </p:spPr>
        <p:txBody>
          <a:bodyPr>
            <a:normAutofit fontScale="100000" lnSpcReduction="0"/>
          </a:bodyPr>
          <a:lstStyle/>
          <a:p>
            <a:pPr marL="0" indent="0" defTabSz="877823">
              <a:lnSpc>
                <a:spcPct val="100000"/>
              </a:lnSpc>
              <a:buSzTx/>
              <a:buNone/>
              <a:defRPr sz="2304">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What is a “list comprehension”?</a:t>
            </a:r>
          </a:p>
          <a:p>
            <a:pPr marL="0" indent="0" defTabSz="877823">
              <a:lnSpc>
                <a:spcPct val="100000"/>
              </a:lnSpc>
              <a:spcBef>
                <a:spcPts val="1500"/>
              </a:spcBef>
              <a:buSzTx/>
              <a:buNone/>
              <a:defRPr sz="2304">
                <a:solidFill>
                  <a:schemeClr val="accent3"/>
                </a:solidFill>
                <a:latin typeface="Freight Sans Bold"/>
                <a:ea typeface="Freight Sans Bold"/>
                <a:cs typeface="Freight Sans Bold"/>
                <a:sym typeface="Freight Sans Bold"/>
              </a:defRPr>
            </a:pPr>
            <a:r>
              <a:t>Answer:</a:t>
            </a:r>
            <a:r>
              <a:rPr>
                <a:latin typeface="Freight Sans Medium"/>
                <a:ea typeface="Freight Sans Medium"/>
                <a:cs typeface="Freight Sans Medium"/>
                <a:sym typeface="Freight Sans Medium"/>
              </a:rPr>
              <a:t> A comprehension is a single-line “for loop” that enables you to quickly build a list.  You can also build sets or dictionaries.</a:t>
            </a:r>
            <a:br>
              <a:rPr>
                <a:latin typeface="Freight Sans Medium"/>
                <a:ea typeface="Freight Sans Medium"/>
                <a:cs typeface="Freight Sans Medium"/>
                <a:sym typeface="Freight Sans Medium"/>
              </a:rPr>
            </a:br>
          </a:p>
          <a:p>
            <a:pPr marL="0" indent="0" defTabSz="877823">
              <a:lnSpc>
                <a:spcPct val="100000"/>
              </a:lnSpc>
              <a:spcBef>
                <a:spcPts val="1500"/>
              </a:spcBef>
              <a:buSzTx/>
              <a:buNone/>
              <a:defRPr sz="2304">
                <a:latin typeface="Freight Sans Bold"/>
                <a:ea typeface="Freight Sans Bold"/>
                <a:cs typeface="Freight Sans Bold"/>
                <a:sym typeface="Freight Sans Bold"/>
              </a:defRPr>
            </a:pPr>
            <a:r>
              <a:t>Question: </a:t>
            </a:r>
            <a:r>
              <a:rPr>
                <a:latin typeface="Freight Sans Medium"/>
                <a:ea typeface="Freight Sans Medium"/>
                <a:cs typeface="Freight Sans Medium"/>
                <a:sym typeface="Freight Sans Medium"/>
              </a:rPr>
              <a:t>Why would we want to use one?</a:t>
            </a:r>
          </a:p>
          <a:p>
            <a:pPr marL="0" indent="0" defTabSz="877823">
              <a:lnSpc>
                <a:spcPct val="100000"/>
              </a:lnSpc>
              <a:spcBef>
                <a:spcPts val="1500"/>
              </a:spcBef>
              <a:buSzTx/>
              <a:buNone/>
              <a:defRPr sz="2304">
                <a:solidFill>
                  <a:schemeClr val="accent3"/>
                </a:solidFill>
                <a:latin typeface="Freight Sans Bold"/>
                <a:ea typeface="Freight Sans Bold"/>
                <a:cs typeface="Freight Sans Bold"/>
                <a:sym typeface="Freight Sans Bold"/>
              </a:defRPr>
            </a:pPr>
            <a:r>
              <a:t>Answer:</a:t>
            </a:r>
            <a:r>
              <a:rPr>
                <a:latin typeface="Freight Sans Medium"/>
                <a:ea typeface="Freight Sans Medium"/>
                <a:cs typeface="Freight Sans Medium"/>
                <a:sym typeface="Freight Sans Medium"/>
              </a:rPr>
              <a:t> They are fast, efficient, and fun ways to build sequences out of other sequences!</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Slide Number"/>
          <p:cNvSpPr txBox="1"/>
          <p:nvPr>
            <p:ph type="sldNum" sz="quarter" idx="2"/>
          </p:nvPr>
        </p:nvSpPr>
        <p:spPr>
          <a:xfrm>
            <a:off x="8686072" y="4675793"/>
            <a:ext cx="323059"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2" name="Google Shape;480;p77"/>
          <p:cNvSpPr txBox="1"/>
          <p:nvPr>
            <p:ph type="title"/>
          </p:nvPr>
        </p:nvSpPr>
        <p:spPr>
          <a:prstGeom prst="rect">
            <a:avLst/>
          </a:prstGeom>
        </p:spPr>
        <p:txBody>
          <a:bodyPr/>
          <a:lstStyle/>
          <a:p>
            <a:pPr defTabSz="795527">
              <a:defRPr sz="3654">
                <a:latin typeface="Freight Sans Bold"/>
                <a:ea typeface="Freight Sans Bold"/>
                <a:cs typeface="Freight Sans Bold"/>
                <a:sym typeface="Freight Sans Bold"/>
              </a:defRPr>
            </a:pPr>
            <a:r>
              <a:t>List Comprehensions </a:t>
            </a:r>
            <a:r>
              <a:rPr>
                <a:latin typeface="Freight Sans Medium"/>
                <a:ea typeface="Freight Sans Medium"/>
                <a:cs typeface="Freight Sans Medium"/>
                <a:sym typeface="Freight Sans Medium"/>
              </a:rPr>
              <a:t>| a compact for loop</a:t>
            </a:r>
          </a:p>
        </p:txBody>
      </p:sp>
      <p:sp>
        <p:nvSpPr>
          <p:cNvPr id="533" name="Google Shape;481;p77"/>
          <p:cNvSpPr txBox="1"/>
          <p:nvPr>
            <p:ph type="body" idx="1"/>
          </p:nvPr>
        </p:nvSpPr>
        <p:spPr>
          <a:prstGeom prst="rect">
            <a:avLst/>
          </a:prstGeom>
        </p:spPr>
        <p:txBody>
          <a:bodyPr>
            <a:normAutofit fontScale="100000" lnSpcReduction="0"/>
          </a:bodyPr>
          <a:lstStyle/>
          <a:p>
            <a:pPr marL="0" indent="0">
              <a:buSzTx/>
              <a:buNone/>
              <a:defRPr>
                <a:solidFill>
                  <a:srgbClr val="000000"/>
                </a:solidFill>
                <a:latin typeface="+mj-lt"/>
                <a:ea typeface="+mj-ea"/>
                <a:cs typeface="+mj-cs"/>
                <a:sym typeface="Arial"/>
              </a:defRPr>
            </a:pPr>
            <a:r>
              <a:t>List comprehension implicitly appends items resulting from the “Expression” </a:t>
            </a:r>
          </a:p>
          <a:p>
            <a:pPr marL="0" indent="0">
              <a:spcBef>
                <a:spcPts val="1600"/>
              </a:spcBef>
              <a:buSzTx/>
              <a:buNone/>
              <a:defRPr b="1">
                <a:solidFill>
                  <a:srgbClr val="000000"/>
                </a:solidFill>
                <a:latin typeface="+mj-lt"/>
                <a:ea typeface="+mj-ea"/>
                <a:cs typeface="+mj-cs"/>
                <a:sym typeface="Arial"/>
              </a:defRPr>
            </a:pPr>
            <a:r>
              <a:t>Structure :[Expression(item) </a:t>
            </a:r>
            <a:r>
              <a:rPr b="0" i="1"/>
              <a:t>for</a:t>
            </a:r>
            <a:r>
              <a:t> Item </a:t>
            </a:r>
            <a:r>
              <a:rPr b="0" i="1"/>
              <a:t>in</a:t>
            </a:r>
            <a:r>
              <a:t> Iterable] </a:t>
            </a:r>
          </a:p>
        </p:txBody>
      </p:sp>
      <p:pic>
        <p:nvPicPr>
          <p:cNvPr id="534" name="Google Shape;482;p77" descr="Google Shape;482;p77"/>
          <p:cNvPicPr>
            <a:picLocks noChangeAspect="1"/>
          </p:cNvPicPr>
          <p:nvPr/>
        </p:nvPicPr>
        <p:blipFill>
          <a:blip r:embed="rId2">
            <a:extLst/>
          </a:blip>
          <a:srcRect l="18867" t="0" r="12492" b="38860"/>
          <a:stretch>
            <a:fillRect/>
          </a:stretch>
        </p:blipFill>
        <p:spPr>
          <a:xfrm>
            <a:off x="2740424" y="2337199"/>
            <a:ext cx="3998326" cy="1354076"/>
          </a:xfrm>
          <a:prstGeom prst="rect">
            <a:avLst/>
          </a:prstGeom>
          <a:ln w="12700">
            <a:miter lim="400000"/>
          </a:ln>
          <a:effectLst>
            <a:outerShdw sx="100000" sy="100000" kx="0" ky="0" algn="b" rotWithShape="0" blurRad="254000" dist="127000" dir="16200000">
              <a:srgbClr val="000000">
                <a:alpha val="70000"/>
              </a:srgbClr>
            </a:outerShdw>
          </a:effectLst>
        </p:spPr>
      </p:pic>
      <p:pic>
        <p:nvPicPr>
          <p:cNvPr id="535" name="Google Shape;483;p77" descr="Google Shape;483;p77"/>
          <p:cNvPicPr>
            <a:picLocks noChangeAspect="1"/>
          </p:cNvPicPr>
          <p:nvPr/>
        </p:nvPicPr>
        <p:blipFill>
          <a:blip r:embed="rId2">
            <a:extLst/>
          </a:blip>
          <a:srcRect l="18867" t="63140" r="12492" b="5818"/>
          <a:stretch>
            <a:fillRect/>
          </a:stretch>
        </p:blipFill>
        <p:spPr>
          <a:xfrm>
            <a:off x="2740424" y="3924450"/>
            <a:ext cx="3998326" cy="748201"/>
          </a:xfrm>
          <a:prstGeom prst="rect">
            <a:avLst/>
          </a:prstGeom>
          <a:ln w="12700">
            <a:miter lim="400000"/>
          </a:ln>
          <a:effectLst>
            <a:outerShdw sx="100000" sy="100000" kx="0" ky="0" algn="b" rotWithShape="0" blurRad="254000" dist="127000" dir="16200000">
              <a:srgbClr val="000000">
                <a:alpha val="70000"/>
              </a:srgbClr>
            </a:outerShdw>
          </a:effectLst>
        </p:spPr>
      </p:pic>
      <p:sp>
        <p:nvSpPr>
          <p:cNvPr id="536" name="Google Shape;484;p77"/>
          <p:cNvSpPr txBox="1"/>
          <p:nvPr/>
        </p:nvSpPr>
        <p:spPr>
          <a:xfrm>
            <a:off x="494200" y="2860150"/>
            <a:ext cx="2118900" cy="3339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gn="ctr">
              <a:lnSpc>
                <a:spcPct val="115000"/>
              </a:lnSpc>
              <a:defRPr b="1" sz="1800">
                <a:solidFill>
                  <a:srgbClr val="0000FF"/>
                </a:solidFill>
              </a:defRPr>
            </a:pPr>
            <a:r>
              <a:t>For loop:</a:t>
            </a:r>
          </a:p>
          <a:p>
            <a:pPr algn="ctr">
              <a:lnSpc>
                <a:spcPct val="115000"/>
              </a:lnSpc>
              <a:spcBef>
                <a:spcPts val="1600"/>
              </a:spcBef>
              <a:defRPr sz="1800">
                <a:solidFill>
                  <a:srgbClr val="434343"/>
                </a:solidFill>
                <a:latin typeface="FreightSans Pro"/>
                <a:ea typeface="FreightSans Pro"/>
                <a:cs typeface="FreightSans Pro"/>
                <a:sym typeface="FreightSans Pro"/>
              </a:defRPr>
            </a:pPr>
            <a:endParaRPr b="1">
              <a:solidFill>
                <a:srgbClr val="0000FF"/>
              </a:solidFill>
              <a:latin typeface="+mj-lt"/>
              <a:ea typeface="+mj-ea"/>
              <a:cs typeface="+mj-cs"/>
              <a:sym typeface="Arial"/>
            </a:endParaRPr>
          </a:p>
          <a:p>
            <a:pPr algn="ctr">
              <a:lnSpc>
                <a:spcPct val="115000"/>
              </a:lnSpc>
              <a:spcBef>
                <a:spcPts val="1600"/>
              </a:spcBef>
              <a:defRPr b="1" sz="1800">
                <a:solidFill>
                  <a:srgbClr val="0000FF"/>
                </a:solidFill>
              </a:defRPr>
            </a:pPr>
            <a:r>
              <a:t>List comp:  </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Slide Number"/>
          <p:cNvSpPr txBox="1"/>
          <p:nvPr>
            <p:ph type="sldNum" sz="quarter" idx="2"/>
          </p:nvPr>
        </p:nvSpPr>
        <p:spPr>
          <a:xfrm>
            <a:off x="8694200" y="4675793"/>
            <a:ext cx="314931"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9" name="Google Shape;489;p78"/>
          <p:cNvSpPr txBox="1"/>
          <p:nvPr>
            <p:ph type="title"/>
          </p:nvPr>
        </p:nvSpPr>
        <p:spPr>
          <a:prstGeom prst="rect">
            <a:avLst/>
          </a:prstGeom>
        </p:spPr>
        <p:txBody>
          <a:bodyPr/>
          <a:lstStyle/>
          <a:p>
            <a:pPr defTabSz="722376">
              <a:defRPr sz="3318">
                <a:latin typeface="Freight Sans Bold"/>
                <a:ea typeface="Freight Sans Bold"/>
                <a:cs typeface="Freight Sans Bold"/>
                <a:sym typeface="Freight Sans Bold"/>
              </a:defRPr>
            </a:pPr>
            <a:r>
              <a:t>List Comprehensions </a:t>
            </a:r>
            <a:r>
              <a:rPr>
                <a:latin typeface="Freight Sans Medium"/>
                <a:ea typeface="Freight Sans Medium"/>
                <a:cs typeface="Freight Sans Medium"/>
                <a:sym typeface="Freight Sans Medium"/>
              </a:rPr>
              <a:t>| loops with conditionals</a:t>
            </a:r>
          </a:p>
        </p:txBody>
      </p:sp>
      <p:sp>
        <p:nvSpPr>
          <p:cNvPr id="540" name="Google Shape;490;p78"/>
          <p:cNvSpPr txBox="1"/>
          <p:nvPr>
            <p:ph type="body" idx="1"/>
          </p:nvPr>
        </p:nvSpPr>
        <p:spPr>
          <a:prstGeom prst="rect">
            <a:avLst/>
          </a:prstGeom>
        </p:spPr>
        <p:txBody>
          <a:bodyPr>
            <a:normAutofit fontScale="100000" lnSpcReduction="0"/>
          </a:bodyPr>
          <a:lstStyle/>
          <a:p>
            <a:pPr marL="0" indent="0">
              <a:buSzTx/>
              <a:buNone/>
              <a:defRPr>
                <a:solidFill>
                  <a:srgbClr val="000000"/>
                </a:solidFill>
                <a:latin typeface="+mj-lt"/>
                <a:ea typeface="+mj-ea"/>
                <a:cs typeface="+mj-cs"/>
                <a:sym typeface="Arial"/>
              </a:defRPr>
            </a:pPr>
            <a:r>
              <a:t>List comprehension is run on items also in the second iterable </a:t>
            </a:r>
          </a:p>
          <a:p>
            <a:pPr marL="0" indent="0">
              <a:spcBef>
                <a:spcPts val="1600"/>
              </a:spcBef>
              <a:buSzTx/>
              <a:buNone/>
              <a:defRPr b="1">
                <a:solidFill>
                  <a:srgbClr val="000000"/>
                </a:solidFill>
                <a:latin typeface="+mj-lt"/>
                <a:ea typeface="+mj-ea"/>
                <a:cs typeface="+mj-cs"/>
                <a:sym typeface="Arial"/>
              </a:defRPr>
            </a:pPr>
            <a:r>
              <a:t>Structure :[Expression(item) </a:t>
            </a:r>
            <a:r>
              <a:rPr b="0" i="1"/>
              <a:t>for</a:t>
            </a:r>
            <a:r>
              <a:t> Item </a:t>
            </a:r>
            <a:r>
              <a:rPr b="0" i="1"/>
              <a:t>in</a:t>
            </a:r>
            <a:r>
              <a:t> Iterable </a:t>
            </a:r>
            <a:r>
              <a:rPr b="0" i="1">
                <a:solidFill>
                  <a:srgbClr val="A61C00"/>
                </a:solidFill>
              </a:rPr>
              <a:t>if </a:t>
            </a:r>
            <a:r>
              <a:rPr>
                <a:solidFill>
                  <a:srgbClr val="A61C00"/>
                </a:solidFill>
              </a:rPr>
              <a:t>Item </a:t>
            </a:r>
            <a:r>
              <a:rPr b="0" i="1">
                <a:solidFill>
                  <a:srgbClr val="A61C00"/>
                </a:solidFill>
              </a:rPr>
              <a:t>in </a:t>
            </a:r>
            <a:r>
              <a:rPr>
                <a:solidFill>
                  <a:srgbClr val="A61C00"/>
                </a:solidFill>
              </a:rPr>
              <a:t>container</a:t>
            </a:r>
            <a:r>
              <a:t>] </a:t>
            </a:r>
          </a:p>
        </p:txBody>
      </p:sp>
      <p:grpSp>
        <p:nvGrpSpPr>
          <p:cNvPr id="543" name="Google Shape;491;p78"/>
          <p:cNvGrpSpPr/>
          <p:nvPr/>
        </p:nvGrpSpPr>
        <p:grpSpPr>
          <a:xfrm>
            <a:off x="925612" y="1697685"/>
            <a:ext cx="6703476" cy="2072476"/>
            <a:chOff x="0" y="0"/>
            <a:chExt cx="6703474" cy="2072475"/>
          </a:xfrm>
        </p:grpSpPr>
        <p:pic>
          <p:nvPicPr>
            <p:cNvPr id="542" name="Google Shape;491;p78" descr="Google Shape;491;p78"/>
            <p:cNvPicPr>
              <a:picLocks noChangeAspect="1"/>
            </p:cNvPicPr>
            <p:nvPr/>
          </p:nvPicPr>
          <p:blipFill>
            <a:blip r:embed="rId2">
              <a:extLst/>
            </a:blip>
            <a:stretch>
              <a:fillRect/>
            </a:stretch>
          </p:blipFill>
          <p:spPr>
            <a:xfrm>
              <a:off x="203200" y="203200"/>
              <a:ext cx="6297075" cy="1627976"/>
            </a:xfrm>
            <a:prstGeom prst="rect">
              <a:avLst/>
            </a:prstGeom>
            <a:ln>
              <a:noFill/>
            </a:ln>
            <a:effectLst/>
          </p:spPr>
        </p:pic>
        <p:pic>
          <p:nvPicPr>
            <p:cNvPr id="541" name="Google Shape;491;p78" descr="Google Shape;491;p78"/>
            <p:cNvPicPr>
              <a:picLocks noChangeAspect="0"/>
            </p:cNvPicPr>
            <p:nvPr/>
          </p:nvPicPr>
          <p:blipFill>
            <a:blip r:embed="rId3">
              <a:extLst/>
            </a:blip>
            <a:stretch>
              <a:fillRect/>
            </a:stretch>
          </p:blipFill>
          <p:spPr>
            <a:xfrm>
              <a:off x="-1" y="0"/>
              <a:ext cx="6703476" cy="2072476"/>
            </a:xfrm>
            <a:prstGeom prst="rect">
              <a:avLst/>
            </a:prstGeom>
            <a:effectLst/>
          </p:spPr>
        </p:pic>
      </p:gr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Slide Number"/>
          <p:cNvSpPr txBox="1"/>
          <p:nvPr>
            <p:ph type="sldNum" sz="quarter" idx="2"/>
          </p:nvPr>
        </p:nvSpPr>
        <p:spPr>
          <a:xfrm>
            <a:off x="8687723" y="4675793"/>
            <a:ext cx="321408"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6" name="Google Shape;496;p79"/>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List Comprehensions </a:t>
            </a:r>
            <a:r>
              <a:rPr>
                <a:latin typeface="Freight Sans Medium"/>
                <a:ea typeface="Freight Sans Medium"/>
                <a:cs typeface="Freight Sans Medium"/>
                <a:sym typeface="Freight Sans Medium"/>
              </a:rPr>
              <a:t>| loops + loops</a:t>
            </a:r>
          </a:p>
        </p:txBody>
      </p:sp>
      <p:sp>
        <p:nvSpPr>
          <p:cNvPr id="547" name="Google Shape;497;p79"/>
          <p:cNvSpPr txBox="1"/>
          <p:nvPr>
            <p:ph type="body" idx="1"/>
          </p:nvPr>
        </p:nvSpPr>
        <p:spPr>
          <a:prstGeom prst="rect">
            <a:avLst/>
          </a:prstGeom>
        </p:spPr>
        <p:txBody>
          <a:bodyPr>
            <a:normAutofit fontScale="100000" lnSpcReduction="0"/>
          </a:bodyPr>
          <a:lstStyle/>
          <a:p>
            <a:pPr marL="0" indent="0" defTabSz="850391">
              <a:buSzTx/>
              <a:buNone/>
              <a:defRPr sz="1674">
                <a:solidFill>
                  <a:srgbClr val="000000"/>
                </a:solidFill>
                <a:latin typeface="+mj-lt"/>
                <a:ea typeface="+mj-ea"/>
                <a:cs typeface="+mj-cs"/>
                <a:sym typeface="Arial"/>
              </a:defRPr>
            </a:pPr>
            <a:r>
              <a:t>List comprehension produces tuples resulting from NESTED loops</a:t>
            </a:r>
          </a:p>
          <a:p>
            <a:pPr marL="0" indent="0" defTabSz="850391">
              <a:spcBef>
                <a:spcPts val="1400"/>
              </a:spcBef>
              <a:buSzTx/>
              <a:buNone/>
              <a:defRPr b="1" sz="1674">
                <a:solidFill>
                  <a:srgbClr val="000000"/>
                </a:solidFill>
                <a:latin typeface="+mj-lt"/>
                <a:ea typeface="+mj-ea"/>
                <a:cs typeface="+mj-cs"/>
                <a:sym typeface="Arial"/>
              </a:defRPr>
            </a:pPr>
            <a:r>
              <a:t>Structure :[(</a:t>
            </a:r>
            <a:r>
              <a:rPr>
                <a:solidFill>
                  <a:srgbClr val="0000FF"/>
                </a:solidFill>
              </a:rPr>
              <a:t>Expr1(item1)</a:t>
            </a:r>
            <a:r>
              <a:t>, Expr2(item2))  </a:t>
            </a:r>
            <a:r>
              <a:rPr b="0" i="1">
                <a:solidFill>
                  <a:srgbClr val="0000FF"/>
                </a:solidFill>
              </a:rPr>
              <a:t>for</a:t>
            </a:r>
            <a:r>
              <a:rPr>
                <a:solidFill>
                  <a:srgbClr val="0000FF"/>
                </a:solidFill>
              </a:rPr>
              <a:t> Item1 </a:t>
            </a:r>
            <a:r>
              <a:rPr b="0" i="1">
                <a:solidFill>
                  <a:srgbClr val="0000FF"/>
                </a:solidFill>
              </a:rPr>
              <a:t>in</a:t>
            </a:r>
            <a:r>
              <a:rPr>
                <a:solidFill>
                  <a:srgbClr val="0000FF"/>
                </a:solidFill>
              </a:rPr>
              <a:t> Iter1 </a:t>
            </a:r>
            <a:r>
              <a:rPr b="0" i="1"/>
              <a:t>for</a:t>
            </a:r>
            <a:r>
              <a:t> Item2 </a:t>
            </a:r>
            <a:r>
              <a:rPr b="0" i="1"/>
              <a:t>in</a:t>
            </a:r>
            <a:r>
              <a:t> Iter2]</a:t>
            </a:r>
          </a:p>
          <a:p>
            <a:pPr marL="0" indent="0" defTabSz="850391">
              <a:spcBef>
                <a:spcPts val="1400"/>
              </a:spcBef>
              <a:buSzTx/>
              <a:buNone/>
              <a:defRPr sz="1674"/>
            </a:pPr>
            <a:endParaRPr b="1">
              <a:solidFill>
                <a:srgbClr val="000000"/>
              </a:solidFill>
              <a:latin typeface="+mj-lt"/>
              <a:ea typeface="+mj-ea"/>
              <a:cs typeface="+mj-cs"/>
              <a:sym typeface="Arial"/>
            </a:endParaRPr>
          </a:p>
          <a:p>
            <a:pPr marL="0" indent="0" defTabSz="850391">
              <a:spcBef>
                <a:spcPts val="1400"/>
              </a:spcBef>
              <a:buSzTx/>
              <a:buNone/>
              <a:defRPr sz="1674"/>
            </a:pPr>
            <a:endParaRPr b="1">
              <a:solidFill>
                <a:srgbClr val="000000"/>
              </a:solidFill>
              <a:latin typeface="+mj-lt"/>
              <a:ea typeface="+mj-ea"/>
              <a:cs typeface="+mj-cs"/>
              <a:sym typeface="Arial"/>
            </a:endParaRPr>
          </a:p>
          <a:p>
            <a:pPr marL="0" indent="0" defTabSz="850391">
              <a:spcBef>
                <a:spcPts val="1400"/>
              </a:spcBef>
              <a:buSzTx/>
              <a:buNone/>
              <a:defRPr sz="1674"/>
            </a:pPr>
            <a:endParaRPr b="1">
              <a:solidFill>
                <a:srgbClr val="000000"/>
              </a:solidFill>
              <a:latin typeface="+mj-lt"/>
              <a:ea typeface="+mj-ea"/>
              <a:cs typeface="+mj-cs"/>
              <a:sym typeface="Arial"/>
            </a:endParaRPr>
          </a:p>
          <a:p>
            <a:pPr marL="0" indent="0" defTabSz="850391">
              <a:spcBef>
                <a:spcPts val="1400"/>
              </a:spcBef>
              <a:buSzTx/>
              <a:buNone/>
              <a:defRPr sz="1302">
                <a:solidFill>
                  <a:srgbClr val="000000"/>
                </a:solidFill>
                <a:latin typeface="+mj-lt"/>
                <a:ea typeface="+mj-ea"/>
                <a:cs typeface="+mj-cs"/>
                <a:sym typeface="Arial"/>
              </a:defRPr>
            </a:pPr>
            <a:r>
              <a:t> [(0,0),(0,1),(0,2),(0,3),(0,0),(1,0),(1,1),(1,2),(1,3)...(3,3)]</a:t>
            </a:r>
          </a:p>
          <a:p>
            <a:pPr marL="0" indent="0" defTabSz="850391">
              <a:spcBef>
                <a:spcPts val="1400"/>
              </a:spcBef>
              <a:buSzTx/>
              <a:buNone/>
              <a:defRPr sz="1302">
                <a:solidFill>
                  <a:srgbClr val="000000"/>
                </a:solidFill>
                <a:latin typeface="+mj-lt"/>
                <a:ea typeface="+mj-ea"/>
                <a:cs typeface="+mj-cs"/>
                <a:sym typeface="Arial"/>
              </a:defRPr>
            </a:pPr>
            <a:r>
              <a:t>Try this on pythontutor.org      http://pythontutor.com/visualize.html#togetherjs=6mOAavcRgK</a:t>
            </a:r>
          </a:p>
        </p:txBody>
      </p:sp>
      <p:grpSp>
        <p:nvGrpSpPr>
          <p:cNvPr id="550" name="Google Shape;498;p79"/>
          <p:cNvGrpSpPr/>
          <p:nvPr/>
        </p:nvGrpSpPr>
        <p:grpSpPr>
          <a:xfrm>
            <a:off x="967809" y="1764125"/>
            <a:ext cx="6889050" cy="1615250"/>
            <a:chOff x="0" y="0"/>
            <a:chExt cx="6889049" cy="1615249"/>
          </a:xfrm>
        </p:grpSpPr>
        <p:pic>
          <p:nvPicPr>
            <p:cNvPr id="549" name="Google Shape;498;p79" descr="Google Shape;498;p79"/>
            <p:cNvPicPr>
              <a:picLocks noChangeAspect="1"/>
            </p:cNvPicPr>
            <p:nvPr/>
          </p:nvPicPr>
          <p:blipFill>
            <a:blip r:embed="rId2">
              <a:extLst/>
            </a:blip>
            <a:srcRect l="1420" t="0" r="0" b="42968"/>
            <a:stretch>
              <a:fillRect/>
            </a:stretch>
          </p:blipFill>
          <p:spPr>
            <a:xfrm>
              <a:off x="203199" y="283859"/>
              <a:ext cx="6390661" cy="1090091"/>
            </a:xfrm>
            <a:prstGeom prst="rect">
              <a:avLst/>
            </a:prstGeom>
            <a:ln>
              <a:noFill/>
            </a:ln>
            <a:effectLst/>
          </p:spPr>
        </p:pic>
        <p:pic>
          <p:nvPicPr>
            <p:cNvPr id="548" name="Google Shape;498;p79" descr="Google Shape;498;p79"/>
            <p:cNvPicPr>
              <a:picLocks noChangeAspect="0"/>
            </p:cNvPicPr>
            <p:nvPr/>
          </p:nvPicPr>
          <p:blipFill>
            <a:blip r:embed="rId3">
              <a:extLst/>
            </a:blip>
            <a:stretch>
              <a:fillRect/>
            </a:stretch>
          </p:blipFill>
          <p:spPr>
            <a:xfrm>
              <a:off x="-1" y="0"/>
              <a:ext cx="6889051" cy="1615250"/>
            </a:xfrm>
            <a:prstGeom prst="rect">
              <a:avLst/>
            </a:prstGeom>
            <a:effectLst/>
          </p:spPr>
        </p:pic>
      </p:gr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Slide Number"/>
          <p:cNvSpPr txBox="1"/>
          <p:nvPr>
            <p:ph type="sldNum" sz="quarter" idx="2"/>
          </p:nvPr>
        </p:nvSpPr>
        <p:spPr>
          <a:xfrm>
            <a:off x="8686707" y="4675793"/>
            <a:ext cx="32242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3" name="Google Shape;503;p80"/>
          <p:cNvSpPr txBox="1"/>
          <p:nvPr>
            <p:ph type="title"/>
          </p:nvPr>
        </p:nvSpPr>
        <p:spPr>
          <a:prstGeom prst="rect">
            <a:avLst/>
          </a:prstGeom>
        </p:spPr>
        <p:txBody>
          <a:bodyPr/>
          <a:lstStyle/>
          <a:p>
            <a:pPr defTabSz="822959">
              <a:defRPr sz="3780">
                <a:latin typeface="Freight Sans Bold"/>
                <a:ea typeface="Freight Sans Bold"/>
                <a:cs typeface="Freight Sans Bold"/>
                <a:sym typeface="Freight Sans Bold"/>
              </a:defRPr>
            </a:pPr>
            <a:r>
              <a:t>Other Comprehensions </a:t>
            </a:r>
            <a:r>
              <a:rPr>
                <a:latin typeface="Freight Sans Medium"/>
                <a:ea typeface="Freight Sans Medium"/>
                <a:cs typeface="Freight Sans Medium"/>
                <a:sym typeface="Freight Sans Medium"/>
              </a:rPr>
              <a:t>| Key:value pairs</a:t>
            </a:r>
          </a:p>
        </p:txBody>
      </p:sp>
      <p:sp>
        <p:nvSpPr>
          <p:cNvPr id="554" name="Google Shape;504;p80"/>
          <p:cNvSpPr txBox="1"/>
          <p:nvPr>
            <p:ph type="body" idx="1"/>
          </p:nvPr>
        </p:nvSpPr>
        <p:spPr>
          <a:prstGeom prst="rect">
            <a:avLst/>
          </a:prstGeom>
        </p:spPr>
        <p:txBody>
          <a:bodyPr>
            <a:normAutofit fontScale="100000" lnSpcReduction="0"/>
          </a:bodyPr>
          <a:lstStyle/>
          <a:p>
            <a:pPr marL="0" indent="0">
              <a:buSzTx/>
              <a:buNone/>
              <a:defRPr>
                <a:solidFill>
                  <a:srgbClr val="000000"/>
                </a:solidFill>
                <a:latin typeface="+mj-lt"/>
                <a:ea typeface="+mj-ea"/>
                <a:cs typeface="+mj-cs"/>
                <a:sym typeface="Arial"/>
              </a:defRPr>
            </a:pPr>
            <a:r>
              <a:t>Curly {} braces and key value pairs define this one </a:t>
            </a:r>
          </a:p>
          <a:p>
            <a:pPr marL="0" indent="0">
              <a:spcBef>
                <a:spcPts val="1600"/>
              </a:spcBef>
              <a:buSzTx/>
              <a:buNone/>
              <a:defRPr b="1">
                <a:solidFill>
                  <a:srgbClr val="000000"/>
                </a:solidFill>
                <a:latin typeface="+mj-lt"/>
                <a:ea typeface="+mj-ea"/>
                <a:cs typeface="+mj-cs"/>
                <a:sym typeface="Arial"/>
              </a:defRPr>
            </a:pPr>
            <a:r>
              <a:t>Structure :{Item : Expression(item) </a:t>
            </a:r>
            <a:r>
              <a:rPr b="0" i="1"/>
              <a:t>for</a:t>
            </a:r>
            <a:r>
              <a:t> Item </a:t>
            </a:r>
            <a:r>
              <a:rPr b="0" i="1"/>
              <a:t>in</a:t>
            </a:r>
            <a:r>
              <a:t> Iterable}</a:t>
            </a:r>
          </a:p>
        </p:txBody>
      </p:sp>
      <p:grpSp>
        <p:nvGrpSpPr>
          <p:cNvPr id="557" name="Google Shape;505;p80"/>
          <p:cNvGrpSpPr/>
          <p:nvPr/>
        </p:nvGrpSpPr>
        <p:grpSpPr>
          <a:xfrm>
            <a:off x="436950" y="1781517"/>
            <a:ext cx="8270100" cy="1845701"/>
            <a:chOff x="0" y="0"/>
            <a:chExt cx="8270099" cy="1845700"/>
          </a:xfrm>
        </p:grpSpPr>
        <p:pic>
          <p:nvPicPr>
            <p:cNvPr id="556" name="Google Shape;505;p80" descr="Google Shape;505;p80"/>
            <p:cNvPicPr>
              <a:picLocks noChangeAspect="1"/>
            </p:cNvPicPr>
            <p:nvPr/>
          </p:nvPicPr>
          <p:blipFill>
            <a:blip r:embed="rId2">
              <a:extLst/>
            </a:blip>
            <a:stretch>
              <a:fillRect/>
            </a:stretch>
          </p:blipFill>
          <p:spPr>
            <a:xfrm>
              <a:off x="203200" y="203200"/>
              <a:ext cx="7863700" cy="1401201"/>
            </a:xfrm>
            <a:prstGeom prst="rect">
              <a:avLst/>
            </a:prstGeom>
            <a:ln>
              <a:noFill/>
            </a:ln>
            <a:effectLst/>
          </p:spPr>
        </p:pic>
        <p:pic>
          <p:nvPicPr>
            <p:cNvPr id="555" name="Google Shape;505;p80" descr="Google Shape;505;p80"/>
            <p:cNvPicPr>
              <a:picLocks noChangeAspect="0"/>
            </p:cNvPicPr>
            <p:nvPr/>
          </p:nvPicPr>
          <p:blipFill>
            <a:blip r:embed="rId3">
              <a:extLst/>
            </a:blip>
            <a:stretch>
              <a:fillRect/>
            </a:stretch>
          </p:blipFill>
          <p:spPr>
            <a:xfrm>
              <a:off x="0" y="-1"/>
              <a:ext cx="8270100" cy="1845702"/>
            </a:xfrm>
            <a:prstGeom prst="rect">
              <a:avLst/>
            </a:prstGeom>
            <a:effectLst/>
          </p:spPr>
        </p:pic>
      </p:gr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Slide Number"/>
          <p:cNvSpPr txBox="1"/>
          <p:nvPr>
            <p:ph type="sldNum" sz="quarter" idx="2"/>
          </p:nvPr>
        </p:nvSpPr>
        <p:spPr>
          <a:xfrm>
            <a:off x="8686961" y="4675793"/>
            <a:ext cx="322170"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0" name="Google Shape;510;p81"/>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Comprehensions </a:t>
            </a:r>
            <a:r>
              <a:rPr>
                <a:latin typeface="Freight Sans Medium"/>
                <a:ea typeface="Freight Sans Medium"/>
                <a:cs typeface="Freight Sans Medium"/>
                <a:sym typeface="Freight Sans Medium"/>
              </a:rPr>
              <a:t>| Activity 3</a:t>
            </a:r>
          </a:p>
        </p:txBody>
      </p:sp>
      <p:sp>
        <p:nvSpPr>
          <p:cNvPr id="561" name="Google Shape;511;p81"/>
          <p:cNvSpPr txBox="1"/>
          <p:nvPr>
            <p:ph type="body" idx="1"/>
          </p:nvPr>
        </p:nvSpPr>
        <p:spPr>
          <a:prstGeom prst="rect">
            <a:avLst/>
          </a:prstGeom>
        </p:spPr>
        <p:txBody>
          <a:bodyPr>
            <a:normAutofit fontScale="100000" lnSpcReduction="0"/>
          </a:bodyPr>
          <a:lstStyle/>
          <a:p>
            <a:pPr marL="0" indent="0">
              <a:buSzTx/>
              <a:buNone/>
              <a:defRPr sz="2400">
                <a:solidFill>
                  <a:srgbClr val="000000"/>
                </a:solidFill>
                <a:latin typeface="+mj-lt"/>
                <a:ea typeface="+mj-ea"/>
                <a:cs typeface="+mj-cs"/>
                <a:sym typeface="Arial"/>
              </a:defRPr>
            </a:pPr>
            <a:r>
              <a:t>What is JSON data?</a:t>
            </a:r>
          </a:p>
          <a:p>
            <a:pPr marL="0" indent="0">
              <a:spcBef>
                <a:spcPts val="1600"/>
              </a:spcBef>
              <a:buSzTx/>
              <a:buNone/>
              <a:defRPr sz="2400">
                <a:solidFill>
                  <a:srgbClr val="000000"/>
                </a:solidFill>
                <a:latin typeface="+mj-lt"/>
                <a:ea typeface="+mj-ea"/>
                <a:cs typeface="+mj-cs"/>
                <a:sym typeface="Arial"/>
              </a:defRPr>
            </a:pPr>
            <a:r>
              <a:t>Similar to a dictionary.</a:t>
            </a:r>
          </a:p>
          <a:p>
            <a:pPr marL="0" indent="0">
              <a:spcBef>
                <a:spcPts val="1600"/>
              </a:spcBef>
              <a:buSzTx/>
              <a:buNone/>
            </a:pPr>
            <a:endParaRPr sz="2400">
              <a:solidFill>
                <a:srgbClr val="000000"/>
              </a:solidFill>
              <a:latin typeface="+mj-lt"/>
              <a:ea typeface="+mj-ea"/>
              <a:cs typeface="+mj-cs"/>
              <a:sym typeface="Arial"/>
            </a:endParaRPr>
          </a:p>
          <a:p>
            <a:pPr marL="0" indent="0">
              <a:spcBef>
                <a:spcPts val="1600"/>
              </a:spcBef>
              <a:buSzTx/>
              <a:buNone/>
              <a:defRPr sz="1400">
                <a:solidFill>
                  <a:srgbClr val="000000"/>
                </a:solidFill>
                <a:latin typeface="+mj-lt"/>
                <a:ea typeface="+mj-ea"/>
                <a:cs typeface="+mj-cs"/>
                <a:sym typeface="Arial"/>
              </a:defRPr>
            </a:pPr>
            <a:r>
              <a:t>Fun Fact: Your entire Jupyter Notebook is actually</a:t>
            </a:r>
            <a:br/>
            <a:r>
              <a:t>saved as JSON.  You will see this if you ever need</a:t>
            </a:r>
            <a:br/>
            <a:r>
              <a:t>to resolve a Jupyter “merge conflict”.</a:t>
            </a:r>
          </a:p>
        </p:txBody>
      </p:sp>
      <p:pic>
        <p:nvPicPr>
          <p:cNvPr id="562" name="Google Shape;512;p81" descr="Google Shape;512;p81"/>
          <p:cNvPicPr>
            <a:picLocks noChangeAspect="1"/>
          </p:cNvPicPr>
          <p:nvPr/>
        </p:nvPicPr>
        <p:blipFill>
          <a:blip r:embed="rId2">
            <a:extLst/>
          </a:blip>
          <a:srcRect l="0" t="0" r="56957" b="0"/>
          <a:stretch>
            <a:fillRect/>
          </a:stretch>
        </p:blipFill>
        <p:spPr>
          <a:xfrm>
            <a:off x="4620100" y="910770"/>
            <a:ext cx="2979529" cy="3973057"/>
          </a:xfrm>
          <a:prstGeom prst="rect">
            <a:avLst/>
          </a:prstGeom>
          <a:ln w="12700">
            <a:solidFill>
              <a:srgbClr val="DDDDDD"/>
            </a:solidFill>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02" name="Slide Number"/>
          <p:cNvSpPr txBox="1"/>
          <p:nvPr>
            <p:ph type="sldNum" sz="quarter" idx="2"/>
          </p:nvPr>
        </p:nvSpPr>
        <p:spPr>
          <a:xfrm>
            <a:off x="8742206" y="4675793"/>
            <a:ext cx="266925"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Google Shape;204;p32"/>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Week 4 </a:t>
            </a:r>
            <a:r>
              <a:rPr>
                <a:latin typeface="Freight Sans Medium"/>
                <a:ea typeface="Freight Sans Medium"/>
                <a:cs typeface="Freight Sans Medium"/>
                <a:sym typeface="Freight Sans Medium"/>
              </a:rPr>
              <a:t>| Agenda</a:t>
            </a:r>
          </a:p>
        </p:txBody>
      </p:sp>
      <p:sp>
        <p:nvSpPr>
          <p:cNvPr id="304" name="Google Shape;203;p32"/>
          <p:cNvSpPr txBox="1"/>
          <p:nvPr>
            <p:ph type="body" idx="1"/>
          </p:nvPr>
        </p:nvSpPr>
        <p:spPr>
          <a:prstGeom prst="rect">
            <a:avLst/>
          </a:prstGeom>
        </p:spPr>
        <p:txBody>
          <a:bodyPr/>
          <a:lstStyle/>
          <a:p>
            <a:pPr marL="0" indent="0">
              <a:lnSpc>
                <a:spcPct val="200000"/>
              </a:lnSpc>
              <a:buSzTx/>
              <a:buNone/>
              <a:defRPr sz="2000">
                <a:solidFill>
                  <a:schemeClr val="accent3"/>
                </a:solidFill>
              </a:defRPr>
            </a:pPr>
            <a:r>
              <a:t>Week 2 Assignment Review</a:t>
            </a:r>
            <a:br/>
            <a:r>
              <a:rPr>
                <a:solidFill>
                  <a:srgbClr val="999999"/>
                </a:solidFill>
              </a:rPr>
              <a:t>Week 3 Assignment Discussion</a:t>
            </a:r>
            <a:br>
              <a:rPr>
                <a:solidFill>
                  <a:srgbClr val="999999"/>
                </a:solidFill>
              </a:rPr>
            </a:br>
            <a:r>
              <a:rPr>
                <a:solidFill>
                  <a:srgbClr val="999999"/>
                </a:solidFill>
              </a:rPr>
              <a:t>Pseudocoding &amp; Algorithms - Activity 1</a:t>
            </a:r>
            <a:br>
              <a:rPr>
                <a:solidFill>
                  <a:srgbClr val="999999"/>
                </a:solidFill>
              </a:rPr>
            </a:br>
            <a:r>
              <a:rPr>
                <a:solidFill>
                  <a:srgbClr val="999999"/>
                </a:solidFill>
              </a:rPr>
              <a:t>For Loops vs. While Loops - Activity 2</a:t>
            </a:r>
            <a:br>
              <a:rPr>
                <a:solidFill>
                  <a:srgbClr val="999999"/>
                </a:solidFill>
              </a:rPr>
            </a:br>
            <a:r>
              <a:rPr>
                <a:solidFill>
                  <a:srgbClr val="999999"/>
                </a:solidFill>
              </a:rPr>
              <a:t>Exiting Loops Early</a:t>
            </a:r>
            <a:br>
              <a:rPr>
                <a:solidFill>
                  <a:srgbClr val="999999"/>
                </a:solidFill>
              </a:rPr>
            </a:br>
            <a:r>
              <a:rPr>
                <a:solidFill>
                  <a:srgbClr val="999999"/>
                </a:solidFill>
              </a:rPr>
              <a:t>Comprehensions - Activity 3</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lide Number"/>
          <p:cNvSpPr txBox="1"/>
          <p:nvPr>
            <p:ph type="sldNum" sz="quarter" idx="2"/>
          </p:nvPr>
        </p:nvSpPr>
        <p:spPr>
          <a:xfrm>
            <a:off x="8760367" y="4675793"/>
            <a:ext cx="24876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Google Shape;209;p33"/>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Assignment Review | </a:t>
            </a:r>
            <a:r>
              <a:rPr>
                <a:latin typeface="Freight Sans Medium"/>
                <a:ea typeface="Freight Sans Medium"/>
                <a:cs typeface="Freight Sans Medium"/>
                <a:sym typeface="Freight Sans Medium"/>
              </a:rPr>
              <a:t>Week 2</a:t>
            </a:r>
          </a:p>
        </p:txBody>
      </p:sp>
      <p:sp>
        <p:nvSpPr>
          <p:cNvPr id="308" name="Google Shape;210;p33"/>
          <p:cNvSpPr txBox="1"/>
          <p:nvPr>
            <p:ph type="body" idx="1"/>
          </p:nvPr>
        </p:nvSpPr>
        <p:spPr>
          <a:prstGeom prst="rect">
            <a:avLst/>
          </a:prstGeom>
        </p:spPr>
        <p:txBody>
          <a:bodyPr>
            <a:normAutofit fontScale="100000" lnSpcReduction="0"/>
          </a:bodyPr>
          <a:lstStyle/>
          <a:p>
            <a:pPr marL="0" indent="0">
              <a:buSzTx/>
              <a:buNone/>
              <a:defRPr sz="2400"/>
            </a:pPr>
            <a:r>
              <a:t>Refresher:</a:t>
            </a:r>
          </a:p>
          <a:p>
            <a:pPr marL="457200" indent="-381000">
              <a:spcBef>
                <a:spcPts val="1600"/>
              </a:spcBef>
              <a:buSzPts val="1800"/>
              <a:buFontTx/>
              <a:buAutoNum type="arabicPeriod" startAt="1"/>
              <a:defRPr sz="2400"/>
            </a:pPr>
            <a:r>
              <a:t>Tip calculator</a:t>
            </a:r>
          </a:p>
          <a:p>
            <a:pPr marL="457200" indent="-381000">
              <a:buSzPts val="1800"/>
              <a:buFontTx/>
              <a:buAutoNum type="arabicPeriod" startAt="1"/>
              <a:defRPr sz="2400"/>
            </a:pPr>
            <a:r>
              <a:t>Gasoline Conversion</a:t>
            </a:r>
          </a:p>
          <a:p>
            <a:pPr marL="457200" indent="-381000">
              <a:buSzPts val="1800"/>
              <a:buFontTx/>
              <a:buAutoNum type="arabicPeriod" startAt="1"/>
              <a:defRPr sz="2400"/>
            </a:pPr>
            <a:r>
              <a:t>Average Types</a:t>
            </a:r>
          </a:p>
          <a:p>
            <a:pPr marL="457200" indent="-381000">
              <a:buSzPts val="1800"/>
              <a:buFontTx/>
              <a:buAutoNum type="arabicPeriod" startAt="1"/>
              <a:defRPr sz="2400"/>
            </a:pPr>
            <a:r>
              <a:t>Income Tax Calculator</a:t>
            </a:r>
          </a:p>
          <a:p>
            <a:pPr marL="457200" indent="-381000">
              <a:buSzPts val="1800"/>
              <a:buFontTx/>
              <a:buAutoNum type="arabicPeriod" startAt="1"/>
              <a:defRPr sz="2400"/>
            </a:pPr>
            <a:r>
              <a:t>Palindrome! Names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lide Number"/>
          <p:cNvSpPr txBox="1"/>
          <p:nvPr>
            <p:ph type="sldNum" sz="quarter" idx="2"/>
          </p:nvPr>
        </p:nvSpPr>
        <p:spPr>
          <a:xfrm>
            <a:off x="8749699" y="4675793"/>
            <a:ext cx="259432"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1" name="Google Shape;216;p34"/>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Assignment Review | </a:t>
            </a:r>
            <a:r>
              <a:rPr>
                <a:latin typeface="Freight Sans Medium"/>
                <a:ea typeface="Freight Sans Medium"/>
                <a:cs typeface="Freight Sans Medium"/>
                <a:sym typeface="Freight Sans Medium"/>
              </a:rPr>
              <a:t>Week 2</a:t>
            </a:r>
          </a:p>
        </p:txBody>
      </p:sp>
      <p:sp>
        <p:nvSpPr>
          <p:cNvPr id="312" name="Google Shape;215;p34"/>
          <p:cNvSpPr txBox="1"/>
          <p:nvPr>
            <p:ph type="body" idx="1"/>
          </p:nvPr>
        </p:nvSpPr>
        <p:spPr>
          <a:prstGeom prst="rect">
            <a:avLst/>
          </a:prstGeom>
        </p:spPr>
        <p:txBody>
          <a:bodyPr>
            <a:normAutofit fontScale="100000" lnSpcReduction="0"/>
          </a:bodyPr>
          <a:lstStyle/>
          <a:p>
            <a:pPr>
              <a:defRPr>
                <a:latin typeface="Freight Sans Bold"/>
                <a:ea typeface="Freight Sans Bold"/>
                <a:cs typeface="Freight Sans Bold"/>
                <a:sym typeface="Freight Sans Bold"/>
              </a:defRPr>
            </a:pPr>
            <a:r>
              <a:t>Grading questions: Please email all instructors so we can discuss!</a:t>
            </a:r>
          </a:p>
          <a:p>
            <a:pPr>
              <a:spcBef>
                <a:spcPts val="1000"/>
              </a:spcBef>
            </a:pPr>
            <a:r>
              <a:t>Test your code to avoid crashes!</a:t>
            </a:r>
          </a:p>
          <a:p>
            <a:pPr>
              <a:spcBef>
                <a:spcPts val="1000"/>
              </a:spcBef>
            </a:pPr>
            <a:r>
              <a:t>Check for incorrect math and formulas!  Might need to do them by hand first and see if the code matches.</a:t>
            </a:r>
          </a:p>
          <a:p>
            <a:pPr>
              <a:spcBef>
                <a:spcPts val="1000"/>
              </a:spcBef>
            </a:pPr>
            <a:r>
              <a:t>Use string formatting to print without gaps and with a logical number of digits. You don’t need to separate the formatting by a comma:        </a:t>
            </a:r>
            <a:r>
              <a:t>           </a:t>
            </a:r>
          </a:p>
          <a:p>
            <a:pPr marL="0" indent="0">
              <a:spcBef>
                <a:spcPts val="1000"/>
              </a:spcBef>
              <a:buClrTx/>
              <a:buSzTx/>
              <a:buFontTx/>
              <a:buNone/>
              <a:defRPr>
                <a:latin typeface="Freight Sans Bold"/>
                <a:ea typeface="Freight Sans Bold"/>
                <a:cs typeface="Freight Sans Bold"/>
                <a:sym typeface="Freight Sans Bold"/>
              </a:defRPr>
            </a:pPr>
            <a:r>
              <a:rPr b="1" sz="1400">
                <a:latin typeface="Courier New"/>
                <a:ea typeface="Courier New"/>
                <a:cs typeface="Courier New"/>
                <a:sym typeface="Courier New"/>
              </a:rPr>
              <a:t>print("The total including tip would be ${:,.2f}".format(total)) </a:t>
            </a:r>
            <a:r>
              <a:rPr i="1" sz="1400">
                <a:latin typeface="Courier New"/>
                <a:ea typeface="Courier New"/>
                <a:cs typeface="Courier New"/>
                <a:sym typeface="Courier New"/>
              </a:rPr>
              <a:t> </a:t>
            </a:r>
            <a:r>
              <a:rPr i="1" sz="1400">
                <a:latin typeface="Courier New"/>
                <a:ea typeface="Courier New"/>
                <a:cs typeface="Courier New"/>
                <a:sym typeface="Courier New"/>
              </a:rPr>
              <a:t>vs:</a:t>
            </a:r>
            <a:r>
              <a:rPr b="1" sz="1400">
                <a:latin typeface="Courier New"/>
                <a:ea typeface="Courier New"/>
                <a:cs typeface="Courier New"/>
                <a:sym typeface="Courier New"/>
              </a:rPr>
              <a:t> print("The total including tip would be","${:,.2f}".format(total))</a:t>
            </a:r>
            <a:r>
              <a:rPr b="1" sz="1400">
                <a:solidFill>
                  <a:srgbClr val="000000"/>
                </a:solidFill>
                <a:latin typeface="Courier New"/>
                <a:ea typeface="Courier New"/>
                <a:cs typeface="Courier New"/>
                <a:sym typeface="Courier New"/>
              </a:rP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lide Number"/>
          <p:cNvSpPr txBox="1"/>
          <p:nvPr>
            <p:ph type="sldNum" sz="quarter" idx="2"/>
          </p:nvPr>
        </p:nvSpPr>
        <p:spPr>
          <a:xfrm>
            <a:off x="8757827" y="4675793"/>
            <a:ext cx="251304" cy="3443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Google Shape;222;p35"/>
          <p:cNvSpPr txBox="1"/>
          <p:nvPr>
            <p:ph type="title"/>
          </p:nvPr>
        </p:nvSpPr>
        <p:spPr>
          <a:prstGeom prst="rect">
            <a:avLst/>
          </a:prstGeom>
        </p:spPr>
        <p:txBody>
          <a:bodyPr/>
          <a:lstStyle/>
          <a:p>
            <a:pPr>
              <a:defRPr>
                <a:latin typeface="Freight Sans Bold"/>
                <a:ea typeface="Freight Sans Bold"/>
                <a:cs typeface="Freight Sans Bold"/>
                <a:sym typeface="Freight Sans Bold"/>
              </a:defRPr>
            </a:pPr>
            <a:r>
              <a:t>Assignment Review | </a:t>
            </a:r>
            <a:r>
              <a:rPr>
                <a:latin typeface="Freight Sans Medium"/>
                <a:ea typeface="Freight Sans Medium"/>
                <a:cs typeface="Freight Sans Medium"/>
                <a:sym typeface="Freight Sans Medium"/>
              </a:rPr>
              <a:t>Week 2 (cont)</a:t>
            </a:r>
          </a:p>
        </p:txBody>
      </p:sp>
      <p:sp>
        <p:nvSpPr>
          <p:cNvPr id="316" name="Google Shape;221;p35"/>
          <p:cNvSpPr txBox="1"/>
          <p:nvPr>
            <p:ph type="body" idx="1"/>
          </p:nvPr>
        </p:nvSpPr>
        <p:spPr>
          <a:xfrm>
            <a:off x="391149" y="833834"/>
            <a:ext cx="8675242" cy="3174356"/>
          </a:xfrm>
          <a:prstGeom prst="rect">
            <a:avLst/>
          </a:prstGeom>
        </p:spPr>
        <p:txBody>
          <a:bodyPr>
            <a:normAutofit fontScale="100000" lnSpcReduction="0"/>
          </a:bodyPr>
          <a:lstStyle/>
          <a:p>
            <a:pPr marL="201168" indent="-201168" defTabSz="905255">
              <a:buSzPts val="1300"/>
              <a:defRPr sz="1782"/>
            </a:pPr>
            <a:r>
              <a:t>Your user experience matters - in coding and in data analysis!</a:t>
            </a:r>
          </a:p>
          <a:p>
            <a:pPr marL="201168" indent="-201168" defTabSz="905255">
              <a:spcBef>
                <a:spcPts val="900"/>
              </a:spcBef>
              <a:buSzPts val="1300"/>
              <a:defRPr sz="1782"/>
            </a:pPr>
            <a:r>
              <a:t>Consider number based inputs vs. text based.  Sometimes it makes sense to number the options and ask the user for an integer.</a:t>
            </a:r>
          </a:p>
          <a:p>
            <a:pPr marL="201168" indent="-201168" defTabSz="905255">
              <a:spcBef>
                <a:spcPts val="900"/>
              </a:spcBef>
              <a:buSzPts val="1300"/>
              <a:defRPr sz="1782"/>
            </a:pPr>
            <a:r>
              <a:t>.</a:t>
            </a:r>
            <a:r>
              <a:rPr>
                <a:latin typeface="Courier"/>
                <a:ea typeface="Courier"/>
                <a:cs typeface="Courier"/>
                <a:sym typeface="Courier"/>
              </a:rPr>
              <a:t>lower() </a:t>
            </a:r>
            <a:r>
              <a:t>can be useful on input to ensure a standard string format. Always control user input where you can!</a:t>
            </a:r>
          </a:p>
          <a:p>
            <a:pPr marL="201168" indent="-201168" defTabSz="905255">
              <a:spcBef>
                <a:spcPts val="900"/>
              </a:spcBef>
              <a:buSzPts val="1300"/>
              <a:defRPr sz="1782"/>
            </a:pPr>
            <a:r>
              <a:t>You can use a while loop for data validation!</a:t>
            </a:r>
          </a:p>
          <a:p>
            <a:pPr marL="201168" indent="-201168" defTabSz="905255">
              <a:spcBef>
                <a:spcPts val="900"/>
              </a:spcBef>
              <a:buSzPts val="1300"/>
              <a:defRPr sz="1782"/>
            </a:pPr>
            <a:r>
              <a:t>You can “update” a variable each pass through a loop to build strings, lists, etc. over time.  Even though strings aren’t mutable!  You simply are creating a new string with the same variable name each pass through the loop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2A3990"/>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Arial"/>
        <a:ea typeface="Arial"/>
        <a:cs typeface="Arial"/>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ometric">
  <a:themeElements>
    <a:clrScheme name="Geometric">
      <a:dk1>
        <a:srgbClr val="000000"/>
      </a:dk1>
      <a:lt1>
        <a:srgbClr val="FFFFFF"/>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Arial"/>
        <a:ea typeface="Arial"/>
        <a:cs typeface="Arial"/>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