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firstRow>
  </a:tblStyle>
  <a:tblStyle styleId="{33BA23B1-9221-436E-865A-0063620EA4FD}"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firstRow>
  </a:tblStyle>
  <a:tblStyle styleId="{2708684C-4D16-4618-839F-0558EEFCDFE6}"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2" name="Shape 142"/>
          <p:cNvSpPr/>
          <p:nvPr>
            <p:ph type="sldImg"/>
          </p:nvPr>
        </p:nvSpPr>
        <p:spPr>
          <a:xfrm>
            <a:off x="1143000" y="685800"/>
            <a:ext cx="4572000" cy="3429000"/>
          </a:xfrm>
          <a:prstGeom prst="rect">
            <a:avLst/>
          </a:prstGeom>
        </p:spPr>
        <p:txBody>
          <a:bodyPr/>
          <a:lstStyle/>
          <a:p>
            <a:pPr/>
          </a:p>
        </p:txBody>
      </p:sp>
      <p:sp>
        <p:nvSpPr>
          <p:cNvPr id="143" name="Shape 1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lvl1pPr>
              <a:lnSpc>
                <a:spcPct val="115000"/>
              </a:lnSpc>
              <a:spcBef>
                <a:spcPts val="1600"/>
              </a:spcBef>
              <a:defRPr sz="1800"/>
            </a:lvl1pPr>
          </a:lstStyle>
          <a:p>
            <a:pPr/>
            <a:r>
              <a:t>data[data &lt; 10 and data &gt; 5]  fails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A3990"/>
        </a:solidFill>
      </p:bgPr>
    </p:bg>
    <p:spTree>
      <p:nvGrpSpPr>
        <p:cNvPr id="1" name=""/>
        <p:cNvGrpSpPr/>
        <p:nvPr/>
      </p:nvGrpSpPr>
      <p:grpSpPr>
        <a:xfrm>
          <a:off x="0" y="0"/>
          <a:ext cx="0" cy="0"/>
          <a:chOff x="0" y="0"/>
          <a:chExt cx="0" cy="0"/>
        </a:xfrm>
      </p:grpSpPr>
      <p:grpSp>
        <p:nvGrpSpPr>
          <p:cNvPr id="20" name="Google Shape;10;p2"/>
          <p:cNvGrpSpPr/>
          <p:nvPr/>
        </p:nvGrpSpPr>
        <p:grpSpPr>
          <a:xfrm>
            <a:off x="6098377" y="3"/>
            <a:ext cx="3045627" cy="2030574"/>
            <a:chOff x="-1" y="0"/>
            <a:chExt cx="3045626" cy="2030573"/>
          </a:xfrm>
        </p:grpSpPr>
        <p:sp>
          <p:nvSpPr>
            <p:cNvPr id="15" name="Google Shape;11;p2"/>
            <p:cNvSpPr/>
            <p:nvPr/>
          </p:nvSpPr>
          <p:spPr>
            <a:xfrm>
              <a:off x="2030424" y="10"/>
              <a:ext cx="1015202" cy="10152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6" name="Google Shape;12;p2"/>
            <p:cNvSpPr/>
            <p:nvPr/>
          </p:nvSpPr>
          <p:spPr>
            <a:xfrm flipH="1">
              <a:off x="1015084" y="-1"/>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7" name="Google Shape;13;p2"/>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8" name="Google Shape;14;p2"/>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9" name="Google Shape;15;p2"/>
            <p:cNvSpPr/>
            <p:nvPr/>
          </p:nvSpPr>
          <p:spPr>
            <a:xfrm rot="10800000">
              <a:off x="2030410" y="1015369"/>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grpSp>
      <p:sp>
        <p:nvSpPr>
          <p:cNvPr id="21" name="Title Text"/>
          <p:cNvSpPr txBox="1"/>
          <p:nvPr>
            <p:ph type="title"/>
          </p:nvPr>
        </p:nvSpPr>
        <p:spPr>
          <a:xfrm>
            <a:off x="598100" y="1775222"/>
            <a:ext cx="8222100" cy="838802"/>
          </a:xfrm>
          <a:prstGeom prst="rect">
            <a:avLst/>
          </a:prstGeom>
        </p:spPr>
        <p:txBody>
          <a:bodyPr anchor="b"/>
          <a:lstStyle>
            <a:lvl1pPr>
              <a:defRPr sz="4200">
                <a:solidFill>
                  <a:srgbClr val="FFFFFF"/>
                </a:solidFill>
                <a:latin typeface="Open Sans"/>
                <a:ea typeface="Open Sans"/>
                <a:cs typeface="Open Sans"/>
                <a:sym typeface="Open Sans"/>
              </a:defRPr>
            </a:lvl1pPr>
          </a:lstStyle>
          <a:p>
            <a:pPr/>
            <a:r>
              <a:t>Title Text</a:t>
            </a:r>
          </a:p>
        </p:txBody>
      </p:sp>
      <p:sp>
        <p:nvSpPr>
          <p:cNvPr id="22" name="Body Level One…"/>
          <p:cNvSpPr txBox="1"/>
          <p:nvPr>
            <p:ph type="body" sz="quarter" idx="1"/>
          </p:nvPr>
        </p:nvSpPr>
        <p:spPr>
          <a:xfrm>
            <a:off x="598088" y="2715911"/>
            <a:ext cx="8222100" cy="432902"/>
          </a:xfrm>
          <a:prstGeom prst="rect">
            <a:avLst/>
          </a:prstGeom>
        </p:spPr>
        <p:txBody>
          <a:bodyPr/>
          <a:lstStyle>
            <a:lvl1pPr marL="228600" indent="-114300">
              <a:lnSpc>
                <a:spcPct val="100000"/>
              </a:lnSpc>
              <a:buClrTx/>
              <a:buSzTx/>
              <a:buFontTx/>
              <a:buNone/>
              <a:defRPr sz="2100">
                <a:solidFill>
                  <a:srgbClr val="FFFFFF"/>
                </a:solidFill>
              </a:defRPr>
            </a:lvl1pPr>
            <a:lvl2pPr marL="228600" indent="114300">
              <a:lnSpc>
                <a:spcPct val="100000"/>
              </a:lnSpc>
              <a:buClrTx/>
              <a:buSzTx/>
              <a:buFontTx/>
              <a:buNone/>
              <a:defRPr sz="2100">
                <a:solidFill>
                  <a:srgbClr val="FFFFFF"/>
                </a:solidFill>
              </a:defRPr>
            </a:lvl2pPr>
            <a:lvl3pPr marL="228600" indent="114300">
              <a:lnSpc>
                <a:spcPct val="100000"/>
              </a:lnSpc>
              <a:buClrTx/>
              <a:buSzTx/>
              <a:buFontTx/>
              <a:buNone/>
              <a:defRPr sz="2100">
                <a:solidFill>
                  <a:srgbClr val="FFFFFF"/>
                </a:solidFill>
              </a:defRPr>
            </a:lvl3pPr>
            <a:lvl4pPr marL="228600" indent="114300">
              <a:lnSpc>
                <a:spcPct val="100000"/>
              </a:lnSpc>
              <a:buClrTx/>
              <a:buSzTx/>
              <a:buFontTx/>
              <a:buNone/>
              <a:defRPr sz="2100">
                <a:solidFill>
                  <a:srgbClr val="FFFFFF"/>
                </a:solidFill>
              </a:defRPr>
            </a:lvl4pPr>
            <a:lvl5pPr marL="228600" indent="114300">
              <a:lnSpc>
                <a:spcPct val="100000"/>
              </a:lnSpc>
              <a:buClrTx/>
              <a:buSzTx/>
              <a:buFontTx/>
              <a:buNone/>
              <a:defRPr sz="2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8668351" y="4667666"/>
            <a:ext cx="340781"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2A3990"/>
        </a:solidFill>
      </p:bgPr>
    </p:bg>
    <p:spTree>
      <p:nvGrpSpPr>
        <p:cNvPr id="1" name=""/>
        <p:cNvGrpSpPr/>
        <p:nvPr/>
      </p:nvGrpSpPr>
      <p:grpSpPr>
        <a:xfrm>
          <a:off x="0" y="0"/>
          <a:ext cx="0" cy="0"/>
          <a:chOff x="0" y="0"/>
          <a:chExt cx="0" cy="0"/>
        </a:xfrm>
      </p:grpSpPr>
      <p:grpSp>
        <p:nvGrpSpPr>
          <p:cNvPr id="117" name="Google Shape;70;p11"/>
          <p:cNvGrpSpPr/>
          <p:nvPr/>
        </p:nvGrpSpPr>
        <p:grpSpPr>
          <a:xfrm>
            <a:off x="6098377" y="3"/>
            <a:ext cx="3045627" cy="2030574"/>
            <a:chOff x="-1" y="0"/>
            <a:chExt cx="3045626" cy="2030573"/>
          </a:xfrm>
        </p:grpSpPr>
        <p:sp>
          <p:nvSpPr>
            <p:cNvPr id="112" name="Google Shape;71;p11"/>
            <p:cNvSpPr/>
            <p:nvPr/>
          </p:nvSpPr>
          <p:spPr>
            <a:xfrm>
              <a:off x="2030424" y="10"/>
              <a:ext cx="1015202" cy="10152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13" name="Google Shape;72;p11"/>
            <p:cNvSpPr/>
            <p:nvPr/>
          </p:nvSpPr>
          <p:spPr>
            <a:xfrm flipH="1">
              <a:off x="1015084" y="-1"/>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14" name="Google Shape;73;p11"/>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15" name="Google Shape;74;p11"/>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16" name="Google Shape;75;p11"/>
            <p:cNvSpPr/>
            <p:nvPr/>
          </p:nvSpPr>
          <p:spPr>
            <a:xfrm rot="10800000">
              <a:off x="2030410" y="1015369"/>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grpSp>
      <p:sp>
        <p:nvSpPr>
          <p:cNvPr id="118" name="Title Text"/>
          <p:cNvSpPr txBox="1"/>
          <p:nvPr>
            <p:ph type="title"/>
          </p:nvPr>
        </p:nvSpPr>
        <p:spPr>
          <a:xfrm>
            <a:off x="311698" y="1256049"/>
            <a:ext cx="8520603" cy="2030703"/>
          </a:xfrm>
          <a:prstGeom prst="rect">
            <a:avLst/>
          </a:prstGeom>
        </p:spPr>
        <p:txBody>
          <a:bodyPr anchor="b"/>
          <a:lstStyle>
            <a:lvl1pPr algn="ctr">
              <a:defRPr sz="12000">
                <a:solidFill>
                  <a:srgbClr val="FFFFFF"/>
                </a:solidFill>
                <a:latin typeface="Open Sans"/>
                <a:ea typeface="Open Sans"/>
                <a:cs typeface="Open Sans"/>
                <a:sym typeface="Open Sans"/>
              </a:defRPr>
            </a:lvl1pPr>
          </a:lstStyle>
          <a:p>
            <a:pPr/>
            <a:r>
              <a:t>Title Text</a:t>
            </a:r>
          </a:p>
        </p:txBody>
      </p:sp>
      <p:sp>
        <p:nvSpPr>
          <p:cNvPr id="119" name="Body Level One…"/>
          <p:cNvSpPr txBox="1"/>
          <p:nvPr>
            <p:ph type="body" sz="half" idx="1"/>
          </p:nvPr>
        </p:nvSpPr>
        <p:spPr>
          <a:xfrm>
            <a:off x="311698" y="3369224"/>
            <a:ext cx="8520603" cy="1281902"/>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8668351" y="4667666"/>
            <a:ext cx="340781"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127" name="Slide Number"/>
          <p:cNvSpPr txBox="1"/>
          <p:nvPr>
            <p:ph type="sldNum" sz="quarter" idx="2"/>
          </p:nvPr>
        </p:nvSpPr>
        <p:spPr>
          <a:xfrm>
            <a:off x="8668351" y="4667666"/>
            <a:ext cx="340781" cy="360649"/>
          </a:xfrm>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bg>
      <p:bgPr>
        <a:solidFill>
          <a:srgbClr val="FFFFFF"/>
        </a:solidFill>
      </p:bgPr>
    </p:bg>
    <p:spTree>
      <p:nvGrpSpPr>
        <p:cNvPr id="1" name=""/>
        <p:cNvGrpSpPr/>
        <p:nvPr/>
      </p:nvGrpSpPr>
      <p:grpSpPr>
        <a:xfrm>
          <a:off x="0" y="0"/>
          <a:ext cx="0" cy="0"/>
          <a:chOff x="0" y="0"/>
          <a:chExt cx="0" cy="0"/>
        </a:xfrm>
      </p:grpSpPr>
      <p:sp>
        <p:nvSpPr>
          <p:cNvPr id="134" name="Title Text"/>
          <p:cNvSpPr txBox="1"/>
          <p:nvPr>
            <p:ph type="title"/>
          </p:nvPr>
        </p:nvSpPr>
        <p:spPr>
          <a:xfrm>
            <a:off x="457200" y="205978"/>
            <a:ext cx="8229600" cy="857400"/>
          </a:xfrm>
          <a:prstGeom prst="rect">
            <a:avLst/>
          </a:prstGeom>
        </p:spPr>
        <p:txBody>
          <a:bodyPr anchor="ctr"/>
          <a:lstStyle>
            <a:lvl1pPr algn="ctr">
              <a:defRPr sz="4400">
                <a:solidFill>
                  <a:srgbClr val="2A3990"/>
                </a:solidFill>
                <a:latin typeface="Open Sans"/>
                <a:ea typeface="Open Sans"/>
                <a:cs typeface="Open Sans"/>
                <a:sym typeface="Open Sans"/>
              </a:defRPr>
            </a:lvl1pPr>
          </a:lstStyle>
          <a:p>
            <a:pPr/>
            <a:r>
              <a:t>Title Text</a:t>
            </a:r>
          </a:p>
        </p:txBody>
      </p:sp>
      <p:sp>
        <p:nvSpPr>
          <p:cNvPr id="135" name="Body Level One…"/>
          <p:cNvSpPr txBox="1"/>
          <p:nvPr>
            <p:ph type="body" idx="1"/>
          </p:nvPr>
        </p:nvSpPr>
        <p:spPr>
          <a:xfrm>
            <a:off x="457200" y="1200150"/>
            <a:ext cx="8229600" cy="3394501"/>
          </a:xfrm>
          <a:prstGeom prst="rect">
            <a:avLst/>
          </a:prstGeom>
        </p:spPr>
        <p:txBody>
          <a:bodyPr/>
          <a:lstStyle>
            <a:lvl1pPr indent="-431800">
              <a:spcBef>
                <a:spcPts val="600"/>
              </a:spcBef>
              <a:buClr>
                <a:srgbClr val="2A3990"/>
              </a:buClr>
              <a:buSzPts val="3200"/>
              <a:buFont typeface="Arial"/>
              <a:buChar char="•"/>
              <a:defRPr sz="3200">
                <a:solidFill>
                  <a:srgbClr val="2A3990"/>
                </a:solidFill>
              </a:defRPr>
            </a:lvl1pPr>
            <a:lvl2pPr marL="972457" indent="-464457">
              <a:spcBef>
                <a:spcPts val="600"/>
              </a:spcBef>
              <a:buClr>
                <a:srgbClr val="2A3990"/>
              </a:buClr>
              <a:buSzPts val="3200"/>
              <a:buFont typeface="Arial"/>
              <a:buChar char="–"/>
              <a:defRPr sz="3200">
                <a:solidFill>
                  <a:srgbClr val="2A3990"/>
                </a:solidFill>
              </a:defRPr>
            </a:lvl2pPr>
            <a:lvl3pPr marL="1498600" indent="-508000">
              <a:spcBef>
                <a:spcPts val="600"/>
              </a:spcBef>
              <a:buClr>
                <a:srgbClr val="2A3990"/>
              </a:buClr>
              <a:buSzPts val="3200"/>
              <a:buFont typeface="Arial"/>
              <a:buChar char="•"/>
              <a:defRPr sz="3200">
                <a:solidFill>
                  <a:srgbClr val="2A3990"/>
                </a:solidFill>
              </a:defRPr>
            </a:lvl3pPr>
            <a:lvl4pPr marL="2042160" indent="-568960">
              <a:spcBef>
                <a:spcPts val="600"/>
              </a:spcBef>
              <a:buClr>
                <a:srgbClr val="2A3990"/>
              </a:buClr>
              <a:buSzPts val="3200"/>
              <a:buFont typeface="Arial"/>
              <a:buChar char="–"/>
              <a:defRPr sz="3200">
                <a:solidFill>
                  <a:srgbClr val="2A3990"/>
                </a:solidFill>
              </a:defRPr>
            </a:lvl4pPr>
            <a:lvl5pPr marL="2499360" indent="-568960">
              <a:spcBef>
                <a:spcPts val="600"/>
              </a:spcBef>
              <a:buClr>
                <a:srgbClr val="2A3990"/>
              </a:buClr>
              <a:buSzPts val="3200"/>
              <a:buFont typeface="Arial"/>
              <a:buChar char="»"/>
              <a:defRPr sz="3200">
                <a:solidFill>
                  <a:srgbClr val="2A3990"/>
                </a:solidFill>
              </a:defRPr>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xfrm>
            <a:off x="8408423" y="4750564"/>
            <a:ext cx="278377" cy="307299"/>
          </a:xfrm>
          <a:prstGeom prst="rect">
            <a:avLst/>
          </a:prstGeom>
        </p:spPr>
        <p:txBody>
          <a:bodyPr lIns="45699" tIns="45699" rIns="45699" bIns="45699"/>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2A3990"/>
        </a:solidFill>
      </p:bgPr>
    </p:bg>
    <p:spTree>
      <p:nvGrpSpPr>
        <p:cNvPr id="1" name=""/>
        <p:cNvGrpSpPr/>
        <p:nvPr/>
      </p:nvGrpSpPr>
      <p:grpSpPr>
        <a:xfrm>
          <a:off x="0" y="0"/>
          <a:ext cx="0" cy="0"/>
          <a:chOff x="0" y="0"/>
          <a:chExt cx="0" cy="0"/>
        </a:xfrm>
      </p:grpSpPr>
      <p:grpSp>
        <p:nvGrpSpPr>
          <p:cNvPr id="35" name="Google Shape;20;p3"/>
          <p:cNvGrpSpPr/>
          <p:nvPr/>
        </p:nvGrpSpPr>
        <p:grpSpPr>
          <a:xfrm>
            <a:off x="6098377" y="3"/>
            <a:ext cx="3045627" cy="2030574"/>
            <a:chOff x="-1" y="0"/>
            <a:chExt cx="3045626" cy="2030573"/>
          </a:xfrm>
        </p:grpSpPr>
        <p:sp>
          <p:nvSpPr>
            <p:cNvPr id="30" name="Google Shape;21;p3"/>
            <p:cNvSpPr/>
            <p:nvPr/>
          </p:nvSpPr>
          <p:spPr>
            <a:xfrm>
              <a:off x="2030424" y="10"/>
              <a:ext cx="1015202" cy="10152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31" name="Google Shape;22;p3"/>
            <p:cNvSpPr/>
            <p:nvPr/>
          </p:nvSpPr>
          <p:spPr>
            <a:xfrm flipH="1">
              <a:off x="1015084" y="-1"/>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32" name="Google Shape;23;p3"/>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33" name="Google Shape;24;p3"/>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34" name="Google Shape;25;p3"/>
            <p:cNvSpPr/>
            <p:nvPr/>
          </p:nvSpPr>
          <p:spPr>
            <a:xfrm rot="10800000">
              <a:off x="2030410" y="1015369"/>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grpSp>
      <p:sp>
        <p:nvSpPr>
          <p:cNvPr id="36" name="Title Text"/>
          <p:cNvSpPr txBox="1"/>
          <p:nvPr>
            <p:ph type="title"/>
          </p:nvPr>
        </p:nvSpPr>
        <p:spPr>
          <a:xfrm>
            <a:off x="598100" y="2152345"/>
            <a:ext cx="8222100" cy="838802"/>
          </a:xfrm>
          <a:prstGeom prst="rect">
            <a:avLst/>
          </a:prstGeom>
        </p:spPr>
        <p:txBody>
          <a:bodyPr anchor="ctr"/>
          <a:lstStyle>
            <a:lvl1pPr>
              <a:defRPr sz="4200">
                <a:solidFill>
                  <a:srgbClr val="FFFFFF"/>
                </a:solidFill>
                <a:latin typeface="Open Sans"/>
                <a:ea typeface="Open Sans"/>
                <a:cs typeface="Open Sans"/>
                <a:sym typeface="Open Sans"/>
              </a:defRPr>
            </a:lvl1pPr>
          </a:lstStyle>
          <a:p>
            <a:pPr/>
            <a:r>
              <a:t>Title Text</a:t>
            </a:r>
          </a:p>
        </p:txBody>
      </p:sp>
      <p:sp>
        <p:nvSpPr>
          <p:cNvPr id="37" name="Slide Number"/>
          <p:cNvSpPr txBox="1"/>
          <p:nvPr>
            <p:ph type="sldNum" sz="quarter" idx="2"/>
          </p:nvPr>
        </p:nvSpPr>
        <p:spPr>
          <a:xfrm>
            <a:off x="8668351" y="4667666"/>
            <a:ext cx="340781"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53" name="Slide Number"/>
          <p:cNvSpPr txBox="1"/>
          <p:nvPr>
            <p:ph type="sldNum" sz="quarter" idx="2"/>
          </p:nvPr>
        </p:nvSpPr>
        <p:spPr>
          <a:xfrm>
            <a:off x="7512651" y="4638108"/>
            <a:ext cx="340781" cy="360649"/>
          </a:xfrm>
          <a:prstGeom prst="rect">
            <a:avLst/>
          </a:prstGeom>
        </p:spPr>
        <p:txBody>
          <a:bodyPr/>
          <a:lstStyle>
            <a:lvl1pPr>
              <a:defRPr>
                <a:solidFill>
                  <a:srgbClr val="F8F3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xfrm>
            <a:off x="311698" y="410000"/>
            <a:ext cx="8520603" cy="607802"/>
          </a:xfrm>
          <a:prstGeom prst="rect">
            <a:avLst/>
          </a:prstGeom>
        </p:spPr>
        <p:txBody>
          <a:bodyPr/>
          <a:lstStyle>
            <a:lvl1pPr>
              <a:defRPr>
                <a:solidFill>
                  <a:srgbClr val="2A3990"/>
                </a:solidFill>
                <a:latin typeface="Open Sans"/>
                <a:ea typeface="Open Sans"/>
                <a:cs typeface="Open Sans"/>
                <a:sym typeface="Open Sans"/>
              </a:defRPr>
            </a:lvl1pPr>
          </a:lstStyle>
          <a:p>
            <a:pPr/>
            <a:r>
              <a:t>Title Text</a:t>
            </a:r>
          </a:p>
        </p:txBody>
      </p:sp>
      <p:sp>
        <p:nvSpPr>
          <p:cNvPr id="61" name="Rectangle"/>
          <p:cNvSpPr/>
          <p:nvPr/>
        </p:nvSpPr>
        <p:spPr>
          <a:xfrm>
            <a:off x="-655" y="4533900"/>
            <a:ext cx="9145310" cy="607801"/>
          </a:xfrm>
          <a:prstGeom prst="rect">
            <a:avLst/>
          </a:prstGeom>
          <a:solidFill>
            <a:srgbClr val="003262"/>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62" name="ucberkeleyLogo2-white.png" descr="ucberkeleyLogo2-white.png"/>
          <p:cNvPicPr>
            <a:picLocks noChangeAspect="1"/>
          </p:cNvPicPr>
          <p:nvPr/>
        </p:nvPicPr>
        <p:blipFill>
          <a:blip r:embed="rId2">
            <a:extLst/>
          </a:blip>
          <a:stretch>
            <a:fillRect/>
          </a:stretch>
        </p:blipFill>
        <p:spPr>
          <a:xfrm>
            <a:off x="169333" y="4621350"/>
            <a:ext cx="1204352" cy="432901"/>
          </a:xfrm>
          <a:prstGeom prst="rect">
            <a:avLst/>
          </a:prstGeom>
          <a:ln w="12700">
            <a:miter lim="400000"/>
          </a:ln>
        </p:spPr>
      </p:pic>
      <p:sp>
        <p:nvSpPr>
          <p:cNvPr id="63" name="W200 Python"/>
          <p:cNvSpPr txBox="1"/>
          <p:nvPr/>
        </p:nvSpPr>
        <p:spPr>
          <a:xfrm>
            <a:off x="7996708" y="4729850"/>
            <a:ext cx="1000736" cy="1771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F8F3CB"/>
                </a:solidFill>
                <a:latin typeface="Freight Sans Medium"/>
                <a:ea typeface="Freight Sans Medium"/>
                <a:cs typeface="Freight Sans Medium"/>
                <a:sym typeface="Freight Sans Medium"/>
              </a:defRPr>
            </a:lvl1pPr>
          </a:lstStyle>
          <a:p>
            <a:pPr/>
            <a:r>
              <a:t>W200 Python</a:t>
            </a:r>
          </a:p>
        </p:txBody>
      </p:sp>
      <p:sp>
        <p:nvSpPr>
          <p:cNvPr id="64" name="Slide Number"/>
          <p:cNvSpPr txBox="1"/>
          <p:nvPr>
            <p:ph type="sldNum" sz="quarter" idx="2"/>
          </p:nvPr>
        </p:nvSpPr>
        <p:spPr>
          <a:xfrm>
            <a:off x="7538051" y="4638108"/>
            <a:ext cx="340781" cy="360649"/>
          </a:xfrm>
          <a:prstGeom prst="rect">
            <a:avLst/>
          </a:prstGeom>
        </p:spPr>
        <p:txBody>
          <a:bodyPr/>
          <a:lstStyle>
            <a:lvl1pPr>
              <a:defRPr>
                <a:solidFill>
                  <a:srgbClr val="F8F3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71" name="Slide Number"/>
          <p:cNvSpPr txBox="1"/>
          <p:nvPr>
            <p:ph type="sldNum" sz="quarter" idx="2"/>
          </p:nvPr>
        </p:nvSpPr>
        <p:spPr>
          <a:xfrm>
            <a:off x="7411051" y="4657476"/>
            <a:ext cx="340781" cy="360649"/>
          </a:xfrm>
          <a:prstGeom prst="rect">
            <a:avLst/>
          </a:prstGeom>
        </p:spPr>
        <p:txBody>
          <a:bodyPr/>
          <a:lstStyle>
            <a:lvl1pPr>
              <a:defRPr>
                <a:solidFill>
                  <a:srgbClr val="F8F3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chemeClr val="accent4"/>
        </a:solidFill>
      </p:bgPr>
    </p:bg>
    <p:spTree>
      <p:nvGrpSpPr>
        <p:cNvPr id="1" name=""/>
        <p:cNvGrpSpPr/>
        <p:nvPr/>
      </p:nvGrpSpPr>
      <p:grpSpPr>
        <a:xfrm>
          <a:off x="0" y="0"/>
          <a:ext cx="0" cy="0"/>
          <a:chOff x="0" y="0"/>
          <a:chExt cx="0" cy="0"/>
        </a:xfrm>
      </p:grpSpPr>
      <p:grpSp>
        <p:nvGrpSpPr>
          <p:cNvPr id="83" name="Google Shape;51;p8"/>
          <p:cNvGrpSpPr/>
          <p:nvPr/>
        </p:nvGrpSpPr>
        <p:grpSpPr>
          <a:xfrm>
            <a:off x="6098377" y="3"/>
            <a:ext cx="3045627" cy="2030574"/>
            <a:chOff x="-1" y="0"/>
            <a:chExt cx="3045626" cy="2030573"/>
          </a:xfrm>
        </p:grpSpPr>
        <p:sp>
          <p:nvSpPr>
            <p:cNvPr id="78" name="Google Shape;52;p8"/>
            <p:cNvSpPr/>
            <p:nvPr/>
          </p:nvSpPr>
          <p:spPr>
            <a:xfrm>
              <a:off x="2030424" y="10"/>
              <a:ext cx="1015202" cy="1015203"/>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79" name="Google Shape;53;p8"/>
            <p:cNvSpPr/>
            <p:nvPr/>
          </p:nvSpPr>
          <p:spPr>
            <a:xfrm flipH="1">
              <a:off x="1015084" y="-1"/>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80" name="Google Shape;54;p8"/>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81" name="Google Shape;55;p8"/>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82" name="Google Shape;56;p8"/>
            <p:cNvSpPr/>
            <p:nvPr/>
          </p:nvSpPr>
          <p:spPr>
            <a:xfrm rot="10800000">
              <a:off x="2030410" y="1015369"/>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grpSp>
      <p:sp>
        <p:nvSpPr>
          <p:cNvPr id="84" name="Title Text"/>
          <p:cNvSpPr txBox="1"/>
          <p:nvPr>
            <p:ph type="title"/>
          </p:nvPr>
        </p:nvSpPr>
        <p:spPr>
          <a:xfrm>
            <a:off x="490250" y="526348"/>
            <a:ext cx="5618701" cy="4090803"/>
          </a:xfrm>
          <a:prstGeom prst="rect">
            <a:avLst/>
          </a:prstGeom>
        </p:spPr>
        <p:txBody>
          <a:bodyPr anchor="ctr"/>
          <a:lstStyle>
            <a:lvl1pPr>
              <a:defRPr sz="4800">
                <a:solidFill>
                  <a:srgbClr val="FFFFFF"/>
                </a:solidFill>
                <a:latin typeface="Open Sans"/>
                <a:ea typeface="Open Sans"/>
                <a:cs typeface="Open Sans"/>
                <a:sym typeface="Open Sans"/>
              </a:defRPr>
            </a:lvl1pPr>
          </a:lstStyle>
          <a:p>
            <a:pPr/>
            <a:r>
              <a:t>Title Text</a:t>
            </a:r>
          </a:p>
        </p:txBody>
      </p:sp>
      <p:sp>
        <p:nvSpPr>
          <p:cNvPr id="85" name="Slide Number"/>
          <p:cNvSpPr txBox="1"/>
          <p:nvPr>
            <p:ph type="sldNum" sz="quarter" idx="2"/>
          </p:nvPr>
        </p:nvSpPr>
        <p:spPr>
          <a:xfrm>
            <a:off x="8668351" y="4667666"/>
            <a:ext cx="340781"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FFFFFF"/>
        </a:solidFill>
      </p:bgPr>
    </p:bg>
    <p:spTree>
      <p:nvGrpSpPr>
        <p:cNvPr id="1" name=""/>
        <p:cNvGrpSpPr/>
        <p:nvPr/>
      </p:nvGrpSpPr>
      <p:grpSpPr>
        <a:xfrm>
          <a:off x="0" y="0"/>
          <a:ext cx="0" cy="0"/>
          <a:chOff x="0" y="0"/>
          <a:chExt cx="0" cy="0"/>
        </a:xfrm>
      </p:grpSpPr>
      <p:sp>
        <p:nvSpPr>
          <p:cNvPr id="92" name="Google Shape;60;p9"/>
          <p:cNvSpPr/>
          <p:nvPr/>
        </p:nvSpPr>
        <p:spPr>
          <a:xfrm>
            <a:off x="4572000" y="-176"/>
            <a:ext cx="4572000" cy="5143503"/>
          </a:xfrm>
          <a:prstGeom prst="rect">
            <a:avLst/>
          </a:prstGeom>
          <a:solidFill>
            <a:srgbClr val="2A3990"/>
          </a:solidFill>
          <a:ln w="12700">
            <a:miter lim="400000"/>
          </a:ln>
        </p:spPr>
        <p:txBody>
          <a:bodyPr lIns="0" tIns="0" rIns="0" bIns="0" anchor="ctr"/>
          <a:lstStyle/>
          <a:p>
            <a:pPr>
              <a:defRPr>
                <a:solidFill>
                  <a:srgbClr val="000000"/>
                </a:solidFill>
                <a:latin typeface="+mj-lt"/>
                <a:ea typeface="+mj-ea"/>
                <a:cs typeface="+mj-cs"/>
                <a:sym typeface="Arial"/>
              </a:defRPr>
            </a:pPr>
          </a:p>
        </p:txBody>
      </p:sp>
      <p:sp>
        <p:nvSpPr>
          <p:cNvPr id="93" name="Google Shape;61;p9"/>
          <p:cNvSpPr/>
          <p:nvPr/>
        </p:nvSpPr>
        <p:spPr>
          <a:xfrm>
            <a:off x="5029675" y="4495500"/>
            <a:ext cx="468302" cy="2"/>
          </a:xfrm>
          <a:prstGeom prst="line">
            <a:avLst/>
          </a:prstGeom>
          <a:ln w="19050">
            <a:solidFill>
              <a:srgbClr val="FFFFFF"/>
            </a:solidFill>
          </a:ln>
        </p:spPr>
        <p:txBody>
          <a:bodyPr lIns="45718" tIns="45718" rIns="45718" bIns="45718"/>
          <a:lstStyle/>
          <a:p>
            <a:pPr/>
          </a:p>
        </p:txBody>
      </p:sp>
      <p:sp>
        <p:nvSpPr>
          <p:cNvPr id="94" name="Title Text"/>
          <p:cNvSpPr txBox="1"/>
          <p:nvPr>
            <p:ph type="title"/>
          </p:nvPr>
        </p:nvSpPr>
        <p:spPr>
          <a:xfrm>
            <a:off x="265500" y="1151099"/>
            <a:ext cx="4045200" cy="1564503"/>
          </a:xfrm>
          <a:prstGeom prst="rect">
            <a:avLst/>
          </a:prstGeom>
        </p:spPr>
        <p:txBody>
          <a:bodyPr anchor="b"/>
          <a:lstStyle>
            <a:lvl1pPr algn="ctr">
              <a:defRPr sz="4200">
                <a:solidFill>
                  <a:srgbClr val="2A3990"/>
                </a:solidFill>
                <a:latin typeface="Open Sans"/>
                <a:ea typeface="Open Sans"/>
                <a:cs typeface="Open Sans"/>
                <a:sym typeface="Open Sans"/>
              </a:defRPr>
            </a:lvl1pPr>
          </a:lstStyle>
          <a:p>
            <a:pPr/>
            <a:r>
              <a:t>Title Text</a:t>
            </a:r>
          </a:p>
        </p:txBody>
      </p:sp>
      <p:sp>
        <p:nvSpPr>
          <p:cNvPr id="95" name="Body Level One…"/>
          <p:cNvSpPr txBox="1"/>
          <p:nvPr>
            <p:ph type="body" sz="quarter" idx="1"/>
          </p:nvPr>
        </p:nvSpPr>
        <p:spPr>
          <a:xfrm>
            <a:off x="265500" y="2768999"/>
            <a:ext cx="4045200" cy="1269302"/>
          </a:xfrm>
          <a:prstGeom prst="rect">
            <a:avLst/>
          </a:prstGeom>
        </p:spPr>
        <p:txBody>
          <a:bodyPr/>
          <a:lstStyle>
            <a:lvl1pPr marL="228600" indent="-114300" algn="ctr">
              <a:lnSpc>
                <a:spcPct val="100000"/>
              </a:lnSpc>
              <a:buClrTx/>
              <a:buSzTx/>
              <a:buFontTx/>
              <a:buNone/>
              <a:defRPr sz="2100">
                <a:solidFill>
                  <a:srgbClr val="434343"/>
                </a:solidFill>
              </a:defRPr>
            </a:lvl1pPr>
            <a:lvl2pPr marL="228600" indent="114300" algn="ctr">
              <a:lnSpc>
                <a:spcPct val="100000"/>
              </a:lnSpc>
              <a:buClrTx/>
              <a:buSzTx/>
              <a:buFontTx/>
              <a:buNone/>
              <a:defRPr sz="2100">
                <a:solidFill>
                  <a:srgbClr val="434343"/>
                </a:solidFill>
              </a:defRPr>
            </a:lvl2pPr>
            <a:lvl3pPr marL="228600" indent="114300" algn="ctr">
              <a:lnSpc>
                <a:spcPct val="100000"/>
              </a:lnSpc>
              <a:buClrTx/>
              <a:buSzTx/>
              <a:buFontTx/>
              <a:buNone/>
              <a:defRPr sz="2100">
                <a:solidFill>
                  <a:srgbClr val="434343"/>
                </a:solidFill>
              </a:defRPr>
            </a:lvl3pPr>
            <a:lvl4pPr marL="228600" indent="114300" algn="ctr">
              <a:lnSpc>
                <a:spcPct val="100000"/>
              </a:lnSpc>
              <a:buClrTx/>
              <a:buSzTx/>
              <a:buFontTx/>
              <a:buNone/>
              <a:defRPr sz="2100">
                <a:solidFill>
                  <a:srgbClr val="434343"/>
                </a:solidFill>
              </a:defRPr>
            </a:lvl4pPr>
            <a:lvl5pPr marL="228600" indent="114300" algn="ctr">
              <a:lnSpc>
                <a:spcPct val="100000"/>
              </a:lnSpc>
              <a:buClrTx/>
              <a:buSzTx/>
              <a:buFontTx/>
              <a:buNone/>
              <a:defRPr sz="2100">
                <a:solidFill>
                  <a:srgbClr val="434343"/>
                </a:solidFill>
              </a:defRPr>
            </a:lvl5pPr>
          </a:lstStyle>
          <a:p>
            <a:pPr/>
            <a:r>
              <a:t>Body Level One</a:t>
            </a:r>
          </a:p>
          <a:p>
            <a:pPr lvl="1"/>
            <a:r>
              <a:t>Body Level Two</a:t>
            </a:r>
          </a:p>
          <a:p>
            <a:pPr lvl="2"/>
            <a:r>
              <a:t>Body Level Three</a:t>
            </a:r>
          </a:p>
          <a:p>
            <a:pPr lvl="3"/>
            <a:r>
              <a:t>Body Level Four</a:t>
            </a:r>
          </a:p>
          <a:p>
            <a:pPr lvl="4"/>
            <a:r>
              <a:t>Body Level Five</a:t>
            </a:r>
          </a:p>
        </p:txBody>
      </p:sp>
      <p:sp>
        <p:nvSpPr>
          <p:cNvPr id="96" name="Google Shape;64;p9"/>
          <p:cNvSpPr txBox="1"/>
          <p:nvPr>
            <p:ph type="body" sz="half" idx="13"/>
          </p:nvPr>
        </p:nvSpPr>
        <p:spPr>
          <a:xfrm>
            <a:off x="4939500" y="724199"/>
            <a:ext cx="3837000" cy="3695102"/>
          </a:xfrm>
          <a:prstGeom prst="rect">
            <a:avLst/>
          </a:prstGeom>
        </p:spPr>
        <p:txBody>
          <a:bodyPr anchor="ctr"/>
          <a:lstStyle/>
          <a:p>
            <a:pPr>
              <a:defRPr>
                <a:solidFill>
                  <a:srgbClr val="434343"/>
                </a:solidFill>
              </a:defRPr>
            </a:pPr>
          </a:p>
        </p:txBody>
      </p:sp>
      <p:sp>
        <p:nvSpPr>
          <p:cNvPr id="97" name="Slide Number"/>
          <p:cNvSpPr txBox="1"/>
          <p:nvPr>
            <p:ph type="sldNum" sz="quarter" idx="2"/>
          </p:nvPr>
        </p:nvSpPr>
        <p:spPr>
          <a:xfrm>
            <a:off x="8668351" y="4667666"/>
            <a:ext cx="340781"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bg>
      <p:bgPr>
        <a:solidFill>
          <a:srgbClr val="FFFFFF"/>
        </a:solidFill>
      </p:bgPr>
    </p:bg>
    <p:spTree>
      <p:nvGrpSpPr>
        <p:cNvPr id="1" name=""/>
        <p:cNvGrpSpPr/>
        <p:nvPr/>
      </p:nvGrpSpPr>
      <p:grpSpPr>
        <a:xfrm>
          <a:off x="0" y="0"/>
          <a:ext cx="0" cy="0"/>
          <a:chOff x="0" y="0"/>
          <a:chExt cx="0" cy="0"/>
        </a:xfrm>
      </p:grpSpPr>
      <p:sp>
        <p:nvSpPr>
          <p:cNvPr id="104" name="Body Level One…"/>
          <p:cNvSpPr txBox="1"/>
          <p:nvPr>
            <p:ph type="body" sz="quarter" idx="1"/>
          </p:nvPr>
        </p:nvSpPr>
        <p:spPr>
          <a:xfrm>
            <a:off x="319499" y="4230575"/>
            <a:ext cx="5998803" cy="598802"/>
          </a:xfrm>
          <a:prstGeom prst="rect">
            <a:avLst/>
          </a:prstGeom>
        </p:spPr>
        <p:txBody>
          <a:bodyPr anchor="ctr"/>
          <a:lstStyle>
            <a:lvl1pPr marL="0" indent="228600">
              <a:lnSpc>
                <a:spcPct val="100000"/>
              </a:lnSpc>
              <a:buClrTx/>
              <a:buSzTx/>
              <a:buFontTx/>
              <a:buNone/>
              <a:defRPr>
                <a:solidFill>
                  <a:srgbClr val="434343"/>
                </a:solidFill>
              </a:defRPr>
            </a:lvl1pPr>
            <a:lvl2pPr>
              <a:lnSpc>
                <a:spcPct val="100000"/>
              </a:lnSpc>
              <a:buClrTx/>
              <a:buFontTx/>
              <a:defRPr>
                <a:solidFill>
                  <a:srgbClr val="434343"/>
                </a:solidFill>
              </a:defRPr>
            </a:lvl2pPr>
            <a:lvl3pPr>
              <a:lnSpc>
                <a:spcPct val="100000"/>
              </a:lnSpc>
              <a:buClrTx/>
              <a:buFontTx/>
              <a:defRPr>
                <a:solidFill>
                  <a:srgbClr val="434343"/>
                </a:solidFill>
              </a:defRPr>
            </a:lvl3pPr>
            <a:lvl4pPr>
              <a:lnSpc>
                <a:spcPct val="100000"/>
              </a:lnSpc>
              <a:buClrTx/>
              <a:buFontTx/>
              <a:defRPr>
                <a:solidFill>
                  <a:srgbClr val="434343"/>
                </a:solidFill>
              </a:defRPr>
            </a:lvl4pPr>
            <a:lvl5pPr>
              <a:lnSpc>
                <a:spcPct val="100000"/>
              </a:lnSpc>
              <a:buClrTx/>
              <a:buFontTx/>
              <a:defRPr>
                <a:solidFill>
                  <a:srgbClr val="434343"/>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xfrm>
            <a:off x="8668351" y="4667666"/>
            <a:ext cx="340781" cy="360649"/>
          </a:xfrm>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DDD5C7"/>
        </a:solidFill>
      </p:bgPr>
    </p:bg>
    <p:spTree>
      <p:nvGrpSpPr>
        <p:cNvPr id="1" name=""/>
        <p:cNvGrpSpPr/>
        <p:nvPr/>
      </p:nvGrpSpPr>
      <p:grpSpPr>
        <a:xfrm>
          <a:off x="0" y="0"/>
          <a:ext cx="0" cy="0"/>
          <a:chOff x="0" y="0"/>
          <a:chExt cx="0" cy="0"/>
        </a:xfrm>
      </p:grpSpPr>
      <p:sp>
        <p:nvSpPr>
          <p:cNvPr id="2" name="Title Text"/>
          <p:cNvSpPr txBox="1"/>
          <p:nvPr>
            <p:ph type="title"/>
          </p:nvPr>
        </p:nvSpPr>
        <p:spPr>
          <a:xfrm>
            <a:off x="311698" y="191058"/>
            <a:ext cx="8520603" cy="607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3" name="Body Level One…"/>
          <p:cNvSpPr txBox="1"/>
          <p:nvPr>
            <p:ph type="body" idx="1"/>
          </p:nvPr>
        </p:nvSpPr>
        <p:spPr>
          <a:xfrm>
            <a:off x="311699" y="902249"/>
            <a:ext cx="8520602" cy="352826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Rectangle"/>
          <p:cNvSpPr/>
          <p:nvPr/>
        </p:nvSpPr>
        <p:spPr>
          <a:xfrm>
            <a:off x="-655" y="4533900"/>
            <a:ext cx="9145310" cy="607801"/>
          </a:xfrm>
          <a:prstGeom prst="rect">
            <a:avLst/>
          </a:prstGeom>
          <a:solidFill>
            <a:srgbClr val="003262"/>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 name="W200-Python"/>
          <p:cNvSpPr txBox="1"/>
          <p:nvPr/>
        </p:nvSpPr>
        <p:spPr>
          <a:xfrm>
            <a:off x="11810251" y="4455928"/>
            <a:ext cx="1111937" cy="3252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a:solidFill>
                  <a:srgbClr val="DDD5C7"/>
                </a:solidFill>
                <a:latin typeface="FreightSans Pro"/>
                <a:ea typeface="FreightSans Pro"/>
                <a:cs typeface="FreightSans Pro"/>
                <a:sym typeface="FreightSans Pro"/>
              </a:defRPr>
            </a:lvl1pPr>
          </a:lstStyle>
          <a:p>
            <a:pPr/>
            <a:r>
              <a:t>W200-Python</a:t>
            </a:r>
          </a:p>
        </p:txBody>
      </p:sp>
      <p:pic>
        <p:nvPicPr>
          <p:cNvPr id="6" name="ucberkeleyLogo2-white.png" descr="ucberkeleyLogo2-white.png"/>
          <p:cNvPicPr>
            <a:picLocks noChangeAspect="1"/>
          </p:cNvPicPr>
          <p:nvPr/>
        </p:nvPicPr>
        <p:blipFill>
          <a:blip r:embed="rId2">
            <a:extLst/>
          </a:blip>
          <a:stretch>
            <a:fillRect/>
          </a:stretch>
        </p:blipFill>
        <p:spPr>
          <a:xfrm>
            <a:off x="169333" y="4621350"/>
            <a:ext cx="1204352" cy="432901"/>
          </a:xfrm>
          <a:prstGeom prst="rect">
            <a:avLst/>
          </a:prstGeom>
          <a:ln w="12700">
            <a:miter lim="400000"/>
          </a:ln>
        </p:spPr>
      </p:pic>
      <p:sp>
        <p:nvSpPr>
          <p:cNvPr id="7" name="W200 Python"/>
          <p:cNvSpPr txBox="1"/>
          <p:nvPr/>
        </p:nvSpPr>
        <p:spPr>
          <a:xfrm>
            <a:off x="7996708" y="4729850"/>
            <a:ext cx="1000736" cy="1771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F8F3CB"/>
                </a:solidFill>
                <a:latin typeface="Freight Sans Medium"/>
                <a:ea typeface="Freight Sans Medium"/>
                <a:cs typeface="Freight Sans Medium"/>
                <a:sym typeface="Freight Sans Medium"/>
              </a:defRPr>
            </a:lvl1pPr>
          </a:lstStyle>
          <a:p>
            <a:pPr/>
            <a:r>
              <a:t>W200 Python</a:t>
            </a:r>
          </a:p>
        </p:txBody>
      </p:sp>
      <p:sp>
        <p:nvSpPr>
          <p:cNvPr id="8" name="Slide Number"/>
          <p:cNvSpPr txBox="1"/>
          <p:nvPr>
            <p:ph type="sldNum" sz="quarter" idx="2"/>
          </p:nvPr>
        </p:nvSpPr>
        <p:spPr>
          <a:xfrm>
            <a:off x="7513886" y="4638108"/>
            <a:ext cx="340780" cy="360649"/>
          </a:xfrm>
          <a:prstGeom prst="rect">
            <a:avLst/>
          </a:prstGeom>
          <a:ln w="12700">
            <a:miter lim="400000"/>
          </a:ln>
        </p:spPr>
        <p:txBody>
          <a:bodyPr wrap="none" lIns="91423" tIns="91423" rIns="91423" bIns="91423" anchor="ctr">
            <a:spAutoFit/>
          </a:bodyPr>
          <a:lstStyle>
            <a:lvl1pPr algn="r">
              <a:defRPr sz="1000">
                <a:solidFill>
                  <a:srgbClr val="FFFFFF"/>
                </a:solidFill>
                <a:latin typeface="Open Sans"/>
                <a:ea typeface="Open Sans"/>
                <a:cs typeface="Open Sans"/>
                <a:sym typeface="Open Sans"/>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1pPr>
      <a:lvl2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2pPr>
      <a:lvl3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3pPr>
      <a:lvl4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4pPr>
      <a:lvl5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5pPr>
      <a:lvl6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6pPr>
      <a:lvl7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7pPr>
      <a:lvl8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8pPr>
      <a:lvl9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9pPr>
    </p:titleStyle>
    <p:bodyStyle>
      <a:lvl1pPr marL="457200" marR="0" indent="-342900"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1pPr>
      <a:lvl2pPr marL="1005114" marR="0" indent="-408213"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2pPr>
      <a:lvl3pPr marL="14623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3pPr>
      <a:lvl4pPr marL="19195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4pPr>
      <a:lvl5pPr marL="23767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5pPr>
      <a:lvl6pPr marL="28339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6pPr>
      <a:lvl7pPr marL="3291113"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7pPr>
      <a:lvl8pPr marL="3748313" marR="0" indent="-408213"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8pPr>
      <a:lvl9pPr marL="4205513" marR="0" indent="-408213"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UCB-INFO-PYTHON/assignments_upstream_fall18/blob/master/resources/Cheatsheets%20and%20tutorials/Numpy_Python_Cheat_Sheet.pdf" TargetMode="External"/><Relationship Id="rId3" Type="http://schemas.openxmlformats.org/officeDocument/2006/relationships/hyperlink" Target="https://github.com/UCB-INFO-PYTHON/assignments_upstream_fall18/blob/master/resources/Cheatsheets%20and%20tutorials/Pandas_Cheat_Sheet.pdf"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hyperlink" Target="https://docs.google.com/spreadsheets/d/1sVV7-4OHZ-EDNqkMJ55OPUfz_QLJ4LZNuZl-cRaxgV0/edit#gid=0"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MIDS-INFO-W18/assignments-upstream-spring18/tree/master/project_2" TargetMode="External"/><Relationship Id="rId3" Type="http://schemas.openxmlformats.org/officeDocument/2006/relationships/hyperlink" Target="https://docs.google.com/spreadsheets/d/1BK1E7BxYBo5eVU2Vq7N6vOaKiWkZ8tRKdSukUWAp4KM/edit#gid=0"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262"/>
        </a:solidFill>
      </p:bgPr>
    </p:bg>
    <p:spTree>
      <p:nvGrpSpPr>
        <p:cNvPr id="1" name=""/>
        <p:cNvGrpSpPr/>
        <p:nvPr/>
      </p:nvGrpSpPr>
      <p:grpSpPr>
        <a:xfrm>
          <a:off x="0" y="0"/>
          <a:ext cx="0" cy="0"/>
          <a:chOff x="0" y="0"/>
          <a:chExt cx="0" cy="0"/>
        </a:xfrm>
      </p:grpSpPr>
      <p:sp>
        <p:nvSpPr>
          <p:cNvPr id="145" name="Google Shape;91;p14"/>
          <p:cNvSpPr txBox="1"/>
          <p:nvPr>
            <p:ph type="ctrTitle"/>
          </p:nvPr>
        </p:nvSpPr>
        <p:spPr>
          <a:xfrm>
            <a:off x="598100" y="860821"/>
            <a:ext cx="8222099" cy="838800"/>
          </a:xfrm>
          <a:prstGeom prst="rect">
            <a:avLst/>
          </a:prstGeom>
        </p:spPr>
        <p:txBody>
          <a:bodyPr/>
          <a:lstStyle>
            <a:lvl1pPr defTabSz="822958">
              <a:defRPr sz="3700"/>
            </a:lvl1pPr>
          </a:lstStyle>
          <a:p>
            <a:pPr/>
            <a:r>
              <a:t>Class 11 - Pandas</a:t>
            </a:r>
          </a:p>
        </p:txBody>
      </p:sp>
      <p:sp>
        <p:nvSpPr>
          <p:cNvPr id="146" name="Google Shape;92;p14"/>
          <p:cNvSpPr txBox="1"/>
          <p:nvPr>
            <p:ph type="subTitle" sz="quarter" idx="1"/>
          </p:nvPr>
        </p:nvSpPr>
        <p:spPr>
          <a:xfrm>
            <a:off x="598088" y="2662163"/>
            <a:ext cx="8222099" cy="432900"/>
          </a:xfrm>
          <a:prstGeom prst="rect">
            <a:avLst/>
          </a:prstGeom>
        </p:spPr>
        <p:txBody>
          <a:bodyPr/>
          <a:lstStyle>
            <a:lvl1pPr marL="0" indent="0" defTabSz="630936">
              <a:defRPr sz="1400"/>
            </a:lvl1pPr>
          </a:lstStyle>
          <a:p>
            <a:pPr/>
            <a:r>
              <a:t>[w200] MIDS Python Course</a:t>
            </a:r>
          </a:p>
        </p:txBody>
      </p:sp>
      <p:grpSp>
        <p:nvGrpSpPr>
          <p:cNvPr id="149" name="Image"/>
          <p:cNvGrpSpPr/>
          <p:nvPr/>
        </p:nvGrpSpPr>
        <p:grpSpPr>
          <a:xfrm>
            <a:off x="4811120" y="904342"/>
            <a:ext cx="4579235" cy="3334817"/>
            <a:chOff x="0" y="0"/>
            <a:chExt cx="4579233" cy="3334815"/>
          </a:xfrm>
        </p:grpSpPr>
        <p:pic>
          <p:nvPicPr>
            <p:cNvPr id="147" name="Image" descr="Image"/>
            <p:cNvPicPr>
              <a:picLocks noChangeAspect="1"/>
            </p:cNvPicPr>
            <p:nvPr/>
          </p:nvPicPr>
          <p:blipFill>
            <a:blip r:embed="rId2">
              <a:extLst/>
            </a:blip>
            <a:stretch>
              <a:fillRect/>
            </a:stretch>
          </p:blipFill>
          <p:spPr>
            <a:xfrm rot="566536">
              <a:off x="256178" y="389593"/>
              <a:ext cx="4068961" cy="2543102"/>
            </a:xfrm>
            <a:prstGeom prst="rect">
              <a:avLst/>
            </a:prstGeom>
            <a:ln w="12700" cap="flat">
              <a:noFill/>
              <a:miter lim="400000"/>
            </a:ln>
            <a:effectLst/>
          </p:spPr>
        </p:pic>
        <p:pic>
          <p:nvPicPr>
            <p:cNvPr id="148" name="Image" descr="Image"/>
            <p:cNvPicPr>
              <a:picLocks noChangeAspect="1"/>
            </p:cNvPicPr>
            <p:nvPr/>
          </p:nvPicPr>
          <p:blipFill>
            <a:blip r:embed="rId3">
              <a:extLst/>
            </a:blip>
            <a:stretch>
              <a:fillRect/>
            </a:stretch>
          </p:blipFill>
          <p:spPr>
            <a:xfrm rot="566536">
              <a:off x="191637" y="326007"/>
              <a:ext cx="4195960" cy="2682802"/>
            </a:xfrm>
            <a:prstGeom prst="rect">
              <a:avLst/>
            </a:prstGeom>
            <a:ln w="12700" cap="flat">
              <a:noFill/>
              <a:miter lim="400000"/>
            </a:ln>
            <a:effectLst/>
          </p:spPr>
        </p:pic>
      </p:grpSp>
      <p:sp>
        <p:nvSpPr>
          <p:cNvPr id="150" name="Slide Number"/>
          <p:cNvSpPr txBox="1"/>
          <p:nvPr>
            <p:ph type="sldNum" sz="quarter" idx="4294967295"/>
          </p:nvPr>
        </p:nvSpPr>
        <p:spPr>
          <a:xfrm>
            <a:off x="8740967" y="4667666"/>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46;p23"/>
          <p:cNvSpPr txBox="1"/>
          <p:nvPr>
            <p:ph type="title"/>
          </p:nvPr>
        </p:nvSpPr>
        <p:spPr>
          <a:prstGeom prst="rect">
            <a:avLst/>
          </a:prstGeom>
        </p:spPr>
        <p:txBody>
          <a:bodyPr/>
          <a:lstStyle>
            <a:lvl1pPr>
              <a:defRPr b="1">
                <a:latin typeface="+mj-lt"/>
                <a:ea typeface="+mj-ea"/>
                <a:cs typeface="+mj-cs"/>
                <a:sym typeface="Arial"/>
              </a:defRPr>
            </a:lvl1pPr>
          </a:lstStyle>
          <a:p>
            <a:pPr/>
            <a:r>
              <a:t>Agenda</a:t>
            </a:r>
          </a:p>
        </p:txBody>
      </p:sp>
      <p:sp>
        <p:nvSpPr>
          <p:cNvPr id="194" name="Google Shape;147;p23"/>
          <p:cNvSpPr txBox="1"/>
          <p:nvPr>
            <p:ph type="body" idx="1"/>
          </p:nvPr>
        </p:nvSpPr>
        <p:spPr>
          <a:prstGeom prst="rect">
            <a:avLst/>
          </a:prstGeom>
        </p:spPr>
        <p:txBody>
          <a:bodyPr/>
          <a:lstStyle/>
          <a:p>
            <a:pPr marL="0" indent="0">
              <a:buSzTx/>
              <a:buNone/>
              <a:defRPr sz="2400">
                <a:solidFill>
                  <a:srgbClr val="999999"/>
                </a:solidFill>
              </a:defRPr>
            </a:pPr>
            <a:r>
              <a:t>Course Schedule</a:t>
            </a:r>
            <a:br/>
            <a:r>
              <a:t>Project 2 - Project Team Coordination (10 minutes)</a:t>
            </a:r>
            <a:br/>
            <a:r>
              <a:rPr>
                <a:solidFill>
                  <a:schemeClr val="accent3"/>
                </a:solidFill>
              </a:rPr>
              <a:t>Data Exploration and Analysis</a:t>
            </a:r>
            <a:br>
              <a:rPr>
                <a:solidFill>
                  <a:schemeClr val="accent3"/>
                </a:solidFill>
              </a:rPr>
            </a:br>
            <a:r>
              <a:rPr>
                <a:solidFill>
                  <a:srgbClr val="000000"/>
                </a:solidFill>
              </a:rPr>
              <a:t>Project 2 - Team Discussions (as time allows)</a:t>
            </a:r>
            <a:br>
              <a:rPr>
                <a:solidFill>
                  <a:srgbClr val="000000"/>
                </a:solidFill>
              </a:rPr>
            </a:br>
          </a:p>
        </p:txBody>
      </p:sp>
      <p:sp>
        <p:nvSpPr>
          <p:cNvPr id="1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52;p24"/>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Two Thoughts</a:t>
            </a:r>
          </a:p>
        </p:txBody>
      </p:sp>
      <p:sp>
        <p:nvSpPr>
          <p:cNvPr id="19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9" name="Google Shape;153;p24"/>
          <p:cNvSpPr txBox="1"/>
          <p:nvPr>
            <p:ph type="body" idx="4294967295"/>
          </p:nvPr>
        </p:nvSpPr>
        <p:spPr>
          <a:xfrm>
            <a:off x="311699" y="1229874"/>
            <a:ext cx="8520602" cy="3339002"/>
          </a:xfrm>
          <a:prstGeom prst="rect">
            <a:avLst/>
          </a:prstGeom>
        </p:spPr>
        <p:txBody>
          <a:bodyPr/>
          <a:lstStyle/>
          <a:p>
            <a:pPr marL="0" indent="0">
              <a:buSzTx/>
              <a:buNone/>
              <a:defRPr sz="2400">
                <a:solidFill>
                  <a:srgbClr val="404040"/>
                </a:solidFill>
              </a:defRPr>
            </a:pPr>
            <a:r>
              <a:t>Data Exploration Basics</a:t>
            </a:r>
          </a:p>
          <a:p>
            <a:pPr marL="0" indent="0">
              <a:spcBef>
                <a:spcPts val="1600"/>
              </a:spcBef>
              <a:buSzTx/>
              <a:buNone/>
              <a:defRPr sz="2400">
                <a:solidFill>
                  <a:srgbClr val="999999"/>
                </a:solidFill>
              </a:defRPr>
            </a:pPr>
            <a:r>
              <a:t>Data Analysis Basics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158;p25"/>
          <p:cNvSpPr txBox="1"/>
          <p:nvPr>
            <p:ph type="body" idx="4294967295"/>
          </p:nvPr>
        </p:nvSpPr>
        <p:spPr>
          <a:xfrm>
            <a:off x="311699" y="616573"/>
            <a:ext cx="8520602" cy="3910354"/>
          </a:xfrm>
          <a:prstGeom prst="rect">
            <a:avLst/>
          </a:prstGeom>
        </p:spPr>
        <p:txBody>
          <a:bodyPr/>
          <a:lstStyle/>
          <a:p>
            <a:pPr marL="0" indent="0" defTabSz="411479">
              <a:buSzTx/>
              <a:buNone/>
              <a:defRPr b="1" sz="1700">
                <a:solidFill>
                  <a:srgbClr val="434343"/>
                </a:solidFill>
              </a:defRPr>
            </a:pPr>
            <a:r>
              <a:t>Data </a:t>
            </a:r>
            <a:r>
              <a:rPr i="1"/>
              <a:t>Exploration</a:t>
            </a:r>
          </a:p>
          <a:p>
            <a:pPr marL="205738" indent="-142875" defTabSz="411479">
              <a:spcBef>
                <a:spcPts val="700"/>
              </a:spcBef>
              <a:buSzPts val="1700"/>
              <a:defRPr sz="1700">
                <a:solidFill>
                  <a:srgbClr val="434343"/>
                </a:solidFill>
              </a:defRPr>
            </a:pPr>
            <a:r>
              <a:t>Used to ensure data integrity (what is data integrity?)</a:t>
            </a:r>
          </a:p>
          <a:p>
            <a:pPr marL="205738" indent="-142875" defTabSz="411479">
              <a:buSzPts val="1700"/>
              <a:defRPr sz="1700">
                <a:solidFill>
                  <a:srgbClr val="434343"/>
                </a:solidFill>
              </a:defRPr>
            </a:pPr>
            <a:r>
              <a:t>Develop questions based on the variables you have</a:t>
            </a:r>
          </a:p>
          <a:p>
            <a:pPr marL="205738" indent="-142875" defTabSz="411479">
              <a:buSzPts val="1700"/>
              <a:defRPr sz="1700">
                <a:solidFill>
                  <a:srgbClr val="434343"/>
                </a:solidFill>
              </a:defRPr>
            </a:pPr>
            <a:r>
              <a:t>Try to break things (better now than in production!)</a:t>
            </a:r>
          </a:p>
          <a:p>
            <a:pPr marL="0" indent="0" defTabSz="411479">
              <a:spcBef>
                <a:spcPts val="700"/>
              </a:spcBef>
              <a:buSzTx/>
              <a:buNone/>
              <a:defRPr b="1" sz="1700">
                <a:solidFill>
                  <a:srgbClr val="434343"/>
                </a:solidFill>
              </a:defRPr>
            </a:pPr>
            <a:r>
              <a:t>Data </a:t>
            </a:r>
            <a:r>
              <a:rPr i="1"/>
              <a:t>Analysis</a:t>
            </a:r>
          </a:p>
          <a:p>
            <a:pPr marL="205738" indent="-142875" defTabSz="411479">
              <a:spcBef>
                <a:spcPts val="700"/>
              </a:spcBef>
              <a:buSzPts val="1700"/>
              <a:defRPr sz="1700">
                <a:solidFill>
                  <a:srgbClr val="434343"/>
                </a:solidFill>
              </a:defRPr>
            </a:pPr>
            <a:r>
              <a:t>Seeks to answer a research question or hypothesis</a:t>
            </a:r>
          </a:p>
          <a:p>
            <a:pPr marL="205738" indent="-142875" defTabSz="411479">
              <a:buSzPts val="1700"/>
              <a:defRPr sz="1700">
                <a:solidFill>
                  <a:srgbClr val="434343"/>
                </a:solidFill>
              </a:defRPr>
            </a:pPr>
            <a:r>
              <a:t>May involve complex math, modeling, statistics</a:t>
            </a:r>
          </a:p>
          <a:p>
            <a:pPr marL="205738" indent="-142875" defTabSz="411479">
              <a:buSzPts val="1700"/>
              <a:defRPr sz="1700">
                <a:solidFill>
                  <a:srgbClr val="434343"/>
                </a:solidFill>
              </a:defRPr>
            </a:pPr>
            <a:r>
              <a:t>More likely to combine multiple dataset</a:t>
            </a:r>
          </a:p>
          <a:p>
            <a:pPr marL="205738" indent="-142875" defTabSz="411479">
              <a:buSzPts val="1700"/>
              <a:defRPr sz="1700">
                <a:solidFill>
                  <a:srgbClr val="434343"/>
                </a:solidFill>
              </a:defRPr>
            </a:pPr>
            <a:r>
              <a:t>Collapse and group data in various ways</a:t>
            </a:r>
          </a:p>
          <a:p>
            <a:pPr marL="0" indent="0" defTabSz="411479">
              <a:spcBef>
                <a:spcPts val="700"/>
              </a:spcBef>
              <a:buSzTx/>
              <a:buNone/>
              <a:defRPr sz="1700">
                <a:solidFill>
                  <a:srgbClr val="434343"/>
                </a:solidFill>
              </a:defRPr>
            </a:pPr>
            <a:r>
              <a:t>Some functions are useful for both exploration and analysis!</a:t>
            </a:r>
          </a:p>
        </p:txBody>
      </p:sp>
      <p:sp>
        <p:nvSpPr>
          <p:cNvPr id="202" name="Google Shape;159;p25"/>
          <p:cNvSpPr txBox="1"/>
          <p:nvPr>
            <p:ph type="title"/>
          </p:nvPr>
        </p:nvSpPr>
        <p:spPr>
          <a:xfrm>
            <a:off x="222799" y="168700"/>
            <a:ext cx="8520602" cy="607802"/>
          </a:xfrm>
          <a:prstGeom prst="rect">
            <a:avLst/>
          </a:prstGeom>
        </p:spPr>
        <p:txBody>
          <a:bodyPr/>
          <a:lstStyle/>
          <a:p>
            <a:pPr>
              <a:defRPr b="1">
                <a:latin typeface="+mj-lt"/>
                <a:ea typeface="+mj-ea"/>
                <a:cs typeface="+mj-cs"/>
                <a:sym typeface="Arial"/>
              </a:defRPr>
            </a:pPr>
            <a:r>
              <a:t>Data Analysis </a:t>
            </a:r>
            <a:r>
              <a:rPr b="0"/>
              <a:t>| Exploration vs. Analysis</a:t>
            </a:r>
          </a:p>
        </p:txBody>
      </p:sp>
      <p:sp>
        <p:nvSpPr>
          <p:cNvPr id="2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64;p26"/>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Data Exploration Basics</a:t>
            </a:r>
          </a:p>
        </p:txBody>
      </p:sp>
      <p:sp>
        <p:nvSpPr>
          <p:cNvPr id="2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7" name="Google Shape;165;p26"/>
          <p:cNvSpPr txBox="1"/>
          <p:nvPr>
            <p:ph type="body" sz="half" idx="4294967295"/>
          </p:nvPr>
        </p:nvSpPr>
        <p:spPr>
          <a:xfrm>
            <a:off x="387900" y="1174219"/>
            <a:ext cx="4286700" cy="3455436"/>
          </a:xfrm>
          <a:prstGeom prst="rect">
            <a:avLst/>
          </a:prstGeom>
        </p:spPr>
        <p:txBody>
          <a:bodyPr/>
          <a:lstStyle/>
          <a:p>
            <a:pPr marL="0" indent="0">
              <a:lnSpc>
                <a:spcPct val="110000"/>
              </a:lnSpc>
              <a:buSzTx/>
              <a:buNone/>
              <a:defRPr i="1" sz="2200">
                <a:solidFill>
                  <a:srgbClr val="434343"/>
                </a:solidFill>
                <a:latin typeface="Charter"/>
                <a:ea typeface="Charter"/>
                <a:cs typeface="Charter"/>
                <a:sym typeface="Charter"/>
              </a:defRPr>
            </a:pPr>
            <a:r>
              <a:t>Real World Data Are Messy.</a:t>
            </a:r>
          </a:p>
          <a:p>
            <a:pPr marL="0" indent="0">
              <a:lnSpc>
                <a:spcPct val="110000"/>
              </a:lnSpc>
              <a:spcBef>
                <a:spcPts val="1600"/>
              </a:spcBef>
              <a:buSzTx/>
              <a:buNone/>
              <a:defRPr i="1" sz="2200">
                <a:solidFill>
                  <a:srgbClr val="434343"/>
                </a:solidFill>
                <a:latin typeface="Charter"/>
                <a:ea typeface="Charter"/>
                <a:cs typeface="Charter"/>
                <a:sym typeface="Charter"/>
              </a:defRPr>
            </a:pPr>
            <a:r>
              <a:t>No, really. They’re very messy.</a:t>
            </a:r>
          </a:p>
          <a:p>
            <a:pPr marL="0" indent="0">
              <a:lnSpc>
                <a:spcPct val="110000"/>
              </a:lnSpc>
              <a:spcBef>
                <a:spcPts val="1600"/>
              </a:spcBef>
              <a:buSzTx/>
              <a:buNone/>
              <a:defRPr i="1" sz="2200">
                <a:solidFill>
                  <a:srgbClr val="434343"/>
                </a:solidFill>
                <a:latin typeface="Charter"/>
                <a:ea typeface="Charter"/>
                <a:cs typeface="Charter"/>
                <a:sym typeface="Charter"/>
              </a:defRPr>
            </a:pPr>
            <a:r>
              <a:t>If anything can be wrong in your data, it probably is.</a:t>
            </a:r>
          </a:p>
          <a:p>
            <a:pPr marL="0" indent="0">
              <a:lnSpc>
                <a:spcPct val="110000"/>
              </a:lnSpc>
              <a:spcBef>
                <a:spcPts val="1600"/>
              </a:spcBef>
              <a:buSzTx/>
              <a:buNone/>
              <a:defRPr i="1" sz="2200">
                <a:solidFill>
                  <a:srgbClr val="434343"/>
                </a:solidFill>
                <a:latin typeface="Charter"/>
                <a:ea typeface="Charter"/>
                <a:cs typeface="Charter"/>
                <a:sym typeface="Charter"/>
              </a:defRPr>
            </a:pPr>
            <a:r>
              <a:t>Your Mindset: … GOAL!</a:t>
            </a:r>
          </a:p>
        </p:txBody>
      </p:sp>
      <p:pic>
        <p:nvPicPr>
          <p:cNvPr id="208" name="Google Shape;166;p26" descr="Google Shape;166;p26"/>
          <p:cNvPicPr>
            <a:picLocks noChangeAspect="1"/>
          </p:cNvPicPr>
          <p:nvPr/>
        </p:nvPicPr>
        <p:blipFill>
          <a:blip r:embed="rId2">
            <a:extLst/>
          </a:blip>
          <a:stretch>
            <a:fillRect/>
          </a:stretch>
        </p:blipFill>
        <p:spPr>
          <a:xfrm rot="714256">
            <a:off x="4605096" y="1713390"/>
            <a:ext cx="3757106" cy="2377095"/>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171;p27"/>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How to Explore?</a:t>
            </a:r>
          </a:p>
        </p:txBody>
      </p:sp>
      <p:sp>
        <p:nvSpPr>
          <p:cNvPr id="211" name="Google Shape;172;p27"/>
          <p:cNvSpPr txBox="1"/>
          <p:nvPr>
            <p:ph type="body" idx="4294967295"/>
          </p:nvPr>
        </p:nvSpPr>
        <p:spPr>
          <a:xfrm>
            <a:off x="311699" y="1001274"/>
            <a:ext cx="8520602" cy="3339002"/>
          </a:xfrm>
          <a:prstGeom prst="rect">
            <a:avLst/>
          </a:prstGeom>
        </p:spPr>
        <p:txBody>
          <a:bodyPr/>
          <a:lstStyle/>
          <a:p>
            <a:pPr marL="0" indent="0">
              <a:buSzTx/>
              <a:buNone/>
              <a:defRPr sz="2400">
                <a:solidFill>
                  <a:srgbClr val="434343"/>
                </a:solidFill>
              </a:defRPr>
            </a:pPr>
            <a:r>
              <a:t>Simple commands - but think deeply!</a:t>
            </a:r>
          </a:p>
          <a:p>
            <a:pPr indent="-381000">
              <a:spcBef>
                <a:spcPts val="1600"/>
              </a:spcBef>
              <a:buSzPts val="2400"/>
              <a:defRPr sz="2400">
                <a:solidFill>
                  <a:srgbClr val="434343"/>
                </a:solidFill>
              </a:defRPr>
            </a:pPr>
            <a:r>
              <a:t>value_counts()</a:t>
            </a:r>
          </a:p>
          <a:p>
            <a:pPr indent="-381000">
              <a:buSzPts val="2400"/>
              <a:defRPr sz="2400">
                <a:solidFill>
                  <a:srgbClr val="434343"/>
                </a:solidFill>
              </a:defRPr>
            </a:pPr>
            <a:r>
              <a:t>describe()</a:t>
            </a:r>
          </a:p>
          <a:p>
            <a:pPr indent="-381000">
              <a:buSzPts val="2400"/>
              <a:defRPr sz="2400">
                <a:solidFill>
                  <a:srgbClr val="434343"/>
                </a:solidFill>
              </a:defRPr>
            </a:pPr>
            <a:r>
              <a:t>max(), min(), isnull()</a:t>
            </a:r>
          </a:p>
          <a:p>
            <a:pPr indent="-381000">
              <a:buSzPts val="2400"/>
              <a:defRPr sz="2400">
                <a:solidFill>
                  <a:srgbClr val="434343"/>
                </a:solidFill>
              </a:defRPr>
            </a:pPr>
            <a:r>
              <a:t>basic plots, </a:t>
            </a:r>
          </a:p>
          <a:p>
            <a:pPr lvl="1" marL="914400" indent="-381000">
              <a:buSzPts val="2400"/>
              <a:defRPr sz="2400">
                <a:solidFill>
                  <a:srgbClr val="434343"/>
                </a:solidFill>
              </a:defRPr>
            </a:pPr>
            <a:r>
              <a:t>histogram, scatter plot, bar chart</a:t>
            </a:r>
          </a:p>
        </p:txBody>
      </p:sp>
      <p:sp>
        <p:nvSpPr>
          <p:cNvPr id="212" name="Slide Number"/>
          <p:cNvSpPr txBox="1"/>
          <p:nvPr>
            <p:ph type="sldNum" sz="quarter" idx="2"/>
          </p:nvPr>
        </p:nvSpPr>
        <p:spPr>
          <a:xfrm>
            <a:off x="7538049" y="4638107"/>
            <a:ext cx="340780"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177;p28"/>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How to validate?</a:t>
            </a:r>
          </a:p>
        </p:txBody>
      </p:sp>
      <p:sp>
        <p:nvSpPr>
          <p:cNvPr id="2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Google Shape;178;p28"/>
          <p:cNvSpPr txBox="1"/>
          <p:nvPr>
            <p:ph type="body" idx="4294967295"/>
          </p:nvPr>
        </p:nvSpPr>
        <p:spPr>
          <a:xfrm>
            <a:off x="311699" y="874274"/>
            <a:ext cx="8520602" cy="3647423"/>
          </a:xfrm>
          <a:prstGeom prst="rect">
            <a:avLst/>
          </a:prstGeom>
        </p:spPr>
        <p:txBody>
          <a:bodyPr/>
          <a:lstStyle/>
          <a:p>
            <a:pPr marL="438911" indent="-341375" defTabSz="877823">
              <a:buSzPts val="1900"/>
              <a:buFontTx/>
              <a:buAutoNum type="arabicPeriod" startAt="1"/>
              <a:defRPr sz="1919">
                <a:solidFill>
                  <a:srgbClr val="434343"/>
                </a:solidFill>
              </a:defRPr>
            </a:pPr>
            <a:r>
              <a:t>Dataset documentation</a:t>
            </a:r>
          </a:p>
          <a:p>
            <a:pPr marL="438911" indent="-341375" defTabSz="877823">
              <a:buSzPts val="1900"/>
              <a:buFontTx/>
              <a:buAutoNum type="arabicPeriod" startAt="1"/>
              <a:defRPr sz="1919">
                <a:solidFill>
                  <a:srgbClr val="434343"/>
                </a:solidFill>
              </a:defRPr>
            </a:pPr>
            <a:r>
              <a:t>Research (or even Google searches; library)</a:t>
            </a:r>
          </a:p>
          <a:p>
            <a:pPr marL="438911" indent="-341375" defTabSz="877823">
              <a:buSzPts val="1900"/>
              <a:buFontTx/>
              <a:buAutoNum type="arabicPeriod" startAt="1"/>
              <a:defRPr sz="1919">
                <a:solidFill>
                  <a:srgbClr val="434343"/>
                </a:solidFill>
              </a:defRPr>
            </a:pPr>
            <a:r>
              <a:t>Cross-validation within your data</a:t>
            </a:r>
          </a:p>
          <a:p>
            <a:pPr lvl="1" marL="877823" indent="-304800" defTabSz="877823">
              <a:buSzPts val="1300"/>
              <a:buFontTx/>
              <a:buAutoNum type="alphaLcPeriod" startAt="1"/>
              <a:defRPr sz="1344">
                <a:solidFill>
                  <a:srgbClr val="434343"/>
                </a:solidFill>
              </a:defRPr>
            </a:pPr>
            <a:r>
              <a:t>E.g., if the variable “hospital_los” means “length of stay”, we should be able to compare it to variables “admit_date” and “discharge_date”</a:t>
            </a:r>
          </a:p>
          <a:p>
            <a:pPr marL="438911" indent="-341375" defTabSz="877823">
              <a:buSzPts val="1900"/>
              <a:buFontTx/>
              <a:buAutoNum type="arabicPeriod" startAt="1"/>
              <a:defRPr sz="1919">
                <a:solidFill>
                  <a:srgbClr val="434343"/>
                </a:solidFill>
              </a:defRPr>
            </a:pPr>
            <a:r>
              <a:t>Cross-validation outside of your data</a:t>
            </a:r>
          </a:p>
          <a:p>
            <a:pPr lvl="1" marL="877823" indent="-304800" defTabSz="877823">
              <a:buSzPts val="1300"/>
              <a:buFontTx/>
              <a:buAutoNum type="alphaLcPeriod" startAt="1"/>
              <a:defRPr sz="1344">
                <a:solidFill>
                  <a:srgbClr val="434343"/>
                </a:solidFill>
              </a:defRPr>
            </a:pPr>
            <a:r>
              <a:t>E.g., We expect power to cost the most on the hottest days of the year (demand is highest). Let’s find the maximum power cost in our dataset, and compare it to the daily temperature to ensure it makes sense.</a:t>
            </a:r>
          </a:p>
          <a:p>
            <a:pPr marL="0" indent="0" defTabSz="877823">
              <a:spcBef>
                <a:spcPts val="1500"/>
              </a:spcBef>
              <a:buSzTx/>
              <a:buNone/>
              <a:defRPr sz="1919">
                <a:solidFill>
                  <a:srgbClr val="434343"/>
                </a:solidFill>
              </a:defRPr>
            </a:pPr>
            <a:r>
              <a:t>How much data validation is “enough”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183;p29"/>
          <p:cNvSpPr txBox="1"/>
          <p:nvPr>
            <p:ph type="title"/>
          </p:nvPr>
        </p:nvSpPr>
        <p:spPr>
          <a:xfrm>
            <a:off x="4078988" y="235090"/>
            <a:ext cx="4753314" cy="885673"/>
          </a:xfrm>
          <a:prstGeom prst="rect">
            <a:avLst/>
          </a:prstGeom>
        </p:spPr>
        <p:txBody>
          <a:bodyPr/>
          <a:lstStyle/>
          <a:p>
            <a:pPr algn="r" defTabSz="749808">
              <a:defRPr b="1" sz="2400">
                <a:latin typeface="+mj-lt"/>
                <a:ea typeface="+mj-ea"/>
                <a:cs typeface="+mj-cs"/>
                <a:sym typeface="Arial"/>
              </a:defRPr>
            </a:pPr>
            <a:r>
              <a:t>Data Analysis </a:t>
            </a:r>
            <a:r>
              <a:rPr b="0"/>
              <a:t>|</a:t>
            </a:r>
          </a:p>
          <a:p>
            <a:pPr algn="r" defTabSz="749808">
              <a:defRPr sz="2400">
                <a:latin typeface="+mj-lt"/>
                <a:ea typeface="+mj-ea"/>
                <a:cs typeface="+mj-cs"/>
                <a:sym typeface="Arial"/>
              </a:defRPr>
            </a:pPr>
            <a:r>
              <a:t>JupyterLab</a:t>
            </a:r>
          </a:p>
        </p:txBody>
      </p:sp>
      <p:sp>
        <p:nvSpPr>
          <p:cNvPr id="2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Google Shape;184;p29"/>
          <p:cNvSpPr txBox="1"/>
          <p:nvPr>
            <p:ph type="body" sz="quarter" idx="4294967295"/>
          </p:nvPr>
        </p:nvSpPr>
        <p:spPr>
          <a:xfrm>
            <a:off x="6246967" y="2331347"/>
            <a:ext cx="2480252" cy="417027"/>
          </a:xfrm>
          <a:prstGeom prst="rect">
            <a:avLst/>
          </a:prstGeom>
        </p:spPr>
        <p:txBody>
          <a:bodyPr/>
          <a:lstStyle>
            <a:lvl1pPr marL="0" indent="0" defTabSz="667512">
              <a:spcBef>
                <a:spcPts val="1100"/>
              </a:spcBef>
              <a:buSzTx/>
              <a:buNone/>
              <a:defRPr sz="1300">
                <a:solidFill>
                  <a:srgbClr val="434343"/>
                </a:solidFill>
              </a:defRPr>
            </a:lvl1pPr>
          </a:lstStyle>
          <a:p>
            <a:pPr/>
            <a:r>
              <a:t>https://github.com/jupyterlab</a:t>
            </a:r>
          </a:p>
        </p:txBody>
      </p:sp>
      <p:pic>
        <p:nvPicPr>
          <p:cNvPr id="221" name="Screen Shot 2018-07-24 at 11.24.26 AM.png" descr="Screen Shot 2018-07-24 at 11.24.26 AM.png"/>
          <p:cNvPicPr>
            <a:picLocks noChangeAspect="1"/>
          </p:cNvPicPr>
          <p:nvPr/>
        </p:nvPicPr>
        <p:blipFill>
          <a:blip r:embed="rId2">
            <a:extLst/>
          </a:blip>
          <a:stretch>
            <a:fillRect/>
          </a:stretch>
        </p:blipFill>
        <p:spPr>
          <a:xfrm>
            <a:off x="6246967" y="1685271"/>
            <a:ext cx="2285317" cy="578159"/>
          </a:xfrm>
          <a:prstGeom prst="rect">
            <a:avLst/>
          </a:prstGeom>
          <a:ln w="12700">
            <a:miter lim="400000"/>
          </a:ln>
        </p:spPr>
      </p:pic>
      <p:sp>
        <p:nvSpPr>
          <p:cNvPr id="222" name="https://www.zdnet.com/article/can-data-science-notebooks-get-real-jupyter-lab-releases-to-users/"/>
          <p:cNvSpPr txBox="1"/>
          <p:nvPr/>
        </p:nvSpPr>
        <p:spPr>
          <a:xfrm>
            <a:off x="6246967" y="3334927"/>
            <a:ext cx="2678231"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j-lt"/>
                <a:ea typeface="+mj-ea"/>
                <a:cs typeface="+mj-cs"/>
                <a:sym typeface="Arial"/>
              </a:defRPr>
            </a:lvl1pPr>
          </a:lstStyle>
          <a:p>
            <a:pPr/>
            <a:r>
              <a:t>https://www.zdnet.com/article/can-data-science-notebooks-get-real-jupyter-lab-releases-to-users/</a:t>
            </a:r>
          </a:p>
        </p:txBody>
      </p:sp>
      <p:sp>
        <p:nvSpPr>
          <p:cNvPr id="223" name="http://jupyter.org"/>
          <p:cNvSpPr txBox="1"/>
          <p:nvPr/>
        </p:nvSpPr>
        <p:spPr>
          <a:xfrm>
            <a:off x="6246967" y="2942957"/>
            <a:ext cx="1287687"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Arial"/>
              </a:defRPr>
            </a:lvl1pPr>
          </a:lstStyle>
          <a:p>
            <a:pPr/>
            <a:r>
              <a:t>http://jupyter.org</a:t>
            </a:r>
          </a:p>
        </p:txBody>
      </p:sp>
      <p:pic>
        <p:nvPicPr>
          <p:cNvPr id="224" name="Screen Shot 2018-07-24 at 11.25.59 AM.png" descr="Screen Shot 2018-07-24 at 11.25.59 AM.png"/>
          <p:cNvPicPr>
            <a:picLocks noChangeAspect="1"/>
          </p:cNvPicPr>
          <p:nvPr/>
        </p:nvPicPr>
        <p:blipFill>
          <a:blip r:embed="rId3">
            <a:extLst/>
          </a:blip>
          <a:stretch>
            <a:fillRect/>
          </a:stretch>
        </p:blipFill>
        <p:spPr>
          <a:xfrm>
            <a:off x="13737" y="53593"/>
            <a:ext cx="6114622" cy="5061713"/>
          </a:xfrm>
          <a:prstGeom prst="rect">
            <a:avLst/>
          </a:prstGeom>
          <a:ln w="12700">
            <a:miter lim="400000"/>
          </a:ln>
          <a:effectLst>
            <a:outerShdw sx="100000" sy="100000" kx="0" ky="0" algn="b" rotWithShape="0" blurRad="101600" dist="25400" dir="5400000">
              <a:srgbClr val="000000">
                <a:alpha val="75000"/>
              </a:srgbClr>
            </a:outerShdw>
          </a:effectLst>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189;p30"/>
          <p:cNvSpPr txBox="1"/>
          <p:nvPr>
            <p:ph type="title"/>
          </p:nvPr>
        </p:nvSpPr>
        <p:spPr>
          <a:xfrm>
            <a:off x="311698" y="410000"/>
            <a:ext cx="4485377" cy="607802"/>
          </a:xfrm>
          <a:prstGeom prst="rect">
            <a:avLst/>
          </a:prstGeom>
        </p:spPr>
        <p:txBody>
          <a:bodyPr/>
          <a:lstStyle/>
          <a:p>
            <a:pPr>
              <a:defRPr b="1">
                <a:latin typeface="+mj-lt"/>
                <a:ea typeface="+mj-ea"/>
                <a:cs typeface="+mj-cs"/>
                <a:sym typeface="Arial"/>
              </a:defRPr>
            </a:pPr>
            <a:r>
              <a:t>Pandas </a:t>
            </a:r>
            <a:r>
              <a:rPr b="0"/>
              <a:t>| Pseudo-coding</a:t>
            </a:r>
          </a:p>
        </p:txBody>
      </p:sp>
      <p:sp>
        <p:nvSpPr>
          <p:cNvPr id="2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Google Shape;190;p30"/>
          <p:cNvSpPr txBox="1"/>
          <p:nvPr>
            <p:ph type="body" idx="4294967295"/>
          </p:nvPr>
        </p:nvSpPr>
        <p:spPr>
          <a:xfrm>
            <a:off x="311698" y="800648"/>
            <a:ext cx="7900781" cy="3809195"/>
          </a:xfrm>
          <a:prstGeom prst="rect">
            <a:avLst/>
          </a:prstGeom>
        </p:spPr>
        <p:txBody>
          <a:bodyPr/>
          <a:lstStyle/>
          <a:p>
            <a:pPr marL="0" indent="0" defTabSz="868680">
              <a:spcBef>
                <a:spcPts val="1500"/>
              </a:spcBef>
              <a:buSzTx/>
              <a:buNone/>
              <a:defRPr sz="2300">
                <a:solidFill>
                  <a:srgbClr val="434343"/>
                </a:solidFill>
              </a:defRPr>
            </a:pPr>
            <a:r>
              <a:t>How do I think about pseudo-coding for data analysis?</a:t>
            </a:r>
          </a:p>
          <a:p>
            <a:pPr marL="0" indent="0" defTabSz="868680">
              <a:spcBef>
                <a:spcPts val="1500"/>
              </a:spcBef>
              <a:buSzTx/>
              <a:buNone/>
              <a:defRPr i="1" sz="1700">
                <a:solidFill>
                  <a:srgbClr val="434343"/>
                </a:solidFill>
              </a:defRPr>
            </a:pPr>
            <a:r>
              <a:t>Remember, good pseudo-coding (aka Structured English) should identify &amp; detail the functionality of your work (modules), the relationships of functionalities (not unlike how objects call each others), and most of all represents a logical process suited for both humans to follow and with sufficient details that computers can execute.</a:t>
            </a:r>
          </a:p>
          <a:p>
            <a:pPr marL="0" indent="0" defTabSz="868680">
              <a:spcBef>
                <a:spcPts val="1500"/>
              </a:spcBef>
              <a:buSzTx/>
              <a:buNone/>
              <a:defRPr i="1" sz="1700">
                <a:solidFill>
                  <a:srgbClr val="434343"/>
                </a:solidFill>
              </a:defRPr>
            </a:pPr>
            <a:r>
              <a:t>First step towards good code and better documentation.</a:t>
            </a:r>
          </a:p>
        </p:txBody>
      </p:sp>
      <p:pic>
        <p:nvPicPr>
          <p:cNvPr id="229" name="Image" descr="Image"/>
          <p:cNvPicPr>
            <a:picLocks noChangeAspect="1"/>
          </p:cNvPicPr>
          <p:nvPr/>
        </p:nvPicPr>
        <p:blipFill>
          <a:blip r:embed="rId2">
            <a:extLst/>
          </a:blip>
          <a:stretch>
            <a:fillRect/>
          </a:stretch>
        </p:blipFill>
        <p:spPr>
          <a:xfrm flipH="1">
            <a:off x="5672781" y="2744279"/>
            <a:ext cx="1909120" cy="244367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195;p31"/>
          <p:cNvSpPr txBox="1"/>
          <p:nvPr>
            <p:ph type="body" idx="4294967295"/>
          </p:nvPr>
        </p:nvSpPr>
        <p:spPr>
          <a:xfrm>
            <a:off x="311699" y="1106350"/>
            <a:ext cx="8520602" cy="3339001"/>
          </a:xfrm>
          <a:prstGeom prst="rect">
            <a:avLst/>
          </a:prstGeom>
        </p:spPr>
        <p:txBody>
          <a:bodyPr/>
          <a:lstStyle/>
          <a:p>
            <a:pPr marL="0" indent="0">
              <a:buSzTx/>
              <a:buNone/>
              <a:defRPr>
                <a:solidFill>
                  <a:srgbClr val="434343"/>
                </a:solidFill>
              </a:defRPr>
            </a:pPr>
            <a:r>
              <a:t>You can think about an analysis as a </a:t>
            </a:r>
            <a:r>
              <a:rPr b="1">
                <a:solidFill>
                  <a:schemeClr val="accent3"/>
                </a:solidFill>
              </a:rPr>
              <a:t>series of dataset transformations</a:t>
            </a:r>
            <a:endParaRPr b="1">
              <a:solidFill>
                <a:schemeClr val="accent3"/>
              </a:solidFill>
            </a:endParaRPr>
          </a:p>
          <a:p>
            <a:pPr marL="0" indent="0">
              <a:spcBef>
                <a:spcPts val="1600"/>
              </a:spcBef>
              <a:buSzTx/>
              <a:buNone/>
              <a:defRPr b="1">
                <a:solidFill>
                  <a:schemeClr val="accent3"/>
                </a:solidFill>
              </a:defRPr>
            </a:pPr>
            <a:br/>
            <a:r>
              <a:rPr b="0">
                <a:solidFill>
                  <a:srgbClr val="000000"/>
                </a:solidFill>
              </a:rPr>
              <a:t>You might filter </a:t>
            </a:r>
            <a:r>
              <a:t>out rows based on conditions</a:t>
            </a:r>
          </a:p>
          <a:p>
            <a:pPr marL="0" indent="0">
              <a:spcBef>
                <a:spcPts val="1600"/>
              </a:spcBef>
              <a:buSzTx/>
              <a:buNone/>
              <a:defRPr>
                <a:solidFill>
                  <a:srgbClr val="000000"/>
                </a:solidFill>
              </a:defRPr>
            </a:pPr>
            <a:r>
              <a:t>You might </a:t>
            </a:r>
            <a:r>
              <a:rPr b="1">
                <a:solidFill>
                  <a:schemeClr val="accent3"/>
                </a:solidFill>
              </a:rPr>
              <a:t>create new columns</a:t>
            </a:r>
            <a:endParaRPr b="1">
              <a:solidFill>
                <a:schemeClr val="accent3"/>
              </a:solidFill>
            </a:endParaRPr>
          </a:p>
          <a:p>
            <a:pPr marL="0" indent="0">
              <a:spcBef>
                <a:spcPts val="1600"/>
              </a:spcBef>
              <a:buSzTx/>
              <a:buNone/>
              <a:defRPr>
                <a:solidFill>
                  <a:srgbClr val="000000"/>
                </a:solidFill>
              </a:defRPr>
            </a:pPr>
            <a:r>
              <a:t>You might </a:t>
            </a:r>
            <a:r>
              <a:rPr b="1">
                <a:solidFill>
                  <a:schemeClr val="accent3"/>
                </a:solidFill>
              </a:rPr>
              <a:t>aggregate </a:t>
            </a:r>
            <a:r>
              <a:t>or </a:t>
            </a:r>
            <a:r>
              <a:rPr b="1">
                <a:solidFill>
                  <a:schemeClr val="accent3"/>
                </a:solidFill>
              </a:rPr>
              <a:t>collapse by groups</a:t>
            </a:r>
            <a:endParaRPr b="1">
              <a:solidFill>
                <a:schemeClr val="accent3"/>
              </a:solidFill>
            </a:endParaRPr>
          </a:p>
          <a:p>
            <a:pPr marL="0" indent="0">
              <a:spcBef>
                <a:spcPts val="1600"/>
              </a:spcBef>
              <a:buSzTx/>
              <a:buNone/>
              <a:defRPr>
                <a:solidFill>
                  <a:srgbClr val="000000"/>
                </a:solidFill>
              </a:defRPr>
            </a:pPr>
            <a:r>
              <a:t>You might </a:t>
            </a:r>
            <a:r>
              <a:rPr b="1">
                <a:solidFill>
                  <a:schemeClr val="accent3"/>
                </a:solidFill>
              </a:rPr>
              <a:t>join two (or more) datasets together</a:t>
            </a:r>
          </a:p>
        </p:txBody>
      </p:sp>
      <p:sp>
        <p:nvSpPr>
          <p:cNvPr id="232" name="Google Shape;196;p31"/>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Pandas </a:t>
            </a:r>
            <a:r>
              <a:rPr b="0"/>
              <a:t>| Analysis Design</a:t>
            </a:r>
          </a:p>
        </p:txBody>
      </p:sp>
      <p:sp>
        <p:nvSpPr>
          <p:cNvPr id="2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36" name="Table"/>
          <p:cNvGraphicFramePr/>
          <p:nvPr/>
        </p:nvGraphicFramePr>
        <p:xfrm>
          <a:off x="472303" y="381000"/>
          <a:ext cx="8541895" cy="40132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88430"/>
                <a:gridCol w="412865"/>
                <a:gridCol w="2904140"/>
                <a:gridCol w="4236459"/>
              </a:tblGrid>
              <a:tr h="406400">
                <a:tc>
                  <a:txBody>
                    <a:bodyPr/>
                    <a:lstStyle/>
                    <a:p>
                      <a:pPr algn="l" defTabSz="457200">
                        <a:defRPr b="1" sz="1200">
                          <a:solidFill>
                            <a:srgbClr val="313131"/>
                          </a:solidFill>
                          <a:latin typeface="Verdana"/>
                          <a:ea typeface="Verdana"/>
                          <a:cs typeface="Verdana"/>
                          <a:sym typeface="Verdana"/>
                        </a:defRPr>
                      </a:pPr>
                    </a:p>
                  </a:txBody>
                  <a:tcPr marL="101600" marR="101600" marT="101600" marB="101600" anchor="t" anchorCtr="0" horzOverflow="overflow">
                    <a:lnL w="12700">
                      <a:solidFill>
                        <a:schemeClr val="accent4">
                          <a:satOff val="-2935"/>
                          <a:lumOff val="-10235"/>
                        </a:schemeClr>
                      </a:solidFill>
                      <a:miter lim="400000"/>
                    </a:lnL>
                    <a:lnR w="12700">
                      <a:solidFill>
                        <a:srgbClr val="DDDDDD"/>
                      </a:solidFill>
                      <a:miter lim="400000"/>
                    </a:lnR>
                    <a:lnT w="12700">
                      <a:solidFill>
                        <a:schemeClr val="accent4">
                          <a:satOff val="-2935"/>
                          <a:lumOff val="-10235"/>
                        </a:schemeClr>
                      </a:solidFill>
                      <a:miter lim="400000"/>
                    </a:lnT>
                    <a:lnB w="12700">
                      <a:solidFill>
                        <a:srgbClr val="DDDDDD"/>
                      </a:solidFill>
                      <a:miter lim="400000"/>
                    </a:lnB>
                    <a:noFill/>
                  </a:tcPr>
                </a:tc>
                <a:tc>
                  <a:txBody>
                    <a:bodyPr/>
                    <a:lstStyle/>
                    <a:p>
                      <a:pPr algn="l" defTabSz="457200">
                        <a:defRPr b="1" sz="1200">
                          <a:solidFill>
                            <a:srgbClr val="313131"/>
                          </a:solidFill>
                          <a:latin typeface="Verdana"/>
                          <a:ea typeface="Verdana"/>
                          <a:cs typeface="Verdana"/>
                          <a:sym typeface="Verdana"/>
                        </a:defRPr>
                      </a:pPr>
                    </a:p>
                  </a:txBody>
                  <a:tcPr marL="101600" marR="101600" marT="101600" marB="101600" anchor="t" anchorCtr="0" horzOverflow="overflow">
                    <a:lnL w="12700">
                      <a:solidFill>
                        <a:srgbClr val="DDDDDD"/>
                      </a:solidFill>
                      <a:miter lim="400000"/>
                    </a:lnL>
                    <a:lnR w="12700">
                      <a:solidFill>
                        <a:srgbClr val="DDDDDD"/>
                      </a:solidFill>
                      <a:miter lim="400000"/>
                    </a:lnR>
                    <a:lnT w="12700">
                      <a:solidFill>
                        <a:schemeClr val="accent4">
                          <a:satOff val="-2935"/>
                          <a:lumOff val="-10235"/>
                        </a:schemeClr>
                      </a:solidFill>
                      <a:miter lim="400000"/>
                    </a:lnT>
                    <a:lnB w="12700">
                      <a:solidFill>
                        <a:srgbClr val="DDDDDD"/>
                      </a:solidFill>
                      <a:miter lim="400000"/>
                    </a:lnB>
                    <a:noFill/>
                  </a:tcPr>
                </a:tc>
                <a:tc>
                  <a:txBody>
                    <a:bodyPr/>
                    <a:lstStyle/>
                    <a:p>
                      <a:pPr algn="l" defTabSz="457200">
                        <a:defRPr sz="1800">
                          <a:solidFill>
                            <a:srgbClr val="000000"/>
                          </a:solidFill>
                        </a:defRPr>
                      </a:pPr>
                      <a:r>
                        <a:rPr b="1" sz="1200">
                          <a:solidFill>
                            <a:srgbClr val="313131"/>
                          </a:solidFill>
                          <a:latin typeface="Verdana"/>
                          <a:ea typeface="Verdana"/>
                          <a:cs typeface="Verdana"/>
                          <a:sym typeface="Verdana"/>
                        </a:rPr>
                        <a:t>Description</a:t>
                      </a:r>
                    </a:p>
                  </a:txBody>
                  <a:tcPr marL="101600" marR="101600" marT="101600" marB="101600" anchor="t" anchorCtr="0" horzOverflow="overflow">
                    <a:lnL w="12700">
                      <a:solidFill>
                        <a:srgbClr val="DDDDDD"/>
                      </a:solidFill>
                      <a:miter lim="400000"/>
                    </a:lnL>
                    <a:lnR w="12700">
                      <a:solidFill>
                        <a:schemeClr val="accent4">
                          <a:satOff val="-2935"/>
                          <a:lumOff val="-10235"/>
                        </a:schemeClr>
                      </a:solidFill>
                      <a:miter lim="400000"/>
                    </a:lnR>
                    <a:lnT w="12700">
                      <a:solidFill>
                        <a:schemeClr val="accent4">
                          <a:satOff val="-2935"/>
                          <a:lumOff val="-10235"/>
                        </a:schemeClr>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Menlo"/>
                          <a:ea typeface="Menlo"/>
                          <a:cs typeface="Menlo"/>
                          <a:sym typeface="Menlo"/>
                        </a:rPr>
                        <a:t>example</a:t>
                      </a:r>
                    </a:p>
                  </a:txBody>
                  <a:tcPr marL="101600" marR="101600" marT="101600" marB="101600" anchor="t" anchorCtr="0" horzOverflow="overflow">
                    <a:lnL w="12700">
                      <a:solidFill>
                        <a:schemeClr val="accent4">
                          <a:satOff val="-2935"/>
                          <a:lumOff val="-10235"/>
                        </a:schemeClr>
                      </a:solidFill>
                      <a:miter lim="400000"/>
                    </a:lnL>
                    <a:lnR w="12700">
                      <a:solidFill>
                        <a:schemeClr val="accent4">
                          <a:satOff val="-2935"/>
                          <a:lumOff val="-10235"/>
                        </a:schemeClr>
                      </a:solidFill>
                      <a:miter lim="400000"/>
                    </a:lnR>
                    <a:lnT w="12700">
                      <a:solidFill>
                        <a:schemeClr val="accent4">
                          <a:satOff val="-2935"/>
                          <a:lumOff val="-10235"/>
                        </a:schemeClr>
                      </a:solidFill>
                      <a:miter lim="400000"/>
                    </a:lnT>
                    <a:lnB w="12700">
                      <a:solidFill>
                        <a:srgbClr val="DDDDDD"/>
                      </a:solidFill>
                      <a:miter lim="400000"/>
                    </a:lnB>
                    <a:noFill/>
                  </a:tcPr>
                </a:tc>
              </a:tr>
              <a:tr h="1193800">
                <a:tc>
                  <a:txBody>
                    <a:bodyPr/>
                    <a:lstStyle/>
                    <a:p>
                      <a:pPr algn="l" defTabSz="457200">
                        <a:defRPr sz="1800">
                          <a:solidFill>
                            <a:srgbClr val="000000"/>
                          </a:solidFill>
                        </a:defRPr>
                      </a:pPr>
                      <a:r>
                        <a:rPr b="1" sz="1200">
                          <a:solidFill>
                            <a:srgbClr val="313131"/>
                          </a:solidFill>
                          <a:latin typeface="Verdana"/>
                          <a:ea typeface="Verdana"/>
                          <a:cs typeface="Verdana"/>
                          <a:sym typeface="Verdana"/>
                        </a:rPr>
                        <a:t>Series</a:t>
                      </a:r>
                    </a:p>
                  </a:txBody>
                  <a:tcPr marL="101600" marR="101600" marT="101600" marB="101600" anchor="t" anchorCtr="0" horzOverflow="overflow">
                    <a:lnL w="12700">
                      <a:solidFill>
                        <a:schemeClr val="accent4">
                          <a:satOff val="-2935"/>
                          <a:lumOff val="-10235"/>
                        </a:schemeClr>
                      </a:solidFill>
                      <a:miter lim="400000"/>
                    </a:lnL>
                    <a:lnR w="12700">
                      <a:solidFill>
                        <a:srgbClr val="DDDDDD"/>
                      </a:solidFill>
                      <a:miter lim="400000"/>
                    </a:lnR>
                    <a:lnT w="12700">
                      <a:solidFill>
                        <a:srgbClr val="DDDDDD"/>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1D labeled homogeneous array, sizeimmutable.</a:t>
                      </a:r>
                    </a:p>
                  </a:txBody>
                  <a:tcPr marL="101600" marR="101600" marT="101600" marB="101600" anchor="t" anchorCtr="0" horzOverflow="overflow">
                    <a:lnL w="12700">
                      <a:solidFill>
                        <a:srgbClr val="DDDDDD"/>
                      </a:solidFill>
                      <a:miter lim="400000"/>
                    </a:lnL>
                    <a:lnR w="12700">
                      <a:solidFill>
                        <a:schemeClr val="accent4">
                          <a:satOff val="-2935"/>
                          <a:lumOff val="-10235"/>
                        </a:schemeClr>
                      </a:solidFill>
                      <a:miter lim="400000"/>
                    </a:lnR>
                    <a:lnT w="12700">
                      <a:solidFill>
                        <a:srgbClr val="DDDDDD"/>
                      </a:solidFill>
                      <a:miter lim="400000"/>
                    </a:lnT>
                    <a:lnB w="12700">
                      <a:solidFill>
                        <a:srgbClr val="DDDDDD"/>
                      </a:solidFill>
                      <a:miter lim="400000"/>
                    </a:lnB>
                    <a:noFill/>
                  </a:tcPr>
                </a:tc>
                <a:tc>
                  <a:txBody>
                    <a:bodyPr/>
                    <a:lstStyle/>
                    <a:p>
                      <a:pPr algn="l" defTabSz="457200">
                        <a:defRPr>
                          <a:solidFill>
                            <a:srgbClr val="880000"/>
                          </a:solidFill>
                          <a:latin typeface="Menlo"/>
                          <a:ea typeface="Menlo"/>
                          <a:cs typeface="Menlo"/>
                          <a:sym typeface="Menlo"/>
                        </a:defRPr>
                      </a:pPr>
                      <a:r>
                        <a:t>#import the pandas</a:t>
                      </a:r>
                      <a:endParaRPr>
                        <a:solidFill>
                          <a:srgbClr val="313131"/>
                        </a:solidFill>
                      </a:endParaRPr>
                    </a:p>
                    <a:p>
                      <a:pPr algn="l" defTabSz="457200">
                        <a:defRPr>
                          <a:solidFill>
                            <a:srgbClr val="000088"/>
                          </a:solidFill>
                          <a:latin typeface="Menlo"/>
                          <a:ea typeface="Menlo"/>
                          <a:cs typeface="Menlo"/>
                          <a:sym typeface="Menlo"/>
                        </a:defRPr>
                      </a:pPr>
                      <a:r>
                        <a:t>import</a:t>
                      </a:r>
                      <a:r>
                        <a:rPr>
                          <a:solidFill>
                            <a:srgbClr val="313131"/>
                          </a:solidFill>
                        </a:rPr>
                        <a:t> pandas </a:t>
                      </a:r>
                      <a:r>
                        <a:t>as</a:t>
                      </a:r>
                      <a:r>
                        <a:rPr>
                          <a:solidFill>
                            <a:srgbClr val="313131"/>
                          </a:solidFill>
                        </a:rPr>
                        <a:t> pd</a:t>
                      </a:r>
                      <a:endParaRPr>
                        <a:solidFill>
                          <a:srgbClr val="313131"/>
                        </a:solidFill>
                      </a:endParaRPr>
                    </a:p>
                    <a:p>
                      <a:pPr algn="l" defTabSz="457200">
                        <a:defRPr>
                          <a:solidFill>
                            <a:srgbClr val="000088"/>
                          </a:solidFill>
                          <a:latin typeface="Menlo"/>
                          <a:ea typeface="Menlo"/>
                          <a:cs typeface="Menlo"/>
                          <a:sym typeface="Menlo"/>
                        </a:defRPr>
                      </a:pPr>
                      <a:r>
                        <a:t>import</a:t>
                      </a:r>
                      <a:r>
                        <a:rPr>
                          <a:solidFill>
                            <a:srgbClr val="313131"/>
                          </a:solidFill>
                        </a:rPr>
                        <a:t> numpy </a:t>
                      </a:r>
                      <a:r>
                        <a:t>as</a:t>
                      </a:r>
                      <a:r>
                        <a:rPr>
                          <a:solidFill>
                            <a:srgbClr val="313131"/>
                          </a:solidFill>
                        </a:rPr>
                        <a:t> np</a:t>
                      </a:r>
                      <a:endParaRPr>
                        <a:solidFill>
                          <a:srgbClr val="313131"/>
                        </a:solidFill>
                      </a:endParaRPr>
                    </a:p>
                    <a:p>
                      <a:pPr algn="l" defTabSz="457200">
                        <a:defRPr>
                          <a:solidFill>
                            <a:srgbClr val="313131"/>
                          </a:solidFill>
                          <a:latin typeface="Menlo"/>
                          <a:ea typeface="Menlo"/>
                          <a:cs typeface="Menlo"/>
                          <a:sym typeface="Menlo"/>
                        </a:defRPr>
                      </a:pPr>
                      <a:r>
                        <a:t>data </a:t>
                      </a:r>
                      <a:r>
                        <a:rPr>
                          <a:solidFill>
                            <a:srgbClr val="666600"/>
                          </a:solidFill>
                        </a:rPr>
                        <a:t>=</a:t>
                      </a:r>
                      <a:r>
                        <a:t> np</a:t>
                      </a:r>
                      <a:r>
                        <a:rPr>
                          <a:solidFill>
                            <a:srgbClr val="666600"/>
                          </a:solidFill>
                        </a:rPr>
                        <a:t>.</a:t>
                      </a:r>
                      <a:r>
                        <a:t>array</a:t>
                      </a:r>
                      <a:r>
                        <a:rPr>
                          <a:solidFill>
                            <a:srgbClr val="666600"/>
                          </a:solidFill>
                        </a:rPr>
                        <a:t>([</a:t>
                      </a:r>
                      <a:r>
                        <a:rPr>
                          <a:solidFill>
                            <a:srgbClr val="008800"/>
                          </a:solidFill>
                        </a:rPr>
                        <a:t>'a'</a:t>
                      </a:r>
                      <a:r>
                        <a:rPr>
                          <a:solidFill>
                            <a:srgbClr val="666600"/>
                          </a:solidFill>
                        </a:rPr>
                        <a:t>,</a:t>
                      </a:r>
                      <a:r>
                        <a:rPr>
                          <a:solidFill>
                            <a:srgbClr val="008800"/>
                          </a:solidFill>
                        </a:rPr>
                        <a:t>'b'</a:t>
                      </a:r>
                      <a:r>
                        <a:rPr>
                          <a:solidFill>
                            <a:srgbClr val="666600"/>
                          </a:solidFill>
                        </a:rPr>
                        <a:t>,</a:t>
                      </a:r>
                      <a:r>
                        <a:rPr>
                          <a:solidFill>
                            <a:srgbClr val="008800"/>
                          </a:solidFill>
                        </a:rPr>
                        <a:t>'c'</a:t>
                      </a:r>
                      <a:r>
                        <a:rPr>
                          <a:solidFill>
                            <a:srgbClr val="666600"/>
                          </a:solidFill>
                        </a:rPr>
                        <a:t>,</a:t>
                      </a:r>
                      <a:r>
                        <a:rPr>
                          <a:solidFill>
                            <a:srgbClr val="008800"/>
                          </a:solidFill>
                        </a:rPr>
                        <a:t>'d'</a:t>
                      </a:r>
                      <a:r>
                        <a:rPr>
                          <a:solidFill>
                            <a:srgbClr val="666600"/>
                          </a:solidFill>
                        </a:rPr>
                        <a:t>])</a:t>
                      </a:r>
                    </a:p>
                    <a:p>
                      <a:pPr algn="l" defTabSz="457200">
                        <a:defRPr>
                          <a:solidFill>
                            <a:srgbClr val="313131"/>
                          </a:solidFill>
                          <a:latin typeface="Menlo"/>
                          <a:ea typeface="Menlo"/>
                          <a:cs typeface="Menlo"/>
                          <a:sym typeface="Menlo"/>
                        </a:defRPr>
                      </a:pPr>
                      <a:r>
                        <a:t>s </a:t>
                      </a:r>
                      <a:r>
                        <a:rPr>
                          <a:solidFill>
                            <a:srgbClr val="666600"/>
                          </a:solidFill>
                        </a:rPr>
                        <a:t>=</a:t>
                      </a:r>
                      <a:r>
                        <a:t> pd</a:t>
                      </a:r>
                      <a:r>
                        <a:rPr>
                          <a:solidFill>
                            <a:srgbClr val="666600"/>
                          </a:solidFill>
                        </a:rPr>
                        <a:t>.</a:t>
                      </a:r>
                      <a:r>
                        <a:rPr>
                          <a:solidFill>
                            <a:srgbClr val="7F0055"/>
                          </a:solidFill>
                        </a:rPr>
                        <a:t>Series</a:t>
                      </a:r>
                      <a:r>
                        <a:rPr>
                          <a:solidFill>
                            <a:srgbClr val="666600"/>
                          </a:solidFill>
                        </a:rPr>
                        <a:t>(</a:t>
                      </a:r>
                      <a:r>
                        <a:t>data</a:t>
                      </a:r>
                      <a:r>
                        <a:rPr>
                          <a:solidFill>
                            <a:srgbClr val="666600"/>
                          </a:solidFill>
                        </a:rPr>
                        <a:t>)</a:t>
                      </a:r>
                    </a:p>
                    <a:p>
                      <a:pPr algn="l" defTabSz="457200">
                        <a:defRPr>
                          <a:solidFill>
                            <a:srgbClr val="000088"/>
                          </a:solidFill>
                          <a:latin typeface="Menlo"/>
                          <a:ea typeface="Menlo"/>
                          <a:cs typeface="Menlo"/>
                          <a:sym typeface="Menlo"/>
                        </a:defRPr>
                      </a:pPr>
                      <a:r>
                        <a:t>print</a:t>
                      </a:r>
                      <a:r>
                        <a:rPr>
                          <a:solidFill>
                            <a:srgbClr val="313131"/>
                          </a:solidFill>
                        </a:rPr>
                        <a:t> s</a:t>
                      </a:r>
                    </a:p>
                  </a:txBody>
                  <a:tcPr marL="101600" marR="101600" marT="101600" marB="101600" anchor="t" anchorCtr="0" horzOverflow="overflow">
                    <a:lnL w="12700">
                      <a:solidFill>
                        <a:schemeClr val="accent4">
                          <a:satOff val="-2935"/>
                          <a:lumOff val="-10235"/>
                        </a:schemeClr>
                      </a:solidFill>
                      <a:miter lim="400000"/>
                    </a:lnL>
                    <a:lnR w="12700">
                      <a:solidFill>
                        <a:schemeClr val="accent4">
                          <a:satOff val="-2935"/>
                          <a:lumOff val="-10235"/>
                        </a:schemeClr>
                      </a:solidFill>
                      <a:miter lim="400000"/>
                    </a:lnR>
                    <a:lnT w="12700">
                      <a:solidFill>
                        <a:srgbClr val="DDDDDD"/>
                      </a:solidFill>
                      <a:miter lim="400000"/>
                    </a:lnT>
                    <a:lnB w="12700">
                      <a:solidFill>
                        <a:srgbClr val="DDDDDD"/>
                      </a:solidFill>
                      <a:miter lim="400000"/>
                    </a:lnB>
                    <a:noFill/>
                  </a:tcPr>
                </a:tc>
              </a:tr>
              <a:tr h="1041400">
                <a:tc>
                  <a:txBody>
                    <a:bodyPr/>
                    <a:lstStyle/>
                    <a:p>
                      <a:pPr algn="l" defTabSz="457200">
                        <a:defRPr sz="1800">
                          <a:solidFill>
                            <a:srgbClr val="000000"/>
                          </a:solidFill>
                        </a:defRPr>
                      </a:pPr>
                      <a:r>
                        <a:rPr b="1" sz="1200">
                          <a:solidFill>
                            <a:srgbClr val="313131"/>
                          </a:solidFill>
                          <a:latin typeface="Verdana"/>
                          <a:ea typeface="Verdana"/>
                          <a:cs typeface="Verdana"/>
                          <a:sym typeface="Verdana"/>
                        </a:rPr>
                        <a:t>Data Frames</a:t>
                      </a:r>
                    </a:p>
                  </a:txBody>
                  <a:tcPr marL="101600" marR="101600" marT="101600" marB="101600" anchor="t" anchorCtr="0" horzOverflow="overflow">
                    <a:lnL w="12700">
                      <a:solidFill>
                        <a:schemeClr val="accent4">
                          <a:satOff val="-2935"/>
                          <a:lumOff val="-10235"/>
                        </a:schemeClr>
                      </a:solidFill>
                      <a:miter lim="400000"/>
                    </a:lnL>
                    <a:lnR w="12700">
                      <a:solidFill>
                        <a:srgbClr val="DDDDDD"/>
                      </a:solidFill>
                      <a:miter lim="400000"/>
                    </a:lnR>
                    <a:lnT w="12700">
                      <a:solidFill>
                        <a:srgbClr val="DDDDDD"/>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General 2D labeled, size-mutable tabular structure with potentially heterogeneously typed columns.</a:t>
                      </a:r>
                    </a:p>
                  </a:txBody>
                  <a:tcPr marL="101600" marR="101600" marT="101600" marB="101600" anchor="t" anchorCtr="0" horzOverflow="overflow">
                    <a:lnL w="12700">
                      <a:solidFill>
                        <a:srgbClr val="DDDDDD"/>
                      </a:solidFill>
                      <a:miter lim="400000"/>
                    </a:lnL>
                    <a:lnR w="12700">
                      <a:solidFill>
                        <a:schemeClr val="accent4">
                          <a:satOff val="-2935"/>
                          <a:lumOff val="-10235"/>
                        </a:schemeClr>
                      </a:solidFill>
                      <a:miter lim="400000"/>
                    </a:lnR>
                    <a:lnT w="12700">
                      <a:solidFill>
                        <a:srgbClr val="DDDDDD"/>
                      </a:solidFill>
                      <a:miter lim="400000"/>
                    </a:lnT>
                    <a:lnB w="12700">
                      <a:solidFill>
                        <a:srgbClr val="DDDDDD"/>
                      </a:solidFill>
                      <a:miter lim="400000"/>
                    </a:lnB>
                    <a:noFill/>
                  </a:tcPr>
                </a:tc>
                <a:tc>
                  <a:txBody>
                    <a:bodyPr/>
                    <a:lstStyle/>
                    <a:p>
                      <a:pPr algn="l" defTabSz="457200">
                        <a:defRPr sz="1100">
                          <a:solidFill>
                            <a:srgbClr val="000088"/>
                          </a:solidFill>
                          <a:latin typeface="Menlo"/>
                          <a:ea typeface="Menlo"/>
                          <a:cs typeface="Menlo"/>
                          <a:sym typeface="Menlo"/>
                        </a:defRPr>
                      </a:pPr>
                      <a:r>
                        <a:t>import</a:t>
                      </a:r>
                      <a:r>
                        <a:rPr>
                          <a:solidFill>
                            <a:srgbClr val="313131"/>
                          </a:solidFill>
                        </a:rPr>
                        <a:t> pandas </a:t>
                      </a:r>
                      <a:r>
                        <a:t>as</a:t>
                      </a:r>
                      <a:r>
                        <a:rPr>
                          <a:solidFill>
                            <a:srgbClr val="313131"/>
                          </a:solidFill>
                        </a:rPr>
                        <a:t> pd</a:t>
                      </a:r>
                      <a:endParaRPr>
                        <a:solidFill>
                          <a:srgbClr val="313131"/>
                        </a:solidFill>
                      </a:endParaRPr>
                    </a:p>
                    <a:p>
                      <a:pPr algn="l" defTabSz="457200">
                        <a:defRPr sz="1100">
                          <a:solidFill>
                            <a:srgbClr val="313131"/>
                          </a:solidFill>
                          <a:latin typeface="Menlo"/>
                          <a:ea typeface="Menlo"/>
                          <a:cs typeface="Menlo"/>
                          <a:sym typeface="Menlo"/>
                        </a:defRPr>
                      </a:pPr>
                      <a:r>
                        <a:t>data </a:t>
                      </a:r>
                      <a:r>
                        <a:rPr>
                          <a:solidFill>
                            <a:srgbClr val="666600"/>
                          </a:solidFill>
                        </a:rPr>
                        <a:t>=</a:t>
                      </a:r>
                      <a:r>
                        <a:t> </a:t>
                      </a:r>
                      <a:r>
                        <a:rPr>
                          <a:solidFill>
                            <a:srgbClr val="666600"/>
                          </a:solidFill>
                        </a:rPr>
                        <a:t>[</a:t>
                      </a:r>
                      <a:r>
                        <a:rPr>
                          <a:solidFill>
                            <a:srgbClr val="006666"/>
                          </a:solidFill>
                        </a:rPr>
                        <a:t>1</a:t>
                      </a:r>
                      <a:r>
                        <a:rPr>
                          <a:solidFill>
                            <a:srgbClr val="666600"/>
                          </a:solidFill>
                        </a:rPr>
                        <a:t>,</a:t>
                      </a:r>
                      <a:r>
                        <a:rPr>
                          <a:solidFill>
                            <a:srgbClr val="006666"/>
                          </a:solidFill>
                        </a:rPr>
                        <a:t>2</a:t>
                      </a:r>
                      <a:r>
                        <a:rPr>
                          <a:solidFill>
                            <a:srgbClr val="666600"/>
                          </a:solidFill>
                        </a:rPr>
                        <a:t>,</a:t>
                      </a:r>
                      <a:r>
                        <a:rPr>
                          <a:solidFill>
                            <a:srgbClr val="006666"/>
                          </a:solidFill>
                        </a:rPr>
                        <a:t>3</a:t>
                      </a:r>
                      <a:r>
                        <a:rPr>
                          <a:solidFill>
                            <a:srgbClr val="666600"/>
                          </a:solidFill>
                        </a:rPr>
                        <a:t>,</a:t>
                      </a:r>
                      <a:r>
                        <a:rPr>
                          <a:solidFill>
                            <a:srgbClr val="006666"/>
                          </a:solidFill>
                        </a:rPr>
                        <a:t>4</a:t>
                      </a:r>
                      <a:r>
                        <a:rPr>
                          <a:solidFill>
                            <a:srgbClr val="666600"/>
                          </a:solidFill>
                        </a:rPr>
                        <a:t>,</a:t>
                      </a:r>
                      <a:r>
                        <a:rPr>
                          <a:solidFill>
                            <a:srgbClr val="006666"/>
                          </a:solidFill>
                        </a:rPr>
                        <a:t>5</a:t>
                      </a:r>
                      <a:r>
                        <a:rPr>
                          <a:solidFill>
                            <a:srgbClr val="666600"/>
                          </a:solidFill>
                        </a:rPr>
                        <a:t>]</a:t>
                      </a:r>
                    </a:p>
                    <a:p>
                      <a:pPr algn="l" defTabSz="457200">
                        <a:defRPr sz="1100">
                          <a:solidFill>
                            <a:srgbClr val="313131"/>
                          </a:solidFill>
                          <a:latin typeface="Menlo"/>
                          <a:ea typeface="Menlo"/>
                          <a:cs typeface="Menlo"/>
                          <a:sym typeface="Menlo"/>
                        </a:defRPr>
                      </a:pPr>
                      <a:r>
                        <a:t>df </a:t>
                      </a:r>
                      <a:r>
                        <a:rPr>
                          <a:solidFill>
                            <a:srgbClr val="666600"/>
                          </a:solidFill>
                        </a:rPr>
                        <a:t>=</a:t>
                      </a:r>
                      <a:r>
                        <a:t> pd</a:t>
                      </a:r>
                      <a:r>
                        <a:rPr>
                          <a:solidFill>
                            <a:srgbClr val="666600"/>
                          </a:solidFill>
                        </a:rPr>
                        <a:t>.</a:t>
                      </a:r>
                      <a:r>
                        <a:rPr>
                          <a:solidFill>
                            <a:srgbClr val="7F0055"/>
                          </a:solidFill>
                        </a:rPr>
                        <a:t>DataFrame</a:t>
                      </a:r>
                      <a:r>
                        <a:rPr>
                          <a:solidFill>
                            <a:srgbClr val="666600"/>
                          </a:solidFill>
                        </a:rPr>
                        <a:t>(</a:t>
                      </a:r>
                      <a:r>
                        <a:t>data</a:t>
                      </a:r>
                      <a:r>
                        <a:rPr>
                          <a:solidFill>
                            <a:srgbClr val="666600"/>
                          </a:solidFill>
                        </a:rPr>
                        <a:t>)</a:t>
                      </a:r>
                    </a:p>
                    <a:p>
                      <a:pPr algn="l" defTabSz="457200">
                        <a:defRPr sz="1100">
                          <a:solidFill>
                            <a:srgbClr val="000088"/>
                          </a:solidFill>
                          <a:latin typeface="Menlo"/>
                          <a:ea typeface="Menlo"/>
                          <a:cs typeface="Menlo"/>
                          <a:sym typeface="Menlo"/>
                        </a:defRPr>
                      </a:pPr>
                      <a:r>
                        <a:t>print</a:t>
                      </a:r>
                      <a:r>
                        <a:rPr>
                          <a:solidFill>
                            <a:srgbClr val="313131"/>
                          </a:solidFill>
                        </a:rPr>
                        <a:t> df</a:t>
                      </a:r>
                    </a:p>
                  </a:txBody>
                  <a:tcPr marL="101600" marR="101600" marT="101600" marB="101600" anchor="t" anchorCtr="0" horzOverflow="overflow">
                    <a:lnL w="12700">
                      <a:solidFill>
                        <a:schemeClr val="accent4">
                          <a:satOff val="-2935"/>
                          <a:lumOff val="-10235"/>
                        </a:schemeClr>
                      </a:solidFill>
                      <a:miter lim="400000"/>
                    </a:lnL>
                    <a:lnR w="12700">
                      <a:solidFill>
                        <a:schemeClr val="accent4">
                          <a:satOff val="-2935"/>
                          <a:lumOff val="-10235"/>
                        </a:schemeClr>
                      </a:solidFill>
                      <a:miter lim="400000"/>
                    </a:lnR>
                    <a:lnT w="12700">
                      <a:solidFill>
                        <a:srgbClr val="DDDDDD"/>
                      </a:solidFill>
                      <a:miter lim="400000"/>
                    </a:lnT>
                    <a:lnB w="12700">
                      <a:solidFill>
                        <a:srgbClr val="DDDDDD"/>
                      </a:solidFill>
                      <a:miter lim="400000"/>
                    </a:lnB>
                    <a:noFill/>
                  </a:tcPr>
                </a:tc>
              </a:tr>
              <a:tr h="1371600">
                <a:tc>
                  <a:txBody>
                    <a:bodyPr/>
                    <a:lstStyle/>
                    <a:p>
                      <a:pPr algn="l" defTabSz="457200">
                        <a:defRPr sz="1800">
                          <a:solidFill>
                            <a:srgbClr val="000000"/>
                          </a:solidFill>
                        </a:defRPr>
                      </a:pPr>
                      <a:r>
                        <a:rPr b="1" sz="1200">
                          <a:solidFill>
                            <a:srgbClr val="313131"/>
                          </a:solidFill>
                          <a:latin typeface="Verdana"/>
                          <a:ea typeface="Verdana"/>
                          <a:cs typeface="Verdana"/>
                          <a:sym typeface="Verdana"/>
                        </a:rPr>
                        <a:t>Panel</a:t>
                      </a:r>
                    </a:p>
                  </a:txBody>
                  <a:tcPr marL="101600" marR="101600" marT="101600" marB="101600" anchor="t" anchorCtr="0" horzOverflow="overflow">
                    <a:lnL w="12700">
                      <a:solidFill>
                        <a:schemeClr val="accent4">
                          <a:satOff val="-2935"/>
                          <a:lumOff val="-10235"/>
                        </a:schemeClr>
                      </a:solidFill>
                      <a:miter lim="400000"/>
                    </a:lnL>
                    <a:lnR w="12700">
                      <a:solidFill>
                        <a:srgbClr val="DDDDDD"/>
                      </a:solidFill>
                      <a:miter lim="400000"/>
                    </a:lnR>
                    <a:lnT w="12700">
                      <a:solidFill>
                        <a:srgbClr val="DDDDDD"/>
                      </a:solidFill>
                      <a:miter lim="400000"/>
                    </a:lnT>
                    <a:lnB w="12700">
                      <a:solidFill>
                        <a:schemeClr val="accent4">
                          <a:satOff val="-2935"/>
                          <a:lumOff val="-10235"/>
                        </a:schemeClr>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chemeClr val="accent4">
                          <a:satOff val="-2935"/>
                          <a:lumOff val="-10235"/>
                        </a:schemeClr>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General 3D labeled, size-mutable array.</a:t>
                      </a:r>
                    </a:p>
                  </a:txBody>
                  <a:tcPr marL="101600" marR="101600" marT="101600" marB="101600" anchor="t" anchorCtr="0" horzOverflow="overflow">
                    <a:lnL w="12700">
                      <a:solidFill>
                        <a:srgbClr val="DDDDDD"/>
                      </a:solidFill>
                      <a:miter lim="400000"/>
                    </a:lnL>
                    <a:lnR w="12700">
                      <a:solidFill>
                        <a:schemeClr val="accent4">
                          <a:satOff val="-2935"/>
                          <a:lumOff val="-10235"/>
                        </a:schemeClr>
                      </a:solidFill>
                      <a:miter lim="400000"/>
                    </a:lnR>
                    <a:lnT w="12700">
                      <a:solidFill>
                        <a:srgbClr val="DDDDDD"/>
                      </a:solidFill>
                      <a:miter lim="400000"/>
                    </a:lnT>
                    <a:lnB w="12700">
                      <a:solidFill>
                        <a:schemeClr val="accent4">
                          <a:satOff val="-2935"/>
                          <a:lumOff val="-10235"/>
                        </a:schemeClr>
                      </a:solidFill>
                      <a:miter lim="400000"/>
                    </a:lnB>
                    <a:noFill/>
                  </a:tcPr>
                </a:tc>
                <a:tc>
                  <a:txBody>
                    <a:bodyPr/>
                    <a:lstStyle/>
                    <a:p>
                      <a:pPr algn="l" defTabSz="457200">
                        <a:defRPr sz="1100">
                          <a:solidFill>
                            <a:srgbClr val="880000"/>
                          </a:solidFill>
                          <a:latin typeface="Menlo"/>
                          <a:ea typeface="Menlo"/>
                          <a:cs typeface="Menlo"/>
                          <a:sym typeface="Menlo"/>
                        </a:defRPr>
                      </a:pPr>
                      <a:r>
                        <a:t># creating an empty panel</a:t>
                      </a:r>
                      <a:endParaRPr>
                        <a:solidFill>
                          <a:srgbClr val="313131"/>
                        </a:solidFill>
                      </a:endParaRPr>
                    </a:p>
                    <a:p>
                      <a:pPr algn="l" defTabSz="457200">
                        <a:defRPr sz="1100">
                          <a:solidFill>
                            <a:srgbClr val="000088"/>
                          </a:solidFill>
                          <a:latin typeface="Menlo"/>
                          <a:ea typeface="Menlo"/>
                          <a:cs typeface="Menlo"/>
                          <a:sym typeface="Menlo"/>
                        </a:defRPr>
                      </a:pPr>
                      <a:r>
                        <a:t>import</a:t>
                      </a:r>
                      <a:r>
                        <a:rPr>
                          <a:solidFill>
                            <a:srgbClr val="313131"/>
                          </a:solidFill>
                        </a:rPr>
                        <a:t> pandas </a:t>
                      </a:r>
                      <a:r>
                        <a:t>as</a:t>
                      </a:r>
                      <a:r>
                        <a:rPr>
                          <a:solidFill>
                            <a:srgbClr val="313131"/>
                          </a:solidFill>
                        </a:rPr>
                        <a:t> pd</a:t>
                      </a:r>
                      <a:endParaRPr>
                        <a:solidFill>
                          <a:srgbClr val="313131"/>
                        </a:solidFill>
                      </a:endParaRPr>
                    </a:p>
                    <a:p>
                      <a:pPr algn="l" defTabSz="457200">
                        <a:defRPr sz="1100">
                          <a:solidFill>
                            <a:srgbClr val="000088"/>
                          </a:solidFill>
                          <a:latin typeface="Menlo"/>
                          <a:ea typeface="Menlo"/>
                          <a:cs typeface="Menlo"/>
                          <a:sym typeface="Menlo"/>
                        </a:defRPr>
                      </a:pPr>
                      <a:r>
                        <a:t>import</a:t>
                      </a:r>
                      <a:r>
                        <a:rPr>
                          <a:solidFill>
                            <a:srgbClr val="313131"/>
                          </a:solidFill>
                        </a:rPr>
                        <a:t> numpy </a:t>
                      </a:r>
                      <a:r>
                        <a:t>as</a:t>
                      </a:r>
                      <a:r>
                        <a:rPr>
                          <a:solidFill>
                            <a:srgbClr val="313131"/>
                          </a:solidFill>
                        </a:rPr>
                        <a:t> np</a:t>
                      </a:r>
                      <a:endParaRPr>
                        <a:solidFill>
                          <a:srgbClr val="313131"/>
                        </a:solidFill>
                      </a:endParaRPr>
                    </a:p>
                    <a:p>
                      <a:pPr algn="l" defTabSz="457200">
                        <a:defRPr sz="1100">
                          <a:solidFill>
                            <a:srgbClr val="313131"/>
                          </a:solidFill>
                          <a:latin typeface="Menlo"/>
                          <a:ea typeface="Menlo"/>
                          <a:cs typeface="Menlo"/>
                          <a:sym typeface="Menlo"/>
                        </a:defRPr>
                      </a:pPr>
                    </a:p>
                    <a:p>
                      <a:pPr algn="l" defTabSz="457200">
                        <a:defRPr sz="1100">
                          <a:solidFill>
                            <a:srgbClr val="313131"/>
                          </a:solidFill>
                          <a:latin typeface="Menlo"/>
                          <a:ea typeface="Menlo"/>
                          <a:cs typeface="Menlo"/>
                          <a:sym typeface="Menlo"/>
                        </a:defRPr>
                      </a:pPr>
                      <a:r>
                        <a:t>data </a:t>
                      </a:r>
                      <a:r>
                        <a:rPr>
                          <a:solidFill>
                            <a:srgbClr val="666600"/>
                          </a:solidFill>
                        </a:rPr>
                        <a:t>=</a:t>
                      </a:r>
                      <a:r>
                        <a:t> np</a:t>
                      </a:r>
                      <a:r>
                        <a:rPr>
                          <a:solidFill>
                            <a:srgbClr val="666600"/>
                          </a:solidFill>
                        </a:rPr>
                        <a:t>.</a:t>
                      </a:r>
                      <a:r>
                        <a:t>random</a:t>
                      </a:r>
                      <a:r>
                        <a:rPr>
                          <a:solidFill>
                            <a:srgbClr val="666600"/>
                          </a:solidFill>
                        </a:rPr>
                        <a:t>.</a:t>
                      </a:r>
                      <a:r>
                        <a:t>rand</a:t>
                      </a:r>
                      <a:r>
                        <a:rPr>
                          <a:solidFill>
                            <a:srgbClr val="666600"/>
                          </a:solidFill>
                        </a:rPr>
                        <a:t>(</a:t>
                      </a:r>
                      <a:r>
                        <a:rPr>
                          <a:solidFill>
                            <a:srgbClr val="006666"/>
                          </a:solidFill>
                        </a:rPr>
                        <a:t>2</a:t>
                      </a:r>
                      <a:r>
                        <a:rPr>
                          <a:solidFill>
                            <a:srgbClr val="666600"/>
                          </a:solidFill>
                        </a:rPr>
                        <a:t>,</a:t>
                      </a:r>
                      <a:r>
                        <a:rPr>
                          <a:solidFill>
                            <a:srgbClr val="006666"/>
                          </a:solidFill>
                        </a:rPr>
                        <a:t>4</a:t>
                      </a:r>
                      <a:r>
                        <a:rPr>
                          <a:solidFill>
                            <a:srgbClr val="666600"/>
                          </a:solidFill>
                        </a:rPr>
                        <a:t>,</a:t>
                      </a:r>
                      <a:r>
                        <a:rPr>
                          <a:solidFill>
                            <a:srgbClr val="006666"/>
                          </a:solidFill>
                        </a:rPr>
                        <a:t>5</a:t>
                      </a:r>
                      <a:r>
                        <a:rPr>
                          <a:solidFill>
                            <a:srgbClr val="666600"/>
                          </a:solidFill>
                        </a:rPr>
                        <a:t>)</a:t>
                      </a:r>
                    </a:p>
                    <a:p>
                      <a:pPr algn="l" defTabSz="457200">
                        <a:defRPr sz="1100">
                          <a:solidFill>
                            <a:srgbClr val="313131"/>
                          </a:solidFill>
                          <a:latin typeface="Menlo"/>
                          <a:ea typeface="Menlo"/>
                          <a:cs typeface="Menlo"/>
                          <a:sym typeface="Menlo"/>
                        </a:defRPr>
                      </a:pPr>
                      <a:r>
                        <a:t>p </a:t>
                      </a:r>
                      <a:r>
                        <a:rPr>
                          <a:solidFill>
                            <a:srgbClr val="666600"/>
                          </a:solidFill>
                        </a:rPr>
                        <a:t>=</a:t>
                      </a:r>
                      <a:r>
                        <a:t> pd</a:t>
                      </a:r>
                      <a:r>
                        <a:rPr>
                          <a:solidFill>
                            <a:srgbClr val="666600"/>
                          </a:solidFill>
                        </a:rPr>
                        <a:t>.</a:t>
                      </a:r>
                      <a:r>
                        <a:rPr>
                          <a:solidFill>
                            <a:srgbClr val="7F0055"/>
                          </a:solidFill>
                        </a:rPr>
                        <a:t>Panel</a:t>
                      </a:r>
                      <a:r>
                        <a:rPr>
                          <a:solidFill>
                            <a:srgbClr val="666600"/>
                          </a:solidFill>
                        </a:rPr>
                        <a:t>(</a:t>
                      </a:r>
                      <a:r>
                        <a:t>data</a:t>
                      </a:r>
                      <a:r>
                        <a:rPr>
                          <a:solidFill>
                            <a:srgbClr val="666600"/>
                          </a:solidFill>
                        </a:rPr>
                        <a:t>)</a:t>
                      </a:r>
                    </a:p>
                    <a:p>
                      <a:pPr algn="l" defTabSz="457200">
                        <a:defRPr sz="1100">
                          <a:solidFill>
                            <a:srgbClr val="000088"/>
                          </a:solidFill>
                          <a:latin typeface="Menlo"/>
                          <a:ea typeface="Menlo"/>
                          <a:cs typeface="Menlo"/>
                          <a:sym typeface="Menlo"/>
                        </a:defRPr>
                      </a:pPr>
                      <a:r>
                        <a:t>print</a:t>
                      </a:r>
                      <a:r>
                        <a:rPr>
                          <a:solidFill>
                            <a:srgbClr val="313131"/>
                          </a:solidFill>
                        </a:rPr>
                        <a:t> p</a:t>
                      </a:r>
                    </a:p>
                  </a:txBody>
                  <a:tcPr marL="101600" marR="101600" marT="101600" marB="101600" anchor="t" anchorCtr="0" horzOverflow="overflow">
                    <a:lnL w="12700">
                      <a:solidFill>
                        <a:schemeClr val="accent4">
                          <a:satOff val="-2935"/>
                          <a:lumOff val="-10235"/>
                        </a:schemeClr>
                      </a:solidFill>
                      <a:miter lim="400000"/>
                    </a:lnL>
                    <a:lnR w="12700">
                      <a:solidFill>
                        <a:schemeClr val="accent4">
                          <a:satOff val="-2935"/>
                          <a:lumOff val="-10235"/>
                        </a:schemeClr>
                      </a:solidFill>
                      <a:miter lim="400000"/>
                    </a:lnR>
                    <a:lnT w="12700">
                      <a:solidFill>
                        <a:srgbClr val="DDDDDD"/>
                      </a:solidFill>
                      <a:miter lim="400000"/>
                    </a:lnT>
                    <a:lnB w="12700">
                      <a:solidFill>
                        <a:schemeClr val="accent4">
                          <a:satOff val="-2935"/>
                          <a:lumOff val="-10235"/>
                        </a:schemeClr>
                      </a:solidFill>
                      <a:miter lim="400000"/>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97;p15"/>
          <p:cNvSpPr txBox="1"/>
          <p:nvPr>
            <p:ph type="title"/>
          </p:nvPr>
        </p:nvSpPr>
        <p:spPr>
          <a:prstGeom prst="rect">
            <a:avLst/>
          </a:prstGeom>
        </p:spPr>
        <p:txBody>
          <a:bodyPr/>
          <a:lstStyle>
            <a:lvl1pPr>
              <a:defRPr b="1">
                <a:latin typeface="+mj-lt"/>
                <a:ea typeface="+mj-ea"/>
                <a:cs typeface="+mj-cs"/>
                <a:sym typeface="Arial"/>
              </a:defRPr>
            </a:lvl1pPr>
          </a:lstStyle>
          <a:p>
            <a:pPr/>
            <a:r>
              <a:t>Agenda</a:t>
            </a:r>
          </a:p>
        </p:txBody>
      </p:sp>
      <p:sp>
        <p:nvSpPr>
          <p:cNvPr id="153" name="Google Shape;98;p15"/>
          <p:cNvSpPr txBox="1"/>
          <p:nvPr>
            <p:ph type="body" idx="1"/>
          </p:nvPr>
        </p:nvSpPr>
        <p:spPr>
          <a:xfrm>
            <a:off x="311699" y="683774"/>
            <a:ext cx="8520602" cy="2461722"/>
          </a:xfrm>
          <a:prstGeom prst="rect">
            <a:avLst/>
          </a:prstGeom>
        </p:spPr>
        <p:txBody>
          <a:bodyPr/>
          <a:lstStyle/>
          <a:p>
            <a:pPr marL="0" indent="0" defTabSz="905255">
              <a:spcBef>
                <a:spcPts val="1500"/>
              </a:spcBef>
              <a:buSzTx/>
              <a:buNone/>
              <a:defRPr sz="2300">
                <a:solidFill>
                  <a:schemeClr val="accent3"/>
                </a:solidFill>
              </a:defRPr>
            </a:pPr>
            <a:r>
              <a:t>Course Schedule</a:t>
            </a:r>
            <a:br/>
            <a:r>
              <a:rPr>
                <a:solidFill>
                  <a:srgbClr val="000000"/>
                </a:solidFill>
              </a:rPr>
              <a:t>Project 2 - Project Team Coordination (10 minutes)</a:t>
            </a:r>
            <a:br>
              <a:rPr>
                <a:solidFill>
                  <a:srgbClr val="000000"/>
                </a:solidFill>
              </a:rPr>
            </a:br>
            <a:r>
              <a:rPr>
                <a:solidFill>
                  <a:srgbClr val="000000"/>
                </a:solidFill>
              </a:rPr>
              <a:t>Data Exploration and Analysis</a:t>
            </a:r>
            <a:br>
              <a:rPr>
                <a:solidFill>
                  <a:srgbClr val="000000"/>
                </a:solidFill>
              </a:rPr>
            </a:br>
            <a:r>
              <a:rPr>
                <a:solidFill>
                  <a:srgbClr val="000000"/>
                </a:solidFill>
              </a:rPr>
              <a:t>Project 2 - Team Discussions (as time allows)</a:t>
            </a:r>
            <a:br>
              <a:rPr>
                <a:solidFill>
                  <a:srgbClr val="000000"/>
                </a:solidFill>
              </a:rPr>
            </a:br>
          </a:p>
        </p:txBody>
      </p:sp>
      <p:sp>
        <p:nvSpPr>
          <p:cNvPr id="154" name="Slide Number"/>
          <p:cNvSpPr txBox="1"/>
          <p:nvPr>
            <p:ph type="sldNum" sz="quarter" idx="2"/>
          </p:nvPr>
        </p:nvSpPr>
        <p:spPr>
          <a:xfrm>
            <a:off x="7586502" y="4638108"/>
            <a:ext cx="268164"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Remember the guides for Numpy and Pandas in our resources area:"/>
          <p:cNvSpPr txBox="1"/>
          <p:nvPr/>
        </p:nvSpPr>
        <p:spPr>
          <a:xfrm>
            <a:off x="904468" y="3221695"/>
            <a:ext cx="7335064"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i="1" sz="2300">
                <a:latin typeface="Xingkai SC Light"/>
                <a:ea typeface="Xingkai SC Light"/>
                <a:cs typeface="Xingkai SC Light"/>
                <a:sym typeface="Xingkai SC Light"/>
              </a:defRPr>
            </a:lvl1pPr>
          </a:lstStyle>
          <a:p>
            <a:pPr/>
            <a:r>
              <a:t>Remember the guides for Numpy and Pandas in our resources area:</a:t>
            </a:r>
          </a:p>
        </p:txBody>
      </p:sp>
      <p:sp>
        <p:nvSpPr>
          <p:cNvPr id="156" name="NumPy"/>
          <p:cNvSpPr txBox="1"/>
          <p:nvPr/>
        </p:nvSpPr>
        <p:spPr>
          <a:xfrm>
            <a:off x="3790270" y="3763833"/>
            <a:ext cx="59558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rgbClr val="2A3990"/>
                </a:solidFill>
                <a:uFillTx/>
              </a:defRPr>
            </a:pPr>
            <a:r>
              <a:rPr u="sng">
                <a:solidFill>
                  <a:srgbClr val="0000FF"/>
                </a:solidFill>
                <a:uFill>
                  <a:solidFill>
                    <a:srgbClr val="0000FF"/>
                  </a:solidFill>
                </a:uFill>
                <a:hlinkClick r:id="rId2" invalidUrl="" action="" tgtFrame="" tooltip="" history="1" highlightClick="0" endSnd="0"/>
              </a:rPr>
              <a:t>NumPy</a:t>
            </a:r>
          </a:p>
        </p:txBody>
      </p:sp>
      <p:sp>
        <p:nvSpPr>
          <p:cNvPr id="157" name="Pandas Review Sheet"/>
          <p:cNvSpPr txBox="1"/>
          <p:nvPr/>
        </p:nvSpPr>
        <p:spPr>
          <a:xfrm>
            <a:off x="4742770" y="3763833"/>
            <a:ext cx="1762139"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u="sng">
                <a:solidFill>
                  <a:srgbClr val="0000FF"/>
                </a:solidFill>
                <a:uFill>
                  <a:solidFill>
                    <a:srgbClr val="0000FF"/>
                  </a:solidFill>
                </a:uFill>
                <a:hlinkClick r:id="rId3" invalidUrl="" action="" tgtFrame="" tooltip="" history="1" highlightClick="0" endSnd="0"/>
              </a:defRPr>
            </a:lvl1pPr>
          </a:lstStyle>
          <a:p>
            <a:pPr>
              <a:defRPr u="none">
                <a:solidFill>
                  <a:srgbClr val="2A3990"/>
                </a:solidFill>
                <a:uFillTx/>
              </a:defRPr>
            </a:pPr>
            <a:r>
              <a:rPr u="sng">
                <a:solidFill>
                  <a:srgbClr val="0000FF"/>
                </a:solidFill>
                <a:uFill>
                  <a:solidFill>
                    <a:srgbClr val="0000FF"/>
                  </a:solidFill>
                </a:uFill>
                <a:hlinkClick r:id="rId3" invalidUrl="" action="" tgtFrame="" tooltip="" history="1" highlightClick="0" endSnd="0"/>
              </a:rPr>
              <a:t>Pandas Review Sheet</a:t>
            </a:r>
          </a:p>
        </p:txBody>
      </p:sp>
      <p:sp>
        <p:nvSpPr>
          <p:cNvPr id="158" name="See the various resources on GitHub!"/>
          <p:cNvSpPr txBox="1"/>
          <p:nvPr/>
        </p:nvSpPr>
        <p:spPr>
          <a:xfrm>
            <a:off x="846608" y="4148866"/>
            <a:ext cx="297756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See the various resources on GitHub!</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Google Shape;201;p32"/>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Analysis Breakout</a:t>
            </a:r>
          </a:p>
        </p:txBody>
      </p:sp>
      <p:sp>
        <p:nvSpPr>
          <p:cNvPr id="2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0" name="Google Shape;202;p32"/>
          <p:cNvSpPr txBox="1"/>
          <p:nvPr>
            <p:ph type="body" idx="4294967295"/>
          </p:nvPr>
        </p:nvSpPr>
        <p:spPr>
          <a:xfrm>
            <a:off x="311699" y="1229874"/>
            <a:ext cx="8520602" cy="3339002"/>
          </a:xfrm>
          <a:prstGeom prst="rect">
            <a:avLst/>
          </a:prstGeom>
        </p:spPr>
        <p:txBody>
          <a:bodyPr/>
          <a:lstStyle/>
          <a:p>
            <a:pPr marL="0" indent="0">
              <a:buSzTx/>
              <a:buNone/>
              <a:defRPr sz="2400">
                <a:solidFill>
                  <a:srgbClr val="000000"/>
                </a:solidFill>
              </a:defRPr>
            </a:pPr>
            <a:r>
              <a:t>Using your dataset, answer these questions:</a:t>
            </a:r>
          </a:p>
          <a:p>
            <a:pPr indent="-381000">
              <a:spcBef>
                <a:spcPts val="1600"/>
              </a:spcBef>
              <a:buClr>
                <a:srgbClr val="000000"/>
              </a:buClr>
              <a:buSzPts val="2400"/>
              <a:buFontTx/>
              <a:buAutoNum type="arabicPeriod" startAt="1"/>
              <a:defRPr sz="2400">
                <a:solidFill>
                  <a:srgbClr val="000000"/>
                </a:solidFill>
              </a:defRPr>
            </a:pPr>
            <a:r>
              <a:t>What is the </a:t>
            </a:r>
            <a:r>
              <a:rPr u="sng"/>
              <a:t>maximum</a:t>
            </a:r>
            <a:r>
              <a:t> donation in the data?</a:t>
            </a:r>
          </a:p>
          <a:p>
            <a:pPr indent="-381000">
              <a:buClr>
                <a:srgbClr val="000000"/>
              </a:buClr>
              <a:buSzPts val="2400"/>
              <a:buFontTx/>
              <a:buAutoNum type="arabicPeriod" startAt="1"/>
              <a:defRPr sz="2400">
                <a:solidFill>
                  <a:srgbClr val="000000"/>
                </a:solidFill>
              </a:defRPr>
            </a:pPr>
            <a:r>
              <a:t>What is the </a:t>
            </a:r>
            <a:r>
              <a:rPr u="sng"/>
              <a:t>most common</a:t>
            </a:r>
            <a:r>
              <a:t> occupation of people who donate this amount?</a:t>
            </a:r>
          </a:p>
          <a:p>
            <a:pPr indent="-381000">
              <a:buClr>
                <a:srgbClr val="000000"/>
              </a:buClr>
              <a:buSzPts val="2400"/>
              <a:buFontTx/>
              <a:buAutoNum type="arabicPeriod" startAt="1"/>
              <a:defRPr sz="2400">
                <a:solidFill>
                  <a:srgbClr val="000000"/>
                </a:solidFill>
              </a:defRPr>
            </a:pPr>
            <a:r>
              <a:t>In what </a:t>
            </a:r>
            <a:r>
              <a:rPr u="sng"/>
              <a:t>zip code</a:t>
            </a:r>
            <a:r>
              <a:t> do the </a:t>
            </a:r>
            <a:r>
              <a:rPr u="sng"/>
              <a:t>most people</a:t>
            </a:r>
            <a:r>
              <a:t> in part (2) live?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207;p33"/>
          <p:cNvSpPr txBox="1"/>
          <p:nvPr>
            <p:ph type="title"/>
          </p:nvPr>
        </p:nvSpPr>
        <p:spPr>
          <a:xfrm>
            <a:off x="311699" y="143299"/>
            <a:ext cx="8520602" cy="607803"/>
          </a:xfrm>
          <a:prstGeom prst="rect">
            <a:avLst/>
          </a:prstGeom>
        </p:spPr>
        <p:txBody>
          <a:bodyPr/>
          <a:lstStyle/>
          <a:p>
            <a:pPr>
              <a:defRPr b="1">
                <a:latin typeface="+mj-lt"/>
                <a:ea typeface="+mj-ea"/>
                <a:cs typeface="+mj-cs"/>
                <a:sym typeface="Arial"/>
              </a:defRPr>
            </a:pPr>
            <a:r>
              <a:t>Boolean Selection </a:t>
            </a:r>
            <a:r>
              <a:rPr b="0"/>
              <a:t>| some demos</a:t>
            </a:r>
          </a:p>
        </p:txBody>
      </p:sp>
      <p:sp>
        <p:nvSpPr>
          <p:cNvPr id="24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44" name="Table"/>
          <p:cNvGraphicFramePr/>
          <p:nvPr/>
        </p:nvGraphicFramePr>
        <p:xfrm>
          <a:off x="311700" y="654050"/>
          <a:ext cx="8520601" cy="36509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710779"/>
                <a:gridCol w="2809821"/>
              </a:tblGrid>
              <a:tr h="730180">
                <a:tc>
                  <a:txBody>
                    <a:bodyPr/>
                    <a:lstStyle/>
                    <a:p>
                      <a:pPr algn="l">
                        <a:defRPr sz="1800">
                          <a:solidFill>
                            <a:srgbClr val="000000"/>
                          </a:solidFill>
                        </a:defRPr>
                      </a:pPr>
                      <a:r>
                        <a:rPr sz="1500">
                          <a:solidFill>
                            <a:srgbClr val="2A3990"/>
                          </a:solidFill>
                          <a:latin typeface="Menlo"/>
                          <a:ea typeface="Menlo"/>
                          <a:cs typeface="Menlo"/>
                          <a:sym typeface="Menlo"/>
                        </a:rPr>
                        <a:t>data = pd.Series([1,2,4,6,0,85,45,7,53,321,4,32,2355,6])</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Let’s experiment with this series</a:t>
                      </a:r>
                    </a:p>
                  </a:txBody>
                  <a:tcPr marL="0" marR="0" marT="0" marB="0" anchor="ctr" anchorCtr="0" horzOverflow="overflow"/>
                </a:tc>
              </a:tr>
              <a:tr h="730180">
                <a:tc>
                  <a:txBody>
                    <a:bodyPr/>
                    <a:lstStyle/>
                    <a:p>
                      <a:pPr algn="l">
                        <a:defRPr sz="1800">
                          <a:solidFill>
                            <a:srgbClr val="000000"/>
                          </a:solidFill>
                        </a:defRPr>
                      </a:pPr>
                      <a:r>
                        <a:rPr sz="1500">
                          <a:solidFill>
                            <a:srgbClr val="2A3990"/>
                          </a:solidFill>
                          <a:latin typeface="Menlo"/>
                          <a:ea typeface="Menlo"/>
                          <a:cs typeface="Menlo"/>
                          <a:sym typeface="Menlo"/>
                        </a:rPr>
                        <a:t>data[data &lt; 10]</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are there values &lt; 10?</a:t>
                      </a:r>
                    </a:p>
                  </a:txBody>
                  <a:tcPr marL="0" marR="0" marT="0" marB="0" anchor="ctr" anchorCtr="0" horzOverflow="overflow"/>
                </a:tc>
              </a:tr>
              <a:tr h="730180">
                <a:tc>
                  <a:txBody>
                    <a:bodyPr/>
                    <a:lstStyle/>
                    <a:p>
                      <a:pPr algn="l">
                        <a:defRPr sz="1800">
                          <a:solidFill>
                            <a:srgbClr val="000000"/>
                          </a:solidFill>
                        </a:defRPr>
                      </a:pPr>
                      <a:r>
                        <a:rPr sz="1500">
                          <a:solidFill>
                            <a:srgbClr val="2A3990"/>
                          </a:solidFill>
                          <a:latin typeface="Menlo"/>
                          <a:ea typeface="Menlo"/>
                          <a:cs typeface="Menlo"/>
                          <a:sym typeface="Menlo"/>
                        </a:rPr>
                        <a:t>data[(data &lt; 10) &amp; (data &gt; 5)]</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how ‘bout a range with keywords</a:t>
                      </a:r>
                    </a:p>
                  </a:txBody>
                  <a:tcPr marL="0" marR="0" marT="0" marB="0" anchor="ctr" anchorCtr="0" horzOverflow="overflow"/>
                </a:tc>
              </a:tr>
              <a:tr h="730180">
                <a:tc>
                  <a:txBody>
                    <a:bodyPr/>
                    <a:lstStyle/>
                    <a:p>
                      <a:pPr algn="l">
                        <a:defRPr sz="1800">
                          <a:solidFill>
                            <a:srgbClr val="000000"/>
                          </a:solidFill>
                        </a:defRPr>
                      </a:pPr>
                      <a:r>
                        <a:rPr sz="1500">
                          <a:solidFill>
                            <a:srgbClr val="2A3990"/>
                          </a:solidFill>
                          <a:latin typeface="Menlo"/>
                          <a:ea typeface="Menlo"/>
                          <a:cs typeface="Menlo"/>
                          <a:sym typeface="Menlo"/>
                        </a:rPr>
                        <a:t>data[data &lt; 10][data &gt; 5]</a:t>
                      </a:r>
                    </a:p>
                  </a:txBody>
                  <a:tcPr marL="0" marR="0" marT="0" marB="0" anchor="ctr" anchorCtr="0" horzOverflow="overflow"/>
                </a:tc>
                <a:tc>
                  <a:txBody>
                    <a:bodyPr/>
                    <a:lstStyle/>
                    <a:p>
                      <a:pPr algn="l">
                        <a:defRPr sz="1400">
                          <a:sym typeface="Arial"/>
                        </a:defRPr>
                      </a:pPr>
                      <a:r>
                        <a:t># same result but “chained”</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&gt;&gt;&gt; data[(data &lt; 10) &amp; (data &gt; 5)]</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3    6</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7    7</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dtype: int64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&gt;&gt;&gt; data[data &lt; 10][data &gt; 5]</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3    6</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7    7</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dtype: int64</a:t>
                      </a:r>
                    </a:p>
                  </a:txBody>
                  <a:tcPr marL="0" marR="0" marT="0" marB="0" anchor="ctr" anchorCtr="0" horzOverflow="overflow"/>
                </a:tc>
              </a:tr>
              <a:tr h="730180">
                <a:tc>
                  <a:txBody>
                    <a:bodyPr/>
                    <a:lstStyle/>
                    <a:p>
                      <a:pPr algn="l">
                        <a:defRPr sz="1500">
                          <a:latin typeface="Menlo"/>
                          <a:ea typeface="Menlo"/>
                          <a:cs typeface="Menlo"/>
                          <a:sym typeface="Menlo"/>
                        </a:defRPr>
                      </a:pPr>
                      <a:r>
                        <a:t># using booleans as counter:</a:t>
                      </a:r>
                    </a:p>
                    <a:p>
                      <a:pPr algn="l">
                        <a:defRPr sz="1500">
                          <a:latin typeface="Menlo"/>
                          <a:ea typeface="Menlo"/>
                          <a:cs typeface="Menlo"/>
                          <a:sym typeface="Menlo"/>
                        </a:defRPr>
                      </a:pPr>
                      <a:r>
                        <a:t>(data &gt; 5).sum()</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True = 1; False = 0</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Google Shape;213;p34"/>
          <p:cNvSpPr txBox="1"/>
          <p:nvPr>
            <p:ph type="title"/>
          </p:nvPr>
        </p:nvSpPr>
        <p:spPr>
          <a:xfrm>
            <a:off x="311699" y="168699"/>
            <a:ext cx="8520602" cy="607803"/>
          </a:xfrm>
          <a:prstGeom prst="rect">
            <a:avLst/>
          </a:prstGeom>
        </p:spPr>
        <p:txBody>
          <a:bodyPr/>
          <a:lstStyle/>
          <a:p>
            <a:pPr>
              <a:defRPr b="1">
                <a:latin typeface="+mj-lt"/>
                <a:ea typeface="+mj-ea"/>
                <a:cs typeface="+mj-cs"/>
                <a:sym typeface="Arial"/>
              </a:defRPr>
            </a:pPr>
            <a:r>
              <a:t>Slice and mutate </a:t>
            </a:r>
            <a:r>
              <a:rPr b="0"/>
              <a:t>| by index</a:t>
            </a:r>
          </a:p>
        </p:txBody>
      </p:sp>
      <p:sp>
        <p:nvSpPr>
          <p:cNvPr id="2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50" name="Table"/>
          <p:cNvGraphicFramePr/>
          <p:nvPr/>
        </p:nvGraphicFramePr>
        <p:xfrm>
          <a:off x="502616" y="806450"/>
          <a:ext cx="8138765" cy="406968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069381"/>
                <a:gridCol w="4069381"/>
              </a:tblGrid>
              <a:tr h="210083">
                <a:tc gridSpan="2">
                  <a:txBody>
                    <a:bodyPr/>
                    <a:lstStyle/>
                    <a:p>
                      <a:pPr algn="l">
                        <a:defRPr sz="1800">
                          <a:solidFill>
                            <a:srgbClr val="000000"/>
                          </a:solidFill>
                        </a:defRPr>
                      </a:pPr>
                      <a:r>
                        <a:rPr>
                          <a:solidFill>
                            <a:srgbClr val="2A3990"/>
                          </a:solidFill>
                          <a:sym typeface="Arial"/>
                        </a:rPr>
                        <a:t>Slicing &amp; Manipulating</a:t>
                      </a:r>
                    </a:p>
                  </a:txBody>
                  <a:tcPr marL="0" marR="0" marT="0" marB="0" anchor="ctr" anchorCtr="0" horzOverflow="overflow">
                    <a:solidFill>
                      <a:srgbClr val="DECBCF"/>
                    </a:solidFill>
                  </a:tcPr>
                </a:tc>
                <a:tc hMerge="1">
                  <a:tcPr/>
                </a:tc>
              </a:tr>
              <a:tr h="771921">
                <a:tc>
                  <a:txBody>
                    <a:bodyPr/>
                    <a:lstStyle/>
                    <a:p>
                      <a:pPr algn="l">
                        <a:defRPr sz="1800">
                          <a:solidFill>
                            <a:srgbClr val="000000"/>
                          </a:solidFill>
                        </a:defRPr>
                      </a:pPr>
                      <a:r>
                        <a:rPr>
                          <a:solidFill>
                            <a:srgbClr val="2A3990"/>
                          </a:solidFill>
                          <a:latin typeface="Menlo"/>
                          <a:ea typeface="Menlo"/>
                          <a:cs typeface="Menlo"/>
                          <a:sym typeface="Menlo"/>
                        </a:rPr>
                        <a:t>d5 = data.head().copy()</a:t>
                      </a:r>
                    </a:p>
                  </a:txBody>
                  <a:tcPr marL="0" marR="0" marT="0" marB="0" anchor="ctr" anchorCtr="0" horzOverflow="overflow">
                    <a:solidFill>
                      <a:srgbClr val="EFE7E8"/>
                    </a:solidFill>
                  </a:tcPr>
                </a:tc>
                <a:tc>
                  <a:txBody>
                    <a:bodyPr/>
                    <a:lstStyle/>
                    <a:p>
                      <a:pPr algn="l">
                        <a:defRPr sz="1800">
                          <a:solidFill>
                            <a:srgbClr val="000000"/>
                          </a:solidFill>
                        </a:defRPr>
                      </a:pPr>
                      <a:r>
                        <a:rPr>
                          <a:solidFill>
                            <a:srgbClr val="2A3990"/>
                          </a:solidFill>
                          <a:sym typeface="Arial"/>
                        </a:rPr>
                        <a:t># make a copy … for safety!</a:t>
                      </a:r>
                    </a:p>
                  </a:txBody>
                  <a:tcPr marL="0" marR="0" marT="0" marB="0" anchor="ctr" anchorCtr="0" horzOverflow="overflow">
                    <a:solidFill>
                      <a:srgbClr val="EFE7E8"/>
                    </a:solidFill>
                  </a:tcPr>
                </a:tc>
              </a:tr>
              <a:tr h="771921">
                <a:tc>
                  <a:txBody>
                    <a:bodyPr/>
                    <a:lstStyle/>
                    <a:p>
                      <a:pPr algn="l">
                        <a:defRPr sz="1800">
                          <a:solidFill>
                            <a:srgbClr val="000000"/>
                          </a:solidFill>
                        </a:defRPr>
                      </a:pPr>
                      <a:r>
                        <a:rPr>
                          <a:solidFill>
                            <a:srgbClr val="2A3990"/>
                          </a:solidFill>
                          <a:latin typeface="Menlo"/>
                          <a:ea typeface="Menlo"/>
                          <a:cs typeface="Menlo"/>
                          <a:sym typeface="Menlo"/>
                        </a:rPr>
                        <a:t>d6 = data.head(70).copy()</a:t>
                      </a:r>
                    </a:p>
                  </a:txBody>
                  <a:tcPr marL="0" marR="0" marT="0" marB="0" anchor="ctr" anchorCtr="0" horzOverflow="overflow">
                    <a:solidFill>
                      <a:srgbClr val="DECBCF"/>
                    </a:solidFill>
                  </a:tcPr>
                </a:tc>
                <a:tc>
                  <a:txBody>
                    <a:bodyPr/>
                    <a:lstStyle/>
                    <a:p>
                      <a:pPr algn="l">
                        <a:defRPr sz="1800">
                          <a:solidFill>
                            <a:srgbClr val="000000"/>
                          </a:solidFill>
                        </a:defRPr>
                      </a:pPr>
                      <a:r>
                        <a:rPr>
                          <a:solidFill>
                            <a:srgbClr val="2A3990"/>
                          </a:solidFill>
                          <a:sym typeface="Arial"/>
                        </a:rPr>
                        <a:t># specify the size of the head (ceiling, e.g., up to 70)</a:t>
                      </a:r>
                    </a:p>
                  </a:txBody>
                  <a:tcPr marL="0" marR="0" marT="0" marB="0" anchor="ctr" anchorCtr="0" horzOverflow="overflow">
                    <a:solidFill>
                      <a:srgbClr val="DECBCF"/>
                    </a:solidFill>
                  </a:tcPr>
                </a:tc>
              </a:tr>
              <a:tr h="771921">
                <a:tc>
                  <a:txBody>
                    <a:bodyPr/>
                    <a:lstStyle/>
                    <a:p>
                      <a:pPr algn="l">
                        <a:defRPr sz="1800">
                          <a:solidFill>
                            <a:srgbClr val="000000"/>
                          </a:solidFill>
                        </a:defRPr>
                      </a:pPr>
                      <a:r>
                        <a:rPr>
                          <a:solidFill>
                            <a:srgbClr val="2A3990"/>
                          </a:solidFill>
                          <a:latin typeface="Menlo"/>
                          <a:ea typeface="Menlo"/>
                          <a:cs typeface="Menlo"/>
                          <a:sym typeface="Menlo"/>
                        </a:rPr>
                        <a:t>data[0:10:2]</a:t>
                      </a:r>
                    </a:p>
                  </a:txBody>
                  <a:tcPr marL="0" marR="0" marT="0" marB="0" anchor="ctr" anchorCtr="0" horzOverflow="overflow">
                    <a:solidFill>
                      <a:srgbClr val="EFE7E8"/>
                    </a:solidFill>
                  </a:tcPr>
                </a:tc>
                <a:tc>
                  <a:txBody>
                    <a:bodyPr/>
                    <a:lstStyle/>
                    <a:p>
                      <a:pPr algn="l">
                        <a:defRPr sz="1800">
                          <a:solidFill>
                            <a:srgbClr val="000000"/>
                          </a:solidFill>
                        </a:defRPr>
                      </a:pPr>
                      <a:r>
                        <a:rPr>
                          <a:solidFill>
                            <a:srgbClr val="2A3990"/>
                          </a:solidFill>
                          <a:sym typeface="Arial"/>
                        </a:rPr>
                        <a:t>$ standard slicing - [start:end (exclusive):step]</a:t>
                      </a:r>
                    </a:p>
                  </a:txBody>
                  <a:tcPr marL="0" marR="0" marT="0" marB="0" anchor="ctr" anchorCtr="0" horzOverflow="overflow">
                    <a:solidFill>
                      <a:srgbClr val="EFE7E8"/>
                    </a:solidFill>
                  </a:tcPr>
                </a:tc>
              </a:tr>
              <a:tr h="771921">
                <a:tc>
                  <a:txBody>
                    <a:bodyPr/>
                    <a:lstStyle/>
                    <a:p>
                      <a:pPr algn="l">
                        <a:defRPr sz="1800">
                          <a:solidFill>
                            <a:srgbClr val="000000"/>
                          </a:solidFill>
                        </a:defRPr>
                      </a:pPr>
                      <a:r>
                        <a:rPr>
                          <a:solidFill>
                            <a:srgbClr val="2A3990"/>
                          </a:solidFill>
                          <a:latin typeface="Menlo"/>
                          <a:ea typeface="Menlo"/>
                          <a:cs typeface="Menlo"/>
                          <a:sym typeface="Menlo"/>
                        </a:rPr>
                        <a:t>data[0] = 10000</a:t>
                      </a:r>
                    </a:p>
                  </a:txBody>
                  <a:tcPr marL="0" marR="0" marT="0" marB="0" anchor="ctr" anchorCtr="0" horzOverflow="overflow">
                    <a:solidFill>
                      <a:srgbClr val="DECBCF"/>
                    </a:solidFill>
                  </a:tcPr>
                </a:tc>
                <a:tc>
                  <a:txBody>
                    <a:bodyPr/>
                    <a:lstStyle/>
                    <a:p>
                      <a:pPr algn="l">
                        <a:defRPr sz="1800">
                          <a:solidFill>
                            <a:srgbClr val="000000"/>
                          </a:solidFill>
                        </a:defRPr>
                      </a:pPr>
                      <a:r>
                        <a:rPr>
                          <a:solidFill>
                            <a:srgbClr val="2A3990"/>
                          </a:solidFill>
                          <a:sym typeface="Arial"/>
                        </a:rPr>
                        <a:t># value replacement</a:t>
                      </a:r>
                    </a:p>
                  </a:txBody>
                  <a:tcPr marL="0" marR="0" marT="0" marB="0" anchor="ctr" anchorCtr="0" horzOverflow="overflow">
                    <a:solidFill>
                      <a:srgbClr val="DECBCF"/>
                    </a:solidFill>
                  </a:tcPr>
                </a:tc>
              </a:tr>
              <a:tr h="771921">
                <a:tc>
                  <a:txBody>
                    <a:bodyPr/>
                    <a:lstStyle/>
                    <a:p>
                      <a:pPr algn="l">
                        <a:defRPr sz="1800">
                          <a:solidFill>
                            <a:srgbClr val="000000"/>
                          </a:solidFill>
                        </a:defRPr>
                      </a:pPr>
                      <a:r>
                        <a:rPr>
                          <a:solidFill>
                            <a:srgbClr val="2A3990"/>
                          </a:solidFill>
                          <a:latin typeface="Menlo"/>
                          <a:ea typeface="Menlo"/>
                          <a:cs typeface="Menlo"/>
                          <a:sym typeface="Menlo"/>
                        </a:rPr>
                        <a:t>d5_6 = pd.concat([d5, d6])</a:t>
                      </a:r>
                    </a:p>
                  </a:txBody>
                  <a:tcPr marL="0" marR="0" marT="0" marB="0" anchor="ctr" anchorCtr="0" horzOverflow="overflow">
                    <a:solidFill>
                      <a:srgbClr val="EFE7E8"/>
                    </a:solidFill>
                  </a:tcPr>
                </a:tc>
                <a:tc>
                  <a:txBody>
                    <a:bodyPr/>
                    <a:lstStyle/>
                    <a:p>
                      <a:pPr algn="l">
                        <a:defRPr sz="1800">
                          <a:sym typeface="Arial"/>
                        </a:defRPr>
                      </a:pPr>
                    </a:p>
                  </a:txBody>
                  <a:tcPr marL="0" marR="0" marT="0" marB="0" anchor="ctr" anchorCtr="0" horzOverflow="overflow">
                    <a:solidFill>
                      <a:srgbClr val="EFE7E8"/>
                    </a:solidFill>
                  </a:tcPr>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Google Shape;219;p35"/>
          <p:cNvSpPr txBox="1"/>
          <p:nvPr>
            <p:ph type="title"/>
          </p:nvPr>
        </p:nvSpPr>
        <p:spPr>
          <a:xfrm>
            <a:off x="311699" y="214049"/>
            <a:ext cx="8520602" cy="607802"/>
          </a:xfrm>
          <a:prstGeom prst="rect">
            <a:avLst/>
          </a:prstGeom>
        </p:spPr>
        <p:txBody>
          <a:bodyPr/>
          <a:lstStyle/>
          <a:p>
            <a:pPr>
              <a:defRPr b="1">
                <a:latin typeface="+mj-lt"/>
                <a:ea typeface="+mj-ea"/>
                <a:cs typeface="+mj-cs"/>
                <a:sym typeface="Arial"/>
              </a:defRPr>
            </a:pPr>
            <a:r>
              <a:t>Check content  </a:t>
            </a:r>
            <a:r>
              <a:rPr b="0"/>
              <a:t>| quick test for series</a:t>
            </a:r>
          </a:p>
        </p:txBody>
      </p:sp>
      <p:sp>
        <p:nvSpPr>
          <p:cNvPr id="2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54" name="Table"/>
          <p:cNvGraphicFramePr/>
          <p:nvPr/>
        </p:nvGraphicFramePr>
        <p:xfrm>
          <a:off x="431800" y="947788"/>
          <a:ext cx="8520601" cy="324792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260300"/>
                <a:gridCol w="4260300"/>
              </a:tblGrid>
              <a:tr h="210083">
                <a:tc gridSpan="2">
                  <a:txBody>
                    <a:bodyPr/>
                    <a:lstStyle/>
                    <a:p>
                      <a:pPr algn="l">
                        <a:defRPr b="1" sz="1400">
                          <a:sym typeface="Arial"/>
                        </a:defRPr>
                      </a:pPr>
                      <a:r>
                        <a:t>any</a:t>
                      </a:r>
                      <a:r>
                        <a:rPr b="0"/>
                        <a:t> and </a:t>
                      </a:r>
                      <a:r>
                        <a:t>all</a:t>
                      </a:r>
                      <a:r>
                        <a:rPr b="0"/>
                        <a:t> tests for series</a:t>
                      </a:r>
                    </a:p>
                  </a:txBody>
                  <a:tcPr marL="0" marR="0" marT="0" marB="0" anchor="ctr" anchorCtr="0" horzOverflow="overflow">
                    <a:solidFill>
                      <a:srgbClr val="DECBCF"/>
                    </a:solidFill>
                  </a:tcPr>
                </a:tc>
                <a:tc hMerge="1">
                  <a:tcPr/>
                </a:tc>
              </a:tr>
              <a:tr h="759460">
                <a:tc>
                  <a:txBody>
                    <a:bodyPr/>
                    <a:lstStyle/>
                    <a:p>
                      <a:pPr algn="l">
                        <a:defRPr sz="1800">
                          <a:solidFill>
                            <a:srgbClr val="000000"/>
                          </a:solidFill>
                        </a:defRPr>
                      </a:pPr>
                      <a:r>
                        <a:rPr sz="2200">
                          <a:solidFill>
                            <a:srgbClr val="2A3990"/>
                          </a:solidFill>
                          <a:latin typeface="Menlo"/>
                          <a:ea typeface="Menlo"/>
                          <a:cs typeface="Menlo"/>
                          <a:sym typeface="Menlo"/>
                        </a:rPr>
                        <a:t>data[data &lt; 10].any()</a:t>
                      </a:r>
                    </a:p>
                  </a:txBody>
                  <a:tcPr marL="0" marR="0" marT="0" marB="0" anchor="ctr" anchorCtr="0" horzOverflow="overflow">
                    <a:solidFill>
                      <a:srgbClr val="EFE7E8"/>
                    </a:solidFill>
                  </a:tcPr>
                </a:tc>
                <a:tc>
                  <a:txBody>
                    <a:bodyPr/>
                    <a:lstStyle/>
                    <a:p>
                      <a:pPr algn="l">
                        <a:defRPr sz="1800">
                          <a:solidFill>
                            <a:srgbClr val="000000"/>
                          </a:solidFill>
                        </a:defRPr>
                      </a:pPr>
                      <a:r>
                        <a:rPr sz="1400">
                          <a:solidFill>
                            <a:srgbClr val="2A3990"/>
                          </a:solidFill>
                          <a:sym typeface="Arial"/>
                        </a:rPr>
                        <a:t># true</a:t>
                      </a:r>
                    </a:p>
                  </a:txBody>
                  <a:tcPr marL="0" marR="0" marT="0" marB="0" anchor="ctr" anchorCtr="0" horzOverflow="overflow">
                    <a:solidFill>
                      <a:srgbClr val="EFE7E8"/>
                    </a:solidFill>
                  </a:tcPr>
                </a:tc>
              </a:tr>
              <a:tr h="759460">
                <a:tc>
                  <a:txBody>
                    <a:bodyPr/>
                    <a:lstStyle/>
                    <a:p>
                      <a:pPr algn="l">
                        <a:defRPr sz="1800">
                          <a:solidFill>
                            <a:srgbClr val="000000"/>
                          </a:solidFill>
                        </a:defRPr>
                      </a:pPr>
                      <a:r>
                        <a:rPr sz="2200">
                          <a:solidFill>
                            <a:srgbClr val="2A3990"/>
                          </a:solidFill>
                          <a:latin typeface="Menlo"/>
                          <a:ea typeface="Menlo"/>
                          <a:cs typeface="Menlo"/>
                          <a:sym typeface="Menlo"/>
                        </a:rPr>
                        <a:t>data[data &lt; 10].all()</a:t>
                      </a:r>
                    </a:p>
                  </a:txBody>
                  <a:tcPr marL="0" marR="0" marT="0" marB="0" anchor="ctr" anchorCtr="0" horzOverflow="overflow">
                    <a:solidFill>
                      <a:srgbClr val="DECBCF"/>
                    </a:solidFill>
                  </a:tcPr>
                </a:tc>
                <a:tc>
                  <a:txBody>
                    <a:bodyPr/>
                    <a:lstStyle/>
                    <a:p>
                      <a:pPr algn="l">
                        <a:defRPr sz="1800">
                          <a:solidFill>
                            <a:srgbClr val="000000"/>
                          </a:solidFill>
                        </a:defRPr>
                      </a:pPr>
                      <a:r>
                        <a:rPr sz="1400">
                          <a:solidFill>
                            <a:srgbClr val="2A3990"/>
                          </a:solidFill>
                          <a:sym typeface="Arial"/>
                        </a:rPr>
                        <a:t># false</a:t>
                      </a:r>
                    </a:p>
                  </a:txBody>
                  <a:tcPr marL="0" marR="0" marT="0" marB="0" anchor="ctr" anchorCtr="0" horzOverflow="overflow">
                    <a:solidFill>
                      <a:srgbClr val="DECBCF"/>
                    </a:solidFill>
                  </a:tcPr>
                </a:tc>
              </a:tr>
              <a:tr h="759460">
                <a:tc>
                  <a:txBody>
                    <a:bodyPr/>
                    <a:lstStyle/>
                    <a:p>
                      <a:pPr algn="l">
                        <a:defRPr sz="1800">
                          <a:solidFill>
                            <a:srgbClr val="000000"/>
                          </a:solidFill>
                        </a:defRPr>
                      </a:pPr>
                      <a:r>
                        <a:rPr sz="2200">
                          <a:solidFill>
                            <a:srgbClr val="2A3990"/>
                          </a:solidFill>
                          <a:latin typeface="Menlo"/>
                          <a:ea typeface="Menlo"/>
                          <a:cs typeface="Menlo"/>
                          <a:sym typeface="Menlo"/>
                        </a:rPr>
                        <a:t>(data &gt; 10000).any()</a:t>
                      </a:r>
                    </a:p>
                  </a:txBody>
                  <a:tcPr marL="0" marR="0" marT="0" marB="0" anchor="ctr" anchorCtr="0" horzOverflow="overflow">
                    <a:solidFill>
                      <a:srgbClr val="EFE7E8"/>
                    </a:solidFill>
                  </a:tcPr>
                </a:tc>
                <a:tc>
                  <a:txBody>
                    <a:bodyPr/>
                    <a:lstStyle/>
                    <a:p>
                      <a:pPr algn="l">
                        <a:defRPr sz="1800">
                          <a:solidFill>
                            <a:srgbClr val="000000"/>
                          </a:solidFill>
                        </a:defRPr>
                      </a:pPr>
                      <a:r>
                        <a:rPr sz="1400">
                          <a:solidFill>
                            <a:srgbClr val="2A3990"/>
                          </a:solidFill>
                          <a:sym typeface="Arial"/>
                        </a:rPr>
                        <a:t># Alternatives … false</a:t>
                      </a:r>
                    </a:p>
                  </a:txBody>
                  <a:tcPr marL="0" marR="0" marT="0" marB="0" anchor="ctr" anchorCtr="0" horzOverflow="overflow">
                    <a:solidFill>
                      <a:srgbClr val="EFE7E8"/>
                    </a:solidFill>
                  </a:tcPr>
                </a:tc>
              </a:tr>
              <a:tr h="759460">
                <a:tc>
                  <a:txBody>
                    <a:bodyPr/>
                    <a:lstStyle/>
                    <a:p>
                      <a:pPr algn="l">
                        <a:defRPr sz="1800">
                          <a:solidFill>
                            <a:srgbClr val="000000"/>
                          </a:solidFill>
                        </a:defRPr>
                      </a:pPr>
                      <a:r>
                        <a:rPr sz="2200">
                          <a:solidFill>
                            <a:srgbClr val="2A3990"/>
                          </a:solidFill>
                          <a:latin typeface="Menlo"/>
                          <a:ea typeface="Menlo"/>
                          <a:cs typeface="Menlo"/>
                          <a:sym typeface="Menlo"/>
                        </a:rPr>
                        <a:t>(data &gt; 0).all()</a:t>
                      </a:r>
                    </a:p>
                  </a:txBody>
                  <a:tcPr marL="0" marR="0" marT="0" marB="0" anchor="ctr" anchorCtr="0" horzOverflow="overflow">
                    <a:solidFill>
                      <a:srgbClr val="DECBCF"/>
                    </a:solidFill>
                  </a:tcPr>
                </a:tc>
                <a:tc>
                  <a:txBody>
                    <a:bodyPr/>
                    <a:lstStyle/>
                    <a:p>
                      <a:pPr algn="l">
                        <a:defRPr sz="1800">
                          <a:solidFill>
                            <a:srgbClr val="000000"/>
                          </a:solidFill>
                        </a:defRPr>
                      </a:pPr>
                      <a:r>
                        <a:rPr sz="1400">
                          <a:solidFill>
                            <a:srgbClr val="2A3990"/>
                          </a:solidFill>
                          <a:sym typeface="Arial"/>
                        </a:rPr>
                        <a:t># false</a:t>
                      </a:r>
                    </a:p>
                  </a:txBody>
                  <a:tcPr marL="0" marR="0" marT="0" marB="0" anchor="ctr" anchorCtr="0" horzOverflow="overflow">
                    <a:solidFill>
                      <a:srgbClr val="DECBCF"/>
                    </a:solidFill>
                  </a:tcPr>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225;p36"/>
          <p:cNvSpPr txBox="1"/>
          <p:nvPr>
            <p:ph type="title"/>
          </p:nvPr>
        </p:nvSpPr>
        <p:spPr>
          <a:xfrm>
            <a:off x="311699" y="155999"/>
            <a:ext cx="8520602" cy="607803"/>
          </a:xfrm>
          <a:prstGeom prst="rect">
            <a:avLst/>
          </a:prstGeom>
        </p:spPr>
        <p:txBody>
          <a:bodyPr/>
          <a:lstStyle/>
          <a:p>
            <a:pPr>
              <a:defRPr b="1">
                <a:latin typeface="+mj-lt"/>
                <a:ea typeface="+mj-ea"/>
                <a:cs typeface="+mj-cs"/>
                <a:sym typeface="Arial"/>
              </a:defRPr>
            </a:pPr>
            <a:r>
              <a:t>Stats  </a:t>
            </a:r>
            <a:r>
              <a:rPr b="0"/>
              <a:t>| quick descriptive stats for series</a:t>
            </a:r>
          </a:p>
        </p:txBody>
      </p:sp>
      <p:sp>
        <p:nvSpPr>
          <p:cNvPr id="2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58" name="Table"/>
          <p:cNvGraphicFramePr/>
          <p:nvPr/>
        </p:nvGraphicFramePr>
        <p:xfrm>
          <a:off x="531241" y="857250"/>
          <a:ext cx="8081517" cy="35088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040758"/>
                <a:gridCol w="4040758"/>
              </a:tblGrid>
              <a:tr h="581517">
                <a:tc>
                  <a:txBody>
                    <a:bodyPr/>
                    <a:lstStyle/>
                    <a:p>
                      <a:pPr algn="l">
                        <a:defRPr sz="1800">
                          <a:solidFill>
                            <a:srgbClr val="000000"/>
                          </a:solidFill>
                        </a:defRPr>
                      </a:pPr>
                      <a:r>
                        <a:rPr sz="2100">
                          <a:solidFill>
                            <a:srgbClr val="2A3990"/>
                          </a:solidFill>
                          <a:latin typeface="Menlo"/>
                          <a:ea typeface="Menlo"/>
                          <a:cs typeface="Menlo"/>
                          <a:sym typeface="Menlo"/>
                        </a:rPr>
                        <a:t>len(data)</a:t>
                      </a:r>
                    </a:p>
                  </a:txBody>
                  <a:tcPr marL="0" marR="0" marT="0" marB="0" anchor="ctr" anchorCtr="0" horzOverflow="overflow"/>
                </a:tc>
                <a:tc>
                  <a:txBody>
                    <a:bodyPr/>
                    <a:lstStyle/>
                    <a:p>
                      <a:pPr algn="l">
                        <a:defRPr sz="1400">
                          <a:sym typeface="Arial"/>
                        </a:defRPr>
                      </a:pPr>
                    </a:p>
                  </a:txBody>
                  <a:tcPr marL="0" marR="0" marT="0" marB="0" anchor="ctr" anchorCtr="0" horzOverflow="overflow"/>
                </a:tc>
              </a:tr>
              <a:tr h="1754401">
                <a:tc>
                  <a:txBody>
                    <a:bodyPr/>
                    <a:lstStyle/>
                    <a:p>
                      <a:pPr algn="l">
                        <a:defRPr sz="2100">
                          <a:latin typeface="Menlo"/>
                          <a:ea typeface="Menlo"/>
                          <a:cs typeface="Menlo"/>
                          <a:sym typeface="Menlo"/>
                        </a:defRPr>
                      </a:pPr>
                      <a:r>
                        <a:t>data.mean()</a:t>
                      </a:r>
                    </a:p>
                    <a:p>
                      <a:pPr algn="l">
                        <a:defRPr sz="2100">
                          <a:latin typeface="Menlo"/>
                          <a:ea typeface="Menlo"/>
                          <a:cs typeface="Menlo"/>
                          <a:sym typeface="Menlo"/>
                        </a:defRPr>
                      </a:pPr>
                      <a:r>
                        <a:t>data.mode()</a:t>
                      </a:r>
                    </a:p>
                    <a:p>
                      <a:pPr algn="l">
                        <a:defRPr sz="2100">
                          <a:latin typeface="Menlo"/>
                          <a:ea typeface="Menlo"/>
                          <a:cs typeface="Menlo"/>
                          <a:sym typeface="Menlo"/>
                        </a:defRPr>
                      </a:pPr>
                      <a:r>
                        <a:t>data.median()</a:t>
                      </a:r>
                    </a:p>
                    <a:p>
                      <a:pPr algn="l">
                        <a:defRPr sz="2100">
                          <a:latin typeface="Menlo"/>
                          <a:ea typeface="Menlo"/>
                          <a:cs typeface="Menlo"/>
                          <a:sym typeface="Menlo"/>
                        </a:defRPr>
                      </a:pPr>
                      <a:r>
                        <a:t>data.count()</a:t>
                      </a:r>
                    </a:p>
                    <a:p>
                      <a:pPr algn="l">
                        <a:defRPr sz="2100">
                          <a:latin typeface="Menlo"/>
                          <a:ea typeface="Menlo"/>
                          <a:cs typeface="Menlo"/>
                          <a:sym typeface="Menlo"/>
                        </a:defRPr>
                      </a:pPr>
                      <a:r>
                        <a:t>data.std()</a:t>
                      </a:r>
                    </a:p>
                    <a:p>
                      <a:pPr algn="l">
                        <a:defRPr sz="2100">
                          <a:latin typeface="Menlo"/>
                          <a:ea typeface="Menlo"/>
                          <a:cs typeface="Menlo"/>
                          <a:sym typeface="Menlo"/>
                        </a:defRPr>
                      </a:pPr>
                      <a:r>
                        <a:t>data.unique()</a:t>
                      </a:r>
                    </a:p>
                  </a:txBody>
                  <a:tcPr marL="0" marR="0" marT="0" marB="0" anchor="ctr" anchorCtr="0" horzOverflow="overflow"/>
                </a:tc>
                <a:tc>
                  <a:txBody>
                    <a:bodyPr/>
                    <a:lstStyle/>
                    <a:p>
                      <a:pPr algn="l">
                        <a:defRPr sz="1400">
                          <a:sym typeface="Arial"/>
                        </a:defRPr>
                      </a:pPr>
                      <a:r>
                        <a:t># can get individual “measures of </a:t>
                      </a:r>
                    </a:p>
                    <a:p>
                      <a:pPr algn="l">
                        <a:defRPr sz="1400">
                          <a:sym typeface="Arial"/>
                        </a:defRPr>
                      </a:pPr>
                      <a:r>
                        <a:t># central tendency … or use </a:t>
                      </a:r>
                    </a:p>
                    <a:p>
                      <a:pPr algn="l">
                        <a:defRPr sz="1400">
                          <a:sym typeface="Arial"/>
                        </a:defRPr>
                      </a:pPr>
                      <a:r>
                        <a:t># </a:t>
                      </a:r>
                      <a:r>
                        <a:rPr b="1"/>
                        <a:t>describe()</a:t>
                      </a:r>
                      <a:r>
                        <a:t> for the whole thing!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&gt;&gt;&gt; data.describe()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count       16.000000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mean       640.312500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std       2496.070718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min          0.000000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25%          2.000000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50%          4.000000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75%         16.500000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max      10000.000000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dtype: float64</a:t>
                      </a:r>
                    </a:p>
                  </a:txBody>
                  <a:tcPr marL="0" marR="0" marT="0" marB="0" anchor="ctr" anchorCtr="0" horzOverflow="overflow"/>
                </a:tc>
              </a:tr>
              <a:tr h="581517">
                <a:tc>
                  <a:txBody>
                    <a:bodyPr/>
                    <a:lstStyle/>
                    <a:p>
                      <a:pPr algn="l">
                        <a:defRPr sz="1800">
                          <a:solidFill>
                            <a:srgbClr val="000000"/>
                          </a:solidFill>
                        </a:defRPr>
                      </a:pPr>
                      <a:r>
                        <a:rPr sz="2100">
                          <a:solidFill>
                            <a:srgbClr val="2A3990"/>
                          </a:solidFill>
                          <a:latin typeface="Menlo"/>
                          <a:ea typeface="Menlo"/>
                          <a:cs typeface="Menlo"/>
                          <a:sym typeface="Menlo"/>
                        </a:rPr>
                        <a:t>data.value_counts()</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super useful … experiment</a:t>
                      </a:r>
                    </a:p>
                  </a:txBody>
                  <a:tcPr marL="0" marR="0" marT="0" marB="0" anchor="ctr" anchorCtr="0" horzOverflow="overflow"/>
                </a:tc>
              </a:tr>
              <a:tr h="591366">
                <a:tc>
                  <a:txBody>
                    <a:bodyPr/>
                    <a:lstStyle/>
                    <a:p>
                      <a:pPr algn="l">
                        <a:defRPr sz="1800">
                          <a:solidFill>
                            <a:srgbClr val="000000"/>
                          </a:solidFill>
                        </a:defRPr>
                      </a:pPr>
                      <a:r>
                        <a:rPr sz="2100">
                          <a:solidFill>
                            <a:srgbClr val="2A3990"/>
                          </a:solidFill>
                          <a:latin typeface="Menlo"/>
                          <a:ea typeface="Menlo"/>
                          <a:cs typeface="Menlo"/>
                          <a:sym typeface="Menlo"/>
                        </a:rPr>
                        <a:t>data.shape</a:t>
                      </a:r>
                    </a:p>
                  </a:txBody>
                  <a:tcPr marL="0" marR="0" marT="0" marB="0" anchor="ctr" anchorCtr="0" horzOverflow="overflow"/>
                </a:tc>
                <a:tc>
                  <a:txBody>
                    <a:bodyPr/>
                    <a:lstStyle/>
                    <a:p>
                      <a:pPr algn="l">
                        <a:defRPr sz="1400">
                          <a:sym typeface="Arial"/>
                        </a:defRPr>
                      </a:pPr>
                      <a:r>
                        <a:t># note that this is an </a:t>
                      </a:r>
                      <a:r>
                        <a:rPr i="1"/>
                        <a:t>attribute</a:t>
                      </a:r>
                      <a:r>
                        <a:t>, </a:t>
                      </a:r>
                    </a:p>
                    <a:p>
                      <a:pPr algn="l">
                        <a:defRPr sz="1400">
                          <a:sym typeface="Arial"/>
                        </a:defRPr>
                      </a:pPr>
                      <a:r>
                        <a:t># not a </a:t>
                      </a:r>
                      <a:r>
                        <a:rPr i="1"/>
                        <a:t>method</a:t>
                      </a:r>
                      <a:r>
                        <a:t>.</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231;p37"/>
          <p:cNvSpPr txBox="1"/>
          <p:nvPr>
            <p:ph type="title"/>
          </p:nvPr>
        </p:nvSpPr>
        <p:spPr>
          <a:xfrm>
            <a:off x="311698" y="143299"/>
            <a:ext cx="4302170" cy="607803"/>
          </a:xfrm>
          <a:prstGeom prst="rect">
            <a:avLst/>
          </a:prstGeom>
        </p:spPr>
        <p:txBody>
          <a:bodyPr/>
          <a:lstStyle/>
          <a:p>
            <a:pPr>
              <a:defRPr b="1">
                <a:latin typeface="+mj-lt"/>
                <a:ea typeface="+mj-ea"/>
                <a:cs typeface="+mj-cs"/>
                <a:sym typeface="Arial"/>
              </a:defRPr>
            </a:pPr>
            <a:r>
              <a:t>Index </a:t>
            </a:r>
            <a:r>
              <a:rPr b="0"/>
              <a:t>| lookup methods  </a:t>
            </a:r>
          </a:p>
        </p:txBody>
      </p:sp>
      <p:sp>
        <p:nvSpPr>
          <p:cNvPr id="2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62" name="Table"/>
          <p:cNvGraphicFramePr/>
          <p:nvPr/>
        </p:nvGraphicFramePr>
        <p:xfrm>
          <a:off x="393700" y="625637"/>
          <a:ext cx="8557716" cy="389222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278858"/>
                <a:gridCol w="4278858"/>
              </a:tblGrid>
              <a:tr h="556032">
                <a:tc>
                  <a:txBody>
                    <a:bodyPr/>
                    <a:lstStyle/>
                    <a:p>
                      <a:pPr algn="l">
                        <a:defRPr sz="1800">
                          <a:solidFill>
                            <a:srgbClr val="000000"/>
                          </a:solidFill>
                        </a:defRPr>
                      </a:pPr>
                      <a:r>
                        <a:rPr>
                          <a:solidFill>
                            <a:srgbClr val="2A3990"/>
                          </a:solidFill>
                          <a:latin typeface="Menlo"/>
                          <a:ea typeface="Menlo"/>
                          <a:cs typeface="Menlo"/>
                          <a:sym typeface="Menlo"/>
                        </a:rPr>
                        <a:t>data[10]</a:t>
                      </a:r>
                    </a:p>
                  </a:txBody>
                  <a:tcPr marL="0" marR="0" marT="0" marB="0" anchor="ctr" anchorCtr="0" horzOverflow="overflow"/>
                </a:tc>
                <a:tc>
                  <a:txBody>
                    <a:bodyPr/>
                    <a:lstStyle/>
                    <a:p>
                      <a:pPr algn="l">
                        <a:defRPr sz="1800">
                          <a:solidFill>
                            <a:srgbClr val="000000"/>
                          </a:solidFill>
                        </a:defRPr>
                      </a:pPr>
                      <a:r>
                        <a:rPr>
                          <a:solidFill>
                            <a:srgbClr val="2A3990"/>
                          </a:solidFill>
                          <a:sym typeface="Arial"/>
                        </a:rPr>
                        <a:t># by single index names</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data[ [10,20] ]</a:t>
                      </a:r>
                    </a:p>
                  </a:txBody>
                  <a:tcPr marL="0" marR="0" marT="0" marB="0" anchor="ctr" anchorCtr="0" horzOverflow="overflow"/>
                </a:tc>
                <a:tc>
                  <a:txBody>
                    <a:bodyPr/>
                    <a:lstStyle/>
                    <a:p>
                      <a:pPr algn="l">
                        <a:defRPr sz="1800">
                          <a:solidFill>
                            <a:srgbClr val="000000"/>
                          </a:solidFill>
                        </a:defRPr>
                      </a:pPr>
                      <a:r>
                        <a:rPr>
                          <a:solidFill>
                            <a:srgbClr val="2A3990"/>
                          </a:solidFill>
                          <a:sym typeface="Arial"/>
                        </a:rPr>
                        <a:t># by multiple index names</a:t>
                      </a:r>
                    </a:p>
                  </a:txBody>
                  <a:tcPr marL="0" marR="0" marT="0" marB="0" anchor="ctr" anchorCtr="0" horzOverflow="overflow"/>
                </a:tc>
              </a:tr>
              <a:tr h="556032">
                <a:tc>
                  <a:txBody>
                    <a:bodyPr/>
                    <a:lstStyle/>
                    <a:p>
                      <a:pPr algn="l">
                        <a:defRPr sz="1800">
                          <a:latin typeface="Menlo"/>
                          <a:ea typeface="Menlo"/>
                          <a:cs typeface="Menlo"/>
                          <a:sym typeface="Menlo"/>
                        </a:defRPr>
                      </a:pPr>
                    </a:p>
                  </a:txBody>
                  <a:tcPr marL="0" marR="0" marT="0" marB="0" anchor="ctr" anchorCtr="0" horzOverflow="overflow"/>
                </a:tc>
                <a:tc>
                  <a:txBody>
                    <a:bodyPr/>
                    <a:lstStyle/>
                    <a:p>
                      <a:pPr algn="l">
                        <a:defRPr sz="1800">
                          <a:solidFill>
                            <a:srgbClr val="000000"/>
                          </a:solidFill>
                        </a:defRPr>
                      </a:pPr>
                      <a:r>
                        <a:rPr>
                          <a:solidFill>
                            <a:srgbClr val="2A3990"/>
                          </a:solidFill>
                          <a:sym typeface="Arial"/>
                        </a:rPr>
                        <a:t># if the index is not numeric, pandas interprets numbers as row number</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d5.iloc[ [0,3] ]</a:t>
                      </a:r>
                    </a:p>
                  </a:txBody>
                  <a:tcPr marL="0" marR="0" marT="0" marB="0" anchor="ctr" anchorCtr="0" horzOverflow="overflow"/>
                </a:tc>
                <a:tc>
                  <a:txBody>
                    <a:bodyPr/>
                    <a:lstStyle/>
                    <a:p>
                      <a:pPr algn="l">
                        <a:defRPr sz="1800">
                          <a:sym typeface="Arial"/>
                        </a:defRPr>
                      </a:pPr>
                      <a:r>
                        <a:t># lookup by </a:t>
                      </a:r>
                      <a:r>
                        <a:rPr b="1">
                          <a:solidFill>
                            <a:schemeClr val="accent3">
                              <a:lumOff val="-7568"/>
                            </a:schemeClr>
                          </a:solidFill>
                        </a:rPr>
                        <a:t>index location</a:t>
                      </a:r>
                      <a:r>
                        <a:t> “dict style[]”</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data.index = range(100, len(data) + 100)</a:t>
                      </a:r>
                    </a:p>
                  </a:txBody>
                  <a:tcPr marL="0" marR="0" marT="0" marB="0" anchor="ctr" anchorCtr="0" horzOverflow="overflow"/>
                </a:tc>
                <a:tc>
                  <a:txBody>
                    <a:bodyPr/>
                    <a:lstStyle/>
                    <a:p>
                      <a:pPr algn="l">
                        <a:defRPr sz="1800">
                          <a:sym typeface="Arial"/>
                        </a:defRPr>
                      </a:pPr>
                      <a:r>
                        <a:t># set new </a:t>
                      </a:r>
                      <a:r>
                        <a:rPr b="1">
                          <a:solidFill>
                            <a:schemeClr val="accent3">
                              <a:lumOff val="-7568"/>
                            </a:schemeClr>
                          </a:solidFill>
                        </a:rPr>
                        <a:t>index names</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data.loc[ [100, 103] ]</a:t>
                      </a:r>
                    </a:p>
                  </a:txBody>
                  <a:tcPr marL="0" marR="0" marT="0" marB="0" anchor="ctr" anchorCtr="0" horzOverflow="overflow"/>
                </a:tc>
                <a:tc>
                  <a:txBody>
                    <a:bodyPr/>
                    <a:lstStyle/>
                    <a:p>
                      <a:pPr algn="l">
                        <a:defRPr sz="1800">
                          <a:sym typeface="Arial"/>
                        </a:defRPr>
                      </a:pPr>
                      <a:r>
                        <a:t># we can use </a:t>
                      </a:r>
                      <a:r>
                        <a:rPr b="1">
                          <a:latin typeface="Menlo"/>
                          <a:ea typeface="Menlo"/>
                          <a:cs typeface="Menlo"/>
                          <a:sym typeface="Menlo"/>
                        </a:rPr>
                        <a:t>.loc</a:t>
                      </a:r>
                      <a:r>
                        <a:t> to call by </a:t>
                      </a:r>
                      <a:r>
                        <a:rPr b="1">
                          <a:solidFill>
                            <a:schemeClr val="accent3">
                              <a:lumOff val="-7568"/>
                            </a:schemeClr>
                          </a:solidFill>
                        </a:rPr>
                        <a:t>index names</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data.iget( [0,3] ), data.ix( [0,3] )</a:t>
                      </a:r>
                    </a:p>
                  </a:txBody>
                  <a:tcPr marL="0" marR="0" marT="0" marB="0" anchor="ctr" anchorCtr="0" horzOverflow="overflow"/>
                </a:tc>
                <a:tc>
                  <a:txBody>
                    <a:bodyPr/>
                    <a:lstStyle/>
                    <a:p>
                      <a:pPr algn="l">
                        <a:defRPr sz="1800">
                          <a:solidFill>
                            <a:srgbClr val="000000"/>
                          </a:solidFill>
                        </a:defRPr>
                      </a:pPr>
                      <a:r>
                        <a:rPr>
                          <a:solidFill>
                            <a:srgbClr val="2A3990"/>
                          </a:solidFill>
                          <a:sym typeface="Arial"/>
                        </a:rPr>
                        <a:t># Depreciated - don’t use, ‘k?</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Google Shape;237;p38"/>
          <p:cNvSpPr txBox="1"/>
          <p:nvPr>
            <p:ph type="title"/>
          </p:nvPr>
        </p:nvSpPr>
        <p:spPr>
          <a:xfrm>
            <a:off x="184699" y="168700"/>
            <a:ext cx="8520602" cy="607802"/>
          </a:xfrm>
          <a:prstGeom prst="rect">
            <a:avLst/>
          </a:prstGeom>
        </p:spPr>
        <p:txBody>
          <a:bodyPr/>
          <a:lstStyle/>
          <a:p>
            <a:pPr>
              <a:defRPr b="1">
                <a:latin typeface="+mj-lt"/>
                <a:ea typeface="+mj-ea"/>
                <a:cs typeface="+mj-cs"/>
                <a:sym typeface="Arial"/>
              </a:defRPr>
            </a:pPr>
            <a:r>
              <a:t>Reindexing and combining </a:t>
            </a:r>
            <a:r>
              <a:rPr b="0"/>
              <a:t>| Fill in values  </a:t>
            </a:r>
          </a:p>
        </p:txBody>
      </p:sp>
      <p:sp>
        <p:nvSpPr>
          <p:cNvPr id="2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66" name="Table"/>
          <p:cNvGraphicFramePr/>
          <p:nvPr/>
        </p:nvGraphicFramePr>
        <p:xfrm>
          <a:off x="168126" y="754529"/>
          <a:ext cx="8807748" cy="363444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403874"/>
                <a:gridCol w="4403874"/>
              </a:tblGrid>
              <a:tr h="1211480">
                <a:tc>
                  <a:txBody>
                    <a:bodyPr/>
                    <a:lstStyle/>
                    <a:p>
                      <a:pPr algn="l">
                        <a:defRPr sz="1800">
                          <a:solidFill>
                            <a:srgbClr val="000000"/>
                          </a:solidFill>
                        </a:defRPr>
                      </a:pPr>
                      <a:r>
                        <a:rPr sz="2100">
                          <a:solidFill>
                            <a:srgbClr val="2A3990"/>
                          </a:solidFill>
                          <a:latin typeface="Menlo"/>
                          <a:ea typeface="Menlo"/>
                          <a:cs typeface="Menlo"/>
                          <a:sym typeface="Menlo"/>
                        </a:rPr>
                        <a:t>data.index = New_Index</a:t>
                      </a:r>
                    </a:p>
                  </a:txBody>
                  <a:tcPr marL="0" marR="0" marT="0" marB="0" anchor="ctr" anchorCtr="0" horzOverflow="overflow"/>
                </a:tc>
                <a:tc>
                  <a:txBody>
                    <a:bodyPr/>
                    <a:lstStyle/>
                    <a:p>
                      <a:pPr algn="l">
                        <a:defRPr sz="1800">
                          <a:solidFill>
                            <a:srgbClr val="000000"/>
                          </a:solidFill>
                        </a:defRPr>
                      </a:pPr>
                      <a:r>
                        <a:rPr sz="2100">
                          <a:solidFill>
                            <a:srgbClr val="2A3990"/>
                          </a:solidFill>
                          <a:sym typeface="Arial"/>
                        </a:rPr>
                        <a:t># overwrite the existing index</a:t>
                      </a:r>
                    </a:p>
                  </a:txBody>
                  <a:tcPr marL="0" marR="0" marT="0" marB="0" anchor="ctr" anchorCtr="0" horzOverflow="overflow"/>
                </a:tc>
              </a:tr>
              <a:tr h="1211480">
                <a:tc>
                  <a:txBody>
                    <a:bodyPr/>
                    <a:lstStyle/>
                    <a:p>
                      <a:pPr algn="l">
                        <a:defRPr sz="1800">
                          <a:solidFill>
                            <a:srgbClr val="000000"/>
                          </a:solidFill>
                        </a:defRPr>
                      </a:pPr>
                      <a:r>
                        <a:rPr sz="2100">
                          <a:solidFill>
                            <a:srgbClr val="2A3990"/>
                          </a:solidFill>
                          <a:latin typeface="Menlo"/>
                          <a:ea typeface="Menlo"/>
                          <a:cs typeface="Menlo"/>
                          <a:sym typeface="Menlo"/>
                        </a:rPr>
                        <a:t>new_data = data.reindex([0,2,15,21])</a:t>
                      </a:r>
                    </a:p>
                  </a:txBody>
                  <a:tcPr marL="0" marR="0" marT="0" marB="0" anchor="ctr" anchorCtr="0" horzOverflow="overflow"/>
                </a:tc>
                <a:tc>
                  <a:txBody>
                    <a:bodyPr/>
                    <a:lstStyle/>
                    <a:p>
                      <a:pPr algn="l">
                        <a:defRPr sz="1800">
                          <a:solidFill>
                            <a:srgbClr val="000000"/>
                          </a:solidFill>
                        </a:defRPr>
                      </a:pPr>
                      <a:r>
                        <a:rPr sz="2100">
                          <a:solidFill>
                            <a:srgbClr val="2A3990"/>
                          </a:solidFill>
                          <a:sym typeface="Arial"/>
                        </a:rPr>
                        <a:t># slide out rows and use their indices; missing values get “NaN”</a:t>
                      </a:r>
                    </a:p>
                  </a:txBody>
                  <a:tcPr marL="0" marR="0" marT="0" marB="0" anchor="ctr" anchorCtr="0" horzOverflow="overflow"/>
                </a:tc>
              </a:tr>
              <a:tr h="1211480">
                <a:tc>
                  <a:txBody>
                    <a:bodyPr/>
                    <a:lstStyle/>
                    <a:p>
                      <a:pPr algn="l">
                        <a:defRPr sz="1800">
                          <a:solidFill>
                            <a:srgbClr val="000000"/>
                          </a:solidFill>
                        </a:defRPr>
                      </a:pPr>
                      <a:r>
                        <a:rPr sz="2100">
                          <a:solidFill>
                            <a:srgbClr val="2A3990"/>
                          </a:solidFill>
                          <a:latin typeface="Menlo"/>
                          <a:ea typeface="Menlo"/>
                          <a:cs typeface="Menlo"/>
                          <a:sym typeface="Menlo"/>
                        </a:rPr>
                        <a:t>data.reindex([0,2,15,21], fill_value=0)</a:t>
                      </a:r>
                    </a:p>
                  </a:txBody>
                  <a:tcPr marL="0" marR="0" marT="0" marB="0" anchor="ctr" anchorCtr="0" horzOverflow="overflow"/>
                </a:tc>
                <a:tc>
                  <a:txBody>
                    <a:bodyPr/>
                    <a:lstStyle/>
                    <a:p>
                      <a:pPr algn="l">
                        <a:defRPr sz="1800">
                          <a:solidFill>
                            <a:srgbClr val="000000"/>
                          </a:solidFill>
                        </a:defRPr>
                      </a:pPr>
                      <a:r>
                        <a:rPr sz="2100">
                          <a:solidFill>
                            <a:srgbClr val="2A3990"/>
                          </a:solidFill>
                          <a:sym typeface="Arial"/>
                        </a:rPr>
                        <a:t># specify the missing values</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Google Shape;243;p39"/>
          <p:cNvSpPr txBox="1"/>
          <p:nvPr>
            <p:ph type="title"/>
          </p:nvPr>
        </p:nvSpPr>
        <p:spPr>
          <a:xfrm>
            <a:off x="311699" y="92499"/>
            <a:ext cx="8520602" cy="607803"/>
          </a:xfrm>
          <a:prstGeom prst="rect">
            <a:avLst/>
          </a:prstGeom>
        </p:spPr>
        <p:txBody>
          <a:bodyPr/>
          <a:lstStyle/>
          <a:p>
            <a:pPr>
              <a:defRPr b="1">
                <a:latin typeface="+mj-lt"/>
                <a:ea typeface="+mj-ea"/>
                <a:cs typeface="+mj-cs"/>
                <a:sym typeface="Arial"/>
              </a:defRPr>
            </a:pPr>
            <a:r>
              <a:t>Missing data </a:t>
            </a:r>
            <a:r>
              <a:rPr b="0"/>
              <a:t>| Fill in values  </a:t>
            </a:r>
          </a:p>
        </p:txBody>
      </p:sp>
      <p:sp>
        <p:nvSpPr>
          <p:cNvPr id="2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70" name="Table"/>
          <p:cNvGraphicFramePr/>
          <p:nvPr/>
        </p:nvGraphicFramePr>
        <p:xfrm>
          <a:off x="254000" y="622300"/>
          <a:ext cx="8636000" cy="435617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323830"/>
                <a:gridCol w="3312170"/>
              </a:tblGrid>
              <a:tr h="716559">
                <a:tc>
                  <a:txBody>
                    <a:bodyPr/>
                    <a:lstStyle/>
                    <a:p>
                      <a:pPr algn="l">
                        <a:defRPr sz="1800">
                          <a:solidFill>
                            <a:srgbClr val="000000"/>
                          </a:solidFill>
                        </a:defRPr>
                      </a:pPr>
                      <a:r>
                        <a:rPr sz="1700">
                          <a:solidFill>
                            <a:srgbClr val="2A3990"/>
                          </a:solidFill>
                          <a:latin typeface="Menlo"/>
                          <a:ea typeface="Menlo"/>
                          <a:cs typeface="Menlo"/>
                          <a:sym typeface="Menlo"/>
                        </a:rPr>
                        <a:t>combo.reindex([0,2,15,21], fill_value=0)</a:t>
                      </a:r>
                    </a:p>
                  </a:txBody>
                  <a:tcPr marL="0" marR="0" marT="0" marB="0" anchor="ctr" anchorCtr="0" horzOverflow="overflow"/>
                </a:tc>
                <a:tc>
                  <a:txBody>
                    <a:bodyPr/>
                    <a:lstStyle/>
                    <a:p>
                      <a:pPr algn="l">
                        <a:defRPr sz="1800">
                          <a:solidFill>
                            <a:srgbClr val="000000"/>
                          </a:solidFill>
                        </a:defRPr>
                      </a:pPr>
                      <a:r>
                        <a:rPr sz="1700">
                          <a:solidFill>
                            <a:srgbClr val="2A3990"/>
                          </a:solidFill>
                          <a:sym typeface="Arial"/>
                        </a:rPr>
                        <a:t># set fill value</a:t>
                      </a:r>
                    </a:p>
                  </a:txBody>
                  <a:tcPr marL="0" marR="0" marT="0" marB="0" anchor="ctr" anchorCtr="0" horzOverflow="overflow"/>
                </a:tc>
              </a:tr>
              <a:tr h="716559">
                <a:tc>
                  <a:txBody>
                    <a:bodyPr/>
                    <a:lstStyle/>
                    <a:p>
                      <a:pPr algn="l">
                        <a:defRPr sz="1800">
                          <a:solidFill>
                            <a:srgbClr val="000000"/>
                          </a:solidFill>
                        </a:defRPr>
                      </a:pPr>
                      <a:r>
                        <a:rPr sz="1700">
                          <a:solidFill>
                            <a:srgbClr val="2A3990"/>
                          </a:solidFill>
                          <a:latin typeface="Menlo"/>
                          <a:ea typeface="Menlo"/>
                          <a:cs typeface="Menlo"/>
                          <a:sym typeface="Menlo"/>
                        </a:rPr>
                        <a:t>new_combo.fillna(0)</a:t>
                      </a:r>
                    </a:p>
                  </a:txBody>
                  <a:tcPr marL="0" marR="0" marT="0" marB="0" anchor="ctr" anchorCtr="0" horzOverflow="overflow"/>
                </a:tc>
                <a:tc>
                  <a:txBody>
                    <a:bodyPr/>
                    <a:lstStyle/>
                    <a:p>
                      <a:pPr algn="l">
                        <a:defRPr sz="1800">
                          <a:solidFill>
                            <a:srgbClr val="000000"/>
                          </a:solidFill>
                        </a:defRPr>
                      </a:pPr>
                      <a:r>
                        <a:rPr sz="1700">
                          <a:solidFill>
                            <a:srgbClr val="2A3990"/>
                          </a:solidFill>
                          <a:sym typeface="Arial"/>
                        </a:rPr>
                        <a:t># fill those NaNs!</a:t>
                      </a:r>
                    </a:p>
                  </a:txBody>
                  <a:tcPr marL="0" marR="0" marT="0" marB="0" anchor="ctr" anchorCtr="0" horzOverflow="overflow"/>
                </a:tc>
              </a:tr>
              <a:tr h="716559">
                <a:tc gridSpan="2">
                  <a:txBody>
                    <a:bodyPr/>
                    <a:lstStyle/>
                    <a:p>
                      <a:pPr algn="l">
                        <a:defRPr sz="1800">
                          <a:solidFill>
                            <a:srgbClr val="000000"/>
                          </a:solidFill>
                        </a:defRPr>
                      </a:pPr>
                      <a:r>
                        <a:rPr i="1" sz="1700">
                          <a:solidFill>
                            <a:srgbClr val="2A3990"/>
                          </a:solidFill>
                          <a:sym typeface="Arial"/>
                        </a:rPr>
                        <a:t>Forward and backward fill - guess at missing values - common in practice</a:t>
                      </a:r>
                    </a:p>
                  </a:txBody>
                  <a:tcPr marL="0" marR="0" marT="0" marB="0" anchor="ctr" anchorCtr="0" horzOverflow="overflow"/>
                </a:tc>
                <a:tc hMerge="1">
                  <a:tcPr/>
                </a:tc>
              </a:tr>
              <a:tr h="716559">
                <a:tc>
                  <a:txBody>
                    <a:bodyPr/>
                    <a:lstStyle/>
                    <a:p>
                      <a:pPr algn="l">
                        <a:defRPr sz="1800">
                          <a:solidFill>
                            <a:srgbClr val="000000"/>
                          </a:solidFill>
                        </a:defRPr>
                      </a:pPr>
                      <a:r>
                        <a:rPr sz="1700">
                          <a:solidFill>
                            <a:srgbClr val="2A3990"/>
                          </a:solidFill>
                          <a:latin typeface="Menlo"/>
                          <a:ea typeface="Menlo"/>
                          <a:cs typeface="Menlo"/>
                          <a:sym typeface="Menlo"/>
                        </a:rPr>
                        <a:t>new_combo.ffill()</a:t>
                      </a:r>
                    </a:p>
                  </a:txBody>
                  <a:tcPr marL="0" marR="0" marT="0" marB="0" anchor="ctr" anchorCtr="0" horzOverflow="overflow"/>
                </a:tc>
                <a:tc>
                  <a:txBody>
                    <a:bodyPr/>
                    <a:lstStyle/>
                    <a:p>
                      <a:pPr algn="l">
                        <a:defRPr sz="1700">
                          <a:sym typeface="Arial"/>
                        </a:defRPr>
                      </a:pPr>
                      <a:r>
                        <a:t># take </a:t>
                      </a:r>
                      <a:r>
                        <a:rPr i="1"/>
                        <a:t>forward</a:t>
                      </a:r>
                      <a:r>
                        <a:t> fills … </a:t>
                      </a:r>
                    </a:p>
                  </a:txBody>
                  <a:tcPr marL="0" marR="0" marT="0" marB="0" anchor="ctr" anchorCtr="0" horzOverflow="overflow"/>
                </a:tc>
              </a:tr>
              <a:tr h="716559">
                <a:tc>
                  <a:txBody>
                    <a:bodyPr/>
                    <a:lstStyle/>
                    <a:p>
                      <a:pPr algn="l">
                        <a:defRPr sz="1800">
                          <a:solidFill>
                            <a:srgbClr val="000000"/>
                          </a:solidFill>
                        </a:defRPr>
                      </a:pPr>
                      <a:r>
                        <a:rPr sz="1700">
                          <a:solidFill>
                            <a:srgbClr val="2A3990"/>
                          </a:solidFill>
                          <a:latin typeface="Menlo"/>
                          <a:ea typeface="Menlo"/>
                          <a:cs typeface="Menlo"/>
                          <a:sym typeface="Menlo"/>
                        </a:rPr>
                        <a:t>new_combo.bfill()</a:t>
                      </a:r>
                    </a:p>
                  </a:txBody>
                  <a:tcPr marL="0" marR="0" marT="0" marB="0" anchor="ctr" anchorCtr="0" horzOverflow="overflow"/>
                </a:tc>
                <a:tc>
                  <a:txBody>
                    <a:bodyPr/>
                    <a:lstStyle/>
                    <a:p>
                      <a:pPr algn="l">
                        <a:defRPr sz="1700">
                          <a:sym typeface="Arial"/>
                        </a:defRPr>
                      </a:pPr>
                      <a:r>
                        <a:t># take </a:t>
                      </a:r>
                      <a:r>
                        <a:rPr i="1"/>
                        <a:t>backward </a:t>
                      </a:r>
                      <a:r>
                        <a:t>fills</a:t>
                      </a:r>
                    </a:p>
                  </a:txBody>
                  <a:tcPr marL="0" marR="0" marT="0" marB="0" anchor="ctr" anchorCtr="0" horzOverflow="overflow"/>
                </a:tc>
              </a:tr>
              <a:tr h="773380">
                <a:tc>
                  <a:txBody>
                    <a:bodyPr/>
                    <a:lstStyle/>
                    <a:p>
                      <a:pPr algn="l">
                        <a:defRPr sz="1800">
                          <a:solidFill>
                            <a:srgbClr val="000000"/>
                          </a:solidFill>
                        </a:defRPr>
                      </a:pPr>
                      <a:r>
                        <a:rPr sz="1700">
                          <a:solidFill>
                            <a:srgbClr val="2A3990"/>
                          </a:solidFill>
                          <a:latin typeface="Menlo"/>
                          <a:ea typeface="Menlo"/>
                          <a:cs typeface="Menlo"/>
                          <a:sym typeface="Menlo"/>
                        </a:rPr>
                        <a:t>new_combination.interpolate()</a:t>
                      </a:r>
                    </a:p>
                  </a:txBody>
                  <a:tcPr marL="0" marR="0" marT="0" marB="0" anchor="ctr" anchorCtr="0" horzOverflow="overflow"/>
                </a:tc>
                <a:tc>
                  <a:txBody>
                    <a:bodyPr/>
                    <a:lstStyle/>
                    <a:p>
                      <a:pPr algn="l">
                        <a:defRPr sz="1700">
                          <a:sym typeface="Arial"/>
                        </a:defRPr>
                      </a:pPr>
                      <a:r>
                        <a:t># fills missing values with linear interpolation </a:t>
                      </a:r>
                      <a:r>
                        <a:rPr sz="1400"/>
                        <a:t>*Note! There are several important techniques for missing values.</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Google Shape;249;p40"/>
          <p:cNvSpPr txBox="1"/>
          <p:nvPr>
            <p:ph type="title"/>
          </p:nvPr>
        </p:nvSpPr>
        <p:spPr>
          <a:xfrm>
            <a:off x="311699" y="194100"/>
            <a:ext cx="8520602" cy="607802"/>
          </a:xfrm>
          <a:prstGeom prst="rect">
            <a:avLst/>
          </a:prstGeom>
        </p:spPr>
        <p:txBody>
          <a:bodyPr/>
          <a:lstStyle>
            <a:lvl1pPr>
              <a:defRPr b="1">
                <a:latin typeface="+mj-lt"/>
                <a:ea typeface="+mj-ea"/>
                <a:cs typeface="+mj-cs"/>
                <a:sym typeface="Arial"/>
              </a:defRPr>
            </a:lvl1pPr>
          </a:lstStyle>
          <a:p>
            <a:pPr/>
            <a:r>
              <a:t>Mapping methods</a:t>
            </a:r>
          </a:p>
        </p:txBody>
      </p:sp>
      <p:sp>
        <p:nvSpPr>
          <p:cNvPr id="2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74" name="Table"/>
          <p:cNvGraphicFramePr/>
          <p:nvPr/>
        </p:nvGraphicFramePr>
        <p:xfrm>
          <a:off x="374650" y="887730"/>
          <a:ext cx="8394700" cy="303784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197350"/>
                <a:gridCol w="4197350"/>
              </a:tblGrid>
              <a:tr h="759460">
                <a:tc>
                  <a:txBody>
                    <a:bodyPr/>
                    <a:lstStyle/>
                    <a:p>
                      <a:pPr algn="l">
                        <a:defRPr sz="1800">
                          <a:solidFill>
                            <a:srgbClr val="000000"/>
                          </a:solidFill>
                        </a:defRPr>
                      </a:pPr>
                      <a:r>
                        <a:rPr sz="1700">
                          <a:solidFill>
                            <a:srgbClr val="2A3990"/>
                          </a:solidFill>
                          <a:latin typeface="Menlo"/>
                          <a:ea typeface="Menlo"/>
                          <a:cs typeface="Menlo"/>
                          <a:sym typeface="Menlo"/>
                        </a:rPr>
                        <a:t>s1 = pd.Series([‘1’, ‘3’])</a:t>
                      </a:r>
                    </a:p>
                  </a:txBody>
                  <a:tcPr marL="0" marR="0" marT="0" marB="0" anchor="ctr" anchorCtr="0" horzOverflow="overflow">
                    <a:solidFill>
                      <a:srgbClr val="D5DBED"/>
                    </a:solidFill>
                  </a:tcPr>
                </a:tc>
                <a:tc>
                  <a:txBody>
                    <a:bodyPr/>
                    <a:lstStyle/>
                    <a:p>
                      <a:pPr algn="l">
                        <a:defRPr sz="1700">
                          <a:sym typeface="Arial"/>
                        </a:defRPr>
                      </a:pPr>
                    </a:p>
                  </a:txBody>
                  <a:tcPr marL="0" marR="0" marT="0" marB="0" anchor="ctr" anchorCtr="0" horzOverflow="overflow">
                    <a:solidFill>
                      <a:srgbClr val="D5DBED"/>
                    </a:solidFill>
                  </a:tcPr>
                </a:tc>
              </a:tr>
              <a:tr h="759460">
                <a:tc>
                  <a:txBody>
                    <a:bodyPr/>
                    <a:lstStyle/>
                    <a:p>
                      <a:pPr algn="l">
                        <a:defRPr sz="1800">
                          <a:solidFill>
                            <a:srgbClr val="000000"/>
                          </a:solidFill>
                        </a:defRPr>
                      </a:pPr>
                      <a:r>
                        <a:rPr sz="1700">
                          <a:solidFill>
                            <a:srgbClr val="2A3990"/>
                          </a:solidFill>
                          <a:latin typeface="Menlo"/>
                          <a:ea typeface="Menlo"/>
                          <a:cs typeface="Menlo"/>
                          <a:sym typeface="Menlo"/>
                        </a:rPr>
                        <a:t>s1 = s1.astype(int)</a:t>
                      </a:r>
                    </a:p>
                  </a:txBody>
                  <a:tcPr marL="0" marR="0" marT="0" marB="0" anchor="ctr" anchorCtr="0" horzOverflow="overflow">
                    <a:solidFill>
                      <a:srgbClr val="EBEEF6"/>
                    </a:solidFill>
                  </a:tcPr>
                </a:tc>
                <a:tc>
                  <a:txBody>
                    <a:bodyPr/>
                    <a:lstStyle/>
                    <a:p>
                      <a:pPr algn="l">
                        <a:defRPr sz="1800">
                          <a:solidFill>
                            <a:srgbClr val="000000"/>
                          </a:solidFill>
                        </a:defRPr>
                      </a:pPr>
                      <a:r>
                        <a:rPr sz="1700">
                          <a:solidFill>
                            <a:srgbClr val="2A3990"/>
                          </a:solidFill>
                          <a:sym typeface="Arial"/>
                        </a:rPr>
                        <a:t># what does this do?</a:t>
                      </a:r>
                    </a:p>
                  </a:txBody>
                  <a:tcPr marL="0" marR="0" marT="0" marB="0" anchor="ctr" anchorCtr="0" horzOverflow="overflow">
                    <a:solidFill>
                      <a:srgbClr val="EBEEF6"/>
                    </a:solidFill>
                  </a:tcPr>
                </a:tc>
              </a:tr>
              <a:tr h="759460">
                <a:tc>
                  <a:txBody>
                    <a:bodyPr/>
                    <a:lstStyle/>
                    <a:p>
                      <a:pPr algn="l">
                        <a:defRPr sz="1800">
                          <a:solidFill>
                            <a:srgbClr val="000000"/>
                          </a:solidFill>
                        </a:defRPr>
                      </a:pPr>
                      <a:r>
                        <a:rPr sz="1700">
                          <a:solidFill>
                            <a:srgbClr val="2A3990"/>
                          </a:solidFill>
                          <a:latin typeface="Menlo"/>
                          <a:ea typeface="Menlo"/>
                          <a:cs typeface="Menlo"/>
                          <a:sym typeface="Menlo"/>
                        </a:rPr>
                        <a:t>s1.map(lambda x: x**2)</a:t>
                      </a:r>
                    </a:p>
                  </a:txBody>
                  <a:tcPr marL="0" marR="0" marT="0" marB="0" anchor="ctr" anchorCtr="0" horzOverflow="overflow">
                    <a:solidFill>
                      <a:srgbClr val="D5DBED"/>
                    </a:solidFill>
                  </a:tcPr>
                </a:tc>
                <a:tc>
                  <a:txBody>
                    <a:bodyPr/>
                    <a:lstStyle/>
                    <a:p>
                      <a:pPr algn="l">
                        <a:defRPr sz="1800">
                          <a:solidFill>
                            <a:srgbClr val="000000"/>
                          </a:solidFill>
                        </a:defRPr>
                      </a:pPr>
                      <a:r>
                        <a:rPr sz="1700">
                          <a:solidFill>
                            <a:srgbClr val="2A3990"/>
                          </a:solidFill>
                          <a:sym typeface="Arial"/>
                        </a:rPr>
                        <a:t># pass a series to a lambda function</a:t>
                      </a:r>
                    </a:p>
                  </a:txBody>
                  <a:tcPr marL="0" marR="0" marT="0" marB="0" anchor="ctr" anchorCtr="0" horzOverflow="overflow">
                    <a:solidFill>
                      <a:srgbClr val="D5DBED"/>
                    </a:solidFill>
                  </a:tcPr>
                </a:tc>
              </a:tr>
              <a:tr h="759460">
                <a:tc>
                  <a:txBody>
                    <a:bodyPr/>
                    <a:lstStyle/>
                    <a:p>
                      <a:pPr algn="l">
                        <a:defRPr sz="1800">
                          <a:solidFill>
                            <a:srgbClr val="000000"/>
                          </a:solidFill>
                        </a:defRPr>
                      </a:pPr>
                      <a:r>
                        <a:rPr sz="1700">
                          <a:solidFill>
                            <a:srgbClr val="2A3990"/>
                          </a:solidFill>
                          <a:latin typeface="Menlo"/>
                          <a:ea typeface="Menlo"/>
                          <a:cs typeface="Menlo"/>
                          <a:sym typeface="Menlo"/>
                        </a:rPr>
                        <a:t>s1.map({‘1’:2, ‘2’:3, ‘3’: 12})</a:t>
                      </a:r>
                    </a:p>
                  </a:txBody>
                  <a:tcPr marL="0" marR="0" marT="0" marB="0" anchor="ctr" anchorCtr="0" horzOverflow="overflow">
                    <a:solidFill>
                      <a:srgbClr val="EBEEF6"/>
                    </a:solidFill>
                  </a:tcPr>
                </a:tc>
                <a:tc>
                  <a:txBody>
                    <a:bodyPr/>
                    <a:lstStyle/>
                    <a:p>
                      <a:pPr algn="l">
                        <a:defRPr sz="1800">
                          <a:solidFill>
                            <a:srgbClr val="000000"/>
                          </a:solidFill>
                        </a:defRPr>
                      </a:pPr>
                      <a:r>
                        <a:rPr sz="1700">
                          <a:solidFill>
                            <a:srgbClr val="2A3990"/>
                          </a:solidFill>
                          <a:sym typeface="Arial"/>
                        </a:rPr>
                        <a:t># basic mapping with a dictionary</a:t>
                      </a:r>
                    </a:p>
                  </a:txBody>
                  <a:tcPr marL="0" marR="0" marT="0" marB="0" anchor="ctr" anchorCtr="0" horzOverflow="overflow">
                    <a:solidFill>
                      <a:srgbClr val="EBEEF6"/>
                    </a:solidFill>
                  </a:tcPr>
                </a:tc>
              </a:tr>
            </a:tbl>
          </a:graphicData>
        </a:graphic>
      </p:graphicFrame>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Google Shape;255;p41"/>
          <p:cNvSpPr txBox="1"/>
          <p:nvPr>
            <p:ph type="title"/>
          </p:nvPr>
        </p:nvSpPr>
        <p:spPr>
          <a:xfrm>
            <a:off x="171999" y="130600"/>
            <a:ext cx="8520602" cy="607802"/>
          </a:xfrm>
          <a:prstGeom prst="rect">
            <a:avLst/>
          </a:prstGeom>
        </p:spPr>
        <p:txBody>
          <a:bodyPr/>
          <a:lstStyle/>
          <a:p>
            <a:pPr>
              <a:defRPr b="1">
                <a:latin typeface="+mj-lt"/>
                <a:ea typeface="+mj-ea"/>
                <a:cs typeface="+mj-cs"/>
                <a:sym typeface="Arial"/>
              </a:defRPr>
            </a:pPr>
            <a:r>
              <a:t>DataFrames </a:t>
            </a:r>
            <a:r>
              <a:rPr b="0"/>
              <a:t>| create and mutate </a:t>
            </a:r>
          </a:p>
        </p:txBody>
      </p:sp>
      <p:sp>
        <p:nvSpPr>
          <p:cNvPr id="2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78" name="Table"/>
          <p:cNvGraphicFramePr/>
          <p:nvPr/>
        </p:nvGraphicFramePr>
        <p:xfrm>
          <a:off x="444376" y="709019"/>
          <a:ext cx="8255248" cy="372546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740103"/>
                <a:gridCol w="1515144"/>
              </a:tblGrid>
              <a:tr h="620910">
                <a:tc>
                  <a:txBody>
                    <a:bodyPr/>
                    <a:lstStyle/>
                    <a:p>
                      <a:pPr algn="l">
                        <a:defRPr sz="1800">
                          <a:solidFill>
                            <a:srgbClr val="000000"/>
                          </a:solidFill>
                        </a:defRPr>
                      </a:pPr>
                      <a:r>
                        <a:rPr sz="1600">
                          <a:solidFill>
                            <a:srgbClr val="2A3990"/>
                          </a:solidFill>
                          <a:latin typeface="Menlo"/>
                          <a:ea typeface="Menlo"/>
                          <a:cs typeface="Menlo"/>
                          <a:sym typeface="Menlo"/>
                        </a:rPr>
                        <a:t>pd.DataFrame([upcase, lcase])</a:t>
                      </a:r>
                    </a:p>
                  </a:txBody>
                  <a:tcPr marL="0" marR="0" marT="0" marB="0" anchor="ctr" anchorCtr="0" horzOverflow="overflow">
                    <a:solidFill>
                      <a:srgbClr val="D5DBED"/>
                    </a:solidFill>
                  </a:tcPr>
                </a:tc>
                <a:tc>
                  <a:txBody>
                    <a:bodyPr/>
                    <a:lstStyle/>
                    <a:p>
                      <a:pPr algn="l">
                        <a:defRPr sz="1800">
                          <a:solidFill>
                            <a:srgbClr val="000000"/>
                          </a:solidFill>
                        </a:defRPr>
                      </a:pPr>
                      <a:r>
                        <a:rPr sz="1400">
                          <a:solidFill>
                            <a:srgbClr val="2A3990"/>
                          </a:solidFill>
                          <a:sym typeface="Arial"/>
                        </a:rPr>
                        <a:t># make a DataFrame from a series</a:t>
                      </a:r>
                    </a:p>
                  </a:txBody>
                  <a:tcPr marL="0" marR="0" marT="0" marB="0" anchor="ctr" anchorCtr="0" horzOverflow="overflow">
                    <a:solidFill>
                      <a:srgbClr val="D5DBED"/>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pd.DataFrame({‘lowercase’: class, ‘uppercase’:upcase})</a:t>
                      </a:r>
                    </a:p>
                  </a:txBody>
                  <a:tcPr marL="0" marR="0" marT="0" marB="0" anchor="ctr" anchorCtr="0" horzOverflow="overflow">
                    <a:solidFill>
                      <a:srgbClr val="EBEEF6"/>
                    </a:solidFill>
                  </a:tcPr>
                </a:tc>
                <a:tc>
                  <a:txBody>
                    <a:bodyPr/>
                    <a:lstStyle/>
                    <a:p>
                      <a:pPr algn="l">
                        <a:defRPr sz="1800">
                          <a:solidFill>
                            <a:srgbClr val="000000"/>
                          </a:solidFill>
                        </a:defRPr>
                      </a:pPr>
                      <a:r>
                        <a:rPr sz="1400">
                          <a:solidFill>
                            <a:srgbClr val="2A3990"/>
                          </a:solidFill>
                          <a:sym typeface="Arial"/>
                        </a:rPr>
                        <a:t># can pass column names</a:t>
                      </a:r>
                    </a:p>
                  </a:txBody>
                  <a:tcPr marL="0" marR="0" marT="0" marB="0" anchor="ctr" anchorCtr="0" horzOverflow="overflow">
                    <a:solidFill>
                      <a:srgbClr val="EBEEF6"/>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letters.columns = [‘LowerCase’, ‘UpperCase’]</a:t>
                      </a:r>
                    </a:p>
                  </a:txBody>
                  <a:tcPr marL="0" marR="0" marT="0" marB="0" anchor="ctr" anchorCtr="0" horzOverflow="overflow">
                    <a:solidFill>
                      <a:srgbClr val="D5DBED"/>
                    </a:solidFill>
                  </a:tcPr>
                </a:tc>
                <a:tc>
                  <a:txBody>
                    <a:bodyPr/>
                    <a:lstStyle/>
                    <a:p>
                      <a:pPr algn="l">
                        <a:defRPr sz="1800">
                          <a:solidFill>
                            <a:srgbClr val="000000"/>
                          </a:solidFill>
                        </a:defRPr>
                      </a:pPr>
                      <a:r>
                        <a:rPr sz="1400">
                          <a:solidFill>
                            <a:srgbClr val="2A3990"/>
                          </a:solidFill>
                          <a:sym typeface="Arial"/>
                        </a:rPr>
                        <a:t># explicitly set the columns</a:t>
                      </a:r>
                    </a:p>
                  </a:txBody>
                  <a:tcPr marL="0" marR="0" marT="0" marB="0" anchor="ctr" anchorCtr="0" horzOverflow="overflow">
                    <a:solidFill>
                      <a:srgbClr val="D5DBED"/>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letters.index = lcase</a:t>
                      </a:r>
                    </a:p>
                  </a:txBody>
                  <a:tcPr marL="0" marR="0" marT="0" marB="0" anchor="ctr" anchorCtr="0" horzOverflow="overflow">
                    <a:solidFill>
                      <a:srgbClr val="EBEEF6"/>
                    </a:solidFill>
                  </a:tcPr>
                </a:tc>
                <a:tc>
                  <a:txBody>
                    <a:bodyPr/>
                    <a:lstStyle/>
                    <a:p>
                      <a:pPr algn="l">
                        <a:defRPr sz="1800">
                          <a:solidFill>
                            <a:srgbClr val="000000"/>
                          </a:solidFill>
                        </a:defRPr>
                      </a:pPr>
                      <a:r>
                        <a:rPr sz="1400">
                          <a:solidFill>
                            <a:srgbClr val="2A3990"/>
                          </a:solidFill>
                          <a:sym typeface="Arial"/>
                        </a:rPr>
                        <a:t># change the indices</a:t>
                      </a:r>
                    </a:p>
                  </a:txBody>
                  <a:tcPr marL="0" marR="0" marT="0" marB="0" anchor="ctr" anchorCtr="0" horzOverflow="overflow">
                    <a:solidFill>
                      <a:srgbClr val="EBEEF6"/>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letters.sort(‘Number’), letters.sort()</a:t>
                      </a:r>
                    </a:p>
                  </a:txBody>
                  <a:tcPr marL="0" marR="0" marT="0" marB="0" anchor="ctr" anchorCtr="0" horzOverflow="overflow">
                    <a:solidFill>
                      <a:srgbClr val="D5DBED"/>
                    </a:solidFill>
                  </a:tcPr>
                </a:tc>
                <a:tc>
                  <a:txBody>
                    <a:bodyPr/>
                    <a:lstStyle/>
                    <a:p>
                      <a:pPr algn="l">
                        <a:defRPr sz="1800">
                          <a:solidFill>
                            <a:srgbClr val="000000"/>
                          </a:solidFill>
                        </a:defRPr>
                      </a:pPr>
                      <a:r>
                        <a:rPr sz="1400">
                          <a:solidFill>
                            <a:srgbClr val="2A3990"/>
                          </a:solidFill>
                          <a:sym typeface="Arial"/>
                        </a:rPr>
                        <a:t># sort by column or by index</a:t>
                      </a:r>
                    </a:p>
                  </a:txBody>
                  <a:tcPr marL="0" marR="0" marT="0" marB="0" anchor="ctr" anchorCtr="0" horzOverflow="overflow">
                    <a:solidFill>
                      <a:srgbClr val="D5DBED"/>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letters[ [‘LowerCase’, ‘UpperCase’] ]</a:t>
                      </a:r>
                    </a:p>
                  </a:txBody>
                  <a:tcPr marL="0" marR="0" marT="0" marB="0" anchor="ctr" anchorCtr="0" horzOverflow="overflow">
                    <a:solidFill>
                      <a:srgbClr val="EBEEF6"/>
                    </a:solidFill>
                  </a:tcPr>
                </a:tc>
                <a:tc>
                  <a:txBody>
                    <a:bodyPr/>
                    <a:lstStyle/>
                    <a:p>
                      <a:pPr algn="l">
                        <a:defRPr sz="1800">
                          <a:solidFill>
                            <a:srgbClr val="000000"/>
                          </a:solidFill>
                        </a:defRPr>
                      </a:pPr>
                      <a:r>
                        <a:rPr sz="1400">
                          <a:solidFill>
                            <a:srgbClr val="2A3990"/>
                          </a:solidFill>
                          <a:sym typeface="Arial"/>
                        </a:rPr>
                        <a:t># slide columns by name</a:t>
                      </a:r>
                    </a:p>
                  </a:txBody>
                  <a:tcPr marL="0" marR="0" marT="0" marB="0" anchor="ctr" anchorCtr="0" horzOverflow="overflow">
                    <a:solidFill>
                      <a:srgbClr val="EBEEF6"/>
                    </a:solidFill>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chedule"/>
          <p:cNvSpPr txBox="1"/>
          <p:nvPr>
            <p:ph type="title"/>
          </p:nvPr>
        </p:nvSpPr>
        <p:spPr>
          <a:xfrm>
            <a:off x="311698" y="558"/>
            <a:ext cx="1531287" cy="607802"/>
          </a:xfrm>
          <a:prstGeom prst="rect">
            <a:avLst/>
          </a:prstGeom>
        </p:spPr>
        <p:txBody>
          <a:bodyPr/>
          <a:lstStyle>
            <a:lvl1pPr defTabSz="740663">
              <a:defRPr sz="2430"/>
            </a:lvl1pPr>
          </a:lstStyle>
          <a:p>
            <a:pPr/>
            <a:r>
              <a:t>Schedule</a:t>
            </a:r>
          </a:p>
        </p:txBody>
      </p:sp>
      <p:sp>
        <p:nvSpPr>
          <p:cNvPr id="161" name="Slide Number"/>
          <p:cNvSpPr txBox="1"/>
          <p:nvPr>
            <p:ph type="sldNum" sz="quarter" idx="2"/>
          </p:nvPr>
        </p:nvSpPr>
        <p:spPr>
          <a:xfrm>
            <a:off x="7586502" y="4638108"/>
            <a:ext cx="268164"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64" name="Fall18-Schedule.pdf"/>
          <p:cNvGrpSpPr/>
          <p:nvPr/>
        </p:nvGrpSpPr>
        <p:grpSpPr>
          <a:xfrm>
            <a:off x="150638" y="583112"/>
            <a:ext cx="8842724" cy="3977276"/>
            <a:chOff x="0" y="0"/>
            <a:chExt cx="8842723" cy="3977275"/>
          </a:xfrm>
        </p:grpSpPr>
        <p:pic>
          <p:nvPicPr>
            <p:cNvPr id="162" name="Fall18-Schedule.pdf" descr="Fall18-Schedule.pdf"/>
            <p:cNvPicPr>
              <a:picLocks noChangeAspect="1"/>
            </p:cNvPicPr>
            <p:nvPr/>
          </p:nvPicPr>
          <p:blipFill>
            <a:blip r:embed="rId2">
              <a:extLst/>
            </a:blip>
            <a:stretch>
              <a:fillRect/>
            </a:stretch>
          </p:blipFill>
          <p:spPr>
            <a:xfrm>
              <a:off x="88184" y="61729"/>
              <a:ext cx="8666355" cy="3747997"/>
            </a:xfrm>
            <a:prstGeom prst="rect">
              <a:avLst/>
            </a:prstGeom>
            <a:ln w="12700" cap="flat">
              <a:noFill/>
              <a:miter lim="400000"/>
            </a:ln>
            <a:effectLst/>
          </p:spPr>
        </p:pic>
        <p:pic>
          <p:nvPicPr>
            <p:cNvPr id="163" name="Fall18-Schedule.pdf" descr="Fall18-Schedule.pdf"/>
            <p:cNvPicPr>
              <a:picLocks noChangeAspect="1"/>
            </p:cNvPicPr>
            <p:nvPr/>
          </p:nvPicPr>
          <p:blipFill>
            <a:blip r:embed="rId3">
              <a:extLst/>
            </a:blip>
            <a:stretch>
              <a:fillRect/>
            </a:stretch>
          </p:blipFill>
          <p:spPr>
            <a:xfrm>
              <a:off x="0" y="0"/>
              <a:ext cx="8842724" cy="3977276"/>
            </a:xfrm>
            <a:prstGeom prst="rect">
              <a:avLst/>
            </a:prstGeom>
            <a:ln w="12700" cap="flat">
              <a:noFill/>
              <a:miter lim="400000"/>
            </a:ln>
            <a:effectLst/>
          </p:spPr>
        </p:pic>
      </p:grpSp>
      <p:sp>
        <p:nvSpPr>
          <p:cNvPr id="165" name="https://docs.google.com/spreadsheets/d/1sVV7-4OHZ-EDNqkMJ55OPUfz_QLJ4LZNuZl-cRaxgV0/edit#gid=0"/>
          <p:cNvSpPr txBox="1"/>
          <p:nvPr/>
        </p:nvSpPr>
        <p:spPr>
          <a:xfrm>
            <a:off x="1950176" y="182698"/>
            <a:ext cx="7882163" cy="243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1100" u="sng">
                <a:solidFill>
                  <a:srgbClr val="0000FF"/>
                </a:solidFill>
                <a:uFill>
                  <a:solidFill>
                    <a:srgbClr val="0000FF"/>
                  </a:solidFill>
                </a:uFill>
                <a:latin typeface="Freight Sans Medium"/>
                <a:ea typeface="Freight Sans Medium"/>
                <a:cs typeface="Freight Sans Medium"/>
                <a:sym typeface="Freight Sans Medium"/>
                <a:hlinkClick r:id="rId4" invalidUrl="" action="" tgtFrame="" tooltip="" history="1" highlightClick="0" endSnd="0"/>
              </a:defRPr>
            </a:lvl1pPr>
          </a:lstStyle>
          <a:p>
            <a:pPr>
              <a:defRPr>
                <a:solidFill>
                  <a:srgbClr val="000000"/>
                </a:solidFill>
                <a:uFillTx/>
              </a:defRPr>
            </a:pPr>
            <a:r>
              <a:rPr>
                <a:solidFill>
                  <a:srgbClr val="0000FF"/>
                </a:solidFill>
                <a:uFill>
                  <a:solidFill>
                    <a:srgbClr val="0000FF"/>
                  </a:solidFill>
                </a:uFill>
                <a:hlinkClick r:id="rId4" invalidUrl="" action="" tgtFrame="" tooltip="" history="1" highlightClick="0" endSnd="0"/>
              </a:rPr>
              <a:t>https://docs.google.com/spreadsheets/d/1sVV7-4OHZ-EDNqkMJ55OPUfz_QLJ4LZNuZl-cRaxgV0/edit#gid=0</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Google Shape;261;p42"/>
          <p:cNvSpPr txBox="1"/>
          <p:nvPr>
            <p:ph type="title"/>
          </p:nvPr>
        </p:nvSpPr>
        <p:spPr>
          <a:xfrm>
            <a:off x="311699" y="410000"/>
            <a:ext cx="2870293" cy="994904"/>
          </a:xfrm>
          <a:prstGeom prst="rect">
            <a:avLst/>
          </a:prstGeom>
        </p:spPr>
        <p:txBody>
          <a:bodyPr/>
          <a:lstStyle/>
          <a:p>
            <a:pPr defTabSz="850391">
              <a:defRPr b="1" sz="2790">
                <a:latin typeface="+mj-lt"/>
                <a:ea typeface="+mj-ea"/>
                <a:cs typeface="+mj-cs"/>
                <a:sym typeface="Arial"/>
              </a:defRPr>
            </a:pPr>
            <a:r>
              <a:t>DataFrames </a:t>
            </a:r>
            <a:r>
              <a:rPr b="0"/>
              <a:t>| groupby</a:t>
            </a:r>
          </a:p>
        </p:txBody>
      </p:sp>
      <p:sp>
        <p:nvSpPr>
          <p:cNvPr id="2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2" name="Google Shape;262;p42"/>
          <p:cNvSpPr txBox="1"/>
          <p:nvPr>
            <p:ph type="body" sz="quarter" idx="4294967295"/>
          </p:nvPr>
        </p:nvSpPr>
        <p:spPr>
          <a:xfrm>
            <a:off x="311699" y="1509274"/>
            <a:ext cx="3182931" cy="1473075"/>
          </a:xfrm>
          <a:prstGeom prst="rect">
            <a:avLst/>
          </a:prstGeom>
        </p:spPr>
        <p:txBody>
          <a:bodyPr/>
          <a:lstStyle/>
          <a:p>
            <a:pPr marL="0" indent="0">
              <a:buSzTx/>
              <a:buNone/>
              <a:defRPr>
                <a:solidFill>
                  <a:srgbClr val="404040"/>
                </a:solidFill>
              </a:defRPr>
            </a:pPr>
            <a:r>
              <a:t>Viewing your data </a:t>
            </a:r>
            <a:r>
              <a:rPr>
                <a:solidFill>
                  <a:srgbClr val="0000FF"/>
                </a:solidFill>
              </a:rPr>
              <a:t>by </a:t>
            </a:r>
            <a:r>
              <a:t>a </a:t>
            </a:r>
            <a:br/>
            <a:r>
              <a:t>category can yield critical </a:t>
            </a:r>
            <a:br/>
            <a:r>
              <a:t>insights</a:t>
            </a:r>
          </a:p>
        </p:txBody>
      </p:sp>
      <p:pic>
        <p:nvPicPr>
          <p:cNvPr id="283" name="Google Shape;263;p42" descr="Google Shape;263;p42"/>
          <p:cNvPicPr>
            <a:picLocks noChangeAspect="1"/>
          </p:cNvPicPr>
          <p:nvPr/>
        </p:nvPicPr>
        <p:blipFill>
          <a:blip r:embed="rId2">
            <a:extLst/>
          </a:blip>
          <a:stretch>
            <a:fillRect/>
          </a:stretch>
        </p:blipFill>
        <p:spPr>
          <a:xfrm>
            <a:off x="3961272" y="438823"/>
            <a:ext cx="5002153" cy="3613977"/>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Google Shape;268;p43"/>
          <p:cNvSpPr txBox="1"/>
          <p:nvPr>
            <p:ph type="body" idx="1"/>
          </p:nvPr>
        </p:nvSpPr>
        <p:spPr>
          <a:prstGeom prst="rect">
            <a:avLst/>
          </a:prstGeom>
        </p:spPr>
        <p:txBody>
          <a:bodyPr/>
          <a:lstStyle/>
          <a:p>
            <a:pPr marL="0" indent="0">
              <a:buSzTx/>
              <a:buNone/>
              <a:defRPr sz="2400">
                <a:solidFill>
                  <a:srgbClr val="888888"/>
                </a:solidFill>
              </a:defRPr>
            </a:pPr>
            <a:r>
              <a:t>Course Schedule</a:t>
            </a:r>
            <a:br/>
            <a:r>
              <a:t>Project 2 - Project Team Coordination (10 minutes)</a:t>
            </a:r>
            <a:br/>
            <a:r>
              <a:t>Data Exploration and Analysis</a:t>
            </a:r>
            <a:br/>
            <a:r>
              <a:rPr>
                <a:solidFill>
                  <a:schemeClr val="accent3"/>
                </a:solidFill>
              </a:rPr>
              <a:t>Project 2 - Team Discussions (as time allows)</a:t>
            </a:r>
            <a:br>
              <a:rPr>
                <a:solidFill>
                  <a:schemeClr val="accent3"/>
                </a:solidFill>
              </a:rPr>
            </a:br>
          </a:p>
        </p:txBody>
      </p:sp>
      <p:sp>
        <p:nvSpPr>
          <p:cNvPr id="287" name="Google Shape;269;p43"/>
          <p:cNvSpPr txBox="1"/>
          <p:nvPr>
            <p:ph type="title"/>
          </p:nvPr>
        </p:nvSpPr>
        <p:spPr>
          <a:prstGeom prst="rect">
            <a:avLst/>
          </a:prstGeom>
        </p:spPr>
        <p:txBody>
          <a:bodyPr/>
          <a:lstStyle>
            <a:lvl1pPr>
              <a:defRPr b="1">
                <a:latin typeface="+mj-lt"/>
                <a:ea typeface="+mj-ea"/>
                <a:cs typeface="+mj-cs"/>
                <a:sym typeface="Arial"/>
              </a:defRPr>
            </a:lvl1pPr>
          </a:lstStyle>
          <a:p>
            <a:pPr/>
            <a:r>
              <a:t>Agenda</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Google Shape;274;p44"/>
          <p:cNvSpPr txBox="1"/>
          <p:nvPr>
            <p:ph type="title"/>
          </p:nvPr>
        </p:nvSpPr>
        <p:spPr>
          <a:xfrm>
            <a:off x="311699" y="410000"/>
            <a:ext cx="8520602" cy="607802"/>
          </a:xfrm>
          <a:prstGeom prst="rect">
            <a:avLst/>
          </a:prstGeom>
        </p:spPr>
        <p:txBody>
          <a:bodyPr/>
          <a:lstStyle>
            <a:lvl1pPr>
              <a:defRPr b="1">
                <a:latin typeface="+mj-lt"/>
                <a:ea typeface="+mj-ea"/>
                <a:cs typeface="+mj-cs"/>
                <a:sym typeface="Arial"/>
              </a:defRPr>
            </a:lvl1pPr>
          </a:lstStyle>
          <a:p>
            <a:pPr/>
            <a:r>
              <a:t>=</a:t>
            </a:r>
          </a:p>
        </p:txBody>
      </p:sp>
      <p:sp>
        <p:nvSpPr>
          <p:cNvPr id="2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Google Shape;275;p44"/>
          <p:cNvSpPr txBox="1"/>
          <p:nvPr>
            <p:ph type="body" idx="4294967295"/>
          </p:nvPr>
        </p:nvSpPr>
        <p:spPr>
          <a:xfrm>
            <a:off x="3296199" y="851448"/>
            <a:ext cx="5664769" cy="3970889"/>
          </a:xfrm>
          <a:prstGeom prst="rect">
            <a:avLst/>
          </a:prstGeom>
        </p:spPr>
        <p:txBody>
          <a:bodyPr/>
          <a:lstStyle/>
          <a:p>
            <a:pPr marL="0" indent="0">
              <a:buSzTx/>
              <a:buNone/>
              <a:defRPr sz="2000">
                <a:solidFill>
                  <a:srgbClr val="434343"/>
                </a:solidFill>
              </a:defRPr>
            </a:pPr>
            <a:r>
              <a:t>With the time left in the course, it is critical you start your project this week</a:t>
            </a:r>
          </a:p>
          <a:p>
            <a:pPr indent="-355600">
              <a:spcBef>
                <a:spcPts val="1600"/>
              </a:spcBef>
              <a:buSzPts val="2000"/>
              <a:buFontTx/>
              <a:buAutoNum type="arabicPeriod" startAt="1"/>
              <a:defRPr sz="2000">
                <a:solidFill>
                  <a:srgbClr val="434343"/>
                </a:solidFill>
              </a:defRPr>
            </a:pPr>
            <a:r>
              <a:t>Pick a time to meet next</a:t>
            </a:r>
          </a:p>
          <a:p>
            <a:pPr indent="-355600">
              <a:buSzPts val="2000"/>
              <a:buFontTx/>
              <a:buAutoNum type="arabicPeriod" startAt="1"/>
              <a:defRPr sz="2000">
                <a:solidFill>
                  <a:srgbClr val="434343"/>
                </a:solidFill>
              </a:defRPr>
            </a:pPr>
            <a:r>
              <a:t>Exchange contact information</a:t>
            </a:r>
          </a:p>
          <a:p>
            <a:pPr indent="-355600">
              <a:buSzPts val="2000"/>
              <a:buFontTx/>
              <a:buAutoNum type="arabicPeriod" startAt="1"/>
              <a:defRPr sz="2000">
                <a:solidFill>
                  <a:srgbClr val="434343"/>
                </a:solidFill>
              </a:defRPr>
            </a:pPr>
            <a:r>
              <a:t>Establish a communication plan. Email, text, both?</a:t>
            </a:r>
          </a:p>
          <a:p>
            <a:pPr indent="-355600">
              <a:buSzPts val="2000"/>
              <a:buFontTx/>
              <a:buAutoNum type="arabicPeriod" startAt="1"/>
              <a:defRPr sz="2000">
                <a:solidFill>
                  <a:srgbClr val="434343"/>
                </a:solidFill>
              </a:defRPr>
            </a:pPr>
            <a:r>
              <a:t>Give everyone “something to do” before you meet again.</a:t>
            </a:r>
          </a:p>
        </p:txBody>
      </p:sp>
      <p:pic>
        <p:nvPicPr>
          <p:cNvPr id="292" name="Image" descr="Image"/>
          <p:cNvPicPr>
            <a:picLocks noChangeAspect="1"/>
          </p:cNvPicPr>
          <p:nvPr/>
        </p:nvPicPr>
        <p:blipFill>
          <a:blip r:embed="rId2">
            <a:extLst/>
          </a:blip>
          <a:stretch>
            <a:fillRect/>
          </a:stretch>
        </p:blipFill>
        <p:spPr>
          <a:xfrm>
            <a:off x="384175" y="1111608"/>
            <a:ext cx="2409288" cy="160619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4" name="people2.jpg" descr="people2.jpg"/>
          <p:cNvPicPr>
            <a:picLocks noChangeAspect="1"/>
          </p:cNvPicPr>
          <p:nvPr/>
        </p:nvPicPr>
        <p:blipFill>
          <a:blip r:embed="rId2">
            <a:extLst/>
          </a:blip>
          <a:stretch>
            <a:fillRect/>
          </a:stretch>
        </p:blipFill>
        <p:spPr>
          <a:xfrm rot="20981710">
            <a:off x="1388367" y="-6481"/>
            <a:ext cx="3204557" cy="2301145"/>
          </a:xfrm>
          <a:prstGeom prst="rect">
            <a:avLst/>
          </a:prstGeom>
          <a:ln w="12700">
            <a:miter lim="400000"/>
          </a:ln>
          <a:effectLst>
            <a:reflection blurRad="0" stA="50000" stPos="0" endA="0" endPos="40000" dist="0" dir="5400000" fadeDir="5400000" sx="100000" sy="-100000" kx="0" ky="0" algn="bl" rotWithShape="0"/>
          </a:effectLst>
        </p:spPr>
      </p:pic>
      <p:sp>
        <p:nvSpPr>
          <p:cNvPr id="2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6" name="people1.jpg" descr="people1.jpg"/>
          <p:cNvPicPr>
            <a:picLocks noChangeAspect="1"/>
          </p:cNvPicPr>
          <p:nvPr/>
        </p:nvPicPr>
        <p:blipFill>
          <a:blip r:embed="rId3">
            <a:extLst/>
          </a:blip>
          <a:stretch>
            <a:fillRect/>
          </a:stretch>
        </p:blipFill>
        <p:spPr>
          <a:xfrm>
            <a:off x="658599" y="1735633"/>
            <a:ext cx="2221168" cy="2301145"/>
          </a:xfrm>
          <a:prstGeom prst="rect">
            <a:avLst/>
          </a:prstGeom>
          <a:ln w="12700">
            <a:miter lim="400000"/>
          </a:ln>
          <a:effectLst>
            <a:reflection blurRad="0" stA="50000" stPos="0" endA="0" endPos="40000" dist="0" dir="5400000" fadeDir="5400000" sx="100000" sy="-100000" kx="0" ky="0" algn="bl" rotWithShape="0"/>
          </a:effectLst>
        </p:spPr>
      </p:pic>
      <p:pic>
        <p:nvPicPr>
          <p:cNvPr id="297" name="people3.jpg" descr="people3.jpg"/>
          <p:cNvPicPr>
            <a:picLocks noChangeAspect="1"/>
          </p:cNvPicPr>
          <p:nvPr/>
        </p:nvPicPr>
        <p:blipFill>
          <a:blip r:embed="rId4">
            <a:extLst/>
          </a:blip>
          <a:stretch>
            <a:fillRect/>
          </a:stretch>
        </p:blipFill>
        <p:spPr>
          <a:xfrm>
            <a:off x="3639046" y="2079755"/>
            <a:ext cx="2743201" cy="1612901"/>
          </a:xfrm>
          <a:prstGeom prst="rect">
            <a:avLst/>
          </a:prstGeom>
          <a:ln w="12700">
            <a:miter lim="400000"/>
          </a:ln>
          <a:effectLst>
            <a:reflection blurRad="0" stA="50000" stPos="0" endA="0" endPos="40000" dist="0" dir="5400000" fadeDir="5400000" sx="100000" sy="-100000" kx="0" ky="0" algn="bl" rotWithShape="0"/>
          </a:effectLst>
        </p:spPr>
      </p:pic>
      <p:sp>
        <p:nvSpPr>
          <p:cNvPr id="298" name="Good luck with your projects!…"/>
          <p:cNvSpPr txBox="1"/>
          <p:nvPr/>
        </p:nvSpPr>
        <p:spPr>
          <a:xfrm>
            <a:off x="6015508" y="502741"/>
            <a:ext cx="2648348"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Good luck with your projects!</a:t>
            </a:r>
          </a:p>
          <a:p>
            <a:pPr/>
          </a:p>
          <a:p>
            <a:pPr/>
            <a:r>
              <a:t>Your presentations focus on your </a:t>
            </a:r>
          </a:p>
          <a:p>
            <a:pPr>
              <a:defRPr i="1"/>
            </a:pPr>
            <a:r>
              <a:t>communication</a:t>
            </a:r>
            <a:r>
              <a:rPr i="0"/>
              <a:t> of your project, not the tech notes.</a:t>
            </a:r>
          </a:p>
        </p:txBody>
      </p:sp>
      <p:sp>
        <p:nvSpPr>
          <p:cNvPr id="299" name="¡Buena suerte!"/>
          <p:cNvSpPr txBox="1"/>
          <p:nvPr/>
        </p:nvSpPr>
        <p:spPr>
          <a:xfrm>
            <a:off x="7141525" y="2222500"/>
            <a:ext cx="1178993"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¡Buena suerte!</a:t>
            </a:r>
          </a:p>
        </p:txBody>
      </p:sp>
      <p:sp>
        <p:nvSpPr>
          <p:cNvPr id="300" name="حظا سعيدا!"/>
          <p:cNvSpPr txBox="1"/>
          <p:nvPr/>
        </p:nvSpPr>
        <p:spPr>
          <a:xfrm>
            <a:off x="7806613" y="2556426"/>
            <a:ext cx="763217" cy="2338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حظا سعيدا!</a:t>
            </a:r>
          </a:p>
        </p:txBody>
      </p:sp>
      <p:sp>
        <p:nvSpPr>
          <p:cNvPr id="301" name="Удачи!"/>
          <p:cNvSpPr txBox="1"/>
          <p:nvPr/>
        </p:nvSpPr>
        <p:spPr>
          <a:xfrm>
            <a:off x="7894856" y="2908299"/>
            <a:ext cx="586731"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Удачи!</a:t>
            </a:r>
          </a:p>
        </p:txBody>
      </p:sp>
      <p:sp>
        <p:nvSpPr>
          <p:cNvPr id="302" name="Viel Glück!"/>
          <p:cNvSpPr txBox="1"/>
          <p:nvPr/>
        </p:nvSpPr>
        <p:spPr>
          <a:xfrm>
            <a:off x="7301354" y="3378199"/>
            <a:ext cx="859335"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Viel Glück!</a:t>
            </a:r>
          </a:p>
        </p:txBody>
      </p:sp>
      <p:sp>
        <p:nvSpPr>
          <p:cNvPr id="303" name="اچھی قسمت!"/>
          <p:cNvSpPr txBox="1"/>
          <p:nvPr/>
        </p:nvSpPr>
        <p:spPr>
          <a:xfrm>
            <a:off x="6904300" y="3802930"/>
            <a:ext cx="870765" cy="2338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اچھی قسمت!</a:t>
            </a:r>
          </a:p>
        </p:txBody>
      </p:sp>
      <p:sp>
        <p:nvSpPr>
          <p:cNvPr id="304" name="सौभाग्य!"/>
          <p:cNvSpPr txBox="1"/>
          <p:nvPr/>
        </p:nvSpPr>
        <p:spPr>
          <a:xfrm>
            <a:off x="6821127" y="2761745"/>
            <a:ext cx="546605" cy="2489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सौभाग्य!</a:t>
            </a:r>
          </a:p>
        </p:txBody>
      </p:sp>
      <p:sp>
        <p:nvSpPr>
          <p:cNvPr id="305" name="祝好运！"/>
          <p:cNvSpPr txBox="1"/>
          <p:nvPr/>
        </p:nvSpPr>
        <p:spPr>
          <a:xfrm>
            <a:off x="6577984" y="3078658"/>
            <a:ext cx="651892" cy="254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祝好运！</a:t>
            </a:r>
          </a:p>
        </p:txBody>
      </p:sp>
      <p:sp>
        <p:nvSpPr>
          <p:cNvPr id="306" name="がんばろう！"/>
          <p:cNvSpPr txBox="1"/>
          <p:nvPr/>
        </p:nvSpPr>
        <p:spPr>
          <a:xfrm>
            <a:off x="7914258" y="1888573"/>
            <a:ext cx="9354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がんばろう！</a:t>
            </a:r>
          </a:p>
        </p:txBody>
      </p:sp>
      <p:sp>
        <p:nvSpPr>
          <p:cNvPr id="307" name="ਖੁਸ਼ਕਿਸਮਤੀ!"/>
          <p:cNvSpPr txBox="1"/>
          <p:nvPr/>
        </p:nvSpPr>
        <p:spPr>
          <a:xfrm>
            <a:off x="7792326" y="4052679"/>
            <a:ext cx="791791" cy="2185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ਖੁਸ਼ਕਿਸਮਤੀ!</a:t>
            </a:r>
          </a:p>
        </p:txBody>
      </p:sp>
      <p:sp>
        <p:nvSpPr>
          <p:cNvPr id="308" name="સારા નસીબ!"/>
          <p:cNvSpPr txBox="1"/>
          <p:nvPr/>
        </p:nvSpPr>
        <p:spPr>
          <a:xfrm>
            <a:off x="6199724" y="4190169"/>
            <a:ext cx="852794" cy="24887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સારા નસીબ!</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chedule | Where we’re going - projects &amp; exam"/>
          <p:cNvSpPr txBox="1"/>
          <p:nvPr>
            <p:ph type="title"/>
          </p:nvPr>
        </p:nvSpPr>
        <p:spPr>
          <a:prstGeom prst="rect">
            <a:avLst/>
          </a:prstGeom>
        </p:spPr>
        <p:txBody>
          <a:bodyPr/>
          <a:lstStyle>
            <a:lvl1pPr defTabSz="749808">
              <a:defRPr sz="2460"/>
            </a:lvl1pPr>
          </a:lstStyle>
          <a:p>
            <a:pPr/>
            <a:r>
              <a:t>Schedule | Where we’re going - projects &amp; exam</a:t>
            </a:r>
          </a:p>
        </p:txBody>
      </p:sp>
      <p:sp>
        <p:nvSpPr>
          <p:cNvPr id="168" name="Discuss final project…"/>
          <p:cNvSpPr txBox="1"/>
          <p:nvPr>
            <p:ph type="body" idx="1"/>
          </p:nvPr>
        </p:nvSpPr>
        <p:spPr>
          <a:prstGeom prst="rect">
            <a:avLst/>
          </a:prstGeom>
        </p:spPr>
        <p:txBody>
          <a:bodyPr/>
          <a:lstStyle/>
          <a:p>
            <a:pPr/>
            <a:r>
              <a:t>Discuss final project</a:t>
            </a:r>
          </a:p>
          <a:p>
            <a:pPr/>
            <a:r>
              <a:t>Next week:  Proposal finalized</a:t>
            </a:r>
          </a:p>
          <a:p>
            <a:pPr/>
            <a:r>
              <a:t>Week 13:  Final Exam distributed</a:t>
            </a:r>
          </a:p>
          <a:p>
            <a:pPr/>
            <a:r>
              <a:t>Week 14:  Final Exam is due; presentation </a:t>
            </a:r>
            <a:r>
              <a:rPr i="1"/>
              <a:t>showcase!</a:t>
            </a:r>
          </a:p>
        </p:txBody>
      </p:sp>
      <p:sp>
        <p:nvSpPr>
          <p:cNvPr id="169" name="Slide Number"/>
          <p:cNvSpPr txBox="1"/>
          <p:nvPr>
            <p:ph type="sldNum" sz="quarter" idx="2"/>
          </p:nvPr>
        </p:nvSpPr>
        <p:spPr>
          <a:xfrm>
            <a:off x="7586502" y="4638108"/>
            <a:ext cx="268164"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lide Number"/>
          <p:cNvSpPr txBox="1"/>
          <p:nvPr>
            <p:ph type="sldNum" sz="quarter" idx="2"/>
          </p:nvPr>
        </p:nvSpPr>
        <p:spPr>
          <a:xfrm>
            <a:off x="7483667" y="4657476"/>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2" name="Google Shape;116;p18" descr="Google Shape;116;p18"/>
          <p:cNvPicPr>
            <a:picLocks noChangeAspect="1"/>
          </p:cNvPicPr>
          <p:nvPr/>
        </p:nvPicPr>
        <p:blipFill>
          <a:blip r:embed="rId2">
            <a:extLst/>
          </a:blip>
          <a:stretch>
            <a:fillRect/>
          </a:stretch>
        </p:blipFill>
        <p:spPr>
          <a:xfrm>
            <a:off x="310470" y="378457"/>
            <a:ext cx="4020877" cy="3015678"/>
          </a:xfrm>
          <a:prstGeom prst="rect">
            <a:avLst/>
          </a:prstGeom>
          <a:ln w="12700">
            <a:miter lim="400000"/>
          </a:ln>
          <a:effectLst>
            <a:outerShdw sx="100000" sy="100000" kx="0" ky="0" algn="b" rotWithShape="0" blurRad="254000" dist="127000" dir="16200000">
              <a:srgbClr val="000000">
                <a:alpha val="13033"/>
              </a:srgbClr>
            </a:outerShdw>
            <a:reflection blurRad="0" stA="50000" stPos="0" endA="0" endPos="40000" dist="0" dir="5400000" fadeDir="5400000" sx="100000" sy="-100000" kx="0" ky="0" algn="bl" rotWithShape="0"/>
          </a:effectLst>
        </p:spPr>
      </p:pic>
      <p:sp>
        <p:nvSpPr>
          <p:cNvPr id="173" name="https://www.tutorialspoint.com/python_pandas/python_pandas_visualization.htm"/>
          <p:cNvSpPr txBox="1"/>
          <p:nvPr/>
        </p:nvSpPr>
        <p:spPr>
          <a:xfrm>
            <a:off x="2636886" y="4149457"/>
            <a:ext cx="6308627"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Arial"/>
              </a:defRPr>
            </a:lvl1pPr>
          </a:lstStyle>
          <a:p>
            <a:pPr/>
            <a:r>
              <a:t>https://www.tutorialspoint.com/python_pandas/python_pandas_visualization.htm</a:t>
            </a:r>
          </a:p>
        </p:txBody>
      </p:sp>
      <p:sp>
        <p:nvSpPr>
          <p:cNvPr id="174" name="Schedule"/>
          <p:cNvSpPr txBox="1"/>
          <p:nvPr/>
        </p:nvSpPr>
        <p:spPr>
          <a:xfrm>
            <a:off x="6914017" y="355600"/>
            <a:ext cx="1614247" cy="4375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400">
                <a:latin typeface="Freight Sans Medium"/>
                <a:ea typeface="Freight Sans Medium"/>
                <a:cs typeface="Freight Sans Medium"/>
                <a:sym typeface="Freight Sans Medium"/>
              </a:defRPr>
            </a:lvl1pPr>
          </a:lstStyle>
          <a:p>
            <a:pPr/>
            <a:r>
              <a:t>Schedule</a:t>
            </a:r>
          </a:p>
        </p:txBody>
      </p:sp>
      <p:sp>
        <p:nvSpPr>
          <p:cNvPr id="175" name="HW assignment You have a fun Pandas…"/>
          <p:cNvSpPr txBox="1"/>
          <p:nvPr/>
        </p:nvSpPr>
        <p:spPr>
          <a:xfrm>
            <a:off x="5389884" y="1408009"/>
            <a:ext cx="3304333" cy="13830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a:lnSpc>
                <a:spcPct val="115000"/>
              </a:lnSpc>
              <a:buClr>
                <a:srgbClr val="434343"/>
              </a:buClr>
              <a:buFont typeface="Helvetica Neue"/>
              <a:defRPr sz="2400" u="sng">
                <a:solidFill>
                  <a:srgbClr val="434343"/>
                </a:solidFill>
                <a:latin typeface="Open Sans"/>
                <a:ea typeface="Open Sans"/>
                <a:cs typeface="Open Sans"/>
                <a:sym typeface="Open Sans"/>
              </a:defRPr>
            </a:pPr>
            <a:r>
              <a:t>HW assignment</a:t>
            </a:r>
            <a:br/>
            <a:r>
              <a:rPr u="none">
                <a:solidFill>
                  <a:schemeClr val="accent2"/>
                </a:solidFill>
              </a:rPr>
              <a:t>You have a fun Pandas</a:t>
            </a:r>
            <a:endParaRPr u="none">
              <a:solidFill>
                <a:schemeClr val="accent2"/>
              </a:solidFill>
            </a:endParaRPr>
          </a:p>
          <a:p>
            <a:pPr algn="r">
              <a:lnSpc>
                <a:spcPct val="115000"/>
              </a:lnSpc>
              <a:buClr>
                <a:srgbClr val="434343"/>
              </a:buClr>
              <a:buFont typeface="Helvetica Neue"/>
              <a:defRPr sz="2400" u="sng">
                <a:solidFill>
                  <a:srgbClr val="434343"/>
                </a:solidFill>
                <a:latin typeface="Open Sans"/>
                <a:ea typeface="Open Sans"/>
                <a:cs typeface="Open Sans"/>
                <a:sym typeface="Open Sans"/>
              </a:defRPr>
            </a:pPr>
            <a:r>
              <a:rPr u="none">
                <a:solidFill>
                  <a:schemeClr val="accent2"/>
                </a:solidFill>
              </a:rPr>
              <a:t>assignment this 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22;p19"/>
          <p:cNvSpPr txBox="1"/>
          <p:nvPr>
            <p:ph type="title"/>
          </p:nvPr>
        </p:nvSpPr>
        <p:spPr>
          <a:xfrm>
            <a:off x="311699" y="410000"/>
            <a:ext cx="8520602" cy="607802"/>
          </a:xfrm>
          <a:prstGeom prst="rect">
            <a:avLst/>
          </a:prstGeom>
        </p:spPr>
        <p:txBody>
          <a:bodyPr/>
          <a:lstStyle/>
          <a:p>
            <a:pPr defTabSz="749808">
              <a:defRPr b="1" sz="2400"/>
            </a:pPr>
            <a:r>
              <a:t>Assignment Review | </a:t>
            </a:r>
            <a:r>
              <a:rPr b="0"/>
              <a:t>NumPy</a:t>
            </a:r>
          </a:p>
        </p:txBody>
      </p:sp>
      <p:sp>
        <p:nvSpPr>
          <p:cNvPr id="178" name="Slide Number"/>
          <p:cNvSpPr txBox="1"/>
          <p:nvPr>
            <p:ph type="sldNum" sz="quarter" idx="2"/>
          </p:nvPr>
        </p:nvSpPr>
        <p:spPr>
          <a:xfrm>
            <a:off x="7610667" y="4638108"/>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Google Shape;123;p19"/>
          <p:cNvSpPr txBox="1"/>
          <p:nvPr>
            <p:ph type="body" idx="4294967295"/>
          </p:nvPr>
        </p:nvSpPr>
        <p:spPr>
          <a:xfrm>
            <a:off x="311699" y="1229874"/>
            <a:ext cx="8520602" cy="3339002"/>
          </a:xfrm>
          <a:prstGeom prst="rect">
            <a:avLst/>
          </a:prstGeom>
        </p:spPr>
        <p:txBody>
          <a:bodyPr/>
          <a:lstStyle/>
          <a:p>
            <a:pPr marL="0" indent="0">
              <a:buSzTx/>
              <a:buNone/>
              <a:defRPr sz="2400">
                <a:solidFill>
                  <a:srgbClr val="434343"/>
                </a:solidFill>
              </a:defRPr>
            </a:pPr>
            <a:r>
              <a:t>How did the homework go this week?</a:t>
            </a:r>
          </a:p>
          <a:p>
            <a:pPr marL="0" indent="0">
              <a:spcBef>
                <a:spcPts val="1600"/>
              </a:spcBef>
              <a:buSzTx/>
              <a:buNone/>
              <a:defRPr sz="2400">
                <a:solidFill>
                  <a:srgbClr val="434343"/>
                </a:solidFill>
              </a:defRPr>
            </a:pPr>
            <a:r>
              <a:t>What was the hardest?  What was easiest?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oogle Shape;128;p20"/>
          <p:cNvSpPr txBox="1"/>
          <p:nvPr>
            <p:ph type="title"/>
          </p:nvPr>
        </p:nvSpPr>
        <p:spPr>
          <a:prstGeom prst="rect">
            <a:avLst/>
          </a:prstGeom>
        </p:spPr>
        <p:txBody>
          <a:bodyPr/>
          <a:lstStyle>
            <a:lvl1pPr>
              <a:defRPr b="1">
                <a:latin typeface="+mj-lt"/>
                <a:ea typeface="+mj-ea"/>
                <a:cs typeface="+mj-cs"/>
                <a:sym typeface="Arial"/>
              </a:defRPr>
            </a:lvl1pPr>
          </a:lstStyle>
          <a:p>
            <a:pPr/>
            <a:r>
              <a:t>Agenda</a:t>
            </a:r>
          </a:p>
        </p:txBody>
      </p:sp>
      <p:sp>
        <p:nvSpPr>
          <p:cNvPr id="182" name="Google Shape;129;p20"/>
          <p:cNvSpPr txBox="1"/>
          <p:nvPr>
            <p:ph type="body" idx="1"/>
          </p:nvPr>
        </p:nvSpPr>
        <p:spPr>
          <a:prstGeom prst="rect">
            <a:avLst/>
          </a:prstGeom>
        </p:spPr>
        <p:txBody>
          <a:bodyPr/>
          <a:lstStyle/>
          <a:p>
            <a:pPr marL="0" indent="0">
              <a:buSzTx/>
              <a:buNone/>
              <a:defRPr sz="2400">
                <a:solidFill>
                  <a:srgbClr val="999999"/>
                </a:solidFill>
              </a:defRPr>
            </a:pPr>
            <a:r>
              <a:t>Course Schedule</a:t>
            </a:r>
            <a:br/>
            <a:r>
              <a:rPr>
                <a:solidFill>
                  <a:schemeClr val="accent3"/>
                </a:solidFill>
              </a:rPr>
              <a:t>Project 2 - Project Team Coordination (10 minutes)</a:t>
            </a:r>
            <a:br>
              <a:rPr>
                <a:solidFill>
                  <a:schemeClr val="accent3"/>
                </a:solidFill>
              </a:rPr>
            </a:br>
            <a:r>
              <a:rPr>
                <a:solidFill>
                  <a:srgbClr val="000000"/>
                </a:solidFill>
              </a:rPr>
              <a:t>Data Exploration and Analysis</a:t>
            </a:r>
            <a:br>
              <a:rPr>
                <a:solidFill>
                  <a:srgbClr val="000000"/>
                </a:solidFill>
              </a:rPr>
            </a:br>
            <a:r>
              <a:rPr>
                <a:solidFill>
                  <a:srgbClr val="000000"/>
                </a:solidFill>
              </a:rPr>
              <a:t>Project 2 - Team Discussions (as time allows)</a:t>
            </a:r>
            <a:br>
              <a:rPr>
                <a:solidFill>
                  <a:srgbClr val="000000"/>
                </a:solidFill>
              </a:rPr>
            </a:br>
          </a:p>
        </p:txBody>
      </p:sp>
      <p:sp>
        <p:nvSpPr>
          <p:cNvPr id="183" name="Slide Number"/>
          <p:cNvSpPr txBox="1"/>
          <p:nvPr>
            <p:ph type="sldNum" sz="quarter" idx="2"/>
          </p:nvPr>
        </p:nvSpPr>
        <p:spPr>
          <a:xfrm>
            <a:off x="7586502" y="4638108"/>
            <a:ext cx="268164"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134;p21"/>
          <p:cNvSpPr txBox="1"/>
          <p:nvPr>
            <p:ph type="title"/>
          </p:nvPr>
        </p:nvSpPr>
        <p:spPr>
          <a:xfrm>
            <a:off x="311699" y="410000"/>
            <a:ext cx="8520602" cy="607802"/>
          </a:xfrm>
          <a:prstGeom prst="rect">
            <a:avLst/>
          </a:prstGeom>
        </p:spPr>
        <p:txBody>
          <a:bodyPr/>
          <a:lstStyle/>
          <a:p>
            <a:pPr>
              <a:defRPr b="1">
                <a:solidFill>
                  <a:srgbClr val="594A25"/>
                </a:solidFill>
                <a:latin typeface="+mj-lt"/>
                <a:ea typeface="+mj-ea"/>
                <a:cs typeface="+mj-cs"/>
                <a:sym typeface="Arial"/>
              </a:defRPr>
            </a:pPr>
            <a:r>
              <a:t>Project 2</a:t>
            </a:r>
            <a:r>
              <a:rPr b="0"/>
              <a:t> | Grading</a:t>
            </a:r>
          </a:p>
        </p:txBody>
      </p:sp>
      <p:sp>
        <p:nvSpPr>
          <p:cNvPr id="186" name="Slide Number"/>
          <p:cNvSpPr txBox="1"/>
          <p:nvPr>
            <p:ph type="sldNum" sz="quarter" idx="2"/>
          </p:nvPr>
        </p:nvSpPr>
        <p:spPr>
          <a:xfrm>
            <a:off x="7610667" y="4638108"/>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Google Shape;135;p21"/>
          <p:cNvSpPr txBox="1"/>
          <p:nvPr>
            <p:ph type="body" idx="4294967295"/>
          </p:nvPr>
        </p:nvSpPr>
        <p:spPr>
          <a:xfrm>
            <a:off x="311699" y="1150075"/>
            <a:ext cx="8520602" cy="3339001"/>
          </a:xfrm>
          <a:prstGeom prst="rect">
            <a:avLst/>
          </a:prstGeom>
        </p:spPr>
        <p:txBody>
          <a:bodyPr/>
          <a:lstStyle/>
          <a:p>
            <a:pPr marL="0" indent="0" defTabSz="877822">
              <a:buSzTx/>
              <a:buNone/>
              <a:defRPr sz="1700"/>
            </a:pPr>
            <a:r>
              <a:t>1-2 page proposal: 10%</a:t>
            </a:r>
            <a:br/>
            <a:r>
              <a:t>8 page paper: 60%</a:t>
            </a:r>
            <a:br/>
            <a:r>
              <a:t>Final class presentation: 30%</a:t>
            </a:r>
          </a:p>
          <a:p>
            <a:pPr marL="0" indent="0" defTabSz="877822">
              <a:spcBef>
                <a:spcPts val="1500"/>
              </a:spcBef>
              <a:buSzTx/>
              <a:buNone/>
              <a:defRPr sz="1700"/>
            </a:pPr>
            <a:r>
              <a:t>Confidential peer review and task performance itemization</a:t>
            </a:r>
            <a:endParaRPr>
              <a:solidFill>
                <a:srgbClr val="404040"/>
              </a:solidFill>
            </a:endParaRPr>
          </a:p>
          <a:p>
            <a:pPr marL="0" indent="0" defTabSz="877822">
              <a:spcBef>
                <a:spcPts val="1500"/>
              </a:spcBef>
              <a:buSzTx/>
              <a:buNone/>
              <a:defRPr b="1" sz="1700">
                <a:solidFill>
                  <a:srgbClr val="404040"/>
                </a:solidFill>
              </a:defRPr>
            </a:pPr>
            <a:r>
              <a:t>Instructions: </a:t>
            </a:r>
            <a:r>
              <a:rPr b="0" sz="1300" u="sng">
                <a:solidFill>
                  <a:srgbClr val="0000FF"/>
                </a:solidFill>
                <a:uFill>
                  <a:solidFill>
                    <a:srgbClr val="0000FF"/>
                  </a:solidFill>
                </a:uFill>
                <a:hlinkClick r:id="rId2" invalidUrl="" action="" tgtFrame="" tooltip="" history="1" highlightClick="0" endSnd="0"/>
              </a:rPr>
              <a:t>https://github.com/MIDS-INFO-W18/assignments-upstream-spring18/tree/master/project_2</a:t>
            </a:r>
            <a:endParaRPr sz="1300"/>
          </a:p>
          <a:p>
            <a:pPr marL="0" indent="0" defTabSz="877822">
              <a:spcBef>
                <a:spcPts val="1500"/>
              </a:spcBef>
              <a:buSzTx/>
              <a:buNone/>
              <a:defRPr b="1" sz="1700">
                <a:solidFill>
                  <a:srgbClr val="434343"/>
                </a:solidFill>
              </a:defRPr>
            </a:pPr>
            <a:r>
              <a:t>Teams: </a:t>
            </a:r>
            <a:r>
              <a:rPr b="0" sz="1100">
                <a:solidFill>
                  <a:srgbClr val="0000FF"/>
                </a:solidFill>
                <a:uFill>
                  <a:solidFill>
                    <a:srgbClr val="0000FF"/>
                  </a:solidFill>
                </a:uFill>
                <a:hlinkClick r:id="rId3" invalidUrl="" action="" tgtFrame="" tooltip="" history="1" highlightClick="0" endSnd="0"/>
              </a:rPr>
              <a:t>https://docs.google.com/spreadsheets/d/1BK1E7BxYBo5eVU2Vq7N6vOaKiWkZ8tRKdSukUWAp4KM/edit#gid=0</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40;p22"/>
          <p:cNvSpPr txBox="1"/>
          <p:nvPr>
            <p:ph type="title"/>
          </p:nvPr>
        </p:nvSpPr>
        <p:spPr>
          <a:xfrm>
            <a:off x="311699" y="410000"/>
            <a:ext cx="8520602" cy="607802"/>
          </a:xfrm>
          <a:prstGeom prst="rect">
            <a:avLst/>
          </a:prstGeom>
        </p:spPr>
        <p:txBody>
          <a:bodyPr/>
          <a:lstStyle>
            <a:lvl1pPr>
              <a:defRPr b="1">
                <a:latin typeface="+mj-lt"/>
                <a:ea typeface="+mj-ea"/>
                <a:cs typeface="+mj-cs"/>
                <a:sym typeface="Arial"/>
              </a:defRPr>
            </a:lvl1pPr>
          </a:lstStyle>
          <a:p>
            <a:pPr/>
            <a:r>
              <a:t>Project Breakouts</a:t>
            </a:r>
          </a:p>
        </p:txBody>
      </p:sp>
      <p:sp>
        <p:nvSpPr>
          <p:cNvPr id="190" name="Slide Number"/>
          <p:cNvSpPr txBox="1"/>
          <p:nvPr>
            <p:ph type="sldNum" sz="quarter" idx="2"/>
          </p:nvPr>
        </p:nvSpPr>
        <p:spPr>
          <a:xfrm>
            <a:off x="7610667" y="4638108"/>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Google Shape;141;p22"/>
          <p:cNvSpPr txBox="1"/>
          <p:nvPr>
            <p:ph type="body" idx="4294967295"/>
          </p:nvPr>
        </p:nvSpPr>
        <p:spPr>
          <a:xfrm>
            <a:off x="311699" y="1229874"/>
            <a:ext cx="8520602" cy="3339002"/>
          </a:xfrm>
          <a:prstGeom prst="rect">
            <a:avLst/>
          </a:prstGeom>
        </p:spPr>
        <p:txBody>
          <a:bodyPr/>
          <a:lstStyle/>
          <a:p>
            <a:pPr marL="0" indent="0">
              <a:buSzTx/>
              <a:buNone/>
              <a:defRPr sz="2400">
                <a:solidFill>
                  <a:srgbClr val="434343"/>
                </a:solidFill>
              </a:defRPr>
            </a:pPr>
            <a:r>
              <a:t>Talk with your team about your project</a:t>
            </a:r>
          </a:p>
          <a:p>
            <a:pPr indent="-355600">
              <a:spcBef>
                <a:spcPts val="1600"/>
              </a:spcBef>
              <a:buSzPts val="2000"/>
              <a:buFontTx/>
              <a:buAutoNum type="arabicPeriod" startAt="1"/>
              <a:defRPr sz="2000">
                <a:solidFill>
                  <a:srgbClr val="434343"/>
                </a:solidFill>
              </a:defRPr>
            </a:pPr>
            <a:r>
              <a:t>Create your team repository!</a:t>
            </a:r>
          </a:p>
          <a:p>
            <a:pPr indent="-355600">
              <a:buSzPts val="2000"/>
              <a:buFontTx/>
              <a:buAutoNum type="arabicPeriod" startAt="1"/>
              <a:defRPr sz="2000">
                <a:solidFill>
                  <a:srgbClr val="434343"/>
                </a:solidFill>
              </a:defRPr>
            </a:pPr>
            <a:r>
              <a:t>What do you hope to get out of the project?</a:t>
            </a:r>
          </a:p>
          <a:p>
            <a:pPr indent="-355600">
              <a:buSzPts val="2000"/>
              <a:buFontTx/>
              <a:buAutoNum type="arabicPeriod" startAt="1"/>
              <a:defRPr sz="2000">
                <a:solidFill>
                  <a:srgbClr val="434343"/>
                </a:solidFill>
              </a:defRPr>
            </a:pPr>
            <a:r>
              <a:t>When would you like to meet next?</a:t>
            </a:r>
          </a:p>
          <a:p>
            <a:pPr indent="-355600">
              <a:buSzPts val="2000"/>
              <a:buFontTx/>
              <a:buAutoNum type="arabicPeriod" startAt="1"/>
              <a:defRPr sz="2000">
                <a:solidFill>
                  <a:srgbClr val="434343"/>
                </a:solidFill>
              </a:defRPr>
            </a:pPr>
            <a:r>
              <a:t>Discussion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2A3990"/>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Arial"/>
        <a:ea typeface="Arial"/>
        <a:cs typeface="Arial"/>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A399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ometric">
  <a:themeElements>
    <a:clrScheme name="Geometric">
      <a:dk1>
        <a:srgbClr val="000000"/>
      </a:dk1>
      <a:lt1>
        <a:srgbClr val="FFFFFF"/>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Arial"/>
        <a:ea typeface="Arial"/>
        <a:cs typeface="Arial"/>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A399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