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solidFill>
          <a:srgbClr val="DDD5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19522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2192051" y="2961580"/>
            <a:ext cx="8620698" cy="383044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1pPr>
            <a:lvl2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2pPr>
            <a:lvl3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3pPr>
            <a:lvl4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4pPr>
            <a:lvl5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Rectangle"/>
          <p:cNvSpPr/>
          <p:nvPr/>
        </p:nvSpPr>
        <p:spPr>
          <a:xfrm>
            <a:off x="-26055" y="8980671"/>
            <a:ext cx="13056911" cy="800227"/>
          </a:xfrm>
          <a:prstGeom prst="rect">
            <a:avLst/>
          </a:prstGeom>
          <a:solidFill>
            <a:srgbClr val="0032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W200-Python"/>
          <p:cNvSpPr txBox="1"/>
          <p:nvPr/>
        </p:nvSpPr>
        <p:spPr>
          <a:xfrm>
            <a:off x="11683252" y="9096201"/>
            <a:ext cx="1111937" cy="325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400">
                <a:solidFill>
                  <a:srgbClr val="DDD5C7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lvl1pPr>
          </a:lstStyle>
          <a:p>
            <a:pPr/>
            <a:r>
              <a:t>W200-Python</a:t>
            </a:r>
          </a:p>
        </p:txBody>
      </p:sp>
      <p:pic>
        <p:nvPicPr>
          <p:cNvPr id="15" name="ucberkeleyLogo2-white.png" descr="ucberkeleyLogo2-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033" y="9042362"/>
            <a:ext cx="1204351" cy="4329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0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DDD5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419100" y="254037"/>
            <a:ext cx="11099800" cy="995364"/>
          </a:xfrm>
          <a:prstGeom prst="rect">
            <a:avLst/>
          </a:prstGeom>
        </p:spPr>
        <p:txBody>
          <a:bodyPr anchor="t"/>
          <a:lstStyle>
            <a:lvl1pPr algn="l">
              <a:defRPr sz="5200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idx="1"/>
          </p:nvPr>
        </p:nvSpPr>
        <p:spPr>
          <a:xfrm>
            <a:off x="419100" y="1524000"/>
            <a:ext cx="12379127" cy="6685558"/>
          </a:xfrm>
          <a:prstGeom prst="rect">
            <a:avLst/>
          </a:prstGeom>
        </p:spPr>
        <p:txBody>
          <a:bodyPr anchor="t"/>
          <a:lstStyle>
            <a:lvl1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1pPr>
            <a:lvl2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2pPr>
            <a:lvl3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3pPr>
            <a:lvl4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4pPr>
            <a:lvl5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Rectangle"/>
          <p:cNvSpPr/>
          <p:nvPr/>
        </p:nvSpPr>
        <p:spPr>
          <a:xfrm>
            <a:off x="-13355" y="8993371"/>
            <a:ext cx="13031511" cy="755976"/>
          </a:xfrm>
          <a:prstGeom prst="rect">
            <a:avLst/>
          </a:prstGeom>
          <a:solidFill>
            <a:srgbClr val="0032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" name="W200-Python"/>
          <p:cNvSpPr txBox="1"/>
          <p:nvPr/>
        </p:nvSpPr>
        <p:spPr>
          <a:xfrm>
            <a:off x="11810252" y="9055100"/>
            <a:ext cx="1111937" cy="325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400">
                <a:solidFill>
                  <a:srgbClr val="DDD5C7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lvl1pPr>
          </a:lstStyle>
          <a:p>
            <a:pPr/>
            <a:r>
              <a:t>W200-Python</a:t>
            </a:r>
          </a:p>
        </p:txBody>
      </p:sp>
      <p:pic>
        <p:nvPicPr>
          <p:cNvPr id="63" name="ucberkeleyLogo2-white.png" descr="ucberkeleyLogo2-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833" y="9055062"/>
            <a:ext cx="1204351" cy="4329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ciencebuddies.org/science-fair-projects/references/table-of-8-bit-ascii-character-codes" TargetMode="Externa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sdn.microsoft.com/en-us/library/aa468560.aspx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image" Target="../media/image3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imothyhelton.github.io/pandas_best_practices.html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hyperlink" Target="http://unicode.org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unicode.org/charts/charindex.html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3schools.com/charsets/ref_html_utf8.asp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eek 9:…"/>
          <p:cNvSpPr txBox="1"/>
          <p:nvPr>
            <p:ph type="ctrTitle"/>
          </p:nvPr>
        </p:nvSpPr>
        <p:spPr>
          <a:xfrm>
            <a:off x="1269999" y="683367"/>
            <a:ext cx="10464801" cy="2652581"/>
          </a:xfrm>
          <a:prstGeom prst="rect">
            <a:avLst/>
          </a:prstGeom>
        </p:spPr>
        <p:txBody>
          <a:bodyPr/>
          <a:lstStyle/>
          <a:p>
            <a:pPr defTabSz="455675">
              <a:defRPr sz="6240"/>
            </a:pPr>
            <a:r>
              <a:t>Week 9: </a:t>
            </a:r>
          </a:p>
          <a:p>
            <a:pPr defTabSz="455675">
              <a:defRPr sz="6240"/>
            </a:pPr>
            <a:r>
              <a:t>Encoding Text</a:t>
            </a:r>
          </a:p>
          <a:p>
            <a:pPr defTabSz="455675">
              <a:defRPr sz="6240"/>
            </a:pPr>
            <a:r>
              <a:t>and a quick glance at NymPy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你好？"/>
          <p:cNvSpPr txBox="1"/>
          <p:nvPr/>
        </p:nvSpPr>
        <p:spPr>
          <a:xfrm>
            <a:off x="3373966" y="4394199"/>
            <a:ext cx="327660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300">
                <a:latin typeface="Xingkai SC Bold"/>
                <a:ea typeface="Xingkai SC Bold"/>
                <a:cs typeface="Xingkai SC Bold"/>
                <a:sym typeface="Xingkai SC Bold"/>
              </a:defRPr>
            </a:lvl1pPr>
          </a:lstStyle>
          <a:p>
            <a:pPr/>
            <a:r>
              <a:t>你好？</a:t>
            </a:r>
          </a:p>
        </p:txBody>
      </p:sp>
      <p:sp>
        <p:nvSpPr>
          <p:cNvPr id="128" name="हिंदिसटन"/>
          <p:cNvSpPr txBox="1"/>
          <p:nvPr/>
        </p:nvSpPr>
        <p:spPr>
          <a:xfrm>
            <a:off x="6091444" y="5550323"/>
            <a:ext cx="1262178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ED4E35"/>
                </a:solidFill>
              </a:rPr>
              <a:t>हिंदिसटन</a:t>
            </a:r>
            <a:r>
              <a:t> </a:t>
            </a:r>
          </a:p>
        </p:txBody>
      </p:sp>
      <p:sp>
        <p:nvSpPr>
          <p:cNvPr id="129" name="سالام"/>
          <p:cNvSpPr txBox="1"/>
          <p:nvPr/>
        </p:nvSpPr>
        <p:spPr>
          <a:xfrm>
            <a:off x="8022189" y="4396785"/>
            <a:ext cx="1092155" cy="661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rtl="1">
              <a:defRPr sz="3600">
                <a:solidFill>
                  <a:srgbClr val="206A00"/>
                </a:solidFill>
              </a:defRPr>
            </a:lvl1pPr>
          </a:lstStyle>
          <a:p>
            <a:pPr/>
            <a:r>
              <a:t>سالام</a:t>
            </a:r>
          </a:p>
        </p:txBody>
      </p:sp>
      <p:sp>
        <p:nvSpPr>
          <p:cNvPr id="130" name="a à å b c d e é g h i î j k l m n ñ ø p q r s ß t ü v w x y z"/>
          <p:cNvSpPr txBox="1"/>
          <p:nvPr/>
        </p:nvSpPr>
        <p:spPr>
          <a:xfrm>
            <a:off x="2458838" y="6502400"/>
            <a:ext cx="85273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a à å b c d e é g h i î j k l m n ñ ø p q r s ß t ü v w x y 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ncoding Schemes, con’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Encoding Schemes, con’t.</a:t>
            </a:r>
          </a:p>
        </p:txBody>
      </p:sp>
      <p:sp>
        <p:nvSpPr>
          <p:cNvPr id="178" name="The choice of base 16 comes directly from the use of phrases binary strings; first 3 (Octal) and then 4 digit (Nybble, aka: hexadecimal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42900" defTabSz="91440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ts val="2700"/>
              <a:buFont typeface="Trebuchet MS"/>
              <a:buChar char="●"/>
              <a:defRPr i="0" sz="2700">
                <a:solidFill>
                  <a:srgbClr val="000000"/>
                </a:solidFill>
              </a:defRPr>
            </a:pPr>
            <a:r>
              <a:t>The choice of base 16 comes directly from the use of phrases binary strings; first 3 (Octal) and then 4 digit (Nybble, aka: hexadecimal)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700">
                <a:solidFill>
                  <a:srgbClr val="434343"/>
                </a:solidFill>
              </a:defRPr>
            </a:pPr>
            <a:endParaRPr>
              <a:solidFill>
                <a:srgbClr val="000000"/>
              </a:solidFill>
              <a:latin typeface="Freight Sans Bold"/>
              <a:ea typeface="Freight Sans Bold"/>
              <a:cs typeface="Freight Sans Bold"/>
              <a:sym typeface="Freight Sans Bold"/>
            </a:endParaRP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700">
                <a:solidFill>
                  <a:srgbClr val="000000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3 digit binary phrase (Octal) 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700">
                <a:solidFill>
                  <a:srgbClr val="000000"/>
                </a:solidFill>
              </a:defRPr>
            </a:pPr>
            <a:r>
              <a:t>000=0, 001=1, 010=2, 011=3, 100=4, 101=5, 011=6,  111=7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700">
                <a:solidFill>
                  <a:srgbClr val="000000"/>
                </a:solidFill>
              </a:defRPr>
            </a:pPr>
            <a:r>
              <a:t>These 8 numbers represent one Octal digit that can take values 0-7</a:t>
            </a:r>
            <a:endParaRPr>
              <a:latin typeface="Freight Sans Bold"/>
              <a:ea typeface="Freight Sans Bold"/>
              <a:cs typeface="Freight Sans Bold"/>
              <a:sym typeface="Freight Sans Bold"/>
            </a:endParaRP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700">
                <a:solidFill>
                  <a:srgbClr val="000000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Similarly the 4 digit binary phrase (“nibble”) has 16 values and represents one hexadecimal digit (0-F)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ncoding Schemes, con’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Encoding Schemes, con’t.</a:t>
            </a:r>
          </a:p>
        </p:txBody>
      </p:sp>
      <p:sp>
        <p:nvSpPr>
          <p:cNvPr id="182" name="Computers also use hexadecimal which is base 16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5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000000"/>
                </a:solidFill>
              </a:defRPr>
            </a:pPr>
            <a:r>
              <a:t>C</a:t>
            </a:r>
            <a:r>
              <a:rPr>
                <a:solidFill>
                  <a:srgbClr val="005597"/>
                </a:solidFill>
              </a:rPr>
              <a:t>omputers also use hexadecimal which is base 16, </a:t>
            </a:r>
            <a:endParaRPr>
              <a:solidFill>
                <a:srgbClr val="005597"/>
              </a:solidFill>
            </a:endParaRPr>
          </a:p>
          <a:p>
            <a:pPr marL="0" indent="0" defTabSz="914400">
              <a:lnSpc>
                <a:spcPct val="115000"/>
              </a:lnSpc>
              <a:spcBef>
                <a:spcPts val="5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005597"/>
                </a:solidFill>
              </a:defRPr>
            </a:pPr>
            <a:r>
              <a:t>– 000 is 0        zero in all places</a:t>
            </a:r>
          </a:p>
          <a:p>
            <a:pPr marL="0" indent="0" defTabSz="914400">
              <a:lnSpc>
                <a:spcPct val="115000"/>
              </a:lnSpc>
              <a:spcBef>
                <a:spcPts val="5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005597"/>
                </a:solidFill>
              </a:defRPr>
            </a:pPr>
            <a:r>
              <a:t>– 005 is 5        (5 x 2**0) one in the 1s place</a:t>
            </a:r>
          </a:p>
          <a:p>
            <a:pPr marL="0" indent="0" defTabSz="914400">
              <a:lnSpc>
                <a:spcPct val="115000"/>
              </a:lnSpc>
              <a:spcBef>
                <a:spcPts val="5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005597"/>
                </a:solidFill>
              </a:defRPr>
            </a:pPr>
            <a:r>
              <a:t>– 050 is 16      (5 x 16**1) one in the 16s  place</a:t>
            </a:r>
          </a:p>
          <a:p>
            <a:pPr marL="0" indent="0" defTabSz="914400">
              <a:lnSpc>
                <a:spcPct val="115000"/>
              </a:lnSpc>
              <a:spcBef>
                <a:spcPts val="5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005597"/>
                </a:solidFill>
              </a:defRPr>
            </a:pPr>
            <a:r>
              <a:t>– 500 is 1280  (5 x 16**2) one in the 256s place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6" name="Google Shape;202;p30"/>
          <p:cNvGrpSpPr/>
          <p:nvPr/>
        </p:nvGrpSpPr>
        <p:grpSpPr>
          <a:xfrm>
            <a:off x="675765" y="4377599"/>
            <a:ext cx="11057160" cy="2659131"/>
            <a:chOff x="0" y="0"/>
            <a:chExt cx="11057159" cy="2659129"/>
          </a:xfrm>
        </p:grpSpPr>
        <p:pic>
          <p:nvPicPr>
            <p:cNvPr id="185" name="Google Shape;202;p30" descr="Google Shape;202;p3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10803160" cy="232893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4" name="Google Shape;202;p30" descr="Google Shape;202;p30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057160" cy="2659130"/>
            </a:xfrm>
            <a:prstGeom prst="rect">
              <a:avLst/>
            </a:prstGeom>
            <a:effectLst/>
          </p:spPr>
        </p:pic>
      </p:grpSp>
      <p:sp>
        <p:nvSpPr>
          <p:cNvPr id="187" name="Google Shape;201;p30"/>
          <p:cNvSpPr txBox="1"/>
          <p:nvPr/>
        </p:nvSpPr>
        <p:spPr>
          <a:xfrm>
            <a:off x="1601152" y="7572633"/>
            <a:ext cx="9802496" cy="893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 defTabSz="914400">
              <a:defRPr b="0" sz="2900">
                <a:solidFill>
                  <a:srgbClr val="594A25"/>
                </a:solidFill>
                <a:latin typeface="FreightTextBook"/>
                <a:ea typeface="FreightTextBook"/>
                <a:cs typeface="FreightTextBook"/>
                <a:sym typeface="FreightTextBook"/>
              </a:defRPr>
            </a:pPr>
            <a:r>
              <a:t>In hexadecimal every number takes one of 16 values coded as 0-F</a:t>
            </a:r>
          </a:p>
          <a:p>
            <a:pPr algn="l" defTabSz="914400">
              <a:defRPr b="0" sz="2900">
                <a:solidFill>
                  <a:srgbClr val="594A25"/>
                </a:solidFill>
                <a:latin typeface="FreightTextBook"/>
                <a:ea typeface="FreightTextBook"/>
                <a:cs typeface="FreightTextBook"/>
                <a:sym typeface="FreightTextBook"/>
              </a:defRPr>
            </a:pPr>
            <a:r>
              <a:t>0 1 2 3 4 5 6 7 8 9 A B C D E F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SCII?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algn="l">
              <a:defRPr sz="5200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ASCII?!</a:t>
            </a:r>
          </a:p>
        </p:txBody>
      </p:sp>
      <p:sp>
        <p:nvSpPr>
          <p:cNvPr id="190" name="ASCII uses 7 binary bi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ASCII uses 7 binary bits 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	2</a:t>
            </a:r>
            <a:r>
              <a:rPr baseline="30714"/>
              <a:t>7</a:t>
            </a:r>
            <a:r>
              <a:t> = 128 characters   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Please note that there’s </a:t>
            </a:r>
            <a:r>
              <a:rPr u="sng"/>
              <a:t>also</a:t>
            </a:r>
            <a:r>
              <a:t> 8-bit ascii.  </a:t>
            </a:r>
          </a:p>
          <a:p>
            <a:pPr lvl="1" marL="0" indent="123190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[</a:t>
            </a:r>
            <a:r>
              <a:rPr u="sng">
                <a:hlinkClick r:id="rId2" invalidUrl="" action="" tgtFrame="" tooltip="" history="1" highlightClick="0" endSnd="0"/>
              </a:rPr>
              <a:t>https://www.sciencebuddies.org/science-fair-projects/references/table-of-8-bit-ascii-character-codes</a:t>
            </a:r>
            <a:r>
              <a:t>]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There are other encoding systems</a:t>
            </a:r>
          </a:p>
          <a:p>
            <a:pPr marL="0" indent="45720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What are some?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	* Often incompatible *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 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4" name="Screen Shot 2018-10-29 at 4.54.00 PM.png"/>
          <p:cNvGrpSpPr/>
          <p:nvPr/>
        </p:nvGrpSpPr>
        <p:grpSpPr>
          <a:xfrm rot="837222">
            <a:off x="6547525" y="4553334"/>
            <a:ext cx="5616915" cy="4789501"/>
            <a:chOff x="0" y="0"/>
            <a:chExt cx="5616914" cy="4789499"/>
          </a:xfrm>
        </p:grpSpPr>
        <p:pic>
          <p:nvPicPr>
            <p:cNvPr id="193" name="Screen Shot 2018-10-29 at 4.54.00 PM.png" descr="Screen Shot 2018-10-29 at 4.54.00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900"/>
              <a:ext cx="5362915" cy="44593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2" name="Screen Shot 2018-10-29 at 4.54.00 PM.png" descr="Screen Shot 2018-10-29 at 4.54.00 PM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616915" cy="47895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Unicode,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Unicode, 1</a:t>
            </a:r>
          </a:p>
        </p:txBody>
      </p:sp>
      <p:sp>
        <p:nvSpPr>
          <p:cNvPr id="197" name="Unicode  encodes 120k characters…"/>
          <p:cNvSpPr txBox="1"/>
          <p:nvPr>
            <p:ph type="body" idx="1"/>
          </p:nvPr>
        </p:nvSpPr>
        <p:spPr>
          <a:xfrm>
            <a:off x="419100" y="1524000"/>
            <a:ext cx="12379127" cy="67056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Unicode  encodes 120k characters</a:t>
            </a:r>
          </a:p>
          <a:p>
            <a:pPr marL="0" indent="45720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Modern and ancient languages, math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 UTF-8 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	Compatible with Unicode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Python 3 has native support for unicode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Note: Windows 10 may create files using UTF-10.  For example, if you try to create a file using the command line: </a:t>
            </a:r>
            <a:r>
              <a:rPr>
                <a:solidFill>
                  <a:srgbClr val="9C254D"/>
                </a:solidFill>
              </a:rPr>
              <a:t>echo “test” &gt;&gt; test.txt</a:t>
            </a:r>
            <a:r>
              <a:t> 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If you run into encoding issues, this may be the cause.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 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Unicode,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Unicode, 2</a:t>
            </a:r>
          </a:p>
        </p:txBody>
      </p:sp>
      <p:sp>
        <p:nvSpPr>
          <p:cNvPr id="201" name="Python 3 has native support for unicode - All strings are Unicode strings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Python 3 has native support for unicode - All strings are Unicode strings! </a:t>
            </a:r>
          </a:p>
          <a:p>
            <a:pPr marL="0" indent="0" defTabSz="914400"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&gt;&gt;&gt; "\u0047\u0072\u0072\u0021" == 'Grr!'			True</a:t>
            </a:r>
          </a:p>
          <a:p>
            <a:pPr marL="0" indent="0" defTabSz="914400"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&gt;&gt;&gt; "\u0047\u0072\u0072\u0021" == 'GRR!'			False</a:t>
            </a:r>
          </a:p>
          <a:p>
            <a:pPr marL="0" indent="0" defTabSz="914400"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</a:p>
          <a:p>
            <a:pPr marL="0" indent="0" defTabSz="914400"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</a:p>
          <a:p>
            <a:pPr marL="0" indent="0" defTabSz="914400"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[Optional note:  Some characters, particularly historical ones and ligatures, may be software or O/S dependent.  Accessing these characters requires knowing and being able to read the “GID”: graph identification number.]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Unicode,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Unicode, 3</a:t>
            </a:r>
          </a:p>
        </p:txBody>
      </p:sp>
      <p:sp>
        <p:nvSpPr>
          <p:cNvPr id="205" name="Every unicode value has a standard n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744"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Every unicode value has a standard name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	</a:t>
            </a:r>
            <a:r>
              <a:rPr>
                <a:latin typeface="Freight Sans Bold"/>
                <a:ea typeface="Freight Sans Bold"/>
                <a:cs typeface="Freight Sans Bold"/>
                <a:sym typeface="Freight Sans Bold"/>
              </a:rPr>
              <a:t>Unicodedata.name()</a:t>
            </a:r>
            <a:r>
              <a:t> to get name from a value 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		Value can be literal “B” or unicode value “/u0042”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		Returns “LATIN CAPITAL LETTER B”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>
                <a:solidFill>
                  <a:srgbClr val="594A25"/>
                </a:solidFill>
              </a:defRPr>
            </a:pPr>
            <a:r>
              <a:t>Benefit? </a:t>
            </a:r>
            <a:r>
              <a:rPr i="1" sz="2646"/>
              <a:t>Every</a:t>
            </a:r>
            <a:r>
              <a:rPr sz="2646"/>
              <a:t> character can be identified </a:t>
            </a:r>
            <a:r>
              <a:rPr i="1" sz="2646"/>
              <a:t>uniquely!</a:t>
            </a:r>
            <a:r>
              <a:rPr sz="2646"/>
              <a:t>  </a:t>
            </a:r>
            <a:endParaRPr sz="2646"/>
          </a:p>
          <a:p>
            <a:pPr marL="0" indent="0" defTabSz="896111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You can often paste exotic characters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We can encode a text string in unicode using encode(‘utf-8’).  Other options are available.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To decode unicode, use decode(‘utf-8’)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br/>
            <a:r>
              <a:t>b</a:t>
            </a:r>
            <a:r>
              <a:rPr>
                <a:latin typeface="Freight Sans Medium"/>
                <a:ea typeface="Freight Sans Medium"/>
                <a:cs typeface="Freight Sans Medium"/>
                <a:sym typeface="Freight Sans Medium"/>
              </a:rPr>
              <a:t> denotes </a:t>
            </a:r>
            <a:r>
              <a:t>bitwise encoding</a:t>
            </a:r>
            <a:br/>
            <a:r>
              <a:rPr>
                <a:latin typeface="Freight Sans Medium"/>
                <a:ea typeface="Freight Sans Medium"/>
                <a:cs typeface="Freight Sans Medium"/>
                <a:sym typeface="Freight Sans Medium"/>
              </a:rPr>
              <a:t>\x means “hexadecimal”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7" name="Google Shape;237;p35" descr="Google Shape;237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1116" y="7080783"/>
            <a:ext cx="4286251" cy="125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Encoding &amp; Decoding: (codec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Encoding &amp; Decoding: (codec)</a:t>
            </a:r>
          </a:p>
        </p:txBody>
      </p:sp>
      <p:sp>
        <p:nvSpPr>
          <p:cNvPr id="210" name="Not all characters can be represented in each encoding scheme!  You can specify how to handle this…"/>
          <p:cNvSpPr txBox="1"/>
          <p:nvPr>
            <p:ph type="body" idx="1"/>
          </p:nvPr>
        </p:nvSpPr>
        <p:spPr>
          <a:xfrm>
            <a:off x="600703" y="1534021"/>
            <a:ext cx="12379127" cy="6685558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latin typeface="Roboto"/>
                <a:ea typeface="Roboto"/>
                <a:cs typeface="Roboto"/>
                <a:sym typeface="Roboto"/>
              </a:defRPr>
            </a:pPr>
            <a:r>
              <a:t>Not all characters can be represented in each encoding scheme!  You can specify how to handle this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latin typeface="Roboto"/>
                <a:ea typeface="Roboto"/>
                <a:cs typeface="Roboto"/>
                <a:sym typeface="Roboto"/>
              </a:defRPr>
            </a:pPr>
          </a:p>
          <a:p>
            <a:pPr marL="457200" indent="-3429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800"/>
              <a:buAutoNum type="arabicParenR" startAt="1"/>
              <a:defRPr i="0" sz="2800">
                <a:latin typeface="Roboto"/>
                <a:ea typeface="Roboto"/>
                <a:cs typeface="Roboto"/>
                <a:sym typeface="Roboto"/>
              </a:defRPr>
            </a:pPr>
            <a:r>
              <a:t>Replace with blank (‘?’) </a:t>
            </a:r>
          </a:p>
          <a:p>
            <a:pPr marL="457200" indent="-3429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800"/>
              <a:buAutoNum type="arabicParenR" startAt="1"/>
              <a:defRPr i="0" sz="2800">
                <a:latin typeface="Arial"/>
                <a:ea typeface="Arial"/>
                <a:cs typeface="Arial"/>
                <a:sym typeface="Arial"/>
              </a:defRPr>
            </a:pPr>
            <a:r>
              <a:t>XML friendly</a:t>
            </a:r>
          </a:p>
          <a:p>
            <a:pPr lvl="1" marL="939800" indent="-3429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800"/>
              <a:buAutoNum type="arabicParenR" startAt="1"/>
              <a:defRPr i="0" sz="2800"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https://msdn.microsoft.com/en-us/library/aa468560.aspx</a:t>
            </a:r>
          </a:p>
          <a:p>
            <a:pPr marL="457200" indent="-3429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800"/>
              <a:buAutoNum type="arabicParenR" startAt="1"/>
              <a:defRPr i="0" sz="2800">
                <a:latin typeface="Arial"/>
                <a:ea typeface="Arial"/>
                <a:cs typeface="Arial"/>
                <a:sym typeface="Arial"/>
              </a:defRPr>
            </a:pPr>
            <a:r>
              <a:t>Unicode Escape (backslash)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Encoding &amp; Decoding | Methods &amp; Pack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4992"/>
            </a:lvl1pPr>
          </a:lstStyle>
          <a:p>
            <a:pPr/>
            <a:r>
              <a:t>Encoding &amp; Decoding | Methods &amp; Packages</a:t>
            </a:r>
          </a:p>
        </p:txBody>
      </p:sp>
      <p:sp>
        <p:nvSpPr>
          <p:cNvPr id="214" name="Try the following command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3000">
                <a:solidFill>
                  <a:srgbClr val="434343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Try the following commands:</a:t>
            </a:r>
          </a:p>
          <a:p>
            <a:pPr marL="457200" indent="-34290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3000"/>
              <a:buFont typeface="Helvetica"/>
              <a:buChar char="●"/>
              <a:defRPr i="0" sz="3000">
                <a:solidFill>
                  <a:srgbClr val="434343"/>
                </a:solidFill>
              </a:defRPr>
            </a:pPr>
            <a:r>
              <a:t>Unicodedata package</a:t>
            </a:r>
          </a:p>
          <a:p>
            <a:pPr marL="457200" indent="-34290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Helvetica"/>
              <a:buChar char="●"/>
              <a:defRPr i="0" sz="3000">
                <a:solidFill>
                  <a:srgbClr val="43434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encode (), decode()</a:t>
            </a:r>
          </a:p>
          <a:p>
            <a:pPr marL="457200" indent="-34290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Helvetica"/>
              <a:buChar char="●"/>
              <a:defRPr i="0" sz="3000">
                <a:solidFill>
                  <a:srgbClr val="43434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 (), len()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gular Expressions (RegEx) | Finding Patterns"/>
          <p:cNvSpPr txBox="1"/>
          <p:nvPr>
            <p:ph type="title"/>
          </p:nvPr>
        </p:nvSpPr>
        <p:spPr>
          <a:xfrm>
            <a:off x="419100" y="254037"/>
            <a:ext cx="12379127" cy="995364"/>
          </a:xfrm>
          <a:prstGeom prst="rect">
            <a:avLst/>
          </a:prstGeom>
        </p:spPr>
        <p:txBody>
          <a:bodyPr/>
          <a:lstStyle/>
          <a:p>
            <a:pPr/>
            <a:r>
              <a:t>Regular Expressions (RegEx) | Finding Patterns</a:t>
            </a:r>
          </a:p>
        </p:txBody>
      </p:sp>
      <p:sp>
        <p:nvSpPr>
          <p:cNvPr id="218" name="re.compile()  # compile a search str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re.compile() 	# compile a search string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re.search()       # gets the first match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re.match()        # extract match - if at beginning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re.split()            # split on matches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re.sub()            # substitute on matches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re.findall()         # get all matches as list</a:t>
            </a:r>
            <a:endParaRPr b="1"/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.group()         # used after matching to pull out groups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gEx | Special characters &amp; specifi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RegEx | Special characters &amp; specifiers</a:t>
            </a:r>
          </a:p>
        </p:txBody>
      </p:sp>
      <p:sp>
        <p:nvSpPr>
          <p:cNvPr id="222" name=".     # any character 1 place…"/>
          <p:cNvSpPr txBox="1"/>
          <p:nvPr>
            <p:ph type="body" idx="1"/>
          </p:nvPr>
        </p:nvSpPr>
        <p:spPr>
          <a:xfrm>
            <a:off x="452966" y="1236133"/>
            <a:ext cx="12379128" cy="6685559"/>
          </a:xfrm>
          <a:prstGeom prst="rect">
            <a:avLst/>
          </a:prstGeom>
        </p:spPr>
        <p:txBody>
          <a:bodyPr/>
          <a:lstStyle/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</a:defRPr>
            </a:pPr>
            <a:r>
              <a:t>. 				# any character 1 place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</a:defRPr>
            </a:pPr>
            <a:r>
              <a:t>*				# any number of char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</a:defRPr>
            </a:pPr>
            <a:r>
              <a:t>?  				# any character optional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[0-9]   ,   /d      </a:t>
            </a:r>
            <a:r>
              <a:rPr>
                <a:latin typeface="Freight Sans Medium"/>
                <a:ea typeface="Freight Sans Medium"/>
                <a:cs typeface="Freight Sans Medium"/>
                <a:sym typeface="Freight Sans Medium"/>
              </a:rPr>
              <a:t># any digit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[a-z]			# any letter lowercase letter 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/w 	  			# any alpha-numeric char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r’ ’			     # the raw string literal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4" name="Google Shape;274;p41" descr="Google Shape;274;p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9038" y="5538775"/>
            <a:ext cx="6839924" cy="4168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32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The Second Half!…"/>
          <p:cNvSpPr txBox="1"/>
          <p:nvPr/>
        </p:nvSpPr>
        <p:spPr>
          <a:xfrm>
            <a:off x="1286875" y="1758142"/>
            <a:ext cx="7719671" cy="428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The Second Half!  </a:t>
            </a:r>
          </a:p>
          <a:p>
            <a:pPr algn="l" defTabSz="914400">
              <a:defRPr b="0" i="1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Congratulations on completing part 1.</a:t>
            </a:r>
          </a:p>
          <a:p>
            <a:pPr algn="l" defTabSz="914400">
              <a:defRPr b="0" i="1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Working with text, binary data.  NumPy.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More NuyPy.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Data Analysis with Pandas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More Data Analysis with Pandas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Group Work</a:t>
            </a:r>
          </a:p>
          <a:p>
            <a:pPr algn="l" defTabSz="914400">
              <a:defRPr b="0" i="1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 … and your final quiz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Code Testing and … your final project showcase!</a:t>
            </a:r>
          </a:p>
        </p:txBody>
      </p:sp>
      <p:sp>
        <p:nvSpPr>
          <p:cNvPr id="134" name="Rectangle"/>
          <p:cNvSpPr/>
          <p:nvPr/>
        </p:nvSpPr>
        <p:spPr>
          <a:xfrm>
            <a:off x="-25400" y="-50800"/>
            <a:ext cx="13055600" cy="1270000"/>
          </a:xfrm>
          <a:prstGeom prst="rect">
            <a:avLst/>
          </a:prstGeom>
          <a:solidFill>
            <a:srgbClr val="DDD5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Tonight’s agenda"/>
          <p:cNvSpPr txBox="1"/>
          <p:nvPr/>
        </p:nvSpPr>
        <p:spPr>
          <a:xfrm>
            <a:off x="464643" y="243890"/>
            <a:ext cx="7413472" cy="680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 i="1" sz="4800">
                <a:solidFill>
                  <a:srgbClr val="003262"/>
                </a:solidFill>
                <a:latin typeface="FreightTextBookItalic"/>
                <a:ea typeface="FreightTextBookItalic"/>
                <a:cs typeface="FreightTextBookItalic"/>
                <a:sym typeface="FreightTextBookItalic"/>
              </a:defRPr>
            </a:lvl1pPr>
          </a:lstStyle>
          <a:p>
            <a:pPr/>
            <a:r>
              <a:t>Tonight’s agenda</a:t>
            </a:r>
          </a:p>
        </p:txBody>
      </p:sp>
      <p:pic>
        <p:nvPicPr>
          <p:cNvPr id="136" name="manPointing.png" descr="manPoint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8605" y="3655483"/>
            <a:ext cx="4849897" cy="7288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gEx | Specifiers"/>
          <p:cNvSpPr txBox="1"/>
          <p:nvPr>
            <p:ph type="title"/>
          </p:nvPr>
        </p:nvSpPr>
        <p:spPr>
          <a:xfrm>
            <a:off x="554566" y="203237"/>
            <a:ext cx="11099801" cy="995364"/>
          </a:xfrm>
          <a:prstGeom prst="rect">
            <a:avLst/>
          </a:prstGeom>
        </p:spPr>
        <p:txBody>
          <a:bodyPr/>
          <a:lstStyle/>
          <a:p>
            <a:pPr/>
            <a:r>
              <a:t>RegEx | Specifiers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0" name="Google Shape;280;p42"/>
          <p:cNvGrpSpPr/>
          <p:nvPr/>
        </p:nvGrpSpPr>
        <p:grpSpPr>
          <a:xfrm>
            <a:off x="3423183" y="993130"/>
            <a:ext cx="5362568" cy="7919740"/>
            <a:chOff x="0" y="0"/>
            <a:chExt cx="5362567" cy="7919738"/>
          </a:xfrm>
        </p:grpSpPr>
        <p:pic>
          <p:nvPicPr>
            <p:cNvPr id="229" name="Google Shape;280;p42" descr="Google Shape;280;p4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5108568" cy="758953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8" name="Google Shape;280;p42" descr="Google Shape;280;p42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362568" cy="791973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gEx | Basic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RegEx | Basic Examples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6" name="Google Shape;286;p43"/>
          <p:cNvGrpSpPr/>
          <p:nvPr/>
        </p:nvGrpSpPr>
        <p:grpSpPr>
          <a:xfrm>
            <a:off x="2265543" y="1403341"/>
            <a:ext cx="8473714" cy="3566713"/>
            <a:chOff x="0" y="0"/>
            <a:chExt cx="8473712" cy="3566711"/>
          </a:xfrm>
        </p:grpSpPr>
        <p:pic>
          <p:nvPicPr>
            <p:cNvPr id="235" name="Google Shape;286;p43" descr="Google Shape;286;p4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8219713" cy="323651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4" name="Google Shape;286;p43" descr="Google Shape;286;p43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8473713" cy="3566713"/>
            </a:xfrm>
            <a:prstGeom prst="rect">
              <a:avLst/>
            </a:prstGeom>
            <a:effectLst/>
          </p:spPr>
        </p:pic>
      </p:grpSp>
      <p:grpSp>
        <p:nvGrpSpPr>
          <p:cNvPr id="239" name="Google Shape;287;p43"/>
          <p:cNvGrpSpPr/>
          <p:nvPr/>
        </p:nvGrpSpPr>
        <p:grpSpPr>
          <a:xfrm>
            <a:off x="2260568" y="4882694"/>
            <a:ext cx="8483664" cy="3015055"/>
            <a:chOff x="0" y="0"/>
            <a:chExt cx="8483662" cy="3015054"/>
          </a:xfrm>
        </p:grpSpPr>
        <p:pic>
          <p:nvPicPr>
            <p:cNvPr id="238" name="Google Shape;287;p43" descr="Google Shape;287;p4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8229663" cy="268485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7" name="Google Shape;287;p43" descr="Google Shape;287;p43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483663" cy="301505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gEx | Phone Number Example"/>
          <p:cNvSpPr txBox="1"/>
          <p:nvPr>
            <p:ph type="title"/>
          </p:nvPr>
        </p:nvSpPr>
        <p:spPr>
          <a:xfrm>
            <a:off x="452966" y="220171"/>
            <a:ext cx="11099801" cy="995363"/>
          </a:xfrm>
          <a:prstGeom prst="rect">
            <a:avLst/>
          </a:prstGeom>
        </p:spPr>
        <p:txBody>
          <a:bodyPr/>
          <a:lstStyle/>
          <a:p>
            <a:pPr/>
            <a:r>
              <a:t>RegEx | Phone Number Example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Compact version"/>
          <p:cNvSpPr txBox="1"/>
          <p:nvPr>
            <p:ph type="body" idx="1"/>
          </p:nvPr>
        </p:nvSpPr>
        <p:spPr>
          <a:xfrm>
            <a:off x="311699" y="1229875"/>
            <a:ext cx="12381402" cy="4851947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Compact version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94;p44" descr="Google Shape;294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667" y="5318637"/>
            <a:ext cx="11933466" cy="843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Google Shape;295;p44" descr="Google Shape;295;p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3533" y="2078683"/>
            <a:ext cx="11933465" cy="1428323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expanded version"/>
          <p:cNvSpPr txBox="1"/>
          <p:nvPr/>
        </p:nvSpPr>
        <p:spPr>
          <a:xfrm>
            <a:off x="475381" y="4229852"/>
            <a:ext cx="2605238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15000"/>
              </a:lnSpc>
              <a:buClr>
                <a:srgbClr val="434343"/>
              </a:buClr>
              <a:buFont typeface="Helvetica"/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expanded version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gEx | Matching Grou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RegEx | Matching Groups</a:t>
            </a:r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2" name="Google Shape;301;p45"/>
          <p:cNvGrpSpPr/>
          <p:nvPr/>
        </p:nvGrpSpPr>
        <p:grpSpPr>
          <a:xfrm>
            <a:off x="819116" y="1426680"/>
            <a:ext cx="8103299" cy="3033487"/>
            <a:chOff x="0" y="0"/>
            <a:chExt cx="8103298" cy="3033485"/>
          </a:xfrm>
        </p:grpSpPr>
        <p:pic>
          <p:nvPicPr>
            <p:cNvPr id="251" name="Google Shape;301;p45" descr="Google Shape;301;p4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7849299" cy="270328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0" name="Google Shape;301;p45" descr="Google Shape;301;p45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103299" cy="3033486"/>
            </a:xfrm>
            <a:prstGeom prst="rect">
              <a:avLst/>
            </a:prstGeom>
            <a:effectLst/>
          </p:spPr>
        </p:pic>
      </p:grpSp>
      <p:grpSp>
        <p:nvGrpSpPr>
          <p:cNvPr id="255" name="Google Shape;302;p45"/>
          <p:cNvGrpSpPr/>
          <p:nvPr/>
        </p:nvGrpSpPr>
        <p:grpSpPr>
          <a:xfrm>
            <a:off x="677012" y="5124310"/>
            <a:ext cx="10583976" cy="2980551"/>
            <a:chOff x="0" y="0"/>
            <a:chExt cx="10583974" cy="2980550"/>
          </a:xfrm>
        </p:grpSpPr>
        <p:pic>
          <p:nvPicPr>
            <p:cNvPr id="254" name="Google Shape;302;p45" descr="Google Shape;302;p4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10329975" cy="265035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3" name="Google Shape;302;p45" descr="Google Shape;302;p45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0583975" cy="298055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Output | Basics"/>
          <p:cNvSpPr txBox="1"/>
          <p:nvPr>
            <p:ph type="title"/>
          </p:nvPr>
        </p:nvSpPr>
        <p:spPr>
          <a:xfrm>
            <a:off x="436033" y="203237"/>
            <a:ext cx="11099801" cy="995364"/>
          </a:xfrm>
          <a:prstGeom prst="rect">
            <a:avLst/>
          </a:prstGeom>
        </p:spPr>
        <p:txBody>
          <a:bodyPr/>
          <a:lstStyle/>
          <a:p>
            <a:pPr/>
            <a:r>
              <a:t>Text Output | Basics</a:t>
            </a:r>
          </a:p>
        </p:txBody>
      </p:sp>
      <p:sp>
        <p:nvSpPr>
          <p:cNvPr id="258" name="Consider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00">
                <a:solidFill>
                  <a:srgbClr val="000000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Consider: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00">
                <a:solidFill>
                  <a:srgbClr val="000000"/>
                </a:solidFill>
              </a:defRPr>
            </a:pPr>
            <a:r>
              <a:t>&gt;&gt;&gt; s='㈲word'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00">
                <a:solidFill>
                  <a:srgbClr val="434343"/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00">
                <a:solidFill>
                  <a:srgbClr val="000000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Simple concatenation   </a:t>
            </a:r>
          </a:p>
          <a:p>
            <a:pPr marL="0" indent="45720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00">
                <a:solidFill>
                  <a:srgbClr val="000000"/>
                </a:solidFill>
              </a:defRPr>
            </a:pPr>
            <a:r>
              <a:t>print (‘this is my text:  ’  + s) </a:t>
            </a: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2" name="Google Shape;321;p48"/>
          <p:cNvGrpSpPr/>
          <p:nvPr/>
        </p:nvGrpSpPr>
        <p:grpSpPr>
          <a:xfrm>
            <a:off x="3087387" y="4488460"/>
            <a:ext cx="6830026" cy="1215051"/>
            <a:chOff x="0" y="0"/>
            <a:chExt cx="6830024" cy="1215049"/>
          </a:xfrm>
        </p:grpSpPr>
        <p:pic>
          <p:nvPicPr>
            <p:cNvPr id="261" name="Google Shape;321;p48" descr="Google Shape;321;p4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6576025" cy="88485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0" name="Google Shape;321;p48" descr="Google Shape;321;p48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830025" cy="121505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 Output | The Basics | Oldsty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Output | The Basics | Oldstyle</a:t>
            </a:r>
          </a:p>
        </p:txBody>
      </p:sp>
      <p:sp>
        <p:nvSpPr>
          <p:cNvPr id="265" name="The old s(%) sty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b="1" i="0" sz="3000">
                <a:latin typeface="Roboto"/>
                <a:ea typeface="Roboto"/>
                <a:cs typeface="Roboto"/>
                <a:sym typeface="Roboto"/>
              </a:defRPr>
            </a:pPr>
            <a:r>
              <a:t>The old s(%) style 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b="1" i="0" sz="3000">
                <a:latin typeface="Roboto"/>
                <a:ea typeface="Roboto"/>
                <a:cs typeface="Roboto"/>
                <a:sym typeface="Roboto"/>
              </a:defRPr>
            </a:pPr>
            <a:r>
              <a:t>	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b="1" i="0" sz="3000">
                <a:latin typeface="Roboto"/>
                <a:ea typeface="Roboto"/>
                <a:cs typeface="Roboto"/>
                <a:sym typeface="Roboto"/>
              </a:defRPr>
            </a:pPr>
            <a:r>
              <a:t>	&gt;&gt;&gt; print (‘this is my text: %10s  ’ %  (s))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9" name="Google Shape;328;p49"/>
          <p:cNvGrpSpPr/>
          <p:nvPr/>
        </p:nvGrpSpPr>
        <p:grpSpPr>
          <a:xfrm>
            <a:off x="992271" y="3749575"/>
            <a:ext cx="10475988" cy="2449390"/>
            <a:chOff x="0" y="0"/>
            <a:chExt cx="10475986" cy="2449389"/>
          </a:xfrm>
        </p:grpSpPr>
        <p:pic>
          <p:nvPicPr>
            <p:cNvPr id="268" name="Google Shape;328;p49" descr="Google Shape;328;p49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27000" y="88899"/>
              <a:ext cx="10221987" cy="211919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7" name="Google Shape;328;p49" descr="Google Shape;328;p49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10475988" cy="244939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 Output | The Basics | New Sty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Freight Sans Bold"/>
                <a:ea typeface="Freight Sans Bold"/>
                <a:cs typeface="Freight Sans Bold"/>
                <a:sym typeface="Freight Sans Bold"/>
              </a:rPr>
              <a:t>Text</a:t>
            </a:r>
            <a:r>
              <a:t> Output | The Basics | New Style</a:t>
            </a:r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The new {} style…"/>
          <p:cNvSpPr txBox="1"/>
          <p:nvPr>
            <p:ph type="body" sz="half" idx="1"/>
          </p:nvPr>
        </p:nvSpPr>
        <p:spPr>
          <a:xfrm>
            <a:off x="311699" y="1141200"/>
            <a:ext cx="12485912" cy="3653458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0" indent="0" defTabSz="749808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70">
                <a:solidFill>
                  <a:srgbClr val="000000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The new {} style</a:t>
            </a:r>
          </a:p>
          <a:p>
            <a:pPr marL="0" indent="0" defTabSz="749808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7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 ("This is my text: {sentence:&lt;20s}".format(sentence=s))</a:t>
            </a:r>
          </a:p>
          <a:p>
            <a:pPr marL="0" indent="0" defTabSz="749808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7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 ("This is my text: {sentence}".format(sentence=s))</a:t>
            </a:r>
          </a:p>
          <a:p>
            <a:pPr marL="0" indent="0" defTabSz="749808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7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 ("This is my text: {}".format(s))</a:t>
            </a:r>
          </a:p>
        </p:txBody>
      </p:sp>
      <p:grpSp>
        <p:nvGrpSpPr>
          <p:cNvPr id="276" name="Google Shape;335;p50"/>
          <p:cNvGrpSpPr/>
          <p:nvPr/>
        </p:nvGrpSpPr>
        <p:grpSpPr>
          <a:xfrm>
            <a:off x="1971166" y="4996314"/>
            <a:ext cx="8774601" cy="1488172"/>
            <a:chOff x="0" y="0"/>
            <a:chExt cx="8774600" cy="1488170"/>
          </a:xfrm>
        </p:grpSpPr>
        <p:pic>
          <p:nvPicPr>
            <p:cNvPr id="275" name="Google Shape;335;p50" descr="Google Shape;335;p5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8520601" cy="115797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74" name="Google Shape;335;p50" descr="Google Shape;335;p50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774601" cy="148817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Basic Patterns | Python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Freight Sans Bold"/>
                <a:ea typeface="Freight Sans Bold"/>
                <a:cs typeface="Freight Sans Bold"/>
                <a:sym typeface="Freight Sans Bold"/>
              </a:rPr>
              <a:t>Basic</a:t>
            </a:r>
            <a:r>
              <a:t> Patterns | Python Functions</a:t>
            </a:r>
          </a:p>
        </p:txBody>
      </p:sp>
      <p:sp>
        <p:nvSpPr>
          <p:cNvPr id="279" name=".open(file, mode)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50900" indent="-7747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.open(file, mode),</a:t>
            </a:r>
            <a:r>
              <a:rPr b="1"/>
              <a:t>  </a:t>
            </a:r>
            <a:endParaRPr b="1"/>
          </a:p>
          <a:p>
            <a:pPr lvl="1" marL="1120775" indent="-587375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lphaLcPeriod" startAt="1"/>
              <a:defRPr b="1" i="0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open modes  (‘wt’, ‘rt’, ‘at’, ’rb’, ‘wb’ )</a:t>
            </a:r>
          </a:p>
          <a:p>
            <a:pPr marL="850900" indent="-7747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b="1" i="0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Action on file:</a:t>
            </a:r>
          </a:p>
          <a:p>
            <a:pPr lvl="1" marL="1120775" indent="-587375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lphaLcPeriod" startAt="1"/>
              <a:defRPr b="1" i="0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</a:t>
            </a:r>
            <a:r>
              <a:rPr b="0"/>
              <a:t>write(), read(), readlines(), readline()</a:t>
            </a:r>
          </a:p>
          <a:p>
            <a:pPr marL="850900" indent="-7747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.close()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Loading Files | Python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Loading </a:t>
            </a:r>
            <a:r>
              <a:rPr>
                <a:latin typeface="Freight Sans Bold"/>
                <a:ea typeface="Freight Sans Bold"/>
                <a:cs typeface="Freight Sans Bold"/>
                <a:sym typeface="Freight Sans Bold"/>
              </a:rPr>
              <a:t>Files</a:t>
            </a:r>
            <a:r>
              <a:t> | Python Functions</a:t>
            </a:r>
          </a:p>
        </p:txBody>
      </p:sp>
      <p:sp>
        <p:nvSpPr>
          <p:cNvPr id="283" name=".open(file, mode), .close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</a:defRPr>
            </a:pPr>
            <a:r>
              <a:t>.open(file, mode), .close()</a:t>
            </a:r>
          </a:p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</a:defRPr>
            </a:pPr>
            <a:r>
              <a:t>open modes  (‘wt’, ‘rd’, ‘at’, ‘rb’, ’wb’)</a:t>
            </a:r>
          </a:p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</a:defRPr>
            </a:pPr>
            <a:r>
              <a:t>with()  # you don’t need to close this one</a:t>
            </a:r>
          </a:p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</a:defRPr>
            </a:pPr>
            <a:r>
              <a:t>read()</a:t>
            </a:r>
          </a:p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6AA84F"/>
                </a:solidFill>
              </a:defRPr>
            </a:pPr>
            <a:r>
              <a:t>readlines() # reads all lines as a list</a:t>
            </a:r>
          </a:p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FF0000"/>
                </a:solidFill>
              </a:defRPr>
            </a:pPr>
            <a:r>
              <a:t>readline() #reads one line in at a time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32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9" name="Image"/>
          <p:cNvGrpSpPr/>
          <p:nvPr/>
        </p:nvGrpSpPr>
        <p:grpSpPr>
          <a:xfrm>
            <a:off x="5232399" y="3012016"/>
            <a:ext cx="2540001" cy="1104901"/>
            <a:chOff x="0" y="0"/>
            <a:chExt cx="2540000" cy="1104900"/>
          </a:xfrm>
        </p:grpSpPr>
        <p:pic>
          <p:nvPicPr>
            <p:cNvPr id="28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2286000" cy="7747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87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540000" cy="1104900"/>
            </a:xfrm>
            <a:prstGeom prst="rect">
              <a:avLst/>
            </a:prstGeom>
            <a:effectLst/>
          </p:spPr>
        </p:pic>
      </p:grpSp>
      <p:sp>
        <p:nvSpPr>
          <p:cNvPr id="290" name="NumPy"/>
          <p:cNvSpPr txBox="1"/>
          <p:nvPr>
            <p:ph type="title" idx="4294967295"/>
          </p:nvPr>
        </p:nvSpPr>
        <p:spPr>
          <a:xfrm>
            <a:off x="952499" y="152399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8F3CB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1pPr>
          </a:lstStyle>
          <a:p>
            <a:pPr/>
            <a:r>
              <a:t>NumPy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chedule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 … </a:t>
            </a:r>
          </a:p>
        </p:txBody>
      </p:sp>
      <p:sp>
        <p:nvSpPr>
          <p:cNvPr id="139" name="Class 9 - Working with text and bin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Class 9 - Working with text and binary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Encoding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Unicode Strings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Formatting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RegEx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Binary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File I/O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Structured Files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10: NumPy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11: Data Analysis with Pandas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12:  Plotting &amp; Visualization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13:  Pandas aggregation &amp; group operations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14:  Testing &amp; Wrapup.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Quick Num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</a:t>
            </a:r>
            <a:r>
              <a:rPr>
                <a:latin typeface="Freight Sans Bold"/>
                <a:ea typeface="Freight Sans Bold"/>
                <a:cs typeface="Freight Sans Bold"/>
                <a:sym typeface="Freight Sans Bold"/>
              </a:rPr>
              <a:t>NumPy</a:t>
            </a:r>
          </a:p>
        </p:txBody>
      </p:sp>
      <p:sp>
        <p:nvSpPr>
          <p:cNvPr id="293" name="NumPy gives you the ability to work with n-dimensional arrays of numeric data of many typ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68095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4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NumPy gives you the ability to work with </a:t>
            </a:r>
            <a:r>
              <a:rPr b="1" u="sng"/>
              <a:t>n-dimensional</a:t>
            </a:r>
            <a:r>
              <a:t> arrays of numeric data of many types.</a:t>
            </a:r>
          </a:p>
          <a:p>
            <a:pPr marL="0" indent="0" defTabSz="768095">
              <a:lnSpc>
                <a:spcPct val="115000"/>
              </a:lnSpc>
              <a:spcBef>
                <a:spcPts val="1300"/>
              </a:spcBef>
              <a:buClr>
                <a:srgbClr val="434343"/>
              </a:buClr>
              <a:buSzTx/>
              <a:buFont typeface="Helvetica"/>
              <a:buNone/>
              <a:defRPr i="0" sz="294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Pandas is built on top of NumPy and provides a more user friendly experience. There, we work with a “dataset” and include non-numeric variables.</a:t>
            </a:r>
          </a:p>
          <a:p>
            <a:pPr marL="0" indent="0" defTabSz="768095">
              <a:lnSpc>
                <a:spcPct val="115000"/>
              </a:lnSpc>
              <a:spcBef>
                <a:spcPts val="1300"/>
              </a:spcBef>
              <a:buClr>
                <a:srgbClr val="434343"/>
              </a:buClr>
              <a:buSzTx/>
              <a:buFont typeface="Helvetica"/>
              <a:buNone/>
              <a:defRPr i="0" sz="294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Understanding NumPy is critical to understanding more advanced packages.</a:t>
            </a:r>
          </a:p>
          <a:p>
            <a:pPr marL="0" indent="0" defTabSz="768095">
              <a:lnSpc>
                <a:spcPct val="115000"/>
              </a:lnSpc>
              <a:spcBef>
                <a:spcPts val="1300"/>
              </a:spcBef>
              <a:buClr>
                <a:srgbClr val="434343"/>
              </a:buClr>
              <a:buSzTx/>
              <a:buFont typeface="Helvetica"/>
              <a:buNone/>
              <a:defRPr i="0" sz="294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 basic understanding of NumPy will deepen your understanding of Pandas.</a:t>
            </a:r>
          </a:p>
          <a:p>
            <a:pPr marL="0" indent="0" defTabSz="768095">
              <a:lnSpc>
                <a:spcPct val="115000"/>
              </a:lnSpc>
              <a:spcBef>
                <a:spcPts val="1300"/>
              </a:spcBef>
              <a:buClr>
                <a:srgbClr val="434343"/>
              </a:buClr>
              <a:buSzTx/>
              <a:buFont typeface="Helvetica"/>
              <a:buNone/>
              <a:defRPr i="0" sz="294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NumPy offers vectorized operations </a:t>
            </a:r>
          </a:p>
          <a:p>
            <a:pPr marL="0" indent="0" defTabSz="768095">
              <a:lnSpc>
                <a:spcPct val="115000"/>
              </a:lnSpc>
              <a:spcBef>
                <a:spcPts val="1300"/>
              </a:spcBef>
              <a:buClr>
                <a:srgbClr val="434343"/>
              </a:buClr>
              <a:buSzTx/>
              <a:buFont typeface="Helvetica"/>
              <a:buNone/>
              <a:defRPr i="0" sz="294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** But see this: </a:t>
            </a:r>
            <a:r>
              <a:rPr u="sng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hlinkClick r:id="rId2" invalidUrl="" action="" tgtFrame="" tooltip="" history="1" highlightClick="0" endSnd="0"/>
              </a:rPr>
              <a:t>https://timothyhelton.github.io/pandas_best_practices.html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http://www.numpy.org"/>
          <p:cNvSpPr txBox="1"/>
          <p:nvPr/>
        </p:nvSpPr>
        <p:spPr>
          <a:xfrm>
            <a:off x="8317771" y="521189"/>
            <a:ext cx="334579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http://www.numpy.org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NumPy | Python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Freight Sans Bold"/>
                <a:ea typeface="Freight Sans Bold"/>
                <a:cs typeface="Freight Sans Bold"/>
                <a:sym typeface="Freight Sans Bold"/>
              </a:rPr>
              <a:t>NumPy</a:t>
            </a:r>
            <a:r>
              <a:t> | Python Functions</a:t>
            </a:r>
          </a:p>
        </p:txBody>
      </p:sp>
      <p:sp>
        <p:nvSpPr>
          <p:cNvPr id="298" name="np.array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00100" indent="-6858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np.array()</a:t>
            </a:r>
          </a:p>
          <a:p>
            <a:pPr marL="800100" indent="-6858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np.arange(), np.linspace()</a:t>
            </a:r>
          </a:p>
          <a:p>
            <a:pPr marL="800100" indent="-6858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np.min(), np.max(), np.std(), np.var()</a:t>
            </a:r>
          </a:p>
          <a:p>
            <a:pPr marL="800100" indent="-6858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np.argmax(), np.argmin()</a:t>
            </a:r>
          </a:p>
          <a:p>
            <a:pPr marL="800100" indent="-6858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np.shape(), np.reshape()</a:t>
            </a:r>
          </a:p>
          <a:p>
            <a:pPr marL="800100" indent="-6858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np.zeros()</a:t>
            </a:r>
          </a:p>
          <a:p>
            <a:pPr marL="800100" indent="-6858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np.random.seed(), np.random.random_integers()</a:t>
            </a:r>
          </a:p>
          <a:p>
            <a:pPr marL="800100" indent="-6858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np.vstack(), np.hstack()</a:t>
            </a:r>
          </a:p>
          <a:p>
            <a:pPr marL="800100" indent="-685800" defTabSz="914400">
              <a:lnSpc>
                <a:spcPct val="115000"/>
              </a:lnSpc>
              <a:spcBef>
                <a:spcPts val="1600"/>
              </a:spcBef>
              <a:buClr>
                <a:srgbClr val="000000"/>
              </a:buClr>
              <a:buSzPts val="3300"/>
              <a:buAutoNum type="arabicPeriod" startAt="1"/>
              <a:defRPr i="0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Dealing with n-dimensions: “axis = “ (o or 1)</a:t>
            </a:r>
          </a:p>
        </p:txBody>
      </p:sp>
      <p:sp>
        <p:nvSpPr>
          <p:cNvPr id="2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0" name="http://www.numpy.org"/>
          <p:cNvSpPr txBox="1"/>
          <p:nvPr/>
        </p:nvSpPr>
        <p:spPr>
          <a:xfrm>
            <a:off x="8347835" y="521189"/>
            <a:ext cx="334579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http://www.numpy.org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ny questions about the showca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questions about the showcase?</a:t>
            </a:r>
          </a:p>
        </p:txBody>
      </p:sp>
      <p:sp>
        <p:nvSpPr>
          <p:cNvPr id="143" name="Some questions that you may address 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questions that you may address …</a:t>
            </a:r>
          </a:p>
          <a:p>
            <a:pPr lvl="1">
              <a:defRPr i="0"/>
            </a:pPr>
            <a:r>
              <a:t>Explain your project at a high level</a:t>
            </a:r>
          </a:p>
          <a:p>
            <a:pPr lvl="1">
              <a:defRPr i="0"/>
            </a:pPr>
            <a:r>
              <a:t>Share your screen, run your code, a couple of slides if you want, … show off what you’ve done!</a:t>
            </a:r>
          </a:p>
          <a:p>
            <a:pPr lvl="1">
              <a:defRPr i="0"/>
            </a:pPr>
            <a:r>
              <a:t>Open the code and share to discuss …</a:t>
            </a:r>
          </a:p>
          <a:p>
            <a:pPr lvl="2">
              <a:defRPr i="0"/>
            </a:pPr>
            <a:r>
              <a:t>what classes did you use to solve your problem?</a:t>
            </a:r>
          </a:p>
          <a:p>
            <a:pPr lvl="2">
              <a:defRPr i="0"/>
            </a:pPr>
            <a:r>
              <a:t>what were the major challenges of your implementation?</a:t>
            </a:r>
          </a:p>
          <a:p>
            <a:pPr lvl="1"/>
            <a:r>
              <a:t>Please </a:t>
            </a:r>
            <a:r>
              <a:rPr i="0"/>
              <a:t>practice</a:t>
            </a:r>
            <a:r>
              <a:t> a brief (about 5 min, tops) presentation that </a:t>
            </a:r>
            <a:r>
              <a:rPr i="0"/>
              <a:t>communicates</a:t>
            </a:r>
            <a:r>
              <a:t> your project to others.  Very important skill.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Moving on … Up and down levels of abstraction"/>
          <p:cNvSpPr txBox="1"/>
          <p:nvPr>
            <p:ph type="title"/>
          </p:nvPr>
        </p:nvSpPr>
        <p:spPr>
          <a:xfrm>
            <a:off x="419100" y="254037"/>
            <a:ext cx="12379127" cy="995364"/>
          </a:xfrm>
          <a:prstGeom prst="rect">
            <a:avLst/>
          </a:prstGeom>
        </p:spPr>
        <p:txBody>
          <a:bodyPr/>
          <a:lstStyle/>
          <a:p>
            <a:pPr/>
            <a:r>
              <a:t>Moving on … Up and down levels of abstraction</a:t>
            </a:r>
          </a:p>
        </p:txBody>
      </p:sp>
      <p:sp>
        <p:nvSpPr>
          <p:cNvPr id="147" name="We’ve traversed the levels of abstraction … up and down ……"/>
          <p:cNvSpPr txBox="1"/>
          <p:nvPr>
            <p:ph type="body" idx="1"/>
          </p:nvPr>
        </p:nvSpPr>
        <p:spPr>
          <a:xfrm>
            <a:off x="419100" y="1405466"/>
            <a:ext cx="12379127" cy="6685559"/>
          </a:xfrm>
          <a:prstGeom prst="rect">
            <a:avLst/>
          </a:prstGeom>
        </p:spPr>
        <p:txBody>
          <a:bodyPr/>
          <a:lstStyle/>
          <a:p>
            <a:pPr/>
            <a:r>
              <a:t>We’ve traversed the levels of abstraction … up and down …</a:t>
            </a:r>
          </a:p>
          <a:p>
            <a:pPr lvl="1">
              <a:defRPr i="0"/>
            </a:pPr>
            <a:r>
              <a:rPr u="sng"/>
              <a:t>Fundamental</a:t>
            </a:r>
            <a:r>
              <a:t> types: ints, floats … [aka primitives]</a:t>
            </a:r>
          </a:p>
          <a:p>
            <a:pPr lvl="1">
              <a:defRPr i="0"/>
            </a:pPr>
            <a:r>
              <a:rPr u="sng"/>
              <a:t>Container</a:t>
            </a:r>
            <a:r>
              <a:t> objects: lists, strings</a:t>
            </a:r>
          </a:p>
          <a:p>
            <a:pPr lvl="1">
              <a:defRPr i="0"/>
            </a:pPr>
            <a:r>
              <a:t>Classes</a:t>
            </a:r>
          </a:p>
          <a:p>
            <a:pPr>
              <a:defRPr i="0"/>
            </a:pPr>
            <a:r>
              <a:t>Now … drill down to characters and bytes [oh, boy!]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3156" y="5594350"/>
            <a:ext cx="5178488" cy="313215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50" name="Google Shape;153;p24" descr="Google Shape;153;p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74363" y="1519654"/>
            <a:ext cx="1318371" cy="1945478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he challenge?  Translate icons/type to code &amp; back"/>
          <p:cNvSpPr txBox="1"/>
          <p:nvPr>
            <p:ph type="title"/>
          </p:nvPr>
        </p:nvSpPr>
        <p:spPr>
          <a:xfrm>
            <a:off x="419100" y="254037"/>
            <a:ext cx="12379127" cy="995364"/>
          </a:xfrm>
          <a:prstGeom prst="rect">
            <a:avLst/>
          </a:prstGeom>
        </p:spPr>
        <p:txBody>
          <a:bodyPr/>
          <a:lstStyle>
            <a:lvl1pPr defTabSz="537463">
              <a:defRPr sz="4784"/>
            </a:lvl1pPr>
          </a:lstStyle>
          <a:p>
            <a:pPr/>
            <a:r>
              <a:t>The challenge?  Translate icons/type to code &amp; back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4" name="Google Shape;161;p25" descr="Google Shape;16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438" y="1441541"/>
            <a:ext cx="3076576" cy="148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Google Shape;162;p25" descr="Google Shape;162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9041" y="1489166"/>
            <a:ext cx="3783387" cy="139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Screen Shot 2018-10-21 at 6.57.04 PM.png" descr="Screen Shot 2018-10-21 at 6.57.04 PM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11483" y="4782323"/>
            <a:ext cx="4548848" cy="3956779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57" name="Screen Shot 2018-10-21 at 6.56.50 PM.png" descr="Screen Shot 2018-10-21 at 6.56.50 PM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82066" y="3543300"/>
            <a:ext cx="4207566" cy="3956779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58" name="Screen Shot 2018-10-21 at 6.56.44 PM.png" descr="Screen Shot 2018-10-21 at 6.56.44 PM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40000" y="5033433"/>
            <a:ext cx="3632372" cy="3454559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59" name="Screen Shot 2018-10-21 at 6.56.31 PM.png" descr="Screen Shot 2018-10-21 at 6.56.31 PM.png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3400" y="3871383"/>
            <a:ext cx="3772885" cy="3551435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60" name="Screen Shot 2018-10-21 at 6.58.24 PM.png" descr="Screen Shot 2018-10-21 at 6.58.24 PM.png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476382" y="2457846"/>
            <a:ext cx="3013485" cy="2876531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61" name="http://unicode.org and…"/>
          <p:cNvSpPr txBox="1"/>
          <p:nvPr/>
        </p:nvSpPr>
        <p:spPr>
          <a:xfrm>
            <a:off x="8400762" y="1220648"/>
            <a:ext cx="395874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u="sng">
                <a:hlinkClick r:id="rId9" invalidUrl="" action="" tgtFrame="" tooltip="" history="1" highlightClick="0" endSnd="0"/>
              </a:rPr>
              <a:t>http://unicode.org</a:t>
            </a:r>
            <a:r>
              <a:t> and</a:t>
            </a:r>
          </a:p>
          <a:p>
            <a:pPr/>
            <a:r>
              <a:t>check out the codesheets.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ranslating encoding schemes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Translating encoding schemes … </a:t>
            </a:r>
          </a:p>
        </p:txBody>
      </p:sp>
      <p:sp>
        <p:nvSpPr>
          <p:cNvPr id="164" name="Everything is stored in binary (o, 1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Everything is stored in binary </a:t>
            </a:r>
            <a:r>
              <a:rPr i="0"/>
              <a:t>(o, 1)</a:t>
            </a:r>
          </a:p>
          <a:p>
            <a:pPr/>
            <a:r>
              <a:t>At some point, data are translated into this common format.</a:t>
            </a:r>
          </a:p>
          <a:p>
            <a:pPr/>
            <a:r>
              <a:t>BTW, note that how the data are stored on the hard drive is the “internal reflection” of the data (usually as UTF-8); and then there’s the “external reflection” of the data (what’s shown on the screen, often UTF-8, but could be win-1285, MacRoman, koi-8, etc.!).</a:t>
            </a:r>
          </a:p>
          <a:p>
            <a:pPr lvl="1">
              <a:defRPr i="0"/>
            </a:pPr>
            <a:r>
              <a:t>https://en.wikipedia.org/wiki/Character_encoding</a:t>
            </a:r>
          </a:p>
          <a:p>
            <a:pPr/>
            <a:r>
              <a:t>Keep in mind: it’s all just data!  We can call “X” the same thing in a variety of “dialects” … as you’ll see! (grin)…  But first things first … 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ncoding Schemes … before we press 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Encoding Schemes … before we press on</a:t>
            </a:r>
          </a:p>
        </p:txBody>
      </p:sp>
      <p:sp>
        <p:nvSpPr>
          <p:cNvPr id="168" name="Binary  (base 2; 0 or 1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2900"/>
              </a:spcBef>
              <a:defRPr sz="2880"/>
            </a:pPr>
            <a:r>
              <a:t>Binary  (base 2; </a:t>
            </a:r>
            <a:r>
              <a:rPr i="0"/>
              <a:t>0 or 1</a:t>
            </a:r>
            <a:r>
              <a:t>)</a:t>
            </a:r>
          </a:p>
          <a:p>
            <a:pPr marL="400050" indent="-400050" defTabSz="525779">
              <a:spcBef>
                <a:spcPts val="2900"/>
              </a:spcBef>
              <a:defRPr sz="2880"/>
            </a:pPr>
            <a:r>
              <a:t>Octal  (base 8)</a:t>
            </a:r>
          </a:p>
          <a:p>
            <a:pPr marL="400050" indent="-400050" defTabSz="525779">
              <a:spcBef>
                <a:spcPts val="2900"/>
              </a:spcBef>
              <a:defRPr sz="2880"/>
            </a:pPr>
            <a:r>
              <a:t>Decimal (base 10; back to </a:t>
            </a:r>
            <a:r>
              <a:rPr i="0"/>
              <a:t>0,1,2,3,4,5,6,7,8,9</a:t>
            </a:r>
            <a:r>
              <a:t>)</a:t>
            </a:r>
          </a:p>
          <a:p>
            <a:pPr marL="400050" indent="-400050" defTabSz="525779">
              <a:spcBef>
                <a:spcPts val="2900"/>
              </a:spcBef>
              <a:defRPr sz="2880"/>
            </a:pPr>
            <a:r>
              <a:t>Hexadecimal (base 16; </a:t>
            </a:r>
            <a:r>
              <a:rPr i="0"/>
              <a:t>0, 1, 2, 3, 4, 5, 6, 7, 8, 9, A, B, C, D, E, F</a:t>
            </a:r>
            <a:r>
              <a:t>)</a:t>
            </a:r>
          </a:p>
          <a:p>
            <a:pPr marL="400050" indent="-400050" defTabSz="525779">
              <a:spcBef>
                <a:spcPts val="2900"/>
              </a:spcBef>
              <a:defRPr i="0" sz="2880"/>
            </a:pPr>
            <a:r>
              <a:t>This leads to various expressions: e.g., “byte” [8-bits], “nibble” [4-bits]; “multibyte” [unicode, ISO-639-x, utf-x [8, 16, 32, 64, even 132.]].</a:t>
            </a:r>
          </a:p>
          <a:p>
            <a:pPr lvl="1" marL="800100" indent="-400050" defTabSz="525779">
              <a:spcBef>
                <a:spcPts val="2900"/>
              </a:spcBef>
              <a:defRPr i="0" sz="2880"/>
            </a:pPr>
            <a:r>
              <a:t>Check out: </a:t>
            </a:r>
            <a:r>
              <a:rPr u="sng">
                <a:hlinkClick r:id="rId2" invalidUrl="" action="" tgtFrame="" tooltip="" history="1" highlightClick="0" endSnd="0"/>
              </a:rPr>
              <a:t>http://unicode.org/charts/charindex.html</a:t>
            </a:r>
            <a:r>
              <a:t> for the names!</a:t>
            </a:r>
          </a:p>
          <a:p>
            <a:pPr marL="400050" indent="-400050" defTabSz="525779">
              <a:spcBef>
                <a:spcPts val="2900"/>
              </a:spcBef>
              <a:defRPr i="0" sz="2880"/>
            </a:pPr>
            <a:r>
              <a:t>BTW, when data don’t appear on screen correctly it is often an encoding mis-match error between the data stream and the output device’s encoding settings.  In word processing programs and in CJK and other language groups, byte-shifting is critical to storage and retrieval.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ost end-users think about what they type … but most professional/industrial standards require UTF-8.  (https://www.w3schools.com/charsets/ref_html_utf8.asp).  There are hundreds of encoding schemes - from Big5, TwinBridge to IIS, JIS, MacRoman, win-1285, utf-8, utf-16, etc.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2800"/>
              </a:spcBef>
              <a:defRPr sz="2720"/>
            </a:pPr>
            <a:r>
              <a:t>Most end-users think about what they type … but most professional/industrial standards </a:t>
            </a:r>
            <a:r>
              <a:rPr i="0"/>
              <a:t>require</a:t>
            </a:r>
            <a:r>
              <a:t> UTF-8.  (</a:t>
            </a:r>
            <a:r>
              <a:rPr u="sng">
                <a:hlinkClick r:id="rId2" invalidUrl="" action="" tgtFrame="" tooltip="" history="1" highlightClick="0" endSnd="0"/>
              </a:rPr>
              <a:t>https://www.w3schools.com/charsets/ref_html_utf8.asp</a:t>
            </a:r>
            <a:r>
              <a:t>).  There are hundreds of encoding schemes - from Big5, TwinBridge to IIS, JIS, MacRoman, win-1285, utf-8, utf-16, etc.!</a:t>
            </a:r>
          </a:p>
          <a:p>
            <a:pPr marL="377825" indent="-377825" defTabSz="496570">
              <a:spcBef>
                <a:spcPts val="2800"/>
              </a:spcBef>
              <a:defRPr sz="2720"/>
            </a:pPr>
            <a:r>
              <a:t>Base 10 example: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0000 = 0 [zero in all places, 0, 0, 0, 0]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0001 = 1 [ 1 x 2</a:t>
            </a:r>
            <a:r>
              <a:rPr baseline="31999"/>
              <a:t>0</a:t>
            </a:r>
            <a:r>
              <a:t>] 1 in the one’s place  *nb: take the bite * 2…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0010 = 2 [ 1 x 2</a:t>
            </a:r>
            <a:r>
              <a:rPr baseline="31999"/>
              <a:t>1</a:t>
            </a:r>
            <a:r>
              <a:t>]  1 in the two’s place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0100 = 4 [ 1 x 2</a:t>
            </a:r>
            <a:r>
              <a:rPr baseline="31999"/>
              <a:t>2</a:t>
            </a:r>
            <a:r>
              <a:t>]  1 in the four’s place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1000 = 8 [ 1 x 2</a:t>
            </a:r>
            <a:r>
              <a:rPr baseline="31999"/>
              <a:t>3</a:t>
            </a:r>
            <a:r>
              <a:t>] 1 in the eight’s place 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1100 = 12 [ 1 x 2</a:t>
            </a:r>
            <a:r>
              <a:rPr baseline="31999"/>
              <a:t>4</a:t>
            </a:r>
            <a:r>
              <a:t>]   8 + 4 … on in the eight’s place and one in the four’s … and so on… </a:t>
            </a:r>
          </a:p>
        </p:txBody>
      </p:sp>
      <p:sp>
        <p:nvSpPr>
          <p:cNvPr id="172" name="Rounded Rectangle"/>
          <p:cNvSpPr/>
          <p:nvPr/>
        </p:nvSpPr>
        <p:spPr>
          <a:xfrm>
            <a:off x="8987366" y="5308600"/>
            <a:ext cx="3585035" cy="2228718"/>
          </a:xfrm>
          <a:prstGeom prst="roundRect">
            <a:avLst>
              <a:gd name="adj" fmla="val 15000"/>
            </a:avLst>
          </a:prstGeom>
          <a:solidFill>
            <a:srgbClr val="F8F3CB"/>
          </a:solidFill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Encoding Sche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Encoding Schemes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Google Shape;177;p27"/>
          <p:cNvSpPr txBox="1"/>
          <p:nvPr/>
        </p:nvSpPr>
        <p:spPr>
          <a:xfrm>
            <a:off x="9293833" y="5374008"/>
            <a:ext cx="2972101" cy="1775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 defTabSz="914400">
              <a:defRPr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 binary every number takes one of 2 values </a:t>
            </a:r>
          </a:p>
          <a:p>
            <a:pPr algn="l" defTabSz="914400">
              <a:defRPr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 or 1)</a:t>
            </a:r>
          </a:p>
          <a:p>
            <a:pPr algn="l" defTabSz="914400">
              <a:defRPr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------------------------------------</a:t>
            </a:r>
          </a:p>
          <a:p>
            <a:pPr algn="l" defTabSz="914400">
              <a:defRPr sz="18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places are multiples of 16 -&gt;       1, 2, 4, 6, 8,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