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19522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2192051" y="2961580"/>
            <a:ext cx="8620698" cy="383044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1pPr>
            <a:lvl2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2pPr>
            <a:lvl3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3pPr>
            <a:lvl4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4pPr>
            <a:lvl5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26055" y="8980671"/>
            <a:ext cx="13056911" cy="800228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W200-Python"/>
          <p:cNvSpPr txBox="1"/>
          <p:nvPr/>
        </p:nvSpPr>
        <p:spPr>
          <a:xfrm>
            <a:off x="11683252" y="9096201"/>
            <a:ext cx="1111937" cy="32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15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33" y="90423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0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419100" y="254037"/>
            <a:ext cx="11099800" cy="995364"/>
          </a:xfrm>
          <a:prstGeom prst="rect">
            <a:avLst/>
          </a:prstGeom>
        </p:spPr>
        <p:txBody>
          <a:bodyPr anchor="t"/>
          <a:lstStyle>
            <a:lvl1pPr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419100" y="1524000"/>
            <a:ext cx="12379127" cy="668555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  <a:lvl2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2pPr>
            <a:lvl3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3pPr>
            <a:lvl4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4pPr>
            <a:lvl5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Rectangle"/>
          <p:cNvSpPr/>
          <p:nvPr/>
        </p:nvSpPr>
        <p:spPr>
          <a:xfrm>
            <a:off x="-13355" y="8993371"/>
            <a:ext cx="13031511" cy="755976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" name="W200-Python"/>
          <p:cNvSpPr txBox="1"/>
          <p:nvPr/>
        </p:nvSpPr>
        <p:spPr>
          <a:xfrm>
            <a:off x="11810252" y="9055100"/>
            <a:ext cx="1111937" cy="32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63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33" y="90550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spreadsheets/d/1sVV7-4OHZ-EDNqkMJ55OPUfz_QLJ4LZNuZl-cRaxgV0/edit#gid=0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ek 8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Week 8: </a:t>
            </a:r>
          </a:p>
          <a:p>
            <a:pPr defTabSz="514095">
              <a:defRPr sz="7040"/>
            </a:pPr>
            <a:r>
              <a:t>Object-Oriented  Design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Diagram_system.jpg" descr="Diagram_system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40000">
            <a:off x="6663470" y="4800245"/>
            <a:ext cx="4530541" cy="4305077"/>
          </a:xfrm>
          <a:prstGeom prst="rect">
            <a:avLst/>
          </a:prstGeom>
          <a:effectLst>
            <a:outerShdw sx="100000" sy="100000" kx="0" ky="0" algn="b" rotWithShape="0" blurRad="190500" dist="8455" dir="8723755">
              <a:srgbClr val="000000"/>
            </a:outerShdw>
          </a:effectLst>
        </p:spPr>
      </p:pic>
      <p:pic>
        <p:nvPicPr>
          <p:cNvPr id="128" name="keypunch-card.png" descr="keypunch-c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750" y="4241800"/>
            <a:ext cx="4203700" cy="19304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1664214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scussion points (from asynch notebook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4992"/>
            </a:pPr>
            <a:r>
              <a:t>Discussion points (from </a:t>
            </a:r>
            <a:r>
              <a:rPr i="1"/>
              <a:t>asynch notebooks)</a:t>
            </a:r>
          </a:p>
        </p:txBody>
      </p:sp>
      <p:sp>
        <p:nvSpPr>
          <p:cNvPr id="174" name="Inheritance (§8.4)…"/>
          <p:cNvSpPr txBox="1"/>
          <p:nvPr>
            <p:ph type="body" sz="quarter" idx="1"/>
          </p:nvPr>
        </p:nvSpPr>
        <p:spPr>
          <a:xfrm>
            <a:off x="419100" y="1524000"/>
            <a:ext cx="4494411" cy="2345135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3200"/>
              </a:spcBef>
              <a:defRPr sz="3528"/>
            </a:pPr>
            <a:r>
              <a:t>Inheritance (§8.4)</a:t>
            </a:r>
          </a:p>
          <a:p>
            <a:pPr marL="435609" indent="-435609" defTabSz="572516">
              <a:spcBef>
                <a:spcPts val="3200"/>
              </a:spcBef>
              <a:defRPr sz="3528"/>
            </a:pPr>
            <a:r>
              <a:t>Polymorphism (§8.7)</a:t>
            </a:r>
          </a:p>
          <a:p>
            <a:pPr marL="435609" indent="-435609" defTabSz="572516">
              <a:spcBef>
                <a:spcPts val="3200"/>
              </a:spcBef>
              <a:defRPr sz="3528"/>
            </a:pPr>
            <a:r>
              <a:t>Magic Methods (§8.9)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inherita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inheritance?</a:t>
            </a:r>
          </a:p>
        </p:txBody>
      </p:sp>
      <p:sp>
        <p:nvSpPr>
          <p:cNvPr id="178" name="Why would we want to use inheritanc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would we want to use inheritance?</a:t>
            </a:r>
          </a:p>
          <a:p>
            <a:pPr/>
            <a:r>
              <a:t>What’s </a:t>
            </a:r>
            <a:r>
              <a:rPr i="0"/>
              <a:t>super</a:t>
            </a:r>
            <a:r>
              <a:t>?</a:t>
            </a:r>
          </a:p>
          <a:p>
            <a:pPr/>
            <a:r>
              <a:t>What’s </a:t>
            </a:r>
            <a:r>
              <a:rPr i="0"/>
              <a:t>pass</a:t>
            </a:r>
            <a:r>
              <a:t>?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0" name="Shape 183" descr="Shape 183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841662" y="2076156"/>
            <a:ext cx="7053534" cy="24111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1" name="Shape 184" descr="Shape 1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8424" y="4639463"/>
            <a:ext cx="8932019" cy="42016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Why inherita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inheritance?</a:t>
            </a:r>
          </a:p>
        </p:txBody>
      </p:sp>
      <p:sp>
        <p:nvSpPr>
          <p:cNvPr id="185" name="Why would we want to use inheritance?…"/>
          <p:cNvSpPr txBox="1"/>
          <p:nvPr>
            <p:ph type="body" idx="1"/>
          </p:nvPr>
        </p:nvSpPr>
        <p:spPr>
          <a:xfrm>
            <a:off x="495300" y="1534021"/>
            <a:ext cx="12379127" cy="6685558"/>
          </a:xfrm>
          <a:prstGeom prst="rect">
            <a:avLst/>
          </a:prstGeom>
        </p:spPr>
        <p:txBody>
          <a:bodyPr/>
          <a:lstStyle/>
          <a:p>
            <a:pPr/>
            <a:r>
              <a:t>Why would we want to use inheritance?</a:t>
            </a:r>
          </a:p>
          <a:p>
            <a:pPr marL="0" indent="0">
              <a:buSzTx/>
              <a:buNone/>
              <a:defRPr i="0"/>
            </a:pPr>
            <a:r>
              <a:t>A template for other classes</a:t>
            </a:r>
          </a:p>
          <a:p>
            <a:pPr/>
            <a:r>
              <a:t>What’s </a:t>
            </a:r>
            <a:r>
              <a:rPr i="0"/>
              <a:t>super</a:t>
            </a:r>
            <a:r>
              <a:t>?</a:t>
            </a:r>
          </a:p>
          <a:p>
            <a:pPr marL="0" indent="0">
              <a:buSzTx/>
              <a:buNone/>
              <a:defRPr i="0"/>
            </a:pPr>
            <a:r>
              <a:t>Run the function as defined in the superclass (parent)</a:t>
            </a:r>
          </a:p>
          <a:p>
            <a:pPr/>
            <a:r>
              <a:t>What’s </a:t>
            </a:r>
            <a:r>
              <a:rPr i="0"/>
              <a:t>pass</a:t>
            </a:r>
            <a:r>
              <a:t>?</a:t>
            </a:r>
          </a:p>
          <a:p>
            <a:pPr marL="0" indent="0">
              <a:buSzTx/>
              <a:buNone/>
            </a:pPr>
            <a:r>
              <a:t>Define a function to be implemented in subclasses</a:t>
            </a:r>
          </a:p>
        </p:txBody>
      </p:sp>
      <p:pic>
        <p:nvPicPr>
          <p:cNvPr id="186" name="Shape 183" descr="Shape 1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3462" y="704556"/>
            <a:ext cx="2589956" cy="8853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7" name="Shape 184" descr="Shape 1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0224" y="1896263"/>
            <a:ext cx="4680858" cy="2201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hat’s polymorphis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</a:t>
            </a:r>
            <a:r>
              <a:rPr i="1"/>
              <a:t>polymorphism?</a:t>
            </a:r>
          </a:p>
        </p:txBody>
      </p:sp>
      <p:sp>
        <p:nvSpPr>
          <p:cNvPr id="190" name="The provision of a single interface to entities of different 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provision of a single interface to entities of different types.</a:t>
            </a:r>
          </a:p>
          <a:p>
            <a:pPr/>
            <a:r>
              <a:t>Discuss: How might this relate to inheritance?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Shape 207"/>
          <p:cNvGrpSpPr/>
          <p:nvPr/>
        </p:nvGrpSpPr>
        <p:grpSpPr>
          <a:xfrm>
            <a:off x="2079855" y="3092898"/>
            <a:ext cx="7778290" cy="6339373"/>
            <a:chOff x="0" y="0"/>
            <a:chExt cx="7778288" cy="6339371"/>
          </a:xfrm>
        </p:grpSpPr>
        <p:pic>
          <p:nvPicPr>
            <p:cNvPr id="193" name="Shape 207" descr="Shape 20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524289" cy="60091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2" name="Shape 207" descr="Shape 207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778289" cy="63393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"/>
          <p:cNvSpPr/>
          <p:nvPr/>
        </p:nvSpPr>
        <p:spPr>
          <a:xfrm>
            <a:off x="139700" y="4127499"/>
            <a:ext cx="4582815" cy="2560242"/>
          </a:xfrm>
          <a:prstGeom prst="roundRect">
            <a:avLst>
              <a:gd name="adj" fmla="val 15000"/>
            </a:avLst>
          </a:prstGeom>
          <a:solidFill>
            <a:srgbClr val="F1DDD6"/>
          </a:solid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Rounded Rectangle"/>
          <p:cNvSpPr/>
          <p:nvPr/>
        </p:nvSpPr>
        <p:spPr>
          <a:xfrm>
            <a:off x="1955800" y="1244600"/>
            <a:ext cx="9768384" cy="2562622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Optional: super() and inheritance[s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Optional:</a:t>
            </a:r>
            <a:r>
              <a:t> super() and inheritance[s]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# a case of single inheritance; allows us to refer to the…"/>
          <p:cNvSpPr txBox="1"/>
          <p:nvPr/>
        </p:nvSpPr>
        <p:spPr>
          <a:xfrm>
            <a:off x="2590799" y="1449055"/>
            <a:ext cx="8844996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# a case of single inheritance; allows us to refer to the 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#  base class by invoking super()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</a:t>
            </a:r>
            <a:r>
              <a:rPr b="1"/>
              <a:t>Mammal</a:t>
            </a:r>
            <a:r>
              <a:t>(object):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__init__(self, mammalName):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 print(mammalName, ‘ is a warm-blooded animal.’)</a:t>
            </a:r>
          </a:p>
        </p:txBody>
      </p:sp>
      <p:sp>
        <p:nvSpPr>
          <p:cNvPr id="201" name="class NonMarineMammal(Mammal):…"/>
          <p:cNvSpPr txBox="1"/>
          <p:nvPr/>
        </p:nvSpPr>
        <p:spPr>
          <a:xfrm>
            <a:off x="5083016" y="6538210"/>
            <a:ext cx="7988618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</a:t>
            </a:r>
            <a:r>
              <a:rPr>
                <a:solidFill>
                  <a:srgbClr val="762941"/>
                </a:solidFill>
              </a:rPr>
              <a:t>NonMarineMammal</a:t>
            </a:r>
            <a:r>
              <a:t>(</a:t>
            </a:r>
            <a:r>
              <a:rPr b="1"/>
              <a:t>Mammal</a:t>
            </a:r>
            <a:r>
              <a:t>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__init__(self, NonMarineMammalName):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print(NonMarineMammalName, “can’t swim.”)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super().__init__(NonMarineMammalName)</a:t>
            </a:r>
          </a:p>
        </p:txBody>
      </p:sp>
      <p:sp>
        <p:nvSpPr>
          <p:cNvPr id="202" name="class Dog(Mammal):…"/>
          <p:cNvSpPr txBox="1"/>
          <p:nvPr/>
        </p:nvSpPr>
        <p:spPr>
          <a:xfrm>
            <a:off x="231616" y="4206986"/>
            <a:ext cx="4261168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</a:t>
            </a:r>
            <a:r>
              <a:rPr>
                <a:solidFill>
                  <a:srgbClr val="ED4E35"/>
                </a:solidFill>
              </a:rPr>
              <a:t>Dog</a:t>
            </a:r>
            <a:r>
              <a:t>(</a:t>
            </a:r>
            <a:r>
              <a:rPr b="1"/>
              <a:t>Mammal</a:t>
            </a:r>
            <a:r>
              <a:t>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__init__(self):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print(‘Dog has 4 legs’)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super().__init__(‘Dog’)</a:t>
            </a: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b="0" sz="25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d1 = Dog()</a:t>
            </a:r>
          </a:p>
        </p:txBody>
      </p:sp>
      <p:sp>
        <p:nvSpPr>
          <p:cNvPr id="209" name="Connection Line"/>
          <p:cNvSpPr/>
          <p:nvPr/>
        </p:nvSpPr>
        <p:spPr>
          <a:xfrm>
            <a:off x="1900176" y="2545291"/>
            <a:ext cx="619716" cy="1661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fill="norm" stroke="1" extrusionOk="0">
                <a:moveTo>
                  <a:pt x="258" y="21600"/>
                </a:moveTo>
                <a:cubicBezTo>
                  <a:pt x="-1435" y="14215"/>
                  <a:pt x="5201" y="7015"/>
                  <a:pt x="20165" y="0"/>
                </a:cubicBezTo>
              </a:path>
            </a:pathLst>
          </a:cu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 flipH="1" flipV="1">
            <a:off x="6414180" y="2473435"/>
            <a:ext cx="3088099" cy="1372867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Connection Line"/>
          <p:cNvSpPr/>
          <p:nvPr/>
        </p:nvSpPr>
        <p:spPr>
          <a:xfrm>
            <a:off x="9527612" y="3866790"/>
            <a:ext cx="333328" cy="2671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600" fill="norm" stroke="1" extrusionOk="0">
                <a:moveTo>
                  <a:pt x="0" y="0"/>
                </a:moveTo>
                <a:cubicBezTo>
                  <a:pt x="19763" y="7564"/>
                  <a:pt x="21600" y="14764"/>
                  <a:pt x="5511" y="21600"/>
                </a:cubicBezTo>
              </a:path>
            </a:pathLst>
          </a:custGeom>
          <a:ln w="12700"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1" name="Connection Line"/>
          <p:cNvSpPr/>
          <p:nvPr/>
        </p:nvSpPr>
        <p:spPr>
          <a:xfrm>
            <a:off x="9519377" y="3848133"/>
            <a:ext cx="336763" cy="2690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8" h="21600" fill="norm" stroke="1" extrusionOk="0">
                <a:moveTo>
                  <a:pt x="0" y="0"/>
                </a:moveTo>
                <a:cubicBezTo>
                  <a:pt x="19724" y="7555"/>
                  <a:pt x="21600" y="14755"/>
                  <a:pt x="5629" y="21600"/>
                </a:cubicBezTo>
              </a:path>
            </a:pathLst>
          </a:cu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" name="Rounded Rectangle"/>
          <p:cNvSpPr/>
          <p:nvPr/>
        </p:nvSpPr>
        <p:spPr>
          <a:xfrm>
            <a:off x="4825999" y="6502400"/>
            <a:ext cx="8137130" cy="2077542"/>
          </a:xfrm>
          <a:prstGeom prst="roundRect">
            <a:avLst>
              <a:gd name="adj" fmla="val 15000"/>
            </a:avLst>
          </a:prstGeom>
          <a:solidFill>
            <a:srgbClr val="C4820E">
              <a:alpha val="23169"/>
            </a:srgbClr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2 examples of class inheritance,…"/>
          <p:cNvSpPr txBox="1"/>
          <p:nvPr/>
        </p:nvSpPr>
        <p:spPr>
          <a:xfrm>
            <a:off x="5551435" y="4303305"/>
            <a:ext cx="3728647" cy="174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i="1" sz="3300">
                <a:latin typeface="FreightTextBookItalic"/>
                <a:ea typeface="FreightTextBookItalic"/>
                <a:cs typeface="FreightTextBookItalic"/>
                <a:sym typeface="FreightTextBookItalic"/>
              </a:defRPr>
            </a:pPr>
            <a:r>
              <a:t>2 examples of class inheritance,</a:t>
            </a:r>
          </a:p>
          <a:p>
            <a:pPr>
              <a:defRPr b="0" i="1" sz="3300">
                <a:latin typeface="FreightTextBookItalic"/>
                <a:ea typeface="FreightTextBookItalic"/>
                <a:cs typeface="FreightTextBookItalic"/>
                <a:sym typeface="FreightTextBookItalic"/>
              </a:defRPr>
            </a:pPr>
            <a:r>
              <a:t>using super() to invoke the parent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ptional: super() and multiple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z="5148"/>
            </a:pPr>
            <a:r>
              <a:rPr i="1"/>
              <a:t>Optional:</a:t>
            </a:r>
            <a:r>
              <a:t> super() and multiple inheritance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Rounded Rectangle"/>
          <p:cNvSpPr/>
          <p:nvPr/>
        </p:nvSpPr>
        <p:spPr>
          <a:xfrm>
            <a:off x="1270000" y="1625600"/>
            <a:ext cx="4660702" cy="1270000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Rounded Rectangle"/>
          <p:cNvSpPr/>
          <p:nvPr/>
        </p:nvSpPr>
        <p:spPr>
          <a:xfrm>
            <a:off x="1270000" y="4038600"/>
            <a:ext cx="4660702" cy="1270000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ounded Rectangle"/>
          <p:cNvSpPr/>
          <p:nvPr/>
        </p:nvSpPr>
        <p:spPr>
          <a:xfrm>
            <a:off x="6578600" y="4038600"/>
            <a:ext cx="4660702" cy="1270000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Rounded Rectangle"/>
          <p:cNvSpPr/>
          <p:nvPr/>
        </p:nvSpPr>
        <p:spPr>
          <a:xfrm>
            <a:off x="6578600" y="7137400"/>
            <a:ext cx="4660702" cy="1270000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class A:…"/>
          <p:cNvSpPr txBox="1"/>
          <p:nvPr/>
        </p:nvSpPr>
        <p:spPr>
          <a:xfrm>
            <a:off x="1658927" y="1638299"/>
            <a:ext cx="388284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A:</a:t>
            </a:r>
          </a:p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 __init__(self, name)</a:t>
            </a:r>
          </a:p>
        </p:txBody>
      </p:sp>
      <p:sp>
        <p:nvSpPr>
          <p:cNvPr id="220" name="class B(A):…"/>
          <p:cNvSpPr txBox="1"/>
          <p:nvPr/>
        </p:nvSpPr>
        <p:spPr>
          <a:xfrm>
            <a:off x="1365862" y="4051299"/>
            <a:ext cx="446897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B(A):</a:t>
            </a:r>
          </a:p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__init__(self, name)</a:t>
            </a:r>
          </a:p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super().__init__(name)</a:t>
            </a:r>
          </a:p>
        </p:txBody>
      </p:sp>
      <p:sp>
        <p:nvSpPr>
          <p:cNvPr id="221" name="class C:…"/>
          <p:cNvSpPr txBox="1"/>
          <p:nvPr/>
        </p:nvSpPr>
        <p:spPr>
          <a:xfrm>
            <a:off x="6864962" y="4051300"/>
            <a:ext cx="386669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C:</a:t>
            </a:r>
          </a:p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__init__(self, xxx)</a:t>
            </a:r>
          </a:p>
        </p:txBody>
      </p:sp>
      <p:sp>
        <p:nvSpPr>
          <p:cNvPr id="222" name="class D(B, C):…"/>
          <p:cNvSpPr txBox="1"/>
          <p:nvPr/>
        </p:nvSpPr>
        <p:spPr>
          <a:xfrm>
            <a:off x="6864962" y="7340599"/>
            <a:ext cx="38666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 D(B, C):</a:t>
            </a:r>
          </a:p>
          <a:p>
            <a:pPr algn="l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def __init__(self, xxx)</a:t>
            </a:r>
          </a:p>
        </p:txBody>
      </p:sp>
      <p:sp>
        <p:nvSpPr>
          <p:cNvPr id="223" name="Line"/>
          <p:cNvSpPr/>
          <p:nvPr/>
        </p:nvSpPr>
        <p:spPr>
          <a:xfrm>
            <a:off x="8798308" y="5319590"/>
            <a:ext cx="1" cy="18068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3274999" y="2758621"/>
            <a:ext cx="1" cy="12446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3386236" y="5405733"/>
            <a:ext cx="5169711" cy="17774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a class can inherit from multiple parents"/>
          <p:cNvSpPr txBox="1"/>
          <p:nvPr/>
        </p:nvSpPr>
        <p:spPr>
          <a:xfrm>
            <a:off x="1583502" y="7286298"/>
            <a:ext cx="4033697" cy="910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 sz="3300"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a class can inherit from multiple parents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Quack.  Repeat, quack.  What is duck typ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4940"/>
            </a:lvl1pPr>
          </a:lstStyle>
          <a:p>
            <a:pPr/>
            <a:r>
              <a:t>Quack.  Repeat, quack.  What is duck typing?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2" name="Screen Shot 2018-10-21 at 4.09.09 PM.png"/>
          <p:cNvGrpSpPr/>
          <p:nvPr/>
        </p:nvGrpSpPr>
        <p:grpSpPr>
          <a:xfrm rot="20347936">
            <a:off x="1173417" y="2038349"/>
            <a:ext cx="4737101" cy="5676901"/>
            <a:chOff x="0" y="0"/>
            <a:chExt cx="4737100" cy="5676900"/>
          </a:xfrm>
        </p:grpSpPr>
        <p:pic>
          <p:nvPicPr>
            <p:cNvPr id="231" name="Screen Shot 2018-10-21 at 4.09.09 PM.png" descr="Screen Shot 2018-10-21 at 4.09.0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999" y="88900"/>
              <a:ext cx="4483101" cy="53467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Screen Shot 2018-10-21 at 4.09.09 PM.png" descr="Screen Shot 2018-10-21 at 4.09.09 P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737101" cy="5676900"/>
            </a:xfrm>
            <a:prstGeom prst="rect">
              <a:avLst/>
            </a:prstGeom>
            <a:effectLst/>
          </p:spPr>
        </p:pic>
      </p:grpSp>
      <p:grpSp>
        <p:nvGrpSpPr>
          <p:cNvPr id="235" name="Shape 215"/>
          <p:cNvGrpSpPr/>
          <p:nvPr/>
        </p:nvGrpSpPr>
        <p:grpSpPr>
          <a:xfrm rot="522733">
            <a:off x="6358782" y="4391295"/>
            <a:ext cx="5016501" cy="3416301"/>
            <a:chOff x="0" y="0"/>
            <a:chExt cx="5016500" cy="3416300"/>
          </a:xfrm>
        </p:grpSpPr>
        <p:pic>
          <p:nvPicPr>
            <p:cNvPr id="234" name="Shape 215" descr="Shape 21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899"/>
              <a:ext cx="4762500" cy="30861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3" name="Shape 215" descr="Shape 215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16500" cy="3416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hat is duck typ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duck typing?</a:t>
            </a:r>
          </a:p>
        </p:txBody>
      </p:sp>
      <p:sp>
        <p:nvSpPr>
          <p:cNvPr id="238" name="Python won’t check variable types before running a fun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won’t check variable </a:t>
            </a:r>
            <a:r>
              <a:rPr i="0"/>
              <a:t>types</a:t>
            </a:r>
            <a:r>
              <a:t> before running a function.</a:t>
            </a:r>
          </a:p>
          <a:p>
            <a:pPr/>
          </a:p>
          <a:p>
            <a:pPr/>
          </a:p>
          <a:p>
            <a:pPr marL="0" indent="0">
              <a:buSzTx/>
              <a:buNone/>
            </a:pPr>
            <a:r>
              <a:t>if it looks like a duck</a:t>
            </a:r>
          </a:p>
          <a:p>
            <a:pPr marL="0" indent="0">
              <a:buSzTx/>
              <a:buNone/>
            </a:pPr>
            <a:r>
              <a:t>and quacks like a duck,</a:t>
            </a:r>
          </a:p>
          <a:p>
            <a:pPr marL="0" indent="0">
              <a:buSzTx/>
              <a:buNone/>
            </a:pPr>
            <a:r>
              <a:t>it’s a duck.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0" name="Shape 222" descr="Shape 2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5850" y="2061559"/>
            <a:ext cx="8205963" cy="6422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agic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Magic Methods</a:t>
            </a:r>
          </a:p>
        </p:txBody>
      </p:sp>
      <p:sp>
        <p:nvSpPr>
          <p:cNvPr id="243" name="Read and think about these methods.  What is the purpose of ‘em?…"/>
          <p:cNvSpPr txBox="1"/>
          <p:nvPr>
            <p:ph type="body" sz="half" idx="1"/>
          </p:nvPr>
        </p:nvSpPr>
        <p:spPr>
          <a:xfrm>
            <a:off x="419100" y="1524000"/>
            <a:ext cx="5220593" cy="6685558"/>
          </a:xfrm>
          <a:prstGeom prst="rect">
            <a:avLst/>
          </a:prstGeom>
        </p:spPr>
        <p:txBody>
          <a:bodyPr/>
          <a:lstStyle/>
          <a:p>
            <a:pPr/>
            <a:r>
              <a:t>Read and think about these methods.  What is the purpose of ‘em?</a:t>
            </a:r>
          </a:p>
          <a:p>
            <a:pPr/>
            <a:r>
              <a:t>How might you apply them in your own classes?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hape 229" descr="Shape 229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624" y="473372"/>
            <a:ext cx="6561941" cy="8126338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agic Methods (from p. 138ff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Magic Methods (from p. 138ff)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__eq__(self, other)…"/>
          <p:cNvSpPr txBox="1"/>
          <p:nvPr/>
        </p:nvSpPr>
        <p:spPr>
          <a:xfrm>
            <a:off x="812799" y="1801470"/>
            <a:ext cx="289560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__eq__(self,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__ne__(self,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__lt__(self,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__gt__(self,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__le__(self,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__ge__(self, other)</a:t>
            </a:r>
          </a:p>
        </p:txBody>
      </p:sp>
      <p:sp>
        <p:nvSpPr>
          <p:cNvPr id="250" name="__add__(self, other)…"/>
          <p:cNvSpPr txBox="1"/>
          <p:nvPr/>
        </p:nvSpPr>
        <p:spPr>
          <a:xfrm>
            <a:off x="812800" y="4588740"/>
            <a:ext cx="3666440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__add__(self,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__sub__(self,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__mul__(self,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__floordiv__(self,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__truediv__(self,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__mod__(self, other)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__pow__(self, other)</a:t>
            </a:r>
          </a:p>
        </p:txBody>
      </p:sp>
      <p:sp>
        <p:nvSpPr>
          <p:cNvPr id="251" name="__str__(self)…"/>
          <p:cNvSpPr txBox="1"/>
          <p:nvPr/>
        </p:nvSpPr>
        <p:spPr>
          <a:xfrm>
            <a:off x="6019800" y="1801470"/>
            <a:ext cx="239786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__str__(self)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__repr__(self)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__len__(self)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__name__(self)</a:t>
            </a:r>
          </a:p>
          <a:p>
            <a:pPr algn="l">
              <a:defRPr b="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__main__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Points from your homeworks/scrabble…"/>
          <p:cNvSpPr txBox="1"/>
          <p:nvPr/>
        </p:nvSpPr>
        <p:spPr>
          <a:xfrm>
            <a:off x="1507008" y="1876675"/>
            <a:ext cx="6297271" cy="6446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Points from your homeworks/scrabble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Docstrings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PEP8, Dunder, Private vs. Public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Project 1 &amp; Schedule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Why classes?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   Inheritance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   Polymorphism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   super() and pass()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Quack Typing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Magic Methods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Project 1 and rest of course</a:t>
            </a:r>
          </a:p>
        </p:txBody>
      </p:sp>
      <p:sp>
        <p:nvSpPr>
          <p:cNvPr id="132" name="Rectangle"/>
          <p:cNvSpPr/>
          <p:nvPr/>
        </p:nvSpPr>
        <p:spPr>
          <a:xfrm>
            <a:off x="-25400" y="-50800"/>
            <a:ext cx="13055600" cy="1270000"/>
          </a:xfrm>
          <a:prstGeom prst="rect">
            <a:avLst/>
          </a:prstGeom>
          <a:solidFill>
            <a:srgbClr val="DDD5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Tonight’s agenda"/>
          <p:cNvSpPr txBox="1"/>
          <p:nvPr/>
        </p:nvSpPr>
        <p:spPr>
          <a:xfrm>
            <a:off x="464643" y="243890"/>
            <a:ext cx="7413472" cy="68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i="1" sz="4800">
                <a:solidFill>
                  <a:srgbClr val="003262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Tonight’s agenda</a:t>
            </a:r>
          </a:p>
        </p:txBody>
      </p:sp>
      <p:sp>
        <p:nvSpPr>
          <p:cNvPr id="134" name="x = 4…"/>
          <p:cNvSpPr/>
          <p:nvPr/>
        </p:nvSpPr>
        <p:spPr>
          <a:xfrm>
            <a:off x="6781800" y="3733800"/>
            <a:ext cx="5585917" cy="49102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x = 4</a:t>
            </a: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repr(x) outputs ‘4’</a:t>
            </a: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str(x) outputs ‘4’</a:t>
            </a: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 = ‘hello’</a:t>
            </a: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repr(y) outputs “‘hello’”</a:t>
            </a: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indent="215900" algn="l">
              <a:spcBef>
                <a:spcPts val="100"/>
              </a:spcBef>
              <a:defRPr b="0" sz="3000">
                <a:solidFill>
                  <a:srgbClr val="76294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str(y) outputs ‘hello’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ap of the schedul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of the schedule: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Project 1  | build your own object oriented project…"/>
          <p:cNvSpPr txBox="1"/>
          <p:nvPr>
            <p:ph type="body" idx="1"/>
          </p:nvPr>
        </p:nvSpPr>
        <p:spPr>
          <a:xfrm>
            <a:off x="706912" y="1815357"/>
            <a:ext cx="12251376" cy="6122886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Project 1  | build your own object oriented project</a:t>
            </a:r>
          </a:p>
          <a:p>
            <a:pPr marL="457199" indent="-317499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4600"/>
              <a:buFont typeface="Helvetica"/>
              <a:buChar char="-"/>
              <a:defRPr sz="4600">
                <a:solidFill>
                  <a:srgbClr val="434343"/>
                </a:solidFill>
              </a:defRPr>
            </a:pPr>
            <a:r>
              <a:t>Code at home and collaborate in class</a:t>
            </a:r>
          </a:p>
          <a:p>
            <a:pPr marL="0" indent="0" defTabSz="914400">
              <a:lnSpc>
                <a:spcPct val="120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Unit 9  | Working With Text and Binary Data</a:t>
            </a: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Unit 10 | NumPy</a:t>
            </a: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Unit 11 | Data Analysis With Pandas</a:t>
            </a: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Unit 12 | More Analysis With Pandas; Data Vis</a:t>
            </a: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4600">
                <a:solidFill>
                  <a:srgbClr val="434343"/>
                </a:solidFill>
              </a:defRPr>
            </a:pPr>
            <a:r>
              <a:t>Unit 13 |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omeworks &amp; Scrabble Implem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Homeworks &amp; Scrabble Implementations</a:t>
            </a:r>
          </a:p>
        </p:txBody>
      </p:sp>
      <p:sp>
        <p:nvSpPr>
          <p:cNvPr id="137" name="Good Algorithm Desig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000"/>
              </a:spcBef>
              <a:defRPr sz="2912"/>
            </a:pPr>
            <a:r>
              <a:t>Good Algorithm Design:</a:t>
            </a:r>
          </a:p>
          <a:p>
            <a:pPr lvl="1" marL="808990" indent="-404495" defTabSz="531622">
              <a:spcBef>
                <a:spcPts val="3000"/>
              </a:spcBef>
              <a:defRPr i="0" sz="2912"/>
            </a:pPr>
            <a:r>
              <a:t>Iterated through scrabble words list only once</a:t>
            </a:r>
          </a:p>
          <a:p>
            <a:pPr lvl="1" marL="808990" indent="-404495" defTabSz="531622">
              <a:spcBef>
                <a:spcPts val="3000"/>
              </a:spcBef>
              <a:defRPr i="0" sz="2912"/>
            </a:pPr>
            <a:r>
              <a:t>For wildcards: did </a:t>
            </a:r>
            <a:r>
              <a:rPr i="1"/>
              <a:t>not</a:t>
            </a:r>
            <a:r>
              <a:t> make a list of all possible rack letters</a:t>
            </a:r>
          </a:p>
          <a:p>
            <a:pPr marL="404495" indent="-404495" defTabSz="531622">
              <a:spcBef>
                <a:spcPts val="3000"/>
              </a:spcBef>
              <a:defRPr sz="2912"/>
            </a:pPr>
            <a:r>
              <a:t>Compared words to rack while keeping track of wildcards:</a:t>
            </a:r>
          </a:p>
          <a:p>
            <a:pPr lvl="1" marL="808990" indent="-404495" defTabSz="531622">
              <a:spcBef>
                <a:spcPts val="3000"/>
              </a:spcBef>
              <a:defRPr i="0" sz="2912"/>
            </a:pPr>
            <a:r>
              <a:t>If word length &gt; rack length - immediately discard (&amp; move to next word)</a:t>
            </a:r>
          </a:p>
          <a:p>
            <a:pPr lvl="1" marL="808990" indent="-404495" defTabSz="531622">
              <a:spcBef>
                <a:spcPts val="3000"/>
              </a:spcBef>
              <a:defRPr i="0" sz="2912"/>
            </a:pPr>
            <a:r>
              <a:t>If letter is not in the rack &amp; no wildcards - discard</a:t>
            </a:r>
          </a:p>
          <a:p>
            <a:pPr lvl="2" marL="1213485" indent="-404495" defTabSz="531622">
              <a:spcBef>
                <a:spcPts val="3000"/>
              </a:spcBef>
              <a:defRPr i="0" sz="2912"/>
            </a:pPr>
            <a:r>
              <a:t>if wildcards, word could be ‘off” by that many letters (1 or 2)</a:t>
            </a:r>
          </a:p>
          <a:p>
            <a:pPr lvl="2" marL="1213485" indent="-404495" defTabSz="531622">
              <a:spcBef>
                <a:spcPts val="3000"/>
              </a:spcBef>
              <a:defRPr i="0" sz="2912"/>
            </a:pPr>
            <a:r>
              <a:t>if word was off by more than # of wildcards - discard</a:t>
            </a:r>
          </a:p>
          <a:p>
            <a:pPr lvl="1" marL="808990" indent="-404495" defTabSz="531622">
              <a:spcBef>
                <a:spcPts val="3000"/>
              </a:spcBef>
              <a:defRPr i="0" sz="2912"/>
            </a:pPr>
            <a:r>
              <a:t>If word passes the above tests - add to valid word list &amp; go to next word.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o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Homeworks</a:t>
            </a:r>
          </a:p>
        </p:txBody>
      </p:sp>
      <p:sp>
        <p:nvSpPr>
          <p:cNvPr id="141" name="Tabs v Spaces - An eternal debate…"/>
          <p:cNvSpPr txBox="1"/>
          <p:nvPr>
            <p:ph type="body" idx="1"/>
          </p:nvPr>
        </p:nvSpPr>
        <p:spPr>
          <a:xfrm>
            <a:off x="419100" y="1524000"/>
            <a:ext cx="12379127" cy="7381479"/>
          </a:xfrm>
          <a:prstGeom prst="rect">
            <a:avLst/>
          </a:prstGeom>
        </p:spPr>
        <p:txBody>
          <a:bodyPr/>
          <a:lstStyle/>
          <a:p>
            <a:pPr/>
            <a:r>
              <a:t>Tabs </a:t>
            </a:r>
            <a:r>
              <a:rPr i="0"/>
              <a:t>v</a:t>
            </a:r>
            <a:r>
              <a:t> Spaces - An eternal debate</a:t>
            </a:r>
          </a:p>
          <a:p>
            <a:pPr lvl="1">
              <a:defRPr i="0"/>
            </a:pPr>
            <a:r>
              <a:t>One reason 4 spaces are better: 4 spaces = 4 spaces whenever copying &amp; pasting the code.  1 tab isn’t necessarily 4 spaces [tab sizes are different; space size isn’t] </a:t>
            </a:r>
          </a:p>
          <a:p>
            <a:pPr lvl="1"/>
            <a:r>
              <a:t>79 character limit:</a:t>
            </a:r>
          </a:p>
          <a:p>
            <a:pPr lvl="2">
              <a:defRPr i="0"/>
            </a:pPr>
            <a:r>
              <a:t>a little arbitrary today (with wide-screen monitors, etc)</a:t>
            </a:r>
          </a:p>
          <a:p>
            <a:pPr lvl="2">
              <a:defRPr i="0"/>
            </a:pPr>
            <a:r>
              <a:t>Based in the old unix default window of 80 chars [itself based on the old keypunch cards]</a:t>
            </a:r>
          </a:p>
          <a:p>
            <a:pPr lvl="2">
              <a:defRPr i="0"/>
            </a:pPr>
            <a:r>
              <a:t>Designed to increase the readability of code</a:t>
            </a:r>
          </a:p>
          <a:p>
            <a:pPr lvl="2">
              <a:defRPr i="0"/>
            </a:pPr>
            <a:r>
              <a:t>Jupiter notebook doesn’t wrap code so the code may continue off the right side of the screen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cstring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Docstrings:</a:t>
            </a:r>
          </a:p>
        </p:txBody>
      </p:sp>
      <p:sp>
        <p:nvSpPr>
          <p:cNvPr id="145" name="Usually do this after defining a function to indicate the input arguments, type, and what the function does and returns.  Example:"/>
          <p:cNvSpPr txBox="1"/>
          <p:nvPr>
            <p:ph type="body" sz="quarter" idx="1"/>
          </p:nvPr>
        </p:nvSpPr>
        <p:spPr>
          <a:xfrm>
            <a:off x="419100" y="1524000"/>
            <a:ext cx="12379127" cy="1287265"/>
          </a:xfrm>
          <a:prstGeom prst="rect">
            <a:avLst/>
          </a:prstGeom>
        </p:spPr>
        <p:txBody>
          <a:bodyPr/>
          <a:lstStyle/>
          <a:p>
            <a:pPr/>
            <a:r>
              <a:t>Usually do this after defining a function to indicate the input arguments, type, and what the function does and returns.  Example: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ef function_with_docstring(param1, param2):        &quot;&quot;&quot;This function takes a string, param2, and checks if a number, param1,…"/>
          <p:cNvSpPr txBox="1"/>
          <p:nvPr/>
        </p:nvSpPr>
        <p:spPr>
          <a:xfrm>
            <a:off x="4663" y="2852915"/>
            <a:ext cx="13004800" cy="483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114300" indent="457200" algn="l" defTabSz="914400">
              <a:lnSpc>
                <a:spcPct val="110000"/>
              </a:lnSpc>
              <a:spcBef>
                <a:spcPts val="1000"/>
              </a:spcBef>
              <a:buClr>
                <a:srgbClr val="434343"/>
              </a:buClr>
              <a:buFont typeface="Helvetica"/>
              <a:defRPr sz="2600">
                <a:solidFill>
                  <a:srgbClr val="BE3E3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 function_with_docstring(param1, param2):</a:t>
            </a:r>
            <a:br/>
            <a:r>
              <a:rPr b="0"/>
              <a:t>       """This function takes a string, param2, and checks if a number, param1, </a:t>
            </a:r>
          </a:p>
          <a:p>
            <a:pPr marR="114300" indent="914400" algn="l" defTabSz="914400">
              <a:lnSpc>
                <a:spcPct val="110000"/>
              </a:lnSpc>
              <a:buClr>
                <a:srgbClr val="434343"/>
              </a:buClr>
              <a:buFont typeface="Helvetica"/>
              <a:defRPr b="0" sz="2600">
                <a:solidFill>
                  <a:srgbClr val="BE3E3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is in that string.</a:t>
            </a:r>
            <a:br/>
            <a:br/>
            <a:r>
              <a:t>    Args:</a:t>
            </a:r>
            <a:br/>
            <a:r>
              <a:t>        param1 (int): The number to check for</a:t>
            </a:r>
          </a:p>
          <a:p>
            <a:pPr marR="114300" indent="457200" algn="l" defTabSz="914400">
              <a:lnSpc>
                <a:spcPct val="110000"/>
              </a:lnSpc>
              <a:buClr>
                <a:srgbClr val="434343"/>
              </a:buClr>
              <a:buFont typeface="Helvetica"/>
              <a:defRPr b="0" sz="2600">
                <a:solidFill>
                  <a:srgbClr val="BE3E3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              param2 (str): The string to check</a:t>
            </a:r>
            <a:br/>
            <a:br/>
            <a:r>
              <a:t>              Returns:</a:t>
            </a:r>
            <a:br/>
            <a:r>
              <a:t>                   bool: True for success, False otherwise.</a:t>
            </a:r>
            <a:br/>
            <a:r>
              <a:t>        """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ther points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points … </a:t>
            </a:r>
          </a:p>
        </p:txBody>
      </p:sp>
      <p:sp>
        <p:nvSpPr>
          <p:cNvPr id="150" name="Autoformat PEP8?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2900"/>
              </a:spcBef>
              <a:defRPr sz="2816"/>
            </a:pPr>
            <a:r>
              <a:t>Autoformat PEP8?:</a:t>
            </a:r>
          </a:p>
          <a:p>
            <a:pPr lvl="1" marL="782319" indent="-391159" defTabSz="514095">
              <a:spcBef>
                <a:spcPts val="2900"/>
              </a:spcBef>
              <a:defRPr i="0" sz="2816"/>
            </a:pPr>
            <a:r>
              <a:t>Yes, in PyCharm (and maybe in others)</a:t>
            </a:r>
          </a:p>
          <a:p>
            <a:pPr marL="391159" indent="-391159" defTabSz="514095">
              <a:spcBef>
                <a:spcPts val="2900"/>
              </a:spcBef>
              <a:defRPr sz="2816"/>
            </a:pPr>
            <a:r>
              <a:t>“Dunder” is the __ (as in </a:t>
            </a:r>
            <a:r>
              <a:rPr i="0">
                <a:latin typeface="American Typewriter"/>
                <a:ea typeface="American Typewriter"/>
                <a:cs typeface="American Typewriter"/>
                <a:sym typeface="American Typewriter"/>
              </a:rPr>
              <a:t>__init__</a:t>
            </a:r>
            <a:r>
              <a:rPr i="0"/>
              <a:t>)</a:t>
            </a:r>
            <a:r>
              <a:t>:</a:t>
            </a:r>
            <a:endParaRPr i="0"/>
          </a:p>
          <a:p>
            <a:pPr lvl="1" marL="782319" indent="-391159" defTabSz="514095">
              <a:spcBef>
                <a:spcPts val="2900"/>
              </a:spcBef>
              <a:defRPr sz="2816"/>
            </a:pPr>
            <a:r>
              <a:rPr i="0"/>
              <a:t>Invoked behind the scenes – that is, you don’t specifically call that method.</a:t>
            </a:r>
            <a:endParaRPr i="0"/>
          </a:p>
          <a:p>
            <a:pPr lvl="1" marL="782319" indent="-391159" defTabSz="514095">
              <a:spcBef>
                <a:spcPts val="2900"/>
              </a:spcBef>
              <a:defRPr sz="2816"/>
            </a:pPr>
            <a:r>
              <a:rPr i="0"/>
              <a:t>Using __init__ as an example - it’s a method that is called automatically when the object is substantiated</a:t>
            </a:r>
            <a:endParaRPr i="0"/>
          </a:p>
          <a:p>
            <a:pPr marL="391159" indent="-391159" defTabSz="514095">
              <a:spcBef>
                <a:spcPts val="2900"/>
              </a:spcBef>
              <a:defRPr sz="2816"/>
            </a:pPr>
            <a:r>
              <a:t>Public</a:t>
            </a:r>
            <a:r>
              <a:rPr i="0"/>
              <a:t> vs. </a:t>
            </a:r>
            <a:r>
              <a:t>private variables:</a:t>
            </a:r>
          </a:p>
          <a:p>
            <a:pPr lvl="1" marL="782319" indent="-391159" defTabSz="514095">
              <a:spcBef>
                <a:spcPts val="2900"/>
              </a:spcBef>
              <a:defRPr sz="2816"/>
            </a:pPr>
            <a:r>
              <a:t>Private variables</a:t>
            </a:r>
            <a:r>
              <a:rPr i="0"/>
              <a:t> are annotated by a dander __ or one __ (like __count).  The means that variable is accessed only by that class, not from outside the class.  Python doesn’t truly have private vars - because they can still be modified.  [Not the case in other OOP languages; private vars cannot be modified outside class.]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ject 1 remi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1 reminder</a:t>
            </a:r>
          </a:p>
        </p:txBody>
      </p:sp>
      <p:sp>
        <p:nvSpPr>
          <p:cNvPr id="154" name="The proposal was due, but treat is as a hypothesis as how you’ll solve the problem.  In the two weeks left, implement, refine and adju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proposal was due, but treat is as a </a:t>
            </a:r>
            <a:r>
              <a:rPr i="0"/>
              <a:t>hypothesis</a:t>
            </a:r>
            <a:r>
              <a:t> as how you’ll solve the problem.  In the two weeks left, implement, refine and adjust.  </a:t>
            </a:r>
          </a:p>
          <a:p>
            <a:pPr/>
            <a:r>
              <a:t>An iterative process while you learn.</a:t>
            </a:r>
          </a:p>
          <a:p>
            <a:pPr/>
            <a:r>
              <a:t>Next week there will be more time to discuss your progress and discuss outstanding issues in breakout groups.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https://docs.google.com/spreadsheets/d/1sVV7-4OHZ-EDNqkMJ55OPUfz_QLJ4LZNuZl-cRaxgV0/edit#gid=0"/>
          <p:cNvSpPr txBox="1"/>
          <p:nvPr/>
        </p:nvSpPr>
        <p:spPr>
          <a:xfrm>
            <a:off x="261900" y="8530427"/>
            <a:ext cx="12481000" cy="278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 u="sng">
                <a:latin typeface="Freight Sans Medium"/>
                <a:ea typeface="Freight Sans Medium"/>
                <a:cs typeface="Freight Sans Medium"/>
                <a:sym typeface="Freight Sans Medium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https://docs.google.com/spreadsheets/d/1sVV7-4OHZ-EDNqkMJ55OPUfz_QLJ4LZNuZl-cRaxgV0/edit#gid=0</a:t>
            </a:r>
          </a:p>
        </p:txBody>
      </p:sp>
      <p:grpSp>
        <p:nvGrpSpPr>
          <p:cNvPr id="162" name="Fall18-Schedule.pdf"/>
          <p:cNvGrpSpPr/>
          <p:nvPr/>
        </p:nvGrpSpPr>
        <p:grpSpPr>
          <a:xfrm>
            <a:off x="352772" y="1119430"/>
            <a:ext cx="12480999" cy="5618091"/>
            <a:chOff x="0" y="0"/>
            <a:chExt cx="12480997" cy="5618089"/>
          </a:xfrm>
        </p:grpSpPr>
        <p:pic>
          <p:nvPicPr>
            <p:cNvPr id="161" name="Fall18-Schedule.pdf" descr="Fall18-Schedul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12226998" cy="52878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0" name="Fall18-Schedule.pdf" descr="Fall18-Schedul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480998" cy="56180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 class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classes?</a:t>
            </a:r>
          </a:p>
        </p:txBody>
      </p:sp>
      <p:sp>
        <p:nvSpPr>
          <p:cNvPr id="165" name="Can be challenging…"/>
          <p:cNvSpPr txBox="1"/>
          <p:nvPr>
            <p:ph type="body" sz="quarter" idx="1"/>
          </p:nvPr>
        </p:nvSpPr>
        <p:spPr>
          <a:xfrm>
            <a:off x="546100" y="1193800"/>
            <a:ext cx="12379127" cy="853778"/>
          </a:xfrm>
          <a:prstGeom prst="rect">
            <a:avLst/>
          </a:prstGeom>
        </p:spPr>
        <p:txBody>
          <a:bodyPr/>
          <a:lstStyle/>
          <a:p>
            <a:pPr/>
            <a:r>
              <a:t>Can be challenging…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9" name="The-twenty-object-classes-that-the-2011-PASCAL-dataset-contains-Some-of-the-earlier.png"/>
          <p:cNvGrpSpPr/>
          <p:nvPr/>
        </p:nvGrpSpPr>
        <p:grpSpPr>
          <a:xfrm>
            <a:off x="4260850" y="393700"/>
            <a:ext cx="8597900" cy="5664200"/>
            <a:chOff x="0" y="0"/>
            <a:chExt cx="8597900" cy="5664200"/>
          </a:xfrm>
        </p:grpSpPr>
        <p:pic>
          <p:nvPicPr>
            <p:cNvPr id="168" name="The-twenty-object-classes-that-the-2011-PASCAL-dataset-contains-Some-of-the-earlier.png" descr="The-twenty-object-classes-that-the-2011-PASCAL-dataset-contains-Some-of-the-earli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343900" cy="5334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7" name="The-twenty-object-classes-that-the-2011-PASCAL-dataset-contains-Some-of-the-earlier.png" descr="The-twenty-object-classes-that-the-2011-PASCAL-dataset-contains-Some-of-the-earlier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597900" cy="5664200"/>
            </a:xfrm>
            <a:prstGeom prst="rect">
              <a:avLst/>
            </a:prstGeom>
            <a:effectLst/>
          </p:spPr>
        </p:pic>
      </p:grpSp>
      <p:sp>
        <p:nvSpPr>
          <p:cNvPr id="170" name="Encapsulation…"/>
          <p:cNvSpPr txBox="1"/>
          <p:nvPr/>
        </p:nvSpPr>
        <p:spPr>
          <a:xfrm>
            <a:off x="849020" y="2366620"/>
            <a:ext cx="2264360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Encapsulation</a:t>
            </a:r>
          </a:p>
          <a:p>
            <a:pPr/>
            <a:r>
              <a:t>Modularity</a:t>
            </a:r>
          </a:p>
          <a:p>
            <a:pPr/>
            <a:r>
              <a:t>Inheritance</a:t>
            </a:r>
          </a:p>
          <a:p>
            <a:pPr/>
            <a:r>
              <a:t>Polymorphism</a:t>
            </a:r>
          </a:p>
        </p:txBody>
      </p:sp>
      <p:sp>
        <p:nvSpPr>
          <p:cNvPr id="171" name="Why did we create a “card” class, even tho we didn’t need its functions?…"/>
          <p:cNvSpPr txBox="1"/>
          <p:nvPr/>
        </p:nvSpPr>
        <p:spPr>
          <a:xfrm>
            <a:off x="279907" y="6271691"/>
            <a:ext cx="12444985" cy="256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Font typeface="Helvetica"/>
              <a:defRPr b="0" i="1" sz="4000">
                <a:solidFill>
                  <a:srgbClr val="434343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pPr>
            <a:r>
              <a:t>Why did we create a “card” class, even tho we didn’t need its functions?</a:t>
            </a:r>
          </a:p>
          <a:p>
            <a:pPr algn="l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Font typeface="Helvetica"/>
              <a:defRPr b="0" i="1" sz="4000">
                <a:solidFill>
                  <a:srgbClr val="434343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pPr>
            <a:r>
              <a:t>How can you decide when to use an “object” versus an “attribute” for a given part of your code?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