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Thin"/>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World_Health_Organizatio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roups.ischool.berkeley.edu/WASH_2030/" TargetMode="External"/><Relationship Id="rId3" Type="http://schemas.openxmlformats.org/officeDocument/2006/relationships/hyperlink" Target="http://people.ischool.berkeley.edu/~elleprous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1275153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275153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sz="1050">
                <a:solidFill>
                  <a:srgbClr val="222222"/>
                </a:solidFill>
                <a:highlight>
                  <a:srgbClr val="FFFFFF"/>
                </a:highlight>
              </a:rPr>
              <a:t>n 2015 the </a:t>
            </a:r>
            <a:r>
              <a:rPr lang="en" sz="1050">
                <a:solidFill>
                  <a:srgbClr val="0B0080"/>
                </a:solidFill>
                <a:highlight>
                  <a:srgbClr val="FFFFFF"/>
                </a:highlight>
                <a:uFill>
                  <a:noFill/>
                </a:uFill>
                <a:hlinkClick r:id="rId2"/>
              </a:rPr>
              <a:t>World Health Organization</a:t>
            </a:r>
            <a:r>
              <a:rPr lang="en" sz="1050">
                <a:solidFill>
                  <a:srgbClr val="222222"/>
                </a:solidFill>
                <a:highlight>
                  <a:srgbClr val="FFFFFF"/>
                </a:highlight>
              </a:rPr>
              <a:t> (WHO) estimated that "1 in 3 people, or 2.4 billion, are still without sanitation facilities" while 663 million people still lack access to safe and clean drinking water.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381680df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381680df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34c0cc4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34c0cc4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34c0cc4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34c0cc4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website: </a:t>
            </a:r>
            <a:r>
              <a:rPr lang="en" u="sng">
                <a:solidFill>
                  <a:schemeClr val="hlink"/>
                </a:solidFill>
                <a:hlinkClick r:id="rId2"/>
              </a:rPr>
              <a:t>http://groups.ischool.berkeley.edu/WASH_2030/</a:t>
            </a:r>
            <a:endParaRPr/>
          </a:p>
          <a:p>
            <a:pPr indent="0" lvl="0" marL="0" rtl="0" algn="l">
              <a:spcBef>
                <a:spcPts val="0"/>
              </a:spcBef>
              <a:spcAft>
                <a:spcPts val="0"/>
              </a:spcAft>
              <a:buNone/>
            </a:pPr>
            <a:r>
              <a:rPr lang="en"/>
              <a:t>Test website: </a:t>
            </a:r>
            <a:r>
              <a:rPr lang="en" u="sng">
                <a:solidFill>
                  <a:schemeClr val="hlink"/>
                </a:solidFill>
                <a:hlinkClick r:id="rId3"/>
              </a:rPr>
              <a:t>http://people.ischool.berkeley.edu/~elleproust/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34c0cc4c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34c0cc4c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381680d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381680d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381680d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381680d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98100" y="1317251"/>
            <a:ext cx="8222100" cy="129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W209 Final Presentation</a:t>
            </a:r>
            <a:endParaRPr/>
          </a:p>
          <a:p>
            <a:pPr indent="0" lvl="0" marL="0" marR="0" rtl="0" algn="ctr">
              <a:lnSpc>
                <a:spcPct val="100000"/>
              </a:lnSpc>
              <a:spcBef>
                <a:spcPts val="0"/>
              </a:spcBef>
              <a:spcAft>
                <a:spcPts val="0"/>
              </a:spcAft>
              <a:buNone/>
            </a:pPr>
            <a:r>
              <a:rPr lang="en" sz="3000"/>
              <a:t>WASH Project</a:t>
            </a:r>
            <a:endParaRPr sz="3000"/>
          </a:p>
        </p:txBody>
      </p:sp>
      <p:sp>
        <p:nvSpPr>
          <p:cNvPr id="87" name="Google Shape;87;p13"/>
          <p:cNvSpPr txBox="1"/>
          <p:nvPr>
            <p:ph idx="1" type="subTitle"/>
          </p:nvPr>
        </p:nvSpPr>
        <p:spPr>
          <a:xfrm>
            <a:off x="598100" y="2958550"/>
            <a:ext cx="8222100" cy="114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Members: </a:t>
            </a:r>
            <a:r>
              <a:rPr lang="en"/>
              <a:t>I-Wae Niu, Chloe Wu, Adara Liao, Elle Proust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59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Project Objectives</a:t>
            </a:r>
            <a:endParaRPr/>
          </a:p>
        </p:txBody>
      </p:sp>
      <p:sp>
        <p:nvSpPr>
          <p:cNvPr id="93" name="Google Shape;93;p14"/>
          <p:cNvSpPr txBox="1"/>
          <p:nvPr>
            <p:ph idx="1" type="body"/>
          </p:nvPr>
        </p:nvSpPr>
        <p:spPr>
          <a:xfrm>
            <a:off x="3946775" y="1128200"/>
            <a:ext cx="5062500" cy="1713900"/>
          </a:xfrm>
          <a:prstGeom prst="rect">
            <a:avLst/>
          </a:prstGeom>
          <a:ln cap="flat" cmpd="sng" w="9525">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Why is WASH important?</a:t>
            </a:r>
            <a:endParaRPr b="1" sz="1800">
              <a:latin typeface="Roboto"/>
              <a:ea typeface="Roboto"/>
              <a:cs typeface="Roboto"/>
              <a:sym typeface="Roboto"/>
            </a:endParaRPr>
          </a:p>
          <a:p>
            <a:pPr indent="0" lvl="0" marL="0" rtl="0" algn="l">
              <a:spcBef>
                <a:spcPts val="1600"/>
              </a:spcBef>
              <a:spcAft>
                <a:spcPts val="1600"/>
              </a:spcAft>
              <a:buNone/>
            </a:pPr>
            <a:r>
              <a:rPr lang="en" sz="1800">
                <a:latin typeface="Roboto"/>
                <a:ea typeface="Roboto"/>
                <a:cs typeface="Roboto"/>
                <a:sym typeface="Roboto"/>
              </a:rPr>
              <a:t>I</a:t>
            </a:r>
            <a:r>
              <a:rPr lang="en" sz="1800">
                <a:latin typeface="Roboto"/>
                <a:ea typeface="Roboto"/>
                <a:cs typeface="Roboto"/>
                <a:sym typeface="Roboto"/>
              </a:rPr>
              <a:t>n 2015, 1 in 3 people were without sanitation facilities. I</a:t>
            </a:r>
            <a:r>
              <a:rPr lang="en" sz="1800">
                <a:latin typeface="Roboto"/>
                <a:ea typeface="Roboto"/>
                <a:cs typeface="Roboto"/>
                <a:sym typeface="Roboto"/>
              </a:rPr>
              <a:t>n 2016, 1.9M deaths could have been prevented with adequate WASH.</a:t>
            </a:r>
            <a:endParaRPr sz="1800">
              <a:latin typeface="Roboto"/>
              <a:ea typeface="Roboto"/>
              <a:cs typeface="Roboto"/>
              <a:sym typeface="Roboto"/>
            </a:endParaRPr>
          </a:p>
        </p:txBody>
      </p:sp>
      <p:pic>
        <p:nvPicPr>
          <p:cNvPr id="94" name="Google Shape;94;p14"/>
          <p:cNvPicPr preferRelativeResize="0"/>
          <p:nvPr/>
        </p:nvPicPr>
        <p:blipFill rotWithShape="1">
          <a:blip r:embed="rId3">
            <a:alphaModFix/>
          </a:blip>
          <a:srcRect b="2760" l="-1790" r="1789" t="-2760"/>
          <a:stretch/>
        </p:blipFill>
        <p:spPr>
          <a:xfrm>
            <a:off x="228309" y="2508899"/>
            <a:ext cx="3607677" cy="2344250"/>
          </a:xfrm>
          <a:prstGeom prst="rect">
            <a:avLst/>
          </a:prstGeom>
          <a:noFill/>
          <a:ln>
            <a:noFill/>
          </a:ln>
        </p:spPr>
      </p:pic>
      <p:sp>
        <p:nvSpPr>
          <p:cNvPr id="95" name="Google Shape;95;p14"/>
          <p:cNvSpPr txBox="1"/>
          <p:nvPr/>
        </p:nvSpPr>
        <p:spPr>
          <a:xfrm>
            <a:off x="343012" y="1342350"/>
            <a:ext cx="3378300" cy="12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 interdependent core issues that UNICEF has identified as part of Sustainable Development Goal by 2030</a:t>
            </a:r>
            <a:endParaRPr sz="1800">
              <a:latin typeface="Roboto"/>
              <a:ea typeface="Roboto"/>
              <a:cs typeface="Roboto"/>
              <a:sym typeface="Roboto"/>
            </a:endParaRPr>
          </a:p>
        </p:txBody>
      </p:sp>
      <p:sp>
        <p:nvSpPr>
          <p:cNvPr id="96" name="Google Shape;96;p14"/>
          <p:cNvSpPr/>
          <p:nvPr/>
        </p:nvSpPr>
        <p:spPr>
          <a:xfrm>
            <a:off x="4938300" y="3080225"/>
            <a:ext cx="3725100" cy="6078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sz="1800">
                <a:solidFill>
                  <a:srgbClr val="FFFFFF"/>
                </a:solidFill>
                <a:latin typeface="Roboto"/>
                <a:ea typeface="Roboto"/>
                <a:cs typeface="Roboto"/>
                <a:sym typeface="Roboto"/>
              </a:rPr>
              <a:t>2 Goals</a:t>
            </a:r>
            <a:endParaRPr sz="1800">
              <a:solidFill>
                <a:srgbClr val="FFFFFF"/>
              </a:solidFill>
              <a:latin typeface="Roboto"/>
              <a:ea typeface="Roboto"/>
              <a:cs typeface="Roboto"/>
              <a:sym typeface="Roboto"/>
            </a:endParaRPr>
          </a:p>
        </p:txBody>
      </p:sp>
      <p:sp>
        <p:nvSpPr>
          <p:cNvPr id="97" name="Google Shape;97;p14"/>
          <p:cNvSpPr/>
          <p:nvPr/>
        </p:nvSpPr>
        <p:spPr>
          <a:xfrm>
            <a:off x="6800825" y="3926150"/>
            <a:ext cx="2388000" cy="9270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sz="1800">
                <a:solidFill>
                  <a:srgbClr val="FFFFFF"/>
                </a:solidFill>
                <a:latin typeface="Roboto"/>
                <a:ea typeface="Roboto"/>
                <a:cs typeface="Roboto"/>
                <a:sym typeface="Roboto"/>
              </a:rPr>
              <a:t>T</a:t>
            </a:r>
            <a:r>
              <a:rPr lang="en" sz="1800">
                <a:solidFill>
                  <a:srgbClr val="FFFFFF"/>
                </a:solidFill>
                <a:latin typeface="Roboto"/>
                <a:ea typeface="Roboto"/>
                <a:cs typeface="Roboto"/>
                <a:sym typeface="Roboto"/>
              </a:rPr>
              <a:t>ool to prioritize NGO investments</a:t>
            </a:r>
            <a:endParaRPr sz="1800">
              <a:solidFill>
                <a:srgbClr val="FFFFFF"/>
              </a:solidFill>
              <a:latin typeface="Roboto"/>
              <a:ea typeface="Roboto"/>
              <a:cs typeface="Roboto"/>
              <a:sym typeface="Roboto"/>
            </a:endParaRPr>
          </a:p>
        </p:txBody>
      </p:sp>
      <p:sp>
        <p:nvSpPr>
          <p:cNvPr id="98" name="Google Shape;98;p14"/>
          <p:cNvSpPr/>
          <p:nvPr/>
        </p:nvSpPr>
        <p:spPr>
          <a:xfrm>
            <a:off x="4097237" y="3926150"/>
            <a:ext cx="2481600" cy="9270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Roboto"/>
                <a:ea typeface="Roboto"/>
                <a:cs typeface="Roboto"/>
                <a:sym typeface="Roboto"/>
              </a:rPr>
              <a:t>G</a:t>
            </a:r>
            <a:r>
              <a:rPr lang="en" sz="1800">
                <a:solidFill>
                  <a:srgbClr val="FFFFFF"/>
                </a:solidFill>
                <a:latin typeface="Roboto"/>
                <a:ea typeface="Roboto"/>
                <a:cs typeface="Roboto"/>
                <a:sym typeface="Roboto"/>
              </a:rPr>
              <a:t>eneral information on WASH</a:t>
            </a:r>
            <a:endParaRPr>
              <a:solidFill>
                <a:srgbClr val="FFFFFF"/>
              </a:solidFill>
            </a:endParaRPr>
          </a:p>
        </p:txBody>
      </p:sp>
      <p:cxnSp>
        <p:nvCxnSpPr>
          <p:cNvPr id="99" name="Google Shape;99;p14"/>
          <p:cNvCxnSpPr>
            <a:stCxn id="96" idx="2"/>
            <a:endCxn id="97" idx="0"/>
          </p:cNvCxnSpPr>
          <p:nvPr/>
        </p:nvCxnSpPr>
        <p:spPr>
          <a:xfrm flipH="1" rot="-5400000">
            <a:off x="7278750" y="3210125"/>
            <a:ext cx="238200" cy="1194000"/>
          </a:xfrm>
          <a:prstGeom prst="bentConnector3">
            <a:avLst>
              <a:gd fmla="val 49984" name="adj1"/>
            </a:avLst>
          </a:prstGeom>
          <a:noFill/>
          <a:ln cap="flat" cmpd="sng" w="9525">
            <a:solidFill>
              <a:srgbClr val="C2C2C2"/>
            </a:solidFill>
            <a:prstDash val="solid"/>
            <a:round/>
            <a:headEnd len="sm" w="sm" type="none"/>
            <a:tailEnd len="sm" w="sm" type="none"/>
          </a:ln>
        </p:spPr>
      </p:cxnSp>
      <p:cxnSp>
        <p:nvCxnSpPr>
          <p:cNvPr id="100" name="Google Shape;100;p14"/>
          <p:cNvCxnSpPr>
            <a:stCxn id="98" idx="0"/>
            <a:endCxn id="96" idx="2"/>
          </p:cNvCxnSpPr>
          <p:nvPr/>
        </p:nvCxnSpPr>
        <p:spPr>
          <a:xfrm rot="-5400000">
            <a:off x="5950337" y="3075650"/>
            <a:ext cx="238200" cy="1462800"/>
          </a:xfrm>
          <a:prstGeom prst="bentConnector3">
            <a:avLst>
              <a:gd fmla="val 49984"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p:nvPr/>
        </p:nvSpPr>
        <p:spPr>
          <a:xfrm>
            <a:off x="4778116" y="1461125"/>
            <a:ext cx="1844100" cy="3447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5"/>
          <p:cNvPicPr preferRelativeResize="0"/>
          <p:nvPr/>
        </p:nvPicPr>
        <p:blipFill>
          <a:blip r:embed="rId3">
            <a:alphaModFix/>
          </a:blip>
          <a:stretch>
            <a:fillRect/>
          </a:stretch>
        </p:blipFill>
        <p:spPr>
          <a:xfrm>
            <a:off x="4915975" y="3576087"/>
            <a:ext cx="1209298" cy="841551"/>
          </a:xfrm>
          <a:prstGeom prst="rect">
            <a:avLst/>
          </a:prstGeom>
          <a:noFill/>
          <a:ln>
            <a:noFill/>
          </a:ln>
          <a:effectLst>
            <a:outerShdw blurRad="57150" rotWithShape="0" algn="bl" dir="5400000" dist="19050">
              <a:srgbClr val="000000">
                <a:alpha val="50000"/>
              </a:srgbClr>
            </a:outerShdw>
          </a:effectLst>
        </p:spPr>
      </p:pic>
      <p:pic>
        <p:nvPicPr>
          <p:cNvPr id="107" name="Google Shape;107;p15"/>
          <p:cNvPicPr preferRelativeResize="0"/>
          <p:nvPr/>
        </p:nvPicPr>
        <p:blipFill>
          <a:blip r:embed="rId4">
            <a:alphaModFix/>
          </a:blip>
          <a:stretch>
            <a:fillRect/>
          </a:stretch>
        </p:blipFill>
        <p:spPr>
          <a:xfrm>
            <a:off x="5358323" y="4041959"/>
            <a:ext cx="1104201" cy="769554"/>
          </a:xfrm>
          <a:prstGeom prst="rect">
            <a:avLst/>
          </a:prstGeom>
          <a:noFill/>
          <a:ln>
            <a:noFill/>
          </a:ln>
          <a:effectLst>
            <a:outerShdw blurRad="57150" rotWithShape="0" algn="bl" dir="5400000" dist="19050">
              <a:srgbClr val="000000">
                <a:alpha val="50000"/>
              </a:srgbClr>
            </a:outerShdw>
          </a:effectLst>
        </p:spPr>
      </p:pic>
      <p:sp>
        <p:nvSpPr>
          <p:cNvPr id="108" name="Google Shape;108;p15"/>
          <p:cNvSpPr/>
          <p:nvPr/>
        </p:nvSpPr>
        <p:spPr>
          <a:xfrm>
            <a:off x="4798188" y="2007174"/>
            <a:ext cx="1780500" cy="737700"/>
          </a:xfrm>
          <a:prstGeom prst="rect">
            <a:avLst/>
          </a:prstGeom>
          <a:noFill/>
          <a:ln>
            <a:noFill/>
          </a:ln>
        </p:spPr>
        <p:txBody>
          <a:bodyPr anchorCtr="0" anchor="t" bIns="91425" lIns="91425" spcFirstLastPara="1" rIns="91425" wrap="square" tIns="91425">
            <a:noAutofit/>
          </a:bodyPr>
          <a:lstStyle/>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Gov’t/policy makers</a:t>
            </a:r>
            <a:endParaRPr sz="1000">
              <a:solidFill>
                <a:srgbClr val="FFFFFF"/>
              </a:solidFill>
              <a:latin typeface="Roboto"/>
              <a:ea typeface="Roboto"/>
              <a:cs typeface="Roboto"/>
              <a:sym typeface="Roboto"/>
            </a:endParaRPr>
          </a:p>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NGOs/donors</a:t>
            </a:r>
            <a:endParaRPr sz="1000">
              <a:solidFill>
                <a:srgbClr val="FFFFFF"/>
              </a:solidFill>
              <a:latin typeface="Roboto"/>
              <a:ea typeface="Roboto"/>
              <a:cs typeface="Roboto"/>
              <a:sym typeface="Roboto"/>
            </a:endParaRPr>
          </a:p>
        </p:txBody>
      </p:sp>
      <p:sp>
        <p:nvSpPr>
          <p:cNvPr id="109" name="Google Shape;109;p15"/>
          <p:cNvSpPr/>
          <p:nvPr/>
        </p:nvSpPr>
        <p:spPr>
          <a:xfrm>
            <a:off x="4798188" y="2617522"/>
            <a:ext cx="1780500" cy="737700"/>
          </a:xfrm>
          <a:prstGeom prst="rect">
            <a:avLst/>
          </a:prstGeom>
          <a:noFill/>
          <a:ln>
            <a:noFill/>
          </a:ln>
        </p:spPr>
        <p:txBody>
          <a:bodyPr anchorCtr="0" anchor="t" bIns="91425" lIns="91425" spcFirstLastPara="1" rIns="91425" wrap="square" tIns="91425">
            <a:noAutofit/>
          </a:bodyPr>
          <a:lstStyle/>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Cost to solve total WASH &amp; by pillar</a:t>
            </a:r>
            <a:endParaRPr sz="1000">
              <a:solidFill>
                <a:srgbClr val="FFFFFF"/>
              </a:solidFill>
              <a:latin typeface="Roboto"/>
              <a:ea typeface="Roboto"/>
              <a:cs typeface="Roboto"/>
              <a:sym typeface="Roboto"/>
            </a:endParaRPr>
          </a:p>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Compare/rank at global, region &amp; country</a:t>
            </a:r>
            <a:endParaRPr sz="1000">
              <a:solidFill>
                <a:srgbClr val="FFFFFF"/>
              </a:solidFill>
              <a:latin typeface="Roboto"/>
              <a:ea typeface="Roboto"/>
              <a:cs typeface="Roboto"/>
              <a:sym typeface="Roboto"/>
            </a:endParaRPr>
          </a:p>
        </p:txBody>
      </p:sp>
      <p:sp>
        <p:nvSpPr>
          <p:cNvPr id="110" name="Google Shape;110;p15"/>
          <p:cNvSpPr/>
          <p:nvPr/>
        </p:nvSpPr>
        <p:spPr>
          <a:xfrm>
            <a:off x="2880387" y="1461125"/>
            <a:ext cx="1735500" cy="34470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a:blip r:embed="rId5">
            <a:alphaModFix/>
          </a:blip>
          <a:stretch>
            <a:fillRect/>
          </a:stretch>
        </p:blipFill>
        <p:spPr>
          <a:xfrm>
            <a:off x="2955838" y="3576087"/>
            <a:ext cx="1164174" cy="810148"/>
          </a:xfrm>
          <a:prstGeom prst="rect">
            <a:avLst/>
          </a:prstGeom>
          <a:noFill/>
          <a:ln>
            <a:noFill/>
          </a:ln>
          <a:effectLst>
            <a:outerShdw blurRad="57150" rotWithShape="0" algn="bl" dir="5400000" dist="19050">
              <a:srgbClr val="000000">
                <a:alpha val="50000"/>
              </a:srgbClr>
            </a:outerShdw>
          </a:effectLst>
        </p:spPr>
      </p:pic>
      <p:sp>
        <p:nvSpPr>
          <p:cNvPr id="112" name="Google Shape;112;p15"/>
          <p:cNvSpPr/>
          <p:nvPr/>
        </p:nvSpPr>
        <p:spPr>
          <a:xfrm>
            <a:off x="1040900" y="1461125"/>
            <a:ext cx="1735500" cy="34470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ph type="title"/>
          </p:nvPr>
        </p:nvSpPr>
        <p:spPr>
          <a:xfrm>
            <a:off x="263700" y="533400"/>
            <a:ext cx="8616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Visualization Roadmap</a:t>
            </a:r>
            <a:endParaRPr b="1" sz="2800"/>
          </a:p>
        </p:txBody>
      </p:sp>
      <p:pic>
        <p:nvPicPr>
          <p:cNvPr id="114" name="Google Shape;114;p15"/>
          <p:cNvPicPr preferRelativeResize="0"/>
          <p:nvPr/>
        </p:nvPicPr>
        <p:blipFill rotWithShape="1">
          <a:blip r:embed="rId6">
            <a:alphaModFix/>
          </a:blip>
          <a:srcRect b="0" l="7210" r="8557" t="0"/>
          <a:stretch/>
        </p:blipFill>
        <p:spPr>
          <a:xfrm>
            <a:off x="1238851" y="3709600"/>
            <a:ext cx="1339603" cy="932226"/>
          </a:xfrm>
          <a:prstGeom prst="rect">
            <a:avLst/>
          </a:prstGeom>
          <a:noFill/>
          <a:ln>
            <a:noFill/>
          </a:ln>
          <a:effectLst>
            <a:outerShdw blurRad="57150" rotWithShape="0" algn="bl" dir="5400000" dist="19050">
              <a:srgbClr val="000000">
                <a:alpha val="50000"/>
              </a:srgbClr>
            </a:outerShdw>
          </a:effectLst>
        </p:spPr>
      </p:pic>
      <p:sp>
        <p:nvSpPr>
          <p:cNvPr id="115" name="Google Shape;115;p15"/>
          <p:cNvSpPr/>
          <p:nvPr/>
        </p:nvSpPr>
        <p:spPr>
          <a:xfrm>
            <a:off x="1048881" y="1480615"/>
            <a:ext cx="1701900" cy="4053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What is WASH?</a:t>
            </a:r>
            <a:endParaRPr sz="1600">
              <a:solidFill>
                <a:srgbClr val="FFFFFF"/>
              </a:solidFill>
              <a:latin typeface="Roboto Thin"/>
              <a:ea typeface="Roboto Thin"/>
              <a:cs typeface="Roboto Thin"/>
              <a:sym typeface="Roboto Thin"/>
            </a:endParaRPr>
          </a:p>
        </p:txBody>
      </p:sp>
      <p:sp>
        <p:nvSpPr>
          <p:cNvPr id="116" name="Google Shape;116;p15"/>
          <p:cNvSpPr/>
          <p:nvPr/>
        </p:nvSpPr>
        <p:spPr>
          <a:xfrm>
            <a:off x="2873325" y="1480615"/>
            <a:ext cx="1701900" cy="3546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What’s the gap?</a:t>
            </a:r>
            <a:endParaRPr sz="1600">
              <a:solidFill>
                <a:srgbClr val="FFFFFF"/>
              </a:solidFill>
              <a:latin typeface="Roboto Thin"/>
              <a:ea typeface="Roboto Thin"/>
              <a:cs typeface="Roboto Thin"/>
              <a:sym typeface="Roboto Thin"/>
            </a:endParaRPr>
          </a:p>
        </p:txBody>
      </p:sp>
      <p:sp>
        <p:nvSpPr>
          <p:cNvPr id="117" name="Google Shape;117;p15"/>
          <p:cNvSpPr/>
          <p:nvPr/>
        </p:nvSpPr>
        <p:spPr>
          <a:xfrm>
            <a:off x="4833650" y="1480615"/>
            <a:ext cx="1780500" cy="3546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Cost to solve?</a:t>
            </a:r>
            <a:endParaRPr sz="1600">
              <a:solidFill>
                <a:srgbClr val="FFFFFF"/>
              </a:solidFill>
              <a:latin typeface="Roboto Thin"/>
              <a:ea typeface="Roboto Thin"/>
              <a:cs typeface="Roboto Thin"/>
              <a:sym typeface="Roboto Thin"/>
            </a:endParaRPr>
          </a:p>
        </p:txBody>
      </p:sp>
      <p:pic>
        <p:nvPicPr>
          <p:cNvPr id="118" name="Google Shape;118;p15"/>
          <p:cNvPicPr preferRelativeResize="0"/>
          <p:nvPr/>
        </p:nvPicPr>
        <p:blipFill>
          <a:blip r:embed="rId7">
            <a:alphaModFix/>
          </a:blip>
          <a:stretch>
            <a:fillRect/>
          </a:stretch>
        </p:blipFill>
        <p:spPr>
          <a:xfrm>
            <a:off x="3347613" y="4000163"/>
            <a:ext cx="1164175" cy="811348"/>
          </a:xfrm>
          <a:prstGeom prst="rect">
            <a:avLst/>
          </a:prstGeom>
          <a:noFill/>
          <a:ln>
            <a:noFill/>
          </a:ln>
          <a:effectLst>
            <a:outerShdw blurRad="57150" rotWithShape="0" algn="bl" dir="5400000" dist="19050">
              <a:srgbClr val="000000">
                <a:alpha val="50000"/>
              </a:srgbClr>
            </a:outerShdw>
          </a:effectLst>
        </p:spPr>
      </p:pic>
      <p:sp>
        <p:nvSpPr>
          <p:cNvPr id="119" name="Google Shape;119;p15"/>
          <p:cNvSpPr/>
          <p:nvPr/>
        </p:nvSpPr>
        <p:spPr>
          <a:xfrm>
            <a:off x="1062639" y="2038550"/>
            <a:ext cx="1780500" cy="737700"/>
          </a:xfrm>
          <a:prstGeom prst="rect">
            <a:avLst/>
          </a:prstGeom>
          <a:noFill/>
          <a:ln>
            <a:noFill/>
          </a:ln>
        </p:spPr>
        <p:txBody>
          <a:bodyPr anchorCtr="0" anchor="t" bIns="91425" lIns="91425" spcFirstLastPara="1" rIns="91425" wrap="square" tIns="91425">
            <a:noAutofit/>
          </a:bodyPr>
          <a:lstStyle/>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General public</a:t>
            </a:r>
            <a:endParaRPr sz="1000">
              <a:solidFill>
                <a:srgbClr val="FFFFFF"/>
              </a:solidFill>
              <a:latin typeface="Roboto"/>
              <a:ea typeface="Roboto"/>
              <a:cs typeface="Roboto"/>
              <a:sym typeface="Roboto"/>
            </a:endParaRPr>
          </a:p>
        </p:txBody>
      </p:sp>
      <p:sp>
        <p:nvSpPr>
          <p:cNvPr id="120" name="Google Shape;120;p15"/>
          <p:cNvSpPr/>
          <p:nvPr/>
        </p:nvSpPr>
        <p:spPr>
          <a:xfrm>
            <a:off x="2874384" y="2038550"/>
            <a:ext cx="1780500" cy="737700"/>
          </a:xfrm>
          <a:prstGeom prst="rect">
            <a:avLst/>
          </a:prstGeom>
          <a:noFill/>
          <a:ln>
            <a:noFill/>
          </a:ln>
        </p:spPr>
        <p:txBody>
          <a:bodyPr anchorCtr="0" anchor="t" bIns="91425" lIns="91425" spcFirstLastPara="1" rIns="91425" wrap="square" tIns="91425">
            <a:noAutofit/>
          </a:bodyPr>
          <a:lstStyle/>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General public</a:t>
            </a:r>
            <a:endParaRPr sz="1000">
              <a:solidFill>
                <a:srgbClr val="FFFFFF"/>
              </a:solidFill>
              <a:latin typeface="Roboto"/>
              <a:ea typeface="Roboto"/>
              <a:cs typeface="Roboto"/>
              <a:sym typeface="Roboto"/>
            </a:endParaRPr>
          </a:p>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Gov’t/policy makers</a:t>
            </a:r>
            <a:endParaRPr sz="1000">
              <a:solidFill>
                <a:srgbClr val="FFFFFF"/>
              </a:solidFill>
              <a:latin typeface="Roboto"/>
              <a:ea typeface="Roboto"/>
              <a:cs typeface="Roboto"/>
              <a:sym typeface="Roboto"/>
            </a:endParaRPr>
          </a:p>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NGOs/donors</a:t>
            </a:r>
            <a:endParaRPr sz="1000">
              <a:solidFill>
                <a:srgbClr val="FFFFFF"/>
              </a:solidFill>
              <a:latin typeface="Roboto"/>
              <a:ea typeface="Roboto"/>
              <a:cs typeface="Roboto"/>
              <a:sym typeface="Roboto"/>
            </a:endParaRPr>
          </a:p>
        </p:txBody>
      </p:sp>
      <p:sp>
        <p:nvSpPr>
          <p:cNvPr id="121" name="Google Shape;121;p15"/>
          <p:cNvSpPr txBox="1"/>
          <p:nvPr/>
        </p:nvSpPr>
        <p:spPr>
          <a:xfrm>
            <a:off x="-12954" y="2038550"/>
            <a:ext cx="976200" cy="34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100">
                <a:solidFill>
                  <a:srgbClr val="434343"/>
                </a:solidFill>
                <a:latin typeface="Roboto"/>
                <a:ea typeface="Roboto"/>
                <a:cs typeface="Roboto"/>
                <a:sym typeface="Roboto"/>
              </a:rPr>
              <a:t>Audience</a:t>
            </a:r>
            <a:endParaRPr b="1" sz="1100">
              <a:solidFill>
                <a:srgbClr val="434343"/>
              </a:solidFill>
              <a:latin typeface="Roboto"/>
              <a:ea typeface="Roboto"/>
              <a:cs typeface="Roboto"/>
              <a:sym typeface="Roboto"/>
            </a:endParaRPr>
          </a:p>
        </p:txBody>
      </p:sp>
      <p:sp>
        <p:nvSpPr>
          <p:cNvPr id="122" name="Google Shape;122;p15"/>
          <p:cNvSpPr txBox="1"/>
          <p:nvPr/>
        </p:nvSpPr>
        <p:spPr>
          <a:xfrm>
            <a:off x="-12954" y="2648898"/>
            <a:ext cx="976200" cy="34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100">
                <a:solidFill>
                  <a:srgbClr val="434343"/>
                </a:solidFill>
                <a:latin typeface="Roboto"/>
                <a:ea typeface="Roboto"/>
                <a:cs typeface="Roboto"/>
                <a:sym typeface="Roboto"/>
              </a:rPr>
              <a:t>Tasks</a:t>
            </a:r>
            <a:endParaRPr b="1" sz="1100">
              <a:solidFill>
                <a:srgbClr val="434343"/>
              </a:solidFill>
              <a:latin typeface="Roboto"/>
              <a:ea typeface="Roboto"/>
              <a:cs typeface="Roboto"/>
              <a:sym typeface="Roboto"/>
            </a:endParaRPr>
          </a:p>
        </p:txBody>
      </p:sp>
      <p:sp>
        <p:nvSpPr>
          <p:cNvPr id="123" name="Google Shape;123;p15"/>
          <p:cNvSpPr/>
          <p:nvPr/>
        </p:nvSpPr>
        <p:spPr>
          <a:xfrm>
            <a:off x="1062639" y="2648898"/>
            <a:ext cx="1780500" cy="737700"/>
          </a:xfrm>
          <a:prstGeom prst="rect">
            <a:avLst/>
          </a:prstGeom>
          <a:noFill/>
          <a:ln>
            <a:noFill/>
          </a:ln>
        </p:spPr>
        <p:txBody>
          <a:bodyPr anchorCtr="0" anchor="t" bIns="91425" lIns="91425" spcFirstLastPara="1" rIns="91425" wrap="square" tIns="91425">
            <a:noAutofit/>
          </a:bodyPr>
          <a:lstStyle/>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WASH definition</a:t>
            </a:r>
            <a:endParaRPr sz="1000">
              <a:solidFill>
                <a:srgbClr val="FFFFFF"/>
              </a:solidFill>
              <a:latin typeface="Roboto"/>
              <a:ea typeface="Roboto"/>
              <a:cs typeface="Roboto"/>
              <a:sym typeface="Roboto"/>
            </a:endParaRPr>
          </a:p>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Sub-pillar definitions</a:t>
            </a:r>
            <a:endParaRPr sz="1000">
              <a:solidFill>
                <a:srgbClr val="FFFFFF"/>
              </a:solidFill>
              <a:latin typeface="Roboto"/>
              <a:ea typeface="Roboto"/>
              <a:cs typeface="Roboto"/>
              <a:sym typeface="Roboto"/>
            </a:endParaRPr>
          </a:p>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Background/context</a:t>
            </a:r>
            <a:endParaRPr sz="1000">
              <a:solidFill>
                <a:srgbClr val="FFFFFF"/>
              </a:solidFill>
              <a:latin typeface="Roboto"/>
              <a:ea typeface="Roboto"/>
              <a:cs typeface="Roboto"/>
              <a:sym typeface="Roboto"/>
            </a:endParaRPr>
          </a:p>
        </p:txBody>
      </p:sp>
      <p:sp>
        <p:nvSpPr>
          <p:cNvPr id="124" name="Google Shape;124;p15"/>
          <p:cNvSpPr/>
          <p:nvPr/>
        </p:nvSpPr>
        <p:spPr>
          <a:xfrm>
            <a:off x="2874384" y="2648898"/>
            <a:ext cx="1780500" cy="737700"/>
          </a:xfrm>
          <a:prstGeom prst="rect">
            <a:avLst/>
          </a:prstGeom>
          <a:noFill/>
          <a:ln>
            <a:noFill/>
          </a:ln>
        </p:spPr>
        <p:txBody>
          <a:bodyPr anchorCtr="0" anchor="t" bIns="91425" lIns="91425" spcFirstLastPara="1" rIns="91425" wrap="square" tIns="91425">
            <a:noAutofit/>
          </a:bodyPr>
          <a:lstStyle/>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Coverage by pillar</a:t>
            </a:r>
            <a:endParaRPr sz="1000">
              <a:solidFill>
                <a:srgbClr val="FFFFFF"/>
              </a:solidFill>
              <a:latin typeface="Roboto"/>
              <a:ea typeface="Roboto"/>
              <a:cs typeface="Roboto"/>
              <a:sym typeface="Roboto"/>
            </a:endParaRPr>
          </a:p>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No. people affected</a:t>
            </a:r>
            <a:endParaRPr sz="1000">
              <a:solidFill>
                <a:srgbClr val="FFFFFF"/>
              </a:solidFill>
              <a:latin typeface="Roboto"/>
              <a:ea typeface="Roboto"/>
              <a:cs typeface="Roboto"/>
              <a:sym typeface="Roboto"/>
            </a:endParaRPr>
          </a:p>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Compare/rank at global, region &amp; country</a:t>
            </a:r>
            <a:endParaRPr sz="1000">
              <a:solidFill>
                <a:srgbClr val="FFFFFF"/>
              </a:solidFill>
              <a:latin typeface="Roboto"/>
              <a:ea typeface="Roboto"/>
              <a:cs typeface="Roboto"/>
              <a:sym typeface="Roboto"/>
            </a:endParaRPr>
          </a:p>
        </p:txBody>
      </p:sp>
      <p:sp>
        <p:nvSpPr>
          <p:cNvPr id="125" name="Google Shape;125;p15"/>
          <p:cNvSpPr/>
          <p:nvPr/>
        </p:nvSpPr>
        <p:spPr>
          <a:xfrm>
            <a:off x="6767952" y="1461125"/>
            <a:ext cx="1844100" cy="3447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6787075" y="1480615"/>
            <a:ext cx="1844100" cy="3546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How to invest?</a:t>
            </a:r>
            <a:endParaRPr sz="1600">
              <a:solidFill>
                <a:srgbClr val="FFFFFF"/>
              </a:solidFill>
              <a:latin typeface="Roboto Thin"/>
              <a:ea typeface="Roboto Thin"/>
              <a:cs typeface="Roboto Thin"/>
              <a:sym typeface="Roboto Thin"/>
            </a:endParaRPr>
          </a:p>
        </p:txBody>
      </p:sp>
      <p:pic>
        <p:nvPicPr>
          <p:cNvPr id="127" name="Google Shape;127;p15"/>
          <p:cNvPicPr preferRelativeResize="0"/>
          <p:nvPr/>
        </p:nvPicPr>
        <p:blipFill>
          <a:blip r:embed="rId8">
            <a:alphaModFix/>
          </a:blip>
          <a:stretch>
            <a:fillRect/>
          </a:stretch>
        </p:blipFill>
        <p:spPr>
          <a:xfrm>
            <a:off x="6939888" y="3640125"/>
            <a:ext cx="1164198" cy="841549"/>
          </a:xfrm>
          <a:prstGeom prst="rect">
            <a:avLst/>
          </a:prstGeom>
          <a:noFill/>
          <a:ln>
            <a:noFill/>
          </a:ln>
          <a:effectLst>
            <a:outerShdw blurRad="57150" rotWithShape="0" algn="bl" dir="5400000" dist="19050">
              <a:srgbClr val="000000">
                <a:alpha val="50000"/>
              </a:srgbClr>
            </a:outerShdw>
          </a:effectLst>
        </p:spPr>
      </p:pic>
      <p:pic>
        <p:nvPicPr>
          <p:cNvPr id="128" name="Google Shape;128;p15"/>
          <p:cNvPicPr preferRelativeResize="0"/>
          <p:nvPr/>
        </p:nvPicPr>
        <p:blipFill>
          <a:blip r:embed="rId9">
            <a:alphaModFix/>
          </a:blip>
          <a:stretch>
            <a:fillRect/>
          </a:stretch>
        </p:blipFill>
        <p:spPr>
          <a:xfrm>
            <a:off x="7347075" y="4064360"/>
            <a:ext cx="1104200" cy="745213"/>
          </a:xfrm>
          <a:prstGeom prst="rect">
            <a:avLst/>
          </a:prstGeom>
          <a:noFill/>
          <a:ln>
            <a:noFill/>
          </a:ln>
          <a:effectLst>
            <a:outerShdw blurRad="57150" rotWithShape="0" algn="bl" dir="5400000" dist="19050">
              <a:srgbClr val="000000">
                <a:alpha val="50000"/>
              </a:srgbClr>
            </a:outerShdw>
          </a:effectLst>
        </p:spPr>
      </p:pic>
      <p:sp>
        <p:nvSpPr>
          <p:cNvPr id="129" name="Google Shape;129;p15"/>
          <p:cNvSpPr/>
          <p:nvPr/>
        </p:nvSpPr>
        <p:spPr>
          <a:xfrm>
            <a:off x="6818352" y="2004932"/>
            <a:ext cx="1780500" cy="737700"/>
          </a:xfrm>
          <a:prstGeom prst="rect">
            <a:avLst/>
          </a:prstGeom>
          <a:noFill/>
          <a:ln>
            <a:noFill/>
          </a:ln>
        </p:spPr>
        <p:txBody>
          <a:bodyPr anchorCtr="0" anchor="t" bIns="91425" lIns="91425" spcFirstLastPara="1" rIns="91425" wrap="square" tIns="91425">
            <a:noAutofit/>
          </a:bodyPr>
          <a:lstStyle/>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Gov’t/policy makers</a:t>
            </a:r>
            <a:endParaRPr sz="1000">
              <a:solidFill>
                <a:srgbClr val="FFFFFF"/>
              </a:solidFill>
              <a:latin typeface="Roboto"/>
              <a:ea typeface="Roboto"/>
              <a:cs typeface="Roboto"/>
              <a:sym typeface="Roboto"/>
            </a:endParaRPr>
          </a:p>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NGOs/donors</a:t>
            </a:r>
            <a:endParaRPr sz="1000">
              <a:solidFill>
                <a:srgbClr val="FFFFFF"/>
              </a:solidFill>
              <a:latin typeface="Roboto"/>
              <a:ea typeface="Roboto"/>
              <a:cs typeface="Roboto"/>
              <a:sym typeface="Roboto"/>
            </a:endParaRPr>
          </a:p>
        </p:txBody>
      </p:sp>
      <p:sp>
        <p:nvSpPr>
          <p:cNvPr id="130" name="Google Shape;130;p15"/>
          <p:cNvSpPr/>
          <p:nvPr/>
        </p:nvSpPr>
        <p:spPr>
          <a:xfrm>
            <a:off x="6818352" y="2615280"/>
            <a:ext cx="1780500" cy="737700"/>
          </a:xfrm>
          <a:prstGeom prst="rect">
            <a:avLst/>
          </a:prstGeom>
          <a:noFill/>
          <a:ln>
            <a:noFill/>
          </a:ln>
        </p:spPr>
        <p:txBody>
          <a:bodyPr anchorCtr="0" anchor="t" bIns="91425" lIns="91425" spcFirstLastPara="1" rIns="91425" wrap="square" tIns="91425">
            <a:noAutofit/>
          </a:bodyPr>
          <a:lstStyle/>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No. people impacted per $X donated</a:t>
            </a:r>
            <a:endParaRPr sz="1000">
              <a:solidFill>
                <a:srgbClr val="FFFFFF"/>
              </a:solidFill>
              <a:latin typeface="Roboto"/>
              <a:ea typeface="Roboto"/>
              <a:cs typeface="Roboto"/>
              <a:sym typeface="Roboto"/>
            </a:endParaRPr>
          </a:p>
          <a:p>
            <a:pPr indent="-154940" lvl="0" marL="173736"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Compare/rank at global, region &amp; country</a:t>
            </a:r>
            <a:endParaRPr sz="1000">
              <a:solidFill>
                <a:srgbClr val="FFFFFF"/>
              </a:solidFill>
              <a:latin typeface="Roboto"/>
              <a:ea typeface="Roboto"/>
              <a:cs typeface="Roboto"/>
              <a:sym typeface="Roboto"/>
            </a:endParaRPr>
          </a:p>
        </p:txBody>
      </p:sp>
      <p:sp>
        <p:nvSpPr>
          <p:cNvPr id="131" name="Google Shape;131;p15"/>
          <p:cNvSpPr/>
          <p:nvPr/>
        </p:nvSpPr>
        <p:spPr>
          <a:xfrm rot="-4752">
            <a:off x="1231196" y="3708013"/>
            <a:ext cx="434100" cy="172500"/>
          </a:xfrm>
          <a:prstGeom prst="rect">
            <a:avLst/>
          </a:prstGeom>
          <a:solidFill>
            <a:srgbClr val="FF0000"/>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000">
                <a:solidFill>
                  <a:srgbClr val="FFFFFF"/>
                </a:solidFill>
              </a:rPr>
              <a:t>Intro</a:t>
            </a:r>
            <a:endParaRPr b="1" sz="1000">
              <a:solidFill>
                <a:srgbClr val="FFFFFF"/>
              </a:solidFill>
            </a:endParaRPr>
          </a:p>
        </p:txBody>
      </p:sp>
      <p:sp>
        <p:nvSpPr>
          <p:cNvPr id="132" name="Google Shape;132;p15"/>
          <p:cNvSpPr/>
          <p:nvPr/>
        </p:nvSpPr>
        <p:spPr>
          <a:xfrm rot="-2767">
            <a:off x="2916085" y="3569997"/>
            <a:ext cx="745500" cy="172500"/>
          </a:xfrm>
          <a:prstGeom prst="rect">
            <a:avLst/>
          </a:prstGeom>
          <a:solidFill>
            <a:srgbClr val="FF0000"/>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000">
                <a:solidFill>
                  <a:srgbClr val="FFFFFF"/>
                </a:solidFill>
              </a:rPr>
              <a:t>Overview</a:t>
            </a:r>
            <a:endParaRPr b="1" sz="1000">
              <a:solidFill>
                <a:srgbClr val="FFFFFF"/>
              </a:solidFill>
            </a:endParaRPr>
          </a:p>
        </p:txBody>
      </p:sp>
      <p:sp>
        <p:nvSpPr>
          <p:cNvPr id="133" name="Google Shape;133;p15"/>
          <p:cNvSpPr/>
          <p:nvPr/>
        </p:nvSpPr>
        <p:spPr>
          <a:xfrm rot="-3757">
            <a:off x="3305485" y="3990641"/>
            <a:ext cx="549000" cy="172500"/>
          </a:xfrm>
          <a:prstGeom prst="rect">
            <a:avLst/>
          </a:prstGeom>
          <a:solidFill>
            <a:srgbClr val="FF0000"/>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000">
                <a:solidFill>
                  <a:srgbClr val="FFFFFF"/>
                </a:solidFill>
              </a:rPr>
              <a:t>Pillars</a:t>
            </a:r>
            <a:endParaRPr b="1" sz="1000">
              <a:solidFill>
                <a:srgbClr val="FFFFFF"/>
              </a:solidFill>
            </a:endParaRPr>
          </a:p>
        </p:txBody>
      </p:sp>
      <p:sp>
        <p:nvSpPr>
          <p:cNvPr id="134" name="Google Shape;134;p15"/>
          <p:cNvSpPr/>
          <p:nvPr/>
        </p:nvSpPr>
        <p:spPr>
          <a:xfrm rot="-3757">
            <a:off x="4905685" y="3533441"/>
            <a:ext cx="549000" cy="172500"/>
          </a:xfrm>
          <a:prstGeom prst="rect">
            <a:avLst/>
          </a:prstGeom>
          <a:solidFill>
            <a:srgbClr val="FF0000"/>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000">
                <a:solidFill>
                  <a:srgbClr val="FFFFFF"/>
                </a:solidFill>
              </a:rPr>
              <a:t>Pillars</a:t>
            </a:r>
            <a:endParaRPr b="1" sz="1000">
              <a:solidFill>
                <a:srgbClr val="FFFFFF"/>
              </a:solidFill>
            </a:endParaRPr>
          </a:p>
        </p:txBody>
      </p:sp>
      <p:sp>
        <p:nvSpPr>
          <p:cNvPr id="135" name="Google Shape;135;p15"/>
          <p:cNvSpPr/>
          <p:nvPr/>
        </p:nvSpPr>
        <p:spPr>
          <a:xfrm rot="-4150">
            <a:off x="5351673" y="4066701"/>
            <a:ext cx="745501" cy="172500"/>
          </a:xfrm>
          <a:prstGeom prst="rect">
            <a:avLst/>
          </a:prstGeom>
          <a:solidFill>
            <a:srgbClr val="FF0000"/>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000">
                <a:solidFill>
                  <a:srgbClr val="FFFFFF"/>
                </a:solidFill>
              </a:rPr>
              <a:t>How to Help</a:t>
            </a:r>
            <a:endParaRPr b="1" sz="1000">
              <a:solidFill>
                <a:srgbClr val="FFFFFF"/>
              </a:solidFill>
            </a:endParaRPr>
          </a:p>
        </p:txBody>
      </p:sp>
      <p:sp>
        <p:nvSpPr>
          <p:cNvPr id="136" name="Google Shape;136;p15"/>
          <p:cNvSpPr/>
          <p:nvPr/>
        </p:nvSpPr>
        <p:spPr>
          <a:xfrm rot="-4150">
            <a:off x="6951873" y="3609501"/>
            <a:ext cx="745501" cy="172500"/>
          </a:xfrm>
          <a:prstGeom prst="rect">
            <a:avLst/>
          </a:prstGeom>
          <a:solidFill>
            <a:srgbClr val="FF0000"/>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000">
                <a:solidFill>
                  <a:srgbClr val="FFFFFF"/>
                </a:solidFill>
              </a:rPr>
              <a:t>How to Help</a:t>
            </a:r>
            <a:endParaRPr b="1" sz="1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651850" y="599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MoSCoW Items</a:t>
            </a:r>
            <a:endParaRPr/>
          </a:p>
        </p:txBody>
      </p:sp>
      <p:sp>
        <p:nvSpPr>
          <p:cNvPr id="142" name="Google Shape;142;p16"/>
          <p:cNvSpPr/>
          <p:nvPr/>
        </p:nvSpPr>
        <p:spPr>
          <a:xfrm>
            <a:off x="3472326" y="3182177"/>
            <a:ext cx="4728300" cy="8043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flipH="1">
            <a:off x="1684710" y="3182186"/>
            <a:ext cx="2281200" cy="8034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rot="-5400000">
            <a:off x="3949550" y="2706633"/>
            <a:ext cx="804259" cy="1755346"/>
          </a:xfrm>
          <a:prstGeom prst="flowChartOffpageConnector">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831080" y="3182177"/>
            <a:ext cx="853500" cy="8028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831080" y="3182186"/>
            <a:ext cx="853500" cy="8034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C</a:t>
            </a:r>
            <a:endParaRPr b="1" sz="2600">
              <a:solidFill>
                <a:srgbClr val="FFFFFF"/>
              </a:solidFill>
              <a:latin typeface="Roboto"/>
              <a:ea typeface="Roboto"/>
              <a:cs typeface="Roboto"/>
              <a:sym typeface="Roboto"/>
            </a:endParaRPr>
          </a:p>
        </p:txBody>
      </p:sp>
      <p:sp>
        <p:nvSpPr>
          <p:cNvPr id="147" name="Google Shape;147;p16"/>
          <p:cNvSpPr/>
          <p:nvPr/>
        </p:nvSpPr>
        <p:spPr>
          <a:xfrm>
            <a:off x="5236676" y="3182927"/>
            <a:ext cx="2955000" cy="803100"/>
          </a:xfrm>
          <a:prstGeom prst="rect">
            <a:avLst/>
          </a:prstGeom>
          <a:noFill/>
          <a:ln>
            <a:noFill/>
          </a:ln>
        </p:spPr>
        <p:txBody>
          <a:bodyPr anchorCtr="0" anchor="ctr" bIns="91425" lIns="0" spcFirstLastPara="1" rIns="0" wrap="square" tIns="91425">
            <a:noAutofit/>
          </a:bodyPr>
          <a:lstStyle/>
          <a:p>
            <a:pPr indent="-207009" lvl="0" marL="274320" rtl="0" algn="l">
              <a:lnSpc>
                <a:spcPct val="115000"/>
              </a:lnSpc>
              <a:spcBef>
                <a:spcPts val="0"/>
              </a:spcBef>
              <a:spcAft>
                <a:spcPts val="0"/>
              </a:spcAft>
              <a:buClr>
                <a:srgbClr val="0B5394"/>
              </a:buClr>
              <a:buSzPts val="1100"/>
              <a:buFont typeface="Lato"/>
              <a:buChar char="●"/>
            </a:pPr>
            <a:r>
              <a:rPr lang="en" sz="1100">
                <a:solidFill>
                  <a:srgbClr val="0B5394"/>
                </a:solidFill>
                <a:latin typeface="Lato"/>
                <a:ea typeface="Lato"/>
                <a:cs typeface="Lato"/>
                <a:sym typeface="Lato"/>
              </a:rPr>
              <a:t>Optimize dashboard display formats for auto sizing</a:t>
            </a:r>
            <a:endParaRPr sz="1100">
              <a:solidFill>
                <a:srgbClr val="0B5394"/>
              </a:solidFill>
              <a:latin typeface="Lato"/>
              <a:ea typeface="Lato"/>
              <a:cs typeface="Lato"/>
              <a:sym typeface="Lato"/>
            </a:endParaRPr>
          </a:p>
          <a:p>
            <a:pPr indent="-207009" lvl="0" marL="274320" rtl="0" algn="l">
              <a:lnSpc>
                <a:spcPct val="115000"/>
              </a:lnSpc>
              <a:spcBef>
                <a:spcPts val="0"/>
              </a:spcBef>
              <a:spcAft>
                <a:spcPts val="0"/>
              </a:spcAft>
              <a:buClr>
                <a:srgbClr val="0B5394"/>
              </a:buClr>
              <a:buSzPts val="1100"/>
              <a:buFont typeface="Lato"/>
              <a:buChar char="●"/>
            </a:pPr>
            <a:r>
              <a:rPr lang="en" sz="1100">
                <a:solidFill>
                  <a:srgbClr val="0B5394"/>
                </a:solidFill>
                <a:latin typeface="Lato"/>
                <a:ea typeface="Lato"/>
                <a:cs typeface="Lato"/>
                <a:sym typeface="Lato"/>
              </a:rPr>
              <a:t>Add some pictures to pillar stories</a:t>
            </a:r>
            <a:endParaRPr sz="1100">
              <a:solidFill>
                <a:srgbClr val="0B5394"/>
              </a:solidFill>
              <a:latin typeface="Lato"/>
              <a:ea typeface="Lato"/>
              <a:cs typeface="Lato"/>
              <a:sym typeface="Lato"/>
            </a:endParaRPr>
          </a:p>
        </p:txBody>
      </p:sp>
      <p:sp>
        <p:nvSpPr>
          <p:cNvPr id="148" name="Google Shape;148;p16"/>
          <p:cNvSpPr/>
          <p:nvPr/>
        </p:nvSpPr>
        <p:spPr>
          <a:xfrm>
            <a:off x="3472326" y="2363198"/>
            <a:ext cx="4728300" cy="8043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flipH="1">
            <a:off x="1684710" y="2363207"/>
            <a:ext cx="2281200" cy="8034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rot="-5400000">
            <a:off x="3949550" y="1887654"/>
            <a:ext cx="804259" cy="1755346"/>
          </a:xfrm>
          <a:prstGeom prst="flowChartOffpageConnector">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831080" y="2363198"/>
            <a:ext cx="853500" cy="8028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831080" y="2363207"/>
            <a:ext cx="853500" cy="8034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S</a:t>
            </a:r>
            <a:endParaRPr b="1" sz="2600">
              <a:solidFill>
                <a:srgbClr val="FFFFFF"/>
              </a:solidFill>
              <a:latin typeface="Roboto"/>
              <a:ea typeface="Roboto"/>
              <a:cs typeface="Roboto"/>
              <a:sym typeface="Roboto"/>
            </a:endParaRPr>
          </a:p>
        </p:txBody>
      </p:sp>
      <p:sp>
        <p:nvSpPr>
          <p:cNvPr id="153" name="Google Shape;153;p16"/>
          <p:cNvSpPr/>
          <p:nvPr/>
        </p:nvSpPr>
        <p:spPr>
          <a:xfrm>
            <a:off x="5236676" y="2363582"/>
            <a:ext cx="2955000" cy="803100"/>
          </a:xfrm>
          <a:prstGeom prst="rect">
            <a:avLst/>
          </a:prstGeom>
          <a:noFill/>
          <a:ln>
            <a:noFill/>
          </a:ln>
        </p:spPr>
        <p:txBody>
          <a:bodyPr anchorCtr="0" anchor="ctr" bIns="91425" lIns="0" spcFirstLastPara="1" rIns="0" wrap="square" tIns="91425">
            <a:noAutofit/>
          </a:bodyPr>
          <a:lstStyle/>
          <a:p>
            <a:pPr indent="-207009" lvl="0" marL="274320" rtl="0" algn="l">
              <a:lnSpc>
                <a:spcPct val="115000"/>
              </a:lnSpc>
              <a:spcBef>
                <a:spcPts val="0"/>
              </a:spcBef>
              <a:spcAft>
                <a:spcPts val="0"/>
              </a:spcAft>
              <a:buClr>
                <a:srgbClr val="0B5394"/>
              </a:buClr>
              <a:buSzPts val="1100"/>
              <a:buFont typeface="Lato"/>
              <a:buChar char="●"/>
            </a:pPr>
            <a:r>
              <a:rPr lang="en" sz="1100">
                <a:solidFill>
                  <a:srgbClr val="0B5394"/>
                </a:solidFill>
                <a:latin typeface="Lato"/>
                <a:ea typeface="Lato"/>
                <a:cs typeface="Lato"/>
                <a:sym typeface="Lato"/>
              </a:rPr>
              <a:t>Highlight drill downs/filters and add annotation/instructions</a:t>
            </a:r>
            <a:endParaRPr sz="1100">
              <a:solidFill>
                <a:srgbClr val="0B5394"/>
              </a:solidFill>
              <a:latin typeface="Lato"/>
              <a:ea typeface="Lato"/>
              <a:cs typeface="Lato"/>
              <a:sym typeface="Lato"/>
            </a:endParaRPr>
          </a:p>
          <a:p>
            <a:pPr indent="-207009" lvl="0" marL="274320" rtl="0" algn="l">
              <a:lnSpc>
                <a:spcPct val="115000"/>
              </a:lnSpc>
              <a:spcBef>
                <a:spcPts val="0"/>
              </a:spcBef>
              <a:spcAft>
                <a:spcPts val="0"/>
              </a:spcAft>
              <a:buClr>
                <a:srgbClr val="0B5394"/>
              </a:buClr>
              <a:buSzPts val="1100"/>
              <a:buFont typeface="Lato"/>
              <a:buChar char="●"/>
            </a:pPr>
            <a:r>
              <a:rPr lang="en" sz="1100">
                <a:solidFill>
                  <a:srgbClr val="0B5394"/>
                </a:solidFill>
                <a:latin typeface="Lato"/>
                <a:ea typeface="Lato"/>
                <a:cs typeface="Lato"/>
                <a:sym typeface="Lato"/>
              </a:rPr>
              <a:t>Redesign Where to Invest and How to Help sections to improve interpretation</a:t>
            </a:r>
            <a:endParaRPr sz="1100">
              <a:solidFill>
                <a:srgbClr val="0B5394"/>
              </a:solidFill>
              <a:latin typeface="Lato"/>
              <a:ea typeface="Lato"/>
              <a:cs typeface="Lato"/>
              <a:sym typeface="Lato"/>
            </a:endParaRPr>
          </a:p>
        </p:txBody>
      </p:sp>
      <p:sp>
        <p:nvSpPr>
          <p:cNvPr id="154" name="Google Shape;154;p16"/>
          <p:cNvSpPr/>
          <p:nvPr/>
        </p:nvSpPr>
        <p:spPr>
          <a:xfrm>
            <a:off x="3472326" y="4011495"/>
            <a:ext cx="4728300" cy="8043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flipH="1">
            <a:off x="1684710" y="4011504"/>
            <a:ext cx="2281200" cy="8034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rot="-5400000">
            <a:off x="3949550" y="3535951"/>
            <a:ext cx="804259" cy="1755346"/>
          </a:xfrm>
          <a:prstGeom prst="flowChartOffpageConnector">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831080" y="4011495"/>
            <a:ext cx="853500" cy="8028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831080" y="4011504"/>
            <a:ext cx="853500" cy="8034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W</a:t>
            </a:r>
            <a:endParaRPr b="1" sz="2600">
              <a:solidFill>
                <a:srgbClr val="FFFFFF"/>
              </a:solidFill>
              <a:latin typeface="Roboto"/>
              <a:ea typeface="Roboto"/>
              <a:cs typeface="Roboto"/>
              <a:sym typeface="Roboto"/>
            </a:endParaRPr>
          </a:p>
        </p:txBody>
      </p:sp>
      <p:sp>
        <p:nvSpPr>
          <p:cNvPr id="159" name="Google Shape;159;p16"/>
          <p:cNvSpPr/>
          <p:nvPr/>
        </p:nvSpPr>
        <p:spPr>
          <a:xfrm>
            <a:off x="5236676" y="4012616"/>
            <a:ext cx="2955000" cy="803100"/>
          </a:xfrm>
          <a:prstGeom prst="rect">
            <a:avLst/>
          </a:prstGeom>
          <a:noFill/>
          <a:ln>
            <a:noFill/>
          </a:ln>
        </p:spPr>
        <p:txBody>
          <a:bodyPr anchorCtr="0" anchor="ctr" bIns="91425" lIns="0" spcFirstLastPara="1" rIns="0" wrap="square" tIns="91425">
            <a:noAutofit/>
          </a:bodyPr>
          <a:lstStyle/>
          <a:p>
            <a:pPr indent="-207009" lvl="0" marL="274320" rtl="0" algn="l">
              <a:lnSpc>
                <a:spcPct val="115000"/>
              </a:lnSpc>
              <a:spcBef>
                <a:spcPts val="0"/>
              </a:spcBef>
              <a:spcAft>
                <a:spcPts val="0"/>
              </a:spcAft>
              <a:buClr>
                <a:srgbClr val="0B5394"/>
              </a:buClr>
              <a:buSzPts val="1100"/>
              <a:buFont typeface="Lato"/>
              <a:buChar char="●"/>
            </a:pPr>
            <a:r>
              <a:rPr lang="en" sz="1100">
                <a:solidFill>
                  <a:srgbClr val="0B5394"/>
                </a:solidFill>
                <a:latin typeface="Lato"/>
                <a:ea typeface="Lato"/>
                <a:cs typeface="Lato"/>
                <a:sym typeface="Lato"/>
              </a:rPr>
              <a:t>N/A</a:t>
            </a:r>
            <a:endParaRPr sz="1100">
              <a:solidFill>
                <a:srgbClr val="0B5394"/>
              </a:solidFill>
              <a:latin typeface="Lato"/>
              <a:ea typeface="Lato"/>
              <a:cs typeface="Lato"/>
              <a:sym typeface="Lato"/>
            </a:endParaRPr>
          </a:p>
        </p:txBody>
      </p:sp>
      <p:sp>
        <p:nvSpPr>
          <p:cNvPr id="160" name="Google Shape;160;p16"/>
          <p:cNvSpPr/>
          <p:nvPr/>
        </p:nvSpPr>
        <p:spPr>
          <a:xfrm>
            <a:off x="3472326" y="1544207"/>
            <a:ext cx="4728300" cy="8043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flipH="1">
            <a:off x="1684710" y="1544216"/>
            <a:ext cx="2281200" cy="8034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831080" y="1544207"/>
            <a:ext cx="853500" cy="8028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831080" y="1544216"/>
            <a:ext cx="853500" cy="8034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M</a:t>
            </a:r>
            <a:endParaRPr b="1" sz="2600">
              <a:solidFill>
                <a:srgbClr val="FFFFFF"/>
              </a:solidFill>
              <a:latin typeface="Roboto"/>
              <a:ea typeface="Roboto"/>
              <a:cs typeface="Roboto"/>
              <a:sym typeface="Roboto"/>
            </a:endParaRPr>
          </a:p>
        </p:txBody>
      </p:sp>
      <p:sp>
        <p:nvSpPr>
          <p:cNvPr id="164" name="Google Shape;164;p16"/>
          <p:cNvSpPr/>
          <p:nvPr/>
        </p:nvSpPr>
        <p:spPr>
          <a:xfrm>
            <a:off x="5236676" y="1544225"/>
            <a:ext cx="2955000" cy="803100"/>
          </a:xfrm>
          <a:prstGeom prst="rect">
            <a:avLst/>
          </a:prstGeom>
          <a:noFill/>
          <a:ln>
            <a:noFill/>
          </a:ln>
        </p:spPr>
        <p:txBody>
          <a:bodyPr anchorCtr="0" anchor="ctr" bIns="91425" lIns="0" spcFirstLastPara="1" rIns="0" wrap="square" tIns="91425">
            <a:noAutofit/>
          </a:bodyPr>
          <a:lstStyle/>
          <a:p>
            <a:pPr indent="-207009" lvl="0" marL="274320" rtl="0" algn="l">
              <a:lnSpc>
                <a:spcPct val="115000"/>
              </a:lnSpc>
              <a:spcBef>
                <a:spcPts val="0"/>
              </a:spcBef>
              <a:spcAft>
                <a:spcPts val="0"/>
              </a:spcAft>
              <a:buClr>
                <a:srgbClr val="0B5394"/>
              </a:buClr>
              <a:buSzPts val="1100"/>
              <a:buFont typeface="Lato"/>
              <a:buChar char="●"/>
            </a:pPr>
            <a:r>
              <a:rPr lang="en" sz="1100">
                <a:solidFill>
                  <a:srgbClr val="0B5394"/>
                </a:solidFill>
                <a:latin typeface="Lato"/>
                <a:ea typeface="Lato"/>
                <a:cs typeface="Lato"/>
                <a:sym typeface="Lato"/>
              </a:rPr>
              <a:t>Distill key messages, simplify terminology</a:t>
            </a:r>
            <a:endParaRPr sz="1100">
              <a:solidFill>
                <a:srgbClr val="0B5394"/>
              </a:solidFill>
              <a:latin typeface="Lato"/>
              <a:ea typeface="Lato"/>
              <a:cs typeface="Lato"/>
              <a:sym typeface="Lato"/>
            </a:endParaRPr>
          </a:p>
          <a:p>
            <a:pPr indent="-207009" lvl="0" marL="274320" rtl="0" algn="l">
              <a:lnSpc>
                <a:spcPct val="115000"/>
              </a:lnSpc>
              <a:spcBef>
                <a:spcPts val="0"/>
              </a:spcBef>
              <a:spcAft>
                <a:spcPts val="0"/>
              </a:spcAft>
              <a:buClr>
                <a:srgbClr val="0B5394"/>
              </a:buClr>
              <a:buSzPts val="1100"/>
              <a:buFont typeface="Lato"/>
              <a:buChar char="●"/>
            </a:pPr>
            <a:r>
              <a:rPr lang="en" sz="1100">
                <a:solidFill>
                  <a:srgbClr val="0B5394"/>
                </a:solidFill>
                <a:latin typeface="Lato"/>
                <a:ea typeface="Lato"/>
                <a:cs typeface="Lato"/>
                <a:sym typeface="Lato"/>
              </a:rPr>
              <a:t>Change caption box navigation</a:t>
            </a:r>
            <a:endParaRPr sz="1100">
              <a:solidFill>
                <a:srgbClr val="0B5394"/>
              </a:solidFill>
              <a:latin typeface="Lato"/>
              <a:ea typeface="Lato"/>
              <a:cs typeface="Lato"/>
              <a:sym typeface="Lato"/>
            </a:endParaRPr>
          </a:p>
          <a:p>
            <a:pPr indent="-207009" lvl="0" marL="274320" rtl="0" algn="l">
              <a:lnSpc>
                <a:spcPct val="115000"/>
              </a:lnSpc>
              <a:spcBef>
                <a:spcPts val="0"/>
              </a:spcBef>
              <a:spcAft>
                <a:spcPts val="0"/>
              </a:spcAft>
              <a:buClr>
                <a:srgbClr val="0B5394"/>
              </a:buClr>
              <a:buSzPts val="1100"/>
              <a:buFont typeface="Lato"/>
              <a:buChar char="●"/>
            </a:pPr>
            <a:r>
              <a:rPr lang="en" sz="1100">
                <a:solidFill>
                  <a:srgbClr val="0B5394"/>
                </a:solidFill>
                <a:latin typeface="Lato"/>
                <a:ea typeface="Lato"/>
                <a:cs typeface="Lato"/>
                <a:sym typeface="Lato"/>
              </a:rPr>
              <a:t>Reduce details and # of visuals</a:t>
            </a:r>
            <a:endParaRPr sz="1100">
              <a:solidFill>
                <a:srgbClr val="0B5394"/>
              </a:solidFill>
              <a:latin typeface="Lato"/>
              <a:ea typeface="Lato"/>
              <a:cs typeface="Lato"/>
              <a:sym typeface="Lato"/>
            </a:endParaRPr>
          </a:p>
        </p:txBody>
      </p:sp>
      <p:sp>
        <p:nvSpPr>
          <p:cNvPr id="165" name="Google Shape;165;p16"/>
          <p:cNvSpPr/>
          <p:nvPr/>
        </p:nvSpPr>
        <p:spPr>
          <a:xfrm rot="-5400000">
            <a:off x="3949550" y="1068664"/>
            <a:ext cx="804259" cy="1755346"/>
          </a:xfrm>
          <a:prstGeom prst="flowChartOffpageConnector">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1758300" y="3259801"/>
            <a:ext cx="3113400" cy="628200"/>
          </a:xfrm>
          <a:prstGeom prst="rect">
            <a:avLst/>
          </a:prstGeom>
          <a:noFill/>
          <a:ln>
            <a:noFill/>
          </a:ln>
        </p:spPr>
        <p:txBody>
          <a:bodyPr anchorCtr="0" anchor="ctr" bIns="0" lIns="0" spcFirstLastPara="1" rIns="0" wrap="square" tIns="0">
            <a:noAutofit/>
          </a:bodyPr>
          <a:lstStyle/>
          <a:p>
            <a:pPr indent="-207009" lvl="0" marL="274320" rtl="0" algn="l">
              <a:lnSpc>
                <a:spcPct val="115000"/>
              </a:lnSpc>
              <a:spcBef>
                <a:spcPts val="0"/>
              </a:spcBef>
              <a:spcAft>
                <a:spcPts val="0"/>
              </a:spcAft>
              <a:buClr>
                <a:schemeClr val="lt1"/>
              </a:buClr>
              <a:buSzPts val="1100"/>
              <a:buFont typeface="Lato"/>
              <a:buChar char="●"/>
            </a:pPr>
            <a:r>
              <a:rPr b="1" lang="en" sz="1100">
                <a:solidFill>
                  <a:schemeClr val="lt1"/>
                </a:solidFill>
                <a:latin typeface="Lato"/>
                <a:ea typeface="Lato"/>
                <a:cs typeface="Lato"/>
                <a:sym typeface="Lato"/>
              </a:rPr>
              <a:t>Performance </a:t>
            </a:r>
            <a:r>
              <a:rPr lang="en" sz="1100">
                <a:solidFill>
                  <a:schemeClr val="lt1"/>
                </a:solidFill>
                <a:latin typeface="Lato"/>
                <a:ea typeface="Lato"/>
                <a:cs typeface="Lato"/>
                <a:sym typeface="Lato"/>
              </a:rPr>
              <a:t> - visuals and headlines cut off </a:t>
            </a:r>
            <a:endParaRPr sz="1100">
              <a:solidFill>
                <a:schemeClr val="lt1"/>
              </a:solidFill>
              <a:latin typeface="Lato"/>
              <a:ea typeface="Lato"/>
              <a:cs typeface="Lato"/>
              <a:sym typeface="Lato"/>
            </a:endParaRPr>
          </a:p>
          <a:p>
            <a:pPr indent="-207009" lvl="0" marL="274320" rtl="0" algn="l">
              <a:lnSpc>
                <a:spcPct val="115000"/>
              </a:lnSpc>
              <a:spcBef>
                <a:spcPts val="0"/>
              </a:spcBef>
              <a:spcAft>
                <a:spcPts val="0"/>
              </a:spcAft>
              <a:buClr>
                <a:schemeClr val="lt1"/>
              </a:buClr>
              <a:buSzPts val="1100"/>
              <a:buFont typeface="Lato"/>
              <a:buChar char="●"/>
            </a:pPr>
            <a:r>
              <a:rPr b="1" lang="en" sz="1100">
                <a:solidFill>
                  <a:srgbClr val="FFFFFF"/>
                </a:solidFill>
                <a:latin typeface="Lato"/>
                <a:ea typeface="Lato"/>
                <a:cs typeface="Lato"/>
                <a:sym typeface="Lato"/>
              </a:rPr>
              <a:t>Storytelling </a:t>
            </a:r>
            <a:r>
              <a:rPr lang="en" sz="1100">
                <a:solidFill>
                  <a:srgbClr val="FFFFFF"/>
                </a:solidFill>
                <a:latin typeface="Lato"/>
                <a:ea typeface="Lato"/>
                <a:cs typeface="Lato"/>
                <a:sym typeface="Lato"/>
              </a:rPr>
              <a:t>- missing real people pictures</a:t>
            </a:r>
            <a:endParaRPr sz="1100">
              <a:solidFill>
                <a:srgbClr val="FFFFFF"/>
              </a:solidFill>
              <a:latin typeface="Lato"/>
              <a:ea typeface="Lato"/>
              <a:cs typeface="Lato"/>
              <a:sym typeface="Lato"/>
            </a:endParaRPr>
          </a:p>
        </p:txBody>
      </p:sp>
      <p:sp>
        <p:nvSpPr>
          <p:cNvPr id="167" name="Google Shape;167;p16"/>
          <p:cNvSpPr/>
          <p:nvPr/>
        </p:nvSpPr>
        <p:spPr>
          <a:xfrm>
            <a:off x="1758300" y="2430031"/>
            <a:ext cx="3113400" cy="628200"/>
          </a:xfrm>
          <a:prstGeom prst="rect">
            <a:avLst/>
          </a:prstGeom>
          <a:noFill/>
          <a:ln>
            <a:noFill/>
          </a:ln>
        </p:spPr>
        <p:txBody>
          <a:bodyPr anchorCtr="0" anchor="ctr" bIns="0" lIns="0" spcFirstLastPara="1" rIns="0" wrap="square" tIns="0">
            <a:noAutofit/>
          </a:bodyPr>
          <a:lstStyle/>
          <a:p>
            <a:pPr indent="-207009" lvl="0" marL="274320" rtl="0" algn="l">
              <a:lnSpc>
                <a:spcPct val="115000"/>
              </a:lnSpc>
              <a:spcBef>
                <a:spcPts val="0"/>
              </a:spcBef>
              <a:spcAft>
                <a:spcPts val="0"/>
              </a:spcAft>
              <a:buClr>
                <a:schemeClr val="lt1"/>
              </a:buClr>
              <a:buSzPts val="1100"/>
              <a:buFont typeface="Lato"/>
              <a:buChar char="●"/>
            </a:pPr>
            <a:r>
              <a:rPr b="1" lang="en" sz="1100">
                <a:solidFill>
                  <a:schemeClr val="lt1"/>
                </a:solidFill>
                <a:latin typeface="Lato"/>
                <a:ea typeface="Lato"/>
                <a:cs typeface="Lato"/>
                <a:sym typeface="Lato"/>
              </a:rPr>
              <a:t>Interactivity</a:t>
            </a:r>
            <a:r>
              <a:rPr lang="en" sz="1100">
                <a:solidFill>
                  <a:schemeClr val="lt1"/>
                </a:solidFill>
                <a:latin typeface="Lato"/>
                <a:ea typeface="Lato"/>
                <a:cs typeface="Lato"/>
                <a:sym typeface="Lato"/>
              </a:rPr>
              <a:t> - drill downs/ filters not visible</a:t>
            </a:r>
            <a:endParaRPr sz="1100">
              <a:solidFill>
                <a:schemeClr val="lt1"/>
              </a:solidFill>
              <a:latin typeface="Lato"/>
              <a:ea typeface="Lato"/>
              <a:cs typeface="Lato"/>
              <a:sym typeface="Lato"/>
            </a:endParaRPr>
          </a:p>
          <a:p>
            <a:pPr indent="-207009" lvl="0" marL="274320" rtl="0" algn="l">
              <a:lnSpc>
                <a:spcPct val="115000"/>
              </a:lnSpc>
              <a:spcBef>
                <a:spcPts val="0"/>
              </a:spcBef>
              <a:spcAft>
                <a:spcPts val="0"/>
              </a:spcAft>
              <a:buClr>
                <a:schemeClr val="lt1"/>
              </a:buClr>
              <a:buSzPts val="1100"/>
              <a:buFont typeface="Lato"/>
              <a:buChar char="●"/>
            </a:pPr>
            <a:r>
              <a:rPr b="1" lang="en" sz="1100">
                <a:solidFill>
                  <a:schemeClr val="lt1"/>
                </a:solidFill>
                <a:latin typeface="Lato"/>
                <a:ea typeface="Lato"/>
                <a:cs typeface="Lato"/>
                <a:sym typeface="Lato"/>
              </a:rPr>
              <a:t>Design &amp; interpretation </a:t>
            </a:r>
            <a:r>
              <a:rPr lang="en" sz="1100">
                <a:solidFill>
                  <a:schemeClr val="lt1"/>
                </a:solidFill>
                <a:latin typeface="Lato"/>
                <a:ea typeface="Lato"/>
                <a:cs typeface="Lato"/>
                <a:sym typeface="Lato"/>
              </a:rPr>
              <a:t> - data encodings and function of user input fields unclear</a:t>
            </a:r>
            <a:endParaRPr sz="1100">
              <a:solidFill>
                <a:schemeClr val="lt1"/>
              </a:solidFill>
              <a:latin typeface="Lato"/>
              <a:ea typeface="Lato"/>
              <a:cs typeface="Lato"/>
              <a:sym typeface="Lato"/>
            </a:endParaRPr>
          </a:p>
        </p:txBody>
      </p:sp>
      <p:sp>
        <p:nvSpPr>
          <p:cNvPr id="168" name="Google Shape;168;p16"/>
          <p:cNvSpPr/>
          <p:nvPr/>
        </p:nvSpPr>
        <p:spPr>
          <a:xfrm>
            <a:off x="1758300" y="4100046"/>
            <a:ext cx="3113400" cy="628200"/>
          </a:xfrm>
          <a:prstGeom prst="rect">
            <a:avLst/>
          </a:prstGeom>
          <a:noFill/>
          <a:ln>
            <a:noFill/>
          </a:ln>
        </p:spPr>
        <p:txBody>
          <a:bodyPr anchorCtr="0" anchor="ctr" bIns="0" lIns="0" spcFirstLastPara="1" rIns="0" wrap="square" tIns="0">
            <a:noAutofit/>
          </a:bodyPr>
          <a:lstStyle/>
          <a:p>
            <a:pPr indent="-207009" lvl="0" marL="274320" rtl="0" algn="l">
              <a:lnSpc>
                <a:spcPct val="115000"/>
              </a:lnSpc>
              <a:spcBef>
                <a:spcPts val="0"/>
              </a:spcBef>
              <a:spcAft>
                <a:spcPts val="0"/>
              </a:spcAft>
              <a:buClr>
                <a:schemeClr val="lt1"/>
              </a:buClr>
              <a:buSzPts val="1100"/>
              <a:buFont typeface="Lato"/>
              <a:buChar char="●"/>
            </a:pPr>
            <a:r>
              <a:rPr b="1" lang="en" sz="1100">
                <a:solidFill>
                  <a:schemeClr val="lt1"/>
                </a:solidFill>
                <a:latin typeface="Lato"/>
                <a:ea typeface="Lato"/>
                <a:cs typeface="Lato"/>
                <a:sym typeface="Lato"/>
              </a:rPr>
              <a:t>Performance </a:t>
            </a:r>
            <a:r>
              <a:rPr lang="en" sz="1100">
                <a:solidFill>
                  <a:schemeClr val="lt1"/>
                </a:solidFill>
                <a:latin typeface="Lato"/>
                <a:ea typeface="Lato"/>
                <a:cs typeface="Lato"/>
                <a:sym typeface="Lato"/>
              </a:rPr>
              <a:t>- Tableau public link slow to load</a:t>
            </a:r>
            <a:endParaRPr sz="1100">
              <a:solidFill>
                <a:srgbClr val="FFFFFF"/>
              </a:solidFill>
              <a:latin typeface="Lato"/>
              <a:ea typeface="Lato"/>
              <a:cs typeface="Lato"/>
              <a:sym typeface="Lato"/>
            </a:endParaRPr>
          </a:p>
        </p:txBody>
      </p:sp>
      <p:sp>
        <p:nvSpPr>
          <p:cNvPr id="169" name="Google Shape;169;p16"/>
          <p:cNvSpPr/>
          <p:nvPr/>
        </p:nvSpPr>
        <p:spPr>
          <a:xfrm>
            <a:off x="1758300" y="1600250"/>
            <a:ext cx="3113400" cy="628200"/>
          </a:xfrm>
          <a:prstGeom prst="rect">
            <a:avLst/>
          </a:prstGeom>
          <a:noFill/>
          <a:ln>
            <a:noFill/>
          </a:ln>
        </p:spPr>
        <p:txBody>
          <a:bodyPr anchorCtr="0" anchor="ctr" bIns="0" lIns="0" spcFirstLastPara="1" rIns="0" wrap="square" tIns="0">
            <a:noAutofit/>
          </a:bodyPr>
          <a:lstStyle/>
          <a:p>
            <a:pPr indent="-207009" lvl="0" marL="274320" marR="0" rtl="0" algn="l">
              <a:lnSpc>
                <a:spcPct val="115000"/>
              </a:lnSpc>
              <a:spcBef>
                <a:spcPts val="0"/>
              </a:spcBef>
              <a:spcAft>
                <a:spcPts val="0"/>
              </a:spcAft>
              <a:buClr>
                <a:srgbClr val="FFFFFF"/>
              </a:buClr>
              <a:buSzPts val="1100"/>
              <a:buFont typeface="Lato"/>
              <a:buChar char="●"/>
            </a:pPr>
            <a:r>
              <a:rPr b="1" lang="en" sz="1100">
                <a:solidFill>
                  <a:srgbClr val="FFFFFF"/>
                </a:solidFill>
                <a:latin typeface="Lato"/>
                <a:ea typeface="Lato"/>
                <a:cs typeface="Lato"/>
                <a:sym typeface="Lato"/>
              </a:rPr>
              <a:t>S</a:t>
            </a:r>
            <a:r>
              <a:rPr b="1" lang="en" sz="1100">
                <a:solidFill>
                  <a:srgbClr val="FFFFFF"/>
                </a:solidFill>
                <a:latin typeface="Lato"/>
                <a:ea typeface="Lato"/>
                <a:cs typeface="Lato"/>
                <a:sym typeface="Lato"/>
              </a:rPr>
              <a:t>torytelling </a:t>
            </a:r>
            <a:r>
              <a:rPr lang="en" sz="1100">
                <a:solidFill>
                  <a:srgbClr val="FFFFFF"/>
                </a:solidFill>
                <a:latin typeface="Lato"/>
                <a:ea typeface="Lato"/>
                <a:cs typeface="Lato"/>
                <a:sym typeface="Lato"/>
              </a:rPr>
              <a:t>- story lost in details, terminology</a:t>
            </a:r>
            <a:endParaRPr sz="1100">
              <a:solidFill>
                <a:srgbClr val="FFFFFF"/>
              </a:solidFill>
              <a:latin typeface="Lato"/>
              <a:ea typeface="Lato"/>
              <a:cs typeface="Lato"/>
              <a:sym typeface="Lato"/>
            </a:endParaRPr>
          </a:p>
          <a:p>
            <a:pPr indent="-207009" lvl="0" marL="274320" marR="0" rtl="0" algn="l">
              <a:lnSpc>
                <a:spcPct val="115000"/>
              </a:lnSpc>
              <a:spcBef>
                <a:spcPts val="0"/>
              </a:spcBef>
              <a:spcAft>
                <a:spcPts val="0"/>
              </a:spcAft>
              <a:buClr>
                <a:srgbClr val="FFFFFF"/>
              </a:buClr>
              <a:buSzPts val="1100"/>
              <a:buFont typeface="Lato"/>
              <a:buChar char="●"/>
            </a:pPr>
            <a:r>
              <a:rPr b="1" lang="en" sz="1100">
                <a:solidFill>
                  <a:srgbClr val="FFFFFF"/>
                </a:solidFill>
                <a:latin typeface="Lato"/>
                <a:ea typeface="Lato"/>
                <a:cs typeface="Lato"/>
                <a:sym typeface="Lato"/>
              </a:rPr>
              <a:t>N</a:t>
            </a:r>
            <a:r>
              <a:rPr b="1" lang="en" sz="1100">
                <a:solidFill>
                  <a:srgbClr val="FFFFFF"/>
                </a:solidFill>
                <a:latin typeface="Lato"/>
                <a:ea typeface="Lato"/>
                <a:cs typeface="Lato"/>
                <a:sym typeface="Lato"/>
              </a:rPr>
              <a:t>avigation</a:t>
            </a:r>
            <a:r>
              <a:rPr lang="en" sz="1100">
                <a:solidFill>
                  <a:srgbClr val="FFFFFF"/>
                </a:solidFill>
                <a:latin typeface="Lato"/>
                <a:ea typeface="Lato"/>
                <a:cs typeface="Lato"/>
                <a:sym typeface="Lato"/>
              </a:rPr>
              <a:t> - story point navigation confusing</a:t>
            </a:r>
            <a:endParaRPr sz="1100">
              <a:solidFill>
                <a:srgbClr val="FFFFFF"/>
              </a:solidFill>
              <a:latin typeface="Lato"/>
              <a:ea typeface="Lato"/>
              <a:cs typeface="Lato"/>
              <a:sym typeface="Lato"/>
            </a:endParaRPr>
          </a:p>
          <a:p>
            <a:pPr indent="-207009" lvl="0" marL="274320" marR="0" rtl="0" algn="l">
              <a:lnSpc>
                <a:spcPct val="115000"/>
              </a:lnSpc>
              <a:spcBef>
                <a:spcPts val="0"/>
              </a:spcBef>
              <a:spcAft>
                <a:spcPts val="0"/>
              </a:spcAft>
              <a:buClr>
                <a:srgbClr val="FFFFFF"/>
              </a:buClr>
              <a:buSzPts val="1100"/>
              <a:buFont typeface="Lato"/>
              <a:buChar char="●"/>
            </a:pPr>
            <a:r>
              <a:rPr b="1" lang="en" sz="1100">
                <a:solidFill>
                  <a:srgbClr val="FFFFFF"/>
                </a:solidFill>
                <a:latin typeface="Lato"/>
                <a:ea typeface="Lato"/>
                <a:cs typeface="Lato"/>
                <a:sym typeface="Lato"/>
              </a:rPr>
              <a:t>Complexity</a:t>
            </a:r>
            <a:r>
              <a:rPr lang="en" sz="1100">
                <a:solidFill>
                  <a:srgbClr val="FFFFFF"/>
                </a:solidFill>
                <a:latin typeface="Lato"/>
                <a:ea typeface="Lato"/>
                <a:cs typeface="Lato"/>
                <a:sym typeface="Lato"/>
              </a:rPr>
              <a:t> - too much details, too many tabs</a:t>
            </a:r>
            <a:endParaRPr sz="1100">
              <a:solidFill>
                <a:srgbClr val="FFFFFF"/>
              </a:solidFill>
              <a:latin typeface="Lato"/>
              <a:ea typeface="Lato"/>
              <a:cs typeface="Lato"/>
              <a:sym typeface="Lato"/>
            </a:endParaRPr>
          </a:p>
        </p:txBody>
      </p:sp>
      <p:sp>
        <p:nvSpPr>
          <p:cNvPr id="170" name="Google Shape;170;p16"/>
          <p:cNvSpPr txBox="1"/>
          <p:nvPr/>
        </p:nvSpPr>
        <p:spPr>
          <a:xfrm>
            <a:off x="1684700" y="1158875"/>
            <a:ext cx="31869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B5394"/>
                </a:solidFill>
                <a:latin typeface="Lato"/>
                <a:ea typeface="Lato"/>
                <a:cs typeface="Lato"/>
                <a:sym typeface="Lato"/>
              </a:rPr>
              <a:t>Problem</a:t>
            </a:r>
            <a:endParaRPr b="1">
              <a:solidFill>
                <a:srgbClr val="0B5394"/>
              </a:solidFill>
              <a:latin typeface="Lato"/>
              <a:ea typeface="Lato"/>
              <a:cs typeface="Lato"/>
              <a:sym typeface="Lato"/>
            </a:endParaRPr>
          </a:p>
        </p:txBody>
      </p:sp>
      <p:sp>
        <p:nvSpPr>
          <p:cNvPr id="171" name="Google Shape;171;p16"/>
          <p:cNvSpPr txBox="1"/>
          <p:nvPr/>
        </p:nvSpPr>
        <p:spPr>
          <a:xfrm>
            <a:off x="4885100" y="1158875"/>
            <a:ext cx="33066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B5394"/>
                </a:solidFill>
                <a:latin typeface="Lato"/>
                <a:ea typeface="Lato"/>
                <a:cs typeface="Lato"/>
                <a:sym typeface="Lato"/>
              </a:rPr>
              <a:t>Solution</a:t>
            </a:r>
            <a:endParaRPr b="1">
              <a:solidFill>
                <a:srgbClr val="0B5394"/>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Website 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82" name="Google Shape;182;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I-Wae - </a:t>
            </a:r>
            <a:r>
              <a:rPr lang="en"/>
              <a:t>Overview + Very high level MoSCoW areas</a:t>
            </a:r>
            <a:endParaRPr/>
          </a:p>
          <a:p>
            <a:pPr indent="0" lvl="0" marL="0" rtl="0" algn="l">
              <a:spcBef>
                <a:spcPts val="1600"/>
              </a:spcBef>
              <a:spcAft>
                <a:spcPts val="0"/>
              </a:spcAft>
              <a:buNone/>
            </a:pPr>
            <a:r>
              <a:rPr lang="en"/>
              <a:t>Adara: Story - pre-testing iteration (Fecal sludge) → Point out detailed MoSCoW items</a:t>
            </a:r>
            <a:endParaRPr/>
          </a:p>
          <a:p>
            <a:pPr indent="0" lvl="0" marL="0" rtl="0" algn="l">
              <a:spcBef>
                <a:spcPts val="1600"/>
              </a:spcBef>
              <a:spcAft>
                <a:spcPts val="0"/>
              </a:spcAft>
              <a:buNone/>
            </a:pPr>
            <a:r>
              <a:rPr lang="en"/>
              <a:t>Chloe - Story - post-testing iteration (Fecal)</a:t>
            </a:r>
            <a:endParaRPr/>
          </a:p>
          <a:p>
            <a:pPr indent="0" lvl="0" marL="0" rtl="0" algn="l">
              <a:spcBef>
                <a:spcPts val="1600"/>
              </a:spcBef>
              <a:spcAft>
                <a:spcPts val="0"/>
              </a:spcAft>
              <a:buNone/>
            </a:pPr>
            <a:r>
              <a:rPr lang="en"/>
              <a:t>Elle - How to help</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490050" y="558050"/>
            <a:ext cx="8163900" cy="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Internal notes: </a:t>
            </a:r>
            <a:r>
              <a:rPr lang="en" sz="2000"/>
              <a:t>Pre-testing issues (Adara) - Fecal sludge/safe sanitation (1 of 2)</a:t>
            </a:r>
            <a:endParaRPr sz="2000"/>
          </a:p>
        </p:txBody>
      </p:sp>
      <p:sp>
        <p:nvSpPr>
          <p:cNvPr id="188" name="Google Shape;188;p19"/>
          <p:cNvSpPr txBox="1"/>
          <p:nvPr>
            <p:ph idx="1" type="body"/>
          </p:nvPr>
        </p:nvSpPr>
        <p:spPr>
          <a:xfrm>
            <a:off x="168450" y="1328775"/>
            <a:ext cx="8375400" cy="3287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400" u="sng">
                <a:solidFill>
                  <a:srgbClr val="000000"/>
                </a:solidFill>
                <a:latin typeface="Arial"/>
                <a:ea typeface="Arial"/>
                <a:cs typeface="Arial"/>
                <a:sym typeface="Arial"/>
              </a:rPr>
              <a:t>This is the old website to show this is basis for user testing</a:t>
            </a:r>
            <a:endParaRPr b="1" sz="1400" u="sng">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Help reader understand concepts through consistent </a:t>
            </a:r>
            <a:r>
              <a:rPr lang="en" sz="1400">
                <a:solidFill>
                  <a:srgbClr val="000000"/>
                </a:solidFill>
                <a:latin typeface="Arial"/>
                <a:ea typeface="Arial"/>
                <a:cs typeface="Arial"/>
                <a:sym typeface="Arial"/>
              </a:rPr>
              <a:t>terminology</a:t>
            </a:r>
            <a:r>
              <a:rPr lang="en" sz="1400">
                <a:solidFill>
                  <a:srgbClr val="000000"/>
                </a:solidFill>
                <a:latin typeface="Arial"/>
                <a:ea typeface="Arial"/>
                <a:cs typeface="Arial"/>
                <a:sym typeface="Arial"/>
              </a:rPr>
              <a:t>: overview said pillars, after which we said story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defaulted to original name of field in data source, industry terms and </a:t>
            </a:r>
            <a:r>
              <a:rPr lang="en" sz="1400">
                <a:solidFill>
                  <a:srgbClr val="000000"/>
                </a:solidFill>
                <a:latin typeface="Arial"/>
                <a:ea typeface="Arial"/>
                <a:cs typeface="Arial"/>
                <a:sym typeface="Arial"/>
              </a:rPr>
              <a:t>unwieldy</a:t>
            </a:r>
            <a:r>
              <a:rPr lang="en" sz="1400">
                <a:solidFill>
                  <a:srgbClr val="000000"/>
                </a:solidFill>
                <a:latin typeface="Arial"/>
                <a:ea typeface="Arial"/>
                <a:cs typeface="Arial"/>
                <a:sym typeface="Arial"/>
              </a:rPr>
              <a:t> like fecal sludge, fixed point defecation, handwashing station</a:t>
            </a:r>
            <a:endParaRPr sz="1400">
              <a:solidFill>
                <a:srgbClr val="000000"/>
              </a:solidFill>
              <a:latin typeface="Arial"/>
              <a:ea typeface="Arial"/>
              <a:cs typeface="Arial"/>
              <a:sym typeface="Arial"/>
            </a:endParaRPr>
          </a:p>
          <a:p>
            <a:pPr indent="0" lvl="0" marL="457200" rtl="0" algn="l">
              <a:spcBef>
                <a:spcPts val="0"/>
              </a:spcBef>
              <a:spcAft>
                <a:spcPts val="0"/>
              </a:spcAft>
              <a:buNone/>
            </a:pPr>
            <a:r>
              <a:rPr b="1" lang="en" sz="1400" u="sng">
                <a:solidFill>
                  <a:srgbClr val="000000"/>
                </a:solidFill>
                <a:latin typeface="Arial"/>
                <a:ea typeface="Arial"/>
                <a:cs typeface="Arial"/>
                <a:sym typeface="Arial"/>
              </a:rPr>
              <a:t>Storytelling: wordiness and confusing terms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Slow load speed user attention, adds to confusing when disjointed images or words load first</a:t>
            </a:r>
            <a:endParaRPr sz="1400">
              <a:solidFill>
                <a:srgbClr val="000000"/>
              </a:solidFill>
              <a:latin typeface="Arial"/>
              <a:ea typeface="Arial"/>
              <a:cs typeface="Arial"/>
              <a:sym typeface="Arial"/>
            </a:endParaRPr>
          </a:p>
          <a:p>
            <a:pPr indent="0" lvl="0" marL="457200" rtl="0" algn="l">
              <a:spcBef>
                <a:spcPts val="0"/>
              </a:spcBef>
              <a:spcAft>
                <a:spcPts val="0"/>
              </a:spcAft>
              <a:buNone/>
            </a:pPr>
            <a:r>
              <a:rPr b="1" lang="en" sz="1400" u="sng">
                <a:solidFill>
                  <a:srgbClr val="000000"/>
                </a:solidFill>
                <a:latin typeface="Arial"/>
                <a:ea typeface="Arial"/>
                <a:cs typeface="Arial"/>
                <a:sym typeface="Arial"/>
              </a:rPr>
              <a:t>Improve navigation</a:t>
            </a:r>
            <a:endParaRPr b="1" sz="1400" u="sng">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Prompt audience to navigate a new platform: overwhelming to see a lot of text in grey box, not </a:t>
            </a:r>
            <a:r>
              <a:rPr lang="en" sz="1400">
                <a:solidFill>
                  <a:srgbClr val="000000"/>
                </a:solidFill>
                <a:latin typeface="Arial"/>
                <a:ea typeface="Arial"/>
                <a:cs typeface="Arial"/>
                <a:sym typeface="Arial"/>
              </a:rPr>
              <a:t>intuitive</a:t>
            </a:r>
            <a:r>
              <a:rPr lang="en" sz="1400">
                <a:solidFill>
                  <a:srgbClr val="000000"/>
                </a:solidFill>
                <a:latin typeface="Arial"/>
                <a:ea typeface="Arial"/>
                <a:cs typeface="Arial"/>
                <a:sym typeface="Arial"/>
              </a:rPr>
              <a:t> to user that they should click on the next grey box to advance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Some pillars had 5 or 6 grey boxes, too long and not concise messaging</a:t>
            </a:r>
            <a:endParaRPr sz="14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613550" y="536250"/>
            <a:ext cx="8137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Internal notes: </a:t>
            </a:r>
            <a:r>
              <a:rPr lang="en" sz="2000"/>
              <a:t>Pre-testing issues (Adara) - Fecal sludge (2 of 2)</a:t>
            </a:r>
            <a:endParaRPr/>
          </a:p>
        </p:txBody>
      </p:sp>
      <p:sp>
        <p:nvSpPr>
          <p:cNvPr id="194" name="Google Shape;194;p20"/>
          <p:cNvSpPr txBox="1"/>
          <p:nvPr>
            <p:ph idx="1" type="body"/>
          </p:nvPr>
        </p:nvSpPr>
        <p:spPr>
          <a:xfrm>
            <a:off x="222350" y="1071450"/>
            <a:ext cx="8777400" cy="388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solidFill>
                  <a:srgbClr val="000000"/>
                </a:solidFill>
                <a:latin typeface="Arial"/>
                <a:ea typeface="Arial"/>
                <a:cs typeface="Arial"/>
                <a:sym typeface="Arial"/>
              </a:rPr>
              <a:t>Hard for user to </a:t>
            </a:r>
            <a:r>
              <a:rPr b="1" lang="en" sz="1400" u="sng">
                <a:solidFill>
                  <a:srgbClr val="000000"/>
                </a:solidFill>
                <a:latin typeface="Arial"/>
                <a:ea typeface="Arial"/>
                <a:cs typeface="Arial"/>
                <a:sym typeface="Arial"/>
              </a:rPr>
              <a:t>interpret</a:t>
            </a:r>
            <a:r>
              <a:rPr b="1" lang="en" sz="1400" u="sng">
                <a:solidFill>
                  <a:srgbClr val="000000"/>
                </a:solidFill>
                <a:latin typeface="Arial"/>
                <a:ea typeface="Arial"/>
                <a:cs typeface="Arial"/>
                <a:sym typeface="Arial"/>
              </a:rPr>
              <a:t> graphs</a:t>
            </a:r>
            <a:endParaRPr b="1" sz="1400" u="sng">
              <a:solidFill>
                <a:srgbClr val="000000"/>
              </a:solidFill>
              <a:latin typeface="Arial"/>
              <a:ea typeface="Arial"/>
              <a:cs typeface="Arial"/>
              <a:sym typeface="Arial"/>
            </a:endParaRPr>
          </a:p>
          <a:p>
            <a:pPr indent="-317500" lvl="0" marL="457200" rtl="0" algn="l">
              <a:lnSpc>
                <a:spcPct val="100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Not sure difference between top and bottom graphs since both are regions, no more details</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Inconsistent metric in one section: top is coverage, bottom is opposite of coverage, and switched to # of people</a:t>
            </a:r>
            <a:endParaRPr sz="1400">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Axis titles should be pithy and immediately understood</a:t>
            </a:r>
            <a:endParaRPr sz="1400">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1" lang="en" sz="1400" u="sng">
                <a:solidFill>
                  <a:srgbClr val="000000"/>
                </a:solidFill>
                <a:latin typeface="Arial"/>
                <a:ea typeface="Arial"/>
                <a:cs typeface="Arial"/>
                <a:sym typeface="Arial"/>
              </a:rPr>
              <a:t>Help user understand meanings:</a:t>
            </a:r>
            <a:endParaRPr b="1" sz="1400" u="sng">
              <a:solidFill>
                <a:srgbClr val="000000"/>
              </a:solidFill>
              <a:latin typeface="Arial"/>
              <a:ea typeface="Arial"/>
              <a:cs typeface="Arial"/>
              <a:sym typeface="Arial"/>
            </a:endParaRPr>
          </a:p>
          <a:p>
            <a:pPr indent="-317500" lvl="0" marL="457200" rtl="0" algn="l">
              <a:lnSpc>
                <a:spcPct val="100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GDP vs. cost relationship charts difficult to read and interpret; confused on differences between the 4 scatterplots</a:t>
            </a:r>
            <a:endParaRPr b="1" sz="1400" u="sng">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Tester needed help to understand what is ‘return on investment’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Hard to see which section is what we defined as ‘greatest return on investment’</a:t>
            </a:r>
            <a:endParaRPr sz="1400">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Show simple metrics where possible, do not divide into rural vs urban for coverage or cost and not show why. The bar charts divide capital and operation spending into rural and urban, so some hand calculation is needed. </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