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 Thin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Thin-bold.fntdata"/><Relationship Id="rId21" Type="http://schemas.openxmlformats.org/officeDocument/2006/relationships/font" Target="fonts/RobotoThin-regular.fntdata"/><Relationship Id="rId24" Type="http://schemas.openxmlformats.org/officeDocument/2006/relationships/font" Target="fonts/RobotoThin-boldItalic.fntdata"/><Relationship Id="rId23" Type="http://schemas.openxmlformats.org/officeDocument/2006/relationships/font" Target="fonts/RobotoThin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World_Health_Organization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12751539f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12751539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12751539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1275153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275153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275153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n 2015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World Health Organization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(WHO) estimated that "1 in 3 people, or 2.4 billion, are still without sanitation facilities" while 663 million people still lack access to safe and clean drinking water.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275153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275153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 of safe drinking-water is a key component of the campaign to eradicate Guinea worm. ā Sanitation prevents soil-transmitted helminth infections and schistosomiasis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09a02a3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f09a02a3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 of safe drinking-water is a key component of the campaign to eradicate Guinea worm. ā Sanitation prevents soil-transmitted helminth infections and schistosomiasis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2852e4c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2852e4c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1275153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1275153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275153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275153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“Almost every dollar invested in water and sanitation services yields a return of US$ 5 due to reduced health care costs for individuals and society, and greater productivity”</a:t>
            </a:r>
            <a:r>
              <a:rPr lang="en">
                <a:solidFill>
                  <a:schemeClr val="dk1"/>
                </a:solidFill>
                <a:highlight>
                  <a:srgbClr val="FCE5CD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solidFill>
                <a:schemeClr val="dk1"/>
              </a:solidFill>
              <a:highlight>
                <a:srgbClr val="FCE5C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aspects of a user-centered design processes are being used? What additional design methods would be helpful for this project?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100"/>
              <a:buChar char="-"/>
            </a:pPr>
            <a:r>
              <a:rPr lang="en" sz="1150">
                <a:highlight>
                  <a:srgbClr val="FFFFFF"/>
                </a:highlight>
              </a:rPr>
              <a:t>PPP: purchasing power parity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275153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275153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12751539f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12751539f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adaraliaao@ischool.berkeley.edu" TargetMode="External"/><Relationship Id="rId4" Type="http://schemas.openxmlformats.org/officeDocument/2006/relationships/hyperlink" Target="mailto:ecproust@berkeley.edu" TargetMode="External"/><Relationship Id="rId5" Type="http://schemas.openxmlformats.org/officeDocument/2006/relationships/hyperlink" Target="mailto:iniu@ischool.berkeley.edu" TargetMode="External"/><Relationship Id="rId6" Type="http://schemas.openxmlformats.org/officeDocument/2006/relationships/hyperlink" Target="mailto:yzwu@ischool.berkeley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98100" y="1317251"/>
            <a:ext cx="82221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W209 Midterm Presentation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WASH Project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100" y="2958550"/>
            <a:ext cx="8222100" cy="11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</a:t>
            </a:r>
            <a:r>
              <a:rPr lang="en"/>
              <a:t>I-Wae Niu, Chloe Wu, Adara Liao, Elle Proust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</a:t>
            </a:r>
            <a:endParaRPr/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599300" y="1403825"/>
            <a:ext cx="7973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Who: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3-5X </a:t>
            </a:r>
            <a:r>
              <a:rPr lang="en" sz="1600"/>
              <a:t>Donors/Effective Altruists (identified perhaps via slack)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team members present at each meeting - one to demo and one to record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What: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Exploration checking that the story is clear and easily conveyed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Designed to test whether visualizations are clear</a:t>
            </a:r>
            <a:endParaRPr sz="16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(example question which countries have the lowest rates of access to basic sanitation)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And whether the visualizations aid donation decisions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How: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20 minute video conference with a prototype of visualization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746975" y="1448975"/>
            <a:ext cx="5767800" cy="17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adaraliao@ischool.berkeley.edu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ecproust@berkeley.edu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iniu@ischool.berkeley.edu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yzwu@ischool.berkeley.edu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59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Project Objectives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946775" y="1128200"/>
            <a:ext cx="5062500" cy="1713900"/>
          </a:xfrm>
          <a:prstGeom prst="rect">
            <a:avLst/>
          </a:prstGeom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Why is WASH important?I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n 2015, 1 in 3 people were without sanitation facilities. I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n 2016, 1.9M deaths could have been prevented with adequate WASH.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2760" l="-1790" r="1789" t="-2760"/>
          <a:stretch/>
        </p:blipFill>
        <p:spPr>
          <a:xfrm>
            <a:off x="228309" y="2508899"/>
            <a:ext cx="3607677" cy="23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343012" y="1342350"/>
            <a:ext cx="33783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 interdependent core issues that UNICEF has identified as part of Sustainable Development Goal by 2030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4938300" y="3080225"/>
            <a:ext cx="3725100" cy="6078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 Goals of Dashboard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6800825" y="3926150"/>
            <a:ext cx="2388000" cy="9270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ool for NGOs to assess best ROI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097237" y="3926150"/>
            <a:ext cx="2481600" cy="9270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eneral information on WASH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9" name="Google Shape;99;p14"/>
          <p:cNvCxnSpPr>
            <a:stCxn id="96" idx="2"/>
            <a:endCxn id="97" idx="0"/>
          </p:cNvCxnSpPr>
          <p:nvPr/>
        </p:nvCxnSpPr>
        <p:spPr>
          <a:xfrm flipH="1" rot="-5400000">
            <a:off x="7278750" y="3210125"/>
            <a:ext cx="238200" cy="11940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4"/>
          <p:cNvCxnSpPr>
            <a:stCxn id="98" idx="0"/>
            <a:endCxn id="96" idx="2"/>
          </p:cNvCxnSpPr>
          <p:nvPr/>
        </p:nvCxnSpPr>
        <p:spPr>
          <a:xfrm rot="-5400000">
            <a:off x="5950337" y="3075650"/>
            <a:ext cx="238200" cy="14628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51850" y="57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25550" y="1283125"/>
            <a:ext cx="8308800" cy="3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Data from World Bank, covering 140 developing countries 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3175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Water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: Basic water source  within 30mins roundtrip; safely managed water supply (on-plot, continuous and safely managed)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Sanitation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: Fixed defecation point (elimination of open defecation point and promotes safe sanitation), safely managed treatment of fecal matter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Hygiene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: Handwashing - presence of handwashing station, water and soap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Costs to increase WASH coverage per person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, by country,  in 2015 and estimates  through 2030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Estimated  by multiplying the population to be covered by the cost per capita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Split by capital investment, capital maintenance and operations costs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651850" y="599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578550" y="1397000"/>
            <a:ext cx="76200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Who does project serve and what are questions?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Both"/>
            </a:pPr>
            <a:r>
              <a:rPr b="1" lang="en" sz="1600" u="sng">
                <a:solidFill>
                  <a:srgbClr val="000000"/>
                </a:solidFill>
              </a:rPr>
              <a:t>General Audience</a:t>
            </a:r>
            <a:endParaRPr b="1" sz="1600" u="sng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“What is coverage like globally”?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“Which regions and countries lack the basic water, sanitation and hygiene?</a:t>
            </a:r>
            <a:endParaRPr sz="1600">
              <a:solidFill>
                <a:srgbClr val="000000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Both"/>
            </a:pPr>
            <a:r>
              <a:rPr b="1" lang="en" sz="1600" u="sng">
                <a:solidFill>
                  <a:srgbClr val="000000"/>
                </a:solidFill>
              </a:rPr>
              <a:t>NGO</a:t>
            </a:r>
            <a:endParaRPr b="1" sz="1600" u="sng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“With my limited funds, where  can I maximize the impact of my money?”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“How much should budget should I plan for to build, operate and maintain improvements to WASH?”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263700" y="533400"/>
            <a:ext cx="8616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Visualization Roadmap</a:t>
            </a:r>
            <a:endParaRPr b="1" sz="280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19055" y="1469621"/>
            <a:ext cx="8853122" cy="3420220"/>
            <a:chOff x="14745" y="944775"/>
            <a:chExt cx="9044873" cy="3730200"/>
          </a:xfrm>
        </p:grpSpPr>
        <p:sp>
          <p:nvSpPr>
            <p:cNvPr id="119" name="Google Shape;119;p17"/>
            <p:cNvSpPr/>
            <p:nvPr/>
          </p:nvSpPr>
          <p:spPr>
            <a:xfrm>
              <a:off x="1214425" y="944775"/>
              <a:ext cx="1773000" cy="37302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182781" y="1051388"/>
              <a:ext cx="1809900" cy="89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492396" y="1038706"/>
              <a:ext cx="16236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</a:rPr>
                <a:t>What is WASH?</a:t>
              </a:r>
              <a:endParaRPr sz="2300">
                <a:solidFill>
                  <a:srgbClr val="FF9900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1236634" y="2005241"/>
              <a:ext cx="18192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General public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116647" y="944775"/>
              <a:ext cx="1773000" cy="3730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3081076" y="1051388"/>
              <a:ext cx="1809900" cy="88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3549800" y="1038700"/>
              <a:ext cx="16236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What’s </a:t>
              </a:r>
              <a:endParaRPr b="1" sz="2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the gap?</a:t>
              </a:r>
              <a:endParaRPr sz="2300">
                <a:solidFill>
                  <a:srgbClr val="666666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3144863" y="2005241"/>
              <a:ext cx="18192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General public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Gov’t/policy makers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NGOs/donors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5032316" y="944775"/>
              <a:ext cx="1773000" cy="37302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5010622" y="1051388"/>
              <a:ext cx="1809900" cy="893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531018" y="1038706"/>
              <a:ext cx="16236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Cost to solve?</a:t>
              </a:r>
              <a:endParaRPr sz="23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5053091" y="2005241"/>
              <a:ext cx="18192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Gov’t/policy makers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NGOs/donors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6945733" y="944775"/>
              <a:ext cx="1773000" cy="37302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6908917" y="1051388"/>
              <a:ext cx="1809900" cy="87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7436018" y="1038706"/>
              <a:ext cx="16236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How to invest?</a:t>
              </a:r>
              <a:endParaRPr sz="2300">
                <a:solidFill>
                  <a:srgbClr val="0B539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961309" y="2005241"/>
              <a:ext cx="18192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Gov’t/policy makers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NGOs/donors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137744" y="2005241"/>
              <a:ext cx="9972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Audience</a:t>
              </a:r>
              <a:endParaRPr b="1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7"/>
            <p:cNvSpPr txBox="1"/>
            <p:nvPr/>
          </p:nvSpPr>
          <p:spPr>
            <a:xfrm>
              <a:off x="137744" y="2729569"/>
              <a:ext cx="9972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  <a:endParaRPr b="1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14745" y="3720176"/>
              <a:ext cx="11202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Interaction</a:t>
              </a:r>
              <a:endParaRPr b="1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1236634" y="2729569"/>
              <a:ext cx="18192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WASH definition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Sub-pillar definitions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Background/context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3144863" y="2729569"/>
              <a:ext cx="18192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Coverage by pillar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No. people affected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Compare/rank at global, region &amp; country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5053091" y="2729569"/>
              <a:ext cx="18192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Cost to solve total WASH &amp; by pillar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Compare/rank at global, region &amp; country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961309" y="2729569"/>
              <a:ext cx="18192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No. people impacted per $X donated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Compare/rank at global, region &amp; country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1236634" y="3720169"/>
              <a:ext cx="18192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Relevant source links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144863" y="3720169"/>
              <a:ext cx="18192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Drill down by global, region &amp; country level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5053091" y="3720169"/>
              <a:ext cx="18192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Drill down by global, region &amp; country level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Highlight and/or group countries/regions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6961309" y="3720169"/>
              <a:ext cx="18192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Drill down by global, region &amp; country level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54940" lvl="0" marL="173736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User input donation amount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949154" y="994369"/>
              <a:ext cx="393300" cy="9693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FF9900"/>
                  </a:solidFill>
                  <a:latin typeface="Arial"/>
                </a:rPr>
                <a:t>1</a:t>
              </a: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2986016" y="994369"/>
              <a:ext cx="482263" cy="9693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999999"/>
                  </a:solidFill>
                  <a:latin typeface="Arial"/>
                </a:rPr>
                <a:t>2</a:t>
              </a: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4911187" y="994369"/>
              <a:ext cx="477176" cy="985478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38761D"/>
                  </a:solidFill>
                  <a:latin typeface="Arial"/>
                </a:rPr>
                <a:t>3</a:t>
              </a: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6818428" y="994369"/>
              <a:ext cx="503629" cy="965256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0B5394"/>
                  </a:solidFill>
                  <a:latin typeface="Arial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657275" y="515575"/>
            <a:ext cx="8252400" cy="1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Walkthrough - Total WASH Overview</a:t>
            </a:r>
            <a:endParaRPr/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00" y="2024775"/>
            <a:ext cx="2231551" cy="223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5725" y="1841075"/>
            <a:ext cx="3088825" cy="24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525" y="1886813"/>
            <a:ext cx="2771874" cy="232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657275" y="515575"/>
            <a:ext cx="8252400" cy="1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Walkthrough - Storyline 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75" y="1487500"/>
            <a:ext cx="3997924" cy="335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4662600" y="1285875"/>
            <a:ext cx="3795000" cy="25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the overall status?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Who has done a good job and who has not?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Where to put your fund to make the greatest difference?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9"/>
          <p:cNvSpPr/>
          <p:nvPr/>
        </p:nvSpPr>
        <p:spPr>
          <a:xfrm rot="181661">
            <a:off x="3847093" y="2094628"/>
            <a:ext cx="987854" cy="1414158"/>
          </a:xfrm>
          <a:custGeom>
            <a:rect b="b" l="l" r="r" t="t"/>
            <a:pathLst>
              <a:path extrusionOk="0" h="47254" w="33717">
                <a:moveTo>
                  <a:pt x="2355" y="47254"/>
                </a:moveTo>
                <a:cubicBezTo>
                  <a:pt x="-167" y="35911"/>
                  <a:pt x="-2903" y="14405"/>
                  <a:pt x="8627" y="12964"/>
                </a:cubicBezTo>
                <a:cubicBezTo>
                  <a:pt x="12834" y="12438"/>
                  <a:pt x="18009" y="21902"/>
                  <a:pt x="14482" y="24254"/>
                </a:cubicBezTo>
                <a:cubicBezTo>
                  <a:pt x="10769" y="26730"/>
                  <a:pt x="5035" y="18129"/>
                  <a:pt x="6118" y="13800"/>
                </a:cubicBezTo>
                <a:cubicBezTo>
                  <a:pt x="8614" y="3822"/>
                  <a:pt x="23431" y="0"/>
                  <a:pt x="33717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727650" y="56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Summary - “How Can I Help”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311700" y="1414475"/>
            <a:ext cx="85206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Refer Costs Tableau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228025" y="752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 Final View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700" y="634525"/>
            <a:ext cx="4625879" cy="22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3358500" y="2878100"/>
            <a:ext cx="24270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Sudan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1871375" y="3069763"/>
            <a:ext cx="24270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Measure: Sanitation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8250" y="3744125"/>
            <a:ext cx="270225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225" y="3762088"/>
            <a:ext cx="270225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625" y="3744125"/>
            <a:ext cx="270225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8238" y="4089650"/>
            <a:ext cx="270225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013" y="4089650"/>
            <a:ext cx="270225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613" y="4089650"/>
            <a:ext cx="270225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8225" y="4458200"/>
            <a:ext cx="270225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200" y="4458200"/>
            <a:ext cx="270225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600" y="4458200"/>
            <a:ext cx="270225" cy="2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4392725" y="3095525"/>
            <a:ext cx="24270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Donation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&lt;USER INPUT&gt;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1277025" y="3397963"/>
            <a:ext cx="24270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With Sanitation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5485025" y="3380038"/>
            <a:ext cx="24270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Without Sanitation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2875775" y="3423713"/>
            <a:ext cx="24270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Helped by your Donation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0725" y="3726175"/>
            <a:ext cx="270225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075" y="3744138"/>
            <a:ext cx="270225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100" y="3726175"/>
            <a:ext cx="270225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0712" y="4071700"/>
            <a:ext cx="270225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5488" y="4071700"/>
            <a:ext cx="270225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088" y="4071700"/>
            <a:ext cx="270225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0700" y="4440250"/>
            <a:ext cx="270225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675" y="4440250"/>
            <a:ext cx="270225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075" y="4440250"/>
            <a:ext cx="270225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7125" y="3987300"/>
            <a:ext cx="270225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150" y="3969338"/>
            <a:ext cx="270225" cy="2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