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sldIdLst>
    <p:sldId id="256" r:id="rId2"/>
    <p:sldId id="258" r:id="rId3"/>
    <p:sldId id="260" r:id="rId4"/>
    <p:sldId id="262" r:id="rId5"/>
    <p:sldId id="261" r:id="rId6"/>
    <p:sldId id="259" r:id="rId7"/>
    <p:sldId id="272" r:id="rId8"/>
    <p:sldId id="273" r:id="rId9"/>
    <p:sldId id="263" r:id="rId10"/>
    <p:sldId id="264" r:id="rId11"/>
    <p:sldId id="271" r:id="rId12"/>
    <p:sldId id="265" r:id="rId13"/>
    <p:sldId id="266" r:id="rId14"/>
    <p:sldId id="267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94660"/>
  </p:normalViewPr>
  <p:slideViewPr>
    <p:cSldViewPr>
      <p:cViewPr varScale="1">
        <p:scale>
          <a:sx n="65" d="100"/>
          <a:sy n="65" d="100"/>
        </p:scale>
        <p:origin x="-94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2015/12/15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2015/12/15</a:t>
            </a:fld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2015/12/15</a:t>
            </a:fld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2015/12/15</a:t>
            </a:fld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 alt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2015/12/15</a:t>
            </a:fld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2015/12/15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ransition>
    <p:fade thruBlk="1"/>
  </p:transition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b="1" dirty="0" smtClean="0"/>
              <a:t>多功能计算器设计说明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 smtClean="0"/>
              <a:t>叶紫欣</a:t>
            </a:r>
            <a:r>
              <a:rPr lang="en-US" altLang="zh-CN" dirty="0" smtClean="0"/>
              <a:t>15061091</a:t>
            </a:r>
            <a:endParaRPr lang="zh-CN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运算符键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1916832"/>
            <a:ext cx="1659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2"/>
                </a:solidFill>
                <a:latin typeface="Adobe 黑体 Std R" pitchFamily="34" charset="-122"/>
                <a:ea typeface="Adobe 黑体 Std R" pitchFamily="34" charset="-122"/>
              </a:rPr>
              <a:t>函数部分</a:t>
            </a:r>
            <a:endParaRPr lang="zh-CN" altLang="en-US" sz="2800" b="1" dirty="0">
              <a:solidFill>
                <a:schemeClr val="accent2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861048"/>
            <a:ext cx="1659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2"/>
                </a:solidFill>
                <a:latin typeface="Adobe 黑体 Std R" pitchFamily="34" charset="-122"/>
                <a:ea typeface="Adobe 黑体 Std R" pitchFamily="34" charset="-122"/>
              </a:rPr>
              <a:t>按钮部分</a:t>
            </a:r>
            <a:endParaRPr lang="zh-CN" altLang="en-US" sz="2800" b="1" dirty="0">
              <a:solidFill>
                <a:schemeClr val="accent2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20482" name="Picture 2" descr="C:\Users\Administrator\AppData\Roaming\Tencent\Users\1041388264\QQ\WinTemp\RichOle\ETJ%[G4FGO_9Q6{_21YZ67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630" y="4509120"/>
            <a:ext cx="7678810" cy="1008112"/>
          </a:xfrm>
          <a:prstGeom prst="rect">
            <a:avLst/>
          </a:prstGeom>
          <a:noFill/>
        </p:spPr>
      </p:pic>
      <p:pic>
        <p:nvPicPr>
          <p:cNvPr id="20483" name="Picture 3" descr="C:\Users\Administrator\AppData\Roaming\Tencent\Users\1041388264\QQ\WinTemp\RichOle\Q~4XK{4L{$GWM{XIN(65{9F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8920" y="2492896"/>
            <a:ext cx="6963440" cy="1008112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清除键和退格键</a:t>
            </a:r>
            <a:endParaRPr lang="zh-CN" altLang="en-US" dirty="0"/>
          </a:p>
        </p:txBody>
      </p:sp>
      <p:pic>
        <p:nvPicPr>
          <p:cNvPr id="27649" name="Picture 1" descr="C:\Users\Administrator\AppData\Roaming\Tencent\Users\1041388264\QQ\WinTemp\RichOle\6`VGNDHY7NI(9)CL2]TJ6T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7" y="1988840"/>
            <a:ext cx="8633759" cy="792088"/>
          </a:xfrm>
          <a:prstGeom prst="rect">
            <a:avLst/>
          </a:prstGeom>
          <a:noFill/>
        </p:spPr>
      </p:pic>
      <p:pic>
        <p:nvPicPr>
          <p:cNvPr id="27651" name="Picture 3" descr="C:\Users\Administrator\AppData\Roaming\Tencent\Users\1041388264\QQ\WinTemp\RichOle\L)5(B$]@(X9CDYOO(_A`0WA.png"/>
          <p:cNvPicPr>
            <a:picLocks noChangeAspect="1" noChangeArrowheads="1"/>
          </p:cNvPicPr>
          <p:nvPr/>
        </p:nvPicPr>
        <p:blipFill>
          <a:blip r:embed="rId3" cstate="print"/>
          <a:srcRect l="820"/>
          <a:stretch>
            <a:fillRect/>
          </a:stretch>
        </p:blipFill>
        <p:spPr bwMode="auto">
          <a:xfrm>
            <a:off x="323528" y="3284984"/>
            <a:ext cx="8784976" cy="747243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math</a:t>
            </a:r>
            <a:r>
              <a:rPr lang="zh-CN" altLang="en-US" dirty="0" smtClean="0"/>
              <a:t>模块函数键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1916832"/>
            <a:ext cx="1659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2"/>
                </a:solidFill>
                <a:latin typeface="Adobe 黑体 Std R" pitchFamily="34" charset="-122"/>
                <a:ea typeface="Adobe 黑体 Std R" pitchFamily="34" charset="-122"/>
              </a:rPr>
              <a:t>函数部分</a:t>
            </a:r>
            <a:endParaRPr lang="zh-CN" altLang="en-US" sz="2800" b="1" dirty="0">
              <a:solidFill>
                <a:schemeClr val="accent2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501008"/>
            <a:ext cx="1659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2"/>
                </a:solidFill>
                <a:latin typeface="Adobe 黑体 Std R" pitchFamily="34" charset="-122"/>
                <a:ea typeface="Adobe 黑体 Std R" pitchFamily="34" charset="-122"/>
              </a:rPr>
              <a:t>按钮部分</a:t>
            </a:r>
            <a:endParaRPr lang="zh-CN" altLang="en-US" sz="2800" b="1" dirty="0">
              <a:solidFill>
                <a:schemeClr val="accent2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19457" name="Picture 1" descr="C:\Users\Administrator\AppData\Roaming\Tencent\Users\1041388264\QQ\WinTemp\RichOle\KWEKOO73X%X)9ZE2@MNNL_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3182" y="2564904"/>
            <a:ext cx="7719258" cy="576064"/>
          </a:xfrm>
          <a:prstGeom prst="rect">
            <a:avLst/>
          </a:prstGeom>
          <a:noFill/>
        </p:spPr>
      </p:pic>
      <p:pic>
        <p:nvPicPr>
          <p:cNvPr id="19459" name="Picture 3" descr="C:\Users\Administrator\AppData\Roaming\Tencent\Users\1041388264\QQ\WinTemp\RichOle\0M_RBURJ~06~0ZH[W{W3RIF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5320" y="4293096"/>
            <a:ext cx="7369088" cy="1584176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使得混合运算得以进行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2529" name="Picture 1" descr="C:\Users\Administrator\AppData\Roaming\Tencent\Users\1041388264\QQ\WinTemp\RichOle\`PI_{GB0OJEFW54~{1`[OO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700808"/>
            <a:ext cx="8592626" cy="4464496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使用说明</a:t>
            </a:r>
            <a:endParaRPr lang="zh-CN" altLang="en-US" dirty="0"/>
          </a:p>
        </p:txBody>
      </p:sp>
      <p:pic>
        <p:nvPicPr>
          <p:cNvPr id="26625" name="Picture 1" descr="C:\Users\Administrator\AppData\Roaming\Tencent\Users\1041388264\QQ\WinTemp\RichOle\@P4FITK$PV`%KK[8~DWY{R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0830" y="5229200"/>
            <a:ext cx="6723538" cy="792088"/>
          </a:xfrm>
          <a:prstGeom prst="rect">
            <a:avLst/>
          </a:prstGeom>
          <a:noFill/>
        </p:spPr>
      </p:pic>
      <p:pic>
        <p:nvPicPr>
          <p:cNvPr id="26626" name="Picture 2" descr="C:\Users\Administrator\AppData\Roaming\Tencent\Users\1041388264\QQ\WinTemp\RichOle\3$CK$XM3B5~MUX[_[_K[[8L.png"/>
          <p:cNvPicPr>
            <a:picLocks noChangeAspect="1" noChangeArrowheads="1"/>
          </p:cNvPicPr>
          <p:nvPr/>
        </p:nvPicPr>
        <p:blipFill>
          <a:blip r:embed="rId3" cstate="print"/>
          <a:srcRect r="37453"/>
          <a:stretch>
            <a:fillRect/>
          </a:stretch>
        </p:blipFill>
        <p:spPr bwMode="auto">
          <a:xfrm>
            <a:off x="827584" y="2564904"/>
            <a:ext cx="6529612" cy="1899686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39552" y="1916832"/>
            <a:ext cx="1659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2"/>
                </a:solidFill>
                <a:latin typeface="Adobe 黑体 Std R" pitchFamily="34" charset="-122"/>
                <a:ea typeface="Adobe 黑体 Std R" pitchFamily="34" charset="-122"/>
              </a:rPr>
              <a:t>函数部分</a:t>
            </a:r>
            <a:endParaRPr lang="zh-CN" altLang="en-US" sz="2800" b="1" dirty="0">
              <a:solidFill>
                <a:schemeClr val="accent2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8315" y="4633972"/>
            <a:ext cx="1659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2"/>
                </a:solidFill>
                <a:latin typeface="Adobe 黑体 Std R" pitchFamily="34" charset="-122"/>
                <a:ea typeface="Adobe 黑体 Std R" pitchFamily="34" charset="-122"/>
              </a:rPr>
              <a:t>按钮部分</a:t>
            </a:r>
            <a:endParaRPr lang="zh-CN" altLang="en-US" sz="2800" b="1" dirty="0">
              <a:solidFill>
                <a:schemeClr val="accent2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程序功能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   </a:t>
            </a:r>
            <a:r>
              <a:rPr lang="zh-CN" altLang="zh-CN" dirty="0" smtClean="0"/>
              <a:t>本次</a:t>
            </a:r>
            <a:r>
              <a:rPr lang="zh-CN" altLang="en-US" dirty="0" smtClean="0"/>
              <a:t>大</a:t>
            </a:r>
            <a:r>
              <a:rPr lang="zh-CN" altLang="zh-CN" dirty="0" smtClean="0"/>
              <a:t>作业拟定的题目是设计一个多功能的计算器</a:t>
            </a:r>
            <a:r>
              <a:rPr lang="zh-CN" altLang="en-US" dirty="0" smtClean="0"/>
              <a:t>。</a:t>
            </a:r>
            <a:r>
              <a:rPr lang="zh-CN" altLang="zh-CN" dirty="0" smtClean="0"/>
              <a:t>程序实现的功能包括：</a:t>
            </a:r>
            <a:endParaRPr lang="en-US" altLang="zh-CN" dirty="0" smtClean="0"/>
          </a:p>
          <a:p>
            <a:r>
              <a:rPr lang="zh-CN" altLang="zh-CN" dirty="0" smtClean="0"/>
              <a:t>实现十进制、二进制、八进制和十六进制的运算（进制可在下拉菜单中进行选择）</a:t>
            </a:r>
            <a:endParaRPr lang="en-US" altLang="zh-CN" dirty="0" smtClean="0"/>
          </a:p>
          <a:p>
            <a:r>
              <a:rPr lang="zh-CN" altLang="zh-CN" dirty="0" smtClean="0"/>
              <a:t>实现数的四则运算、三角函数运算、平方、立方和开平方运算、对数运算和阶乘运算等常用运算以及这些常用运算的混合运算</a:t>
            </a:r>
            <a:endParaRPr lang="en-US" altLang="zh-CN" dirty="0" smtClean="0"/>
          </a:p>
          <a:p>
            <a:r>
              <a:rPr lang="zh-CN" altLang="zh-CN" dirty="0" smtClean="0"/>
              <a:t>提供使用说明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主体部分</a:t>
            </a:r>
            <a:endParaRPr lang="zh-CN" altLang="en-US" dirty="0"/>
          </a:p>
        </p:txBody>
      </p:sp>
      <p:pic>
        <p:nvPicPr>
          <p:cNvPr id="3074" name="Picture 2" descr="C:\Users\Administrator\AppData\Roaming\Tencent\Users\1041388264\QQ\WinTemp\RichOle\)8S04RG~HAT8%BBF8N1OB8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5667024"/>
            <a:ext cx="2952327" cy="426272"/>
          </a:xfrm>
          <a:prstGeom prst="rect">
            <a:avLst/>
          </a:prstGeom>
          <a:noFill/>
        </p:spPr>
      </p:pic>
      <p:pic>
        <p:nvPicPr>
          <p:cNvPr id="12289" name="Picture 1" descr="C:\Users\Administrator\AppData\Roaming\Tencent\Users\1041388264\QQ\WinTemp\RichOle\BB_NI[YJP84PCH8L4)FM]7F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049" y="2060848"/>
            <a:ext cx="8493431" cy="1872208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整体布局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8" name="Picture 4" descr="C:\Users\Administrator\AppData\Roaming\Tencent\Users\1041388264\QQ\WinTemp\RichOle\0NE]Q5%_2S}FH{GL3I)LU3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1628800"/>
            <a:ext cx="5214459" cy="2709292"/>
          </a:xfrm>
          <a:prstGeom prst="rect">
            <a:avLst/>
          </a:prstGeom>
          <a:noFill/>
        </p:spPr>
      </p:pic>
      <p:pic>
        <p:nvPicPr>
          <p:cNvPr id="1029" name="Picture 5" descr="C:\Users\Administrator\AppData\Roaming\Tencent\Users\1041388264\QQ\WinTemp\RichOle\ZKS73[GEF2I0(}I@`]W]OJ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4365104"/>
            <a:ext cx="7442704" cy="216024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49" name="Picture 1" descr="C:\Users\Administrator\AppData\Roaming\Tencent\Users\1041388264\QQ\WinTemp\RichOle\7~0]F}0}MJP`EDI7$KGBELL.png"/>
          <p:cNvPicPr>
            <a:picLocks noChangeAspect="1" noChangeArrowheads="1"/>
          </p:cNvPicPr>
          <p:nvPr/>
        </p:nvPicPr>
        <p:blipFill>
          <a:blip r:embed="rId2" cstate="print"/>
          <a:srcRect b="19105"/>
          <a:stretch>
            <a:fillRect/>
          </a:stretch>
        </p:blipFill>
        <p:spPr bwMode="auto">
          <a:xfrm>
            <a:off x="467544" y="1835619"/>
            <a:ext cx="8280920" cy="3537597"/>
          </a:xfrm>
          <a:prstGeom prst="rect">
            <a:avLst/>
          </a:prstGeom>
          <a:noFill/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Autofit/>
          </a:bodyPr>
          <a:lstStyle/>
          <a:p>
            <a:r>
              <a:rPr lang="zh-CN" altLang="en-US" dirty="0" smtClean="0"/>
              <a:t>进制选择的下拉菜单</a:t>
            </a:r>
            <a:endParaRPr lang="zh-CN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zh-CN" dirty="0" smtClean="0"/>
              <a:t>实现</a:t>
            </a:r>
            <a:r>
              <a:rPr lang="zh-CN" altLang="en-US" dirty="0" smtClean="0"/>
              <a:t>多</a:t>
            </a:r>
            <a:r>
              <a:rPr lang="zh-CN" altLang="zh-CN" dirty="0" smtClean="0"/>
              <a:t>进制的运算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098" name="Picture 2" descr="C:\Users\Administrator\AppData\Roaming\Tencent\Users\1041388264\QQ\WinTemp\RichOle\6%4S2R4E(@`9X%~Y(HQSVFJ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628800"/>
            <a:ext cx="4201334" cy="4608512"/>
          </a:xfrm>
          <a:prstGeom prst="rect">
            <a:avLst/>
          </a:prstGeom>
          <a:noFill/>
        </p:spPr>
      </p:pic>
      <p:sp>
        <p:nvSpPr>
          <p:cNvPr id="6" name="矩形标注 5"/>
          <p:cNvSpPr/>
          <p:nvPr/>
        </p:nvSpPr>
        <p:spPr>
          <a:xfrm>
            <a:off x="4716016" y="1844824"/>
            <a:ext cx="3816424" cy="792088"/>
          </a:xfrm>
          <a:prstGeom prst="wedgeRectCallout">
            <a:avLst>
              <a:gd name="adj1" fmla="val -106797"/>
              <a:gd name="adj2" fmla="val -135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改变全局变量</a:t>
            </a:r>
            <a:r>
              <a:rPr lang="en-US" altLang="zh-CN" sz="24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</a:t>
            </a:r>
            <a:r>
              <a:rPr lang="zh-CN" alt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的值</a:t>
            </a:r>
            <a:endParaRPr lang="zh-CN" alt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4788024" y="3140968"/>
            <a:ext cx="3672408" cy="2664296"/>
          </a:xfrm>
          <a:prstGeom prst="wedgeRectCallout">
            <a:avLst>
              <a:gd name="adj1" fmla="val -71435"/>
              <a:gd name="adj2" fmla="val 49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改变计算机的外观界面</a:t>
            </a:r>
            <a:endParaRPr lang="en-US" altLang="zh-CN" sz="24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r>
              <a:rPr lang="zh-CN" alt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隐藏不需要的键</a:t>
            </a:r>
            <a:endParaRPr lang="en-US" altLang="zh-CN" sz="24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r>
              <a:rPr lang="zh-CN" alt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显示需要的键</a:t>
            </a:r>
            <a:endParaRPr lang="zh-CN" alt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zh-CN" dirty="0" smtClean="0"/>
              <a:t>实现</a:t>
            </a:r>
            <a:r>
              <a:rPr lang="zh-CN" altLang="en-US" dirty="0" smtClean="0"/>
              <a:t>多</a:t>
            </a:r>
            <a:r>
              <a:rPr lang="zh-CN" altLang="zh-CN" dirty="0" smtClean="0"/>
              <a:t>进制的运算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关键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pic>
        <p:nvPicPr>
          <p:cNvPr id="28673" name="Picture 1" descr="C:\Users\Administrator\AppData\Roaming\Tencent\Users\1041388264\QQ\WinTemp\RichOle\`MUNH274RE94}E_$ZGT{CKS.png"/>
          <p:cNvPicPr>
            <a:picLocks noChangeAspect="1" noChangeArrowheads="1"/>
          </p:cNvPicPr>
          <p:nvPr/>
        </p:nvPicPr>
        <p:blipFill>
          <a:blip r:embed="rId2" cstate="print"/>
          <a:srcRect b="3571"/>
          <a:stretch>
            <a:fillRect/>
          </a:stretch>
        </p:blipFill>
        <p:spPr bwMode="auto">
          <a:xfrm>
            <a:off x="671567" y="2132856"/>
            <a:ext cx="7644849" cy="1944216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83882" y="4725144"/>
            <a:ext cx="82485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accent1">
                    <a:lumMod val="50000"/>
                  </a:schemeClr>
                </a:solidFill>
              </a:rPr>
              <a:t>       用</a:t>
            </a:r>
            <a:r>
              <a:rPr lang="en-US" altLang="zh-CN" sz="2400" dirty="0" err="1" smtClean="0">
                <a:solidFill>
                  <a:schemeClr val="accent1">
                    <a:lumMod val="50000"/>
                  </a:schemeClr>
                </a:solidFill>
              </a:rPr>
              <a:t>eval</a:t>
            </a:r>
            <a:r>
              <a:rPr lang="zh-CN" altLang="en-US" sz="2400" dirty="0" smtClean="0">
                <a:solidFill>
                  <a:schemeClr val="accent1">
                    <a:lumMod val="50000"/>
                  </a:schemeClr>
                </a:solidFill>
              </a:rPr>
              <a:t>函数对</a:t>
            </a:r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</a:rPr>
              <a:t>content</a:t>
            </a:r>
            <a:r>
              <a:rPr lang="zh-CN" altLang="en-US" sz="2400" dirty="0" smtClean="0">
                <a:solidFill>
                  <a:schemeClr val="accent1">
                    <a:lumMod val="50000"/>
                  </a:schemeClr>
                </a:solidFill>
              </a:rPr>
              <a:t>读取的字符串进行运算，并将运算后的结果设定为显示屏的内容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Autofit/>
          </a:bodyPr>
          <a:lstStyle/>
          <a:p>
            <a:r>
              <a:rPr lang="zh-CN" altLang="zh-CN" dirty="0" smtClean="0"/>
              <a:t>实现</a:t>
            </a:r>
            <a:r>
              <a:rPr lang="zh-CN" altLang="en-US" dirty="0" smtClean="0"/>
              <a:t>多</a:t>
            </a:r>
            <a:r>
              <a:rPr lang="zh-CN" altLang="zh-CN" dirty="0" smtClean="0"/>
              <a:t>进制的运算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关键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pic>
        <p:nvPicPr>
          <p:cNvPr id="29697" name="Picture 1" descr="C:\Users\Administrator\AppData\Roaming\Tencent\Users\1041388264\QQ\WinTemp\RichOle\)F8I()L(BX79U@}JW{_W3R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9188" y="1646994"/>
            <a:ext cx="5347108" cy="199803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39552" y="3861048"/>
            <a:ext cx="80648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zh-CN" sz="2400" dirty="0" smtClean="0">
                <a:solidFill>
                  <a:schemeClr val="accent1">
                    <a:lumMod val="50000"/>
                  </a:schemeClr>
                </a:solidFill>
              </a:rPr>
              <a:t>用</a:t>
            </a:r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</a:rPr>
              <a:t>bin</a:t>
            </a:r>
            <a:r>
              <a:rPr lang="zh-CN" altLang="zh-CN" sz="2400" dirty="0" smtClean="0">
                <a:solidFill>
                  <a:schemeClr val="accent1">
                    <a:lumMod val="50000"/>
                  </a:schemeClr>
                </a:solidFill>
              </a:rPr>
              <a:t>、</a:t>
            </a:r>
            <a:r>
              <a:rPr lang="en-US" altLang="zh-CN" sz="2400" dirty="0" err="1" smtClean="0">
                <a:solidFill>
                  <a:schemeClr val="accent1">
                    <a:lumMod val="50000"/>
                  </a:schemeClr>
                </a:solidFill>
              </a:rPr>
              <a:t>oct</a:t>
            </a:r>
            <a:r>
              <a:rPr lang="zh-CN" altLang="zh-CN" sz="2400" dirty="0" smtClean="0">
                <a:solidFill>
                  <a:schemeClr val="accent1">
                    <a:lumMod val="50000"/>
                  </a:schemeClr>
                </a:solidFill>
              </a:rPr>
              <a:t>、</a:t>
            </a:r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</a:rPr>
              <a:t>hex</a:t>
            </a:r>
            <a:r>
              <a:rPr lang="zh-CN" altLang="zh-CN" sz="2400" dirty="0" smtClean="0">
                <a:solidFill>
                  <a:schemeClr val="accent1">
                    <a:lumMod val="50000"/>
                  </a:schemeClr>
                </a:solidFill>
              </a:rPr>
              <a:t>函数只能使得运算结果以非十进制的形式显示出来，而不能真正进行非十进制的运算。而利用变量</a:t>
            </a:r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</a:rPr>
              <a:t>s</a:t>
            </a:r>
            <a:r>
              <a:rPr lang="zh-CN" altLang="zh-CN" sz="2400" dirty="0" smtClean="0">
                <a:solidFill>
                  <a:schemeClr val="accent1">
                    <a:lumMod val="50000"/>
                  </a:schemeClr>
                </a:solidFill>
              </a:rPr>
              <a:t>修改</a:t>
            </a:r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</a:rPr>
              <a:t>content</a:t>
            </a:r>
            <a:r>
              <a:rPr lang="zh-CN" altLang="zh-CN" sz="2400" dirty="0" smtClean="0">
                <a:solidFill>
                  <a:schemeClr val="accent1">
                    <a:lumMod val="50000"/>
                  </a:schemeClr>
                </a:solidFill>
              </a:rPr>
              <a:t>读取字符串之后再用</a:t>
            </a:r>
            <a:r>
              <a:rPr lang="en-US" altLang="zh-CN" sz="2400" dirty="0" err="1" smtClean="0">
                <a:solidFill>
                  <a:schemeClr val="accent1">
                    <a:lumMod val="50000"/>
                  </a:schemeClr>
                </a:solidFill>
              </a:rPr>
              <a:t>eval</a:t>
            </a:r>
            <a:r>
              <a:rPr lang="zh-CN" altLang="zh-CN" sz="2400" dirty="0" smtClean="0">
                <a:solidFill>
                  <a:schemeClr val="accent1">
                    <a:lumMod val="50000"/>
                  </a:schemeClr>
                </a:solidFill>
              </a:rPr>
              <a:t>函数进行运算，就能够真正实现非十进制的运算。</a:t>
            </a:r>
            <a:endParaRPr lang="en-US" altLang="zh-CN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zh-CN" altLang="zh-CN" sz="2400" dirty="0" smtClean="0">
                <a:solidFill>
                  <a:schemeClr val="accent1">
                    <a:lumMod val="50000"/>
                  </a:schemeClr>
                </a:solidFill>
              </a:rPr>
              <a:t>将运算后的结果后加“</a:t>
            </a:r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</a:rPr>
              <a:t>[2:]</a:t>
            </a:r>
            <a:r>
              <a:rPr lang="zh-CN" altLang="zh-CN" sz="2400" dirty="0" smtClean="0">
                <a:solidFill>
                  <a:schemeClr val="accent1">
                    <a:lumMod val="50000"/>
                  </a:schemeClr>
                </a:solidFill>
              </a:rPr>
              <a:t>”即可使得显示屏中显示的运算结果不含“</a:t>
            </a:r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</a:rPr>
              <a:t>0b</a:t>
            </a:r>
            <a:r>
              <a:rPr lang="zh-CN" altLang="zh-CN" sz="2400" dirty="0" smtClean="0">
                <a:solidFill>
                  <a:schemeClr val="accent1">
                    <a:lumMod val="50000"/>
                  </a:schemeClr>
                </a:solidFill>
              </a:rPr>
              <a:t>”“</a:t>
            </a:r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</a:rPr>
              <a:t>0o</a:t>
            </a:r>
            <a:r>
              <a:rPr lang="zh-CN" altLang="zh-CN" sz="2400" dirty="0" smtClean="0">
                <a:solidFill>
                  <a:schemeClr val="accent1">
                    <a:lumMod val="50000"/>
                  </a:schemeClr>
                </a:solidFill>
              </a:rPr>
              <a:t>”“</a:t>
            </a:r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</a:rPr>
              <a:t>0x</a:t>
            </a:r>
            <a:r>
              <a:rPr lang="zh-CN" altLang="zh-CN" sz="2400" dirty="0" smtClean="0">
                <a:solidFill>
                  <a:schemeClr val="accent1">
                    <a:lumMod val="50000"/>
                  </a:schemeClr>
                </a:solidFill>
              </a:rPr>
              <a:t>”。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数字键</a:t>
            </a:r>
            <a:endParaRPr lang="zh-CN" altLang="en-US" dirty="0"/>
          </a:p>
        </p:txBody>
      </p:sp>
      <p:pic>
        <p:nvPicPr>
          <p:cNvPr id="21506" name="Picture 2" descr="C:\Users\Administrator\AppData\Roaming\Tencent\Users\1041388264\QQ\WinTemp\RichOle\`1H_]EHQXG9P%M$BUZIP~%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4538667"/>
            <a:ext cx="7200800" cy="1050573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39552" y="1916832"/>
            <a:ext cx="1659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2"/>
                </a:solidFill>
                <a:latin typeface="Adobe 黑体 Std R" pitchFamily="34" charset="-122"/>
                <a:ea typeface="Adobe 黑体 Std R" pitchFamily="34" charset="-122"/>
              </a:rPr>
              <a:t>函数部分</a:t>
            </a:r>
            <a:endParaRPr lang="zh-CN" altLang="en-US" sz="2800" b="1" dirty="0">
              <a:solidFill>
                <a:schemeClr val="accent2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552" y="3975447"/>
            <a:ext cx="1659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2"/>
                </a:solidFill>
                <a:latin typeface="Adobe 黑体 Std R" pitchFamily="34" charset="-122"/>
                <a:ea typeface="Adobe 黑体 Std R" pitchFamily="34" charset="-122"/>
              </a:rPr>
              <a:t>按钮部分</a:t>
            </a:r>
            <a:endParaRPr lang="zh-CN" altLang="en-US" sz="2800" b="1" dirty="0">
              <a:solidFill>
                <a:schemeClr val="accent2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21507" name="Picture 3" descr="C:\Users\Administrator\AppData\Roaming\Tencent\Users\1041388264\QQ\WinTemp\RichOle\IG39[Y_G`(VQAO~7RJ2XBQ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2564904"/>
            <a:ext cx="7612274" cy="864096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性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性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中性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12</TotalTime>
  <Words>454</Words>
  <Application>Microsoft Office PowerPoint</Application>
  <PresentationFormat>全屏显示(4:3)</PresentationFormat>
  <Paragraphs>34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中性</vt:lpstr>
      <vt:lpstr>多功能计算器设计说明</vt:lpstr>
      <vt:lpstr>程序功能</vt:lpstr>
      <vt:lpstr>主体部分</vt:lpstr>
      <vt:lpstr>整体布局</vt:lpstr>
      <vt:lpstr>进制选择的下拉菜单</vt:lpstr>
      <vt:lpstr>实现多进制的运算</vt:lpstr>
      <vt:lpstr>实现多进制的运算【关键】</vt:lpstr>
      <vt:lpstr>实现多进制的运算【关键】</vt:lpstr>
      <vt:lpstr>数字键</vt:lpstr>
      <vt:lpstr>运算符键</vt:lpstr>
      <vt:lpstr>清除键和退格键</vt:lpstr>
      <vt:lpstr>math模块函数键</vt:lpstr>
      <vt:lpstr>使得混合运算得以进行</vt:lpstr>
      <vt:lpstr>使用说明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多功能计算器设计说明</dc:title>
  <dc:creator>Administrator</dc:creator>
  <cp:lastModifiedBy>Administrator</cp:lastModifiedBy>
  <cp:revision>5</cp:revision>
  <dcterms:created xsi:type="dcterms:W3CDTF">2015-12-14T12:59:30Z</dcterms:created>
  <dcterms:modified xsi:type="dcterms:W3CDTF">2015-12-15T05:02:28Z</dcterms:modified>
</cp:coreProperties>
</file>