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22"/>
  </p:notesMasterIdLst>
  <p:handoutMasterIdLst>
    <p:handoutMasterId r:id="rId23"/>
  </p:handoutMasterIdLst>
  <p:sldIdLst>
    <p:sldId id="389" r:id="rId2"/>
    <p:sldId id="713" r:id="rId3"/>
    <p:sldId id="807" r:id="rId4"/>
    <p:sldId id="821" r:id="rId5"/>
    <p:sldId id="822" r:id="rId6"/>
    <p:sldId id="823" r:id="rId7"/>
    <p:sldId id="797" r:id="rId8"/>
    <p:sldId id="812" r:id="rId9"/>
    <p:sldId id="811" r:id="rId10"/>
    <p:sldId id="813" r:id="rId11"/>
    <p:sldId id="817" r:id="rId12"/>
    <p:sldId id="818" r:id="rId13"/>
    <p:sldId id="832" r:id="rId14"/>
    <p:sldId id="837" r:id="rId15"/>
    <p:sldId id="836" r:id="rId16"/>
    <p:sldId id="833" r:id="rId17"/>
    <p:sldId id="838" r:id="rId18"/>
    <p:sldId id="834" r:id="rId19"/>
    <p:sldId id="835" r:id="rId20"/>
    <p:sldId id="810" r:id="rId21"/>
  </p:sldIdLst>
  <p:sldSz cx="9144000" cy="6858000" type="screen4x3"/>
  <p:notesSz cx="7099300" cy="10234613"/>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9"/>
    <p:restoredTop sz="87012"/>
  </p:normalViewPr>
  <p:slideViewPr>
    <p:cSldViewPr showGuides="1">
      <p:cViewPr varScale="1">
        <p:scale>
          <a:sx n="61" d="100"/>
          <a:sy n="61" d="100"/>
        </p:scale>
        <p:origin x="-1482" y="-90"/>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81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574709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104272F7-5B41-43E8-8FB5-2B6A53E2D44C}" type="datetimeFigureOut">
              <a:rPr lang="zh-CN" altLang="en-US" smtClean="0"/>
              <a:pPr/>
              <a:t>2018/6/3</a:t>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charset="-122"/>
              </a:defRPr>
            </a:lvl1pPr>
            <a:lvl2pPr marL="742950" indent="-285750">
              <a:buFont typeface="Arial" panose="020B0604020202020204" pitchFamily="34" charset="0"/>
              <a:defRPr>
                <a:solidFill>
                  <a:schemeClr val="tx1"/>
                </a:solidFill>
                <a:latin typeface="Arial" panose="020B0604020202020204" pitchFamily="34" charset="0"/>
                <a:ea typeface="黑体" charset="-122"/>
              </a:defRPr>
            </a:lvl2pPr>
            <a:lvl3pPr marL="1143000" indent="-228600">
              <a:buFont typeface="Arial" panose="020B0604020202020204" pitchFamily="34" charset="0"/>
              <a:defRPr>
                <a:solidFill>
                  <a:schemeClr val="tx1"/>
                </a:solidFill>
                <a:latin typeface="Arial" panose="020B0604020202020204" pitchFamily="34" charset="0"/>
                <a:ea typeface="黑体" charset="-122"/>
              </a:defRPr>
            </a:lvl3pPr>
            <a:lvl4pPr marL="1600200" indent="-228600">
              <a:buFont typeface="Arial" panose="020B0604020202020204" pitchFamily="34" charset="0"/>
              <a:defRPr>
                <a:solidFill>
                  <a:schemeClr val="tx1"/>
                </a:solidFill>
                <a:latin typeface="Arial" panose="020B0604020202020204" pitchFamily="34" charset="0"/>
                <a:ea typeface="黑体" charset="-122"/>
              </a:defRPr>
            </a:lvl4pPr>
            <a:lvl5pPr marL="2057400" indent="-228600">
              <a:buFont typeface="Arial" panose="020B0604020202020204" pitchFamily="34" charset="0"/>
              <a:defRPr>
                <a:solidFill>
                  <a:schemeClr val="tx1"/>
                </a:solidFill>
                <a:latin typeface="Arial" panose="020B0604020202020204" pitchFamily="34" charset="0"/>
                <a:ea typeface="黑体"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1"/>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2" name="空心弧 14" descr="#wm#_9_34_*Z"/>
            <p:cNvSpPr/>
            <p:nvPr>
              <p:custDataLst>
                <p:tags r:id="rId2"/>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pPr/>
              <a:t>2018/6/3</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pPr/>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6B379BE6-C539-450B-BBDC-F24606B38D93}" type="slidenum">
              <a:rPr lang="zh-CN" altLang="en-US" smtClean="0"/>
              <a:pPr/>
              <a:t>‹#›</a:t>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104272F7-5B41-43E8-8FB5-2B6A53E2D44C}" type="datetimeFigureOut">
              <a:rPr lang="zh-CN" altLang="en-US" smtClean="0"/>
              <a:pPr/>
              <a:t>2018/6/3</a:t>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6B379BE6-C539-450B-BBDC-F24606B38D9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04272F7-5B41-43E8-8FB5-2B6A53E2D44C}" type="datetimeFigureOut">
              <a:rPr lang="zh-CN" altLang="en-US" smtClean="0"/>
              <a:pPr/>
              <a:t>2018/6/3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104272F7-5B41-43E8-8FB5-2B6A53E2D44C}" type="datetimeFigureOut">
              <a:rPr lang="zh-CN" altLang="en-US" smtClean="0"/>
              <a:pPr/>
              <a:t>2018/6/3</a:t>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6B379BE6-C539-450B-BBDC-F24606B38D9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6EF2F5ED-D19D-4097-92A9-D6092B3D6E68}" type="datetimeFigureOut">
              <a:rPr lang="zh-CN" altLang="en-US" smtClean="0"/>
              <a:pPr/>
              <a:t>2018/6/3</a:t>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A7AAEAA2-D029-4D23-B6D5-DE004B8B3ED2}"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04272F7-5B41-43E8-8FB5-2B6A53E2D44C}" type="datetimeFigureOut">
              <a:rPr lang="zh-CN" altLang="en-US" smtClean="0"/>
              <a:pPr/>
              <a:t>2018/6/3</a:t>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B379BE6-C539-450B-BBDC-F24606B38D93}"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1" r:id="rId12"/>
    <p:sldLayoutId id="2147483654" r:id="rId13"/>
    <p:sldLayoutId id="2147483658" r:id="rId14"/>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dirty="0"/>
              <a:t>	</a:t>
            </a:r>
            <a:r>
              <a:rPr lang="en-US" altLang="zh-CN" dirty="0" err="1" smtClean="0"/>
              <a:t>jquery</a:t>
            </a:r>
            <a:r>
              <a:rPr lang="en-US" altLang="zh-CN" dirty="0" smtClean="0"/>
              <a:t>-</a:t>
            </a:r>
            <a:r>
              <a:rPr lang="zh-CN" altLang="en-US" dirty="0" smtClean="0"/>
              <a:t>基础</a:t>
            </a:r>
            <a:endParaRPr lang="zh-CN" altLang="en-US" sz="4400" dirty="0"/>
          </a:p>
        </p:txBody>
      </p:sp>
      <p:sp>
        <p:nvSpPr>
          <p:cNvPr id="3" name="副标题 2"/>
          <p:cNvSpPr>
            <a:spLocks noGrp="1" noChangeArrowheads="1"/>
          </p:cNvSpPr>
          <p:nvPr>
            <p:ph type="subTitle" idx="1"/>
          </p:nvPr>
        </p:nvSpPr>
        <p:spPr>
          <a:xfrm>
            <a:off x="611560" y="2348880"/>
            <a:ext cx="8062912" cy="1752600"/>
          </a:xfrm>
        </p:spPr>
        <p:txBody>
          <a:bodyPr/>
          <a:lstStyle/>
          <a:p>
            <a:r>
              <a:rPr lang="en-US" altLang="zh-CN" sz="2800" dirty="0" err="1" smtClean="0"/>
              <a:t>jQuery</a:t>
            </a:r>
            <a:r>
              <a:rPr lang="zh-CN" altLang="en-US" sz="2800" dirty="0" smtClean="0"/>
              <a:t>的使用基础</a:t>
            </a:r>
            <a:endParaRPr lang="en-US" altLang="zh-CN" sz="2800" dirty="0" smtClean="0"/>
          </a:p>
          <a:p>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44195" y="833120"/>
            <a:ext cx="822960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r>
              <a:rPr lang="en-US" altLang="zh-CN" sz="2200" dirty="0" smtClean="0">
                <a:ea typeface="宋体" panose="02010600030101010101" pitchFamily="2" charset="-122"/>
                <a:cs typeface="微软雅黑" panose="020B0503020204020204" charset="-122"/>
                <a:sym typeface="+mn-ea"/>
              </a:rPr>
              <a:t>    </a:t>
            </a:r>
            <a:r>
              <a:rPr lang="zh-CN" sz="2200" dirty="0" smtClean="0">
                <a:ea typeface="宋体" panose="02010600030101010101" pitchFamily="2" charset="-122"/>
                <a:cs typeface="微软雅黑" panose="020B0503020204020204" charset="-122"/>
                <a:sym typeface="+mn-ea"/>
              </a:rPr>
              <a:t>④</a:t>
            </a:r>
            <a:r>
              <a:rPr sz="2200" dirty="0" smtClean="0">
                <a:ea typeface="宋体" panose="02010600030101010101" pitchFamily="2" charset="-122"/>
                <a:cs typeface="微软雅黑" panose="020B0503020204020204" charset="-122"/>
                <a:sym typeface="+mn-ea"/>
              </a:rPr>
              <a:t>并集选择器  </a:t>
            </a:r>
            <a:r>
              <a:rPr lang="zh-CN" sz="2200" dirty="0" smtClean="0">
                <a:ea typeface="宋体" panose="02010600030101010101" pitchFamily="2" charset="-122"/>
                <a:cs typeface="微软雅黑" panose="020B0503020204020204" charset="-122"/>
                <a:sym typeface="+mn-ea"/>
              </a:rPr>
              <a:t>：</a:t>
            </a:r>
            <a:r>
              <a:rPr sz="2200" dirty="0" smtClean="0">
                <a:ea typeface="宋体" panose="02010600030101010101" pitchFamily="2" charset="-122"/>
                <a:cs typeface="微软雅黑" panose="020B0503020204020204" charset="-122"/>
                <a:sym typeface="+mn-ea"/>
              </a:rPr>
              <a:t>根据给定的选择器查找dom元素 不同的选择器之间用逗号间隔   用法： $("选择器1,选择器2,...") 注意这里的选择器可以是任意一种类型的选择器</a:t>
            </a:r>
          </a:p>
          <a:p>
            <a:pPr marL="0" lvl="2" indent="0" eaLnBrk="1" hangingPunct="1">
              <a:lnSpc>
                <a:spcPct val="150000"/>
              </a:lnSpc>
              <a:spcBef>
                <a:spcPts val="0"/>
              </a:spcBef>
              <a:buClr>
                <a:srgbClr val="F50A64"/>
              </a:buClr>
              <a:buFont typeface="Wingdings" panose="05000000000000000000" pitchFamily="2" charset="2"/>
              <a:buNone/>
            </a:pPr>
            <a:r>
              <a:rPr lang="zh-CN" sz="2200" dirty="0" smtClean="0">
                <a:ea typeface="宋体" panose="02010600030101010101" pitchFamily="2" charset="-122"/>
                <a:cs typeface="微软雅黑" panose="020B0503020204020204" charset="-122"/>
                <a:sym typeface="+mn-ea"/>
              </a:rPr>
              <a:t>    ⑤</a:t>
            </a:r>
            <a:r>
              <a:rPr sz="2200" dirty="0" smtClean="0">
                <a:ea typeface="宋体" panose="02010600030101010101" pitchFamily="2" charset="-122"/>
                <a:cs typeface="微软雅黑" panose="020B0503020204020204" charset="-122"/>
                <a:sym typeface="+mn-ea"/>
              </a:rPr>
              <a:t>* 通用选择器 </a:t>
            </a:r>
            <a:r>
              <a:rPr lang="zh-CN" sz="2200" dirty="0" smtClean="0">
                <a:ea typeface="宋体" panose="02010600030101010101" pitchFamily="2" charset="-122"/>
                <a:cs typeface="微软雅黑" panose="020B0503020204020204" charset="-122"/>
                <a:sym typeface="+mn-ea"/>
              </a:rPr>
              <a:t>：</a:t>
            </a:r>
            <a:r>
              <a:rPr sz="2200" dirty="0" smtClean="0">
                <a:ea typeface="宋体" panose="02010600030101010101" pitchFamily="2" charset="-122"/>
                <a:cs typeface="微软雅黑" panose="020B0503020204020204" charset="-122"/>
                <a:sym typeface="+mn-ea"/>
              </a:rPr>
              <a:t>查找到页面中的所有dom元素     用法：  $("*")</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a:t>
            </a:r>
            <a:r>
              <a:rPr lang="en-US" altLang="zh-CN" sz="2200" dirty="0" smtClean="0">
                <a:ea typeface="宋体" panose="02010600030101010101" pitchFamily="2" charset="-122"/>
                <a:cs typeface="微软雅黑" panose="020B0503020204020204" charset="-122"/>
                <a:sym typeface="+mn-ea"/>
              </a:rPr>
              <a:t>2</a:t>
            </a:r>
            <a:r>
              <a:rPr lang="zh-CN" altLang="en-US" sz="2200" dirty="0" smtClean="0">
                <a:ea typeface="宋体" panose="02010600030101010101" pitchFamily="2" charset="-122"/>
                <a:cs typeface="微软雅黑" panose="020B0503020204020204" charset="-122"/>
                <a:sym typeface="+mn-ea"/>
              </a:rPr>
              <a:t>）</a:t>
            </a:r>
            <a:r>
              <a:rPr lang="en-US" sz="2200" dirty="0" smtClean="0">
                <a:ea typeface="宋体" panose="02010600030101010101" pitchFamily="2" charset="-122"/>
                <a:cs typeface="微软雅黑" panose="020B0503020204020204" charset="-122"/>
                <a:sym typeface="+mn-ea"/>
              </a:rPr>
              <a:t>jquery</a:t>
            </a:r>
            <a:r>
              <a:rPr lang="zh-CN" altLang="en-US" sz="2200" dirty="0" smtClean="0">
                <a:ea typeface="宋体" panose="02010600030101010101" pitchFamily="2" charset="-122"/>
                <a:cs typeface="微软雅黑" panose="020B0503020204020204" charset="-122"/>
                <a:sym typeface="+mn-ea"/>
              </a:rPr>
              <a:t>的层级选择器</a:t>
            </a:r>
          </a:p>
          <a:p>
            <a:pPr marL="0" lvl="2" indent="0" eaLnBrk="1" hangingPunct="1">
              <a:lnSpc>
                <a:spcPct val="150000"/>
              </a:lnSpc>
              <a:spcBef>
                <a:spcPts val="0"/>
              </a:spcBef>
              <a:buClr>
                <a:srgbClr val="F50A64"/>
              </a:buClr>
              <a:buFont typeface="Wingdings" panose="05000000000000000000" pitchFamily="2" charset="2"/>
              <a:buNone/>
            </a:pPr>
            <a:r>
              <a:rPr lang="zh-CN" altLang="en-US" sz="2200" b="1" dirty="0" smtClean="0">
                <a:ea typeface="宋体" panose="02010600030101010101" pitchFamily="2" charset="-122"/>
                <a:cs typeface="微软雅黑" panose="020B0503020204020204" charset="-122"/>
                <a:sym typeface="+mn-ea"/>
              </a:rPr>
              <a:t>    </a:t>
            </a:r>
            <a:r>
              <a:rPr lang="zh-CN" altLang="en-US" sz="2200" dirty="0" smtClean="0">
                <a:ea typeface="宋体" panose="02010600030101010101" pitchFamily="2" charset="-122"/>
                <a:cs typeface="微软雅黑" panose="020B0503020204020204" charset="-122"/>
                <a:sym typeface="+mn-ea"/>
              </a:rPr>
              <a:t>①空格    $("div p") 后代选择器  ，表示会找到div里面所有的</a:t>
            </a:r>
            <a:r>
              <a:rPr lang="zh-CN" altLang="en-US" sz="2200" dirty="0" smtClean="0">
                <a:solidFill>
                  <a:srgbClr val="FF0000"/>
                </a:solidFill>
                <a:ea typeface="宋体" panose="02010600030101010101" pitchFamily="2" charset="-122"/>
                <a:cs typeface="微软雅黑" panose="020B0503020204020204" charset="-122"/>
                <a:sym typeface="+mn-ea"/>
              </a:rPr>
              <a:t>后代元素</a:t>
            </a:r>
            <a:r>
              <a:rPr lang="zh-CN" altLang="en-US" sz="2200" dirty="0" smtClean="0">
                <a:ea typeface="宋体" panose="02010600030101010101" pitchFamily="2" charset="-122"/>
                <a:cs typeface="微软雅黑" panose="020B0503020204020204" charset="-122"/>
                <a:sym typeface="+mn-ea"/>
              </a:rPr>
              <a:t> p</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②&gt;        $("div&gt;p") 子代选择器  ，表示会找到div里面所有的</a:t>
            </a:r>
            <a:r>
              <a:rPr lang="zh-CN" altLang="en-US" sz="2200" dirty="0" smtClean="0">
                <a:solidFill>
                  <a:srgbClr val="FF0000"/>
                </a:solidFill>
                <a:ea typeface="宋体" panose="02010600030101010101" pitchFamily="2" charset="-122"/>
                <a:cs typeface="微软雅黑" panose="020B0503020204020204" charset="-122"/>
                <a:sym typeface="+mn-ea"/>
              </a:rPr>
              <a:t>子元素</a:t>
            </a:r>
            <a:r>
              <a:rPr lang="zh-CN" altLang="en-US" sz="2200" dirty="0" smtClean="0">
                <a:ea typeface="宋体" panose="02010600030101010101" pitchFamily="2" charset="-122"/>
                <a:cs typeface="微软雅黑" panose="020B0503020204020204" charset="-122"/>
                <a:sym typeface="+mn-ea"/>
              </a:rPr>
              <a:t> p</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89915" y="638175"/>
            <a:ext cx="814959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r>
              <a:rPr lang="en-US" altLang="zh-CN" sz="2200" dirty="0" smtClean="0">
                <a:ea typeface="宋体" panose="02010600030101010101" pitchFamily="2" charset="-122"/>
                <a:cs typeface="微软雅黑" panose="020B0503020204020204" charset="-122"/>
                <a:sym typeface="+mn-ea"/>
              </a:rPr>
              <a:t>    </a:t>
            </a:r>
            <a:r>
              <a:rPr lang="zh-CN" altLang="en-US" sz="2200" dirty="0" smtClean="0">
                <a:ea typeface="宋体" panose="02010600030101010101" pitchFamily="2" charset="-122"/>
                <a:cs typeface="微软雅黑" panose="020B0503020204020204" charset="-122"/>
                <a:sym typeface="+mn-ea"/>
              </a:rPr>
              <a:t>③+    $("div+p")  兄弟选择器  ，表示找到 div下面</a:t>
            </a:r>
            <a:r>
              <a:rPr lang="zh-CN" altLang="en-US" sz="2200" dirty="0" smtClean="0">
                <a:solidFill>
                  <a:srgbClr val="FF0000"/>
                </a:solidFill>
                <a:ea typeface="宋体" panose="02010600030101010101" pitchFamily="2" charset="-122"/>
                <a:cs typeface="微软雅黑" panose="020B0503020204020204" charset="-122"/>
                <a:sym typeface="+mn-ea"/>
              </a:rPr>
              <a:t>紧邻的</a:t>
            </a:r>
            <a:r>
              <a:rPr lang="zh-CN" altLang="en-US" sz="2200" dirty="0" smtClean="0">
                <a:ea typeface="宋体" panose="02010600030101010101" pitchFamily="2" charset="-122"/>
                <a:cs typeface="微软雅黑" panose="020B0503020204020204" charset="-122"/>
                <a:sym typeface="+mn-ea"/>
              </a:rPr>
              <a:t>兄弟元素 p</a:t>
            </a:r>
            <a:r>
              <a:rPr lang="en-US" altLang="zh-CN" sz="2200" dirty="0" smtClean="0">
                <a:ea typeface="宋体" panose="02010600030101010101" pitchFamily="2" charset="-122"/>
                <a:cs typeface="微软雅黑" panose="020B0503020204020204" charset="-122"/>
                <a:sym typeface="+mn-ea"/>
              </a:rPr>
              <a:t>    </a:t>
            </a:r>
          </a:p>
          <a:p>
            <a:pPr marL="0" lvl="2" indent="0" eaLnBrk="1" hangingPunct="1">
              <a:lnSpc>
                <a:spcPct val="150000"/>
              </a:lnSpc>
              <a:spcBef>
                <a:spcPts val="0"/>
              </a:spcBef>
              <a:buClr>
                <a:srgbClr val="F50A64"/>
              </a:buClr>
              <a:buFont typeface="Wingdings" panose="05000000000000000000" pitchFamily="2" charset="2"/>
              <a:buNone/>
            </a:pPr>
            <a:r>
              <a:rPr lang="zh-CN" sz="2200" dirty="0" smtClean="0">
                <a:ea typeface="宋体" panose="02010600030101010101" pitchFamily="2" charset="-122"/>
                <a:cs typeface="微软雅黑" panose="020B0503020204020204" charset="-122"/>
                <a:sym typeface="+mn-ea"/>
              </a:rPr>
              <a:t>    ④~    $("div~p") 兄弟选择器  ， 表示找到 div下面</a:t>
            </a:r>
            <a:r>
              <a:rPr lang="zh-CN" sz="2200" dirty="0" smtClean="0">
                <a:solidFill>
                  <a:srgbClr val="FF0000"/>
                </a:solidFill>
                <a:ea typeface="宋体" panose="02010600030101010101" pitchFamily="2" charset="-122"/>
                <a:cs typeface="微软雅黑" panose="020B0503020204020204" charset="-122"/>
                <a:sym typeface="+mn-ea"/>
              </a:rPr>
              <a:t>所有的</a:t>
            </a:r>
            <a:r>
              <a:rPr lang="zh-CN" sz="2200" dirty="0" smtClean="0">
                <a:ea typeface="宋体" panose="02010600030101010101" pitchFamily="2" charset="-122"/>
                <a:cs typeface="微软雅黑" panose="020B0503020204020204" charset="-122"/>
                <a:sym typeface="+mn-ea"/>
              </a:rPr>
              <a:t>兄弟元素 p</a:t>
            </a:r>
            <a:r>
              <a:rPr lang="zh-CN" altLang="en-US" sz="2200" dirty="0" smtClean="0">
                <a:ea typeface="宋体" panose="02010600030101010101" pitchFamily="2" charset="-122"/>
                <a:cs typeface="微软雅黑" panose="020B0503020204020204" charset="-122"/>
                <a:sym typeface="+mn-ea"/>
              </a:rPr>
              <a:t>    </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a:t>
            </a:r>
            <a:r>
              <a:rPr lang="en-US" altLang="zh-CN" sz="2200" dirty="0" smtClean="0">
                <a:ea typeface="宋体" panose="02010600030101010101" pitchFamily="2" charset="-122"/>
                <a:cs typeface="微软雅黑" panose="020B0503020204020204" charset="-122"/>
                <a:sym typeface="+mn-ea"/>
              </a:rPr>
              <a:t>3</a:t>
            </a:r>
            <a:r>
              <a:rPr lang="zh-CN" altLang="en-US" sz="2200" dirty="0" smtClean="0">
                <a:ea typeface="宋体" panose="02010600030101010101" pitchFamily="2" charset="-122"/>
                <a:cs typeface="微软雅黑" panose="020B0503020204020204" charset="-122"/>
                <a:sym typeface="+mn-ea"/>
              </a:rPr>
              <a:t>）特殊的选择器</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①:first   用法 $("</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:first")  表示查找到页面中第一个</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②:last   用法 $("li:last")  表示查找到页面中最后一个li元素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③:eq    用法 $("li:eq(索引)") 表示查找页面中第几个元素，索引下标从0开始</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④:odd  用法 $("</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:odd") 表示查找页面中的所有下标为奇数行的</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元素</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39552" y="728980"/>
            <a:ext cx="8149590" cy="61290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r>
              <a:rPr lang="en-US" altLang="zh-CN" sz="2200" dirty="0" smtClean="0">
                <a:ea typeface="宋体" panose="02010600030101010101" pitchFamily="2" charset="-122"/>
                <a:cs typeface="微软雅黑" panose="020B0503020204020204" charset="-122"/>
                <a:sym typeface="+mn-ea"/>
              </a:rPr>
              <a:t>    </a:t>
            </a:r>
            <a:r>
              <a:rPr lang="zh-CN" altLang="en-US" sz="2200" dirty="0" smtClean="0">
                <a:ea typeface="宋体" panose="02010600030101010101" pitchFamily="2" charset="-122"/>
                <a:cs typeface="微软雅黑" panose="020B0503020204020204" charset="-122"/>
                <a:sym typeface="+mn-ea"/>
              </a:rPr>
              <a:t>⑤:even   用法 $("</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:even")   表示查找页面中的所有下标为偶数行的</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⑥:gt     用法 $("li:gt(2)")   表示查找页面中索引大于2的li元素   索引从0开始</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⑦:lt      用法 $("li:lt(3)")   表示查找页面中索引小于3的li元素   索引从0开始</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⑧:not     用法 $("li:not('</a:t>
            </a:r>
            <a:r>
              <a:rPr lang="en-US" altLang="zh-CN" sz="2200" dirty="0" smtClean="0">
                <a:ea typeface="宋体" panose="02010600030101010101" pitchFamily="2" charset="-122"/>
                <a:cs typeface="微软雅黑" panose="020B0503020204020204" charset="-122"/>
                <a:sym typeface="+mn-ea"/>
              </a:rPr>
              <a:t>.li1</a:t>
            </a:r>
            <a:r>
              <a:rPr lang="zh-CN" altLang="en-US" sz="2200" dirty="0" smtClean="0">
                <a:ea typeface="宋体" panose="02010600030101010101" pitchFamily="2" charset="-122"/>
                <a:cs typeface="微软雅黑" panose="020B0503020204020204" charset="-122"/>
                <a:sym typeface="+mn-ea"/>
              </a:rPr>
              <a:t>')")  表示查找页面中</a:t>
            </a:r>
            <a:r>
              <a:rPr lang="en-US" altLang="zh-CN" sz="2200" dirty="0" smtClean="0">
                <a:ea typeface="宋体" panose="02010600030101010101" pitchFamily="2" charset="-122"/>
                <a:cs typeface="微软雅黑" panose="020B0503020204020204" charset="-122"/>
                <a:sym typeface="+mn-ea"/>
              </a:rPr>
              <a:t>class</a:t>
            </a:r>
            <a:r>
              <a:rPr lang="zh-CN" altLang="en-US" sz="2200" dirty="0" smtClean="0">
                <a:ea typeface="宋体" panose="02010600030101010101" pitchFamily="2" charset="-122"/>
                <a:cs typeface="微软雅黑" panose="020B0503020204020204" charset="-122"/>
                <a:sym typeface="+mn-ea"/>
              </a:rPr>
              <a:t>名不为</a:t>
            </a:r>
            <a:r>
              <a:rPr lang="en-US" altLang="zh-CN" sz="2200" dirty="0" smtClean="0">
                <a:ea typeface="宋体" panose="02010600030101010101" pitchFamily="2" charset="-122"/>
                <a:cs typeface="微软雅黑" panose="020B0503020204020204" charset="-122"/>
                <a:sym typeface="+mn-ea"/>
              </a:rPr>
              <a:t>li1 </a:t>
            </a:r>
            <a:r>
              <a:rPr lang="zh-CN" altLang="en-US" sz="2200" dirty="0" smtClean="0">
                <a:ea typeface="宋体" panose="02010600030101010101" pitchFamily="2" charset="-122"/>
                <a:cs typeface="微软雅黑" panose="020B0503020204020204" charset="-122"/>
                <a:sym typeface="+mn-ea"/>
              </a:rPr>
              <a:t>的所有li元素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ea typeface="宋体" panose="02010600030101010101" pitchFamily="2" charset="-122"/>
                <a:cs typeface="微软雅黑" panose="020B0503020204020204" charset="-122"/>
                <a:sym typeface="+mn-ea"/>
              </a:rPr>
              <a:t>    ⑨</a:t>
            </a:r>
            <a:r>
              <a:rPr lang="en-US" altLang="zh-CN" sz="2200" dirty="0" smtClean="0">
                <a:ea typeface="宋体" panose="02010600030101010101" pitchFamily="2" charset="-122"/>
                <a:cs typeface="微软雅黑" panose="020B0503020204020204" charset="-122"/>
                <a:sym typeface="+mn-ea"/>
              </a:rPr>
              <a:t>:empty    </a:t>
            </a:r>
            <a:r>
              <a:rPr lang="zh-CN" altLang="en-US" sz="2200" dirty="0" smtClean="0">
                <a:ea typeface="宋体" panose="02010600030101010101" pitchFamily="2" charset="-122"/>
                <a:cs typeface="微软雅黑" panose="020B0503020204020204" charset="-122"/>
                <a:sym typeface="+mn-ea"/>
              </a:rPr>
              <a:t>用法 </a:t>
            </a:r>
            <a:r>
              <a:rPr lang="en-US" altLang="zh-CN" sz="2200" dirty="0" smtClean="0">
                <a:ea typeface="宋体" panose="02010600030101010101" pitchFamily="2" charset="-122"/>
                <a:cs typeface="微软雅黑" panose="020B0503020204020204" charset="-122"/>
                <a:sym typeface="+mn-ea"/>
              </a:rPr>
              <a:t>$(</a:t>
            </a:r>
            <a:r>
              <a:rPr lang="zh-CN" altLang="en-US" sz="2200" dirty="0" smtClean="0">
                <a:ea typeface="宋体" panose="02010600030101010101" pitchFamily="2" charset="-122"/>
                <a:cs typeface="微软雅黑" panose="020B0503020204020204" charset="-122"/>
                <a:sym typeface="+mn-ea"/>
              </a:rPr>
              <a:t>"li:</a:t>
            </a:r>
            <a:r>
              <a:rPr lang="en-US" altLang="zh-CN" sz="2200" dirty="0" smtClean="0">
                <a:ea typeface="宋体" panose="02010600030101010101" pitchFamily="2" charset="-122"/>
                <a:cs typeface="微软雅黑" panose="020B0503020204020204" charset="-122"/>
                <a:sym typeface="+mn-ea"/>
              </a:rPr>
              <a:t>empty</a:t>
            </a:r>
            <a:r>
              <a:rPr lang="zh-CN" altLang="en-US" sz="2200" dirty="0" smtClean="0">
                <a:ea typeface="宋体" panose="02010600030101010101" pitchFamily="2" charset="-122"/>
                <a:cs typeface="微软雅黑" panose="020B0503020204020204" charset="-122"/>
                <a:sym typeface="+mn-ea"/>
              </a:rPr>
              <a:t>"</a:t>
            </a:r>
            <a:r>
              <a:rPr lang="en-US" altLang="zh-CN" sz="2200" dirty="0" smtClean="0">
                <a:ea typeface="宋体" panose="02010600030101010101" pitchFamily="2" charset="-122"/>
                <a:cs typeface="微软雅黑" panose="020B0503020204020204" charset="-122"/>
                <a:sym typeface="+mn-ea"/>
              </a:rPr>
              <a:t>)   </a:t>
            </a:r>
            <a:r>
              <a:rPr lang="zh-CN" altLang="en-US" sz="2200" dirty="0" smtClean="0">
                <a:ea typeface="宋体" panose="02010600030101010101" pitchFamily="2" charset="-122"/>
                <a:cs typeface="微软雅黑" panose="020B0503020204020204" charset="-122"/>
                <a:sym typeface="+mn-ea"/>
              </a:rPr>
              <a:t>表示查找页面中内容为空的所有</a:t>
            </a:r>
            <a:r>
              <a:rPr lang="en-US" altLang="zh-CN" sz="2200" dirty="0" smtClean="0">
                <a:ea typeface="宋体" panose="02010600030101010101" pitchFamily="2" charset="-122"/>
                <a:cs typeface="微软雅黑" panose="020B0503020204020204" charset="-122"/>
                <a:sym typeface="+mn-ea"/>
              </a:rPr>
              <a:t>li</a:t>
            </a:r>
            <a:r>
              <a:rPr lang="zh-CN" altLang="en-US" sz="2200" dirty="0" smtClean="0">
                <a:ea typeface="宋体" panose="02010600030101010101" pitchFamily="2" charset="-122"/>
                <a:cs typeface="微软雅黑" panose="020B0503020204020204" charset="-122"/>
                <a:sym typeface="+mn-ea"/>
              </a:rPr>
              <a:t>元素</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01345" y="702310"/>
            <a:ext cx="8149590" cy="5267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a:t>
            </a:r>
            <a:r>
              <a:rPr lang="en-US" altLang="zh-CN" sz="2200" dirty="0">
                <a:sym typeface="+mn-ea"/>
              </a:rPr>
              <a:t>4</a:t>
            </a:r>
            <a:r>
              <a:rPr lang="zh-CN" altLang="en-US" sz="2200" dirty="0">
                <a:sym typeface="+mn-ea"/>
              </a:rPr>
              <a:t>）内容筛选器</a:t>
            </a:r>
            <a:endParaRPr lang="zh-CN" altLang="en-US" sz="2200" dirty="0"/>
          </a:p>
          <a:p>
            <a:pPr marL="0" indent="0">
              <a:lnSpc>
                <a:spcPct val="150000"/>
              </a:lnSpc>
              <a:spcBef>
                <a:spcPts val="0"/>
              </a:spcBef>
              <a:buNone/>
            </a:pPr>
            <a:r>
              <a:rPr lang="en-US" altLang="zh-CN" sz="2200" dirty="0">
                <a:sym typeface="+mn-ea"/>
              </a:rPr>
              <a:t>:contains('text')    $('</a:t>
            </a:r>
            <a:r>
              <a:rPr lang="en-US" altLang="zh-CN" sz="2200" dirty="0" err="1">
                <a:sym typeface="+mn-ea"/>
              </a:rPr>
              <a:t>div:contains</a:t>
            </a:r>
            <a:r>
              <a:rPr lang="en-US" altLang="zh-CN" sz="2200" dirty="0">
                <a:sym typeface="+mn-ea"/>
              </a:rPr>
              <a:t>(“</a:t>
            </a:r>
            <a:r>
              <a:rPr lang="zh-CN" altLang="en-US" sz="2200" dirty="0">
                <a:sym typeface="+mn-ea"/>
              </a:rPr>
              <a:t>你好</a:t>
            </a:r>
            <a:r>
              <a:rPr lang="en-US" altLang="zh-CN" sz="2200" dirty="0">
                <a:sym typeface="+mn-ea"/>
              </a:rPr>
              <a:t>”)')   </a:t>
            </a:r>
            <a:r>
              <a:rPr lang="zh-CN" altLang="en-US" sz="2200" dirty="0">
                <a:sym typeface="+mn-ea"/>
              </a:rPr>
              <a:t>选取含有文本</a:t>
            </a:r>
            <a:r>
              <a:rPr lang="en-US" altLang="zh-CN" sz="2200" dirty="0">
                <a:sym typeface="+mn-ea"/>
              </a:rPr>
              <a:t>“</a:t>
            </a:r>
            <a:r>
              <a:rPr lang="zh-CN" altLang="en-US" sz="2200" dirty="0">
                <a:sym typeface="+mn-ea"/>
              </a:rPr>
              <a:t>你好</a:t>
            </a:r>
            <a:r>
              <a:rPr lang="en-US" altLang="zh-CN" sz="2200" dirty="0">
                <a:sym typeface="+mn-ea"/>
              </a:rPr>
              <a:t>”</a:t>
            </a:r>
            <a:r>
              <a:rPr lang="zh-CN" altLang="en-US" sz="2200" dirty="0">
                <a:sym typeface="+mn-ea"/>
              </a:rPr>
              <a:t>的 </a:t>
            </a:r>
            <a:r>
              <a:rPr lang="en-US" altLang="zh-CN" sz="2200" dirty="0">
                <a:sym typeface="+mn-ea"/>
              </a:rPr>
              <a:t>div</a:t>
            </a:r>
            <a:r>
              <a:rPr lang="zh-CN" altLang="en-US" sz="2200" dirty="0">
                <a:sym typeface="+mn-ea"/>
              </a:rPr>
              <a:t>元素</a:t>
            </a:r>
            <a:endParaRPr lang="en-US" altLang="zh-CN" sz="2200" dirty="0"/>
          </a:p>
          <a:p>
            <a:pPr marL="0" indent="0">
              <a:lnSpc>
                <a:spcPct val="150000"/>
              </a:lnSpc>
              <a:spcBef>
                <a:spcPts val="0"/>
              </a:spcBef>
              <a:buNone/>
            </a:pPr>
            <a:r>
              <a:rPr lang="en-US" altLang="zh-CN" sz="2200" dirty="0">
                <a:sym typeface="+mn-ea"/>
              </a:rPr>
              <a:t>:empty    $('</a:t>
            </a:r>
            <a:r>
              <a:rPr lang="en-US" altLang="zh-CN" sz="2200" dirty="0" err="1">
                <a:sym typeface="+mn-ea"/>
              </a:rPr>
              <a:t>div:empty</a:t>
            </a:r>
            <a:r>
              <a:rPr lang="en-US" altLang="zh-CN" sz="2200" dirty="0">
                <a:sym typeface="+mn-ea"/>
              </a:rPr>
              <a:t>')   </a:t>
            </a:r>
            <a:r>
              <a:rPr lang="zh-CN" altLang="en-US" sz="2200" dirty="0">
                <a:sym typeface="+mn-ea"/>
              </a:rPr>
              <a:t>选取不包含子元素（包括文本元素）的</a:t>
            </a:r>
            <a:r>
              <a:rPr lang="en-US" altLang="zh-CN" sz="2200" dirty="0">
                <a:sym typeface="+mn-ea"/>
              </a:rPr>
              <a:t>div</a:t>
            </a:r>
            <a:r>
              <a:rPr lang="zh-CN" altLang="en-US" sz="2200" dirty="0">
                <a:sym typeface="+mn-ea"/>
              </a:rPr>
              <a:t>空元素</a:t>
            </a:r>
            <a:endParaRPr lang="en-US" altLang="zh-CN" sz="2200" dirty="0"/>
          </a:p>
          <a:p>
            <a:pPr marL="0" indent="0">
              <a:lnSpc>
                <a:spcPct val="150000"/>
              </a:lnSpc>
              <a:spcBef>
                <a:spcPts val="0"/>
              </a:spcBef>
              <a:buNone/>
            </a:pPr>
            <a:r>
              <a:rPr lang="en-US" altLang="zh-CN" sz="2200" dirty="0">
                <a:sym typeface="+mn-ea"/>
              </a:rPr>
              <a:t>:parent    $('</a:t>
            </a:r>
            <a:r>
              <a:rPr lang="en-US" altLang="zh-CN" sz="2200" dirty="0" err="1">
                <a:sym typeface="+mn-ea"/>
              </a:rPr>
              <a:t>div:parent</a:t>
            </a:r>
            <a:r>
              <a:rPr lang="en-US" altLang="zh-CN" sz="2200" dirty="0">
                <a:sym typeface="+mn-ea"/>
              </a:rPr>
              <a:t>')   </a:t>
            </a:r>
            <a:r>
              <a:rPr lang="zh-CN" altLang="en-US" sz="2200" dirty="0">
                <a:sym typeface="+mn-ea"/>
              </a:rPr>
              <a:t>选取拥有子元素（包括文本元素）的</a:t>
            </a:r>
            <a:r>
              <a:rPr lang="en-US" altLang="zh-CN" sz="2200" dirty="0">
                <a:sym typeface="+mn-ea"/>
              </a:rPr>
              <a:t>div</a:t>
            </a:r>
            <a:r>
              <a:rPr lang="zh-CN" altLang="en-US" sz="2200" dirty="0">
                <a:sym typeface="+mn-ea"/>
              </a:rPr>
              <a:t>元素</a:t>
            </a:r>
            <a:endParaRPr lang="en-US" altLang="zh-CN" sz="2200" dirty="0"/>
          </a:p>
          <a:p>
            <a:pPr marL="0" indent="0">
              <a:lnSpc>
                <a:spcPct val="150000"/>
              </a:lnSpc>
              <a:spcBef>
                <a:spcPts val="0"/>
              </a:spcBef>
              <a:buNone/>
            </a:pPr>
            <a:r>
              <a:rPr lang="en-US" altLang="zh-CN" sz="2200" dirty="0">
                <a:sym typeface="+mn-ea"/>
              </a:rPr>
              <a:t>:has(selector)    $('</a:t>
            </a:r>
            <a:r>
              <a:rPr lang="en-US" altLang="zh-CN" sz="2200" dirty="0" err="1">
                <a:sym typeface="+mn-ea"/>
              </a:rPr>
              <a:t>div:has</a:t>
            </a:r>
            <a:r>
              <a:rPr lang="en-US" altLang="zh-CN" sz="2200" dirty="0">
                <a:sym typeface="+mn-ea"/>
              </a:rPr>
              <a:t>(p)')    </a:t>
            </a:r>
            <a:r>
              <a:rPr lang="zh-CN" altLang="en-US" sz="2200" dirty="0">
                <a:sym typeface="+mn-ea"/>
              </a:rPr>
              <a:t>选取含有</a:t>
            </a:r>
            <a:r>
              <a:rPr lang="en-US" altLang="zh-CN" sz="2200" dirty="0">
                <a:sym typeface="+mn-ea"/>
              </a:rPr>
              <a:t>p</a:t>
            </a:r>
            <a:r>
              <a:rPr lang="zh-CN" altLang="en-US" sz="2200" dirty="0">
                <a:sym typeface="+mn-ea"/>
              </a:rPr>
              <a:t>元素的</a:t>
            </a:r>
            <a:r>
              <a:rPr lang="en-US" altLang="zh-CN" sz="2200" dirty="0">
                <a:sym typeface="+mn-ea"/>
              </a:rPr>
              <a:t>div</a:t>
            </a:r>
            <a:r>
              <a:rPr lang="zh-CN" altLang="en-US" sz="2200" dirty="0">
                <a:sym typeface="+mn-ea"/>
              </a:rPr>
              <a:t>元素</a:t>
            </a:r>
            <a:endParaRPr lang="en-US" altLang="zh-CN" sz="2200" dirty="0"/>
          </a:p>
          <a:p>
            <a:pPr marL="0" indent="0">
              <a:buNone/>
            </a:pPr>
            <a:endParaRPr lang="zh-CN" altLang="en-US" sz="2200" dirty="0" smtClean="0">
              <a:ea typeface="宋体" panose="02010600030101010101" pitchFamily="2"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01345" y="702310"/>
            <a:ext cx="8149590" cy="31915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a:t>
            </a:r>
            <a:r>
              <a:rPr lang="en-US" altLang="zh-CN" sz="2200" dirty="0">
                <a:sym typeface="+mn-ea"/>
              </a:rPr>
              <a:t>5</a:t>
            </a:r>
            <a:r>
              <a:rPr lang="zh-CN" altLang="en-US" sz="2200" dirty="0">
                <a:sym typeface="+mn-ea"/>
              </a:rPr>
              <a:t>）可见性筛选器  </a:t>
            </a:r>
          </a:p>
          <a:p>
            <a:pPr marL="0" indent="0">
              <a:lnSpc>
                <a:spcPct val="150000"/>
              </a:lnSpc>
              <a:spcBef>
                <a:spcPts val="0"/>
              </a:spcBef>
              <a:buNone/>
            </a:pPr>
            <a:r>
              <a:rPr lang="en-US" altLang="zh-CN" sz="2200" dirty="0">
                <a:sym typeface="+mn-ea"/>
              </a:rPr>
              <a:t>:hidden   $(':hidden')   </a:t>
            </a:r>
            <a:r>
              <a:rPr lang="zh-CN" altLang="en-US" sz="2200" dirty="0">
                <a:sym typeface="+mn-ea"/>
              </a:rPr>
              <a:t>选取所有不可见的元素</a:t>
            </a:r>
          </a:p>
          <a:p>
            <a:pPr marL="0" indent="0">
              <a:lnSpc>
                <a:spcPct val="150000"/>
              </a:lnSpc>
              <a:spcBef>
                <a:spcPts val="0"/>
              </a:spcBef>
              <a:buNone/>
            </a:pPr>
            <a:r>
              <a:rPr lang="zh-CN" altLang="en-US" sz="2200" dirty="0">
                <a:sym typeface="+mn-ea"/>
              </a:rPr>
              <a:t>    包括：</a:t>
            </a:r>
            <a:r>
              <a:rPr lang="en-US" altLang="zh-CN" sz="2200" dirty="0">
                <a:sym typeface="+mn-ea"/>
              </a:rPr>
              <a:t>&lt;input type=”hidden”/&gt;</a:t>
            </a:r>
            <a:r>
              <a:rPr lang="zh-CN" altLang="en-US" sz="2200" dirty="0">
                <a:sym typeface="+mn-ea"/>
              </a:rPr>
              <a:t>、</a:t>
            </a:r>
            <a:r>
              <a:rPr lang="en-US" altLang="zh-CN" sz="2200" dirty="0">
                <a:sym typeface="+mn-ea"/>
              </a:rPr>
              <a:t>&lt;div style=”</a:t>
            </a:r>
            <a:r>
              <a:rPr lang="en-US" altLang="zh-CN" sz="2200" dirty="0" err="1">
                <a:sym typeface="+mn-ea"/>
              </a:rPr>
              <a:t>display:none</a:t>
            </a:r>
            <a:r>
              <a:rPr lang="en-US" altLang="zh-CN" sz="2200" dirty="0">
                <a:sym typeface="+mn-ea"/>
              </a:rPr>
              <a:t>;”&gt;</a:t>
            </a:r>
            <a:r>
              <a:rPr lang="zh-CN" altLang="en-US" sz="2200" dirty="0">
                <a:sym typeface="+mn-ea"/>
              </a:rPr>
              <a:t>、</a:t>
            </a:r>
            <a:endParaRPr lang="zh-CN" altLang="en-US" sz="2200" dirty="0">
              <a:solidFill>
                <a:schemeClr val="tx1"/>
              </a:solidFill>
            </a:endParaRPr>
          </a:p>
          <a:p>
            <a:pPr marL="0" indent="0">
              <a:lnSpc>
                <a:spcPct val="150000"/>
              </a:lnSpc>
              <a:spcBef>
                <a:spcPts val="0"/>
              </a:spcBef>
              <a:buNone/>
            </a:pPr>
            <a:r>
              <a:rPr lang="zh-CN" altLang="en-US" sz="2200" smtClean="0">
                <a:sym typeface="+mn-ea"/>
              </a:rPr>
              <a:t>等</a:t>
            </a:r>
            <a:r>
              <a:rPr lang="zh-CN" altLang="en-US" sz="2200" dirty="0">
                <a:sym typeface="+mn-ea"/>
              </a:rPr>
              <a:t>如果想要选取</a:t>
            </a:r>
            <a:r>
              <a:rPr lang="en-US" altLang="zh-CN" sz="2200" dirty="0">
                <a:sym typeface="+mn-ea"/>
              </a:rPr>
              <a:t>input</a:t>
            </a:r>
            <a:r>
              <a:rPr lang="zh-CN" altLang="en-US" sz="2200" dirty="0">
                <a:sym typeface="+mn-ea"/>
              </a:rPr>
              <a:t>元素，可以使用</a:t>
            </a:r>
            <a:r>
              <a:rPr lang="en-US" altLang="zh-CN" sz="2200" dirty="0">
                <a:sym typeface="+mn-ea"/>
              </a:rPr>
              <a:t>$('</a:t>
            </a:r>
            <a:r>
              <a:rPr lang="en-US" altLang="zh-CN" sz="2200" dirty="0" err="1">
                <a:sym typeface="+mn-ea"/>
              </a:rPr>
              <a:t>input:hidden</a:t>
            </a:r>
            <a:r>
              <a:rPr lang="en-US" altLang="zh-CN" sz="2200" dirty="0">
                <a:sym typeface="+mn-ea"/>
              </a:rPr>
              <a:t>')</a:t>
            </a:r>
            <a:endParaRPr lang="en-US" altLang="zh-CN" sz="2200" dirty="0"/>
          </a:p>
          <a:p>
            <a:pPr marL="0" indent="0">
              <a:lnSpc>
                <a:spcPct val="150000"/>
              </a:lnSpc>
              <a:spcBef>
                <a:spcPts val="0"/>
              </a:spcBef>
              <a:buNone/>
            </a:pPr>
            <a:r>
              <a:rPr lang="en-US" altLang="zh-CN" sz="2200" dirty="0">
                <a:sym typeface="+mn-ea"/>
              </a:rPr>
              <a:t>:visible   $('</a:t>
            </a:r>
            <a:r>
              <a:rPr lang="en-US" altLang="zh-CN" sz="2200" dirty="0" err="1">
                <a:sym typeface="+mn-ea"/>
              </a:rPr>
              <a:t>div:visible</a:t>
            </a:r>
            <a:r>
              <a:rPr lang="en-US" altLang="zh-CN" sz="2200" dirty="0">
                <a:sym typeface="+mn-ea"/>
              </a:rPr>
              <a:t>')   </a:t>
            </a:r>
            <a:r>
              <a:rPr lang="zh-CN" altLang="en-US" sz="2200" dirty="0">
                <a:sym typeface="+mn-ea"/>
              </a:rPr>
              <a:t>选取所有可见的</a:t>
            </a:r>
            <a:r>
              <a:rPr lang="en-US" altLang="zh-CN" sz="2200" dirty="0">
                <a:sym typeface="+mn-ea"/>
              </a:rPr>
              <a:t>div</a:t>
            </a:r>
            <a:r>
              <a:rPr lang="zh-CN" altLang="en-US" sz="2200" dirty="0">
                <a:sym typeface="+mn-ea"/>
              </a:rPr>
              <a:t>元素</a:t>
            </a:r>
            <a:endParaRPr lang="zh-CN" altLang="en-US" sz="2200" dirty="0">
              <a:solidFill>
                <a:schemeClr val="tx1"/>
              </a:solidFill>
            </a:endParaRPr>
          </a:p>
          <a:p>
            <a:pPr marL="0" indent="0">
              <a:buNone/>
            </a:pPr>
            <a:endParaRPr lang="zh-CN" altLang="en-US" sz="2200" dirty="0" smtClean="0">
              <a:ea typeface="宋体" panose="02010600030101010101" pitchFamily="2"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95300" y="702310"/>
            <a:ext cx="8255635" cy="5267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a:t>
            </a:r>
            <a:r>
              <a:rPr lang="en-US" altLang="zh-CN" sz="2200">
                <a:sym typeface="+mn-ea"/>
              </a:rPr>
              <a:t>6</a:t>
            </a:r>
            <a:r>
              <a:rPr lang="zh-CN" altLang="en-US" sz="2200">
                <a:sym typeface="+mn-ea"/>
              </a:rPr>
              <a:t>）子节点筛选器</a:t>
            </a:r>
            <a:endParaRPr lang="zh-CN" altLang="en-US" sz="2200"/>
          </a:p>
          <a:p>
            <a:pPr marL="0" indent="0">
              <a:lnSpc>
                <a:spcPct val="150000"/>
              </a:lnSpc>
              <a:spcBef>
                <a:spcPts val="0"/>
              </a:spcBef>
              <a:buNone/>
            </a:pPr>
            <a:r>
              <a:rPr lang="en-US" altLang="zh-CN" sz="2200">
                <a:sym typeface="+mn-ea"/>
              </a:rPr>
              <a:t>:nth-child(index/even/odd/equation)</a:t>
            </a:r>
          </a:p>
          <a:p>
            <a:pPr marL="0" indent="0">
              <a:lnSpc>
                <a:spcPct val="150000"/>
              </a:lnSpc>
              <a:spcBef>
                <a:spcPts val="0"/>
              </a:spcBef>
              <a:buNone/>
            </a:pP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1</a:t>
            </a: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:nth-child(even) </a:t>
            </a:r>
            <a:r>
              <a:rPr lang="zh-CN" altLang="en-US" sz="2200">
                <a:latin typeface="Arial" panose="020B0604020202020204" pitchFamily="34" charset="0"/>
                <a:ea typeface="黑体" charset="-122"/>
                <a:sym typeface="+mn-ea"/>
              </a:rPr>
              <a:t>能选取每个父元素下的索引值是偶数的元素</a:t>
            </a:r>
            <a:endParaRPr lang="zh-CN" altLang="en-US" sz="2200">
              <a:latin typeface="Arial" panose="020B0604020202020204" pitchFamily="34" charset="0"/>
              <a:ea typeface="黑体" charset="-122"/>
            </a:endParaRPr>
          </a:p>
          <a:p>
            <a:pPr marL="0" indent="0">
              <a:lnSpc>
                <a:spcPct val="150000"/>
              </a:lnSpc>
              <a:spcBef>
                <a:spcPts val="0"/>
              </a:spcBef>
              <a:buNone/>
            </a:pP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2</a:t>
            </a: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:nth-child(odd)   </a:t>
            </a:r>
            <a:r>
              <a:rPr lang="zh-CN" altLang="en-US" sz="2200">
                <a:latin typeface="Arial" panose="020B0604020202020204" pitchFamily="34" charset="0"/>
                <a:ea typeface="黑体" charset="-122"/>
                <a:sym typeface="+mn-ea"/>
              </a:rPr>
              <a:t>能选取每个父元素下的索引值是奇数的元素</a:t>
            </a:r>
            <a:endParaRPr lang="zh-CN" altLang="en-US" sz="2200">
              <a:latin typeface="Arial" panose="020B0604020202020204" pitchFamily="34" charset="0"/>
              <a:ea typeface="黑体" charset="-122"/>
            </a:endParaRPr>
          </a:p>
          <a:p>
            <a:pPr marL="0" indent="0">
              <a:lnSpc>
                <a:spcPct val="150000"/>
              </a:lnSpc>
              <a:spcBef>
                <a:spcPts val="0"/>
              </a:spcBef>
              <a:buNone/>
            </a:pP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3</a:t>
            </a: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:nth-child(2) </a:t>
            </a:r>
            <a:r>
              <a:rPr lang="zh-CN" altLang="en-US" sz="2200">
                <a:latin typeface="Arial" panose="020B0604020202020204" pitchFamily="34" charset="0"/>
                <a:ea typeface="黑体" charset="-122"/>
                <a:sym typeface="+mn-ea"/>
              </a:rPr>
              <a:t>能选取每个父元素下的第二个子元素</a:t>
            </a:r>
            <a:endParaRPr lang="zh-CN" altLang="en-US" sz="2200">
              <a:latin typeface="Arial" panose="020B0604020202020204" pitchFamily="34" charset="0"/>
              <a:ea typeface="黑体" charset="-122"/>
            </a:endParaRPr>
          </a:p>
          <a:p>
            <a:pPr marL="0" indent="0">
              <a:lnSpc>
                <a:spcPct val="150000"/>
              </a:lnSpc>
              <a:spcBef>
                <a:spcPts val="0"/>
              </a:spcBef>
              <a:buNone/>
            </a:pP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4</a:t>
            </a:r>
            <a:r>
              <a:rPr lang="zh-CN" altLang="en-US" sz="2200">
                <a:latin typeface="Arial" panose="020B0604020202020204" pitchFamily="34" charset="0"/>
                <a:ea typeface="黑体" charset="-122"/>
                <a:sym typeface="+mn-ea"/>
              </a:rPr>
              <a:t>）</a:t>
            </a:r>
            <a:r>
              <a:rPr lang="en-US" altLang="zh-CN" sz="2200">
                <a:latin typeface="Arial" panose="020B0604020202020204" pitchFamily="34" charset="0"/>
                <a:ea typeface="黑体" charset="-122"/>
                <a:sym typeface="+mn-ea"/>
              </a:rPr>
              <a:t>:nth-child(3n) </a:t>
            </a:r>
            <a:r>
              <a:rPr lang="zh-CN" altLang="en-US" sz="2200">
                <a:latin typeface="Arial" panose="020B0604020202020204" pitchFamily="34" charset="0"/>
                <a:ea typeface="黑体" charset="-122"/>
                <a:sym typeface="+mn-ea"/>
              </a:rPr>
              <a:t>能选取每个父元素下的索引值是</a:t>
            </a:r>
            <a:r>
              <a:rPr lang="en-US" altLang="zh-CN" sz="2200">
                <a:latin typeface="Arial" panose="020B0604020202020204" pitchFamily="34" charset="0"/>
                <a:ea typeface="黑体" charset="-122"/>
                <a:sym typeface="+mn-ea"/>
              </a:rPr>
              <a:t>3</a:t>
            </a:r>
            <a:r>
              <a:rPr lang="zh-CN" altLang="en-US" sz="2200">
                <a:latin typeface="Arial" panose="020B0604020202020204" pitchFamily="34" charset="0"/>
                <a:ea typeface="黑体" charset="-122"/>
                <a:sym typeface="+mn-ea"/>
              </a:rPr>
              <a:t>的倍数的元素（</a:t>
            </a:r>
            <a:r>
              <a:rPr lang="en-US" altLang="zh-CN" sz="2200">
                <a:latin typeface="Arial" panose="020B0604020202020204" pitchFamily="34" charset="0"/>
                <a:ea typeface="黑体" charset="-122"/>
                <a:sym typeface="+mn-ea"/>
              </a:rPr>
              <a:t>n</a:t>
            </a:r>
            <a:r>
              <a:rPr lang="zh-CN" altLang="en-US" sz="2200">
                <a:latin typeface="Arial" panose="020B0604020202020204" pitchFamily="34" charset="0"/>
                <a:ea typeface="黑体" charset="-122"/>
                <a:sym typeface="+mn-ea"/>
              </a:rPr>
              <a:t>从</a:t>
            </a:r>
            <a:r>
              <a:rPr lang="en-US" altLang="zh-CN" sz="2200">
                <a:latin typeface="Arial" panose="020B0604020202020204" pitchFamily="34" charset="0"/>
                <a:ea typeface="黑体" charset="-122"/>
                <a:sym typeface="+mn-ea"/>
              </a:rPr>
              <a:t>1</a:t>
            </a:r>
            <a:r>
              <a:rPr lang="zh-CN" altLang="en-US" sz="2200">
                <a:latin typeface="Arial" panose="020B0604020202020204" pitchFamily="34" charset="0"/>
                <a:ea typeface="黑体" charset="-122"/>
                <a:sym typeface="+mn-ea"/>
              </a:rPr>
              <a:t>开始）</a:t>
            </a:r>
            <a:endParaRPr lang="en-US" altLang="zh-CN" sz="2200"/>
          </a:p>
          <a:p>
            <a:pPr marL="0" indent="0">
              <a:lnSpc>
                <a:spcPct val="150000"/>
              </a:lnSpc>
              <a:spcBef>
                <a:spcPts val="0"/>
              </a:spcBef>
              <a:buNone/>
            </a:pPr>
            <a:r>
              <a:rPr lang="en-US" altLang="zh-CN" sz="2200">
                <a:sym typeface="+mn-ea"/>
              </a:rPr>
              <a:t>:first-child   $('ul li:first-child')   </a:t>
            </a:r>
            <a:r>
              <a:rPr lang="zh-CN" altLang="en-US" sz="2200">
                <a:sym typeface="+mn-ea"/>
              </a:rPr>
              <a:t>选取每个</a:t>
            </a:r>
            <a:r>
              <a:rPr lang="en-US" altLang="zh-CN" sz="2200">
                <a:sym typeface="+mn-ea"/>
              </a:rPr>
              <a:t>ul</a:t>
            </a:r>
            <a:r>
              <a:rPr lang="zh-CN" altLang="en-US" sz="2200">
                <a:sym typeface="+mn-ea"/>
              </a:rPr>
              <a:t>中第一个</a:t>
            </a:r>
            <a:r>
              <a:rPr lang="en-US" altLang="zh-CN" sz="2200">
                <a:sym typeface="+mn-ea"/>
              </a:rPr>
              <a:t>li</a:t>
            </a:r>
            <a:r>
              <a:rPr lang="zh-CN" altLang="en-US" sz="2200">
                <a:sym typeface="+mn-ea"/>
              </a:rPr>
              <a:t>元素</a:t>
            </a:r>
            <a:endParaRPr lang="en-US" altLang="zh-CN" sz="2200"/>
          </a:p>
          <a:p>
            <a:pPr marL="0" indent="0">
              <a:lnSpc>
                <a:spcPct val="150000"/>
              </a:lnSpc>
              <a:spcBef>
                <a:spcPts val="0"/>
              </a:spcBef>
              <a:buNone/>
            </a:pPr>
            <a:r>
              <a:rPr lang="en-US" altLang="zh-CN" sz="2200">
                <a:sym typeface="+mn-ea"/>
              </a:rPr>
              <a:t>:last-child   $('ul li:last-child')    </a:t>
            </a:r>
            <a:r>
              <a:rPr lang="zh-CN" altLang="en-US" sz="2200">
                <a:sym typeface="+mn-ea"/>
              </a:rPr>
              <a:t>选择每个</a:t>
            </a:r>
            <a:r>
              <a:rPr lang="en-US" altLang="zh-CN" sz="2200">
                <a:sym typeface="+mn-ea"/>
              </a:rPr>
              <a:t>ul</a:t>
            </a:r>
            <a:r>
              <a:rPr lang="zh-CN" altLang="en-US" sz="2200">
                <a:sym typeface="+mn-ea"/>
              </a:rPr>
              <a:t>中最后一个</a:t>
            </a:r>
            <a:r>
              <a:rPr lang="en-US" altLang="zh-CN" sz="2200">
                <a:sym typeface="+mn-ea"/>
              </a:rPr>
              <a:t>li</a:t>
            </a:r>
            <a:r>
              <a:rPr lang="zh-CN" altLang="en-US" sz="2200">
                <a:sym typeface="+mn-ea"/>
              </a:rPr>
              <a:t>元素</a:t>
            </a:r>
            <a:endParaRPr lang="en-US" altLang="zh-CN" sz="2200"/>
          </a:p>
          <a:p>
            <a:pPr marL="0" indent="0">
              <a:lnSpc>
                <a:spcPct val="150000"/>
              </a:lnSpc>
              <a:spcBef>
                <a:spcPts val="0"/>
              </a:spcBef>
              <a:buNone/>
            </a:pPr>
            <a:r>
              <a:rPr lang="en-US" altLang="zh-CN" sz="2200">
                <a:sym typeface="+mn-ea"/>
              </a:rPr>
              <a:t>:only-child  $('ul li:only-child')    </a:t>
            </a:r>
            <a:r>
              <a:rPr lang="zh-CN" altLang="en-US" sz="2200">
                <a:sym typeface="+mn-ea"/>
              </a:rPr>
              <a:t>在</a:t>
            </a:r>
            <a:r>
              <a:rPr lang="en-US" altLang="zh-CN" sz="2200">
                <a:sym typeface="+mn-ea"/>
              </a:rPr>
              <a:t>ul</a:t>
            </a:r>
            <a:r>
              <a:rPr lang="zh-CN" altLang="en-US" sz="2200">
                <a:sym typeface="+mn-ea"/>
              </a:rPr>
              <a:t>中选取是惟一子元素的</a:t>
            </a:r>
            <a:r>
              <a:rPr lang="en-US" altLang="zh-CN" sz="2200">
                <a:sym typeface="+mn-ea"/>
              </a:rPr>
              <a:t>li</a:t>
            </a:r>
            <a:r>
              <a:rPr lang="zh-CN" altLang="en-US" sz="2200">
                <a:sym typeface="+mn-ea"/>
              </a:rPr>
              <a:t>元素</a:t>
            </a:r>
            <a:endParaRPr lang="zh-CN" altLang="en-US" sz="2200">
              <a:solidFill>
                <a:schemeClr val="tx1"/>
              </a:solidFill>
              <a:sym typeface="+mn-ea"/>
            </a:endParaRPr>
          </a:p>
          <a:p>
            <a:pPr marL="0" indent="0">
              <a:lnSpc>
                <a:spcPct val="150000"/>
              </a:lnSpc>
              <a:spcBef>
                <a:spcPts val="0"/>
              </a:spcBef>
              <a:buNone/>
            </a:pPr>
            <a:endParaRPr lang="zh-CN" altLang="en-US" sz="2200" dirty="0" smtClean="0">
              <a:ea typeface="宋体" panose="02010600030101010101" pitchFamily="2"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97205" y="795020"/>
            <a:ext cx="8149590" cy="3674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200">
                <a:sym typeface="+mn-ea"/>
              </a:rPr>
              <a:t>（</a:t>
            </a:r>
            <a:r>
              <a:rPr lang="en-US" altLang="zh-CN" sz="2200">
                <a:sym typeface="+mn-ea"/>
              </a:rPr>
              <a:t>7</a:t>
            </a:r>
            <a:r>
              <a:rPr lang="zh-CN" altLang="en-US" sz="2200">
                <a:sym typeface="+mn-ea"/>
              </a:rPr>
              <a:t>）属性筛选器</a:t>
            </a:r>
            <a:endParaRPr lang="zh-CN" altLang="en-US" sz="2200"/>
          </a:p>
          <a:p>
            <a:pPr marL="0" indent="0">
              <a:lnSpc>
                <a:spcPct val="150000"/>
              </a:lnSpc>
              <a:spcBef>
                <a:spcPts val="0"/>
              </a:spcBef>
              <a:buNone/>
            </a:pPr>
            <a:r>
              <a:rPr lang="en-US" altLang="zh-CN" sz="2200">
                <a:sym typeface="+mn-ea"/>
              </a:rPr>
              <a:t>[atrribute]    </a:t>
            </a:r>
            <a:r>
              <a:rPr sz="2200">
                <a:sym typeface="+mn-ea"/>
              </a:rPr>
              <a:t>$("div[class]")  含有class属性的div标记</a:t>
            </a:r>
            <a:r>
              <a:rPr lang="en-US" altLang="zh-CN" sz="2200">
                <a:sym typeface="+mn-ea"/>
              </a:rPr>
              <a:t>[atrribute='value']    </a:t>
            </a:r>
            <a:r>
              <a:rPr sz="2200">
                <a:sym typeface="+mn-ea"/>
              </a:rPr>
              <a:t>$("div[class='box']")   class属性名为 box的 div 标记</a:t>
            </a:r>
          </a:p>
          <a:p>
            <a:pPr marL="0" indent="0">
              <a:lnSpc>
                <a:spcPct val="150000"/>
              </a:lnSpc>
              <a:spcBef>
                <a:spcPts val="0"/>
              </a:spcBef>
              <a:buNone/>
            </a:pPr>
            <a:r>
              <a:rPr lang="en-US" altLang="zh-CN" sz="2200">
                <a:sym typeface="+mn-ea"/>
              </a:rPr>
              <a:t>[atrribute!='value']    </a:t>
            </a:r>
            <a:r>
              <a:rPr sz="2200">
                <a:sym typeface="+mn-ea"/>
              </a:rPr>
              <a:t>$("div[class!='b']")    class属性值不是b的div标记</a:t>
            </a:r>
            <a:r>
              <a:rPr lang="en-US" altLang="zh-CN" sz="2200">
                <a:solidFill>
                  <a:srgbClr val="FF0000"/>
                </a:solidFill>
                <a:sym typeface="+mn-ea"/>
              </a:rPr>
              <a:t>(</a:t>
            </a:r>
            <a:r>
              <a:rPr lang="zh-CN" altLang="en-US" sz="2200">
                <a:solidFill>
                  <a:srgbClr val="FF0000"/>
                </a:solidFill>
                <a:sym typeface="+mn-ea"/>
              </a:rPr>
              <a:t>注意：没有属性</a:t>
            </a:r>
            <a:r>
              <a:rPr lang="en-US" altLang="zh-CN" sz="2200">
                <a:solidFill>
                  <a:srgbClr val="FF0000"/>
                </a:solidFill>
                <a:sym typeface="+mn-ea"/>
              </a:rPr>
              <a:t>class</a:t>
            </a:r>
            <a:r>
              <a:rPr lang="zh-CN" altLang="en-US" sz="2200">
                <a:solidFill>
                  <a:srgbClr val="FF0000"/>
                </a:solidFill>
                <a:sym typeface="+mn-ea"/>
              </a:rPr>
              <a:t>的</a:t>
            </a:r>
            <a:r>
              <a:rPr lang="en-US" altLang="zh-CN" sz="2200">
                <a:solidFill>
                  <a:srgbClr val="FF0000"/>
                </a:solidFill>
                <a:sym typeface="+mn-ea"/>
              </a:rPr>
              <a:t>div</a:t>
            </a:r>
            <a:r>
              <a:rPr lang="zh-CN" altLang="en-US" sz="2200">
                <a:solidFill>
                  <a:srgbClr val="FF0000"/>
                </a:solidFill>
                <a:sym typeface="+mn-ea"/>
              </a:rPr>
              <a:t>元素也会被选取</a:t>
            </a:r>
            <a:r>
              <a:rPr lang="en-US" altLang="zh-CN" sz="2200">
                <a:solidFill>
                  <a:srgbClr val="FF0000"/>
                </a:solidFill>
                <a:sym typeface="+mn-ea"/>
              </a:rPr>
              <a:t>)</a:t>
            </a:r>
            <a:endParaRPr lang="en-US" altLang="zh-CN" sz="2200"/>
          </a:p>
          <a:p>
            <a:pPr marL="0" indent="0">
              <a:lnSpc>
                <a:spcPct val="150000"/>
              </a:lnSpc>
              <a:spcBef>
                <a:spcPts val="0"/>
              </a:spcBef>
              <a:buNone/>
            </a:pPr>
            <a:r>
              <a:rPr lang="en-US" altLang="zh-CN" sz="2200">
                <a:sym typeface="+mn-ea"/>
              </a:rPr>
              <a:t>[atrribute^='vaule']   </a:t>
            </a:r>
            <a:r>
              <a:rPr sz="2200">
                <a:sym typeface="+mn-ea"/>
              </a:rPr>
              <a:t>$("div[class^='b']")    class属性值以b开头的div标记</a:t>
            </a:r>
          </a:p>
          <a:p>
            <a:pPr marL="0" indent="0">
              <a:lnSpc>
                <a:spcPct val="150000"/>
              </a:lnSpc>
              <a:spcBef>
                <a:spcPts val="0"/>
              </a:spcBef>
              <a:buNone/>
            </a:pPr>
            <a:r>
              <a:rPr lang="en-US" altLang="zh-CN" sz="2200">
                <a:sym typeface="+mn-ea"/>
              </a:rPr>
              <a:t>[attribute$=value]    </a:t>
            </a:r>
            <a:r>
              <a:rPr sz="2200">
                <a:sym typeface="+mn-ea"/>
              </a:rPr>
              <a:t>$("div[class$='b']")    class属性值以b结尾的div标记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97205" y="795020"/>
            <a:ext cx="8149590" cy="3674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200">
                <a:sym typeface="+mn-ea"/>
              </a:rPr>
              <a:t>（</a:t>
            </a:r>
            <a:r>
              <a:rPr lang="en-US" altLang="zh-CN" sz="2200">
                <a:sym typeface="+mn-ea"/>
              </a:rPr>
              <a:t>7</a:t>
            </a:r>
            <a:r>
              <a:rPr lang="zh-CN" altLang="en-US" sz="2200">
                <a:sym typeface="+mn-ea"/>
              </a:rPr>
              <a:t>）属性筛选器</a:t>
            </a:r>
            <a:endParaRPr lang="en-US" altLang="zh-CN" sz="2200">
              <a:solidFill>
                <a:schemeClr val="tx1"/>
              </a:solidFill>
              <a:sym typeface="+mn-ea"/>
            </a:endParaRPr>
          </a:p>
          <a:p>
            <a:pPr marL="0" indent="0">
              <a:lnSpc>
                <a:spcPct val="150000"/>
              </a:lnSpc>
              <a:spcBef>
                <a:spcPts val="0"/>
              </a:spcBef>
              <a:buNone/>
            </a:pPr>
            <a:r>
              <a:rPr lang="en-US" altLang="zh-CN" sz="2200">
                <a:sym typeface="+mn-ea"/>
              </a:rPr>
              <a:t>[atrribute*='value']   $('div[title*=active]')  </a:t>
            </a:r>
            <a:r>
              <a:rPr lang="zh-CN" altLang="en-US" sz="2200">
                <a:sym typeface="+mn-ea"/>
              </a:rPr>
              <a:t>选取属性</a:t>
            </a:r>
            <a:r>
              <a:rPr lang="en-US" altLang="zh-CN" sz="2200">
                <a:sym typeface="+mn-ea"/>
              </a:rPr>
              <a:t>title</a:t>
            </a:r>
            <a:r>
              <a:rPr lang="zh-CN" altLang="en-US" sz="2200">
                <a:sym typeface="+mn-ea"/>
              </a:rPr>
              <a:t>含有</a:t>
            </a:r>
            <a:r>
              <a:rPr lang="en-US" altLang="zh-CN" sz="2200">
                <a:sym typeface="+mn-ea"/>
              </a:rPr>
              <a:t>test</a:t>
            </a:r>
            <a:r>
              <a:rPr lang="zh-CN" altLang="en-US" sz="2200">
                <a:sym typeface="+mn-ea"/>
              </a:rPr>
              <a:t>的</a:t>
            </a:r>
            <a:r>
              <a:rPr lang="en-US" altLang="zh-CN" sz="2200">
                <a:sym typeface="+mn-ea"/>
              </a:rPr>
              <a:t>div</a:t>
            </a:r>
            <a:r>
              <a:rPr lang="zh-CN" altLang="en-US" sz="2200">
                <a:sym typeface="+mn-ea"/>
              </a:rPr>
              <a:t>元素</a:t>
            </a:r>
            <a:endParaRPr lang="en-US" altLang="zh-CN" sz="2200"/>
          </a:p>
          <a:p>
            <a:pPr marL="0" indent="0">
              <a:lnSpc>
                <a:spcPct val="150000"/>
              </a:lnSpc>
              <a:spcBef>
                <a:spcPts val="0"/>
              </a:spcBef>
              <a:buNone/>
            </a:pPr>
            <a:r>
              <a:rPr lang="en-US" altLang="zh-CN" sz="2200">
                <a:sym typeface="+mn-ea"/>
              </a:rPr>
              <a:t>[atrribute|='atrribute']   $('div[title|=data]')    </a:t>
            </a:r>
            <a:r>
              <a:rPr lang="zh-CN" altLang="en-US" sz="2200">
                <a:sym typeface="+mn-ea"/>
              </a:rPr>
              <a:t>选取属性</a:t>
            </a:r>
            <a:r>
              <a:rPr lang="en-US" altLang="zh-CN" sz="2200">
                <a:sym typeface="+mn-ea"/>
              </a:rPr>
              <a:t>title</a:t>
            </a:r>
            <a:r>
              <a:rPr lang="zh-CN" altLang="en-US" sz="2200">
                <a:sym typeface="+mn-ea"/>
              </a:rPr>
              <a:t>等于</a:t>
            </a:r>
            <a:r>
              <a:rPr lang="en-US" altLang="zh-CN" sz="2200">
                <a:sym typeface="+mn-ea"/>
              </a:rPr>
              <a:t>data</a:t>
            </a:r>
            <a:endParaRPr lang="en-US" altLang="zh-CN" sz="2200">
              <a:solidFill>
                <a:schemeClr val="tx1"/>
              </a:solidFill>
            </a:endParaRPr>
          </a:p>
          <a:p>
            <a:pPr marL="0" indent="0">
              <a:lnSpc>
                <a:spcPct val="150000"/>
              </a:lnSpc>
              <a:spcBef>
                <a:spcPts val="0"/>
              </a:spcBef>
              <a:buNone/>
            </a:pPr>
            <a:r>
              <a:rPr lang="zh-CN" altLang="en-US" sz="2200">
                <a:sym typeface="+mn-ea"/>
              </a:rPr>
              <a:t>或者以</a:t>
            </a:r>
            <a:r>
              <a:rPr lang="en-US" altLang="zh-CN" sz="2200">
                <a:sym typeface="+mn-ea"/>
              </a:rPr>
              <a:t>data</a:t>
            </a:r>
            <a:r>
              <a:rPr lang="zh-CN" altLang="en-US" sz="2200">
                <a:sym typeface="+mn-ea"/>
              </a:rPr>
              <a:t>为前缀（该字符串后跟一个连字符</a:t>
            </a:r>
            <a:r>
              <a:rPr lang="en-US" altLang="zh-CN" sz="2200">
                <a:sym typeface="+mn-ea"/>
              </a:rPr>
              <a:t>“-”</a:t>
            </a:r>
            <a:r>
              <a:rPr lang="zh-CN" altLang="en-US" sz="2200">
                <a:sym typeface="+mn-ea"/>
              </a:rPr>
              <a:t>）的元素</a:t>
            </a:r>
            <a:endParaRPr lang="en-US" altLang="zh-CN" sz="2200"/>
          </a:p>
          <a:p>
            <a:pPr marL="0" indent="0">
              <a:lnSpc>
                <a:spcPct val="150000"/>
              </a:lnSpc>
              <a:spcBef>
                <a:spcPts val="0"/>
              </a:spcBef>
              <a:buNone/>
            </a:pPr>
            <a:r>
              <a:rPr lang="en-US" altLang="zh-CN" sz="2200">
                <a:sym typeface="+mn-ea"/>
              </a:rPr>
              <a:t>[atrribute~='value']    $('div[title~=uk]')    </a:t>
            </a:r>
            <a:r>
              <a:rPr lang="zh-CN" altLang="en-US" sz="2200">
                <a:sym typeface="+mn-ea"/>
              </a:rPr>
              <a:t>选取属性</a:t>
            </a:r>
            <a:r>
              <a:rPr lang="en-US" altLang="zh-CN" sz="2200">
                <a:sym typeface="+mn-ea"/>
              </a:rPr>
              <a:t>title</a:t>
            </a:r>
            <a:r>
              <a:rPr lang="zh-CN" altLang="en-US" sz="2200">
                <a:sym typeface="+mn-ea"/>
              </a:rPr>
              <a:t>用空格分隔的值中包含字符</a:t>
            </a:r>
            <a:r>
              <a:rPr lang="en-US" altLang="zh-CN" sz="2200">
                <a:sym typeface="+mn-ea"/>
              </a:rPr>
              <a:t>uk</a:t>
            </a:r>
            <a:r>
              <a:rPr lang="zh-CN" altLang="en-US" sz="2200">
                <a:sym typeface="+mn-ea"/>
              </a:rPr>
              <a:t>的元素</a:t>
            </a:r>
            <a:endParaRPr lang="en-US" altLang="zh-CN" sz="2200"/>
          </a:p>
          <a:p>
            <a:pPr marL="0" indent="0">
              <a:lnSpc>
                <a:spcPct val="150000"/>
              </a:lnSpc>
              <a:spcBef>
                <a:spcPts val="0"/>
              </a:spcBef>
              <a:buNone/>
            </a:pPr>
            <a:r>
              <a:rPr lang="en-US" altLang="zh-CN" sz="2200">
                <a:sym typeface="+mn-ea"/>
              </a:rPr>
              <a:t>[atrribute1] [atrribute2]    $(“div[id][title$='text']”)    </a:t>
            </a:r>
            <a:r>
              <a:rPr lang="zh-CN" altLang="en-US" sz="2200">
                <a:sym typeface="+mn-ea"/>
              </a:rPr>
              <a:t>选取拥属性</a:t>
            </a:r>
            <a:r>
              <a:rPr lang="en-US" altLang="zh-CN" sz="2200">
                <a:sym typeface="+mn-ea"/>
              </a:rPr>
              <a:t>id,</a:t>
            </a:r>
            <a:r>
              <a:rPr lang="zh-CN" altLang="en-US" sz="2200">
                <a:sym typeface="+mn-ea"/>
              </a:rPr>
              <a:t>并且属性</a:t>
            </a:r>
            <a:r>
              <a:rPr lang="en-US" altLang="zh-CN" sz="2200">
                <a:sym typeface="+mn-ea"/>
              </a:rPr>
              <a:t>title</a:t>
            </a:r>
            <a:r>
              <a:rPr lang="zh-CN" altLang="en-US" sz="2200">
                <a:sym typeface="+mn-ea"/>
              </a:rPr>
              <a:t>以</a:t>
            </a:r>
            <a:r>
              <a:rPr lang="en-US" altLang="zh-CN" sz="2200">
                <a:sym typeface="+mn-ea"/>
              </a:rPr>
              <a:t>text</a:t>
            </a:r>
            <a:r>
              <a:rPr lang="zh-CN" altLang="en-US" sz="2200">
                <a:sym typeface="+mn-ea"/>
              </a:rPr>
              <a:t>结束的</a:t>
            </a:r>
            <a:r>
              <a:rPr lang="en-US" altLang="zh-CN" sz="2200">
                <a:sym typeface="+mn-ea"/>
              </a:rPr>
              <a:t>div</a:t>
            </a:r>
            <a:r>
              <a:rPr lang="zh-CN" altLang="en-US" sz="2200">
                <a:sym typeface="+mn-ea"/>
              </a:rPr>
              <a:t>元素</a:t>
            </a:r>
            <a:endParaRPr lang="zh-CN" altLang="en-US" sz="2200">
              <a:solidFill>
                <a:schemeClr val="tx1"/>
              </a:solidFill>
            </a:endParaRPr>
          </a:p>
          <a:p>
            <a:pPr marL="0" indent="0">
              <a:buNone/>
            </a:pPr>
            <a:endParaRPr lang="zh-CN" altLang="en-US" sz="2200" dirty="0" smtClean="0">
              <a:ea typeface="宋体" panose="02010600030101010101" pitchFamily="2" charset="-122"/>
              <a:cs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73710" y="606425"/>
            <a:ext cx="8196580" cy="59753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200">
                <a:sym typeface="+mn-ea"/>
              </a:rPr>
              <a:t>（</a:t>
            </a:r>
            <a:r>
              <a:rPr lang="en-US" altLang="zh-CN" sz="2200">
                <a:sym typeface="+mn-ea"/>
              </a:rPr>
              <a:t>8</a:t>
            </a:r>
            <a:r>
              <a:rPr lang="zh-CN" altLang="en-US" sz="2200">
                <a:sym typeface="+mn-ea"/>
              </a:rPr>
              <a:t>）表单选择器</a:t>
            </a:r>
            <a:endParaRPr lang="en-US" altLang="zh-CN" sz="2200">
              <a:sym typeface="+mn-ea"/>
            </a:endParaRPr>
          </a:p>
          <a:p>
            <a:pPr>
              <a:lnSpc>
                <a:spcPct val="150000"/>
              </a:lnSpc>
              <a:spcBef>
                <a:spcPts val="0"/>
              </a:spcBef>
              <a:buNone/>
            </a:pPr>
            <a:r>
              <a:rPr lang="en-US" altLang="zh-CN" sz="2200">
                <a:sym typeface="+mn-ea"/>
              </a:rPr>
              <a:t>  :input   $(':input')   </a:t>
            </a:r>
            <a:r>
              <a:rPr lang="zh-CN" altLang="en-US" sz="2200">
                <a:sym typeface="+mn-ea"/>
              </a:rPr>
              <a:t>选取所有的</a:t>
            </a:r>
            <a:r>
              <a:rPr lang="en-US" altLang="zh-CN" sz="2200">
                <a:sym typeface="+mn-ea"/>
              </a:rPr>
              <a:t>&lt;input&gt;</a:t>
            </a:r>
            <a:r>
              <a:rPr lang="zh-CN" altLang="en-US" sz="2200">
                <a:sym typeface="+mn-ea"/>
              </a:rPr>
              <a:t>、</a:t>
            </a:r>
            <a:r>
              <a:rPr lang="en-US" altLang="zh-CN" sz="2200">
                <a:sym typeface="+mn-ea"/>
              </a:rPr>
              <a:t>&lt;textarea&gt;</a:t>
            </a:r>
            <a:r>
              <a:rPr lang="zh-CN" altLang="en-US" sz="2200">
                <a:sym typeface="+mn-ea"/>
              </a:rPr>
              <a:t>、</a:t>
            </a:r>
            <a:r>
              <a:rPr lang="en-US" altLang="zh-CN" sz="2200">
                <a:sym typeface="+mn-ea"/>
              </a:rPr>
              <a:t>&lt;select&gt;         </a:t>
            </a:r>
            <a:r>
              <a:rPr lang="zh-CN" altLang="en-US" sz="2200">
                <a:sym typeface="+mn-ea"/>
              </a:rPr>
              <a:t>和</a:t>
            </a:r>
            <a:r>
              <a:rPr lang="en-US" altLang="zh-CN" sz="2200">
                <a:sym typeface="+mn-ea"/>
              </a:rPr>
              <a:t>&lt;button&gt;</a:t>
            </a:r>
            <a:r>
              <a:rPr lang="zh-CN" altLang="en-US" sz="2200">
                <a:sym typeface="+mn-ea"/>
              </a:rPr>
              <a:t>元素</a:t>
            </a:r>
            <a:endParaRPr lang="en-US" altLang="zh-CN" sz="2200"/>
          </a:p>
          <a:p>
            <a:pPr marL="457200" lvl="1">
              <a:lnSpc>
                <a:spcPct val="150000"/>
              </a:lnSpc>
              <a:spcBef>
                <a:spcPts val="0"/>
              </a:spcBef>
              <a:buNone/>
            </a:pPr>
            <a:r>
              <a:rPr lang="en-US" altLang="zh-CN" sz="2200">
                <a:sym typeface="+mn-ea"/>
              </a:rPr>
              <a:t>:text     $(':text')  </a:t>
            </a:r>
            <a:r>
              <a:rPr lang="zh-CN" altLang="en-US" sz="2200">
                <a:sym typeface="+mn-ea"/>
              </a:rPr>
              <a:t>选取所有的单行文本框</a:t>
            </a:r>
            <a:endParaRPr lang="en-US" altLang="zh-CN" sz="2200"/>
          </a:p>
          <a:p>
            <a:pPr marL="457200" lvl="1">
              <a:lnSpc>
                <a:spcPct val="150000"/>
              </a:lnSpc>
              <a:spcBef>
                <a:spcPts val="0"/>
              </a:spcBef>
              <a:buNone/>
            </a:pPr>
            <a:r>
              <a:rPr lang="en-US" altLang="zh-CN" sz="2200">
                <a:sym typeface="+mn-ea"/>
              </a:rPr>
              <a:t>:password    $(':password')    </a:t>
            </a:r>
            <a:r>
              <a:rPr lang="zh-CN" altLang="en-US" sz="2200">
                <a:sym typeface="+mn-ea"/>
              </a:rPr>
              <a:t>选取所有的密码框</a:t>
            </a:r>
            <a:endParaRPr lang="en-US" altLang="zh-CN" sz="2200"/>
          </a:p>
          <a:p>
            <a:pPr marL="457200" lvl="1">
              <a:lnSpc>
                <a:spcPct val="150000"/>
              </a:lnSpc>
              <a:spcBef>
                <a:spcPts val="0"/>
              </a:spcBef>
              <a:buNone/>
            </a:pPr>
            <a:r>
              <a:rPr lang="en-US" altLang="zh-CN" sz="2200">
                <a:sym typeface="+mn-ea"/>
              </a:rPr>
              <a:t>:radio   $(':radio')   </a:t>
            </a:r>
            <a:r>
              <a:rPr lang="zh-CN" altLang="en-US" sz="2200">
                <a:sym typeface="+mn-ea"/>
              </a:rPr>
              <a:t>选取所有的单选框</a:t>
            </a:r>
            <a:endParaRPr lang="en-US" altLang="zh-CN" sz="2200"/>
          </a:p>
          <a:p>
            <a:pPr marL="457200" lvl="1">
              <a:lnSpc>
                <a:spcPct val="150000"/>
              </a:lnSpc>
              <a:spcBef>
                <a:spcPts val="0"/>
              </a:spcBef>
              <a:buNone/>
            </a:pPr>
            <a:r>
              <a:rPr lang="en-US" altLang="zh-CN" sz="2200">
                <a:sym typeface="+mn-ea"/>
              </a:rPr>
              <a:t>:checkbox  $(':checkbox')  </a:t>
            </a:r>
            <a:r>
              <a:rPr lang="zh-CN" altLang="en-US" sz="2200">
                <a:sym typeface="+mn-ea"/>
              </a:rPr>
              <a:t>选取所有的复选框</a:t>
            </a:r>
            <a:endParaRPr lang="en-US" altLang="zh-CN" sz="2200"/>
          </a:p>
          <a:p>
            <a:pPr marL="457200" lvl="1">
              <a:lnSpc>
                <a:spcPct val="150000"/>
              </a:lnSpc>
              <a:spcBef>
                <a:spcPts val="0"/>
              </a:spcBef>
              <a:buNone/>
            </a:pPr>
            <a:r>
              <a:rPr lang="en-US" altLang="zh-CN" sz="2200">
                <a:sym typeface="+mn-ea"/>
              </a:rPr>
              <a:t>:submit   $(':submit')    </a:t>
            </a:r>
            <a:r>
              <a:rPr lang="zh-CN" altLang="en-US" sz="2200">
                <a:sym typeface="+mn-ea"/>
              </a:rPr>
              <a:t>选取所有的提交按钮</a:t>
            </a:r>
            <a:endParaRPr lang="en-US" altLang="zh-CN" sz="2200"/>
          </a:p>
          <a:p>
            <a:pPr marL="457200" lvl="1">
              <a:lnSpc>
                <a:spcPct val="150000"/>
              </a:lnSpc>
              <a:spcBef>
                <a:spcPts val="0"/>
              </a:spcBef>
              <a:buNone/>
            </a:pPr>
            <a:r>
              <a:rPr lang="en-US" altLang="zh-CN" sz="2200">
                <a:sym typeface="+mn-ea"/>
              </a:rPr>
              <a:t>:image    $(':image')     </a:t>
            </a:r>
            <a:r>
              <a:rPr lang="zh-CN" altLang="en-US" sz="2200">
                <a:sym typeface="+mn-ea"/>
              </a:rPr>
              <a:t>选取所有的图像按钮</a:t>
            </a:r>
            <a:endParaRPr lang="en-US" altLang="zh-CN" sz="2200"/>
          </a:p>
          <a:p>
            <a:pPr marL="457200" lvl="1">
              <a:lnSpc>
                <a:spcPct val="150000"/>
              </a:lnSpc>
              <a:spcBef>
                <a:spcPts val="0"/>
              </a:spcBef>
              <a:buNone/>
            </a:pPr>
            <a:r>
              <a:rPr lang="en-US" altLang="zh-CN" sz="2200">
                <a:sym typeface="+mn-ea"/>
              </a:rPr>
              <a:t>:reset      $(':reset')      </a:t>
            </a:r>
            <a:r>
              <a:rPr lang="zh-CN" altLang="en-US" sz="2200">
                <a:sym typeface="+mn-ea"/>
              </a:rPr>
              <a:t>选取所有的重置按钮</a:t>
            </a:r>
            <a:endParaRPr lang="en-US" altLang="zh-CN" sz="2200"/>
          </a:p>
          <a:p>
            <a:pPr marL="457200" lvl="1">
              <a:lnSpc>
                <a:spcPct val="150000"/>
              </a:lnSpc>
              <a:spcBef>
                <a:spcPts val="0"/>
              </a:spcBef>
              <a:buNone/>
            </a:pPr>
            <a:r>
              <a:rPr lang="en-US" altLang="zh-CN" sz="2200">
                <a:sym typeface="+mn-ea"/>
              </a:rPr>
              <a:t>:button    $(':button')    </a:t>
            </a:r>
            <a:r>
              <a:rPr lang="zh-CN" altLang="en-US" sz="2200">
                <a:sym typeface="+mn-ea"/>
              </a:rPr>
              <a:t>选取所有的按钮</a:t>
            </a:r>
            <a:endParaRPr lang="en-US" altLang="zh-CN" sz="2200"/>
          </a:p>
          <a:p>
            <a:pPr marL="457200" lvl="1">
              <a:lnSpc>
                <a:spcPct val="150000"/>
              </a:lnSpc>
              <a:spcBef>
                <a:spcPts val="0"/>
              </a:spcBef>
              <a:buNone/>
            </a:pPr>
            <a:r>
              <a:rPr lang="en-US" altLang="zh-CN" sz="2200">
                <a:sym typeface="+mn-ea"/>
              </a:rPr>
              <a:t>:file   $(':file')    </a:t>
            </a:r>
            <a:r>
              <a:rPr lang="zh-CN" altLang="en-US" sz="2200">
                <a:sym typeface="+mn-ea"/>
              </a:rPr>
              <a:t>选取所有的上传域</a:t>
            </a:r>
            <a:endParaRPr lang="en-US" altLang="zh-CN" sz="22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73710" y="606425"/>
            <a:ext cx="8196580" cy="51028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a:t>
            </a:r>
            <a:r>
              <a:rPr lang="en-US" altLang="zh-CN" sz="2200">
                <a:sym typeface="+mn-ea"/>
              </a:rPr>
              <a:t>8</a:t>
            </a:r>
            <a:r>
              <a:rPr lang="zh-CN" altLang="en-US" sz="2200">
                <a:sym typeface="+mn-ea"/>
              </a:rPr>
              <a:t>）表单选择器</a:t>
            </a:r>
            <a:endParaRPr lang="en-US" altLang="zh-CN" sz="2200"/>
          </a:p>
          <a:p>
            <a:pPr marL="457200" lvl="1" indent="0">
              <a:lnSpc>
                <a:spcPct val="150000"/>
              </a:lnSpc>
              <a:spcBef>
                <a:spcPts val="0"/>
              </a:spcBef>
              <a:buNone/>
            </a:pPr>
            <a:r>
              <a:rPr lang="en-US" altLang="zh-CN" sz="2200">
                <a:sym typeface="+mn-ea"/>
              </a:rPr>
              <a:t>:selected     $('select option:selected')   </a:t>
            </a:r>
            <a:r>
              <a:rPr lang="zh-CN" altLang="en-US" sz="2200">
                <a:sym typeface="+mn-ea"/>
              </a:rPr>
              <a:t>选取所有被选中的选项元素</a:t>
            </a:r>
            <a:endParaRPr lang="en-US" altLang="zh-CN" sz="2200"/>
          </a:p>
          <a:p>
            <a:pPr marL="457200" lvl="1" indent="0">
              <a:lnSpc>
                <a:spcPct val="150000"/>
              </a:lnSpc>
              <a:spcBef>
                <a:spcPts val="0"/>
              </a:spcBef>
              <a:buNone/>
            </a:pPr>
            <a:r>
              <a:rPr lang="en-US" altLang="zh-CN" sz="2200">
                <a:sym typeface="+mn-ea"/>
              </a:rPr>
              <a:t>:enabled     $('#form1:enabled')     </a:t>
            </a:r>
            <a:r>
              <a:rPr lang="zh-CN" altLang="en-US" sz="2200">
                <a:sym typeface="+mn-ea"/>
              </a:rPr>
              <a:t>选取</a:t>
            </a:r>
            <a:r>
              <a:rPr lang="en-US" altLang="zh-CN" sz="2200">
                <a:sym typeface="+mn-ea"/>
              </a:rPr>
              <a:t>id</a:t>
            </a:r>
            <a:r>
              <a:rPr lang="zh-CN" altLang="en-US" sz="2200">
                <a:sym typeface="+mn-ea"/>
              </a:rPr>
              <a:t>为</a:t>
            </a:r>
            <a:r>
              <a:rPr lang="en-US" altLang="zh-CN" sz="2200">
                <a:sym typeface="+mn-ea"/>
              </a:rPr>
              <a:t>form1</a:t>
            </a:r>
            <a:r>
              <a:rPr lang="zh-CN" altLang="en-US" sz="2200">
                <a:sym typeface="+mn-ea"/>
              </a:rPr>
              <a:t>的表单内所有 的可用元素</a:t>
            </a:r>
            <a:endParaRPr lang="en-US" altLang="zh-CN" sz="2200"/>
          </a:p>
          <a:p>
            <a:pPr marL="457200" lvl="1" indent="0">
              <a:lnSpc>
                <a:spcPct val="150000"/>
              </a:lnSpc>
              <a:spcBef>
                <a:spcPts val="0"/>
              </a:spcBef>
              <a:buNone/>
            </a:pPr>
            <a:r>
              <a:rPr lang="en-US" altLang="zh-CN" sz="2200">
                <a:sym typeface="+mn-ea"/>
              </a:rPr>
              <a:t>:disabled    $('#form2:disabled')     </a:t>
            </a:r>
            <a:r>
              <a:rPr lang="zh-CN" altLang="en-US" sz="2200">
                <a:sym typeface="+mn-ea"/>
              </a:rPr>
              <a:t>选取</a:t>
            </a:r>
            <a:r>
              <a:rPr lang="en-US" altLang="zh-CN" sz="2200">
                <a:sym typeface="+mn-ea"/>
              </a:rPr>
              <a:t>id</a:t>
            </a:r>
            <a:r>
              <a:rPr lang="zh-CN" altLang="en-US" sz="2200">
                <a:sym typeface="+mn-ea"/>
              </a:rPr>
              <a:t>为</a:t>
            </a:r>
            <a:r>
              <a:rPr lang="en-US" altLang="zh-CN" sz="2200">
                <a:sym typeface="+mn-ea"/>
              </a:rPr>
              <a:t>form2</a:t>
            </a:r>
            <a:r>
              <a:rPr lang="zh-CN" altLang="en-US" sz="2200">
                <a:sym typeface="+mn-ea"/>
              </a:rPr>
              <a:t>的表单内所有不可用元素</a:t>
            </a:r>
            <a:endParaRPr lang="en-US" altLang="zh-CN" sz="2200"/>
          </a:p>
          <a:p>
            <a:pPr marL="457200" lvl="1" indent="0">
              <a:lnSpc>
                <a:spcPct val="150000"/>
              </a:lnSpc>
              <a:spcBef>
                <a:spcPts val="0"/>
              </a:spcBef>
              <a:buNone/>
            </a:pPr>
            <a:r>
              <a:rPr lang="en-US" altLang="zh-CN" sz="2200">
                <a:sym typeface="+mn-ea"/>
              </a:rPr>
              <a:t>:checked    $('input:checked')       </a:t>
            </a:r>
            <a:r>
              <a:rPr lang="zh-CN" altLang="en-US" sz="2200">
                <a:sym typeface="+mn-ea"/>
              </a:rPr>
              <a:t>选取所有被选中的</a:t>
            </a:r>
            <a:r>
              <a:rPr lang="en-US" altLang="zh-CN" sz="2200">
                <a:sym typeface="+mn-ea"/>
              </a:rPr>
              <a:t>input</a:t>
            </a:r>
            <a:r>
              <a:rPr lang="zh-CN" altLang="en-US" sz="2200">
                <a:sym typeface="+mn-ea"/>
              </a:rPr>
              <a:t>元素</a:t>
            </a:r>
            <a:endParaRPr lang="zh-CN" altLang="en-US" sz="2200">
              <a:solidFill>
                <a:schemeClr val="tx1"/>
              </a:solidFill>
            </a:endParaRPr>
          </a:p>
          <a:p>
            <a:pPr marL="457200" lvl="1" indent="0">
              <a:buNone/>
            </a:pPr>
            <a:endParaRPr lang="en-US" altLang="zh-CN" sz="2200">
              <a:solidFill>
                <a:schemeClr val="tx1"/>
              </a:solidFill>
            </a:endParaRPr>
          </a:p>
          <a:p>
            <a:pPr marL="457200" lvl="1" indent="0">
              <a:buNone/>
            </a:pPr>
            <a:endParaRPr lang="en-US" altLang="zh-CN" sz="22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9745" y="917575"/>
            <a:ext cx="7964170" cy="645160"/>
          </a:xfrm>
          <a:prstGeom prst="rect">
            <a:avLst/>
          </a:prstGeom>
          <a:noFill/>
        </p:spPr>
        <p:txBody>
          <a:bodyPr wrap="square" rtlCol="0">
            <a:spAutoFit/>
          </a:bodyPr>
          <a:lstStyle/>
          <a:p>
            <a:pPr>
              <a:lnSpc>
                <a:spcPct val="150000"/>
              </a:lnSpc>
            </a:pPr>
            <a:r>
              <a:rPr lang="zh-CN" altLang="en-US" sz="2400"/>
              <a:t>一、</a:t>
            </a:r>
            <a:r>
              <a:rPr lang="en-US" altLang="zh-CN" sz="2400"/>
              <a:t>jQuery</a:t>
            </a:r>
            <a:r>
              <a:rPr lang="zh-CN" altLang="en-US" sz="2400"/>
              <a:t>基础</a:t>
            </a:r>
            <a:r>
              <a:rPr lang="en-US" altLang="zh-CN" sz="2200"/>
              <a:t> </a:t>
            </a:r>
            <a:endParaRPr lang="zh-CN" altLang="en-US" sz="2200"/>
          </a:p>
        </p:txBody>
      </p:sp>
      <p:sp>
        <p:nvSpPr>
          <p:cNvPr id="14338" name="内容占位符 2"/>
          <p:cNvSpPr>
            <a:spLocks noGrp="1"/>
          </p:cNvSpPr>
          <p:nvPr/>
        </p:nvSpPr>
        <p:spPr>
          <a:xfrm>
            <a:off x="589915" y="1562735"/>
            <a:ext cx="8229600" cy="45259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eaLnBrk="1" hangingPunct="1">
              <a:lnSpc>
                <a:spcPct val="150000"/>
              </a:lnSpc>
              <a:spcBef>
                <a:spcPts val="0"/>
              </a:spcBef>
              <a:buClr>
                <a:srgbClr val="F50A64"/>
              </a:buClr>
              <a:buFont typeface="Wingdings" panose="05000000000000000000" pitchFamily="2" charset="2"/>
              <a:buNone/>
            </a:pP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1.</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什么是</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JQ</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p>
          <a:p>
            <a:pPr marL="0" lvl="1" indent="0" eaLnBrk="1" hangingPunct="1">
              <a:lnSpc>
                <a:spcPct val="150000"/>
              </a:lnSpc>
              <a:spcBef>
                <a:spcPts val="0"/>
              </a:spcBef>
              <a:buClr>
                <a:srgbClr val="F50A64"/>
              </a:buClr>
              <a:buFont typeface="Wingdings" panose="05000000000000000000" pitchFamily="2" charset="2"/>
              <a:buNone/>
            </a:pPr>
            <a:r>
              <a:rPr sz="2200" dirty="0" smtClean="0">
                <a:solidFill>
                  <a:schemeClr val="tx1"/>
                </a:solidFill>
                <a:latin typeface="宋体" panose="02010600030101010101" pitchFamily="2" charset="-122"/>
                <a:ea typeface="宋体" panose="02010600030101010101" pitchFamily="2" charset="-122"/>
                <a:cs typeface="微软雅黑" panose="020B0503020204020204" charset="-122"/>
              </a:rPr>
              <a:t>     jquery是JavaScript的一个类库（框架），这个框架中封装了很多js中常用的方法，提高了开发效率。</a:t>
            </a:r>
          </a:p>
          <a:p>
            <a:pPr marL="0" lvl="1" indent="0" eaLnBrk="1" hangingPunct="1">
              <a:lnSpc>
                <a:spcPct val="150000"/>
              </a:lnSpc>
              <a:spcBef>
                <a:spcPts val="0"/>
              </a:spcBef>
              <a:buClr>
                <a:srgbClr val="F50A64"/>
              </a:buClr>
              <a:buFont typeface="Wingdings" panose="05000000000000000000" pitchFamily="2" charset="2"/>
              <a:buNone/>
            </a:pPr>
            <a:r>
              <a:rPr 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2.</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学习</a:t>
            </a:r>
            <a:r>
              <a:rPr 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JavaScript</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遇到的痛点：</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1</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）兼容性不好，分分钟想把</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ie</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干掉</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2</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）动画的实现太复杂，运动框架太繁琐，代码量大</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3</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）同名函数的覆盖问题，</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window.onload</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只能出现一次，后面的都会被覆盖掉。</a:t>
            </a:r>
          </a:p>
          <a:p>
            <a:pPr marL="0" lvl="1" indent="0" eaLnBrk="1" hangingPunct="1">
              <a:lnSpc>
                <a:spcPct val="150000"/>
              </a:lnSpc>
              <a:spcBef>
                <a:spcPts val="0"/>
              </a:spcBef>
              <a:buClr>
                <a:srgbClr val="F50A64"/>
              </a:buClr>
              <a:buFont typeface="Wingdings" panose="05000000000000000000" pitchFamily="2" charset="2"/>
              <a:buNone/>
            </a:pPr>
            <a:endPar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319405" y="616585"/>
            <a:ext cx="822960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endPar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a:p>
            <a:pPr marL="0" lvl="2" indent="0" eaLnBrk="1" hangingPunct="1">
              <a:lnSpc>
                <a:spcPct val="150000"/>
              </a:lnSpc>
              <a:spcBef>
                <a:spcPts val="0"/>
              </a:spcBef>
              <a:buClr>
                <a:srgbClr val="F50A64"/>
              </a:buClr>
              <a:buFont typeface="Wingdings" panose="05000000000000000000" pitchFamily="2" charset="2"/>
              <a:buNone/>
            </a:pPr>
            <a:endParaRPr lang="zh-CN" altLang="en-US" sz="2200" dirty="0" smtClean="0">
              <a:latin typeface="宋体" panose="02010600030101010101" pitchFamily="2" charset="-122"/>
              <a:ea typeface="宋体" panose="02010600030101010101" pitchFamily="2" charset="-122"/>
            </a:endParaRPr>
          </a:p>
        </p:txBody>
      </p:sp>
      <p:sp>
        <p:nvSpPr>
          <p:cNvPr id="3" name="文本框 2"/>
          <p:cNvSpPr txBox="1"/>
          <p:nvPr/>
        </p:nvSpPr>
        <p:spPr>
          <a:xfrm>
            <a:off x="589915" y="588645"/>
            <a:ext cx="7964170" cy="1198880"/>
          </a:xfrm>
          <a:prstGeom prst="rect">
            <a:avLst/>
          </a:prstGeom>
          <a:noFill/>
        </p:spPr>
        <p:txBody>
          <a:bodyPr wrap="square" rtlCol="0">
            <a:spAutoFit/>
          </a:bodyPr>
          <a:lstStyle/>
          <a:p>
            <a:pPr>
              <a:lnSpc>
                <a:spcPct val="150000"/>
              </a:lnSpc>
            </a:pPr>
            <a:r>
              <a:rPr lang="zh-CN" altLang="en-US" sz="2400" dirty="0"/>
              <a:t>五、课后练习</a:t>
            </a:r>
          </a:p>
          <a:p>
            <a:pPr>
              <a:lnSpc>
                <a:spcPct val="150000"/>
              </a:lnSpc>
            </a:pPr>
            <a:r>
              <a:rPr lang="zh-CN" altLang="en-US" sz="2400" dirty="0"/>
              <a:t>       完成选择器的练习使用</a:t>
            </a:r>
            <a:r>
              <a:rPr lang="en-US" altLang="zh-CN" sz="2200" dirty="0"/>
              <a:t> </a:t>
            </a:r>
            <a:endParaRPr lang="zh-CN"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3560" y="645795"/>
            <a:ext cx="8204200" cy="5677535"/>
          </a:xfrm>
          <a:prstGeom prst="rect">
            <a:avLst/>
          </a:prstGeom>
          <a:noFill/>
        </p:spPr>
        <p:txBody>
          <a:bodyPr wrap="square" rtlCol="0" anchor="t">
            <a:spAutoFit/>
          </a:bodyPr>
          <a:lstStyle/>
          <a:p>
            <a:pPr marL="0" lvl="1" indent="0" eaLnBrk="1" hangingPunct="1">
              <a:lnSpc>
                <a:spcPct val="150000"/>
              </a:lnSpc>
              <a:spcBef>
                <a:spcPts val="0"/>
              </a:spcBef>
              <a:buClr>
                <a:srgbClr val="F50A64"/>
              </a:buClr>
              <a:buFont typeface="Wingdings" panose="05000000000000000000" pitchFamily="2" charset="2"/>
              <a:buNone/>
            </a:pPr>
            <a:r>
              <a:rPr lang="en-US" altLang="zh-CN" sz="2200" dirty="0" smtClean="0">
                <a:latin typeface="宋体" panose="02010600030101010101" pitchFamily="2" charset="-122"/>
                <a:cs typeface="微软雅黑" panose="020B0503020204020204" charset="-122"/>
                <a:sym typeface="+mn-ea"/>
              </a:rPr>
              <a:t>3.</a:t>
            </a:r>
            <a:r>
              <a:rPr lang="zh-CN" altLang="en-US" sz="2200" dirty="0" smtClean="0">
                <a:latin typeface="宋体" panose="02010600030101010101" pitchFamily="2" charset="-122"/>
                <a:cs typeface="微软雅黑" panose="020B0503020204020204" charset="-122"/>
                <a:sym typeface="+mn-ea"/>
              </a:rPr>
              <a:t>学习</a:t>
            </a:r>
            <a:r>
              <a:rPr lang="en-US" altLang="zh-CN" sz="2200" dirty="0" smtClean="0">
                <a:latin typeface="宋体" panose="02010600030101010101" pitchFamily="2" charset="-122"/>
                <a:cs typeface="微软雅黑" panose="020B0503020204020204" charset="-122"/>
                <a:sym typeface="+mn-ea"/>
              </a:rPr>
              <a:t>JQ</a:t>
            </a:r>
            <a:r>
              <a:rPr lang="zh-CN" altLang="en-US" sz="2200" dirty="0" smtClean="0">
                <a:latin typeface="宋体" panose="02010600030101010101" pitchFamily="2" charset="-122"/>
                <a:cs typeface="微软雅黑" panose="020B0503020204020204" charset="-122"/>
                <a:sym typeface="+mn-ea"/>
              </a:rPr>
              <a:t>的好处？</a:t>
            </a:r>
            <a:endPar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cs typeface="微软雅黑" panose="020B0503020204020204" charset="-122"/>
                <a:sym typeface="+mn-ea"/>
              </a:rPr>
              <a:t>（</a:t>
            </a:r>
            <a:r>
              <a:rPr lang="en-US" altLang="zh-CN" sz="2200" dirty="0" smtClean="0">
                <a:latin typeface="宋体" panose="02010600030101010101" pitchFamily="2" charset="-122"/>
                <a:cs typeface="微软雅黑" panose="020B0503020204020204" charset="-122"/>
                <a:sym typeface="+mn-ea"/>
              </a:rPr>
              <a:t>1</a:t>
            </a:r>
            <a:r>
              <a:rPr lang="zh-CN" altLang="en-US" sz="2200" dirty="0" smtClean="0">
                <a:latin typeface="宋体" panose="02010600030101010101" pitchFamily="2" charset="-122"/>
                <a:cs typeface="微软雅黑" panose="020B0503020204020204" charset="-122"/>
                <a:sym typeface="+mn-ea"/>
              </a:rPr>
              <a:t>）简化</a:t>
            </a:r>
            <a:r>
              <a:rPr lang="en-US" altLang="zh-CN" sz="2200" dirty="0" smtClean="0">
                <a:latin typeface="宋体" panose="02010600030101010101" pitchFamily="2" charset="-122"/>
                <a:cs typeface="微软雅黑" panose="020B0503020204020204" charset="-122"/>
                <a:sym typeface="+mn-ea"/>
              </a:rPr>
              <a:t>JS</a:t>
            </a:r>
            <a:r>
              <a:rPr lang="zh-CN" altLang="en-US" sz="2200" dirty="0" smtClean="0">
                <a:latin typeface="宋体" panose="02010600030101010101" pitchFamily="2" charset="-122"/>
                <a:cs typeface="微软雅黑" panose="020B0503020204020204" charset="-122"/>
                <a:sym typeface="+mn-ea"/>
              </a:rPr>
              <a:t>的复杂操作</a:t>
            </a:r>
            <a:endPar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cs typeface="微软雅黑" panose="020B0503020204020204" charset="-122"/>
                <a:sym typeface="+mn-ea"/>
              </a:rPr>
              <a:t>（</a:t>
            </a:r>
            <a:r>
              <a:rPr lang="en-US" altLang="zh-CN" sz="2200" dirty="0" smtClean="0">
                <a:latin typeface="宋体" panose="02010600030101010101" pitchFamily="2" charset="-122"/>
                <a:cs typeface="微软雅黑" panose="020B0503020204020204" charset="-122"/>
                <a:sym typeface="+mn-ea"/>
              </a:rPr>
              <a:t>2</a:t>
            </a:r>
            <a:r>
              <a:rPr lang="zh-CN" altLang="en-US" sz="2200" dirty="0" smtClean="0">
                <a:latin typeface="宋体" panose="02010600030101010101" pitchFamily="2" charset="-122"/>
                <a:cs typeface="微软雅黑" panose="020B0503020204020204" charset="-122"/>
                <a:sym typeface="+mn-ea"/>
              </a:rPr>
              <a:t>）不再需要关心兼容性</a:t>
            </a:r>
            <a:endPar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cs typeface="微软雅黑" panose="020B0503020204020204" charset="-122"/>
                <a:sym typeface="+mn-ea"/>
              </a:rPr>
              <a:t>（</a:t>
            </a:r>
            <a:r>
              <a:rPr lang="en-US" altLang="zh-CN" sz="2200" dirty="0" smtClean="0">
                <a:latin typeface="宋体" panose="02010600030101010101" pitchFamily="2" charset="-122"/>
                <a:cs typeface="微软雅黑" panose="020B0503020204020204" charset="-122"/>
                <a:sym typeface="+mn-ea"/>
              </a:rPr>
              <a:t>3</a:t>
            </a:r>
            <a:r>
              <a:rPr lang="zh-CN" altLang="en-US" sz="2200" dirty="0" smtClean="0">
                <a:latin typeface="宋体" panose="02010600030101010101" pitchFamily="2" charset="-122"/>
                <a:cs typeface="微软雅黑" panose="020B0503020204020204" charset="-122"/>
                <a:sym typeface="+mn-ea"/>
              </a:rPr>
              <a:t>）提供大量实用方法</a:t>
            </a:r>
          </a:p>
          <a:p>
            <a:pPr marL="0" lvl="1" indent="0" eaLnBrk="1" hangingPunct="1">
              <a:lnSpc>
                <a:spcPct val="150000"/>
              </a:lnSpc>
              <a:spcBef>
                <a:spcPts val="0"/>
              </a:spcBef>
              <a:buClr>
                <a:srgbClr val="F50A64"/>
              </a:buClr>
              <a:buFont typeface="Wingdings" panose="05000000000000000000" pitchFamily="2" charset="2"/>
              <a:buNone/>
            </a:pPr>
            <a:r>
              <a:rPr lang="en-US" altLang="zh-CN" sz="2200" dirty="0" smtClean="0">
                <a:latin typeface="宋体" panose="02010600030101010101" pitchFamily="2" charset="-122"/>
                <a:cs typeface="微软雅黑" panose="020B0503020204020204" charset="-122"/>
                <a:sym typeface="+mn-ea"/>
              </a:rPr>
              <a:t>4.JavaScript</a:t>
            </a:r>
            <a:r>
              <a:rPr lang="zh-CN" altLang="en-US" sz="2200" dirty="0" smtClean="0">
                <a:latin typeface="宋体" panose="02010600030101010101" pitchFamily="2" charset="-122"/>
                <a:cs typeface="微软雅黑" panose="020B0503020204020204" charset="-122"/>
                <a:sym typeface="+mn-ea"/>
              </a:rPr>
              <a:t>和</a:t>
            </a:r>
            <a:r>
              <a:rPr lang="en-US" altLang="zh-CN" sz="2200" dirty="0" smtClean="0">
                <a:latin typeface="宋体" panose="02010600030101010101" pitchFamily="2" charset="-122"/>
                <a:cs typeface="微软雅黑" panose="020B0503020204020204" charset="-122"/>
                <a:sym typeface="+mn-ea"/>
              </a:rPr>
              <a:t>jQuery</a:t>
            </a:r>
            <a:r>
              <a:rPr lang="zh-CN" altLang="en-US" sz="2200" dirty="0" smtClean="0">
                <a:latin typeface="宋体" panose="02010600030101010101" pitchFamily="2" charset="-122"/>
                <a:cs typeface="微软雅黑" panose="020B0503020204020204" charset="-122"/>
                <a:sym typeface="+mn-ea"/>
              </a:rPr>
              <a:t>的区别？</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1</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）JavaScript是客户端脚本语言，用来编写客户端脚本文件的</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2</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）jquery是JavaScript的一个类库</a:t>
            </a: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3</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）jquery能实现的效果 JavaScript一定能实现，反过来，JavaScript能实现的效果 jquery不一定能够实现。</a:t>
            </a:r>
          </a:p>
          <a:p>
            <a:pPr marL="0" lvl="1" indent="0" eaLnBrk="1" hangingPunct="1">
              <a:lnSpc>
                <a:spcPct val="150000"/>
              </a:lnSpc>
              <a:spcBef>
                <a:spcPts val="0"/>
              </a:spcBef>
              <a:buClr>
                <a:srgbClr val="F50A64"/>
              </a:buClr>
              <a:buFont typeface="Wingdings" panose="05000000000000000000" pitchFamily="2" charset="2"/>
              <a:buNone/>
            </a:pPr>
            <a:r>
              <a:rPr lang="en-US" altLang="zh-CN" sz="2200" dirty="0" smtClean="0">
                <a:latin typeface="宋体" panose="02010600030101010101" pitchFamily="2" charset="-122"/>
                <a:cs typeface="微软雅黑" panose="020B0503020204020204" charset="-122"/>
                <a:sym typeface="+mn-ea"/>
              </a:rPr>
              <a:t>5.</a:t>
            </a:r>
            <a:r>
              <a:rPr lang="zh-CN" altLang="en-US" sz="2200" dirty="0" smtClean="0">
                <a:latin typeface="宋体" panose="02010600030101010101" pitchFamily="2" charset="-122"/>
                <a:cs typeface="微软雅黑" panose="020B0503020204020204" charset="-122"/>
                <a:sym typeface="+mn-ea"/>
              </a:rPr>
              <a:t>如何学习</a:t>
            </a:r>
            <a:r>
              <a:rPr lang="en-US" altLang="zh-CN" sz="2200" dirty="0" smtClean="0">
                <a:latin typeface="宋体" panose="02010600030101010101" pitchFamily="2" charset="-122"/>
                <a:cs typeface="微软雅黑" panose="020B0503020204020204" charset="-122"/>
                <a:sym typeface="+mn-ea"/>
              </a:rPr>
              <a:t>JQ</a:t>
            </a:r>
            <a:r>
              <a:rPr lang="zh-CN" altLang="en-US" sz="2200" dirty="0" smtClean="0">
                <a:latin typeface="宋体" panose="02010600030101010101" pitchFamily="2" charset="-122"/>
                <a:cs typeface="微软雅黑" panose="020B0503020204020204" charset="-122"/>
                <a:sym typeface="+mn-ea"/>
              </a:rPr>
              <a:t>？</a:t>
            </a:r>
            <a:endPar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endParaRPr>
          </a:p>
          <a:p>
            <a:pPr marL="0" lvl="1" indent="0" eaLnBrk="1" hangingPunct="1">
              <a:lnSpc>
                <a:spcPct val="150000"/>
              </a:lnSpc>
              <a:spcBef>
                <a:spcPts val="0"/>
              </a:spcBef>
              <a:buClr>
                <a:srgbClr val="F50A64"/>
              </a:buClr>
              <a:buFont typeface="Wingdings" panose="05000000000000000000" pitchFamily="2" charset="2"/>
              <a:buNone/>
            </a:pPr>
            <a:r>
              <a:rPr lang="en-US" altLang="zh-CN" sz="2200" dirty="0" smtClean="0">
                <a:latin typeface="宋体" panose="02010600030101010101" pitchFamily="2" charset="-122"/>
                <a:cs typeface="微软雅黑" panose="020B0503020204020204" charset="-122"/>
                <a:sym typeface="+mn-ea"/>
              </a:rPr>
              <a:t>    www.jquery.com</a:t>
            </a:r>
            <a:endParaRPr lang="zh-CN" altLang="en-US" sz="2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588645"/>
            <a:ext cx="7964170" cy="645160"/>
          </a:xfrm>
          <a:prstGeom prst="rect">
            <a:avLst/>
          </a:prstGeom>
          <a:noFill/>
        </p:spPr>
        <p:txBody>
          <a:bodyPr wrap="square" rtlCol="0">
            <a:spAutoFit/>
          </a:bodyPr>
          <a:lstStyle/>
          <a:p>
            <a:pPr>
              <a:lnSpc>
                <a:spcPct val="150000"/>
              </a:lnSpc>
            </a:pPr>
            <a:r>
              <a:rPr lang="zh-CN" altLang="en-US" sz="2400"/>
              <a:t>二、</a:t>
            </a:r>
            <a:r>
              <a:rPr lang="en-US" altLang="zh-CN" sz="2400"/>
              <a:t>jQuery</a:t>
            </a:r>
            <a:r>
              <a:rPr lang="zh-CN" altLang="en-US" sz="2400"/>
              <a:t>介绍</a:t>
            </a:r>
            <a:r>
              <a:rPr lang="en-US" altLang="zh-CN" sz="2200"/>
              <a:t> </a:t>
            </a:r>
            <a:endParaRPr lang="zh-CN" altLang="en-US" sz="2200"/>
          </a:p>
        </p:txBody>
      </p:sp>
      <p:sp>
        <p:nvSpPr>
          <p:cNvPr id="14338" name="内容占位符 2"/>
          <p:cNvSpPr>
            <a:spLocks noGrp="1"/>
          </p:cNvSpPr>
          <p:nvPr/>
        </p:nvSpPr>
        <p:spPr>
          <a:xfrm>
            <a:off x="589915" y="1165860"/>
            <a:ext cx="822960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latinLnBrk="0">
              <a:lnSpc>
                <a:spcPct val="150000"/>
              </a:lnSpc>
              <a:buNone/>
            </a:pPr>
            <a:r>
              <a:rPr lang="en-US" altLang="zh-CN" sz="2200">
                <a:ln>
                  <a:noFill/>
                </a:ln>
                <a:effectLst/>
                <a:uLnTx/>
                <a:uFillTx/>
                <a:latin typeface="+mj-lt"/>
                <a:ea typeface="+mj-ea"/>
                <a:cs typeface="+mj-cs"/>
                <a:sym typeface="Arial" panose="020B0604020202020204" pitchFamily="34" charset="0"/>
              </a:rPr>
              <a:t>1</a:t>
            </a:r>
            <a:r>
              <a:rPr lang="zh-CN" altLang="en-US" sz="2200">
                <a:ln>
                  <a:noFill/>
                </a:ln>
                <a:effectLst/>
                <a:uLnTx/>
                <a:uFillTx/>
                <a:latin typeface="+mj-lt"/>
                <a:ea typeface="+mj-ea"/>
                <a:cs typeface="+mj-cs"/>
                <a:sym typeface="Arial" panose="020B0604020202020204" pitchFamily="34" charset="0"/>
              </a:rPr>
              <a:t>、可以从</a:t>
            </a:r>
            <a:r>
              <a:rPr lang="en-US" altLang="zh-CN" sz="2200">
                <a:ln>
                  <a:noFill/>
                </a:ln>
                <a:effectLst/>
                <a:uLnTx/>
                <a:uFillTx/>
                <a:latin typeface="+mj-lt"/>
                <a:ea typeface="+mj-ea"/>
                <a:cs typeface="+mj-cs"/>
                <a:sym typeface="Arial" panose="020B0604020202020204" pitchFamily="34" charset="0"/>
              </a:rPr>
              <a:t>http://jquery.org</a:t>
            </a:r>
            <a:r>
              <a:rPr lang="zh-CN" altLang="en-US" sz="2200">
                <a:ln>
                  <a:noFill/>
                </a:ln>
                <a:effectLst/>
                <a:uLnTx/>
                <a:uFillTx/>
                <a:latin typeface="+mj-lt"/>
                <a:ea typeface="+mj-ea"/>
                <a:cs typeface="+mj-cs"/>
                <a:sym typeface="Arial" panose="020B0604020202020204" pitchFamily="34" charset="0"/>
              </a:rPr>
              <a:t>下载此文件</a:t>
            </a:r>
            <a:endParaRPr lang="zh-CN" altLang="en-US"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en-US" altLang="zh-CN" sz="2200">
                <a:ln>
                  <a:noFill/>
                </a:ln>
                <a:effectLst/>
                <a:uLnTx/>
                <a:uFillTx/>
                <a:latin typeface="+mj-lt"/>
                <a:ea typeface="+mj-ea"/>
                <a:cs typeface="+mj-cs"/>
                <a:sym typeface="Arial" panose="020B0604020202020204" pitchFamily="34" charset="0"/>
              </a:rPr>
              <a:t>2</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的版本名应该保留在文件名中（如股不这样做，用户的浏览器可能会缓存更新或更旧版本的文本，从而导致脚本运行不正常），比如：</a:t>
            </a:r>
            <a:r>
              <a:rPr lang="en-US" altLang="zh-CN" sz="2200">
                <a:ln>
                  <a:noFill/>
                </a:ln>
                <a:effectLst/>
                <a:uLnTx/>
                <a:uFillTx/>
                <a:latin typeface="+mj-lt"/>
                <a:ea typeface="+mj-ea"/>
                <a:cs typeface="+mj-cs"/>
                <a:sym typeface="Arial" panose="020B0604020202020204" pitchFamily="34" charset="0"/>
              </a:rPr>
              <a:t>jquery-1.11.0.js</a:t>
            </a:r>
            <a:endParaRPr lang="en-US" altLang="zh-CN"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en-US" altLang="zh-CN" sz="2200">
                <a:ln>
                  <a:noFill/>
                </a:ln>
                <a:effectLst/>
                <a:uLnTx/>
                <a:uFillTx/>
                <a:latin typeface="+mj-lt"/>
                <a:ea typeface="+mj-ea"/>
                <a:cs typeface="+mj-cs"/>
                <a:sym typeface="Arial" panose="020B0604020202020204" pitchFamily="34" charset="0"/>
              </a:rPr>
              <a:t>3</a:t>
            </a:r>
            <a:r>
              <a:rPr lang="zh-CN" altLang="en-US" sz="2200">
                <a:ln>
                  <a:noFill/>
                </a:ln>
                <a:effectLst/>
                <a:uLnTx/>
                <a:uFillTx/>
                <a:latin typeface="+mj-lt"/>
                <a:ea typeface="+mj-ea"/>
                <a:cs typeface="+mj-cs"/>
                <a:sym typeface="Arial" panose="020B0604020202020204" pitchFamily="34" charset="0"/>
              </a:rPr>
              <a:t>、有时候网站使用的扩展名是</a:t>
            </a:r>
            <a:r>
              <a:rPr lang="en-US" altLang="zh-CN" sz="2200">
                <a:ln>
                  <a:noFill/>
                </a:ln>
                <a:effectLst/>
                <a:uLnTx/>
                <a:uFillTx/>
                <a:latin typeface="+mj-lt"/>
                <a:ea typeface="+mj-ea"/>
                <a:cs typeface="+mj-cs"/>
                <a:sym typeface="Arial" panose="020B0604020202020204" pitchFamily="34" charset="0"/>
              </a:rPr>
              <a:t>min.js</a:t>
            </a:r>
            <a:r>
              <a:rPr lang="zh-CN" altLang="en-US" sz="2200">
                <a:ln>
                  <a:noFill/>
                </a:ln>
                <a:effectLst/>
                <a:uLnTx/>
                <a:uFillTx/>
                <a:latin typeface="+mj-lt"/>
                <a:ea typeface="+mj-ea"/>
                <a:cs typeface="+mj-cs"/>
                <a:sym typeface="Arial" panose="020B0604020202020204" pitchFamily="34" charset="0"/>
              </a:rPr>
              <a:t>的</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文件，这意味着这个文件去掉了不必要的空格和换行，比如</a:t>
            </a:r>
            <a:r>
              <a:rPr lang="en-US" altLang="zh-CN" sz="2200">
                <a:ln>
                  <a:noFill/>
                </a:ln>
                <a:effectLst/>
                <a:uLnTx/>
                <a:uFillTx/>
                <a:latin typeface="+mj-lt"/>
                <a:ea typeface="+mj-ea"/>
                <a:cs typeface="+mj-cs"/>
                <a:sym typeface="Arial" panose="020B0604020202020204" pitchFamily="34" charset="0"/>
              </a:rPr>
              <a:t>jquery-1.11.0.js</a:t>
            </a:r>
            <a:r>
              <a:rPr lang="zh-CN" altLang="en-US" sz="2200">
                <a:ln>
                  <a:noFill/>
                </a:ln>
                <a:effectLst/>
                <a:uLnTx/>
                <a:uFillTx/>
                <a:latin typeface="+mj-lt"/>
                <a:ea typeface="+mj-ea"/>
                <a:cs typeface="+mj-cs"/>
                <a:sym typeface="Arial" panose="020B0604020202020204" pitchFamily="34" charset="0"/>
              </a:rPr>
              <a:t>会变成</a:t>
            </a:r>
            <a:r>
              <a:rPr lang="en-US" altLang="zh-CN" sz="2200">
                <a:ln>
                  <a:noFill/>
                </a:ln>
                <a:effectLst/>
                <a:uLnTx/>
                <a:uFillTx/>
                <a:latin typeface="+mj-lt"/>
                <a:ea typeface="+mj-ea"/>
                <a:cs typeface="+mj-cs"/>
                <a:sym typeface="Arial" panose="020B0604020202020204" pitchFamily="34" charset="0"/>
              </a:rPr>
              <a:t>jquery-1.11.0.min.js</a:t>
            </a:r>
            <a:endParaRPr lang="en-US" altLang="zh-CN"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zh-CN" altLang="en-US" sz="2200">
                <a:ln>
                  <a:noFill/>
                </a:ln>
                <a:effectLst/>
                <a:uLnTx/>
                <a:uFillTx/>
                <a:latin typeface="+mj-lt"/>
                <a:ea typeface="+mj-ea"/>
                <a:cs typeface="+mj-cs"/>
                <a:sym typeface="Arial" panose="020B0604020202020204" pitchFamily="34" charset="0"/>
              </a:rPr>
              <a:t>这是通过一种名叫</a:t>
            </a:r>
            <a:r>
              <a:rPr lang="en-US" altLang="zh-CN" sz="2200">
                <a:ln>
                  <a:noFill/>
                </a:ln>
                <a:effectLst/>
                <a:uLnTx/>
                <a:uFillTx/>
                <a:latin typeface="+mj-lt"/>
                <a:ea typeface="+mj-ea"/>
                <a:cs typeface="+mj-cs"/>
                <a:sym typeface="Arial" panose="020B0604020202020204" pitchFamily="34" charset="0"/>
              </a:rPr>
              <a:t>“</a:t>
            </a:r>
            <a:r>
              <a:rPr lang="zh-CN" altLang="en-US" sz="2200">
                <a:ln>
                  <a:noFill/>
                </a:ln>
                <a:effectLst/>
                <a:uLnTx/>
                <a:uFillTx/>
                <a:latin typeface="+mj-lt"/>
                <a:ea typeface="+mj-ea"/>
                <a:cs typeface="+mj-cs"/>
                <a:sym typeface="Arial" panose="020B0604020202020204" pitchFamily="34" charset="0"/>
              </a:rPr>
              <a:t>最小化</a:t>
            </a:r>
            <a:r>
              <a:rPr lang="en-US" altLang="zh-CN" sz="2200">
                <a:ln>
                  <a:noFill/>
                </a:ln>
                <a:effectLst/>
                <a:uLnTx/>
                <a:uFillTx/>
                <a:latin typeface="+mj-lt"/>
                <a:ea typeface="+mj-ea"/>
                <a:cs typeface="+mj-cs"/>
                <a:sym typeface="Arial" panose="020B0604020202020204" pitchFamily="34" charset="0"/>
              </a:rPr>
              <a:t>”</a:t>
            </a:r>
            <a:r>
              <a:rPr lang="zh-CN" altLang="en-US" sz="2200">
                <a:ln>
                  <a:noFill/>
                </a:ln>
                <a:effectLst/>
                <a:uLnTx/>
                <a:uFillTx/>
                <a:latin typeface="+mj-lt"/>
                <a:ea typeface="+mj-ea"/>
                <a:cs typeface="+mj-cs"/>
                <a:sym typeface="Arial" panose="020B0604020202020204" pitchFamily="34" charset="0"/>
              </a:rPr>
              <a:t>（压缩）的过程得到的结果（因此文件名也使用了</a:t>
            </a:r>
            <a:r>
              <a:rPr lang="en-US" altLang="zh-CN" sz="2200">
                <a:ln>
                  <a:noFill/>
                </a:ln>
                <a:effectLst/>
                <a:uLnTx/>
                <a:uFillTx/>
                <a:latin typeface="+mj-lt"/>
                <a:ea typeface="+mj-ea"/>
                <a:cs typeface="+mj-cs"/>
                <a:sym typeface="Arial" panose="020B0604020202020204" pitchFamily="34" charset="0"/>
              </a:rPr>
              <a:t>min</a:t>
            </a:r>
            <a:r>
              <a:rPr lang="zh-CN" altLang="en-US" sz="2200">
                <a:ln>
                  <a:noFill/>
                </a:ln>
                <a:effectLst/>
                <a:uLnTx/>
                <a:uFillTx/>
                <a:latin typeface="+mj-lt"/>
                <a:ea typeface="+mj-ea"/>
                <a:cs typeface="+mj-cs"/>
                <a:sym typeface="Arial" panose="020B0604020202020204" pitchFamily="34" charset="0"/>
              </a:rPr>
              <a:t>）。最小化之后的文件会小很多，使得下载速度更快，不过最小化之后的文件会变得难以阅读</a:t>
            </a:r>
            <a:endParaRPr lang="zh-CN" altLang="en-US" sz="22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1163955"/>
            <a:ext cx="7964170" cy="598805"/>
          </a:xfrm>
          <a:prstGeom prst="rect">
            <a:avLst/>
          </a:prstGeom>
          <a:noFill/>
        </p:spPr>
        <p:txBody>
          <a:bodyPr wrap="square" rtlCol="0">
            <a:spAutoFit/>
          </a:bodyPr>
          <a:lstStyle/>
          <a:p>
            <a:pPr>
              <a:lnSpc>
                <a:spcPct val="150000"/>
              </a:lnSpc>
            </a:pPr>
            <a:r>
              <a:rPr lang="zh-CN" altLang="en-US" sz="2200"/>
              <a:t>注意：</a:t>
            </a:r>
            <a:r>
              <a:rPr lang="en-US" altLang="zh-CN" sz="2200"/>
              <a:t> </a:t>
            </a:r>
            <a:endParaRPr lang="zh-CN" altLang="en-US" sz="2200"/>
          </a:p>
        </p:txBody>
      </p:sp>
      <p:sp>
        <p:nvSpPr>
          <p:cNvPr id="14338" name="内容占位符 2"/>
          <p:cNvSpPr>
            <a:spLocks noGrp="1"/>
          </p:cNvSpPr>
          <p:nvPr/>
        </p:nvSpPr>
        <p:spPr>
          <a:xfrm>
            <a:off x="589915" y="1762760"/>
            <a:ext cx="7963535" cy="3032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latinLnBrk="0">
              <a:lnSpc>
                <a:spcPct val="150000"/>
              </a:lnSpc>
              <a:buNone/>
            </a:pPr>
            <a:r>
              <a:rPr lang="en-US" altLang="zh-CN" sz="2200">
                <a:ln>
                  <a:noFill/>
                </a:ln>
                <a:effectLst/>
                <a:uLnTx/>
                <a:uFillTx/>
                <a:latin typeface="+mj-lt"/>
                <a:ea typeface="+mj-ea"/>
                <a:cs typeface="+mj-cs"/>
                <a:sym typeface="Arial" panose="020B0604020202020204" pitchFamily="34" charset="0"/>
              </a:rPr>
              <a:t>        jQuery</a:t>
            </a:r>
            <a:r>
              <a:rPr lang="zh-CN" altLang="en-US" sz="2200">
                <a:ln>
                  <a:noFill/>
                </a:ln>
                <a:effectLst/>
                <a:uLnTx/>
                <a:uFillTx/>
                <a:latin typeface="+mj-lt"/>
                <a:ea typeface="+mj-ea"/>
                <a:cs typeface="+mj-cs"/>
                <a:sym typeface="Arial" panose="020B0604020202020204" pitchFamily="34" charset="0"/>
              </a:rPr>
              <a:t>文件是由非常复杂的</a:t>
            </a:r>
            <a:r>
              <a:rPr lang="en-US" altLang="zh-CN" sz="2200">
                <a:ln>
                  <a:noFill/>
                </a:ln>
                <a:effectLst/>
                <a:uLnTx/>
                <a:uFillTx/>
                <a:latin typeface="+mj-lt"/>
                <a:ea typeface="+mj-ea"/>
                <a:cs typeface="+mj-cs"/>
                <a:sym typeface="Arial" panose="020B0604020202020204" pitchFamily="34" charset="0"/>
              </a:rPr>
              <a:t>JavaScript</a:t>
            </a:r>
            <a:r>
              <a:rPr lang="zh-CN" altLang="en-US" sz="2200">
                <a:ln>
                  <a:noFill/>
                </a:ln>
                <a:effectLst/>
                <a:uLnTx/>
                <a:uFillTx/>
                <a:latin typeface="+mj-lt"/>
                <a:ea typeface="+mj-ea"/>
                <a:cs typeface="+mj-cs"/>
                <a:sym typeface="Arial" panose="020B0604020202020204" pitchFamily="34" charset="0"/>
              </a:rPr>
              <a:t>代码封装好的一个代码库。大多数使用</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的人，不会试图去理解</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是如何去工作的，</a:t>
            </a:r>
            <a:r>
              <a:rPr lang="zh-CN" altLang="en-US" sz="2200">
                <a:ln>
                  <a:noFill/>
                </a:ln>
                <a:solidFill>
                  <a:srgbClr val="C00000"/>
                </a:solidFill>
                <a:effectLst/>
                <a:uLnTx/>
                <a:uFillTx/>
                <a:latin typeface="+mj-lt"/>
                <a:ea typeface="+mj-ea"/>
                <a:cs typeface="+mj-cs"/>
                <a:sym typeface="Arial" panose="020B0604020202020204" pitchFamily="34" charset="0"/>
              </a:rPr>
              <a:t>只要知道如何选择元素，以及如何使用</a:t>
            </a:r>
            <a:r>
              <a:rPr lang="en-US" altLang="zh-CN" sz="2200">
                <a:ln>
                  <a:noFill/>
                </a:ln>
                <a:solidFill>
                  <a:srgbClr val="C00000"/>
                </a:solidFill>
                <a:effectLst/>
                <a:uLnTx/>
                <a:uFillTx/>
                <a:latin typeface="+mj-lt"/>
                <a:ea typeface="+mj-ea"/>
                <a:cs typeface="+mj-cs"/>
                <a:sym typeface="Arial" panose="020B0604020202020204" pitchFamily="34" charset="0"/>
              </a:rPr>
              <a:t>jQuery</a:t>
            </a:r>
            <a:r>
              <a:rPr lang="zh-CN" altLang="en-US" sz="2200">
                <a:ln>
                  <a:noFill/>
                </a:ln>
                <a:solidFill>
                  <a:srgbClr val="C00000"/>
                </a:solidFill>
                <a:effectLst/>
                <a:uLnTx/>
                <a:uFillTx/>
                <a:latin typeface="+mj-lt"/>
                <a:ea typeface="+mj-ea"/>
                <a:cs typeface="+mj-cs"/>
                <a:sym typeface="Arial" panose="020B0604020202020204" pitchFamily="34" charset="0"/>
              </a:rPr>
              <a:t>的方法和属性，就可以充分利用</a:t>
            </a:r>
            <a:r>
              <a:rPr lang="en-US" altLang="zh-CN" sz="2200">
                <a:ln>
                  <a:noFill/>
                </a:ln>
                <a:solidFill>
                  <a:srgbClr val="C00000"/>
                </a:solidFill>
                <a:effectLst/>
                <a:uLnTx/>
                <a:uFillTx/>
                <a:latin typeface="+mj-lt"/>
                <a:ea typeface="+mj-ea"/>
                <a:cs typeface="+mj-cs"/>
                <a:sym typeface="Arial" panose="020B0604020202020204" pitchFamily="34" charset="0"/>
              </a:rPr>
              <a:t>jQuery</a:t>
            </a:r>
            <a:r>
              <a:rPr lang="zh-CN" altLang="en-US" sz="2200">
                <a:ln>
                  <a:noFill/>
                </a:ln>
                <a:solidFill>
                  <a:srgbClr val="C00000"/>
                </a:solidFill>
                <a:effectLst/>
                <a:uLnTx/>
                <a:uFillTx/>
                <a:latin typeface="+mj-lt"/>
                <a:ea typeface="+mj-ea"/>
                <a:cs typeface="+mj-cs"/>
                <a:sym typeface="Arial" panose="020B0604020202020204" pitchFamily="34" charset="0"/>
              </a:rPr>
              <a:t>的这些优势，而不需要了解内部原理，</a:t>
            </a:r>
            <a:r>
              <a:rPr lang="zh-CN" altLang="en-US" sz="2200">
                <a:ln>
                  <a:noFill/>
                </a:ln>
                <a:effectLst/>
                <a:uLnTx/>
                <a:uFillTx/>
                <a:latin typeface="+mj-lt"/>
                <a:ea typeface="+mj-ea"/>
                <a:cs typeface="+mj-cs"/>
                <a:sym typeface="Arial" panose="020B0604020202020204" pitchFamily="34" charset="0"/>
              </a:rPr>
              <a:t>和传统的</a:t>
            </a:r>
            <a:r>
              <a:rPr lang="en-US" altLang="zh-CN" sz="2200">
                <a:ln>
                  <a:noFill/>
                </a:ln>
                <a:effectLst/>
                <a:uLnTx/>
                <a:uFillTx/>
                <a:latin typeface="+mj-lt"/>
                <a:ea typeface="+mj-ea"/>
                <a:cs typeface="+mj-cs"/>
                <a:sym typeface="Arial" panose="020B0604020202020204" pitchFamily="34" charset="0"/>
              </a:rPr>
              <a:t>JavaScript</a:t>
            </a:r>
            <a:r>
              <a:rPr lang="zh-CN" altLang="en-US" sz="2200">
                <a:ln>
                  <a:noFill/>
                </a:ln>
                <a:effectLst/>
                <a:uLnTx/>
                <a:uFillTx/>
                <a:latin typeface="+mj-lt"/>
                <a:ea typeface="+mj-ea"/>
                <a:cs typeface="+mj-cs"/>
                <a:sym typeface="Arial" panose="020B0604020202020204" pitchFamily="34" charset="0"/>
              </a:rPr>
              <a:t>相比，</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使得只需要更少的代码就可以完成同样的功能</a:t>
            </a:r>
            <a:endParaRPr lang="zh-CN" altLang="en-US" sz="2200" strike="noStrike" noProof="1">
              <a:ln>
                <a:noFill/>
              </a:ln>
              <a:solidFill>
                <a:schemeClr val="tx1"/>
              </a:solidFill>
              <a:effectLst/>
              <a:uLnTx/>
              <a:uFillTx/>
              <a:latin typeface="+mj-lt"/>
              <a:ea typeface="+mj-ea"/>
              <a:cs typeface="+mj-cs"/>
              <a:sym typeface="Arial" panose="020B0604020202020204" pitchFamily="34" charset="0"/>
            </a:endParaRPr>
          </a:p>
          <a:p>
            <a:pPr marL="0" indent="0" fontAlgn="base" latinLnBrk="0">
              <a:lnSpc>
                <a:spcPct val="150000"/>
              </a:lnSpc>
              <a:buNone/>
            </a:pPr>
            <a:endParaRPr lang="zh-CN" altLang="en-US" sz="2200" strike="noStrike" noProof="1">
              <a:ln>
                <a:noFill/>
              </a:ln>
              <a:solidFill>
                <a:srgbClr val="C00000"/>
              </a:solidFill>
              <a:effectLst/>
              <a:uLnTx/>
              <a:uFillTx/>
              <a:latin typeface="+mj-lt"/>
              <a:ea typeface="+mj-ea"/>
              <a:cs typeface="+mj-cs"/>
              <a:sym typeface="Arial" panose="020B0604020202020204" pitchFamily="34" charset="0"/>
            </a:endParaRPr>
          </a:p>
          <a:p>
            <a:pPr marL="0" indent="0" fontAlgn="base" latinLnBrk="0">
              <a:lnSpc>
                <a:spcPct val="150000"/>
              </a:lnSpc>
              <a:buNone/>
            </a:pPr>
            <a:endParaRPr lang="zh-CN" altLang="en-US" sz="22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38480" y="661035"/>
            <a:ext cx="8217535"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latinLnBrk="0">
              <a:lnSpc>
                <a:spcPct val="150000"/>
              </a:lnSpc>
              <a:buNone/>
            </a:pPr>
            <a:r>
              <a:rPr lang="en-US" altLang="zh-CN" sz="2200">
                <a:ln>
                  <a:noFill/>
                </a:ln>
                <a:effectLst/>
                <a:uLnTx/>
                <a:uFillTx/>
                <a:latin typeface="+mj-lt"/>
                <a:ea typeface="+mj-ea"/>
                <a:cs typeface="+mj-cs"/>
                <a:sym typeface="Arial" panose="020B0604020202020204" pitchFamily="34" charset="0"/>
              </a:rPr>
              <a:t>4</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的版本介绍（</a:t>
            </a:r>
            <a:r>
              <a:rPr lang="en-US" altLang="zh-CN" sz="2200">
                <a:ln>
                  <a:noFill/>
                </a:ln>
                <a:effectLst/>
                <a:uLnTx/>
                <a:uFillTx/>
                <a:latin typeface="+mj-lt"/>
                <a:ea typeface="+mj-ea"/>
                <a:cs typeface="+mj-cs"/>
                <a:sym typeface="Arial" panose="020B0604020202020204" pitchFamily="34" charset="0"/>
              </a:rPr>
              <a:t>jQuery1.9x+</a:t>
            </a:r>
            <a:r>
              <a:rPr lang="zh-CN" altLang="en-US" sz="2200">
                <a:ln>
                  <a:noFill/>
                </a:ln>
                <a:effectLst/>
                <a:uLnTx/>
                <a:uFillTx/>
                <a:latin typeface="+mj-lt"/>
                <a:ea typeface="+mj-ea"/>
                <a:cs typeface="+mj-cs"/>
                <a:sym typeface="Arial" panose="020B0604020202020204" pitchFamily="34" charset="0"/>
              </a:rPr>
              <a:t>还是</a:t>
            </a:r>
            <a:r>
              <a:rPr lang="en-US" altLang="zh-CN" sz="2200">
                <a:ln>
                  <a:noFill/>
                </a:ln>
                <a:effectLst/>
                <a:uLnTx/>
                <a:uFillTx/>
                <a:latin typeface="+mj-lt"/>
                <a:ea typeface="+mj-ea"/>
                <a:cs typeface="+mj-cs"/>
                <a:sym typeface="Arial" panose="020B0604020202020204" pitchFamily="34" charset="0"/>
              </a:rPr>
              <a:t>2.0</a:t>
            </a:r>
            <a:r>
              <a:rPr lang="zh-CN" altLang="en-US" sz="2200">
                <a:ln>
                  <a:noFill/>
                </a:ln>
                <a:effectLst/>
                <a:uLnTx/>
                <a:uFillTx/>
                <a:latin typeface="+mj-lt"/>
                <a:ea typeface="+mj-ea"/>
                <a:cs typeface="+mj-cs"/>
                <a:sym typeface="Arial" panose="020B0604020202020204" pitchFamily="34" charset="0"/>
              </a:rPr>
              <a:t>？）</a:t>
            </a:r>
            <a:endParaRPr lang="zh-CN" altLang="en-US"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zh-CN" altLang="en-US" sz="2200">
                <a:ln>
                  <a:noFill/>
                </a:ln>
                <a:effectLst/>
                <a:uLnTx/>
                <a:uFillTx/>
                <a:latin typeface="+mj-lt"/>
                <a:ea typeface="+mj-ea"/>
                <a:cs typeface="+mj-cs"/>
                <a:sym typeface="Arial" panose="020B0604020202020204" pitchFamily="34" charset="0"/>
              </a:rPr>
              <a:t>      在</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的开发过程中，创建了大量的代码来支持</a:t>
            </a:r>
            <a:r>
              <a:rPr lang="en-US" altLang="zh-CN" sz="2200">
                <a:ln>
                  <a:noFill/>
                </a:ln>
                <a:effectLst/>
                <a:uLnTx/>
                <a:uFillTx/>
                <a:latin typeface="+mj-lt"/>
                <a:ea typeface="+mj-ea"/>
                <a:cs typeface="+mj-cs"/>
                <a:sym typeface="Arial" panose="020B0604020202020204" pitchFamily="34" charset="0"/>
              </a:rPr>
              <a:t>IE6</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7</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8</a:t>
            </a:r>
            <a:r>
              <a:rPr lang="zh-CN" altLang="en-US" sz="2200">
                <a:ln>
                  <a:noFill/>
                </a:ln>
                <a:effectLst/>
                <a:uLnTx/>
                <a:uFillTx/>
                <a:latin typeface="+mj-lt"/>
                <a:ea typeface="+mj-ea"/>
                <a:cs typeface="+mj-cs"/>
                <a:sym typeface="Arial" panose="020B0604020202020204" pitchFamily="34" charset="0"/>
              </a:rPr>
              <a:t>，从而使得脚本也更加复杂，因此当研发</a:t>
            </a:r>
            <a:r>
              <a:rPr lang="en-US" altLang="zh-CN" sz="2200">
                <a:ln>
                  <a:noFill/>
                </a:ln>
                <a:effectLst/>
                <a:uLnTx/>
                <a:uFillTx/>
                <a:latin typeface="+mj-lt"/>
                <a:ea typeface="+mj-ea"/>
                <a:cs typeface="+mj-cs"/>
                <a:sym typeface="Arial" panose="020B0604020202020204" pitchFamily="34" charset="0"/>
              </a:rPr>
              <a:t>2.0</a:t>
            </a:r>
            <a:r>
              <a:rPr lang="zh-CN" altLang="en-US" sz="2200">
                <a:ln>
                  <a:noFill/>
                </a:ln>
                <a:effectLst/>
                <a:uLnTx/>
                <a:uFillTx/>
                <a:latin typeface="+mj-lt"/>
                <a:ea typeface="+mj-ea"/>
                <a:cs typeface="+mj-cs"/>
                <a:sym typeface="Arial" panose="020B0604020202020204" pitchFamily="34" charset="0"/>
              </a:rPr>
              <a:t>版本</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时，研发团队决定这个版本放弃对早期浏览器的支持，以便创建更小，更快的脚本，不过</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开发团队也考虑到，在网上仍然有很多用户使用这些早期浏览器，因此开发者仍然需要支持这些用户，出于这样的原因，他们保留了两个并行的</a:t>
            </a:r>
            <a:r>
              <a:rPr lang="en-US" altLang="zh-CN" sz="2200">
                <a:ln>
                  <a:noFill/>
                </a:ln>
                <a:effectLst/>
                <a:uLnTx/>
                <a:uFillTx/>
                <a:latin typeface="+mj-lt"/>
                <a:ea typeface="+mj-ea"/>
                <a:cs typeface="+mj-cs"/>
                <a:sym typeface="Arial" panose="020B0604020202020204" pitchFamily="34" charset="0"/>
              </a:rPr>
              <a:t>jQuery</a:t>
            </a:r>
            <a:r>
              <a:rPr lang="zh-CN" altLang="en-US" sz="2200">
                <a:ln>
                  <a:noFill/>
                </a:ln>
                <a:effectLst/>
                <a:uLnTx/>
                <a:uFillTx/>
                <a:latin typeface="+mj-lt"/>
                <a:ea typeface="+mj-ea"/>
                <a:cs typeface="+mj-cs"/>
                <a:sym typeface="Arial" panose="020B0604020202020204" pitchFamily="34" charset="0"/>
              </a:rPr>
              <a:t>版本：</a:t>
            </a:r>
            <a:endParaRPr lang="zh-CN" altLang="en-US"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1</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jQuery1.9+</a:t>
            </a:r>
            <a:r>
              <a:rPr lang="zh-CN" altLang="en-US" sz="2200">
                <a:ln>
                  <a:noFill/>
                </a:ln>
                <a:effectLst/>
                <a:uLnTx/>
                <a:uFillTx/>
                <a:latin typeface="+mj-lt"/>
                <a:ea typeface="+mj-ea"/>
                <a:cs typeface="+mj-cs"/>
                <a:sym typeface="Arial" panose="020B0604020202020204" pitchFamily="34" charset="0"/>
              </a:rPr>
              <a:t>：包含和</a:t>
            </a:r>
            <a:r>
              <a:rPr lang="en-US" altLang="zh-CN" sz="2200">
                <a:ln>
                  <a:noFill/>
                </a:ln>
                <a:effectLst/>
                <a:uLnTx/>
                <a:uFillTx/>
                <a:latin typeface="+mj-lt"/>
                <a:ea typeface="+mj-ea"/>
                <a:cs typeface="+mj-cs"/>
                <a:sym typeface="Arial" panose="020B0604020202020204" pitchFamily="34" charset="0"/>
              </a:rPr>
              <a:t>2.0X</a:t>
            </a:r>
            <a:r>
              <a:rPr lang="zh-CN" altLang="en-US" sz="2200">
                <a:ln>
                  <a:noFill/>
                </a:ln>
                <a:effectLst/>
                <a:uLnTx/>
                <a:uFillTx/>
                <a:latin typeface="+mj-lt"/>
                <a:ea typeface="+mj-ea"/>
                <a:cs typeface="+mj-cs"/>
                <a:sym typeface="Arial" panose="020B0604020202020204" pitchFamily="34" charset="0"/>
              </a:rPr>
              <a:t>同样的功能，不过依然支持</a:t>
            </a:r>
            <a:r>
              <a:rPr lang="en-US" altLang="zh-CN" sz="2200">
                <a:ln>
                  <a:noFill/>
                </a:ln>
                <a:effectLst/>
                <a:uLnTx/>
                <a:uFillTx/>
                <a:latin typeface="+mj-lt"/>
                <a:ea typeface="+mj-ea"/>
                <a:cs typeface="+mj-cs"/>
                <a:sym typeface="Arial" panose="020B0604020202020204" pitchFamily="34" charset="0"/>
              </a:rPr>
              <a:t>IE6</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7</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8</a:t>
            </a:r>
            <a:endParaRPr lang="en-US" altLang="zh-CN"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2</a:t>
            </a:r>
            <a:r>
              <a:rPr lang="zh-CN" altLang="en-US" sz="2200">
                <a:ln>
                  <a:noFill/>
                </a:ln>
                <a:effectLst/>
                <a:uLnTx/>
                <a:uFillTx/>
                <a:latin typeface="+mj-lt"/>
                <a:ea typeface="+mj-ea"/>
                <a:cs typeface="+mj-cs"/>
                <a:sym typeface="Arial" panose="020B0604020202020204" pitchFamily="34" charset="0"/>
              </a:rPr>
              <a:t>）</a:t>
            </a:r>
            <a:r>
              <a:rPr lang="en-US" altLang="zh-CN" sz="2200">
                <a:ln>
                  <a:noFill/>
                </a:ln>
                <a:effectLst/>
                <a:uLnTx/>
                <a:uFillTx/>
                <a:latin typeface="+mj-lt"/>
                <a:ea typeface="+mj-ea"/>
                <a:cs typeface="+mj-cs"/>
                <a:sym typeface="Arial" panose="020B0604020202020204" pitchFamily="34" charset="0"/>
              </a:rPr>
              <a:t>jQuery2.0+</a:t>
            </a:r>
            <a:r>
              <a:rPr lang="zh-CN" altLang="en-US" sz="2200">
                <a:ln>
                  <a:noFill/>
                </a:ln>
                <a:effectLst/>
                <a:uLnTx/>
                <a:uFillTx/>
                <a:latin typeface="+mj-lt"/>
                <a:ea typeface="+mj-ea"/>
                <a:cs typeface="+mj-cs"/>
                <a:sym typeface="Arial" panose="020B0604020202020204" pitchFamily="34" charset="0"/>
              </a:rPr>
              <a:t>：放弃支持早期浏览器，使得脚本更小，更快</a:t>
            </a:r>
            <a:endParaRPr lang="zh-CN" altLang="en-US" sz="2200" strike="noStrike" noProof="1">
              <a:ln>
                <a:noFill/>
              </a:ln>
              <a:effectLst/>
              <a:uLnTx/>
              <a:uFillTx/>
              <a:latin typeface="+mj-lt"/>
              <a:ea typeface="+mj-ea"/>
              <a:cs typeface="+mj-cs"/>
              <a:sym typeface="Arial" panose="020B0604020202020204" pitchFamily="34" charset="0"/>
            </a:endParaRPr>
          </a:p>
          <a:p>
            <a:pPr marL="0" indent="0" fontAlgn="base" latinLnBrk="0">
              <a:lnSpc>
                <a:spcPct val="150000"/>
              </a:lnSpc>
              <a:buNone/>
            </a:pPr>
            <a:endParaRPr lang="zh-CN" altLang="en-US" sz="22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588645"/>
            <a:ext cx="7964170" cy="645160"/>
          </a:xfrm>
          <a:prstGeom prst="rect">
            <a:avLst/>
          </a:prstGeom>
          <a:noFill/>
        </p:spPr>
        <p:txBody>
          <a:bodyPr wrap="square" rtlCol="0">
            <a:spAutoFit/>
          </a:bodyPr>
          <a:lstStyle/>
          <a:p>
            <a:pPr>
              <a:lnSpc>
                <a:spcPct val="150000"/>
              </a:lnSpc>
            </a:pPr>
            <a:r>
              <a:rPr lang="zh-CN" altLang="en-US" sz="2400"/>
              <a:t>三、</a:t>
            </a:r>
            <a:r>
              <a:rPr lang="en-US" altLang="zh-CN" sz="2400"/>
              <a:t>jQuery</a:t>
            </a:r>
            <a:r>
              <a:rPr lang="zh-CN" altLang="en-US" sz="2400"/>
              <a:t>设计思想</a:t>
            </a:r>
            <a:r>
              <a:rPr lang="en-US" altLang="zh-CN" sz="2200"/>
              <a:t> </a:t>
            </a:r>
            <a:endParaRPr lang="zh-CN" altLang="en-US" sz="2200"/>
          </a:p>
        </p:txBody>
      </p:sp>
      <p:sp>
        <p:nvSpPr>
          <p:cNvPr id="14338" name="内容占位符 2"/>
          <p:cNvSpPr>
            <a:spLocks noGrp="1"/>
          </p:cNvSpPr>
          <p:nvPr/>
        </p:nvSpPr>
        <p:spPr>
          <a:xfrm>
            <a:off x="589915" y="1165860"/>
            <a:ext cx="822960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1.JQ</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的</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写法</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rPr>
              <a:t>1</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rPr>
              <a:t>）</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方法函数化</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注意：①</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jq</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当中基本不用</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赋值而是通过传参的形式完成</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②调用的时候一定要带上（）</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2</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）jquery中的入口函数</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rPr>
              <a:t>js中的入口函数是： </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rPr>
              <a:t>    window.onload = function(){ ..... }</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rPr>
              <a:t>jq中的入口函数是：</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rPr>
              <a:t>    $(document).ready(function(){ ... })  </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sym typeface="+mn-ea"/>
              </a:rPr>
              <a:t>或 可以简写成   </a:t>
            </a:r>
            <a:r>
              <a:rPr lang="zh-CN" altLang="en-US" sz="2200" dirty="0" smtClean="0">
                <a:latin typeface="宋体" panose="02010600030101010101" pitchFamily="2" charset="-122"/>
                <a:ea typeface="宋体" panose="02010600030101010101" pitchFamily="2" charset="-122"/>
              </a:rPr>
              <a:t>$(function(){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1500" y="763905"/>
            <a:ext cx="7771130" cy="5169535"/>
          </a:xfrm>
          <a:prstGeom prst="rect">
            <a:avLst/>
          </a:prstGeom>
          <a:noFill/>
        </p:spPr>
        <p:txBody>
          <a:bodyPr wrap="square" rtlCol="0" anchor="t">
            <a:spAutoFit/>
          </a:bodyPr>
          <a:lstStyle/>
          <a:p>
            <a:pPr>
              <a:lnSpc>
                <a:spcPct val="150000"/>
              </a:lnSpc>
            </a:pPr>
            <a:r>
              <a:rPr lang="zh-CN" altLang="en-US" sz="2200"/>
              <a:t>jq入口函数和js入口函数的区别：</a:t>
            </a:r>
          </a:p>
          <a:p>
            <a:pPr>
              <a:lnSpc>
                <a:spcPct val="150000"/>
              </a:lnSpc>
            </a:pPr>
            <a:r>
              <a:rPr lang="zh-CN" altLang="en-US" sz="2200"/>
              <a:t>1、js的入口函数只能写一个，如果出现多个入口函数，只能识别 最后一个 window.onload 中的内容</a:t>
            </a:r>
          </a:p>
          <a:p>
            <a:pPr>
              <a:lnSpc>
                <a:spcPct val="150000"/>
              </a:lnSpc>
            </a:pPr>
            <a:r>
              <a:rPr lang="zh-CN" altLang="en-US" sz="2200"/>
              <a:t>     jq的入口函数可以写多个，并且顺序执行</a:t>
            </a:r>
          </a:p>
          <a:p>
            <a:pPr>
              <a:lnSpc>
                <a:spcPct val="150000"/>
              </a:lnSpc>
            </a:pPr>
            <a:r>
              <a:rPr lang="zh-CN" altLang="en-US" sz="2200"/>
              <a:t>2、js的入口函数 需要等到页面中所有的内容（包括图片、css文件、js文件等）全部加载进来之后，才去执行 onload 事件中的代码</a:t>
            </a:r>
          </a:p>
          <a:p>
            <a:pPr>
              <a:lnSpc>
                <a:spcPct val="150000"/>
              </a:lnSpc>
            </a:pPr>
            <a:r>
              <a:rPr lang="zh-CN" altLang="en-US" sz="2200"/>
              <a:t>   jq的入口函数 只要页面中的所有标签元素全部加载进来之后就执行入口函数中的代码，执行速度上比 js 的入口函数要快一些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89915" y="638175"/>
            <a:ext cx="8229600" cy="50514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0" eaLnBrk="1" hangingPunct="1">
              <a:lnSpc>
                <a:spcPct val="150000"/>
              </a:lnSpc>
              <a:spcBef>
                <a:spcPts val="0"/>
              </a:spcBef>
              <a:buClr>
                <a:srgbClr val="F50A64"/>
              </a:buClr>
              <a:buFont typeface="Wingdings" panose="05000000000000000000" pitchFamily="2" charset="2"/>
              <a:buNone/>
            </a:pPr>
            <a:endParaRPr lang="zh-CN" altLang="en-US" sz="2200" dirty="0" smtClean="0">
              <a:latin typeface="宋体" panose="02010600030101010101" pitchFamily="2" charset="-122"/>
              <a:ea typeface="宋体" panose="02010600030101010101" pitchFamily="2" charset="-122"/>
              <a:cs typeface="微软雅黑" panose="020B0503020204020204" charset="-122"/>
              <a:sym typeface="+mn-ea"/>
            </a:endParaRPr>
          </a:p>
          <a:p>
            <a:pPr marL="0" lvl="2" indent="0" eaLnBrk="1" hangingPunct="1">
              <a:lnSpc>
                <a:spcPct val="150000"/>
              </a:lnSpc>
              <a:spcBef>
                <a:spcPts val="0"/>
              </a:spcBef>
              <a:buClr>
                <a:srgbClr val="F50A64"/>
              </a:buClr>
              <a:buFont typeface="Wingdings" panose="05000000000000000000" pitchFamily="2" charset="2"/>
              <a:buNone/>
            </a:pPr>
            <a:r>
              <a:rPr lang="en-US" altLang="zh-CN" sz="2200" dirty="0" smtClean="0">
                <a:latin typeface="宋体" panose="02010600030101010101" pitchFamily="2" charset="-122"/>
                <a:ea typeface="宋体" panose="02010600030101010101" pitchFamily="2" charset="-122"/>
                <a:cs typeface="微软雅黑" panose="020B0503020204020204" charset="-122"/>
                <a:sym typeface="+mn-ea"/>
              </a:rPr>
              <a:t>1</a:t>
            </a:r>
            <a:r>
              <a:rPr lang="zh-CN" altLang="en-US" sz="2200" dirty="0" smtClean="0">
                <a:latin typeface="宋体" panose="02010600030101010101" pitchFamily="2" charset="-122"/>
                <a:ea typeface="宋体" panose="02010600030101010101" pitchFamily="2" charset="-122"/>
                <a:cs typeface="微软雅黑" panose="020B0503020204020204" charset="-122"/>
                <a:sym typeface="+mn-ea"/>
              </a:rPr>
              <a:t>、模拟</a:t>
            </a:r>
            <a:r>
              <a:rPr lang="en-US" altLang="zh-CN" sz="2200" dirty="0" smtClean="0">
                <a:latin typeface="宋体" panose="02010600030101010101" pitchFamily="2" charset="-122"/>
                <a:ea typeface="宋体" panose="02010600030101010101" pitchFamily="2" charset="-122"/>
                <a:cs typeface="微软雅黑" panose="020B0503020204020204" charset="-122"/>
                <a:sym typeface="+mn-ea"/>
              </a:rPr>
              <a:t>CSS</a:t>
            </a:r>
            <a:r>
              <a:rPr lang="zh-CN" altLang="en-US" sz="2200" dirty="0" smtClean="0">
                <a:latin typeface="宋体" panose="02010600030101010101" pitchFamily="2" charset="-122"/>
                <a:ea typeface="宋体" panose="02010600030101010101" pitchFamily="2" charset="-122"/>
                <a:cs typeface="微软雅黑" panose="020B0503020204020204" charset="-122"/>
                <a:sym typeface="+mn-ea"/>
              </a:rPr>
              <a:t>选择元素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cs typeface="微软雅黑" panose="020B0503020204020204" charset="-122"/>
                <a:sym typeface="+mn-ea"/>
              </a:rPr>
              <a:t>   </a:t>
            </a:r>
            <a:r>
              <a:rPr lang="en-US" altLang="zh-CN" sz="2200" dirty="0" smtClean="0">
                <a:latin typeface="宋体" panose="02010600030101010101" pitchFamily="2" charset="-122"/>
                <a:ea typeface="宋体" panose="02010600030101010101" pitchFamily="2" charset="-122"/>
                <a:cs typeface="微软雅黑" panose="020B0503020204020204" charset="-122"/>
                <a:sym typeface="+mn-ea"/>
              </a:rPr>
              <a:t>css</a:t>
            </a:r>
            <a:r>
              <a:rPr lang="zh-CN" altLang="en-US" sz="2200" dirty="0" smtClean="0">
                <a:latin typeface="宋体" panose="02010600030101010101" pitchFamily="2" charset="-122"/>
                <a:ea typeface="宋体" panose="02010600030101010101" pitchFamily="2" charset="-122"/>
                <a:cs typeface="微软雅黑" panose="020B0503020204020204" charset="-122"/>
                <a:sym typeface="+mn-ea"/>
              </a:rPr>
              <a:t>选择器有哪些？</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latin typeface="宋体" panose="02010600030101010101" pitchFamily="2" charset="-122"/>
                <a:ea typeface="宋体" panose="02010600030101010101" pitchFamily="2" charset="-122"/>
                <a:cs typeface="微软雅黑" panose="020B0503020204020204" charset="-122"/>
                <a:sym typeface="+mn-ea"/>
              </a:rPr>
              <a:t>     class选择器、</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id选择器、*通用选择器、标签选择器、空格 后代选择器等</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1</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a:t>
            </a:r>
            <a:r>
              <a:rPr lang="en-US" altLang="zh-CN"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jquery</a:t>
            </a: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基本选择器：</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①id选择器 根据给定的id查找dom元素 用法： $("#id名称")</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②class选择器 根据给定的class名查找dom元素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用法： $(".class名称")</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③标签选择器 根据给定的html标记查找dom元素</a:t>
            </a:r>
          </a:p>
          <a:p>
            <a:pPr marL="0" lvl="2" indent="0" eaLnBrk="1" hangingPunct="1">
              <a:lnSpc>
                <a:spcPct val="150000"/>
              </a:lnSpc>
              <a:spcBef>
                <a:spcPts val="0"/>
              </a:spcBef>
              <a:buClr>
                <a:srgbClr val="F50A64"/>
              </a:buClr>
              <a:buFont typeface="Wingdings" panose="05000000000000000000" pitchFamily="2" charset="2"/>
              <a:buNone/>
            </a:pPr>
            <a:r>
              <a:rPr lang="zh-CN" altLang="en-US" sz="2200" dirty="0" smtClean="0">
                <a:solidFill>
                  <a:schemeClr val="tx1"/>
                </a:solidFill>
                <a:latin typeface="宋体" panose="02010600030101010101" pitchFamily="2" charset="-122"/>
                <a:ea typeface="宋体" panose="02010600030101010101" pitchFamily="2" charset="-122"/>
                <a:cs typeface="微软雅黑" panose="020B0503020204020204" charset="-122"/>
                <a:sym typeface="+mn-ea"/>
              </a:rPr>
              <a:t>      用法： $("html标签名称")</a:t>
            </a:r>
          </a:p>
          <a:p>
            <a:pPr marL="0" lvl="2" indent="0" eaLnBrk="1" hangingPunct="1">
              <a:lnSpc>
                <a:spcPct val="150000"/>
              </a:lnSpc>
              <a:spcBef>
                <a:spcPts val="0"/>
              </a:spcBef>
              <a:buClr>
                <a:srgbClr val="F50A64"/>
              </a:buClr>
              <a:buFont typeface="Wingdings" panose="05000000000000000000" pitchFamily="2" charset="2"/>
              <a:buNone/>
            </a:pPr>
            <a:endParaRPr lang="zh-CN" altLang="en-US" sz="2200" dirty="0" smtClean="0">
              <a:latin typeface="宋体" panose="02010600030101010101" pitchFamily="2" charset="-122"/>
              <a:ea typeface="宋体" panose="02010600030101010101" pitchFamily="2" charset="-122"/>
            </a:endParaRPr>
          </a:p>
        </p:txBody>
      </p:sp>
      <p:sp>
        <p:nvSpPr>
          <p:cNvPr id="2" name="文本框 1"/>
          <p:cNvSpPr txBox="1"/>
          <p:nvPr/>
        </p:nvSpPr>
        <p:spPr>
          <a:xfrm>
            <a:off x="589915" y="588645"/>
            <a:ext cx="7964170" cy="645160"/>
          </a:xfrm>
          <a:prstGeom prst="rect">
            <a:avLst/>
          </a:prstGeom>
          <a:noFill/>
        </p:spPr>
        <p:txBody>
          <a:bodyPr wrap="square" rtlCol="0">
            <a:spAutoFit/>
          </a:bodyPr>
          <a:lstStyle/>
          <a:p>
            <a:pPr>
              <a:lnSpc>
                <a:spcPct val="150000"/>
              </a:lnSpc>
            </a:pPr>
            <a:r>
              <a:rPr lang="zh-CN" altLang="en-US" sz="2400"/>
              <a:t>四、通过</a:t>
            </a:r>
            <a:r>
              <a:rPr lang="en-US" altLang="zh-CN" sz="2400"/>
              <a:t>jQuery</a:t>
            </a:r>
            <a:r>
              <a:rPr lang="zh-CN" altLang="en-US" sz="2400"/>
              <a:t>选择网页元素</a:t>
            </a:r>
            <a:r>
              <a:rPr lang="en-US" altLang="zh-CN" sz="2200"/>
              <a:t> </a:t>
            </a:r>
            <a:endParaRPr lang="zh-CN" altLang="en-US" sz="22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7"/>
  <p:tag name="KSO_WM_UNIT_TEMPLATE_CATEGORY" val="custom"/>
  <p:tag name="KSO_WM_UNIT_TEMPLATE_INDEX" val="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92</TotalTime>
  <Words>1892</Words>
  <Application>Microsoft Office PowerPoint</Application>
  <PresentationFormat>全屏显示(4:3)</PresentationFormat>
  <Paragraphs>123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活力</vt:lpstr>
      <vt:lpstr> jquery-基础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China</cp:lastModifiedBy>
  <cp:revision>3328</cp:revision>
  <dcterms:created xsi:type="dcterms:W3CDTF">2009-05-11T03:02:00Z</dcterms:created>
  <dcterms:modified xsi:type="dcterms:W3CDTF">2018-06-03T06:57:00Z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