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17"/>
  </p:notesMasterIdLst>
  <p:handoutMasterIdLst>
    <p:handoutMasterId r:id="rId18"/>
  </p:handoutMasterIdLst>
  <p:sldIdLst>
    <p:sldId id="389" r:id="rId2"/>
    <p:sldId id="713" r:id="rId3"/>
    <p:sldId id="807" r:id="rId4"/>
    <p:sldId id="821" r:id="rId5"/>
    <p:sldId id="833" r:id="rId6"/>
    <p:sldId id="822" r:id="rId7"/>
    <p:sldId id="823" r:id="rId8"/>
    <p:sldId id="797" r:id="rId9"/>
    <p:sldId id="834" r:id="rId10"/>
    <p:sldId id="812" r:id="rId11"/>
    <p:sldId id="811" r:id="rId12"/>
    <p:sldId id="813" r:id="rId13"/>
    <p:sldId id="817" r:id="rId14"/>
    <p:sldId id="818" r:id="rId15"/>
    <p:sldId id="810" r:id="rId16"/>
  </p:sldIdLst>
  <p:sldSz cx="9144000" cy="6858000" type="screen4x3"/>
  <p:notesSz cx="7099300" cy="10234613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82F"/>
    <a:srgbClr val="30313C"/>
    <a:srgbClr val="D729C2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9"/>
    <p:restoredTop sz="87012"/>
  </p:normalViewPr>
  <p:slideViewPr>
    <p:cSldViewPr showGuides="1">
      <p:cViewPr varScale="1">
        <p:scale>
          <a:sx n="61" d="100"/>
          <a:sy n="61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174B-3AE5-4E38-9BA6-0378A47608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85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0166E4-CC95-4F22-912F-5295820AB898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56700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04272F7-5B41-43E8-8FB5-2B6A53E2D44C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ECB1491-9CFC-4F6C-B180-48832B0D4B7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>
              <p:custDataLst>
                <p:tags r:id="rId2"/>
              </p:custDataLst>
            </p:nvPr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1CBF179-07C6-4C19-8F48-820FA4129246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04272F7-5B41-43E8-8FB5-2B6A53E2D44C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04272F7-5B41-43E8-8FB5-2B6A53E2D44C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B379BE6-C539-450B-BBDC-F24606B38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04272F7-5B41-43E8-8FB5-2B6A53E2D44C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B379BE6-C539-450B-BBDC-F24606B38D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04272F7-5B41-43E8-8FB5-2B6A53E2D44C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B379BE6-C539-450B-BBDC-F24606B38D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04272F7-5B41-43E8-8FB5-2B6A53E2D44C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B379BE6-C539-450B-BBDC-F24606B38D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04272F7-5B41-43E8-8FB5-2B6A53E2D44C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B379BE6-C539-450B-BBDC-F24606B38D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EF2F5ED-D19D-4097-92A9-D6092B3D6E68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7AAEAA2-D029-4D23-B6D5-DE004B8B3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04272F7-5B41-43E8-8FB5-2B6A53E2D44C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1" r:id="rId12"/>
    <p:sldLayoutId id="2147483654" r:id="rId13"/>
    <p:sldLayoutId id="2147483658" r:id="rId14"/>
  </p:sldLayoutIdLst>
  <p:hf sldNum="0"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中的方法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jQuery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中的方法的使用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457200" y="574675"/>
            <a:ext cx="8229600" cy="5708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5.</a:t>
            </a:r>
            <a:r>
              <a:rPr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jquery的样式类操作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）addClass()  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用法：对象.addClass("类名") 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含义：为指定的dom元素 添加一个或多个样式类，如果添加多个，类名中间用空格间隔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）removeClass()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用法：对象.removeClass() 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含义：为指定的dom元素  删除一个或多个样式类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      如果没有参数，将会删除这个元素的所有样式类，如果指定了参数，将会删除这个元素指定的这个样式类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457200" y="781050"/>
            <a:ext cx="8229600" cy="47453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3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）toggleClass() 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用法 ：对象.toggleClass(“类名”)  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含义：为指定的元素切换某个样式类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      该方法会自动判断该元素是否含有某个样式类，如果有就删除该样式类，否则就添加该样式类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4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）hasClass()  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用法：对象.hasClass("类名") 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含义：该方法返回一个布尔值，判断该对象是否含有某个类，如果有，就返回true，否则返回false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457200" y="883920"/>
            <a:ext cx="8229600" cy="5708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lnSpc>
                <a:spcPct val="20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课堂练习</a:t>
            </a:r>
          </a:p>
          <a:p>
            <a:pPr marL="0" lvl="1" indent="0" eaLnBrk="1" hangingPunct="1">
              <a:lnSpc>
                <a:spcPct val="20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利用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jquery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完成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tab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切换功能</a:t>
            </a:r>
            <a:endParaRPr lang="en-US" altLang="zh-CN" sz="2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8315" y="745490"/>
            <a:ext cx="7964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/>
              <a:t>二、</a:t>
            </a:r>
            <a:r>
              <a:rPr lang="en-US" altLang="zh-CN" sz="2400" b="1"/>
              <a:t>jQuery</a:t>
            </a:r>
            <a:r>
              <a:rPr lang="zh-CN" altLang="en-US" sz="2400" b="1"/>
              <a:t>的特点</a:t>
            </a:r>
            <a:r>
              <a:rPr lang="en-US" altLang="zh-CN" sz="2200" b="1"/>
              <a:t> </a:t>
            </a:r>
            <a:endParaRPr lang="zh-CN" altLang="en-US" sz="2200" b="1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601345" y="127635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1.</a:t>
            </a:r>
            <a:r>
              <a:rPr lang="zh-CN"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赋值取值合体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</a:t>
            </a:r>
            <a:r>
              <a:rPr 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说明：若该方法有参数则为赋值，若没有参数则为取值</a:t>
            </a:r>
            <a:endParaRPr lang="en-US" altLang="zh-CN" sz="2200" strike="noStrike" noProof="1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marL="0" indent="0" fontAlgn="base">
              <a:buNone/>
            </a:pPr>
            <a:r>
              <a:rPr lang="en-US" altLang="zh-CN" sz="220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              </a:t>
            </a:r>
            <a:r>
              <a:rPr lang="en-US" altLang="zh-CN" sz="220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$('#div1').html('hello');</a:t>
            </a:r>
            <a:r>
              <a:rPr lang="en-US" altLang="zh-CN" sz="220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//</a:t>
            </a:r>
            <a:r>
              <a:rPr lang="zh-CN" altLang="en-US" sz="220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赋值</a:t>
            </a:r>
            <a:endParaRPr lang="zh-CN" altLang="en-US" sz="2200" strike="noStrike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marL="0" indent="0" fontAlgn="base">
              <a:buNone/>
            </a:pPr>
            <a:r>
              <a:rPr lang="en-US" altLang="zh-CN" sz="220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	  </a:t>
            </a:r>
            <a:r>
              <a:rPr lang="en-US" altLang="zh-CN" sz="220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alert($('#div1').html(););</a:t>
            </a:r>
            <a:r>
              <a:rPr lang="en-US" altLang="zh-CN" sz="220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//</a:t>
            </a:r>
            <a:r>
              <a:rPr lang="zh-CN" altLang="en-US" sz="220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取值</a:t>
            </a:r>
            <a:endParaRPr lang="en-US" altLang="zh-CN" sz="2200" strike="noStrike" noProof="1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marL="0" indent="0" fontAlgn="base">
              <a:buNone/>
            </a:pPr>
            <a:endParaRPr lang="en-US" altLang="zh-CN" sz="2200" strike="noStrike" noProof="1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marL="0" indent="0" fontAlgn="base">
              <a:buNone/>
            </a:pPr>
            <a:r>
              <a:rPr lang="en-US" altLang="zh-CN" sz="220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              </a:t>
            </a:r>
            <a:r>
              <a:rPr lang="en-US" altLang="zh-CN" sz="220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.css('width','500px');</a:t>
            </a:r>
            <a:r>
              <a:rPr lang="en-US" altLang="zh-CN" sz="220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//</a:t>
            </a:r>
            <a:r>
              <a:rPr lang="zh-CN" altLang="en-US" sz="220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赋值</a:t>
            </a:r>
            <a:endParaRPr lang="zh-CN" altLang="en-US" sz="2200" strike="noStrike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marL="0" indent="0" fontAlgn="base">
              <a:buNone/>
            </a:pPr>
            <a:r>
              <a:rPr lang="en-US" altLang="zh-CN" sz="220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              </a:t>
            </a:r>
            <a:r>
              <a:rPr lang="en-US" altLang="zh-CN" sz="220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.css('width');</a:t>
            </a:r>
            <a:r>
              <a:rPr lang="en-US" altLang="zh-CN" sz="220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//</a:t>
            </a:r>
            <a:r>
              <a:rPr lang="zh-CN" altLang="en-US" sz="220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Arial" panose="020B0604020202020204" pitchFamily="34" charset="0"/>
              </a:rPr>
              <a:t>取值</a:t>
            </a:r>
            <a:endParaRPr lang="zh-CN" altLang="en-US" sz="2200" strike="noStrike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44195" y="679450"/>
            <a:ext cx="8343265" cy="45262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2.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链式操作</a:t>
            </a:r>
          </a:p>
          <a:p>
            <a:pPr marL="0" lvl="1" indent="0" eaLnBrk="1" hangingPunct="1">
              <a:lnSpc>
                <a:spcPct val="10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</a:t>
            </a:r>
            <a:r>
              <a:rPr lang="zh-CN" sz="2200" dirty="0" smtClean="0">
                <a:solidFill>
                  <a:schemeClr val="tx1"/>
                </a:solidFill>
                <a:ea typeface="宋体" panose="02010600030101010101" pitchFamily="2" charset="-122"/>
                <a:cs typeface="微软雅黑" panose="020B0503020204020204" charset="-122"/>
              </a:rPr>
              <a:t>$(function(){</a:t>
            </a:r>
          </a:p>
          <a:p>
            <a:pPr marL="0" lvl="1" indent="0" eaLnBrk="1" hangingPunct="1">
              <a:lnSpc>
                <a:spcPct val="10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 smtClean="0">
                <a:solidFill>
                  <a:schemeClr val="tx1"/>
                </a:solidFill>
                <a:ea typeface="宋体" panose="02010600030101010101" pitchFamily="2" charset="-122"/>
                <a:cs typeface="微软雅黑" panose="020B0503020204020204" charset="-122"/>
              </a:rPr>
              <a:t>	var oDiv = $("#div1");</a:t>
            </a:r>
          </a:p>
          <a:p>
            <a:pPr marL="0" lvl="1" indent="0" eaLnBrk="1" hangingPunct="1">
              <a:lnSpc>
                <a:spcPct val="10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 smtClean="0">
                <a:solidFill>
                  <a:schemeClr val="tx1"/>
                </a:solidFill>
                <a:ea typeface="宋体" panose="02010600030101010101" pitchFamily="2" charset="-122"/>
                <a:cs typeface="微软雅黑" panose="020B0503020204020204" charset="-122"/>
              </a:rPr>
              <a:t>	oDiv.css('background','red');</a:t>
            </a:r>
          </a:p>
          <a:p>
            <a:pPr marL="0" lvl="1" indent="0" eaLnBrk="1" hangingPunct="1">
              <a:lnSpc>
                <a:spcPct val="10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 smtClean="0">
                <a:solidFill>
                  <a:schemeClr val="tx1"/>
                </a:solidFill>
                <a:ea typeface="宋体" panose="02010600030101010101" pitchFamily="2" charset="-122"/>
                <a:cs typeface="微软雅黑" panose="020B0503020204020204" charset="-122"/>
              </a:rPr>
              <a:t>	oDiv.html("我是div");</a:t>
            </a:r>
          </a:p>
          <a:p>
            <a:pPr marL="0" lvl="1" indent="0" eaLnBrk="1" hangingPunct="1">
              <a:lnSpc>
                <a:spcPct val="10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 smtClean="0">
                <a:solidFill>
                  <a:schemeClr val="tx1"/>
                </a:solidFill>
                <a:ea typeface="宋体" panose="02010600030101010101" pitchFamily="2" charset="-122"/>
                <a:cs typeface="微软雅黑" panose="020B0503020204020204" charset="-122"/>
              </a:rPr>
              <a:t>	oDiv.click(function(){</a:t>
            </a:r>
          </a:p>
          <a:p>
            <a:pPr marL="0" lvl="1" indent="0" eaLnBrk="1" hangingPunct="1">
              <a:lnSpc>
                <a:spcPct val="10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 smtClean="0">
                <a:solidFill>
                  <a:schemeClr val="tx1"/>
                </a:solidFill>
                <a:ea typeface="宋体" panose="02010600030101010101" pitchFamily="2" charset="-122"/>
                <a:cs typeface="微软雅黑" panose="020B0503020204020204" charset="-122"/>
              </a:rPr>
              <a:t>		alert(123);</a:t>
            </a:r>
          </a:p>
          <a:p>
            <a:pPr marL="0" lvl="1" indent="0" eaLnBrk="1" hangingPunct="1">
              <a:lnSpc>
                <a:spcPct val="10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 smtClean="0">
                <a:solidFill>
                  <a:schemeClr val="tx1"/>
                </a:solidFill>
                <a:ea typeface="宋体" panose="02010600030101010101" pitchFamily="2" charset="-122"/>
                <a:cs typeface="微软雅黑" panose="020B0503020204020204" charset="-122"/>
              </a:rPr>
              <a:t>	})</a:t>
            </a:r>
          </a:p>
          <a:p>
            <a:pPr marL="0" lvl="1" indent="0" eaLnBrk="1" hangingPunct="1">
              <a:lnSpc>
                <a:spcPct val="10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 smtClean="0">
                <a:solidFill>
                  <a:schemeClr val="tx1"/>
                </a:solidFill>
                <a:ea typeface="宋体" panose="02010600030101010101" pitchFamily="2" charset="-122"/>
                <a:cs typeface="微软雅黑" panose="020B0503020204020204" charset="-122"/>
              </a:rPr>
              <a:t>   })</a:t>
            </a:r>
          </a:p>
          <a:p>
            <a:pPr marL="0" lvl="1" indent="0" eaLnBrk="1" hangingPunct="1">
              <a:lnSpc>
                <a:spcPct val="10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 smtClean="0">
                <a:solidFill>
                  <a:schemeClr val="tx1"/>
                </a:solidFill>
                <a:ea typeface="宋体" panose="02010600030101010101" pitchFamily="2" charset="-122"/>
                <a:cs typeface="微软雅黑" panose="020B0503020204020204" charset="-122"/>
              </a:rPr>
              <a:t>可以改写为：</a:t>
            </a:r>
          </a:p>
          <a:p>
            <a:pPr marL="0" lvl="1" indent="0" eaLnBrk="1" hangingPunct="1">
              <a:lnSpc>
                <a:spcPct val="10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 smtClean="0"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$(function(){</a:t>
            </a:r>
          </a:p>
          <a:p>
            <a:pPr marL="0" lvl="1" indent="0" eaLnBrk="1" hangingPunct="1">
              <a:lnSpc>
                <a:spcPct val="10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 smtClean="0"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	</a:t>
            </a:r>
            <a:r>
              <a:rPr lang="zh-CN" sz="2200" dirty="0" smtClean="0"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$("#div1").css('background','red').html("我是div").click(</a:t>
            </a:r>
          </a:p>
          <a:p>
            <a:pPr marL="0" lvl="1" indent="0" eaLnBrk="1" hangingPunct="1">
              <a:lnSpc>
                <a:spcPct val="10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 smtClean="0"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         function(){</a:t>
            </a:r>
            <a:endParaRPr lang="zh-CN" sz="2200" dirty="0" smtClean="0">
              <a:solidFill>
                <a:schemeClr val="tx1"/>
              </a:solidFill>
              <a:ea typeface="宋体" panose="02010600030101010101" pitchFamily="2" charset="-122"/>
              <a:cs typeface="微软雅黑" panose="020B0503020204020204" charset="-122"/>
            </a:endParaRPr>
          </a:p>
          <a:p>
            <a:pPr marL="0" lvl="1" indent="0" eaLnBrk="1" hangingPunct="1">
              <a:lnSpc>
                <a:spcPct val="10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 smtClean="0"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	alert(123);</a:t>
            </a:r>
            <a:endParaRPr lang="zh-CN" sz="2200" dirty="0" smtClean="0">
              <a:solidFill>
                <a:schemeClr val="tx1"/>
              </a:solidFill>
              <a:ea typeface="宋体" panose="02010600030101010101" pitchFamily="2" charset="-122"/>
              <a:cs typeface="微软雅黑" panose="020B0503020204020204" charset="-122"/>
            </a:endParaRPr>
          </a:p>
          <a:p>
            <a:pPr marL="0" lvl="1" indent="0" eaLnBrk="1" hangingPunct="1">
              <a:lnSpc>
                <a:spcPct val="10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 smtClean="0"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          })</a:t>
            </a:r>
          </a:p>
          <a:p>
            <a:pPr marL="0" lvl="1" indent="0" eaLnBrk="1" hangingPunct="1">
              <a:lnSpc>
                <a:spcPct val="10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 smtClean="0"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}</a:t>
            </a:r>
            <a:endParaRPr lang="en-US" altLang="zh-CN" sz="2200" dirty="0" smtClean="0">
              <a:solidFill>
                <a:schemeClr val="tx1"/>
              </a:solidFill>
              <a:ea typeface="宋体" panose="02010600030101010101" pitchFamily="2" charset="-122"/>
              <a:cs typeface="微软雅黑" panose="020B0503020204020204" charset="-122"/>
              <a:sym typeface="+mn-ea"/>
            </a:endParaRPr>
          </a:p>
          <a:p>
            <a:pPr marL="0" lvl="1" indent="0" eaLnBrk="1" hangingPunct="1">
              <a:lnSpc>
                <a:spcPct val="10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sz="2200" dirty="0" smtClean="0">
              <a:solidFill>
                <a:schemeClr val="tx1"/>
              </a:solidFill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319405" y="616585"/>
            <a:ext cx="8229600" cy="5051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pPr marL="0" lvl="2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3.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JQ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与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JS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关系：</a:t>
            </a:r>
            <a:r>
              <a:rPr lang="zh-CN" altLang="en-US" sz="2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可以共存，不可混用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200" dirty="0" smtClean="0">
                <a:ea typeface="宋体" panose="02010600030101010101" pitchFamily="2" charset="-122"/>
                <a:sym typeface="+mn-ea"/>
              </a:rPr>
              <a:t>$("#aa")</a:t>
            </a:r>
            <a:r>
              <a:rPr lang="zh-CN" altLang="en-US" sz="2200" dirty="0" smtClean="0">
                <a:ea typeface="宋体" panose="02010600030101010101" pitchFamily="2" charset="-122"/>
              </a:rPr>
              <a:t>.</a:t>
            </a:r>
            <a:r>
              <a:rPr lang="zh-CN" altLang="en-US" sz="2200" dirty="0" smtClean="0">
                <a:ea typeface="宋体" panose="02010600030101010101" pitchFamily="2" charset="-122"/>
                <a:sym typeface="+mn-ea"/>
              </a:rPr>
              <a:t>css("color","red");</a:t>
            </a:r>
            <a:r>
              <a:rPr lang="zh-CN" altLang="en-US" sz="2200" dirty="0" smtClean="0">
                <a:ea typeface="宋体" panose="02010600030101010101" pitchFamily="2" charset="-122"/>
              </a:rPr>
              <a:t>  //jQ的写法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ea typeface="宋体" panose="02010600030101010101" pitchFamily="2" charset="-122"/>
              </a:rPr>
              <a:t>       </a:t>
            </a:r>
            <a:r>
              <a:rPr lang="zh-CN" altLang="en-US" sz="2200" dirty="0" smtClean="0">
                <a:ea typeface="宋体" panose="02010600030101010101" pitchFamily="2" charset="-122"/>
                <a:sym typeface="+mn-ea"/>
              </a:rPr>
              <a:t>document.getElementById("aa")</a:t>
            </a:r>
            <a:r>
              <a:rPr lang="zh-CN" altLang="en-US" sz="2200" dirty="0" smtClean="0">
                <a:ea typeface="宋体" panose="02010600030101010101" pitchFamily="2" charset="-122"/>
              </a:rPr>
              <a:t>.</a:t>
            </a:r>
            <a:r>
              <a:rPr lang="zh-CN" altLang="en-US" sz="2200" dirty="0" smtClean="0">
                <a:ea typeface="宋体" panose="02010600030101010101" pitchFamily="2" charset="-122"/>
                <a:sym typeface="+mn-ea"/>
              </a:rPr>
              <a:t>style.color = "red"</a:t>
            </a:r>
            <a:r>
              <a:rPr lang="zh-CN" altLang="en-US" sz="2200" dirty="0" smtClean="0">
                <a:ea typeface="宋体" panose="02010600030101010101" pitchFamily="2" charset="-122"/>
              </a:rPr>
              <a:t> </a:t>
            </a:r>
            <a:r>
              <a:rPr lang="en-US" altLang="zh-CN" sz="2200" dirty="0" smtClean="0">
                <a:ea typeface="宋体" panose="02010600030101010101" pitchFamily="2" charset="-122"/>
              </a:rPr>
              <a:t>;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 smtClean="0">
                <a:ea typeface="宋体" panose="02010600030101010101" pitchFamily="2" charset="-122"/>
              </a:rPr>
              <a:t>       //js</a:t>
            </a:r>
            <a:r>
              <a:rPr lang="zh-CN" altLang="en-US" sz="2200" dirty="0" smtClean="0">
                <a:ea typeface="宋体" panose="02010600030101010101" pitchFamily="2" charset="-122"/>
              </a:rPr>
              <a:t>写法    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ea typeface="宋体" panose="02010600030101010101" pitchFamily="2" charset="-122"/>
              </a:rPr>
              <a:t>       $("#aa").style.color = "red"   </a:t>
            </a:r>
            <a:r>
              <a:rPr lang="zh-CN" altLang="en-US" sz="2200" dirty="0" smtClean="0">
                <a:ea typeface="宋体" panose="02010600030101010101" pitchFamily="2" charset="-122"/>
                <a:sym typeface="+mn-ea"/>
              </a:rPr>
              <a:t>//错误写法</a:t>
            </a:r>
            <a:endParaRPr lang="zh-CN" altLang="en-US" sz="2200" dirty="0" smtClean="0">
              <a:ea typeface="宋体" panose="02010600030101010101" pitchFamily="2" charset="-122"/>
            </a:endParaRP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ea typeface="宋体" panose="02010600030101010101" pitchFamily="2" charset="-122"/>
              </a:rPr>
              <a:t>       document.getElementById("aa").css("color","red");  //错误写法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8315" y="745490"/>
            <a:ext cx="7964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/>
              <a:t>一、</a:t>
            </a:r>
            <a:r>
              <a:rPr lang="en-US" altLang="zh-CN" sz="2400" b="1"/>
              <a:t>jQuery</a:t>
            </a:r>
            <a:r>
              <a:rPr lang="zh-CN" altLang="en-US" sz="2400" b="1"/>
              <a:t>的方法</a:t>
            </a:r>
            <a:r>
              <a:rPr lang="en-US" altLang="zh-CN" sz="2200" b="1"/>
              <a:t> </a:t>
            </a:r>
            <a:endParaRPr lang="zh-CN" altLang="en-US" sz="2200" b="1"/>
          </a:p>
        </p:txBody>
      </p:sp>
      <p:sp>
        <p:nvSpPr>
          <p:cNvPr id="14338" name="内容占位符 2"/>
          <p:cNvSpPr>
            <a:spLocks noGrp="1"/>
          </p:cNvSpPr>
          <p:nvPr/>
        </p:nvSpPr>
        <p:spPr>
          <a:xfrm>
            <a:off x="601345" y="127635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1.jQ</a:t>
            </a:r>
            <a:r>
              <a:rPr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uery中获取所找元素个数方法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）</a:t>
            </a:r>
            <a:r>
              <a:rPr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属性：length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</a:t>
            </a:r>
            <a:r>
              <a:rPr 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用法：对象.length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）方法：size()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用法：对象.size()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2.</a:t>
            </a:r>
            <a:r>
              <a:rPr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jquery样式操作---css()</a:t>
            </a:r>
            <a:r>
              <a:rPr lang="zh-CN" sz="2200" b="1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方法</a:t>
            </a:r>
            <a:endParaRPr lang="zh-CN" altLang="en-US" sz="22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  作用：获取或设置元素的样式</a:t>
            </a:r>
            <a:endParaRPr lang="zh-CN" altLang="en-US" sz="2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（注意：只能操作style中的样式，不能操作类似img标记中的src属性 ）</a:t>
            </a:r>
            <a:endParaRPr lang="en-US" altLang="zh-CN" sz="2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/>
        </p:nvSpPr>
        <p:spPr>
          <a:xfrm>
            <a:off x="457200" y="817245"/>
            <a:ext cx="8229600" cy="5913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用法：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）获取元素的样式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对象.css("样式属性名称")    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例如： $("li").css("color")  表示获取li的颜色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）设置元素的样式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①对象.css("属性","值")  只能设置一个属性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②对象.css({"属性1":"值1","属性2":"值2",......})   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  可以设置多个属性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457200" y="817245"/>
            <a:ext cx="8229600" cy="5913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扩展：：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css()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方法可以接受两个参数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第一个参数是属性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第二个参数是函数，该函数可以接收两个参数，第一个参数表示当前对象的索引，第二个参数表示当前属性的属性值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对象.css("属性",function(index,value){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     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console.log(index);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     console.log(value);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 })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544195" y="736600"/>
            <a:ext cx="8229600" cy="52724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3.jquery中查找索引的方法---index()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方法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）作用：根据查找的元素，找到该元素在页面中的索引位置，索引从0开始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）用法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: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①如果括号中没有参数，表示查找该元素在同辈元素中的位置 （常用）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②如果括号中是一个对象，表示该对象在原集合中的位置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③如果括号中是一组对象，表示该组对象中的第一个元素在原集合中的位置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④如果找不到则返回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-1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544195" y="586105"/>
            <a:ext cx="8229600" cy="56851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4.</a:t>
            </a:r>
            <a:r>
              <a:rPr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jquery中的过滤和筛选</a:t>
            </a:r>
            <a:r>
              <a:rPr lang="zh-CN" sz="2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元素的方法</a:t>
            </a:r>
            <a:endParaRPr lang="zh-CN" altLang="en-US" sz="22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）children()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用法： $("div").children("p")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含义：查找div中的子元素p </a:t>
            </a:r>
            <a:r>
              <a:rPr lang="zh-CN" altLang="en-US" sz="2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等价于 层级选择器中的  &gt;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）siblings()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用法： $("li:first").siblings()  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含义：查找第一个li的所有兄弟，</a:t>
            </a:r>
            <a:r>
              <a:rPr lang="zh-CN" altLang="en-US" sz="2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注意不包括第一个li  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如果有参数，表示这个参数兄弟，否则表示所有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）parent()   </a:t>
            </a:r>
            <a:endParaRPr lang="zh-CN" altLang="en-US" sz="2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     用法 ： $("div").parent()  </a:t>
            </a:r>
            <a:endParaRPr lang="zh-CN" altLang="en-US" sz="2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  <a:sym typeface="+mn-ea"/>
              </a:rPr>
              <a:t>     含义： 查找div的父元素</a:t>
            </a:r>
            <a:endParaRPr lang="zh-CN" altLang="en-US" sz="2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492125" y="506730"/>
            <a:ext cx="8160385" cy="56851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4</a:t>
            </a:r>
            <a:r>
              <a:rPr 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）</a:t>
            </a:r>
            <a:r>
              <a:rPr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next()    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用法： $("div").next() 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含义： 查找div的下一个紧邻的兄弟 </a:t>
            </a:r>
            <a:r>
              <a:rPr sz="2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等价于 层级选择器中的 +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5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）nextAll() 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用法： $("div").nextAll()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含义：查找div下面所有的兄弟元素 </a:t>
            </a:r>
            <a:r>
              <a:rPr lang="zh-CN" altLang="en-US" sz="2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等价于 层级选择器中的  ~   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6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）prev()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用法： $("div").prev() 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含义： 查找div的前一个紧邻的兄弟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492125" y="506730"/>
            <a:ext cx="8160385" cy="56851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7</a:t>
            </a:r>
            <a:r>
              <a:rPr 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）</a:t>
            </a:r>
            <a:r>
              <a:rPr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prevAll() 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用法： $("div").prevAll()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含义：查找div前面所有的兄弟元素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8</a:t>
            </a:r>
            <a:r>
              <a:rPr 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）</a:t>
            </a:r>
            <a:r>
              <a:rPr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first()    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用法：  $("p").first()  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含义：查找页面中第一个p元素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9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）last()    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 用法：  $("p").last()  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 含义：查找页面中最后一个p元素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492125" y="644525"/>
            <a:ext cx="8160385" cy="49510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10</a:t>
            </a:r>
            <a:r>
              <a:rPr 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）</a:t>
            </a:r>
            <a:r>
              <a:rPr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find()  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用法：$("div").find("p") 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含义：查找div中的所有p元素 </a:t>
            </a:r>
            <a:r>
              <a:rPr sz="2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等价于层级选择器中的 空格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11</a:t>
            </a:r>
            <a:r>
              <a:rPr 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）</a:t>
            </a:r>
            <a:r>
              <a:rPr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eq(下标)    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用法：  $("p").eq()  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含义：查找页面中第n个p元素  下标从0开始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12</a:t>
            </a: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）not()    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用法：  $("p").not(':first')  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charset="-122"/>
              </a:rPr>
              <a:t>     含义：查找页面中除了第一个p元素之外的所有的p 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</TotalTime>
  <Words>996</Words>
  <Application>Microsoft Office PowerPoint</Application>
  <PresentationFormat>全屏显示(4:3)</PresentationFormat>
  <Paragraphs>119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活力</vt:lpstr>
      <vt:lpstr> jquery中的方法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China</cp:lastModifiedBy>
  <cp:revision>3389</cp:revision>
  <dcterms:created xsi:type="dcterms:W3CDTF">2009-05-11T03:02:00Z</dcterms:created>
  <dcterms:modified xsi:type="dcterms:W3CDTF">2018-06-03T07:01:59Z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