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notesMasterIdLst>
    <p:notesMasterId r:id="rId13"/>
  </p:notesMasterIdLst>
  <p:handoutMasterIdLst>
    <p:handoutMasterId r:id="rId14"/>
  </p:handoutMasterIdLst>
  <p:sldIdLst>
    <p:sldId id="713" r:id="rId2"/>
    <p:sldId id="833" r:id="rId3"/>
    <p:sldId id="834" r:id="rId4"/>
    <p:sldId id="807" r:id="rId5"/>
    <p:sldId id="821" r:id="rId6"/>
    <p:sldId id="838" r:id="rId7"/>
    <p:sldId id="835" r:id="rId8"/>
    <p:sldId id="836" r:id="rId9"/>
    <p:sldId id="837" r:id="rId10"/>
    <p:sldId id="823" r:id="rId11"/>
    <p:sldId id="797" r:id="rId12"/>
  </p:sldIdLst>
  <p:sldSz cx="9144000" cy="6858000" type="screen4x3"/>
  <p:notesSz cx="7099300" cy="10234613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682F"/>
    <a:srgbClr val="30313C"/>
    <a:srgbClr val="D729C2"/>
    <a:srgbClr val="126C12"/>
    <a:srgbClr val="FFFFFF"/>
    <a:srgbClr val="F0A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89"/>
    <p:restoredTop sz="87012"/>
  </p:normalViewPr>
  <p:slideViewPr>
    <p:cSldViewPr showGuides="1">
      <p:cViewPr varScale="1">
        <p:scale>
          <a:sx n="61" d="100"/>
          <a:sy n="61" d="100"/>
        </p:scale>
        <p:origin x="-1482" y="-90"/>
      </p:cViewPr>
      <p:guideLst>
        <p:guide orient="horz" pos="21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67174B-3AE5-4E38-9BA6-0378A47608A4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931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0166E4-CC95-4F22-912F-5295820AB898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1394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04272F7-5B41-43E8-8FB5-2B6A53E2D44C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379BE6-C539-450B-BBDC-F24606B38D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AECB1491-9CFC-4F6C-B180-48832B0D4B7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>
              <p:custDataLst>
                <p:tags r:id="rId2"/>
              </p:custDataLst>
            </p:nvPr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91CBF179-07C6-4C19-8F48-820FA4129246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6EF2F5ED-D19D-4097-92A9-D6092B3D6E68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A7AAEAA2-D029-4D23-B6D5-DE004B8B3E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EF2F5ED-D19D-4097-92A9-D6092B3D6E68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7AAEAA2-D029-4D23-B6D5-DE004B8B3ED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6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04272F7-5B41-43E8-8FB5-2B6A53E2D44C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B379BE6-C539-450B-BBDC-F24606B38D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1" r:id="rId12"/>
    <p:sldLayoutId id="2147483654" r:id="rId13"/>
    <p:sldLayoutId id="2147483658" r:id="rId14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/>
        </p:nvSpPr>
        <p:spPr>
          <a:xfrm>
            <a:off x="817245" y="2658110"/>
            <a:ext cx="7509510" cy="762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>
            <a:lvl1pPr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3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2pPr>
            <a:lvl3pPr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3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3pPr>
            <a:lvl4pPr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3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4pPr>
            <a:lvl5pPr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3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5pPr>
            <a:lvl6pPr marL="45720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6pPr>
            <a:lvl7pPr marL="91440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7pPr>
            <a:lvl8pPr marL="137160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8pPr>
            <a:lvl9pPr marL="182880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zh-CN" dirty="0"/>
              <a:t>jQuery</a:t>
            </a:r>
            <a:r>
              <a:rPr lang="en-US" altLang="en-US" dirty="0"/>
              <a:t>中的</a:t>
            </a:r>
            <a:r>
              <a:rPr lang="en-US" altLang="zh-CN" dirty="0"/>
              <a:t>DOM</a:t>
            </a:r>
            <a:r>
              <a:rPr lang="en-US" altLang="en-US" dirty="0"/>
              <a:t>操作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497205" y="685165"/>
            <a:ext cx="8236585" cy="54870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2200">
                <a:sym typeface="+mn-ea"/>
              </a:rPr>
              <a:t>（</a:t>
            </a:r>
            <a:r>
              <a:rPr lang="en-US" altLang="zh-CN" sz="2200">
                <a:sym typeface="+mn-ea"/>
              </a:rPr>
              <a:t>7</a:t>
            </a:r>
            <a:r>
              <a:rPr lang="zh-CN" sz="2200">
                <a:sym typeface="+mn-ea"/>
              </a:rPr>
              <a:t>）</a:t>
            </a:r>
            <a:r>
              <a:rPr lang="en-US" altLang="zh-CN" sz="2200" dirty="0">
                <a:sym typeface="+mn-ea"/>
              </a:rPr>
              <a:t>before()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>
                <a:sym typeface="+mn-ea"/>
              </a:rPr>
              <a:t>         </a:t>
            </a:r>
            <a:r>
              <a:rPr lang="zh-CN" altLang="en-US" sz="2200">
                <a:sym typeface="+mn-ea"/>
              </a:rPr>
              <a:t>作用：</a:t>
            </a:r>
            <a:r>
              <a:rPr lang="zh-CN" altLang="en-US" sz="2200" dirty="0">
                <a:sym typeface="+mn-ea"/>
              </a:rPr>
              <a:t>在每个匹配元素的</a:t>
            </a:r>
            <a:r>
              <a:rPr lang="zh-CN" altLang="en-US" sz="2200" dirty="0">
                <a:solidFill>
                  <a:srgbClr val="C00000"/>
                </a:solidFill>
                <a:sym typeface="+mn-ea"/>
              </a:rPr>
              <a:t>之前</a:t>
            </a:r>
            <a:r>
              <a:rPr lang="zh-CN" altLang="en-US" sz="2200" dirty="0">
                <a:sym typeface="+mn-ea"/>
              </a:rPr>
              <a:t>插入内容</a:t>
            </a:r>
            <a:endParaRPr lang="zh-CN" altLang="en-US" sz="2200" baseline="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noProof="0" dirty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         用法：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noProof="0" dirty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         含义：</a:t>
            </a:r>
            <a:r>
              <a:rPr sz="2200" noProof="0" dirty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将</a:t>
            </a:r>
            <a:r>
              <a:rPr lang="en-US" sz="2200" noProof="0" dirty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before</a:t>
            </a:r>
            <a:r>
              <a:rPr lang="zh-CN" altLang="en-US" sz="2200" noProof="0" dirty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方法参数里面的内容添加</a:t>
            </a:r>
            <a:r>
              <a:rPr sz="2200" noProof="0" dirty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到指定的div的</a:t>
            </a:r>
            <a:r>
              <a:rPr lang="zh-CN" sz="2200" noProof="0" dirty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前面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noProof="0" dirty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         运行结果：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585" y="3614420"/>
            <a:ext cx="6163310" cy="7327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070" y="1887855"/>
            <a:ext cx="6517640" cy="361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497205" y="685165"/>
            <a:ext cx="8149590" cy="54870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2200">
                <a:sym typeface="+mn-ea"/>
              </a:rPr>
              <a:t>（</a:t>
            </a:r>
            <a:r>
              <a:rPr lang="en-US" altLang="zh-CN" sz="2200">
                <a:sym typeface="+mn-ea"/>
              </a:rPr>
              <a:t>8</a:t>
            </a:r>
            <a:r>
              <a:rPr lang="zh-CN" sz="2200">
                <a:sym typeface="+mn-ea"/>
              </a:rPr>
              <a:t>）</a:t>
            </a:r>
            <a:r>
              <a:rPr lang="en-US" altLang="zh-CN" sz="2200" dirty="0">
                <a:sym typeface="+mn-ea"/>
              </a:rPr>
              <a:t>insertBefore()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>
                <a:sym typeface="+mn-ea"/>
              </a:rPr>
              <a:t>         </a:t>
            </a:r>
            <a:r>
              <a:rPr lang="zh-CN" altLang="en-US" sz="2200">
                <a:sym typeface="+mn-ea"/>
              </a:rPr>
              <a:t>作用：</a:t>
            </a:r>
            <a:r>
              <a:rPr lang="zh-CN" altLang="en-US" sz="2200" dirty="0">
                <a:sym typeface="+mn-ea"/>
              </a:rPr>
              <a:t>将所有匹配的元素插入到指定的元素前面</a:t>
            </a:r>
            <a:endParaRPr lang="zh-CN" altLang="en-US" sz="2200" dirty="0">
              <a:latin typeface="Arial" panose="020B0604020202020204" pitchFamily="34" charset="0"/>
              <a:ea typeface="黑体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noProof="0" dirty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         用法：$("p").insertBefore("div")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noProof="0" dirty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         含义：</a:t>
            </a:r>
            <a:r>
              <a:rPr sz="2200" noProof="0" dirty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 将元素p 前置到 指定的div的前面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noProof="0" dirty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         运行结果：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435" y="3482340"/>
            <a:ext cx="4711065" cy="8642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497205" y="795020"/>
            <a:ext cx="8149590" cy="54870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创建元素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  </a:t>
            </a:r>
            <a:r>
              <a:rPr lang="zh-CN" altLang="en-US" sz="220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创建元素：使用</a:t>
            </a:r>
            <a:r>
              <a:rPr lang="en-US" altLang="zh-CN" sz="220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$()</a:t>
            </a:r>
            <a:r>
              <a:rPr lang="zh-CN" altLang="en-US" sz="220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函数来完成，即为：</a:t>
            </a:r>
            <a:r>
              <a:rPr lang="en-US" altLang="zh-CN" sz="2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$(html</a:t>
            </a:r>
            <a:r>
              <a:rPr lang="zh-CN" altLang="en-US" sz="2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标记</a:t>
            </a:r>
            <a:r>
              <a:rPr lang="en-US" altLang="zh-CN" sz="2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)</a:t>
            </a:r>
            <a:r>
              <a:rPr lang="zh-CN" altLang="en-US" sz="2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；</a:t>
            </a:r>
            <a:endParaRPr lang="zh-CN" sz="220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2200">
                <a:sym typeface="+mn-ea"/>
              </a:rPr>
              <a:t>（</a:t>
            </a:r>
            <a:r>
              <a:rPr lang="en-US" altLang="zh-CN" sz="2200">
                <a:sym typeface="+mn-ea"/>
              </a:rPr>
              <a:t>1</a:t>
            </a:r>
            <a:r>
              <a:rPr lang="zh-CN" sz="2200">
                <a:sym typeface="+mn-ea"/>
              </a:rPr>
              <a:t>）创建元素节点</a:t>
            </a:r>
            <a:endParaRPr lang="en-US" altLang="zh-CN" sz="220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2200">
                <a:sym typeface="+mn-ea"/>
              </a:rPr>
              <a:t>         var obj = $("&lt;p&gt;");或者var obj = </a:t>
            </a:r>
            <a:r>
              <a:rPr lang="en-US" altLang="zh-CN" sz="220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$(‘&lt;p&gt;&lt;/p&gt;’)</a:t>
            </a:r>
            <a:r>
              <a:rPr lang="zh-CN" sz="2200">
                <a:sym typeface="+mn-ea"/>
              </a:rPr>
              <a:t>      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2200">
                <a:sym typeface="+mn-ea"/>
              </a:rPr>
              <a:t>         创建了一个 空的p标签   &lt;p&gt;&lt;/p&gt;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2200">
                <a:sym typeface="+mn-ea"/>
              </a:rPr>
              <a:t>（</a:t>
            </a:r>
            <a:r>
              <a:rPr lang="en-US" altLang="zh-CN" sz="2200">
                <a:sym typeface="+mn-ea"/>
              </a:rPr>
              <a:t>2</a:t>
            </a:r>
            <a:r>
              <a:rPr lang="zh-CN" sz="2200">
                <a:sym typeface="+mn-ea"/>
              </a:rPr>
              <a:t>）创建文本节点</a:t>
            </a:r>
            <a:endParaRPr lang="en-US" altLang="zh-CN" sz="220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2200">
                <a:sym typeface="+mn-ea"/>
              </a:rPr>
              <a:t>          var obj = $("&lt;p&gt;新创建的一个段落&lt;/p&gt;")   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2200">
                <a:sym typeface="+mn-ea"/>
              </a:rPr>
              <a:t>         创建了 &lt;p&gt;新创建的一个段落&lt;/p&gt;</a:t>
            </a:r>
          </a:p>
          <a:p>
            <a:pPr marL="0" marR="0" lvl="0" indent="0" algn="just" defTabSz="914400" rtl="0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（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3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）创建属性节点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noProof="0" dirty="0" smtClean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         var </a:t>
            </a:r>
            <a:r>
              <a:rPr lang="en-US" altLang="zh-CN" sz="2200" noProof="0" dirty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obj=$(‘&lt;p</a:t>
            </a:r>
            <a:r>
              <a:rPr lang="en-US" altLang="zh-CN" sz="2200" noProof="0" dirty="0" smtClean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 title=“p</a:t>
            </a:r>
            <a:r>
              <a:rPr lang="zh-CN" altLang="en-US" sz="2200" noProof="0" dirty="0" smtClean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标签</a:t>
            </a:r>
            <a:r>
              <a:rPr lang="en-US" altLang="zh-CN" sz="2200" noProof="0" dirty="0" smtClean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”&gt;</a:t>
            </a:r>
            <a:r>
              <a:rPr lang="zh-CN" altLang="en-US" sz="2200" noProof="0" dirty="0" smtClean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新创建的段落</a:t>
            </a:r>
            <a:r>
              <a:rPr lang="en-US" altLang="zh-CN" sz="2200" noProof="0" dirty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&lt;/p&gt;’);   </a:t>
            </a:r>
            <a:endParaRPr lang="zh-CN" sz="22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497205" y="1100455"/>
            <a:ext cx="8149590" cy="3237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20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说明：</a:t>
            </a:r>
          </a:p>
          <a:p>
            <a:pPr marL="0" marR="0" lvl="0" indent="0" algn="just" defTabSz="914400" rtl="0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2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       JQ</a:t>
            </a:r>
            <a:r>
              <a:rPr lang="zh-CN" altLang="en-US" sz="2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中：</a:t>
            </a: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  <a:sym typeface="Arial" panose="020B0604020202020204" pitchFamily="34" charset="0"/>
            </a:endParaRPr>
          </a:p>
          <a:p>
            <a:pPr marL="0" marR="0" lvl="0" indent="0" algn="just" defTabSz="914400" rtl="0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220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               $(‘div’)</a:t>
            </a:r>
            <a:r>
              <a:rPr lang="zh-CN" altLang="en-US" sz="220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为选择</a:t>
            </a:r>
            <a:r>
              <a:rPr lang="en-US" altLang="zh-CN" sz="220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div</a:t>
            </a:r>
            <a:r>
              <a:rPr lang="zh-CN" altLang="en-US" sz="220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元素</a:t>
            </a: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Arial" panose="020B0604020202020204" pitchFamily="34" charset="0"/>
            </a:endParaRPr>
          </a:p>
          <a:p>
            <a:pPr marL="0" marR="0" lvl="0" indent="0" algn="just" defTabSz="914400" rtl="0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220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               $(‘&lt;div&gt;&lt;/div&gt;’)</a:t>
            </a:r>
            <a:r>
              <a:rPr lang="zh-CN" altLang="en-US" sz="220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或</a:t>
            </a:r>
            <a:r>
              <a:rPr lang="en-US" altLang="zh-CN" sz="220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$(‘&lt;div&gt;’)</a:t>
            </a:r>
            <a:r>
              <a:rPr lang="zh-CN" altLang="en-US" sz="220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为创建一个</a:t>
            </a:r>
            <a:r>
              <a:rPr lang="en-US" altLang="zh-CN" sz="220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div</a:t>
            </a:r>
            <a:r>
              <a:rPr lang="zh-CN" altLang="en-US" sz="220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元素</a:t>
            </a: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Arial" panose="020B0604020202020204" pitchFamily="34" charset="0"/>
            </a:endParaRPr>
          </a:p>
          <a:p>
            <a:pPr marL="0" marR="0" lvl="0" indent="0" algn="just" defTabSz="914400" rtl="0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2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       JS</a:t>
            </a:r>
            <a:r>
              <a:rPr lang="zh-CN" altLang="en-US" sz="2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中：</a:t>
            </a:r>
          </a:p>
          <a:p>
            <a:pPr marL="0" marR="0" lvl="0" indent="0" algn="just" defTabSz="914400" rtl="0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sz="22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              </a:t>
            </a:r>
            <a:r>
              <a:rPr lang="en-US" altLang="zh-CN" sz="220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document.createElement(‘div’);</a:t>
            </a: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zh-CN" sz="220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497205" y="685165"/>
            <a:ext cx="8149590" cy="54870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插入节点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2200">
                <a:sym typeface="+mn-ea"/>
              </a:rPr>
              <a:t>（</a:t>
            </a:r>
            <a:r>
              <a:rPr lang="en-US" altLang="zh-CN" sz="2200">
                <a:sym typeface="+mn-ea"/>
              </a:rPr>
              <a:t>1</a:t>
            </a:r>
            <a:r>
              <a:rPr lang="zh-CN" sz="2200">
                <a:sym typeface="+mn-ea"/>
              </a:rPr>
              <a:t>）</a:t>
            </a:r>
            <a:r>
              <a:rPr lang="en-US" altLang="zh-CN" sz="2200">
                <a:sym typeface="+mn-ea"/>
              </a:rPr>
              <a:t>append()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>
                <a:sym typeface="+mn-ea"/>
              </a:rPr>
              <a:t>         </a:t>
            </a:r>
            <a:r>
              <a:rPr lang="zh-CN" altLang="en-US" sz="2200">
                <a:sym typeface="+mn-ea"/>
              </a:rPr>
              <a:t>作用：</a:t>
            </a:r>
            <a:r>
              <a:rPr lang="zh-CN" altLang="en-US" sz="2200" dirty="0">
                <a:latin typeface="Arial" panose="020B0604020202020204" pitchFamily="34" charset="0"/>
                <a:ea typeface="黑体" charset="-122"/>
                <a:sym typeface="+mn-ea"/>
              </a:rPr>
              <a:t>向每个匹配的</a:t>
            </a: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+mn-ea"/>
              </a:rPr>
              <a:t>元素内部</a:t>
            </a:r>
            <a:r>
              <a:rPr lang="zh-CN" altLang="en-US" sz="2200" dirty="0">
                <a:latin typeface="Arial" panose="020B0604020202020204" pitchFamily="34" charset="0"/>
                <a:ea typeface="黑体" charset="-122"/>
                <a:sym typeface="+mn-ea"/>
              </a:rPr>
              <a:t>添加内容</a:t>
            </a:r>
            <a:endParaRPr lang="en-US" altLang="zh-CN" sz="2200" baseline="0" dirty="0">
              <a:latin typeface="Arial" panose="020B0604020202020204" pitchFamily="34" charset="0"/>
              <a:ea typeface="黑体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>
                <a:sym typeface="+mn-ea"/>
              </a:rPr>
              <a:t>                    （对应</a:t>
            </a:r>
            <a:r>
              <a:rPr lang="en-US" altLang="zh-CN" sz="2200" dirty="0">
                <a:latin typeface="Arial" panose="020B0604020202020204" pitchFamily="34" charset="0"/>
                <a:ea typeface="黑体" charset="-122"/>
                <a:sym typeface="+mn-ea"/>
              </a:rPr>
              <a:t>JS</a:t>
            </a:r>
            <a:r>
              <a:rPr lang="zh-CN" altLang="en-US" sz="2200" dirty="0">
                <a:latin typeface="Arial" panose="020B0604020202020204" pitchFamily="34" charset="0"/>
                <a:ea typeface="黑体" charset="-122"/>
                <a:sym typeface="+mn-ea"/>
              </a:rPr>
              <a:t>里面的</a:t>
            </a:r>
            <a:r>
              <a:rPr lang="en-US" altLang="zh-CN" sz="2200" dirty="0">
                <a:latin typeface="Arial" panose="020B0604020202020204" pitchFamily="34" charset="0"/>
                <a:ea typeface="黑体" charset="-122"/>
                <a:sym typeface="+mn-ea"/>
              </a:rPr>
              <a:t>appendChild();</a:t>
            </a:r>
            <a:r>
              <a:rPr lang="zh-CN" altLang="en-US" sz="2200">
                <a:sym typeface="+mn-ea"/>
              </a:rPr>
              <a:t>）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noProof="0" dirty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例如：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noProof="0" dirty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运行结果：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2861945"/>
            <a:ext cx="6304915" cy="390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895" y="3397250"/>
            <a:ext cx="4307205" cy="1296670"/>
          </a:xfrm>
          <a:prstGeom prst="rect">
            <a:avLst/>
          </a:prstGeom>
        </p:spPr>
      </p:pic>
      <p:sp>
        <p:nvSpPr>
          <p:cNvPr id="25603" name="矩形 1"/>
          <p:cNvSpPr/>
          <p:nvPr/>
        </p:nvSpPr>
        <p:spPr>
          <a:xfrm>
            <a:off x="5117465" y="4693920"/>
            <a:ext cx="3076575" cy="16335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defTabSz="914400"/>
            <a:r>
              <a:rPr lang="en-US" altLang="zh-CN">
                <a:latin typeface="Arial" panose="020B0604020202020204" pitchFamily="34" charset="0"/>
                <a:ea typeface="黑体" charset="-122"/>
              </a:rPr>
              <a:t>$(A).append(B);</a:t>
            </a:r>
          </a:p>
          <a:p>
            <a:pPr defTabSz="914400"/>
            <a:r>
              <a:rPr lang="zh-CN" altLang="en-US">
                <a:latin typeface="Arial" panose="020B0604020202020204" pitchFamily="34" charset="0"/>
                <a:ea typeface="黑体" charset="-122"/>
              </a:rPr>
              <a:t>结果：</a:t>
            </a:r>
          </a:p>
          <a:p>
            <a:pPr defTabSz="914400"/>
            <a:r>
              <a:rPr lang="en-US" altLang="zh-CN">
                <a:latin typeface="Arial" panose="020B0604020202020204" pitchFamily="34" charset="0"/>
                <a:ea typeface="黑体" charset="-122"/>
              </a:rPr>
              <a:t>&lt;A&gt;</a:t>
            </a:r>
          </a:p>
          <a:p>
            <a:pPr defTabSz="914400"/>
            <a:r>
              <a:rPr lang="en-US" altLang="zh-CN">
                <a:latin typeface="Arial" panose="020B0604020202020204" pitchFamily="34" charset="0"/>
                <a:ea typeface="黑体" charset="-122"/>
              </a:rPr>
              <a:t>	&lt;B&gt;&lt;/B&gt;</a:t>
            </a:r>
          </a:p>
          <a:p>
            <a:pPr defTabSz="914400"/>
            <a:r>
              <a:rPr lang="en-US" altLang="zh-CN">
                <a:latin typeface="Arial" panose="020B0604020202020204" pitchFamily="34" charset="0"/>
                <a:ea typeface="黑体" charset="-122"/>
              </a:rPr>
              <a:t>&lt;/A&gt;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497205" y="807085"/>
            <a:ext cx="8149590" cy="50171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2200">
                <a:sym typeface="+mn-ea"/>
              </a:rPr>
              <a:t>（</a:t>
            </a:r>
            <a:r>
              <a:rPr lang="en-US" altLang="zh-CN" sz="2200">
                <a:sym typeface="+mn-ea"/>
              </a:rPr>
              <a:t>2</a:t>
            </a:r>
            <a:r>
              <a:rPr lang="zh-CN" sz="2200">
                <a:sym typeface="+mn-ea"/>
              </a:rPr>
              <a:t>）</a:t>
            </a:r>
            <a:r>
              <a:rPr lang="en-US" altLang="zh-CN" sz="2200">
                <a:sym typeface="+mn-ea"/>
              </a:rPr>
              <a:t>appendTo()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>
                <a:sym typeface="+mn-ea"/>
              </a:rPr>
              <a:t>         </a:t>
            </a:r>
            <a:r>
              <a:rPr lang="zh-CN" altLang="en-US" sz="2200">
                <a:sym typeface="+mn-ea"/>
              </a:rPr>
              <a:t>作用：</a:t>
            </a:r>
            <a:r>
              <a:rPr lang="zh-CN" altLang="en-US" sz="2200" dirty="0">
                <a:latin typeface="Arial" panose="020B0604020202020204" pitchFamily="34" charset="0"/>
                <a:ea typeface="黑体" charset="-122"/>
                <a:sym typeface="+mn-ea"/>
              </a:rPr>
              <a:t>将所有匹配的元素添加到指定的元素中</a:t>
            </a:r>
            <a:endParaRPr lang="zh-CN" altLang="en-US" sz="220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noProof="0" dirty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         用法：$("p").appendTo("div")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noProof="0" dirty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         含义：将元素p追加到指定的div的内部结尾处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noProof="0" dirty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         运行结果：</a:t>
            </a:r>
          </a:p>
        </p:txBody>
      </p:sp>
      <p:sp>
        <p:nvSpPr>
          <p:cNvPr id="25603" name="矩形 1"/>
          <p:cNvSpPr/>
          <p:nvPr/>
        </p:nvSpPr>
        <p:spPr>
          <a:xfrm>
            <a:off x="5570220" y="4453890"/>
            <a:ext cx="3076575" cy="16335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defTabSz="914400"/>
            <a:r>
              <a:rPr lang="en-US" altLang="zh-CN">
                <a:latin typeface="Arial" panose="020B0604020202020204" pitchFamily="34" charset="0"/>
                <a:ea typeface="黑体" charset="-122"/>
              </a:rPr>
              <a:t>$(A).append(B);</a:t>
            </a:r>
          </a:p>
          <a:p>
            <a:pPr defTabSz="914400"/>
            <a:r>
              <a:rPr lang="zh-CN" altLang="en-US">
                <a:latin typeface="Arial" panose="020B0604020202020204" pitchFamily="34" charset="0"/>
                <a:ea typeface="黑体" charset="-122"/>
              </a:rPr>
              <a:t>结果：</a:t>
            </a:r>
          </a:p>
          <a:p>
            <a:pPr defTabSz="914400"/>
            <a:r>
              <a:rPr lang="en-US" altLang="zh-CN">
                <a:latin typeface="Arial" panose="020B0604020202020204" pitchFamily="34" charset="0"/>
                <a:ea typeface="黑体" charset="-122"/>
              </a:rPr>
              <a:t>&lt;B&gt;</a:t>
            </a:r>
          </a:p>
          <a:p>
            <a:pPr defTabSz="914400"/>
            <a:r>
              <a:rPr lang="en-US" altLang="zh-CN">
                <a:latin typeface="Arial" panose="020B0604020202020204" pitchFamily="34" charset="0"/>
                <a:ea typeface="黑体" charset="-122"/>
              </a:rPr>
              <a:t>	&lt;A&gt;&lt;/A&gt;</a:t>
            </a:r>
          </a:p>
          <a:p>
            <a:pPr defTabSz="914400"/>
            <a:r>
              <a:rPr lang="en-US" altLang="zh-CN">
                <a:latin typeface="Arial" panose="020B0604020202020204" pitchFamily="34" charset="0"/>
                <a:ea typeface="黑体" charset="-122"/>
              </a:rPr>
              <a:t>&lt;/B&gt;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180" y="3784600"/>
            <a:ext cx="3397250" cy="1231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497205" y="750570"/>
            <a:ext cx="8149590" cy="54317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2200">
                <a:sym typeface="+mn-ea"/>
              </a:rPr>
              <a:t>（</a:t>
            </a:r>
            <a:r>
              <a:rPr lang="en-US" altLang="zh-CN" sz="2200">
                <a:sym typeface="+mn-ea"/>
              </a:rPr>
              <a:t>3</a:t>
            </a:r>
            <a:r>
              <a:rPr lang="zh-CN" sz="2200">
                <a:sym typeface="+mn-ea"/>
              </a:rPr>
              <a:t>）</a:t>
            </a:r>
            <a:r>
              <a:rPr lang="en-US" altLang="zh-CN" sz="2200" dirty="0">
                <a:latin typeface="Arial" panose="020B0604020202020204" pitchFamily="34" charset="0"/>
                <a:ea typeface="黑体" charset="-122"/>
                <a:sym typeface="+mn-ea"/>
              </a:rPr>
              <a:t>prepend()</a:t>
            </a:r>
            <a:endParaRPr lang="en-US" altLang="zh-CN" sz="220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>
                <a:sym typeface="+mn-ea"/>
              </a:rPr>
              <a:t>         </a:t>
            </a:r>
            <a:r>
              <a:rPr lang="zh-CN" altLang="en-US" sz="2200">
                <a:sym typeface="+mn-ea"/>
              </a:rPr>
              <a:t>作用：</a:t>
            </a:r>
            <a:r>
              <a:rPr lang="zh-CN" altLang="en-US" sz="2200" dirty="0">
                <a:latin typeface="Arial" panose="020B0604020202020204" pitchFamily="34" charset="0"/>
                <a:ea typeface="黑体" charset="-122"/>
                <a:sym typeface="+mn-ea"/>
              </a:rPr>
              <a:t>向每个匹配的</a:t>
            </a: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+mn-ea"/>
              </a:rPr>
              <a:t>元素内部前置内容</a:t>
            </a:r>
            <a:endParaRPr lang="zh-CN" altLang="en-US" sz="2200" baseline="0" dirty="0">
              <a:solidFill>
                <a:schemeClr val="tx1"/>
              </a:solidFill>
              <a:latin typeface="Arial" panose="020B0604020202020204" pitchFamily="34" charset="0"/>
              <a:ea typeface="黑体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noProof="0" dirty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         用法：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noProof="0" dirty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         含义：将</a:t>
            </a:r>
            <a:r>
              <a:rPr lang="en-US" altLang="zh-CN" sz="2200" noProof="0" dirty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prepend</a:t>
            </a:r>
            <a:r>
              <a:rPr lang="zh-CN" altLang="en-US" sz="2200" noProof="0" dirty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参数里面的内容前置到指定的div的内部开始处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noProof="0" dirty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         运行结果：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870" y="1941195"/>
            <a:ext cx="6224270" cy="3879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915" y="4044315"/>
            <a:ext cx="5055235" cy="13258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497205" y="685165"/>
            <a:ext cx="8149590" cy="54870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2200">
                <a:sym typeface="+mn-ea"/>
              </a:rPr>
              <a:t>（</a:t>
            </a:r>
            <a:r>
              <a:rPr lang="en-US" altLang="zh-CN" sz="2200">
                <a:sym typeface="+mn-ea"/>
              </a:rPr>
              <a:t>4</a:t>
            </a:r>
            <a:r>
              <a:rPr lang="zh-CN" sz="2200">
                <a:sym typeface="+mn-ea"/>
              </a:rPr>
              <a:t>）</a:t>
            </a:r>
            <a:r>
              <a:rPr lang="en-US" altLang="zh-CN" sz="2200" dirty="0">
                <a:latin typeface="Arial" panose="020B0604020202020204" pitchFamily="34" charset="0"/>
                <a:ea typeface="黑体" charset="-122"/>
                <a:sym typeface="+mn-ea"/>
              </a:rPr>
              <a:t>prependTo()</a:t>
            </a:r>
            <a:endParaRPr lang="en-US" altLang="zh-CN" sz="220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>
                <a:sym typeface="+mn-ea"/>
              </a:rPr>
              <a:t>         </a:t>
            </a:r>
            <a:r>
              <a:rPr lang="zh-CN" altLang="en-US" sz="2200">
                <a:sym typeface="+mn-ea"/>
              </a:rPr>
              <a:t>作用：</a:t>
            </a:r>
            <a:r>
              <a:rPr lang="zh-CN" altLang="en-US" sz="2200" dirty="0">
                <a:latin typeface="Arial" panose="020B0604020202020204" pitchFamily="34" charset="0"/>
                <a:ea typeface="黑体" charset="-122"/>
                <a:sym typeface="+mn-ea"/>
              </a:rPr>
              <a:t>将所有匹配的元素前置到指定的元素内部开始处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noProof="0" dirty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         用法：$("p").prependTo('div')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noProof="0" dirty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         含义：</a:t>
            </a:r>
            <a:r>
              <a:rPr sz="2200" noProof="0" dirty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将元素p前置到指定的div的内部开始处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noProof="0" dirty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         运行结果：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465" y="3400425"/>
            <a:ext cx="3888740" cy="1339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497205" y="685165"/>
            <a:ext cx="8149590" cy="54870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2200">
                <a:sym typeface="+mn-ea"/>
              </a:rPr>
              <a:t>（</a:t>
            </a:r>
            <a:r>
              <a:rPr lang="en-US" altLang="zh-CN" sz="2200">
                <a:sym typeface="+mn-ea"/>
              </a:rPr>
              <a:t>5</a:t>
            </a:r>
            <a:r>
              <a:rPr lang="zh-CN" sz="2200">
                <a:sym typeface="+mn-ea"/>
              </a:rPr>
              <a:t>）</a:t>
            </a:r>
            <a:r>
              <a:rPr lang="en-US" altLang="zh-CN" sz="2200" dirty="0">
                <a:sym typeface="+mn-ea"/>
              </a:rPr>
              <a:t>after()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>
                <a:sym typeface="+mn-ea"/>
              </a:rPr>
              <a:t>         </a:t>
            </a:r>
            <a:r>
              <a:rPr lang="zh-CN" altLang="en-US" sz="2200">
                <a:sym typeface="+mn-ea"/>
              </a:rPr>
              <a:t>作用：</a:t>
            </a:r>
            <a:r>
              <a:rPr lang="zh-CN" altLang="en-US" sz="2200" dirty="0">
                <a:sym typeface="+mn-ea"/>
              </a:rPr>
              <a:t>在每个匹配的元素</a:t>
            </a:r>
            <a:r>
              <a:rPr lang="zh-CN" altLang="en-US" sz="2200" dirty="0">
                <a:solidFill>
                  <a:srgbClr val="C00000"/>
                </a:solidFill>
                <a:sym typeface="+mn-ea"/>
              </a:rPr>
              <a:t>之后插入</a:t>
            </a:r>
            <a:r>
              <a:rPr lang="zh-CN" altLang="en-US" sz="2200" dirty="0">
                <a:sym typeface="+mn-ea"/>
              </a:rPr>
              <a:t>内容</a:t>
            </a:r>
            <a:endParaRPr lang="zh-CN" altLang="en-US" sz="2200" dirty="0">
              <a:latin typeface="Arial" panose="020B0604020202020204" pitchFamily="34" charset="0"/>
              <a:ea typeface="黑体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noProof="0" dirty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         用法：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noProof="0" dirty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         含义：</a:t>
            </a:r>
            <a:r>
              <a:rPr sz="2200" noProof="0" dirty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将</a:t>
            </a:r>
            <a:r>
              <a:rPr lang="en-US" sz="2200" noProof="0" dirty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after</a:t>
            </a:r>
            <a:r>
              <a:rPr lang="zh-CN" altLang="en-US" sz="2200" noProof="0" dirty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方法参数里面的内容添加</a:t>
            </a:r>
            <a:r>
              <a:rPr sz="2200" noProof="0" dirty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到指定的div的</a:t>
            </a:r>
            <a:r>
              <a:rPr lang="zh-CN" sz="2200" noProof="0" dirty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后面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noProof="0" dirty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         运行结果：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0" y="3474720"/>
            <a:ext cx="5619115" cy="8693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250" y="1842135"/>
            <a:ext cx="6113145" cy="3886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497205" y="685165"/>
            <a:ext cx="8149590" cy="54870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2200">
                <a:sym typeface="+mn-ea"/>
              </a:rPr>
              <a:t>（</a:t>
            </a:r>
            <a:r>
              <a:rPr lang="en-US" altLang="zh-CN" sz="2200">
                <a:sym typeface="+mn-ea"/>
              </a:rPr>
              <a:t>6</a:t>
            </a:r>
            <a:r>
              <a:rPr lang="zh-CN" sz="2200">
                <a:sym typeface="+mn-ea"/>
              </a:rPr>
              <a:t>）</a:t>
            </a:r>
            <a:r>
              <a:rPr lang="en-US" altLang="zh-CN" sz="2200" dirty="0">
                <a:sym typeface="+mn-ea"/>
              </a:rPr>
              <a:t>insertAfter()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>
                <a:sym typeface="+mn-ea"/>
              </a:rPr>
              <a:t>         </a:t>
            </a:r>
            <a:r>
              <a:rPr lang="zh-CN" altLang="en-US" sz="2200">
                <a:sym typeface="+mn-ea"/>
              </a:rPr>
              <a:t>作用：</a:t>
            </a:r>
            <a:r>
              <a:rPr lang="zh-CN" altLang="en-US" sz="2200" dirty="0">
                <a:sym typeface="+mn-ea"/>
              </a:rPr>
              <a:t>将所有匹配的元素插入到指定元素的后面</a:t>
            </a:r>
            <a:endParaRPr lang="zh-CN" altLang="en-US" sz="2200" dirty="0">
              <a:latin typeface="Arial" panose="020B0604020202020204" pitchFamily="34" charset="0"/>
              <a:ea typeface="黑体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noProof="0" dirty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         用法： $("p").insertAfter("div")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noProof="0" dirty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         含义：</a:t>
            </a:r>
            <a:r>
              <a:rPr sz="2200" noProof="0" dirty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将元素p 追加到 指定的div的后面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noProof="0" dirty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         运行结果：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330" y="3482340"/>
            <a:ext cx="4531995" cy="8832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2*i*6"/>
  <p:tag name="KSO_WM_UNIT_TEMPLATE_CATEGORY" val="custom"/>
  <p:tag name="KSO_WM_UNIT_TEMPLATE_INDEX" val="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2*i*7"/>
  <p:tag name="KSO_WM_UNIT_TEMPLATE_CATEGORY" val="custom"/>
  <p:tag name="KSO_WM_UNIT_TEMPLATE_INDEX" val="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</TotalTime>
  <Words>511</Words>
  <Application>Microsoft Office PowerPoint</Application>
  <PresentationFormat>全屏显示(4:3)</PresentationFormat>
  <Paragraphs>68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聚合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1000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China</cp:lastModifiedBy>
  <cp:revision>3504</cp:revision>
  <dcterms:created xsi:type="dcterms:W3CDTF">2009-05-11T03:02:00Z</dcterms:created>
  <dcterms:modified xsi:type="dcterms:W3CDTF">2018-06-03T07:08:41Z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