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713" r:id="rId2"/>
    <p:sldId id="833" r:id="rId3"/>
    <p:sldId id="834" r:id="rId4"/>
    <p:sldId id="848" r:id="rId5"/>
    <p:sldId id="846" r:id="rId6"/>
    <p:sldId id="862" r:id="rId7"/>
    <p:sldId id="849" r:id="rId8"/>
    <p:sldId id="847" r:id="rId9"/>
    <p:sldId id="807" r:id="rId10"/>
    <p:sldId id="821" r:id="rId11"/>
    <p:sldId id="838" r:id="rId12"/>
    <p:sldId id="835" r:id="rId13"/>
    <p:sldId id="836" r:id="rId14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54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0078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1" r:id="rId12"/>
    <p:sldLayoutId id="2147483654" r:id="rId13"/>
    <p:sldLayoutId id="2147483658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/>
        </p:nvSpPr>
        <p:spPr>
          <a:xfrm>
            <a:off x="817245" y="2728003"/>
            <a:ext cx="7509510" cy="76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5pPr>
            <a:lvl6pPr marL="4572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6pPr>
            <a:lvl7pPr marL="9144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7pPr>
            <a:lvl8pPr marL="13716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8pPr>
            <a:lvl9pPr marL="18288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zh-CN" dirty="0"/>
              <a:t>jQuery</a:t>
            </a:r>
            <a:r>
              <a:rPr lang="en-US" altLang="en-US" dirty="0"/>
              <a:t>中的</a:t>
            </a:r>
            <a:r>
              <a:rPr lang="zh-CN" altLang="en-US" dirty="0"/>
              <a:t>动画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42595" y="565150"/>
            <a:ext cx="825881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渐变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1</a:t>
            </a:r>
            <a:r>
              <a:rPr lang="zh-CN" sz="2200">
                <a:sym typeface="+mn-ea"/>
              </a:rPr>
              <a:t>）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淡入淡出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fadeIn()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：淡入显示                 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fadeOut()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：淡出隐藏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原理：</a:t>
            </a:r>
            <a:r>
              <a:rPr lang="en-US" altLang="zh-CN" sz="2200" dirty="0">
                <a:sym typeface="+mn-ea"/>
              </a:rPr>
              <a:t>fadeout()</a:t>
            </a:r>
            <a:r>
              <a:rPr lang="zh-CN" altLang="en-US" sz="2200" dirty="0">
                <a:sym typeface="+mn-ea"/>
              </a:rPr>
              <a:t>方法会在指定的一段时间内降低元素的不透明度，直到元素完全消失（</a:t>
            </a:r>
            <a:r>
              <a:rPr lang="en-US" altLang="zh-CN" sz="2200" dirty="0">
                <a:sym typeface="+mn-ea"/>
              </a:rPr>
              <a:t>display:none</a:t>
            </a:r>
            <a:r>
              <a:rPr lang="zh-CN" altLang="en-US" sz="2200" dirty="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, fadeIn()</a:t>
            </a:r>
            <a:r>
              <a:rPr lang="zh-CN" altLang="en-US" sz="2200" dirty="0">
                <a:sym typeface="+mn-ea"/>
              </a:rPr>
              <a:t>方法则相反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>
                <a:sym typeface="+mn-ea"/>
              </a:rPr>
              <a:t>     </a:t>
            </a:r>
            <a:r>
              <a:rPr lang="zh-CN" altLang="en-US" sz="2200">
                <a:sym typeface="+mn-ea"/>
              </a:rPr>
              <a:t>用法</a:t>
            </a:r>
            <a:r>
              <a:rPr lang="en-US" altLang="zh-CN" sz="2200">
                <a:sym typeface="+mn-ea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4720" y="5915025"/>
            <a:ext cx="652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注意：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fadeIn()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方法和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fadeOut()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方法只改变元素的不透明度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2760" y="3705225"/>
            <a:ext cx="4161155" cy="207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3560" y="763270"/>
            <a:ext cx="82842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cs typeface="+mn-ea"/>
              </a:rPr>
              <a:t>参数说明</a:t>
            </a:r>
            <a:r>
              <a:rPr lang="zh-CN" altLang="en-US" sz="2200" dirty="0">
                <a:cs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cs typeface="+mn-ea"/>
                <a:sym typeface="+mn-ea"/>
              </a:rPr>
              <a:t>        </a:t>
            </a:r>
            <a:r>
              <a:rPr lang="en-US" altLang="zh-CN" sz="2200" dirty="0">
                <a:sym typeface="+mn-ea"/>
              </a:rPr>
              <a:t>fadeIn(speed,callback)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ym typeface="+mn-ea"/>
              </a:rPr>
              <a:t>        fadeOut(speed,callback)</a:t>
            </a:r>
            <a:endParaRPr lang="en-US" altLang="zh-CN" sz="2200" dirty="0"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/>
              <a:t>        </a:t>
            </a:r>
            <a:r>
              <a:rPr lang="zh-CN" altLang="en-US" sz="2200">
                <a:cs typeface="+mn-ea"/>
              </a:rPr>
              <a:t>用法：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4400" y="2555240"/>
            <a:ext cx="4523740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685165"/>
            <a:ext cx="825881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2</a:t>
            </a:r>
            <a:r>
              <a:rPr lang="zh-CN" altLang="en-US" sz="2200" dirty="0" smtClean="0">
                <a:sym typeface="+mn-ea"/>
              </a:rPr>
              <a:t>）</a:t>
            </a:r>
            <a:r>
              <a:rPr lang="en-US" altLang="zh-CN" sz="2200" dirty="0" err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fadeTo</a:t>
            </a:r>
            <a:r>
              <a:rPr lang="en-US" altLang="zh-CN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():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以渐进的方式调整到指定透明度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参数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:fadeTo(speed,opacity,callback)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opacity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：指定的透明度（目标值）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用法：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1485" y="3148965"/>
            <a:ext cx="5209540" cy="2502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685165"/>
            <a:ext cx="825881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3</a:t>
            </a:r>
            <a:r>
              <a:rPr lang="zh-CN" altLang="en-US" sz="2200">
                <a:sym typeface="+mn-ea"/>
              </a:rPr>
              <a:t>）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fadeToggle():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渐变切换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      原理：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匹配元素的透明度，同时进行动画，实现显隐切换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参数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:fadeToggle(speed,callback)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用法：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7415" y="2837815"/>
            <a:ext cx="4445635" cy="2179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685165"/>
            <a:ext cx="825881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显隐动画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1</a:t>
            </a:r>
            <a:r>
              <a:rPr lang="zh-CN" sz="2200" dirty="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show()</a:t>
            </a:r>
            <a:r>
              <a:rPr lang="zh-CN" altLang="en-US" sz="2200" dirty="0">
                <a:sym typeface="+mn-ea"/>
              </a:rPr>
              <a:t>：显示</a:t>
            </a:r>
            <a:endParaRPr lang="en-US" altLang="zh-CN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2</a:t>
            </a:r>
            <a:r>
              <a:rPr lang="zh-CN" sz="2200" dirty="0">
                <a:sym typeface="+mn-ea"/>
              </a:rPr>
              <a:t>）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hide():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隐藏</a:t>
            </a:r>
            <a:r>
              <a:rPr lang="zh-CN" sz="2200" dirty="0">
                <a:sym typeface="+mn-ea"/>
              </a:rPr>
              <a:t>   </a:t>
            </a:r>
          </a:p>
          <a:p>
            <a:pPr marL="0" algn="l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原理：</a:t>
            </a:r>
          </a:p>
          <a:p>
            <a:pPr marL="0" algn="l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     hide()通过改变元素的高度、宽度和不透明度，直到这三个 属性值到0；show()从上到下增加元素的高度，从左到右增加元素宽度，从0到1增加透明度，直至内容完全可见</a:t>
            </a:r>
          </a:p>
          <a:p>
            <a:pPr marL="0" algn="l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注意：若不传参数则show()方法与css(“display”,“block”)方法效果相同，hide()方法与css(“display”,“none”)方法效果相同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6560" y="1048385"/>
            <a:ext cx="5199380" cy="2674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2145" y="829310"/>
            <a:ext cx="39916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/>
              <a:t>用法：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2145" y="3723005"/>
            <a:ext cx="796544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/>
              <a:t>说明：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1</a:t>
            </a:r>
            <a:r>
              <a:rPr lang="zh-CN" altLang="en-US" sz="2200" dirty="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hide()</a:t>
            </a:r>
            <a:r>
              <a:rPr lang="zh-CN" altLang="en-US" sz="2200" dirty="0">
                <a:sym typeface="+mn-ea"/>
              </a:rPr>
              <a:t>方法会做两步动作，首先会记住“内容”的</a:t>
            </a:r>
            <a:r>
              <a:rPr lang="en-US" altLang="zh-CN" sz="2200" dirty="0">
                <a:sym typeface="+mn-ea"/>
              </a:rPr>
              <a:t>display</a:t>
            </a:r>
            <a:r>
              <a:rPr lang="zh-CN" altLang="en-US" sz="2200" dirty="0">
                <a:sym typeface="+mn-ea"/>
              </a:rPr>
              <a:t>属性值</a:t>
            </a:r>
            <a:r>
              <a:rPr lang="en-US" altLang="zh-CN" sz="2200" dirty="0">
                <a:sym typeface="+mn-ea"/>
              </a:rPr>
              <a:t>block</a:t>
            </a:r>
            <a:r>
              <a:rPr lang="zh-CN" altLang="en-US" sz="2200" dirty="0">
                <a:sym typeface="+mn-ea"/>
              </a:rPr>
              <a:t>，然后把</a:t>
            </a:r>
            <a:r>
              <a:rPr lang="en-US" altLang="zh-CN" sz="2200" dirty="0">
                <a:sym typeface="+mn-ea"/>
              </a:rPr>
              <a:t>display</a:t>
            </a:r>
            <a:r>
              <a:rPr lang="zh-CN" altLang="en-US" sz="2200" dirty="0">
                <a:sym typeface="+mn-ea"/>
              </a:rPr>
              <a:t>属性值设置为</a:t>
            </a:r>
            <a:r>
              <a:rPr lang="en-US" altLang="zh-CN" sz="2200" dirty="0">
                <a:sym typeface="+mn-ea"/>
              </a:rPr>
              <a:t>none</a:t>
            </a:r>
            <a:endParaRPr lang="en-US" altLang="zh-CN" sz="2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2</a:t>
            </a:r>
            <a:r>
              <a:rPr lang="zh-CN" altLang="en-US" sz="2200" dirty="0">
                <a:sym typeface="+mn-ea"/>
              </a:rPr>
              <a:t>）当执行</a:t>
            </a:r>
            <a:r>
              <a:rPr lang="en-US" altLang="zh-CN" sz="2200" dirty="0">
                <a:sym typeface="+mn-ea"/>
              </a:rPr>
              <a:t>show()</a:t>
            </a:r>
            <a:r>
              <a:rPr lang="zh-CN" altLang="en-US" sz="2200" dirty="0">
                <a:sym typeface="+mn-ea"/>
              </a:rPr>
              <a:t>方法时，“内容”的</a:t>
            </a:r>
            <a:r>
              <a:rPr lang="en-US" altLang="zh-CN" sz="2200" dirty="0">
                <a:sym typeface="+mn-ea"/>
              </a:rPr>
              <a:t>display</a:t>
            </a:r>
            <a:r>
              <a:rPr lang="zh-CN" altLang="en-US" sz="2200" dirty="0">
                <a:sym typeface="+mn-ea"/>
              </a:rPr>
              <a:t>属性的值就会被还原为调用</a:t>
            </a:r>
            <a:r>
              <a:rPr lang="en-US" altLang="zh-CN" sz="2200" dirty="0">
                <a:sym typeface="+mn-ea"/>
              </a:rPr>
              <a:t>hide()</a:t>
            </a:r>
            <a:r>
              <a:rPr lang="zh-CN" altLang="en-US" sz="2200" dirty="0">
                <a:sym typeface="+mn-ea"/>
              </a:rPr>
              <a:t>方法前的状态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3560" y="763270"/>
            <a:ext cx="82842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cs typeface="+mn-ea"/>
              </a:rPr>
              <a:t>参数说明</a:t>
            </a:r>
            <a:r>
              <a:rPr lang="zh-CN" altLang="en-US" sz="2200" dirty="0">
                <a:cs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cs typeface="+mn-ea"/>
                <a:sym typeface="+mn-ea"/>
              </a:rPr>
              <a:t>        show(speed,</a:t>
            </a:r>
            <a:r>
              <a:rPr lang="en-US" altLang="zh-CN" sz="2200" dirty="0">
                <a:sym typeface="+mn-ea"/>
              </a:rPr>
              <a:t>easing,</a:t>
            </a:r>
            <a:r>
              <a:rPr lang="en-US" altLang="zh-CN" sz="2200" dirty="0">
                <a:cs typeface="+mn-ea"/>
                <a:sym typeface="+mn-ea"/>
              </a:rPr>
              <a:t>callback)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cs typeface="+mn-ea"/>
                <a:sym typeface="+mn-ea"/>
              </a:rPr>
              <a:t>        hide(speed,</a:t>
            </a:r>
            <a:r>
              <a:rPr lang="en-US" altLang="zh-CN" sz="2200" dirty="0">
                <a:sym typeface="+mn-ea"/>
              </a:rPr>
              <a:t>easing,</a:t>
            </a:r>
            <a:r>
              <a:rPr lang="en-US" altLang="zh-CN" sz="2200" dirty="0">
                <a:cs typeface="+mn-ea"/>
                <a:sym typeface="+mn-ea"/>
              </a:rPr>
              <a:t>callback)</a:t>
            </a:r>
          </a:p>
          <a:p>
            <a:pPr>
              <a:lnSpc>
                <a:spcPct val="150000"/>
              </a:lnSpc>
            </a:pPr>
            <a:r>
              <a:rPr lang="en-US" altLang="zh-CN" sz="2200"/>
              <a:t>        speed:</a:t>
            </a:r>
            <a:r>
              <a:rPr lang="zh-CN" altLang="en-US" sz="2200"/>
              <a:t>字符串或数字（时间</a:t>
            </a:r>
            <a:r>
              <a:rPr lang="en-US" altLang="zh-CN" sz="2200"/>
              <a:t>:</a:t>
            </a:r>
            <a:r>
              <a:rPr lang="zh-CN" altLang="en-US" sz="2200"/>
              <a:t>单位</a:t>
            </a:r>
            <a:r>
              <a:rPr lang="en-US" altLang="zh-CN" sz="2200"/>
              <a:t>ms</a:t>
            </a:r>
            <a:r>
              <a:rPr lang="zh-CN" altLang="en-US" sz="2200"/>
              <a:t>），表示动画将运行多久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                 （</a:t>
            </a:r>
            <a:r>
              <a:rPr lang="en-US" altLang="zh-CN" sz="2200" dirty="0">
                <a:ea typeface="微软雅黑" panose="020B0503020204020204" charset="-122"/>
                <a:sym typeface="+mn-ea"/>
              </a:rPr>
              <a:t>slow=600/normal=400/fast=200</a:t>
            </a:r>
            <a:r>
              <a:rPr lang="zh-CN" altLang="en-US" sz="220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        </a:t>
            </a:r>
            <a:r>
              <a:rPr lang="en-US" altLang="zh-CN" sz="2200" dirty="0">
                <a:sym typeface="+mn-ea"/>
              </a:rPr>
              <a:t>easing:</a:t>
            </a:r>
            <a:r>
              <a:rPr lang="zh-CN" altLang="en-US" sz="2200" dirty="0">
                <a:sym typeface="+mn-ea"/>
              </a:rPr>
              <a:t>使用哪个缓冲函数来过渡的字符串</a:t>
            </a:r>
            <a:r>
              <a:rPr lang="en-US" altLang="zh-CN" sz="2200" dirty="0">
                <a:sym typeface="+mn-ea"/>
              </a:rPr>
              <a:t>(linear/swing)</a:t>
            </a:r>
            <a:endParaRPr lang="zh-CN" altLang="en-US" sz="2200"/>
          </a:p>
          <a:p>
            <a:pPr algn="l">
              <a:lnSpc>
                <a:spcPct val="150000"/>
              </a:lnSpc>
            </a:pPr>
            <a:r>
              <a:rPr lang="zh-CN" altLang="en-US" sz="2200"/>
              <a:t>        </a:t>
            </a:r>
            <a:r>
              <a:rPr lang="en-US" altLang="zh-CN" sz="2200">
                <a:cs typeface="+mn-ea"/>
                <a:sym typeface="+mn-ea"/>
              </a:rPr>
              <a:t>callback: 动画完成时执行的方法</a:t>
            </a:r>
          </a:p>
          <a:p>
            <a:pPr algn="l">
              <a:lnSpc>
                <a:spcPct val="150000"/>
              </a:lnSpc>
            </a:pPr>
            <a:r>
              <a:rPr lang="zh-CN" altLang="en-US" sz="2200">
                <a:cs typeface="+mn-ea"/>
              </a:rPr>
              <a:t>用法：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6730" y="4485640"/>
            <a:ext cx="4528185" cy="1910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685165"/>
            <a:ext cx="825881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3</a:t>
            </a:r>
            <a:r>
              <a:rPr lang="zh-CN" altLang="en-US" sz="2200" dirty="0"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toggle()</a:t>
            </a:r>
            <a:r>
              <a:rPr lang="zh-CN" altLang="en-US" sz="2200" dirty="0">
                <a:sym typeface="+mn-ea"/>
              </a:rPr>
              <a:t>：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显隐切换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      原理：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匹配元素的宽度、高度以及不透明度，同时进行动画，实现显隐切换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用法：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7035" y="2909570"/>
            <a:ext cx="5899785" cy="2724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685165"/>
            <a:ext cx="825881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参数说明：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toggle(speed,</a:t>
            </a:r>
            <a:r>
              <a:rPr lang="en-US" altLang="zh-CN" sz="2200" dirty="0">
                <a:sym typeface="+mn-ea"/>
              </a:rPr>
              <a:t>easing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,callback)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toggle(boolean)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boolean:true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为显示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为隐藏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2890" y="1932305"/>
            <a:ext cx="5506720" cy="1306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890" y="4423410"/>
            <a:ext cx="5751195" cy="140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685165"/>
            <a:ext cx="8406765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滑动</a:t>
            </a:r>
            <a:endParaRPr lang="zh-CN" altLang="en-US" sz="2200" b="1" dirty="0" smtClean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1</a:t>
            </a:r>
            <a:r>
              <a:rPr lang="zh-CN" sz="2200" dirty="0">
                <a:sym typeface="+mn-ea"/>
              </a:rPr>
              <a:t>）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显隐滑动效果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slideDown():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滑</a:t>
            </a:r>
            <a:r>
              <a:rPr lang="zh-CN" altLang="en-US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动显示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slideUp():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滑</a:t>
            </a:r>
            <a:r>
              <a:rPr lang="zh-CN" altLang="en-US" sz="22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动隐藏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     原理：</a:t>
            </a:r>
            <a:r>
              <a:rPr lang="zh-CN" altLang="en-US" sz="2200" dirty="0">
                <a:sym typeface="+mn-ea"/>
              </a:rPr>
              <a:t>如果一个元素的</a:t>
            </a:r>
            <a:r>
              <a:rPr lang="en-US" altLang="zh-CN" sz="2200" dirty="0">
                <a:sym typeface="+mn-ea"/>
              </a:rPr>
              <a:t>display</a:t>
            </a:r>
            <a:r>
              <a:rPr lang="zh-CN" altLang="en-US" sz="2200" dirty="0">
                <a:sym typeface="+mn-ea"/>
              </a:rPr>
              <a:t>属性为</a:t>
            </a:r>
            <a:r>
              <a:rPr lang="en-US" altLang="zh-CN" sz="2200" dirty="0">
                <a:sym typeface="+mn-ea"/>
              </a:rPr>
              <a:t>none</a:t>
            </a:r>
            <a:r>
              <a:rPr lang="zh-CN" altLang="en-US" sz="2200" dirty="0">
                <a:sym typeface="+mn-ea"/>
              </a:rPr>
              <a:t>，当调用</a:t>
            </a:r>
            <a:r>
              <a:rPr lang="en-US" altLang="zh-CN" sz="2200" dirty="0">
                <a:sym typeface="+mn-ea"/>
              </a:rPr>
              <a:t>slideDown()</a:t>
            </a:r>
            <a:r>
              <a:rPr lang="zh-CN" altLang="en-US" sz="2200" dirty="0">
                <a:sym typeface="+mn-ea"/>
              </a:rPr>
              <a:t>方法时，这个元素将由上至下延伸展开，</a:t>
            </a:r>
            <a:r>
              <a:rPr lang="en-US" altLang="zh-CN" sz="2200" dirty="0">
                <a:sym typeface="+mn-ea"/>
              </a:rPr>
              <a:t>slideUp()</a:t>
            </a:r>
            <a:r>
              <a:rPr lang="zh-CN" altLang="en-US" sz="2200" dirty="0">
                <a:sym typeface="+mn-ea"/>
              </a:rPr>
              <a:t>方法则相反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ym typeface="+mn-ea"/>
              </a:rPr>
              <a:t>     </a:t>
            </a:r>
            <a:r>
              <a:rPr lang="zh-CN" altLang="en-US" sz="2200" dirty="0">
                <a:sym typeface="+mn-ea"/>
              </a:rPr>
              <a:t>用法</a:t>
            </a:r>
            <a:r>
              <a:rPr lang="en-US" altLang="zh-CN" sz="2200" dirty="0">
                <a:sym typeface="+mn-ea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8335" y="3848100"/>
            <a:ext cx="3772535" cy="1917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4710" y="5880735"/>
            <a:ext cx="652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注意：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slideUp()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方法和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slideDown()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方法只会改变元素的高度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3560" y="763270"/>
            <a:ext cx="82842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cs typeface="+mn-ea"/>
              </a:rPr>
              <a:t>参数说明</a:t>
            </a:r>
            <a:r>
              <a:rPr lang="zh-CN" altLang="en-US" sz="2200" dirty="0">
                <a:cs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cs typeface="+mn-ea"/>
                <a:sym typeface="+mn-ea"/>
              </a:rPr>
              <a:t>        </a:t>
            </a:r>
            <a:r>
              <a:rPr lang="en-US" altLang="zh-CN" sz="2200" dirty="0">
                <a:sym typeface="+mn-ea"/>
              </a:rPr>
              <a:t>slideDown(speed,callback)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ym typeface="+mn-ea"/>
              </a:rPr>
              <a:t>        slidUp(speed,callback)</a:t>
            </a:r>
            <a:endParaRPr lang="en-US" altLang="zh-CN" sz="2200" dirty="0"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>
                <a:cs typeface="+mn-ea"/>
              </a:rPr>
              <a:t>用法：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2570" y="3118485"/>
            <a:ext cx="5295265" cy="2723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685165"/>
            <a:ext cx="825881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2</a:t>
            </a:r>
            <a:r>
              <a:rPr lang="zh-CN" altLang="en-US" sz="2200" dirty="0">
                <a:sym typeface="+mn-ea"/>
              </a:rPr>
              <a:t>）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slideToggle():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显隐滑动切换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      原理：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匹配元素的高度，同时进行动画，实现显隐切换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参数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:slideToggle(speed,callback)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用法：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7405" y="2592705"/>
            <a:ext cx="4984750" cy="2564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510</Words>
  <Application>Microsoft Office PowerPoint</Application>
  <PresentationFormat>全屏显示(4:3)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3672</cp:revision>
  <dcterms:created xsi:type="dcterms:W3CDTF">2009-05-11T03:02:00Z</dcterms:created>
  <dcterms:modified xsi:type="dcterms:W3CDTF">2018-06-03T07:14:38Z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