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21"/>
  </p:notesMasterIdLst>
  <p:handoutMasterIdLst>
    <p:handoutMasterId r:id="rId22"/>
  </p:handoutMasterIdLst>
  <p:sldIdLst>
    <p:sldId id="713" r:id="rId2"/>
    <p:sldId id="837" r:id="rId3"/>
    <p:sldId id="823" r:id="rId4"/>
    <p:sldId id="797" r:id="rId5"/>
    <p:sldId id="839" r:id="rId6"/>
    <p:sldId id="877" r:id="rId7"/>
    <p:sldId id="878" r:id="rId8"/>
    <p:sldId id="879" r:id="rId9"/>
    <p:sldId id="890" r:id="rId10"/>
    <p:sldId id="880" r:id="rId11"/>
    <p:sldId id="887" r:id="rId12"/>
    <p:sldId id="882" r:id="rId13"/>
    <p:sldId id="883" r:id="rId14"/>
    <p:sldId id="884" r:id="rId15"/>
    <p:sldId id="885" r:id="rId16"/>
    <p:sldId id="886" r:id="rId17"/>
    <p:sldId id="891" r:id="rId18"/>
    <p:sldId id="888" r:id="rId19"/>
    <p:sldId id="889" r:id="rId20"/>
  </p:sldIdLst>
  <p:sldSz cx="9144000" cy="6858000" type="screen4x3"/>
  <p:notesSz cx="7099300" cy="10234613"/>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61" d="100"/>
          <a:sy n="61" d="100"/>
        </p:scale>
        <p:origin x="-1482" y="-90"/>
      </p:cViewPr>
      <p:guideLst>
        <p:guide orient="horz" pos="2212"/>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93723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00212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04272F7-5B41-43E8-8FB5-2B6A53E2D44C}" type="datetimeFigureOut">
              <a:rPr lang="zh-CN" altLang="en-US" smtClean="0"/>
              <a:pPr/>
              <a:t>2018/6/3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charset="-122"/>
              </a:defRPr>
            </a:lvl1pPr>
            <a:lvl2pPr marL="742950" indent="-285750">
              <a:buFont typeface="Arial" panose="020B0604020202020204" pitchFamily="34" charset="0"/>
              <a:defRPr>
                <a:solidFill>
                  <a:schemeClr val="tx1"/>
                </a:solidFill>
                <a:latin typeface="Arial" panose="020B0604020202020204" pitchFamily="34" charset="0"/>
                <a:ea typeface="黑体" charset="-122"/>
              </a:defRPr>
            </a:lvl2pPr>
            <a:lvl3pPr marL="1143000" indent="-228600">
              <a:buFont typeface="Arial" panose="020B0604020202020204" pitchFamily="34" charset="0"/>
              <a:defRPr>
                <a:solidFill>
                  <a:schemeClr val="tx1"/>
                </a:solidFill>
                <a:latin typeface="Arial" panose="020B0604020202020204" pitchFamily="34" charset="0"/>
                <a:ea typeface="黑体" charset="-122"/>
              </a:defRPr>
            </a:lvl3pPr>
            <a:lvl4pPr marL="1600200" indent="-228600">
              <a:buFont typeface="Arial" panose="020B0604020202020204" pitchFamily="34" charset="0"/>
              <a:defRPr>
                <a:solidFill>
                  <a:schemeClr val="tx1"/>
                </a:solidFill>
                <a:latin typeface="Arial" panose="020B0604020202020204" pitchFamily="34" charset="0"/>
                <a:ea typeface="黑体" charset="-122"/>
              </a:defRPr>
            </a:lvl4pPr>
            <a:lvl5pPr marL="2057400" indent="-228600">
              <a:buFont typeface="Arial" panose="020B0604020202020204" pitchFamily="34" charset="0"/>
              <a:defRPr>
                <a:solidFill>
                  <a:schemeClr val="tx1"/>
                </a:solidFill>
                <a:latin typeface="Arial" panose="020B0604020202020204" pitchFamily="34" charset="0"/>
                <a:ea typeface="黑体"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1"/>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2" name="空心弧 14" descr="#wm#_9_34_*Z"/>
            <p:cNvSpPr/>
            <p:nvPr>
              <p:custDataLst>
                <p:tags r:id="rId2"/>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pPr/>
              <a:t>2018/6/3</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pPr/>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EF2F5ED-D19D-4097-92A9-D6092B3D6E68}" type="datetimeFigureOut">
              <a:rPr lang="zh-CN" altLang="en-US" smtClean="0"/>
              <a:pPr/>
              <a:t>2018/6/3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A7AAEAA2-D029-4D23-B6D5-DE004B8B3ED2}"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4272F7-5B41-43E8-8FB5-2B6A53E2D44C}" type="datetimeFigureOut">
              <a:rPr lang="zh-CN" altLang="en-US" smtClean="0"/>
              <a:pPr/>
              <a:t>2018/6/3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B379BE6-C539-450B-BBDC-F24606B38D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1" r:id="rId12"/>
    <p:sldLayoutId id="2147483654" r:id="rId13"/>
    <p:sldLayoutId id="2147483658" r:id="rId14"/>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nvSpPr>
        <p:spPr>
          <a:xfrm>
            <a:off x="817245" y="2658110"/>
            <a:ext cx="7509510" cy="762000"/>
          </a:xfrm>
          <a:prstGeom prst="rect">
            <a:avLst/>
          </a:prstGeom>
          <a:noFill/>
          <a:ln w="9525">
            <a:noFill/>
          </a:ln>
        </p:spPr>
        <p:txBody>
          <a:bodyPr wrap="square" lIns="91440" tIns="45720" rIns="91440" bIns="45720" anchor="t"/>
          <a:lst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9pPr>
          </a:lstStyle>
          <a:p>
            <a:pPr algn="ctr"/>
            <a:r>
              <a:rPr lang="en-US" altLang="zh-CN" dirty="0" err="1"/>
              <a:t>jQuery</a:t>
            </a:r>
            <a:r>
              <a:rPr lang="en-US" altLang="en-US" dirty="0" err="1" smtClean="0"/>
              <a:t>中的</a:t>
            </a:r>
            <a:r>
              <a:rPr lang="zh-CN" altLang="en-US" dirty="0" smtClean="0"/>
              <a:t>自定义动画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62230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6.</a:t>
            </a:r>
            <a:r>
              <a:rPr lang="zh-CN" altLang="en-US" sz="2200" dirty="0">
                <a:solidFill>
                  <a:schemeClr val="tx1"/>
                </a:solidFill>
                <a:sym typeface="+mn-ea"/>
              </a:rPr>
              <a:t>停止动画</a:t>
            </a:r>
          </a:p>
          <a:p>
            <a:pPr marL="0" indent="0">
              <a:lnSpc>
                <a:spcPct val="150000"/>
              </a:lnSpc>
              <a:spcBef>
                <a:spcPts val="0"/>
              </a:spcBef>
              <a:buNone/>
            </a:pPr>
            <a:r>
              <a:rPr lang="en-US" altLang="zh-CN" sz="2200" dirty="0">
                <a:sym typeface="+mn-ea"/>
              </a:rPr>
              <a:t>   stop(stopAll,goToEnd)</a:t>
            </a:r>
          </a:p>
          <a:p>
            <a:pPr marL="0" indent="0" eaLnBrk="1" hangingPunct="1">
              <a:lnSpc>
                <a:spcPct val="150000"/>
              </a:lnSpc>
              <a:buClr>
                <a:srgbClr val="F50A64"/>
              </a:buClr>
              <a:buNone/>
            </a:pPr>
            <a:r>
              <a:rPr lang="zh-CN" altLang="en-US" sz="2200" dirty="0">
                <a:sym typeface="+mn-ea"/>
              </a:rPr>
              <a:t>参数说明：</a:t>
            </a:r>
          </a:p>
          <a:p>
            <a:pPr marL="0" indent="0" eaLnBrk="1" hangingPunct="1">
              <a:lnSpc>
                <a:spcPct val="150000"/>
              </a:lnSpc>
              <a:buClr>
                <a:srgbClr val="F50A64"/>
              </a:buClr>
              <a:buNone/>
            </a:pPr>
            <a:r>
              <a:rPr lang="zh-CN" altLang="en-US" sz="2200" dirty="0">
                <a:sym typeface="+mn-ea"/>
              </a:rPr>
              <a:t>     参数</a:t>
            </a:r>
            <a:r>
              <a:rPr lang="en-US" altLang="zh-CN" sz="2200" dirty="0">
                <a:sym typeface="+mn-ea"/>
              </a:rPr>
              <a:t>1</a:t>
            </a:r>
            <a:r>
              <a:rPr lang="zh-CN" altLang="en-US" sz="2200" dirty="0">
                <a:sym typeface="+mn-ea"/>
              </a:rPr>
              <a:t>：布尔值，规定是否停止被选元素的所有加入队列的动画</a:t>
            </a:r>
          </a:p>
          <a:p>
            <a:pPr marL="0" indent="0" eaLnBrk="1" hangingPunct="1">
              <a:lnSpc>
                <a:spcPct val="150000"/>
              </a:lnSpc>
              <a:buClr>
                <a:srgbClr val="F50A64"/>
              </a:buClr>
              <a:buNone/>
            </a:pPr>
            <a:r>
              <a:rPr lang="zh-CN" altLang="en-US" sz="2200" dirty="0">
                <a:sym typeface="+mn-ea"/>
              </a:rPr>
              <a:t>（即如果该参数设置为</a:t>
            </a:r>
            <a:r>
              <a:rPr lang="en-US" altLang="zh-CN" sz="2200" dirty="0">
                <a:sym typeface="+mn-ea"/>
              </a:rPr>
              <a:t>true</a:t>
            </a:r>
            <a:r>
              <a:rPr lang="zh-CN" altLang="en-US" sz="2200" dirty="0">
                <a:sym typeface="+mn-ea"/>
              </a:rPr>
              <a:t>会停止所有后续动画或事件，如果该参数值为</a:t>
            </a:r>
            <a:r>
              <a:rPr lang="en-US" altLang="zh-CN" sz="2200" dirty="0">
                <a:sym typeface="+mn-ea"/>
              </a:rPr>
              <a:t>false</a:t>
            </a:r>
            <a:r>
              <a:rPr lang="zh-CN" altLang="en-US" sz="2200" dirty="0">
                <a:sym typeface="+mn-ea"/>
              </a:rPr>
              <a:t>，则只</a:t>
            </a:r>
            <a:r>
              <a:rPr lang="zh-CN" altLang="en-US" sz="2200" dirty="0" smtClean="0">
                <a:sym typeface="+mn-ea"/>
              </a:rPr>
              <a:t>会停止被</a:t>
            </a:r>
            <a:r>
              <a:rPr lang="zh-CN" altLang="en-US" sz="2200" dirty="0">
                <a:sym typeface="+mn-ea"/>
              </a:rPr>
              <a:t>选元素当前执行的动画，后续动画不受影响。</a:t>
            </a:r>
            <a:r>
              <a:rPr lang="zh-CN" altLang="en-US" sz="2200" dirty="0">
                <a:solidFill>
                  <a:srgbClr val="FF0000"/>
                </a:solidFill>
                <a:sym typeface="+mn-ea"/>
              </a:rPr>
              <a:t>该参数默认为</a:t>
            </a:r>
            <a:r>
              <a:rPr lang="en-US" altLang="zh-CN" sz="2200" dirty="0">
                <a:solidFill>
                  <a:srgbClr val="FF0000"/>
                </a:solidFill>
                <a:sym typeface="+mn-ea"/>
              </a:rPr>
              <a:t>false</a:t>
            </a:r>
            <a:r>
              <a:rPr lang="zh-CN" altLang="en-US" sz="2200" dirty="0">
                <a:sym typeface="+mn-ea"/>
              </a:rPr>
              <a:t>）</a:t>
            </a:r>
          </a:p>
          <a:p>
            <a:pPr marL="0" indent="0" eaLnBrk="1" hangingPunct="1">
              <a:lnSpc>
                <a:spcPct val="150000"/>
              </a:lnSpc>
              <a:buClr>
                <a:srgbClr val="F50A64"/>
              </a:buClr>
              <a:buNone/>
            </a:pPr>
            <a:r>
              <a:rPr lang="zh-CN" altLang="en-US" sz="2200" dirty="0">
                <a:sym typeface="+mn-ea"/>
              </a:rPr>
              <a:t>      参数</a:t>
            </a:r>
            <a:r>
              <a:rPr lang="en-US" altLang="zh-CN" sz="2200" dirty="0">
                <a:sym typeface="+mn-ea"/>
              </a:rPr>
              <a:t>2</a:t>
            </a:r>
            <a:r>
              <a:rPr lang="zh-CN" altLang="en-US" sz="2200" dirty="0">
                <a:sym typeface="+mn-ea"/>
              </a:rPr>
              <a:t>：布尔值，规定是否允许直接将正在执行的动画跳到未状态（</a:t>
            </a:r>
            <a:r>
              <a:rPr lang="zh-CN" altLang="en-US" sz="2200" dirty="0">
                <a:solidFill>
                  <a:srgbClr val="FF0000"/>
                </a:solidFill>
                <a:sym typeface="+mn-ea"/>
              </a:rPr>
              <a:t>该方法只能在设置了第一个参数时使用，默认是</a:t>
            </a:r>
            <a:r>
              <a:rPr lang="en-US" altLang="zh-CN" sz="2200" dirty="0">
                <a:solidFill>
                  <a:srgbClr val="FF0000"/>
                </a:solidFill>
                <a:sym typeface="+mn-ea"/>
              </a:rPr>
              <a:t>false</a:t>
            </a:r>
            <a:r>
              <a:rPr lang="zh-CN" altLang="en-US" sz="2200" dirty="0">
                <a:sym typeface="+mn-ea"/>
              </a:rPr>
              <a:t>）</a:t>
            </a:r>
            <a:endParaRPr lang="zh-CN" altLang="en-US" sz="2200" dirty="0">
              <a:solidFill>
                <a:srgbClr val="C00000"/>
              </a:solidFill>
              <a:sym typeface="+mn-ea"/>
            </a:endParaRPr>
          </a:p>
          <a:p>
            <a:pPr marL="0" indent="0">
              <a:lnSpc>
                <a:spcPct val="150000"/>
              </a:lnSpc>
              <a:spcBef>
                <a:spcPts val="0"/>
              </a:spcBef>
              <a:buNone/>
            </a:pPr>
            <a:endParaRPr lang="zh-CN" altLang="en-US" sz="2200" dirty="0">
              <a:solidFill>
                <a:srgbClr val="FF0000"/>
              </a:solidFill>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5160" y="1425575"/>
            <a:ext cx="7854315" cy="3138170"/>
          </a:xfrm>
          <a:prstGeom prst="rect">
            <a:avLst/>
          </a:prstGeom>
          <a:noFill/>
        </p:spPr>
        <p:txBody>
          <a:bodyPr wrap="square" rtlCol="0" anchor="t">
            <a:spAutoFit/>
          </a:bodyPr>
          <a:lstStyle/>
          <a:p>
            <a:pPr marL="0" indent="0" eaLnBrk="1" hangingPunct="1">
              <a:lnSpc>
                <a:spcPct val="150000"/>
              </a:lnSpc>
              <a:buClr>
                <a:srgbClr val="F50A64"/>
              </a:buClr>
              <a:buNone/>
            </a:pPr>
            <a:r>
              <a:rPr lang="zh-CN" altLang="en-US" sz="2200" dirty="0">
                <a:sym typeface="+mn-ea"/>
              </a:rPr>
              <a:t>第</a:t>
            </a:r>
            <a:r>
              <a:rPr lang="en-US" altLang="zh-CN" sz="2200" dirty="0">
                <a:sym typeface="+mn-ea"/>
              </a:rPr>
              <a:t>2</a:t>
            </a:r>
            <a:r>
              <a:rPr lang="zh-CN" altLang="en-US" sz="2200" dirty="0">
                <a:sym typeface="+mn-ea"/>
              </a:rPr>
              <a:t>个参数用途：可以用于让正在执行的动画直接到达结束的状态，通常用于后一个动画需要基于前一个动画的末状态，可以通过</a:t>
            </a:r>
            <a:r>
              <a:rPr lang="en-US" altLang="zh-CN" sz="2200" dirty="0">
                <a:sym typeface="+mn-ea"/>
              </a:rPr>
              <a:t>.stop(true,true);</a:t>
            </a:r>
            <a:r>
              <a:rPr lang="zh-CN" altLang="en-US" sz="2200" dirty="0">
                <a:sym typeface="+mn-ea"/>
              </a:rPr>
              <a:t>这种方式来让动画直接到达末状态</a:t>
            </a:r>
            <a:endParaRPr lang="zh-CN" altLang="en-US" sz="2200" dirty="0"/>
          </a:p>
          <a:p>
            <a:pPr marL="0" indent="0" eaLnBrk="1" hangingPunct="1">
              <a:lnSpc>
                <a:spcPct val="150000"/>
              </a:lnSpc>
              <a:buClr>
                <a:srgbClr val="F50A64"/>
              </a:buClr>
              <a:buNone/>
            </a:pPr>
            <a:endParaRPr lang="zh-CN" altLang="en-US" sz="2200" dirty="0"/>
          </a:p>
          <a:p>
            <a:pPr marL="0" indent="0" eaLnBrk="1" hangingPunct="1">
              <a:lnSpc>
                <a:spcPct val="150000"/>
              </a:lnSpc>
              <a:buClr>
                <a:srgbClr val="F50A64"/>
              </a:buClr>
              <a:buNone/>
            </a:pPr>
            <a:r>
              <a:rPr lang="zh-CN" altLang="en-US" sz="2200" dirty="0">
                <a:sym typeface="+mn-ea"/>
              </a:rPr>
              <a:t>结合使用</a:t>
            </a:r>
            <a:r>
              <a:rPr lang="en-US" altLang="zh-CN" sz="2200" dirty="0">
                <a:sym typeface="+mn-ea"/>
              </a:rPr>
              <a:t>2</a:t>
            </a:r>
            <a:r>
              <a:rPr lang="zh-CN" altLang="en-US" sz="2200" dirty="0">
                <a:sym typeface="+mn-ea"/>
              </a:rPr>
              <a:t>个参数，</a:t>
            </a:r>
            <a:r>
              <a:rPr lang="en-US" altLang="zh-CN" sz="2200" dirty="0">
                <a:sym typeface="+mn-ea"/>
              </a:rPr>
              <a:t>.stop(true,true)</a:t>
            </a:r>
            <a:r>
              <a:rPr lang="zh-CN" altLang="en-US" sz="2200" dirty="0">
                <a:sym typeface="+mn-ea"/>
              </a:rPr>
              <a:t>即：停止当前动画并直接到达当前动画的末状态，并清空动画队列</a:t>
            </a:r>
            <a:endParaRPr lang="zh-CN" altLang="en-US" sz="2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9435" y="1175385"/>
            <a:ext cx="8115300" cy="1106805"/>
          </a:xfrm>
          <a:prstGeom prst="rect">
            <a:avLst/>
          </a:prstGeom>
          <a:noFill/>
        </p:spPr>
        <p:txBody>
          <a:bodyPr wrap="square" rtlCol="0" anchor="t">
            <a:spAutoFit/>
          </a:bodyPr>
          <a:lstStyle/>
          <a:p>
            <a:pPr marL="0" indent="0" eaLnBrk="1" hangingPunct="1">
              <a:lnSpc>
                <a:spcPct val="150000"/>
              </a:lnSpc>
              <a:buClr>
                <a:srgbClr val="F50A64"/>
              </a:buClr>
              <a:buFont typeface="Wingdings" panose="05000000000000000000" pitchFamily="2" charset="2"/>
              <a:buNone/>
            </a:pPr>
            <a:r>
              <a:rPr lang="en-US" altLang="zh-CN" sz="2200" dirty="0">
                <a:sym typeface="+mn-ea"/>
              </a:rPr>
              <a:t>stop()</a:t>
            </a:r>
            <a:r>
              <a:rPr lang="zh-CN" altLang="en-US" sz="2200" dirty="0">
                <a:sym typeface="+mn-ea"/>
              </a:rPr>
              <a:t>方法会结束当前正在进行的动画，并且立即执行队列中的下一个动画</a:t>
            </a:r>
            <a:endParaRPr lang="zh-CN" altLang="en-US" sz="2200"/>
          </a:p>
        </p:txBody>
      </p:sp>
      <p:pic>
        <p:nvPicPr>
          <p:cNvPr id="4" name="图片 3"/>
          <p:cNvPicPr>
            <a:picLocks noChangeAspect="1"/>
          </p:cNvPicPr>
          <p:nvPr/>
        </p:nvPicPr>
        <p:blipFill>
          <a:blip r:embed="rId2" cstate="print"/>
          <a:stretch>
            <a:fillRect/>
          </a:stretch>
        </p:blipFill>
        <p:spPr>
          <a:xfrm>
            <a:off x="667385" y="2411730"/>
            <a:ext cx="7899400" cy="30518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62230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ym typeface="+mn-ea"/>
              </a:rPr>
              <a:t>stop()</a:t>
            </a:r>
            <a:r>
              <a:rPr lang="zh-CN" altLang="en-US" sz="2200" dirty="0">
                <a:sym typeface="+mn-ea"/>
              </a:rPr>
              <a:t>运用</a:t>
            </a:r>
          </a:p>
          <a:p>
            <a:pPr marL="0" indent="0">
              <a:lnSpc>
                <a:spcPct val="150000"/>
              </a:lnSpc>
              <a:spcBef>
                <a:spcPts val="0"/>
              </a:spcBef>
              <a:buNone/>
            </a:pPr>
            <a:endParaRPr lang="zh-CN" altLang="en-US" sz="2200"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591185" y="1308735"/>
            <a:ext cx="7405370" cy="2019935"/>
          </a:xfrm>
          <a:prstGeom prst="rect">
            <a:avLst/>
          </a:prstGeom>
        </p:spPr>
      </p:pic>
      <p:sp>
        <p:nvSpPr>
          <p:cNvPr id="3" name="文本框 2"/>
          <p:cNvSpPr txBox="1"/>
          <p:nvPr/>
        </p:nvSpPr>
        <p:spPr>
          <a:xfrm>
            <a:off x="591185" y="3518535"/>
            <a:ext cx="7983220" cy="2630170"/>
          </a:xfrm>
          <a:prstGeom prst="rect">
            <a:avLst/>
          </a:prstGeom>
          <a:noFill/>
        </p:spPr>
        <p:txBody>
          <a:bodyPr wrap="square" rtlCol="0" anchor="t">
            <a:spAutoFit/>
          </a:bodyPr>
          <a:lstStyle/>
          <a:p>
            <a:pPr marL="0" indent="0" eaLnBrk="1" hangingPunct="1">
              <a:lnSpc>
                <a:spcPct val="150000"/>
              </a:lnSpc>
              <a:buClr>
                <a:srgbClr val="F50A64"/>
              </a:buClr>
              <a:buFont typeface="Wingdings" panose="05000000000000000000" pitchFamily="2" charset="2"/>
              <a:buNone/>
            </a:pPr>
            <a:r>
              <a:rPr lang="zh-CN" altLang="en-US" sz="2200" dirty="0">
                <a:sym typeface="+mn-ea"/>
              </a:rPr>
              <a:t>在为一个元素绑定</a:t>
            </a:r>
            <a:r>
              <a:rPr lang="en-US" altLang="zh-CN" sz="2200" dirty="0">
                <a:sym typeface="+mn-ea"/>
              </a:rPr>
              <a:t>hover</a:t>
            </a:r>
            <a:r>
              <a:rPr lang="zh-CN" altLang="en-US" sz="2200" dirty="0">
                <a:sym typeface="+mn-ea"/>
              </a:rPr>
              <a:t>事件之后，用户把光标移入元素时会触发动画效果，而当这个动画还没结束时，用户就将光标移出这个元素了，那么光标移除的动画效果就会被放到队列之中，等待光标移入动画结束后再执行。因此如果光标移入移出得过快就会导致动画效果与光标的动作不一致。</a:t>
            </a:r>
            <a:endParaRPr lang="zh-CN" altLang="en-US" sz="2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62230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ym typeface="+mn-ea"/>
            </a:endParaRPr>
          </a:p>
          <a:p>
            <a:pPr marL="0" indent="0">
              <a:lnSpc>
                <a:spcPct val="150000"/>
              </a:lnSpc>
              <a:spcBef>
                <a:spcPts val="0"/>
              </a:spcBef>
              <a:buNone/>
            </a:pPr>
            <a:r>
              <a:rPr lang="zh-CN" altLang="en-US" sz="2200" dirty="0">
                <a:sym typeface="+mn-ea"/>
              </a:rPr>
              <a:t>解决？</a:t>
            </a:r>
          </a:p>
          <a:p>
            <a:pPr marL="0" indent="0">
              <a:lnSpc>
                <a:spcPct val="150000"/>
              </a:lnSpc>
              <a:spcBef>
                <a:spcPts val="0"/>
              </a:spcBef>
              <a:buNone/>
            </a:pPr>
            <a:r>
              <a:rPr lang="zh-CN" altLang="en-US" sz="2200" dirty="0">
                <a:sym typeface="+mn-ea"/>
              </a:rPr>
              <a:t>       </a:t>
            </a:r>
            <a:r>
              <a:rPr lang="zh-CN" altLang="en-US" sz="2200" dirty="0">
                <a:solidFill>
                  <a:schemeClr val="tx1"/>
                </a:solidFill>
                <a:sym typeface="+mn-ea"/>
              </a:rPr>
              <a:t>此时只要在光标的移入、移出动画之前加入</a:t>
            </a:r>
            <a:r>
              <a:rPr lang="en-US" altLang="zh-CN" sz="2200" dirty="0">
                <a:solidFill>
                  <a:schemeClr val="tx1"/>
                </a:solidFill>
                <a:sym typeface="+mn-ea"/>
              </a:rPr>
              <a:t>stop()</a:t>
            </a:r>
            <a:r>
              <a:rPr lang="zh-CN" altLang="en-US" sz="2200" dirty="0">
                <a:solidFill>
                  <a:schemeClr val="tx1"/>
                </a:solidFill>
                <a:sym typeface="+mn-ea"/>
              </a:rPr>
              <a:t>方法，就能解决这个问题</a:t>
            </a: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rgbClr val="FF0000"/>
              </a:solidFill>
              <a:sym typeface="+mn-ea"/>
            </a:endParaRPr>
          </a:p>
        </p:txBody>
      </p:sp>
      <p:pic>
        <p:nvPicPr>
          <p:cNvPr id="4" name="图片 3"/>
          <p:cNvPicPr>
            <a:picLocks noChangeAspect="1"/>
          </p:cNvPicPr>
          <p:nvPr/>
        </p:nvPicPr>
        <p:blipFill>
          <a:blip r:embed="rId2" cstate="print"/>
          <a:stretch>
            <a:fillRect/>
          </a:stretch>
        </p:blipFill>
        <p:spPr>
          <a:xfrm>
            <a:off x="810260" y="3001596"/>
            <a:ext cx="6724015" cy="16846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62230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如果遇到组合动画</a:t>
            </a:r>
          </a:p>
          <a:p>
            <a:pPr marL="0" indent="0">
              <a:lnSpc>
                <a:spcPct val="150000"/>
              </a:lnSpc>
              <a:spcBef>
                <a:spcPts val="0"/>
              </a:spcBef>
              <a:buNone/>
            </a:pPr>
            <a:endParaRPr lang="zh-CN" altLang="en-US" sz="2200" dirty="0">
              <a:solidFill>
                <a:srgbClr val="FF0000"/>
              </a:solidFill>
              <a:sym typeface="+mn-ea"/>
            </a:endParaRPr>
          </a:p>
        </p:txBody>
      </p:sp>
      <p:pic>
        <p:nvPicPr>
          <p:cNvPr id="4" name="图片 3"/>
          <p:cNvPicPr>
            <a:picLocks noChangeAspect="1"/>
          </p:cNvPicPr>
          <p:nvPr/>
        </p:nvPicPr>
        <p:blipFill>
          <a:blip r:embed="rId2" cstate="print"/>
          <a:stretch>
            <a:fillRect/>
          </a:stretch>
        </p:blipFill>
        <p:spPr>
          <a:xfrm>
            <a:off x="906780" y="1299210"/>
            <a:ext cx="6656705" cy="2098040"/>
          </a:xfrm>
          <a:prstGeom prst="rect">
            <a:avLst/>
          </a:prstGeom>
        </p:spPr>
      </p:pic>
      <p:sp>
        <p:nvSpPr>
          <p:cNvPr id="5" name="文本框 4"/>
          <p:cNvSpPr txBox="1"/>
          <p:nvPr/>
        </p:nvSpPr>
        <p:spPr>
          <a:xfrm>
            <a:off x="465455" y="3511550"/>
            <a:ext cx="8395970" cy="2122805"/>
          </a:xfrm>
          <a:prstGeom prst="rect">
            <a:avLst/>
          </a:prstGeom>
          <a:noFill/>
        </p:spPr>
        <p:txBody>
          <a:bodyPr wrap="square" rtlCol="0" anchor="t">
            <a:spAutoFit/>
          </a:bodyPr>
          <a:lstStyle/>
          <a:p>
            <a:pPr defTabSz="914400">
              <a:lnSpc>
                <a:spcPct val="150000"/>
              </a:lnSpc>
              <a:buFont typeface="Arial" panose="020B0604020202020204" pitchFamily="34" charset="0"/>
              <a:buNone/>
            </a:pPr>
            <a:r>
              <a:rPr lang="zh-CN" altLang="en-US" sz="2200">
                <a:ea typeface="黑体" charset="-122"/>
                <a:sym typeface="+mn-ea"/>
              </a:rPr>
              <a:t>问题：如果动画正执行在第</a:t>
            </a:r>
            <a:r>
              <a:rPr lang="en-US" altLang="zh-CN" sz="2200">
                <a:ea typeface="黑体" charset="-122"/>
                <a:sym typeface="+mn-ea"/>
              </a:rPr>
              <a:t>1</a:t>
            </a:r>
            <a:r>
              <a:rPr lang="zh-CN" altLang="en-US" sz="2200">
                <a:ea typeface="黑体" charset="-122"/>
                <a:sym typeface="+mn-ea"/>
              </a:rPr>
              <a:t>阶段（改变</a:t>
            </a:r>
            <a:r>
              <a:rPr lang="en-US" altLang="zh-CN" sz="2200">
                <a:ea typeface="黑体" charset="-122"/>
                <a:sym typeface="+mn-ea"/>
              </a:rPr>
              <a:t>width</a:t>
            </a:r>
            <a:r>
              <a:rPr lang="zh-CN" altLang="en-US" sz="2200">
                <a:ea typeface="黑体" charset="-122"/>
                <a:sym typeface="+mn-ea"/>
              </a:rPr>
              <a:t>的阶段），则触发光标移出事件后，只会停止当前的动画，并继续执行第</a:t>
            </a:r>
            <a:r>
              <a:rPr lang="en-US" altLang="zh-CN" sz="2200">
                <a:ea typeface="黑体" charset="-122"/>
                <a:sym typeface="+mn-ea"/>
              </a:rPr>
              <a:t>2</a:t>
            </a:r>
            <a:r>
              <a:rPr lang="zh-CN" altLang="en-US" sz="2200">
                <a:ea typeface="黑体" charset="-122"/>
                <a:sym typeface="+mn-ea"/>
              </a:rPr>
              <a:t>阶段（改变</a:t>
            </a:r>
            <a:r>
              <a:rPr lang="en-US" altLang="zh-CN" sz="2200">
                <a:ea typeface="黑体" charset="-122"/>
                <a:sym typeface="+mn-ea"/>
              </a:rPr>
              <a:t>height</a:t>
            </a:r>
            <a:r>
              <a:rPr lang="zh-CN" altLang="en-US" sz="2200">
                <a:ea typeface="黑体" charset="-122"/>
                <a:sym typeface="+mn-ea"/>
              </a:rPr>
              <a:t>阶段）而光标移出事件中的动画要等这个动画结束后才会继续执行，这显然不是预期的结果</a:t>
            </a:r>
            <a:endParaRPr lang="zh-CN" altLang="en-US" sz="2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91948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解决？</a:t>
            </a:r>
          </a:p>
          <a:p>
            <a:pPr marL="0" indent="0">
              <a:lnSpc>
                <a:spcPct val="150000"/>
              </a:lnSpc>
              <a:spcBef>
                <a:spcPts val="0"/>
              </a:spcBef>
              <a:buNone/>
            </a:pPr>
            <a:r>
              <a:rPr lang="zh-CN" altLang="en-US" sz="2200" dirty="0">
                <a:sym typeface="+mn-ea"/>
              </a:rPr>
              <a:t>       </a:t>
            </a:r>
            <a:r>
              <a:rPr lang="zh-CN" altLang="en-US" sz="2200">
                <a:latin typeface="Arial" panose="020B0604020202020204" pitchFamily="34" charset="0"/>
                <a:ea typeface="黑体" charset="-122"/>
                <a:sym typeface="+mn-ea"/>
              </a:rPr>
              <a:t>这时</a:t>
            </a:r>
            <a:r>
              <a:rPr lang="en-US" altLang="zh-CN" sz="2200">
                <a:latin typeface="Arial" panose="020B0604020202020204" pitchFamily="34" charset="0"/>
                <a:ea typeface="黑体" charset="-122"/>
                <a:sym typeface="+mn-ea"/>
              </a:rPr>
              <a:t>stop()</a:t>
            </a:r>
            <a:r>
              <a:rPr lang="zh-CN" altLang="en-US" sz="2200">
                <a:latin typeface="Arial" panose="020B0604020202020204" pitchFamily="34" charset="0"/>
                <a:ea typeface="黑体" charset="-122"/>
                <a:sym typeface="+mn-ea"/>
              </a:rPr>
              <a:t>方法的第</a:t>
            </a:r>
            <a:r>
              <a:rPr lang="en-US" altLang="zh-CN" sz="2200">
                <a:latin typeface="Arial" panose="020B0604020202020204" pitchFamily="34" charset="0"/>
                <a:ea typeface="黑体" charset="-122"/>
                <a:sym typeface="+mn-ea"/>
              </a:rPr>
              <a:t>1</a:t>
            </a:r>
            <a:r>
              <a:rPr lang="zh-CN" altLang="en-US" sz="2200">
                <a:latin typeface="Arial" panose="020B0604020202020204" pitchFamily="34" charset="0"/>
                <a:ea typeface="黑体" charset="-122"/>
                <a:sym typeface="+mn-ea"/>
              </a:rPr>
              <a:t>个参数就能发挥作用了，设置</a:t>
            </a:r>
            <a:r>
              <a:rPr lang="en-US" altLang="zh-CN" sz="2200">
                <a:latin typeface="Arial" panose="020B0604020202020204" pitchFamily="34" charset="0"/>
                <a:ea typeface="黑体" charset="-122"/>
                <a:sym typeface="+mn-ea"/>
              </a:rPr>
              <a:t>stop(true);</a:t>
            </a:r>
            <a:r>
              <a:rPr lang="zh-CN" altLang="en-US" sz="2200">
                <a:latin typeface="Arial" panose="020B0604020202020204" pitchFamily="34" charset="0"/>
                <a:ea typeface="黑体" charset="-122"/>
                <a:sym typeface="+mn-ea"/>
              </a:rPr>
              <a:t>此时程序会把当前元素接下来尚未执行的动画队列都清空</a:t>
            </a:r>
            <a:endParaRPr lang="zh-CN" altLang="en-US" sz="2200">
              <a:latin typeface="Arial" panose="020B0604020202020204" pitchFamily="34" charset="0"/>
              <a:ea typeface="黑体" charset="-122"/>
            </a:endParaRPr>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686435" y="2868295"/>
            <a:ext cx="7771130" cy="26758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350" y="965835"/>
            <a:ext cx="7658100" cy="1568450"/>
          </a:xfrm>
          <a:prstGeom prst="rect">
            <a:avLst/>
          </a:prstGeom>
          <a:noFill/>
        </p:spPr>
        <p:txBody>
          <a:bodyPr wrap="square" rtlCol="0">
            <a:spAutoFit/>
          </a:bodyPr>
          <a:lstStyle/>
          <a:p>
            <a:pPr>
              <a:lnSpc>
                <a:spcPct val="200000"/>
              </a:lnSpc>
            </a:pPr>
            <a:r>
              <a:rPr lang="zh-CN" altLang="en-US" sz="2400"/>
              <a:t>课堂练习：</a:t>
            </a:r>
          </a:p>
          <a:p>
            <a:pPr>
              <a:lnSpc>
                <a:spcPct val="200000"/>
              </a:lnSpc>
            </a:pPr>
            <a:r>
              <a:rPr lang="zh-CN" altLang="en-US" sz="2400"/>
              <a:t>       </a:t>
            </a:r>
            <a:r>
              <a:rPr lang="zh-CN" altLang="en-US" sz="2200"/>
              <a:t>完成手风琴效果</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76885" y="833755"/>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7.</a:t>
            </a:r>
            <a:r>
              <a:rPr lang="zh-CN" altLang="en-US" sz="2200" dirty="0">
                <a:solidFill>
                  <a:schemeClr val="tx1"/>
                </a:solidFill>
                <a:sym typeface="+mn-ea"/>
              </a:rPr>
              <a:t>判断元素是否处于动画状态</a:t>
            </a:r>
          </a:p>
          <a:p>
            <a:pPr marL="0" indent="0">
              <a:lnSpc>
                <a:spcPct val="150000"/>
              </a:lnSpc>
              <a:spcBef>
                <a:spcPts val="0"/>
              </a:spcBef>
              <a:buNone/>
            </a:pPr>
            <a:r>
              <a:rPr lang="zh-CN" altLang="en-US" sz="2200" dirty="0">
                <a:solidFill>
                  <a:srgbClr val="FF0000"/>
                </a:solidFill>
                <a:sym typeface="+mn-ea"/>
              </a:rPr>
              <a:t>   问题：</a:t>
            </a:r>
            <a:r>
              <a:rPr lang="zh-CN" altLang="en-US" sz="2200" dirty="0">
                <a:sym typeface="+mn-ea"/>
              </a:rPr>
              <a:t>在使用</a:t>
            </a:r>
            <a:r>
              <a:rPr lang="en-US" altLang="zh-CN" sz="2200" dirty="0">
                <a:sym typeface="+mn-ea"/>
              </a:rPr>
              <a:t>animate()</a:t>
            </a:r>
            <a:r>
              <a:rPr lang="zh-CN" altLang="en-US" sz="2200" dirty="0">
                <a:sym typeface="+mn-ea"/>
              </a:rPr>
              <a:t>方法的时候，要避免动画积累而导致的动画与用户的行为不一致，当用户快速在某个元素上执行</a:t>
            </a:r>
            <a:r>
              <a:rPr lang="en-US" altLang="zh-CN" sz="2200" dirty="0">
                <a:sym typeface="+mn-ea"/>
              </a:rPr>
              <a:t>animate()</a:t>
            </a:r>
            <a:r>
              <a:rPr lang="zh-CN" altLang="en-US" sz="2200" dirty="0">
                <a:sym typeface="+mn-ea"/>
              </a:rPr>
              <a:t>动画时，就会出现动画积累</a:t>
            </a:r>
          </a:p>
          <a:p>
            <a:pPr marL="0" indent="0">
              <a:lnSpc>
                <a:spcPct val="150000"/>
              </a:lnSpc>
              <a:spcBef>
                <a:spcPts val="0"/>
              </a:spcBef>
              <a:buNone/>
            </a:pPr>
            <a:r>
              <a:rPr lang="zh-CN" altLang="en-US" sz="2200" dirty="0">
                <a:sym typeface="+mn-ea"/>
              </a:rPr>
              <a:t>   </a:t>
            </a:r>
            <a:r>
              <a:rPr lang="zh-CN" altLang="en-US" sz="2200" dirty="0">
                <a:solidFill>
                  <a:srgbClr val="FF0000"/>
                </a:solidFill>
                <a:sym typeface="+mn-ea"/>
              </a:rPr>
              <a:t>解决：</a:t>
            </a:r>
            <a:r>
              <a:rPr lang="zh-CN" altLang="en-US" sz="2200" dirty="0">
                <a:sym typeface="+mn-ea"/>
              </a:rPr>
              <a:t>判断元素是否处于动画状态，如果元素不处于动画状态，才会为元素添加新的动画，否则不添加</a:t>
            </a:r>
          </a:p>
          <a:p>
            <a:pPr marL="0" indent="0" algn="l">
              <a:lnSpc>
                <a:spcPct val="150000"/>
              </a:lnSpc>
              <a:buNone/>
            </a:pPr>
            <a:r>
              <a:rPr lang="en-US" altLang="zh-CN" sz="2200" dirty="0">
                <a:sym typeface="+mn-ea"/>
              </a:rPr>
              <a:t>if(! $('element').is</a:t>
            </a:r>
            <a:r>
              <a:rPr lang="en-US" altLang="zh-CN" sz="2200">
                <a:sym typeface="+mn-ea"/>
              </a:rPr>
              <a:t>(':</a:t>
            </a:r>
            <a:r>
              <a:rPr lang="en-US" altLang="zh-CN" sz="2200" smtClean="0">
                <a:sym typeface="+mn-ea"/>
              </a:rPr>
              <a:t>animated')){</a:t>
            </a:r>
            <a:endParaRPr lang="en-US" altLang="zh-CN" sz="2200" dirty="0"/>
          </a:p>
          <a:p>
            <a:pPr marL="0" indent="0" algn="l">
              <a:lnSpc>
                <a:spcPct val="150000"/>
              </a:lnSpc>
              <a:buNone/>
            </a:pPr>
            <a:r>
              <a:rPr lang="en-US" altLang="zh-CN" sz="2200" dirty="0">
                <a:sym typeface="+mn-ea"/>
              </a:rPr>
              <a:t>	//</a:t>
            </a:r>
            <a:r>
              <a:rPr lang="zh-CN" altLang="en-US" sz="2200" dirty="0">
                <a:sym typeface="+mn-ea"/>
              </a:rPr>
              <a:t>如果当前没有进行动画，则添加动画</a:t>
            </a:r>
            <a:endParaRPr lang="zh-CN" altLang="en-US" sz="2200" dirty="0"/>
          </a:p>
          <a:p>
            <a:pPr marL="0" indent="0" algn="l">
              <a:lnSpc>
                <a:spcPct val="150000"/>
              </a:lnSpc>
              <a:buNone/>
            </a:pPr>
            <a:r>
              <a:rPr lang="en-US" altLang="zh-CN" sz="2200" dirty="0">
                <a:sym typeface="+mn-ea"/>
              </a:rPr>
              <a:t>}</a:t>
            </a:r>
            <a:endParaRPr lang="en-US" altLang="zh-CN" sz="2200" dirty="0"/>
          </a:p>
          <a:p>
            <a:pPr marL="0" indent="0">
              <a:lnSpc>
                <a:spcPct val="150000"/>
              </a:lnSpc>
              <a:spcBef>
                <a:spcPts val="0"/>
              </a:spcBef>
              <a:buNone/>
            </a:pPr>
            <a:endParaRPr lang="zh-CN" altLang="en-US" sz="2200" dirty="0"/>
          </a:p>
          <a:p>
            <a:pPr marL="0" indent="0">
              <a:lnSpc>
                <a:spcPct val="150000"/>
              </a:lnSpc>
              <a:spcBef>
                <a:spcPts val="0"/>
              </a:spcBef>
              <a:buNone/>
            </a:pPr>
            <a:endParaRPr lang="zh-CN" altLang="en-US" sz="2200" dirty="0"/>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76885" y="833755"/>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8.</a:t>
            </a:r>
            <a:r>
              <a:rPr lang="zh-CN" altLang="en-US" sz="2200" dirty="0">
                <a:sym typeface="+mn-ea"/>
              </a:rPr>
              <a:t>延迟动画</a:t>
            </a:r>
            <a:endParaRPr lang="zh-CN" altLang="en-US" sz="2200" dirty="0">
              <a:solidFill>
                <a:schemeClr val="tx1"/>
              </a:solidFill>
              <a:sym typeface="+mn-ea"/>
            </a:endParaRPr>
          </a:p>
          <a:p>
            <a:pPr marL="0" indent="0">
              <a:lnSpc>
                <a:spcPct val="150000"/>
              </a:lnSpc>
              <a:spcBef>
                <a:spcPts val="0"/>
              </a:spcBef>
              <a:buNone/>
            </a:pPr>
            <a:r>
              <a:rPr lang="zh-CN" altLang="en-US" sz="2200" dirty="0">
                <a:solidFill>
                  <a:srgbClr val="FF0000"/>
                </a:solidFill>
                <a:sym typeface="+mn-ea"/>
              </a:rPr>
              <a:t>  </a:t>
            </a:r>
            <a:r>
              <a:rPr lang="zh-CN" altLang="en-US" sz="2200" dirty="0">
                <a:solidFill>
                  <a:schemeClr val="tx1"/>
                </a:solidFill>
                <a:sym typeface="+mn-ea"/>
              </a:rPr>
              <a:t> </a:t>
            </a:r>
            <a:r>
              <a:rPr lang="en-US" altLang="zh-CN" sz="2200" dirty="0">
                <a:solidFill>
                  <a:schemeClr val="tx1"/>
                </a:solidFill>
                <a:sym typeface="+mn-ea"/>
              </a:rPr>
              <a:t>delay()</a:t>
            </a:r>
            <a:r>
              <a:rPr lang="zh-CN" altLang="en-US" sz="2200" dirty="0">
                <a:solidFill>
                  <a:schemeClr val="tx1"/>
                </a:solidFill>
                <a:sym typeface="+mn-ea"/>
              </a:rPr>
              <a:t>方法</a:t>
            </a:r>
          </a:p>
          <a:p>
            <a:pPr marL="0" indent="0">
              <a:lnSpc>
                <a:spcPct val="150000"/>
              </a:lnSpc>
              <a:spcBef>
                <a:spcPts val="0"/>
              </a:spcBef>
              <a:buNone/>
            </a:pPr>
            <a:r>
              <a:rPr lang="zh-CN" altLang="en-US" sz="2200" dirty="0"/>
              <a:t>例如：</a:t>
            </a:r>
            <a:r>
              <a:rPr lang="zh-CN" altLang="en-US" sz="2200" dirty="0">
                <a:sym typeface="+mn-ea"/>
              </a:rPr>
              <a:t>单击</a:t>
            </a:r>
            <a:r>
              <a:rPr lang="en-US" altLang="zh-CN" sz="2200" dirty="0">
                <a:sym typeface="+mn-ea"/>
              </a:rPr>
              <a:t>div</a:t>
            </a:r>
            <a:r>
              <a:rPr lang="zh-CN" altLang="en-US" sz="2200" dirty="0">
                <a:sym typeface="+mn-ea"/>
              </a:rPr>
              <a:t>元素后，让它向右移动的同时增大它的高度，并将它的不透明度从</a:t>
            </a:r>
            <a:r>
              <a:rPr lang="en-US" altLang="zh-CN" sz="2200" dirty="0">
                <a:sym typeface="+mn-ea"/>
              </a:rPr>
              <a:t>50%</a:t>
            </a:r>
            <a:r>
              <a:rPr lang="zh-CN" altLang="en-US" sz="2200" dirty="0">
                <a:sym typeface="+mn-ea"/>
              </a:rPr>
              <a:t>变换到</a:t>
            </a:r>
            <a:r>
              <a:rPr lang="en-US" altLang="zh-CN" sz="2200" dirty="0">
                <a:sym typeface="+mn-ea"/>
              </a:rPr>
              <a:t>100%</a:t>
            </a:r>
            <a:r>
              <a:rPr lang="zh-CN" altLang="en-US" sz="2200" dirty="0">
                <a:sym typeface="+mn-ea"/>
              </a:rPr>
              <a:t>，然后再让它从上到下移动，同时它的宽度变大，当完成这些效果后间隔</a:t>
            </a:r>
            <a:r>
              <a:rPr lang="en-US" altLang="zh-CN" sz="2200" dirty="0">
                <a:sym typeface="+mn-ea"/>
              </a:rPr>
              <a:t>2s</a:t>
            </a:r>
            <a:r>
              <a:rPr lang="zh-CN" altLang="en-US" sz="2200" dirty="0">
                <a:sym typeface="+mn-ea"/>
              </a:rPr>
              <a:t>，让它以淡出的方式隐藏</a:t>
            </a:r>
            <a:endParaRPr lang="zh-CN" altLang="en-US" sz="2200" dirty="0"/>
          </a:p>
          <a:p>
            <a:pPr marL="0" indent="0">
              <a:lnSpc>
                <a:spcPct val="150000"/>
              </a:lnSpc>
              <a:spcBef>
                <a:spcPts val="0"/>
              </a:spcBef>
              <a:buNone/>
            </a:pPr>
            <a:endParaRPr lang="zh-CN" altLang="en-US" sz="2200" dirty="0"/>
          </a:p>
          <a:p>
            <a:pPr marL="0" indent="0">
              <a:lnSpc>
                <a:spcPct val="150000"/>
              </a:lnSpc>
              <a:spcBef>
                <a:spcPts val="0"/>
              </a:spcBef>
              <a:buNone/>
            </a:pPr>
            <a:endParaRPr lang="zh-CN" altLang="en-US" sz="2200" dirty="0">
              <a:solidFill>
                <a:schemeClr val="tx1"/>
              </a:solidFill>
              <a:sym typeface="+mn-ea"/>
            </a:endParaRPr>
          </a:p>
        </p:txBody>
      </p:sp>
      <p:pic>
        <p:nvPicPr>
          <p:cNvPr id="2" name="图片 1"/>
          <p:cNvPicPr>
            <a:picLocks noChangeAspect="1"/>
          </p:cNvPicPr>
          <p:nvPr/>
        </p:nvPicPr>
        <p:blipFill>
          <a:blip r:embed="rId2" cstate="print"/>
          <a:stretch>
            <a:fillRect/>
          </a:stretch>
        </p:blipFill>
        <p:spPr>
          <a:xfrm>
            <a:off x="664845" y="3729990"/>
            <a:ext cx="7814945" cy="17119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25450" y="1022350"/>
            <a:ext cx="8293100" cy="40589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b="1" dirty="0" smtClean="0">
                <a:latin typeface="宋体" panose="02010600030101010101" pitchFamily="2" charset="-122"/>
                <a:ea typeface="宋体" panose="02010600030101010101" pitchFamily="2" charset="-122"/>
                <a:cs typeface="微软雅黑" panose="020B0503020204020204" charset="-122"/>
                <a:sym typeface="+mn-ea"/>
              </a:rPr>
              <a:t>自定义动画</a:t>
            </a:r>
          </a:p>
          <a:p>
            <a:pPr marL="0" indent="0">
              <a:lnSpc>
                <a:spcPct val="150000"/>
              </a:lnSpc>
              <a:spcBef>
                <a:spcPts val="0"/>
              </a:spcBef>
              <a:buNone/>
            </a:pPr>
            <a:r>
              <a:rPr lang="en-US" altLang="zh-CN" sz="2200" dirty="0">
                <a:sym typeface="+mn-ea"/>
              </a:rPr>
              <a:t>    animate()</a:t>
            </a:r>
            <a:r>
              <a:rPr lang="zh-CN" altLang="en-US" sz="2200" dirty="0">
                <a:sym typeface="+mn-ea"/>
              </a:rPr>
              <a:t>方法</a:t>
            </a:r>
          </a:p>
          <a:p>
            <a:pPr marL="0" indent="0">
              <a:lnSpc>
                <a:spcPct val="150000"/>
              </a:lnSpc>
              <a:spcBef>
                <a:spcPts val="0"/>
              </a:spcBef>
              <a:buNone/>
            </a:pPr>
            <a:r>
              <a:rPr lang="zh-CN" altLang="en-US" sz="2200" dirty="0">
                <a:solidFill>
                  <a:srgbClr val="FF0000"/>
                </a:solidFill>
                <a:sym typeface="+mn-ea"/>
              </a:rPr>
              <a:t>    </a:t>
            </a:r>
            <a:r>
              <a:rPr lang="zh-CN" altLang="en-US" sz="2200" dirty="0">
                <a:solidFill>
                  <a:schemeClr val="tx1"/>
                </a:solidFill>
                <a:sym typeface="+mn-ea"/>
              </a:rPr>
              <a:t>参数介绍：</a:t>
            </a:r>
            <a:r>
              <a:rPr lang="en-US" altLang="zh-CN" sz="2200" dirty="0">
                <a:sym typeface="+mn-ea"/>
              </a:rPr>
              <a:t>animate(params,speed,callback);</a:t>
            </a:r>
          </a:p>
          <a:p>
            <a:pPr marL="0" indent="0" eaLnBrk="1" hangingPunct="1">
              <a:lnSpc>
                <a:spcPct val="150000"/>
              </a:lnSpc>
              <a:buClr>
                <a:srgbClr val="F50A64"/>
              </a:buClr>
              <a:buNone/>
            </a:pPr>
            <a:r>
              <a:rPr lang="zh-CN" altLang="en-US" sz="2200" dirty="0">
                <a:solidFill>
                  <a:schemeClr val="tx1"/>
                </a:solidFill>
                <a:sym typeface="+mn-ea"/>
              </a:rPr>
              <a:t>           </a:t>
            </a:r>
            <a:r>
              <a:rPr lang="zh-CN" altLang="en-US" sz="2200" dirty="0">
                <a:sym typeface="+mn-ea"/>
              </a:rPr>
              <a:t>（</a:t>
            </a:r>
            <a:r>
              <a:rPr lang="en-US" altLang="zh-CN" sz="2200" dirty="0">
                <a:sym typeface="+mn-ea"/>
              </a:rPr>
              <a:t>1</a:t>
            </a:r>
            <a:r>
              <a:rPr lang="zh-CN" altLang="en-US" sz="2200" dirty="0">
                <a:sym typeface="+mn-ea"/>
              </a:rPr>
              <a:t>）参数</a:t>
            </a:r>
            <a:r>
              <a:rPr lang="en-US" altLang="zh-CN" sz="2200" dirty="0">
                <a:sym typeface="+mn-ea"/>
              </a:rPr>
              <a:t>1</a:t>
            </a:r>
            <a:r>
              <a:rPr lang="zh-CN" altLang="en-US" sz="2200" dirty="0">
                <a:sym typeface="+mn-ea"/>
              </a:rPr>
              <a:t>：一个包含样式属性及属性值</a:t>
            </a:r>
            <a:endParaRPr lang="en-US" altLang="zh-CN" sz="2200" dirty="0"/>
          </a:p>
          <a:p>
            <a:pPr marL="0" indent="0" eaLnBrk="1" hangingPunct="1">
              <a:lnSpc>
                <a:spcPct val="150000"/>
              </a:lnSpc>
              <a:buClr>
                <a:srgbClr val="F50A64"/>
              </a:buClr>
              <a:buNone/>
            </a:pPr>
            <a:r>
              <a:rPr lang="zh-CN" altLang="en-US" sz="2200" dirty="0">
                <a:sym typeface="+mn-ea"/>
              </a:rPr>
              <a:t>                    比如：</a:t>
            </a:r>
            <a:r>
              <a:rPr lang="en-US" altLang="zh-CN" sz="2200" dirty="0">
                <a:sym typeface="+mn-ea"/>
              </a:rPr>
              <a:t>{width:”200px”,height:”200px”,………}</a:t>
            </a:r>
            <a:endParaRPr lang="en-US" altLang="zh-CN" sz="2200" dirty="0"/>
          </a:p>
          <a:p>
            <a:pPr marL="0" indent="0" eaLnBrk="1" hangingPunct="1">
              <a:lnSpc>
                <a:spcPct val="150000"/>
              </a:lnSpc>
              <a:buClr>
                <a:srgbClr val="F50A64"/>
              </a:buClr>
              <a:buNone/>
            </a:pPr>
            <a:r>
              <a:rPr lang="zh-CN" altLang="en-US" sz="2200" dirty="0">
                <a:sym typeface="+mn-ea"/>
              </a:rPr>
              <a:t>            （</a:t>
            </a:r>
            <a:r>
              <a:rPr lang="en-US" altLang="zh-CN" sz="2200" dirty="0">
                <a:sym typeface="+mn-ea"/>
              </a:rPr>
              <a:t>2</a:t>
            </a:r>
            <a:r>
              <a:rPr lang="zh-CN" altLang="en-US" sz="2200" dirty="0">
                <a:sym typeface="+mn-ea"/>
              </a:rPr>
              <a:t>）参数</a:t>
            </a:r>
            <a:r>
              <a:rPr lang="en-US" altLang="zh-CN" sz="2200" dirty="0">
                <a:sym typeface="+mn-ea"/>
              </a:rPr>
              <a:t>2</a:t>
            </a:r>
            <a:r>
              <a:rPr lang="zh-CN" altLang="en-US" sz="2200" dirty="0">
                <a:sym typeface="+mn-ea"/>
              </a:rPr>
              <a:t>：速度参数（可选）</a:t>
            </a:r>
            <a:endParaRPr lang="en-US" altLang="zh-CN" sz="2200" dirty="0"/>
          </a:p>
          <a:p>
            <a:pPr marL="0" indent="0" eaLnBrk="1" hangingPunct="1">
              <a:lnSpc>
                <a:spcPct val="150000"/>
              </a:lnSpc>
              <a:buClr>
                <a:srgbClr val="F50A64"/>
              </a:buClr>
              <a:buNone/>
            </a:pPr>
            <a:r>
              <a:rPr lang="zh-CN" altLang="en-US" sz="2200" dirty="0">
                <a:sym typeface="+mn-ea"/>
              </a:rPr>
              <a:t>            （</a:t>
            </a:r>
            <a:r>
              <a:rPr lang="en-US" altLang="zh-CN" sz="2200" dirty="0">
                <a:sym typeface="+mn-ea"/>
              </a:rPr>
              <a:t>3</a:t>
            </a:r>
            <a:r>
              <a:rPr lang="zh-CN" altLang="en-US" sz="2200" dirty="0">
                <a:sym typeface="+mn-ea"/>
              </a:rPr>
              <a:t>）参数</a:t>
            </a:r>
            <a:r>
              <a:rPr lang="en-US" altLang="zh-CN" sz="2200" dirty="0">
                <a:sym typeface="+mn-ea"/>
              </a:rPr>
              <a:t>3</a:t>
            </a:r>
            <a:r>
              <a:rPr lang="zh-CN" altLang="en-US" sz="2200" dirty="0">
                <a:sym typeface="+mn-ea"/>
              </a:rPr>
              <a:t>：在动画完成时执行的函数（可选）</a:t>
            </a: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2595" y="1005840"/>
            <a:ext cx="8247380" cy="45154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1.</a:t>
            </a:r>
            <a:r>
              <a:rPr lang="zh-CN" altLang="en-US" sz="2200" dirty="0">
                <a:solidFill>
                  <a:schemeClr val="tx1"/>
                </a:solidFill>
                <a:sym typeface="+mn-ea"/>
              </a:rPr>
              <a:t>自定义简单动画</a:t>
            </a:r>
          </a:p>
          <a:p>
            <a:pPr marL="0" indent="0">
              <a:lnSpc>
                <a:spcPct val="150000"/>
              </a:lnSpc>
              <a:spcBef>
                <a:spcPts val="0"/>
              </a:spcBef>
              <a:buNone/>
            </a:pPr>
            <a:r>
              <a:rPr lang="zh-CN" altLang="en-US" sz="2200" dirty="0">
                <a:sym typeface="+mn-ea"/>
              </a:rPr>
              <a:t>          例如：一个</a:t>
            </a:r>
            <a:r>
              <a:rPr lang="en-US" altLang="zh-CN" sz="2200" dirty="0">
                <a:sym typeface="+mn-ea"/>
              </a:rPr>
              <a:t>DIV</a:t>
            </a:r>
            <a:r>
              <a:rPr lang="zh-CN" altLang="en-US" sz="2200" dirty="0">
                <a:sym typeface="+mn-ea"/>
              </a:rPr>
              <a:t>，单击后它后，能够在页面上横向飘动</a:t>
            </a:r>
            <a:endParaRPr lang="en-US" altLang="zh-CN" sz="2200" dirty="0"/>
          </a:p>
          <a:p>
            <a:pPr marL="0" indent="0" algn="l">
              <a:lnSpc>
                <a:spcPct val="150000"/>
              </a:lnSpc>
              <a:buNone/>
            </a:pPr>
            <a:r>
              <a:rPr lang="zh-CN" altLang="en-US" sz="2200" dirty="0">
                <a:sym typeface="+mn-ea"/>
              </a:rPr>
              <a:t>分析：为了使这个元素动起来，修改元素的</a:t>
            </a:r>
            <a:r>
              <a:rPr lang="en-US" altLang="zh-CN" sz="2200" dirty="0">
                <a:sym typeface="+mn-ea"/>
              </a:rPr>
              <a:t>left</a:t>
            </a:r>
            <a:r>
              <a:rPr lang="zh-CN" altLang="en-US" sz="2200" dirty="0">
                <a:sym typeface="+mn-ea"/>
              </a:rPr>
              <a:t>样式属性</a:t>
            </a:r>
            <a:endParaRPr lang="en-US" altLang="zh-CN" sz="2200" dirty="0"/>
          </a:p>
          <a:p>
            <a:pPr marL="0" indent="0" algn="l">
              <a:lnSpc>
                <a:spcPct val="150000"/>
              </a:lnSpc>
              <a:buNone/>
            </a:pPr>
            <a:r>
              <a:rPr lang="zh-CN" altLang="en-US" sz="2200" dirty="0">
                <a:solidFill>
                  <a:srgbClr val="FF0000"/>
                </a:solidFill>
                <a:sym typeface="+mn-ea"/>
              </a:rPr>
              <a:t>注意：为了使用</a:t>
            </a:r>
            <a:r>
              <a:rPr lang="en-US" altLang="zh-CN" sz="2200" dirty="0">
                <a:solidFill>
                  <a:srgbClr val="FF0000"/>
                </a:solidFill>
                <a:sym typeface="+mn-ea"/>
              </a:rPr>
              <a:t>.animate()</a:t>
            </a:r>
            <a:r>
              <a:rPr lang="zh-CN" altLang="en-US" sz="2200" dirty="0">
                <a:solidFill>
                  <a:srgbClr val="FF0000"/>
                </a:solidFill>
                <a:sym typeface="+mn-ea"/>
              </a:rPr>
              <a:t>方法能够影响元素</a:t>
            </a:r>
            <a:r>
              <a:rPr lang="en-US" altLang="zh-CN" sz="2200" dirty="0">
                <a:solidFill>
                  <a:srgbClr val="FF0000"/>
                </a:solidFill>
                <a:sym typeface="+mn-ea"/>
              </a:rPr>
              <a:t>top/left/bottom/right</a:t>
            </a:r>
            <a:r>
              <a:rPr lang="zh-CN" altLang="en-US" sz="2200" dirty="0">
                <a:solidFill>
                  <a:srgbClr val="FF0000"/>
                </a:solidFill>
                <a:sym typeface="+mn-ea"/>
              </a:rPr>
              <a:t>值，必须要使元素脱离文档流设置绝对定位</a:t>
            </a:r>
          </a:p>
          <a:p>
            <a:pPr marL="0" indent="0" algn="l">
              <a:lnSpc>
                <a:spcPct val="150000"/>
              </a:lnSpc>
              <a:buNone/>
            </a:pPr>
            <a:endParaRPr lang="zh-CN" altLang="en-US" sz="2200"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1160145" y="3934460"/>
            <a:ext cx="6548755" cy="15868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2595" y="565150"/>
            <a:ext cx="8258810" cy="54870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b="1" dirty="0" smtClean="0">
              <a:latin typeface="宋体" panose="02010600030101010101" pitchFamily="2" charset="-122"/>
              <a:ea typeface="宋体" panose="02010600030101010101" pitchFamily="2" charset="-122"/>
              <a:cs typeface="微软雅黑" panose="020B0503020204020204" charset="-122"/>
              <a:sym typeface="+mn-ea"/>
            </a:endParaRPr>
          </a:p>
          <a:p>
            <a:pPr marL="0" indent="0">
              <a:lnSpc>
                <a:spcPct val="150000"/>
              </a:lnSpc>
              <a:spcBef>
                <a:spcPts val="0"/>
              </a:spcBef>
              <a:buNone/>
            </a:pPr>
            <a:r>
              <a:rPr lang="en-US" altLang="zh-CN" sz="2200" dirty="0">
                <a:solidFill>
                  <a:schemeClr val="tx1"/>
                </a:solidFill>
                <a:sym typeface="+mn-ea"/>
              </a:rPr>
              <a:t>2.</a:t>
            </a:r>
            <a:r>
              <a:rPr lang="zh-CN" altLang="en-US" sz="2200" dirty="0">
                <a:solidFill>
                  <a:schemeClr val="tx1"/>
                </a:solidFill>
                <a:sym typeface="+mn-ea"/>
              </a:rPr>
              <a:t>累加、累减动画</a:t>
            </a:r>
          </a:p>
          <a:p>
            <a:pPr marL="0" indent="0">
              <a:lnSpc>
                <a:spcPct val="150000"/>
              </a:lnSpc>
              <a:spcBef>
                <a:spcPts val="0"/>
              </a:spcBef>
              <a:buNone/>
            </a:pPr>
            <a:r>
              <a:rPr lang="zh-CN" altLang="en-US" sz="2200" dirty="0">
                <a:sym typeface="+mn-ea"/>
              </a:rPr>
              <a:t>          </a:t>
            </a:r>
            <a:endParaRPr lang="zh-CN" altLang="en-US" sz="2200" dirty="0">
              <a:solidFill>
                <a:srgbClr val="FF0000"/>
              </a:solidFill>
              <a:sym typeface="+mn-ea"/>
            </a:endParaRPr>
          </a:p>
        </p:txBody>
      </p:sp>
      <p:pic>
        <p:nvPicPr>
          <p:cNvPr id="3" name="图片 2"/>
          <p:cNvPicPr>
            <a:picLocks noChangeAspect="1"/>
          </p:cNvPicPr>
          <p:nvPr/>
        </p:nvPicPr>
        <p:blipFill>
          <a:blip r:embed="rId2" cstate="print"/>
          <a:stretch>
            <a:fillRect/>
          </a:stretch>
        </p:blipFill>
        <p:spPr>
          <a:xfrm>
            <a:off x="1228090" y="1762125"/>
            <a:ext cx="5739130" cy="1344930"/>
          </a:xfrm>
          <a:prstGeom prst="rect">
            <a:avLst/>
          </a:prstGeom>
        </p:spPr>
      </p:pic>
      <p:sp>
        <p:nvSpPr>
          <p:cNvPr id="7" name="文本框 6"/>
          <p:cNvSpPr txBox="1"/>
          <p:nvPr/>
        </p:nvSpPr>
        <p:spPr>
          <a:xfrm>
            <a:off x="891540" y="3388995"/>
            <a:ext cx="7496810" cy="922020"/>
          </a:xfrm>
          <a:prstGeom prst="rect">
            <a:avLst/>
          </a:prstGeom>
          <a:noFill/>
        </p:spPr>
        <p:txBody>
          <a:bodyPr wrap="square" rtlCol="0">
            <a:spAutoFit/>
          </a:bodyPr>
          <a:lstStyle/>
          <a:p>
            <a:r>
              <a:rPr lang="zh-CN" altLang="en-US"/>
              <a:t>说明：</a:t>
            </a:r>
            <a:r>
              <a:rPr lang="zh-CN" altLang="en-US" dirty="0">
                <a:sym typeface="+mn-ea"/>
              </a:rPr>
              <a:t>如果在</a:t>
            </a:r>
            <a:r>
              <a:rPr lang="en-US" altLang="zh-CN" dirty="0">
                <a:sym typeface="+mn-ea"/>
              </a:rPr>
              <a:t>100px</a:t>
            </a:r>
            <a:r>
              <a:rPr lang="zh-CN" altLang="en-US" dirty="0">
                <a:sym typeface="+mn-ea"/>
              </a:rPr>
              <a:t>之前加上“</a:t>
            </a:r>
            <a:r>
              <a:rPr lang="en-US" altLang="zh-CN" dirty="0">
                <a:sym typeface="+mn-ea"/>
              </a:rPr>
              <a:t>+=</a:t>
            </a:r>
            <a:r>
              <a:rPr lang="zh-CN" altLang="en-US" dirty="0">
                <a:sym typeface="+mn-ea"/>
              </a:rPr>
              <a:t>”或“</a:t>
            </a:r>
            <a:r>
              <a:rPr lang="en-US" altLang="zh-CN" dirty="0">
                <a:sym typeface="+mn-ea"/>
              </a:rPr>
              <a:t>-=</a:t>
            </a:r>
            <a:r>
              <a:rPr lang="zh-CN" altLang="en-US" dirty="0">
                <a:sym typeface="+mn-ea"/>
              </a:rPr>
              <a:t>”符号即表示在当前宽度累加或者累减</a:t>
            </a:r>
            <a:endParaRPr lang="zh-CN" altLang="en-US" dirty="0"/>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2595" y="565150"/>
            <a:ext cx="8258810" cy="54870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3.</a:t>
            </a:r>
            <a:r>
              <a:rPr lang="zh-CN" altLang="en-US" sz="2200" dirty="0">
                <a:solidFill>
                  <a:schemeClr val="tx1"/>
                </a:solidFill>
                <a:sym typeface="+mn-ea"/>
              </a:rPr>
              <a:t>多重动画</a:t>
            </a:r>
          </a:p>
          <a:p>
            <a:pPr marL="0" indent="0">
              <a:lnSpc>
                <a:spcPct val="150000"/>
              </a:lnSpc>
              <a:spcBef>
                <a:spcPts val="0"/>
              </a:spcBef>
              <a:buNone/>
            </a:pPr>
            <a:r>
              <a:rPr lang="zh-CN" altLang="en-US" sz="2200" dirty="0">
                <a:sym typeface="+mn-ea"/>
              </a:rPr>
              <a:t>（</a:t>
            </a:r>
            <a:r>
              <a:rPr lang="en-US" altLang="zh-CN" sz="2200" dirty="0">
                <a:sym typeface="+mn-ea"/>
              </a:rPr>
              <a:t>1</a:t>
            </a:r>
            <a:r>
              <a:rPr lang="zh-CN" altLang="en-US" sz="2200" dirty="0">
                <a:sym typeface="+mn-ea"/>
              </a:rPr>
              <a:t>）同时执行多个动画   </a:t>
            </a:r>
          </a:p>
          <a:p>
            <a:pPr marL="0" indent="0">
              <a:lnSpc>
                <a:spcPct val="150000"/>
              </a:lnSpc>
              <a:spcBef>
                <a:spcPts val="0"/>
              </a:spcBef>
              <a:buNone/>
            </a:pPr>
            <a:r>
              <a:rPr lang="zh-CN" altLang="en-US" sz="2200" dirty="0">
                <a:sym typeface="+mn-ea"/>
              </a:rPr>
              <a:t>         例如：在</a:t>
            </a:r>
            <a:r>
              <a:rPr lang="en-US" altLang="zh-CN" sz="2200" dirty="0">
                <a:sym typeface="+mn-ea"/>
              </a:rPr>
              <a:t>div</a:t>
            </a:r>
            <a:r>
              <a:rPr lang="zh-CN" altLang="en-US" sz="2200" dirty="0">
                <a:sym typeface="+mn-ea"/>
              </a:rPr>
              <a:t>元素增大宽度的同时，放大元素的高度 </a:t>
            </a:r>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ym typeface="+mn-ea"/>
            </a:endParaRPr>
          </a:p>
          <a:p>
            <a:pPr marL="0" indent="0">
              <a:lnSpc>
                <a:spcPct val="150000"/>
              </a:lnSpc>
              <a:spcBef>
                <a:spcPts val="0"/>
              </a:spcBef>
              <a:buNone/>
            </a:pPr>
            <a:r>
              <a:rPr lang="zh-CN" altLang="en-US" sz="2200" dirty="0">
                <a:sym typeface="+mn-ea"/>
              </a:rPr>
              <a:t> （</a:t>
            </a:r>
            <a:r>
              <a:rPr lang="en-US" altLang="zh-CN" sz="2200" dirty="0">
                <a:sym typeface="+mn-ea"/>
              </a:rPr>
              <a:t>2</a:t>
            </a:r>
            <a:r>
              <a:rPr lang="zh-CN" altLang="en-US" sz="2200" dirty="0">
                <a:sym typeface="+mn-ea"/>
              </a:rPr>
              <a:t>）顺序执行多个动画   </a:t>
            </a:r>
          </a:p>
          <a:p>
            <a:pPr marL="0" indent="0">
              <a:lnSpc>
                <a:spcPct val="150000"/>
              </a:lnSpc>
              <a:spcBef>
                <a:spcPts val="0"/>
              </a:spcBef>
              <a:buNone/>
            </a:pPr>
            <a:r>
              <a:rPr lang="zh-CN" altLang="en-US" sz="2200" dirty="0">
                <a:solidFill>
                  <a:srgbClr val="FF0000"/>
                </a:solidFill>
                <a:sym typeface="+mn-ea"/>
              </a:rPr>
              <a:t>          </a:t>
            </a:r>
            <a:r>
              <a:rPr lang="zh-CN" altLang="en-US" sz="2200" dirty="0">
                <a:sym typeface="+mn-ea"/>
              </a:rPr>
              <a:t>例如：先增大</a:t>
            </a:r>
            <a:r>
              <a:rPr lang="en-US" altLang="zh-CN" sz="2200" dirty="0">
                <a:sym typeface="+mn-ea"/>
              </a:rPr>
              <a:t>div</a:t>
            </a:r>
            <a:r>
              <a:rPr lang="zh-CN" altLang="en-US" sz="2200" dirty="0">
                <a:sym typeface="+mn-ea"/>
              </a:rPr>
              <a:t>的宽度和高度，在让</a:t>
            </a:r>
            <a:r>
              <a:rPr lang="en-US" altLang="zh-CN" sz="2200" dirty="0">
                <a:sym typeface="+mn-ea"/>
              </a:rPr>
              <a:t>div</a:t>
            </a:r>
            <a:r>
              <a:rPr lang="zh-CN" altLang="en-US" sz="2200" dirty="0">
                <a:sym typeface="+mn-ea"/>
              </a:rPr>
              <a:t>向右移动，只需把代码拆开，然后按照顺序写就可以了</a:t>
            </a:r>
            <a:endParaRPr lang="en-US" altLang="zh-CN" sz="2200" dirty="0"/>
          </a:p>
          <a:p>
            <a:pPr marL="0" indent="0">
              <a:lnSpc>
                <a:spcPct val="150000"/>
              </a:lnSpc>
              <a:spcBef>
                <a:spcPts val="0"/>
              </a:spcBef>
              <a:buNone/>
            </a:pPr>
            <a:endParaRPr lang="zh-CN" altLang="en-US" sz="2200" dirty="0">
              <a:solidFill>
                <a:srgbClr val="FF0000"/>
              </a:solidFill>
              <a:sym typeface="+mn-ea"/>
            </a:endParaRPr>
          </a:p>
        </p:txBody>
      </p:sp>
      <p:pic>
        <p:nvPicPr>
          <p:cNvPr id="4" name="图片 3"/>
          <p:cNvPicPr>
            <a:picLocks noChangeAspect="1"/>
          </p:cNvPicPr>
          <p:nvPr/>
        </p:nvPicPr>
        <p:blipFill>
          <a:blip r:embed="rId2" cstate="print"/>
          <a:stretch>
            <a:fillRect/>
          </a:stretch>
        </p:blipFill>
        <p:spPr>
          <a:xfrm>
            <a:off x="1334135" y="2211705"/>
            <a:ext cx="5788025" cy="1003935"/>
          </a:xfrm>
          <a:prstGeom prst="rect">
            <a:avLst/>
          </a:prstGeom>
        </p:spPr>
      </p:pic>
      <p:pic>
        <p:nvPicPr>
          <p:cNvPr id="5" name="图片 4"/>
          <p:cNvPicPr>
            <a:picLocks noChangeAspect="1"/>
          </p:cNvPicPr>
          <p:nvPr/>
        </p:nvPicPr>
        <p:blipFill>
          <a:blip r:embed="rId3" cstate="print"/>
          <a:stretch>
            <a:fillRect/>
          </a:stretch>
        </p:blipFill>
        <p:spPr>
          <a:xfrm>
            <a:off x="1334135" y="4709795"/>
            <a:ext cx="7367270" cy="1342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873760"/>
            <a:ext cx="8395970" cy="54870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4.</a:t>
            </a:r>
            <a:r>
              <a:rPr lang="zh-CN" altLang="en-US" sz="2200" dirty="0">
                <a:solidFill>
                  <a:schemeClr val="tx1"/>
                </a:solidFill>
                <a:sym typeface="+mn-ea"/>
              </a:rPr>
              <a:t>综合动画</a:t>
            </a:r>
          </a:p>
          <a:p>
            <a:pPr marL="0" indent="0">
              <a:lnSpc>
                <a:spcPct val="150000"/>
              </a:lnSpc>
              <a:spcBef>
                <a:spcPts val="0"/>
              </a:spcBef>
              <a:buNone/>
            </a:pPr>
            <a:r>
              <a:rPr lang="zh-CN" altLang="en-US" sz="2200" dirty="0">
                <a:sym typeface="+mn-ea"/>
              </a:rPr>
              <a:t>      为同一元素应用多重效果</a:t>
            </a:r>
          </a:p>
          <a:p>
            <a:pPr marL="0" indent="0">
              <a:lnSpc>
                <a:spcPct val="150000"/>
              </a:lnSpc>
              <a:spcBef>
                <a:spcPts val="0"/>
              </a:spcBef>
              <a:buNone/>
            </a:pPr>
            <a:r>
              <a:rPr lang="zh-CN" altLang="en-US" sz="2200" dirty="0">
                <a:sym typeface="+mn-ea"/>
              </a:rPr>
              <a:t>      例如：单击</a:t>
            </a:r>
            <a:r>
              <a:rPr lang="en-US" altLang="zh-CN" sz="2200" dirty="0">
                <a:sym typeface="+mn-ea"/>
              </a:rPr>
              <a:t>div</a:t>
            </a:r>
            <a:r>
              <a:rPr lang="zh-CN" altLang="en-US" sz="2200" dirty="0">
                <a:sym typeface="+mn-ea"/>
              </a:rPr>
              <a:t>元素后，让它向右移动的同时增大它的高度，并将它的不透明度从</a:t>
            </a:r>
            <a:r>
              <a:rPr lang="en-US" altLang="zh-CN" sz="2200" dirty="0">
                <a:sym typeface="+mn-ea"/>
              </a:rPr>
              <a:t>50%</a:t>
            </a:r>
            <a:r>
              <a:rPr lang="zh-CN" altLang="en-US" sz="2200" dirty="0">
                <a:sym typeface="+mn-ea"/>
              </a:rPr>
              <a:t>变换到</a:t>
            </a:r>
            <a:r>
              <a:rPr lang="en-US" altLang="zh-CN" sz="2200" dirty="0">
                <a:sym typeface="+mn-ea"/>
              </a:rPr>
              <a:t>100%</a:t>
            </a:r>
            <a:r>
              <a:rPr lang="zh-CN" altLang="en-US" sz="2200" dirty="0">
                <a:sym typeface="+mn-ea"/>
              </a:rPr>
              <a:t>，然后再让它从上到下移动，同时它的宽度变大，当完成这些效果后，让它以淡出的方式隐藏</a:t>
            </a:r>
            <a:endParaRPr lang="zh-CN" altLang="en-US" sz="2200" dirty="0"/>
          </a:p>
          <a:p>
            <a:pPr marL="0" indent="0">
              <a:lnSpc>
                <a:spcPct val="150000"/>
              </a:lnSpc>
              <a:spcBef>
                <a:spcPts val="0"/>
              </a:spcBef>
              <a:buNone/>
            </a:pPr>
            <a:endParaRPr lang="zh-CN" altLang="en-US" sz="2200"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781685" y="3829050"/>
            <a:ext cx="7580630" cy="16541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5455" y="87376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5.</a:t>
            </a:r>
            <a:r>
              <a:rPr lang="zh-CN" altLang="en-US" sz="2200" dirty="0">
                <a:solidFill>
                  <a:schemeClr val="tx1"/>
                </a:solidFill>
                <a:sym typeface="+mn-ea"/>
              </a:rPr>
              <a:t>动画回调函数</a:t>
            </a:r>
          </a:p>
          <a:p>
            <a:pPr marL="0" indent="0">
              <a:lnSpc>
                <a:spcPct val="150000"/>
              </a:lnSpc>
              <a:spcBef>
                <a:spcPts val="0"/>
              </a:spcBef>
              <a:buNone/>
            </a:pPr>
            <a:r>
              <a:rPr lang="zh-CN" altLang="en-US" sz="2200" dirty="0">
                <a:sym typeface="+mn-ea"/>
              </a:rPr>
              <a:t>      在上述例子中若最后执行的操作不是隐藏元素而是改变元素的样式例如添加一个</a:t>
            </a:r>
            <a:r>
              <a:rPr lang="en-US" altLang="zh-CN" sz="2200" dirty="0">
                <a:sym typeface="+mn-ea"/>
              </a:rPr>
              <a:t>5px</a:t>
            </a:r>
            <a:r>
              <a:rPr lang="zh-CN" altLang="en-US" sz="2200" dirty="0">
                <a:sym typeface="+mn-ea"/>
              </a:rPr>
              <a:t>实线蓝色的边框，如何实现？</a:t>
            </a:r>
          </a:p>
          <a:p>
            <a:pPr marL="0" indent="0">
              <a:lnSpc>
                <a:spcPct val="150000"/>
              </a:lnSpc>
              <a:spcBef>
                <a:spcPts val="0"/>
              </a:spcBef>
              <a:buNone/>
            </a:pPr>
            <a:r>
              <a:rPr lang="zh-CN" altLang="en-US" sz="2200" dirty="0">
                <a:sym typeface="+mn-ea"/>
              </a:rPr>
              <a:t>     将</a:t>
            </a:r>
            <a:r>
              <a:rPr lang="en-US" altLang="zh-CN" sz="2200" dirty="0">
                <a:sym typeface="+mn-ea"/>
              </a:rPr>
              <a:t>fadeOut(‘slow’)</a:t>
            </a:r>
            <a:r>
              <a:rPr lang="zh-CN" altLang="en-US" sz="2200" dirty="0">
                <a:sym typeface="+mn-ea"/>
              </a:rPr>
              <a:t>改为</a:t>
            </a:r>
            <a:r>
              <a:rPr lang="en-US" altLang="zh-CN" sz="2200" dirty="0">
                <a:sym typeface="+mn-ea"/>
              </a:rPr>
              <a:t>.css(“border”,”5px solid blue”)</a:t>
            </a:r>
            <a:r>
              <a:rPr lang="zh-CN" altLang="en-US" sz="2200" dirty="0">
                <a:sym typeface="+mn-ea"/>
              </a:rPr>
              <a:t>？</a:t>
            </a:r>
          </a:p>
          <a:p>
            <a:pPr marL="0" indent="0">
              <a:lnSpc>
                <a:spcPct val="150000"/>
              </a:lnSpc>
              <a:spcBef>
                <a:spcPts val="0"/>
              </a:spcBef>
              <a:buNone/>
            </a:pPr>
            <a:endParaRPr lang="zh-CN" altLang="en-US" sz="2200" dirty="0">
              <a:solidFill>
                <a:srgbClr val="FF0000"/>
              </a:solidFill>
              <a:sym typeface="+mn-ea"/>
            </a:endParaRPr>
          </a:p>
          <a:p>
            <a:pPr marL="0" indent="0">
              <a:lnSpc>
                <a:spcPct val="150000"/>
              </a:lnSpc>
              <a:spcBef>
                <a:spcPts val="0"/>
              </a:spcBef>
              <a:buNone/>
            </a:pPr>
            <a:endParaRPr lang="zh-CN" altLang="en-US" sz="2200" dirty="0">
              <a:solidFill>
                <a:srgbClr val="FF0000"/>
              </a:solidFill>
              <a:sym typeface="+mn-ea"/>
            </a:endParaRPr>
          </a:p>
          <a:p>
            <a:pPr marL="0" indent="0">
              <a:lnSpc>
                <a:spcPct val="150000"/>
              </a:lnSpc>
              <a:spcBef>
                <a:spcPts val="0"/>
              </a:spcBef>
              <a:buNone/>
            </a:pPr>
            <a:endParaRPr lang="zh-CN" altLang="en-US" sz="2200" dirty="0">
              <a:solidFill>
                <a:srgbClr val="FF0000"/>
              </a:solidFill>
              <a:sym typeface="+mn-ea"/>
            </a:endParaRPr>
          </a:p>
          <a:p>
            <a:pPr marL="0" indent="0">
              <a:lnSpc>
                <a:spcPct val="150000"/>
              </a:lnSpc>
              <a:spcBef>
                <a:spcPts val="0"/>
              </a:spcBef>
              <a:buNone/>
            </a:pPr>
            <a:r>
              <a:rPr lang="zh-CN" altLang="en-US" sz="2200" dirty="0">
                <a:solidFill>
                  <a:srgbClr val="FF0000"/>
                </a:solidFill>
                <a:sym typeface="+mn-ea"/>
              </a:rPr>
              <a:t>预期的效果</a:t>
            </a:r>
            <a:r>
              <a:rPr lang="zh-CN" altLang="en-US" sz="2200" dirty="0">
                <a:sym typeface="+mn-ea"/>
              </a:rPr>
              <a:t>：是在动画的最后一步改变元素的样式，而实际的效果是，刚开始执行动画的时候，</a:t>
            </a:r>
            <a:r>
              <a:rPr lang="en-US" altLang="zh-CN" sz="2200" dirty="0">
                <a:sym typeface="+mn-ea"/>
              </a:rPr>
              <a:t>css()</a:t>
            </a:r>
            <a:r>
              <a:rPr lang="zh-CN" altLang="en-US" sz="2200" dirty="0">
                <a:sym typeface="+mn-ea"/>
              </a:rPr>
              <a:t>方法就被执行了</a:t>
            </a:r>
          </a:p>
          <a:p>
            <a:pPr marL="0" indent="0">
              <a:lnSpc>
                <a:spcPct val="150000"/>
              </a:lnSpc>
              <a:spcBef>
                <a:spcPts val="0"/>
              </a:spcBef>
              <a:buNone/>
            </a:pPr>
            <a:r>
              <a:rPr lang="zh-CN" altLang="en-US" sz="2200" dirty="0">
                <a:solidFill>
                  <a:srgbClr val="C00000"/>
                </a:solidFill>
                <a:sym typeface="+mn-ea"/>
              </a:rPr>
              <a:t>原因：</a:t>
            </a:r>
            <a:r>
              <a:rPr lang="en-US" altLang="zh-CN" sz="2200" dirty="0">
                <a:solidFill>
                  <a:srgbClr val="C00000"/>
                </a:solidFill>
                <a:sym typeface="+mn-ea"/>
              </a:rPr>
              <a:t>.css()</a:t>
            </a:r>
            <a:r>
              <a:rPr lang="zh-CN" altLang="en-US" sz="2200" dirty="0">
                <a:solidFill>
                  <a:srgbClr val="C00000"/>
                </a:solidFill>
                <a:sym typeface="+mn-ea"/>
              </a:rPr>
              <a:t>方法并不会加入到动画队列中，而是立即执行</a:t>
            </a:r>
          </a:p>
          <a:p>
            <a:pPr marL="0" indent="0">
              <a:lnSpc>
                <a:spcPct val="150000"/>
              </a:lnSpc>
              <a:spcBef>
                <a:spcPts val="0"/>
              </a:spcBef>
              <a:buNone/>
            </a:pPr>
            <a:endParaRPr lang="en-US" altLang="zh-CN" sz="2200" dirty="0">
              <a:solidFill>
                <a:srgbClr val="C00000"/>
              </a:solidFill>
            </a:endParaRPr>
          </a:p>
          <a:p>
            <a:pPr marL="0" indent="0">
              <a:lnSpc>
                <a:spcPct val="150000"/>
              </a:lnSpc>
              <a:spcBef>
                <a:spcPts val="0"/>
              </a:spcBef>
              <a:buNone/>
            </a:pPr>
            <a:endParaRPr lang="zh-CN" altLang="en-US" sz="2200" dirty="0">
              <a:solidFill>
                <a:srgbClr val="FF0000"/>
              </a:solidFill>
              <a:sym typeface="+mn-ea"/>
            </a:endParaRPr>
          </a:p>
        </p:txBody>
      </p:sp>
      <p:pic>
        <p:nvPicPr>
          <p:cNvPr id="3" name="图片 2"/>
          <p:cNvPicPr>
            <a:picLocks noChangeAspect="1"/>
          </p:cNvPicPr>
          <p:nvPr/>
        </p:nvPicPr>
        <p:blipFill>
          <a:blip r:embed="rId2" cstate="print"/>
          <a:stretch>
            <a:fillRect/>
          </a:stretch>
        </p:blipFill>
        <p:spPr>
          <a:xfrm>
            <a:off x="916940" y="2545080"/>
            <a:ext cx="7036435" cy="15843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76885" y="999490"/>
            <a:ext cx="8395970" cy="51911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ym typeface="+mn-ea"/>
            </a:endParaRPr>
          </a:p>
          <a:p>
            <a:pPr marL="0" indent="0">
              <a:lnSpc>
                <a:spcPct val="150000"/>
              </a:lnSpc>
              <a:spcBef>
                <a:spcPts val="0"/>
              </a:spcBef>
              <a:buNone/>
            </a:pPr>
            <a:r>
              <a:rPr lang="zh-CN" altLang="en-US" sz="2200" dirty="0">
                <a:sym typeface="+mn-ea"/>
              </a:rPr>
              <a:t>解决办法：可以使用回调函数</a:t>
            </a:r>
            <a:r>
              <a:rPr lang="en-US" altLang="zh-CN" sz="2200" dirty="0">
                <a:sym typeface="+mn-ea"/>
              </a:rPr>
              <a:t>callback</a:t>
            </a:r>
            <a:r>
              <a:rPr lang="zh-CN" altLang="en-US" sz="2200" dirty="0">
                <a:sym typeface="+mn-ea"/>
              </a:rPr>
              <a:t>对非动画方法实现排队，只要把</a:t>
            </a:r>
            <a:r>
              <a:rPr lang="en-US" altLang="zh-CN" sz="2200" dirty="0">
                <a:sym typeface="+mn-ea"/>
              </a:rPr>
              <a:t>css()</a:t>
            </a:r>
            <a:r>
              <a:rPr lang="zh-CN" altLang="en-US" sz="2200" dirty="0">
                <a:sym typeface="+mn-ea"/>
              </a:rPr>
              <a:t>方法写在最后一个动画的回调函数里即可</a:t>
            </a:r>
            <a:endParaRPr lang="en-US" altLang="zh-CN" sz="2200" dirty="0"/>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olidFill>
                <a:srgbClr val="C00000"/>
              </a:solidFill>
              <a:sym typeface="+mn-ea"/>
            </a:endParaRPr>
          </a:p>
          <a:p>
            <a:pPr marL="0" indent="0">
              <a:lnSpc>
                <a:spcPct val="150000"/>
              </a:lnSpc>
              <a:spcBef>
                <a:spcPts val="0"/>
              </a:spcBef>
              <a:buNone/>
            </a:pPr>
            <a:endParaRPr lang="en-US" altLang="zh-CN" sz="2200" dirty="0">
              <a:solidFill>
                <a:srgbClr val="C00000"/>
              </a:solidFill>
            </a:endParaRPr>
          </a:p>
          <a:p>
            <a:pPr marL="0" indent="0">
              <a:lnSpc>
                <a:spcPct val="150000"/>
              </a:lnSpc>
              <a:spcBef>
                <a:spcPts val="0"/>
              </a:spcBef>
              <a:buNone/>
            </a:pPr>
            <a:endParaRPr lang="zh-CN" altLang="en-US" sz="2200" dirty="0">
              <a:solidFill>
                <a:srgbClr val="FF0000"/>
              </a:solidFill>
              <a:sym typeface="+mn-ea"/>
            </a:endParaRPr>
          </a:p>
        </p:txBody>
      </p:sp>
      <p:pic>
        <p:nvPicPr>
          <p:cNvPr id="2" name="图片 1"/>
          <p:cNvPicPr>
            <a:picLocks noChangeAspect="1"/>
          </p:cNvPicPr>
          <p:nvPr/>
        </p:nvPicPr>
        <p:blipFill>
          <a:blip r:embed="rId2" cstate="print"/>
          <a:stretch>
            <a:fillRect/>
          </a:stretch>
        </p:blipFill>
        <p:spPr>
          <a:xfrm>
            <a:off x="1224280" y="3130550"/>
            <a:ext cx="6695440" cy="15201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350" y="965835"/>
            <a:ext cx="7658100" cy="1568450"/>
          </a:xfrm>
          <a:prstGeom prst="rect">
            <a:avLst/>
          </a:prstGeom>
          <a:noFill/>
        </p:spPr>
        <p:txBody>
          <a:bodyPr wrap="square" rtlCol="0">
            <a:spAutoFit/>
          </a:bodyPr>
          <a:lstStyle/>
          <a:p>
            <a:pPr>
              <a:lnSpc>
                <a:spcPct val="200000"/>
              </a:lnSpc>
            </a:pPr>
            <a:r>
              <a:rPr lang="zh-CN" altLang="en-US" sz="2400"/>
              <a:t>课堂练习：</a:t>
            </a:r>
          </a:p>
          <a:p>
            <a:pPr>
              <a:lnSpc>
                <a:spcPct val="200000"/>
              </a:lnSpc>
            </a:pPr>
            <a:r>
              <a:rPr lang="zh-CN" altLang="en-US" sz="2400"/>
              <a:t>       </a:t>
            </a:r>
            <a:r>
              <a:rPr lang="zh-CN" altLang="en-US" sz="2200"/>
              <a:t>完成土豆网右下角菜单悬浮效果</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7"/>
  <p:tag name="KSO_WM_UNIT_TEMPLATE_CATEGORY" val="custom"/>
  <p:tag name="KSO_WM_UNIT_TEMPLATE_INDEX" val="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143</TotalTime>
  <Words>1045</Words>
  <Application>Microsoft Office PowerPoint</Application>
  <PresentationFormat>全屏显示(4:3)</PresentationFormat>
  <Paragraphs>71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China</cp:lastModifiedBy>
  <cp:revision>3734</cp:revision>
  <dcterms:created xsi:type="dcterms:W3CDTF">2009-05-11T03:02:00Z</dcterms:created>
  <dcterms:modified xsi:type="dcterms:W3CDTF">2018-06-03T07:19:34Z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